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0"/>
  </p:notesMasterIdLst>
  <p:handoutMasterIdLst>
    <p:handoutMasterId r:id="rId41"/>
  </p:handoutMasterIdLst>
  <p:sldIdLst>
    <p:sldId id="265" r:id="rId2"/>
    <p:sldId id="296" r:id="rId3"/>
    <p:sldId id="334" r:id="rId4"/>
    <p:sldId id="290" r:id="rId5"/>
    <p:sldId id="427" r:id="rId6"/>
    <p:sldId id="428" r:id="rId7"/>
    <p:sldId id="429" r:id="rId8"/>
    <p:sldId id="430" r:id="rId9"/>
    <p:sldId id="384" r:id="rId10"/>
    <p:sldId id="442" r:id="rId11"/>
    <p:sldId id="432" r:id="rId12"/>
    <p:sldId id="434" r:id="rId13"/>
    <p:sldId id="395" r:id="rId14"/>
    <p:sldId id="431" r:id="rId15"/>
    <p:sldId id="396" r:id="rId16"/>
    <p:sldId id="397" r:id="rId17"/>
    <p:sldId id="401" r:id="rId18"/>
    <p:sldId id="436" r:id="rId19"/>
    <p:sldId id="403" r:id="rId20"/>
    <p:sldId id="409" r:id="rId21"/>
    <p:sldId id="411" r:id="rId22"/>
    <p:sldId id="437" r:id="rId23"/>
    <p:sldId id="414" r:id="rId24"/>
    <p:sldId id="418" r:id="rId25"/>
    <p:sldId id="419" r:id="rId26"/>
    <p:sldId id="420" r:id="rId27"/>
    <p:sldId id="421" r:id="rId28"/>
    <p:sldId id="438" r:id="rId29"/>
    <p:sldId id="423" r:id="rId30"/>
    <p:sldId id="425" r:id="rId31"/>
    <p:sldId id="426" r:id="rId32"/>
    <p:sldId id="435" r:id="rId33"/>
    <p:sldId id="335" r:id="rId34"/>
    <p:sldId id="354" r:id="rId35"/>
    <p:sldId id="389" r:id="rId36"/>
    <p:sldId id="441" r:id="rId37"/>
    <p:sldId id="443" r:id="rId38"/>
    <p:sldId id="351" r:id="rId3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56D"/>
    <a:srgbClr val="0000FF"/>
    <a:srgbClr val="FF0000"/>
    <a:srgbClr val="1ECC71"/>
    <a:srgbClr val="CCECFF"/>
    <a:srgbClr val="FF9900"/>
    <a:srgbClr val="CC99FF"/>
    <a:srgbClr val="993366"/>
    <a:srgbClr val="66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9665" autoAdjust="0"/>
    <p:restoredTop sz="94660"/>
  </p:normalViewPr>
  <p:slideViewPr>
    <p:cSldViewPr snapToGrid="0">
      <p:cViewPr>
        <p:scale>
          <a:sx n="69" d="100"/>
          <a:sy n="69" d="100"/>
        </p:scale>
        <p:origin x="-1014"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6" d="100"/>
          <a:sy n="56" d="100"/>
        </p:scale>
        <p:origin x="-1800"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image" Target="../media/image20.emf"/><Relationship Id="rId5" Type="http://schemas.openxmlformats.org/officeDocument/2006/relationships/image" Target="../media/image24.emf"/><Relationship Id="rId4" Type="http://schemas.openxmlformats.org/officeDocument/2006/relationships/image" Target="../media/image2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678CCD2C-26B5-4FEB-A166-BB5D0A5EDD3E}" type="datetimeFigureOut">
              <a:rPr lang="en-US"/>
              <a:pPr>
                <a:defRPr/>
              </a:pPr>
              <a:t>5/23/2010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63C0FDBC-4F22-4AB0-9CCC-87DBCF48BCA8}"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en-US"/>
          </a:p>
        </p:txBody>
      </p:sp>
      <p:sp>
        <p:nvSpPr>
          <p:cNvPr id="368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FA580EFD-1961-442D-A0FB-5E1F1D43218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arxiv.org/abs/0809.1344"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arxiv.org/abs/0711.2745"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C1A30C0A-F4BF-4F02-8218-7D20E6669FAB}" type="slidenum">
              <a:rPr lang="en-US" smtClean="0"/>
              <a:pPr/>
              <a:t>1</a:t>
            </a:fld>
            <a:endParaRPr lang="en-US" smtClean="0"/>
          </a:p>
        </p:txBody>
      </p:sp>
      <p:sp>
        <p:nvSpPr>
          <p:cNvPr id="37891" name="Rectangle 2"/>
          <p:cNvSpPr>
            <a:spLocks noGrp="1" noRot="1" noChangeAspect="1" noChangeArrowheads="1" noTextEdit="1"/>
          </p:cNvSpPr>
          <p:nvPr>
            <p:ph type="sldImg"/>
          </p:nvPr>
        </p:nvSpPr>
        <p:spPr>
          <a:xfrm>
            <a:off x="1146175" y="687388"/>
            <a:ext cx="4567238" cy="3425825"/>
          </a:xfrm>
          <a:ln/>
        </p:spPr>
      </p:sp>
      <p:sp>
        <p:nvSpPr>
          <p:cNvPr id="37892" name="Rectangle 3"/>
          <p:cNvSpPr>
            <a:spLocks noGrp="1" noChangeArrowheads="1"/>
          </p:cNvSpPr>
          <p:nvPr>
            <p:ph type="body" idx="1"/>
          </p:nvPr>
        </p:nvSpPr>
        <p:spPr>
          <a:xfrm>
            <a:off x="685800" y="4343400"/>
            <a:ext cx="5484813" cy="4114800"/>
          </a:xfrm>
          <a:noFill/>
          <a:ln/>
        </p:spPr>
        <p:txBody>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solidFill>
            <a:srgbClr val="FFFFFF"/>
          </a:solidFill>
          <a:ln/>
        </p:spPr>
      </p:sp>
      <p:sp>
        <p:nvSpPr>
          <p:cNvPr id="47107" name="Rectangle 3"/>
          <p:cNvSpPr>
            <a:spLocks noGrp="1" noChangeArrowheads="1"/>
          </p:cNvSpPr>
          <p:nvPr>
            <p:ph type="body" idx="1"/>
          </p:nvPr>
        </p:nvSpPr>
        <p:spPr>
          <a:noFill/>
          <a:ln/>
        </p:spPr>
        <p:txBody>
          <a:bodyPr lIns="90459" tIns="45228" rIns="90459" bIns="45228"/>
          <a:lstStyle/>
          <a:p>
            <a:pPr marL="222239" indent="-222239"/>
            <a:endParaRPr lang="en-US" dirty="0" smtClean="0">
              <a:latin typeface="Arial" pitchFamily="34" charset="0"/>
            </a:endParaRPr>
          </a:p>
          <a:p>
            <a:pPr marL="222239" indent="-222239">
              <a:buFont typeface="Wingdings" pitchFamily="2" charset="2"/>
              <a:buAutoNum type="arabicPeriod"/>
            </a:pPr>
            <a:r>
              <a:rPr lang="en-US" dirty="0" smtClean="0">
                <a:latin typeface="Arial" pitchFamily="34" charset="0"/>
              </a:rPr>
              <a:t>The main technical challenge here is to strengthen the outer bounds that can be obtained using conventional methods (based on </a:t>
            </a:r>
            <a:r>
              <a:rPr lang="en-US" dirty="0" err="1" smtClean="0">
                <a:latin typeface="Arial" pitchFamily="34" charset="0"/>
              </a:rPr>
              <a:t>Fano’s</a:t>
            </a:r>
            <a:r>
              <a:rPr lang="en-US" dirty="0" smtClean="0">
                <a:latin typeface="Arial" pitchFamily="34" charset="0"/>
              </a:rPr>
              <a:t> inequality) and see whether the improved </a:t>
            </a:r>
            <a:r>
              <a:rPr lang="en-US" dirty="0" err="1" smtClean="0">
                <a:latin typeface="Arial" pitchFamily="34" charset="0"/>
              </a:rPr>
              <a:t>boounds</a:t>
            </a:r>
            <a:r>
              <a:rPr lang="en-US" dirty="0" smtClean="0">
                <a:latin typeface="Arial" pitchFamily="34" charset="0"/>
              </a:rPr>
              <a:t> match established inner regions.</a:t>
            </a:r>
          </a:p>
          <a:p>
            <a:pPr marL="222239" indent="-222239"/>
            <a:endParaRPr lang="en-US" dirty="0" smtClean="0">
              <a:latin typeface="Arial" pitchFamily="34" charset="0"/>
            </a:endParaRPr>
          </a:p>
          <a:p>
            <a:pPr marL="222239" indent="-222239"/>
            <a:r>
              <a:rPr lang="en-US" dirty="0" smtClean="0">
                <a:latin typeface="Arial" pitchFamily="34" charset="0"/>
              </a:rPr>
              <a:t>2. A strong converse is generally viewed as being harder than a weak converse. Use of the conventional  average-error criterion requires the use of advanced combinatorial methods for multi-user communication problems (see </a:t>
            </a:r>
            <a:r>
              <a:rPr lang="en-US" dirty="0" err="1" smtClean="0">
                <a:latin typeface="Arial" pitchFamily="34" charset="0"/>
              </a:rPr>
              <a:t>Ahlswede’s</a:t>
            </a:r>
            <a:r>
              <a:rPr lang="en-US" dirty="0" smtClean="0">
                <a:latin typeface="Arial" pitchFamily="34" charset="0"/>
              </a:rPr>
              <a:t> work).</a:t>
            </a:r>
          </a:p>
          <a:p>
            <a:pPr marL="222239" indent="-222239"/>
            <a:endParaRPr lang="en-US" dirty="0" smtClean="0">
              <a:latin typeface="Arial" pitchFamily="34" charset="0"/>
            </a:endParaRPr>
          </a:p>
          <a:p>
            <a:pPr marL="222239" indent="-222239"/>
            <a:r>
              <a:rPr lang="en-US" dirty="0" smtClean="0">
                <a:latin typeface="Arial" pitchFamily="34" charset="0"/>
              </a:rPr>
              <a:t>3. Strong converses have been established for several point-to-point communication problems and for a few multi-user communication problems, including the MAC without side information (</a:t>
            </a:r>
            <a:r>
              <a:rPr lang="en-US" dirty="0" err="1" smtClean="0">
                <a:latin typeface="Arial" pitchFamily="34" charset="0"/>
              </a:rPr>
              <a:t>Ahlswede</a:t>
            </a:r>
            <a:r>
              <a:rPr lang="en-US" dirty="0" smtClean="0">
                <a:latin typeface="Arial" pitchFamily="34" charset="0"/>
              </a:rPr>
              <a:t>)</a:t>
            </a:r>
          </a:p>
          <a:p>
            <a:pPr marL="222239" indent="-222239"/>
            <a:endParaRPr lang="en-US" dirty="0" smtClean="0">
              <a:latin typeface="Arial" pitchFamily="34" charset="0"/>
            </a:endParaRPr>
          </a:p>
          <a:p>
            <a:pPr marL="222239" indent="-222239"/>
            <a:r>
              <a:rPr lang="en-US" dirty="0" smtClean="0">
                <a:latin typeface="Arial" pitchFamily="34" charset="0"/>
              </a:rPr>
              <a:t>4. A new trick has been introduced to deal with the maximum-error criterion. One can exploit the requirement that error probability is small for exponentially many </a:t>
            </a:r>
            <a:r>
              <a:rPr lang="en-US" dirty="0" err="1" smtClean="0">
                <a:latin typeface="Arial" pitchFamily="34" charset="0"/>
              </a:rPr>
              <a:t>codewords</a:t>
            </a:r>
            <a:r>
              <a:rPr lang="en-US" dirty="0" smtClean="0">
                <a:latin typeface="Arial" pitchFamily="34" charset="0"/>
              </a:rPr>
              <a:t>.</a:t>
            </a:r>
          </a:p>
          <a:p>
            <a:pPr marL="222239" indent="-222239"/>
            <a:endParaRPr lang="en-US" dirty="0" smtClean="0">
              <a:latin typeface="Arial" pitchFamily="34" charset="0"/>
            </a:endParaRPr>
          </a:p>
          <a:p>
            <a:pPr marL="222239" indent="-222239"/>
            <a:r>
              <a:rPr lang="en-US" dirty="0" smtClean="0">
                <a:latin typeface="Arial" pitchFamily="34" charset="0"/>
              </a:rPr>
              <a:t>5. Two open problem have been solved: the strong converse for the 1980 </a:t>
            </a:r>
            <a:r>
              <a:rPr lang="en-US" dirty="0" err="1" smtClean="0">
                <a:latin typeface="Arial" pitchFamily="34" charset="0"/>
              </a:rPr>
              <a:t>Gelfand-Pinsker</a:t>
            </a:r>
            <a:r>
              <a:rPr lang="en-US" dirty="0" smtClean="0">
                <a:latin typeface="Arial" pitchFamily="34" charset="0"/>
              </a:rPr>
              <a:t> channel, and the capacity region for the multiuser extension of this problem. This work has been submitted to ISIT 2009.</a:t>
            </a:r>
          </a:p>
          <a:p>
            <a:pPr marL="222239" indent="-222239"/>
            <a:endParaRPr lang="en-US" dirty="0" smtClean="0">
              <a:latin typeface="Arial" pitchFamily="34" charset="0"/>
            </a:endParaRPr>
          </a:p>
          <a:p>
            <a:pPr marL="222239" indent="-222239"/>
            <a:r>
              <a:rPr lang="en-US" dirty="0" smtClean="0">
                <a:latin typeface="Arial" pitchFamily="34" charset="0"/>
              </a:rPr>
              <a:t>6. This achievement is in line with the grand goal of finding alternative methods to characterize outer rate regions and possibly determine capacity regions for complex networks</a:t>
            </a:r>
          </a:p>
          <a:p>
            <a:pPr marL="222239" indent="-222239"/>
            <a:endParaRPr lang="en-US" dirty="0" smtClean="0">
              <a:latin typeface="Arial" pitchFamily="34" charset="0"/>
            </a:endParaRPr>
          </a:p>
          <a:p>
            <a:pPr marL="222239" indent="-222239"/>
            <a:r>
              <a:rPr lang="en-US" dirty="0" smtClean="0">
                <a:latin typeface="Arial" pitchFamily="34" charset="0"/>
              </a:rPr>
              <a:t>7. The objective is to extend this work to more complex networks, starting from the degraded broadcast </a:t>
            </a:r>
            <a:r>
              <a:rPr lang="en-US" dirty="0" err="1" smtClean="0">
                <a:latin typeface="Arial" pitchFamily="34" charset="0"/>
              </a:rPr>
              <a:t>chanel</a:t>
            </a:r>
            <a:endParaRPr lang="en-US" dirty="0" smtClean="0">
              <a:latin typeface="Arial" pitchFamily="34" charset="0"/>
            </a:endParaRPr>
          </a:p>
          <a:p>
            <a:pPr marL="222239" indent="-222239"/>
            <a:endParaRPr lang="en-US" dirty="0" smtClean="0">
              <a:latin typeface="Arial" pitchFamily="34" charset="0"/>
            </a:endParaRPr>
          </a:p>
          <a:p>
            <a:pPr marL="222239" indent="-222239"/>
            <a:r>
              <a:rPr lang="en-US" dirty="0" smtClean="0">
                <a:latin typeface="Arial" pitchFamily="34" charset="0"/>
              </a:rPr>
              <a:t>8. This work falls under the “Upper Bounds” thrust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1181695" y="687918"/>
            <a:ext cx="4496098" cy="3425976"/>
          </a:xfrm>
          <a:ln/>
        </p:spPr>
      </p:sp>
      <p:sp>
        <p:nvSpPr>
          <p:cNvPr id="51203" name="Rectangle 3"/>
          <p:cNvSpPr>
            <a:spLocks noGrp="1" noChangeArrowheads="1"/>
          </p:cNvSpPr>
          <p:nvPr>
            <p:ph type="body" idx="1"/>
          </p:nvPr>
        </p:nvSpPr>
        <p:spPr>
          <a:xfrm>
            <a:off x="686099" y="4343704"/>
            <a:ext cx="5484316" cy="4113892"/>
          </a:xfrm>
          <a:solidFill>
            <a:srgbClr val="FFFFFF"/>
          </a:solidFill>
          <a:ln>
            <a:solidFill>
              <a:srgbClr val="000000"/>
            </a:solidFill>
          </a:ln>
        </p:spPr>
        <p:txBody>
          <a:bodyPr lIns="91429" tIns="45714" rIns="91429" bIns="45714"/>
          <a:lstStyle/>
          <a:p>
            <a:endParaRPr lang="en-US" alt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txBox="1">
            <a:spLocks noGrp="1" noChangeArrowheads="1"/>
          </p:cNvSpPr>
          <p:nvPr/>
        </p:nvSpPr>
        <p:spPr bwMode="auto">
          <a:xfrm>
            <a:off x="3884414" y="8685894"/>
            <a:ext cx="2972098" cy="456595"/>
          </a:xfrm>
          <a:prstGeom prst="rect">
            <a:avLst/>
          </a:prstGeom>
          <a:noFill/>
          <a:ln w="9525">
            <a:noFill/>
            <a:miter lim="800000"/>
            <a:headEnd/>
            <a:tailEnd/>
          </a:ln>
        </p:spPr>
        <p:txBody>
          <a:bodyPr lIns="91432" tIns="45716" rIns="91432" bIns="45716" anchor="b"/>
          <a:lstStyle/>
          <a:p>
            <a:pPr algn="r" defTabSz="914485"/>
            <a:fld id="{58185944-5DA5-4870-9737-B0E82D8749D4}" type="slidenum">
              <a:rPr lang="en-US" sz="1200"/>
              <a:pPr algn="r" defTabSz="914485"/>
              <a:t>19</a:t>
            </a:fld>
            <a:endParaRPr lang="en-US" sz="1200" dirty="0"/>
          </a:p>
        </p:txBody>
      </p:sp>
      <p:sp>
        <p:nvSpPr>
          <p:cNvPr id="53251" name="Rectangle 2"/>
          <p:cNvSpPr>
            <a:spLocks noGrp="1" noRot="1" noChangeAspect="1" noChangeArrowheads="1" noTextEdit="1"/>
          </p:cNvSpPr>
          <p:nvPr>
            <p:ph type="sldImg"/>
          </p:nvPr>
        </p:nvSpPr>
        <p:spPr>
          <a:xfrm>
            <a:off x="1154113" y="695325"/>
            <a:ext cx="4545012" cy="3409950"/>
          </a:xfrm>
          <a:ln/>
        </p:spPr>
      </p:sp>
      <p:sp>
        <p:nvSpPr>
          <p:cNvPr id="53252" name="Rectangle 3"/>
          <p:cNvSpPr>
            <a:spLocks noGrp="1" noChangeArrowheads="1"/>
          </p:cNvSpPr>
          <p:nvPr>
            <p:ph type="body" idx="1"/>
          </p:nvPr>
        </p:nvSpPr>
        <p:spPr>
          <a:xfrm>
            <a:off x="686098" y="4343703"/>
            <a:ext cx="5485805" cy="4112381"/>
          </a:xfrm>
          <a:noFill/>
          <a:ln/>
        </p:spPr>
        <p:txBody>
          <a:bodyPr lIns="91418" tIns="45709" rIns="91418" bIns="45709"/>
          <a:lstStyle/>
          <a:p>
            <a:pPr eaLnBrk="1" hangingPunct="1">
              <a:buFont typeface="Wingdings" pitchFamily="2" charset="2"/>
              <a:buNone/>
            </a:pPr>
            <a:r>
              <a:rPr lang="en-US" smtClean="0">
                <a:latin typeface="Arial" pitchFamily="34" charset="0"/>
              </a:rPr>
              <a:t>Include notes that would be helpful to the reader or someone (other than yourself) who needs to understand the details. Ideally the chart will be useful even without the author to explain the details. Also include references to published papers plus URLs to online versions if available.</a:t>
            </a:r>
          </a:p>
          <a:p>
            <a:pPr eaLnBrk="1" hangingPunct="1">
              <a:buFont typeface="Wingdings" pitchFamily="2" charset="2"/>
              <a:buNone/>
            </a:pPr>
            <a:endParaRPr lang="en-US" smtClean="0">
              <a:latin typeface="Arial" pitchFamily="34" charset="0"/>
            </a:endParaRPr>
          </a:p>
          <a:p>
            <a:pPr eaLnBrk="1" hangingPunct="1">
              <a:buFont typeface="Wingdings" pitchFamily="2" charset="2"/>
              <a:buNone/>
            </a:pPr>
            <a:r>
              <a:rPr lang="en-US" smtClean="0">
                <a:latin typeface="Arial" pitchFamily="34" charset="0"/>
              </a:rPr>
              <a:t>Keep in mind that somewhere or other in this chart, each of these questions should be answered:</a:t>
            </a:r>
          </a:p>
          <a:p>
            <a:pPr eaLnBrk="1" hangingPunct="1">
              <a:buFont typeface="Wingdings" pitchFamily="2" charset="2"/>
              <a:buNone/>
            </a:pPr>
            <a:endParaRPr lang="en-US" smtClean="0">
              <a:latin typeface="Arial" pitchFamily="34" charset="0"/>
            </a:endParaRPr>
          </a:p>
          <a:p>
            <a:pPr eaLnBrk="1" hangingPunct="1">
              <a:buFont typeface="Wingdings" pitchFamily="2" charset="2"/>
              <a:buAutoNum type="arabicPeriod"/>
            </a:pPr>
            <a:r>
              <a:rPr lang="en-US" smtClean="0">
                <a:latin typeface="Arial" pitchFamily="34" charset="0"/>
              </a:rPr>
              <a:t>What technical challenge is being undertaken on behalf of the project. Generalization of network coding to noisy networks </a:t>
            </a:r>
          </a:p>
          <a:p>
            <a:pPr eaLnBrk="1" hangingPunct="1">
              <a:buFont typeface="Wingdings" pitchFamily="2" charset="2"/>
              <a:buNone/>
            </a:pPr>
            <a:endParaRPr lang="en-US" smtClean="0">
              <a:latin typeface="Arial" pitchFamily="34" charset="0"/>
            </a:endParaRPr>
          </a:p>
          <a:p>
            <a:pPr eaLnBrk="1" hangingPunct="1">
              <a:buFont typeface="Wingdings" pitchFamily="2" charset="2"/>
              <a:buNone/>
            </a:pPr>
            <a:r>
              <a:rPr lang="en-US" smtClean="0">
                <a:latin typeface="Arial" pitchFamily="34" charset="0"/>
              </a:rPr>
              <a:t>2. Why is it hard and what are the open problems. Generalization not known</a:t>
            </a:r>
          </a:p>
          <a:p>
            <a:pPr eaLnBrk="1" hangingPunct="1">
              <a:buFont typeface="Wingdings" pitchFamily="2" charset="2"/>
              <a:buNone/>
            </a:pPr>
            <a:endParaRPr lang="en-US" smtClean="0">
              <a:latin typeface="Arial" pitchFamily="34" charset="0"/>
            </a:endParaRPr>
          </a:p>
          <a:p>
            <a:pPr eaLnBrk="1" hangingPunct="1">
              <a:buFont typeface="Wingdings" pitchFamily="2" charset="2"/>
              <a:buNone/>
            </a:pPr>
            <a:endParaRPr lang="en-US" smtClean="0">
              <a:latin typeface="Arial" pitchFamily="34" charset="0"/>
            </a:endParaRPr>
          </a:p>
          <a:p>
            <a:pPr eaLnBrk="1" hangingPunct="1">
              <a:buFont typeface="Wingdings" pitchFamily="2" charset="2"/>
              <a:buNone/>
            </a:pPr>
            <a:r>
              <a:rPr lang="en-US" smtClean="0">
                <a:latin typeface="Arial" pitchFamily="34" charset="0"/>
              </a:rPr>
              <a:t>3. How has this problem been addressed in the past. Yes for very special classes of channel.</a:t>
            </a:r>
          </a:p>
          <a:p>
            <a:pPr eaLnBrk="1" hangingPunct="1">
              <a:buFont typeface="Wingdings" pitchFamily="2" charset="2"/>
              <a:buNone/>
            </a:pPr>
            <a:endParaRPr lang="en-US" smtClean="0">
              <a:latin typeface="Arial" pitchFamily="34" charset="0"/>
            </a:endParaRPr>
          </a:p>
          <a:p>
            <a:pPr eaLnBrk="1" hangingPunct="1">
              <a:buFont typeface="Wingdings" pitchFamily="2" charset="2"/>
              <a:buNone/>
            </a:pPr>
            <a:endParaRPr lang="en-US" smtClean="0">
              <a:latin typeface="Arial" pitchFamily="34" charset="0"/>
            </a:endParaRPr>
          </a:p>
          <a:p>
            <a:pPr eaLnBrk="1" hangingPunct="1">
              <a:buFont typeface="Wingdings" pitchFamily="2" charset="2"/>
              <a:buNone/>
            </a:pPr>
            <a:r>
              <a:rPr lang="en-US" smtClean="0">
                <a:latin typeface="Arial" pitchFamily="34" charset="0"/>
              </a:rPr>
              <a:t>4. What new intellectual tools are being brought to bear on the problem. New coding scheme that unifies results on network  coding and its extensions to erasure and deterministic networks.</a:t>
            </a:r>
          </a:p>
          <a:p>
            <a:pPr eaLnBrk="1" hangingPunct="1">
              <a:buFont typeface="Wingdings" pitchFamily="2" charset="2"/>
              <a:buNone/>
            </a:pPr>
            <a:endParaRPr lang="en-US" smtClean="0">
              <a:latin typeface="Arial" pitchFamily="34" charset="0"/>
            </a:endParaRPr>
          </a:p>
          <a:p>
            <a:pPr eaLnBrk="1" hangingPunct="1">
              <a:buFont typeface="Wingdings" pitchFamily="2" charset="2"/>
              <a:buNone/>
            </a:pPr>
            <a:endParaRPr lang="en-US" smtClean="0">
              <a:latin typeface="Arial" pitchFamily="34" charset="0"/>
            </a:endParaRPr>
          </a:p>
          <a:p>
            <a:pPr eaLnBrk="1" hangingPunct="1">
              <a:buFont typeface="Wingdings" pitchFamily="2" charset="2"/>
              <a:buNone/>
            </a:pPr>
            <a:r>
              <a:rPr lang="en-US" smtClean="0">
                <a:latin typeface="Arial" pitchFamily="34" charset="0"/>
              </a:rPr>
              <a:t>5. What is the main intermediate achievement. A general purpose coding scheme and a corresponding inner bound on the capacity of general multiple source noisy networks</a:t>
            </a:r>
          </a:p>
          <a:p>
            <a:pPr eaLnBrk="1" hangingPunct="1">
              <a:buFont typeface="Wingdings" pitchFamily="2" charset="2"/>
              <a:buNone/>
            </a:pPr>
            <a:endParaRPr lang="en-US" smtClean="0">
              <a:latin typeface="Arial" pitchFamily="34" charset="0"/>
            </a:endParaRPr>
          </a:p>
          <a:p>
            <a:pPr eaLnBrk="1" hangingPunct="1">
              <a:buFont typeface="Wingdings" pitchFamily="2" charset="2"/>
              <a:buNone/>
            </a:pPr>
            <a:endParaRPr lang="en-US" smtClean="0">
              <a:latin typeface="Arial" pitchFamily="34" charset="0"/>
            </a:endParaRPr>
          </a:p>
          <a:p>
            <a:pPr eaLnBrk="1" hangingPunct="1">
              <a:buFont typeface="Wingdings" pitchFamily="2" charset="2"/>
              <a:buNone/>
            </a:pPr>
            <a:r>
              <a:rPr lang="en-US" smtClean="0">
                <a:latin typeface="Arial" pitchFamily="34" charset="0"/>
              </a:rPr>
              <a:t>6. How and when does this achievement align with the project roadmap (end-of-phase or end-of-project goal) </a:t>
            </a:r>
          </a:p>
          <a:p>
            <a:pPr eaLnBrk="1" hangingPunct="1">
              <a:buFont typeface="Wingdings" pitchFamily="2" charset="2"/>
              <a:buNone/>
            </a:pPr>
            <a:endParaRPr lang="en-US" smtClean="0">
              <a:latin typeface="Arial" pitchFamily="34" charset="0"/>
            </a:endParaRPr>
          </a:p>
          <a:p>
            <a:pPr eaLnBrk="1" hangingPunct="1">
              <a:buFont typeface="Wingdings" pitchFamily="2" charset="2"/>
              <a:buNone/>
            </a:pPr>
            <a:endParaRPr lang="en-US" smtClean="0">
              <a:latin typeface="Arial" pitchFamily="34" charset="0"/>
            </a:endParaRPr>
          </a:p>
          <a:p>
            <a:pPr eaLnBrk="1" hangingPunct="1">
              <a:buFont typeface="Wingdings" pitchFamily="2" charset="2"/>
              <a:buNone/>
            </a:pPr>
            <a:endParaRPr lang="en-US" smtClean="0">
              <a:latin typeface="Arial" pitchFamily="34" charset="0"/>
            </a:endParaRPr>
          </a:p>
          <a:p>
            <a:pPr eaLnBrk="1" hangingPunct="1">
              <a:buFont typeface="Wingdings" pitchFamily="2" charset="2"/>
              <a:buNone/>
            </a:pPr>
            <a:r>
              <a:rPr lang="en-US" smtClean="0">
                <a:latin typeface="Arial" pitchFamily="34" charset="0"/>
              </a:rPr>
              <a:t>7. What are the even long-term objectives and consequences? Developing implementable schemes for noisy networks</a:t>
            </a:r>
          </a:p>
          <a:p>
            <a:pPr eaLnBrk="1" hangingPunct="1">
              <a:buFont typeface="Wingdings" pitchFamily="2" charset="2"/>
              <a:buNone/>
            </a:pPr>
            <a:endParaRPr lang="en-US" smtClean="0">
              <a:latin typeface="Arial" pitchFamily="34" charset="0"/>
            </a:endParaRPr>
          </a:p>
          <a:p>
            <a:pPr eaLnBrk="1" hangingPunct="1">
              <a:buFont typeface="Wingdings" pitchFamily="2" charset="2"/>
              <a:buNone/>
            </a:pPr>
            <a:endParaRPr lang="en-US" smtClean="0">
              <a:latin typeface="Arial" pitchFamily="34" charset="0"/>
            </a:endParaRPr>
          </a:p>
          <a:p>
            <a:pPr eaLnBrk="1" hangingPunct="1">
              <a:buFont typeface="Wingdings" pitchFamily="2" charset="2"/>
              <a:buNone/>
            </a:pPr>
            <a:endParaRPr lang="en-US" smtClean="0">
              <a:latin typeface="Arial" pitchFamily="34" charset="0"/>
            </a:endParaRPr>
          </a:p>
          <a:p>
            <a:pPr eaLnBrk="1" hangingPunct="1">
              <a:buFont typeface="Wingdings" pitchFamily="2" charset="2"/>
              <a:buNone/>
            </a:pPr>
            <a:r>
              <a:rPr lang="en-US" smtClean="0">
                <a:latin typeface="Arial" pitchFamily="34" charset="0"/>
              </a:rPr>
              <a:t>8. Which thrusts and SOW tasks does this contribution fit under and why?</a:t>
            </a:r>
          </a:p>
          <a:p>
            <a:pPr eaLnBrk="1" hangingPunct="1">
              <a:buFont typeface="Wingdings" pitchFamily="2" charset="2"/>
              <a:buNone/>
            </a:pPr>
            <a:endParaRPr lang="en-US"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solidFill>
            <a:srgbClr val="FFFFFF"/>
          </a:solidFill>
          <a:ln/>
        </p:spPr>
      </p:sp>
      <p:sp>
        <p:nvSpPr>
          <p:cNvPr id="5123" name="Rectangle 3"/>
          <p:cNvSpPr>
            <a:spLocks noGrp="1" noChangeArrowheads="1"/>
          </p:cNvSpPr>
          <p:nvPr>
            <p:ph type="body" idx="1"/>
          </p:nvPr>
        </p:nvSpPr>
        <p:spPr>
          <a:ln/>
        </p:spPr>
        <p:txBody>
          <a:bodyPr lIns="90477" tIns="45238" rIns="90477" bIns="45238"/>
          <a:lstStyle/>
          <a:p>
            <a:pPr eaLnBrk="1" hangingPunct="1">
              <a:buFont typeface="Wingdings" pitchFamily="2" charset="2"/>
              <a:buNone/>
              <a:defRPr/>
            </a:pPr>
            <a:r>
              <a:rPr lang="en-US" dirty="0" smtClean="0">
                <a:latin typeface="Arial" pitchFamily="34" charset="0"/>
              </a:rPr>
              <a:t>URL’s</a:t>
            </a:r>
          </a:p>
          <a:p>
            <a:pPr eaLnBrk="1" hangingPunct="1">
              <a:buFont typeface="Wingdings" pitchFamily="2" charset="2"/>
              <a:buNone/>
              <a:defRPr/>
            </a:pPr>
            <a:endParaRPr lang="en-US" dirty="0" smtClean="0">
              <a:latin typeface="Arial" pitchFamily="34" charset="0"/>
            </a:endParaRPr>
          </a:p>
          <a:p>
            <a:pPr>
              <a:buFont typeface="Arial" pitchFamily="34" charset="0"/>
              <a:buChar char="•"/>
              <a:defRPr/>
            </a:pPr>
            <a:r>
              <a:rPr lang="en-US" dirty="0" smtClean="0">
                <a:latin typeface="Arial" pitchFamily="34" charset="0"/>
              </a:rPr>
              <a:t> U. </a:t>
            </a:r>
            <a:r>
              <a:rPr lang="en-US" dirty="0" err="1" smtClean="0">
                <a:latin typeface="Arial" pitchFamily="34" charset="0"/>
              </a:rPr>
              <a:t>Niesen</a:t>
            </a:r>
            <a:r>
              <a:rPr lang="en-US" dirty="0" smtClean="0">
                <a:latin typeface="Arial" pitchFamily="34" charset="0"/>
              </a:rPr>
              <a:t>, P. Gupta, D. Shah. The Balanced </a:t>
            </a:r>
            <a:r>
              <a:rPr lang="en-US" dirty="0" err="1" smtClean="0">
                <a:latin typeface="Arial" pitchFamily="34" charset="0"/>
              </a:rPr>
              <a:t>Unicast</a:t>
            </a:r>
            <a:r>
              <a:rPr lang="en-US" dirty="0" smtClean="0">
                <a:latin typeface="Arial" pitchFamily="34" charset="0"/>
              </a:rPr>
              <a:t> and Multicast Capacity Regions of Large Wireless </a:t>
            </a:r>
          </a:p>
          <a:p>
            <a:pPr>
              <a:buFont typeface="Arial" pitchFamily="34" charset="0"/>
              <a:buNone/>
              <a:defRPr/>
            </a:pPr>
            <a:r>
              <a:rPr lang="en-US" dirty="0" smtClean="0">
                <a:latin typeface="Arial" pitchFamily="34" charset="0"/>
              </a:rPr>
              <a:t>Networks, accepted for publication in IEEE Transactions on Information Theory, October 2009. Preliminary version appeared in parts in IEEE INFOCOM, 2009 and </a:t>
            </a:r>
            <a:r>
              <a:rPr lang="en-US" dirty="0" err="1" smtClean="0">
                <a:latin typeface="Arial" pitchFamily="34" charset="0"/>
              </a:rPr>
              <a:t>Allerton</a:t>
            </a:r>
            <a:r>
              <a:rPr lang="en-US" dirty="0" smtClean="0">
                <a:latin typeface="Arial" pitchFamily="34" charset="0"/>
              </a:rPr>
              <a:t> Conference on Communication, Control and Computation, 2008.</a:t>
            </a:r>
            <a:br>
              <a:rPr lang="en-US" dirty="0" smtClean="0">
                <a:latin typeface="Arial" pitchFamily="34" charset="0"/>
              </a:rPr>
            </a:br>
            <a:r>
              <a:rPr lang="en-US" dirty="0" smtClean="0">
                <a:latin typeface="Arial" pitchFamily="34" charset="0"/>
              </a:rPr>
              <a:t/>
            </a:r>
            <a:br>
              <a:rPr lang="en-US" dirty="0" smtClean="0">
                <a:latin typeface="Arial" pitchFamily="34" charset="0"/>
              </a:rPr>
            </a:br>
            <a:r>
              <a:rPr lang="en-US" dirty="0" smtClean="0">
                <a:latin typeface="Arial" pitchFamily="34" charset="0"/>
              </a:rPr>
              <a:t>    </a:t>
            </a:r>
            <a:r>
              <a:rPr lang="en-US" dirty="0" err="1" smtClean="0">
                <a:latin typeface="Arial" pitchFamily="34" charset="0"/>
              </a:rPr>
              <a:t>Arxiv</a:t>
            </a:r>
            <a:r>
              <a:rPr lang="en-US" dirty="0" smtClean="0">
                <a:latin typeface="Arial" pitchFamily="34" charset="0"/>
              </a:rPr>
              <a:t>: </a:t>
            </a:r>
            <a:r>
              <a:rPr lang="en-US" dirty="0" smtClean="0">
                <a:latin typeface="Arial" pitchFamily="34" charset="0"/>
                <a:hlinkClick r:id="rId3"/>
              </a:rPr>
              <a:t>http://arxiv.org/abs/0809.1344</a:t>
            </a:r>
            <a:r>
              <a:rPr lang="en-US" dirty="0" smtClean="0">
                <a:latin typeface="Arial" pitchFamily="34" charset="0"/>
              </a:rPr>
              <a:t/>
            </a:r>
            <a:br>
              <a:rPr lang="en-US" dirty="0" smtClean="0">
                <a:latin typeface="Arial" pitchFamily="34" charset="0"/>
              </a:rPr>
            </a:br>
            <a:endParaRPr lang="en-US" dirty="0" smtClean="0">
              <a:latin typeface="Arial" pitchFamily="34" charset="0"/>
            </a:endParaRPr>
          </a:p>
          <a:p>
            <a:pPr>
              <a:buFont typeface="Arial" pitchFamily="34" charset="0"/>
              <a:buChar char="•"/>
              <a:defRPr/>
            </a:pPr>
            <a:r>
              <a:rPr lang="en-US" dirty="0" smtClean="0">
                <a:latin typeface="Arial" pitchFamily="34" charset="0"/>
              </a:rPr>
              <a:t> U. </a:t>
            </a:r>
            <a:r>
              <a:rPr lang="en-US" dirty="0" err="1" smtClean="0">
                <a:latin typeface="Arial" pitchFamily="34" charset="0"/>
              </a:rPr>
              <a:t>Niesen</a:t>
            </a:r>
            <a:r>
              <a:rPr lang="en-US" dirty="0" smtClean="0">
                <a:latin typeface="Arial" pitchFamily="34" charset="0"/>
              </a:rPr>
              <a:t>, P. Gupta, D. Shah.  On Capacity Scaling in Arbitrary Wireless Networks, IEEE Transactions on Information Theory, September 2009.  Preliminary version appeared in parts in IEEE ISIT 2008 and Information Theory Workshop 2008.</a:t>
            </a:r>
            <a:br>
              <a:rPr lang="en-US" dirty="0" smtClean="0">
                <a:latin typeface="Arial" pitchFamily="34" charset="0"/>
              </a:rPr>
            </a:br>
            <a:r>
              <a:rPr lang="en-US" dirty="0" smtClean="0">
                <a:latin typeface="Arial" pitchFamily="34" charset="0"/>
              </a:rPr>
              <a:t/>
            </a:r>
            <a:br>
              <a:rPr lang="en-US" dirty="0" smtClean="0">
                <a:latin typeface="Arial" pitchFamily="34" charset="0"/>
              </a:rPr>
            </a:br>
            <a:r>
              <a:rPr lang="en-US" dirty="0" smtClean="0">
                <a:latin typeface="Arial" pitchFamily="34" charset="0"/>
              </a:rPr>
              <a:t>    </a:t>
            </a:r>
            <a:r>
              <a:rPr lang="en-US" dirty="0" err="1" smtClean="0">
                <a:latin typeface="Arial" pitchFamily="34" charset="0"/>
              </a:rPr>
              <a:t>Arxiv</a:t>
            </a:r>
            <a:r>
              <a:rPr lang="en-US" dirty="0" smtClean="0">
                <a:latin typeface="Arial" pitchFamily="34" charset="0"/>
              </a:rPr>
              <a:t>: </a:t>
            </a:r>
            <a:r>
              <a:rPr lang="en-US" dirty="0" smtClean="0">
                <a:latin typeface="Arial" pitchFamily="34" charset="0"/>
                <a:hlinkClick r:id="rId4"/>
              </a:rPr>
              <a:t>http://arxiv.org/abs/0711.2745</a:t>
            </a:r>
            <a:endParaRPr lang="en-US" dirty="0" smtClean="0">
              <a:latin typeface="Arial" pitchFamily="34" charset="0"/>
            </a:endParaRPr>
          </a:p>
          <a:p>
            <a:pPr eaLnBrk="1" hangingPunct="1">
              <a:buFont typeface="Wingdings" pitchFamily="2" charset="2"/>
              <a:buNone/>
              <a:defRPr/>
            </a:pPr>
            <a:endParaRPr lang="en-US" dirty="0" smtClean="0">
              <a:latin typeface="Arial" pitchFamily="34" charset="0"/>
            </a:endParaRPr>
          </a:p>
          <a:p>
            <a:pPr eaLnBrk="1" hangingPunct="1">
              <a:buFont typeface="Wingdings" pitchFamily="2" charset="2"/>
              <a:buNone/>
              <a:defRPr/>
            </a:pPr>
            <a:r>
              <a:rPr lang="en-US" dirty="0" smtClean="0">
                <a:latin typeface="Arial" pitchFamily="34" charset="0"/>
              </a:rPr>
              <a:t>--------</a:t>
            </a:r>
          </a:p>
          <a:p>
            <a:pPr eaLnBrk="1" hangingPunct="1">
              <a:buFont typeface="Wingdings" pitchFamily="2" charset="2"/>
              <a:buNone/>
              <a:defRPr/>
            </a:pPr>
            <a:endParaRPr lang="en-US" dirty="0" smtClean="0">
              <a:latin typeface="Arial" pitchFamily="34" charset="0"/>
            </a:endParaRPr>
          </a:p>
          <a:p>
            <a:pPr eaLnBrk="1" hangingPunct="1">
              <a:buFont typeface="Wingdings" pitchFamily="2" charset="2"/>
              <a:buNone/>
              <a:defRPr/>
            </a:pPr>
            <a:r>
              <a:rPr lang="en-US" dirty="0" smtClean="0">
                <a:latin typeface="Arial" pitchFamily="34" charset="0"/>
              </a:rPr>
              <a:t>1. What technical challenge is being undertaken on behalf of the project ? Determining the capacity region of wireless network with Gaussian fading channel model.</a:t>
            </a:r>
          </a:p>
          <a:p>
            <a:pPr eaLnBrk="1" hangingPunct="1">
              <a:buFont typeface="Wingdings" pitchFamily="2" charset="2"/>
              <a:buNone/>
              <a:defRPr/>
            </a:pPr>
            <a:endParaRPr lang="en-US" dirty="0" smtClean="0">
              <a:latin typeface="Arial" pitchFamily="34" charset="0"/>
            </a:endParaRPr>
          </a:p>
          <a:p>
            <a:pPr eaLnBrk="1" hangingPunct="1">
              <a:buFont typeface="Wingdings" pitchFamily="2" charset="2"/>
              <a:buNone/>
              <a:defRPr/>
            </a:pPr>
            <a:endParaRPr lang="en-US" dirty="0" smtClean="0">
              <a:latin typeface="Arial" pitchFamily="34" charset="0"/>
            </a:endParaRPr>
          </a:p>
          <a:p>
            <a:pPr eaLnBrk="1" hangingPunct="1">
              <a:buFont typeface="Wingdings" pitchFamily="2" charset="2"/>
              <a:buNone/>
              <a:defRPr/>
            </a:pPr>
            <a:r>
              <a:rPr lang="en-US" dirty="0" smtClean="0">
                <a:latin typeface="Arial" pitchFamily="34" charset="0"/>
              </a:rPr>
              <a:t>2. Why is it hard and what are the open problems? Well, it has been the </a:t>
            </a:r>
            <a:r>
              <a:rPr lang="en-US" i="1" dirty="0" err="1" smtClean="0">
                <a:latin typeface="Arial" pitchFamily="34" charset="0"/>
              </a:rPr>
              <a:t>holygrail</a:t>
            </a:r>
            <a:r>
              <a:rPr lang="en-US" i="1" dirty="0" smtClean="0">
                <a:latin typeface="Arial" pitchFamily="34" charset="0"/>
              </a:rPr>
              <a:t> </a:t>
            </a:r>
            <a:r>
              <a:rPr lang="en-US" dirty="0" smtClean="0">
                <a:latin typeface="Arial" pitchFamily="34" charset="0"/>
              </a:rPr>
              <a:t> of information theory/communications for more than 6 decades ! As it is well documented, exact capacity region of even three node network is not known in general. Intellectually, the problem is hard because of two conflicting issues that need resolving in determining network capacity: (</a:t>
            </a:r>
            <a:r>
              <a:rPr lang="en-US" dirty="0" err="1" smtClean="0">
                <a:latin typeface="Arial" pitchFamily="34" charset="0"/>
              </a:rPr>
              <a:t>i</a:t>
            </a:r>
            <a:r>
              <a:rPr lang="en-US" dirty="0" smtClean="0">
                <a:latin typeface="Arial" pitchFamily="34" charset="0"/>
              </a:rPr>
              <a:t>) co-operation gain and (ii) interference management.</a:t>
            </a:r>
          </a:p>
          <a:p>
            <a:pPr eaLnBrk="1" hangingPunct="1">
              <a:buFont typeface="Wingdings" pitchFamily="2" charset="2"/>
              <a:buNone/>
              <a:defRPr/>
            </a:pPr>
            <a:endParaRPr lang="en-US" dirty="0" smtClean="0">
              <a:latin typeface="Arial" pitchFamily="34" charset="0"/>
            </a:endParaRPr>
          </a:p>
          <a:p>
            <a:pPr eaLnBrk="1" hangingPunct="1">
              <a:buFont typeface="Wingdings" pitchFamily="2" charset="2"/>
              <a:buNone/>
              <a:defRPr/>
            </a:pPr>
            <a:endParaRPr lang="en-US" dirty="0" smtClean="0">
              <a:latin typeface="Arial" pitchFamily="34" charset="0"/>
            </a:endParaRPr>
          </a:p>
          <a:p>
            <a:pPr eaLnBrk="1" hangingPunct="1">
              <a:buFont typeface="Wingdings" pitchFamily="2" charset="2"/>
              <a:buNone/>
              <a:defRPr/>
            </a:pPr>
            <a:r>
              <a:rPr lang="en-US" dirty="0" smtClean="0">
                <a:latin typeface="Arial" pitchFamily="34" charset="0"/>
              </a:rPr>
              <a:t>3. How has this problem been addressed in the past? It seems that the goal of exact determination of capacity region is rather a </a:t>
            </a:r>
            <a:r>
              <a:rPr lang="en-US" i="1" dirty="0" smtClean="0">
                <a:latin typeface="Arial" pitchFamily="34" charset="0"/>
              </a:rPr>
              <a:t>show stopper. </a:t>
            </a:r>
            <a:r>
              <a:rPr lang="en-US" dirty="0" smtClean="0">
                <a:latin typeface="Arial" pitchFamily="34" charset="0"/>
              </a:rPr>
              <a:t>This realization has led various researchers in recent years (roughly 10 years back) to undertake approximation or what is known as scaling laws as an approach to make progress towards this hard problem. However, in very limited scenarios (random traffic, random node placement) this problem is resolved. </a:t>
            </a:r>
          </a:p>
          <a:p>
            <a:pPr eaLnBrk="1" hangingPunct="1">
              <a:buFont typeface="Wingdings" pitchFamily="2" charset="2"/>
              <a:buNone/>
              <a:defRPr/>
            </a:pPr>
            <a:endParaRPr lang="en-US" dirty="0" smtClean="0">
              <a:latin typeface="Arial" pitchFamily="34" charset="0"/>
            </a:endParaRPr>
          </a:p>
          <a:p>
            <a:pPr eaLnBrk="1" hangingPunct="1">
              <a:buFont typeface="Wingdings" pitchFamily="2" charset="2"/>
              <a:buNone/>
              <a:defRPr/>
            </a:pPr>
            <a:r>
              <a:rPr lang="en-US" dirty="0" smtClean="0">
                <a:latin typeface="Arial" pitchFamily="34" charset="0"/>
              </a:rPr>
              <a:t>4. What new intellectual tools are being brought to bear on the problem? This work determines scaling or approximate characterization of entire </a:t>
            </a:r>
            <a:r>
              <a:rPr lang="en-US" dirty="0" err="1" smtClean="0">
                <a:latin typeface="Arial" pitchFamily="34" charset="0"/>
              </a:rPr>
              <a:t>unicast</a:t>
            </a:r>
            <a:r>
              <a:rPr lang="en-US" dirty="0" smtClean="0">
                <a:latin typeface="Arial" pitchFamily="34" charset="0"/>
              </a:rPr>
              <a:t> and multicast capacity region for large wireless network. In that sense, it brings us quite close to resolving the </a:t>
            </a:r>
            <a:r>
              <a:rPr lang="en-US" i="1" dirty="0" err="1" smtClean="0">
                <a:latin typeface="Arial" pitchFamily="34" charset="0"/>
              </a:rPr>
              <a:t>holygrail</a:t>
            </a:r>
            <a:r>
              <a:rPr lang="en-US" dirty="0" smtClean="0">
                <a:latin typeface="Arial" pitchFamily="34" charset="0"/>
              </a:rPr>
              <a:t> of information theory, at least in approximate sense. Key novelty lies in an equivalence concept that we introduce: the capacity region of wireless network scales in exactly the same way as a </a:t>
            </a:r>
            <a:r>
              <a:rPr lang="en-US" i="1" dirty="0" smtClean="0">
                <a:latin typeface="Arial" pitchFamily="34" charset="0"/>
              </a:rPr>
              <a:t>tree </a:t>
            </a:r>
            <a:r>
              <a:rPr lang="en-US" dirty="0" smtClean="0">
                <a:latin typeface="Arial" pitchFamily="34" charset="0"/>
              </a:rPr>
              <a:t>structured, capacitated </a:t>
            </a:r>
            <a:r>
              <a:rPr lang="en-US" i="1" dirty="0" smtClean="0">
                <a:latin typeface="Arial" pitchFamily="34" charset="0"/>
              </a:rPr>
              <a:t>wired</a:t>
            </a:r>
            <a:r>
              <a:rPr lang="en-US" dirty="0" smtClean="0">
                <a:latin typeface="Arial" pitchFamily="34" charset="0"/>
              </a:rPr>
              <a:t> network. Establishing this equivalence comes from combination of </a:t>
            </a:r>
            <a:r>
              <a:rPr lang="en-US" i="1" dirty="0" smtClean="0">
                <a:latin typeface="Arial" pitchFamily="34" charset="0"/>
              </a:rPr>
              <a:t>network geometry, co-operative communication </a:t>
            </a:r>
            <a:r>
              <a:rPr lang="en-US" dirty="0" smtClean="0">
                <a:latin typeface="Arial" pitchFamily="34" charset="0"/>
              </a:rPr>
              <a:t>and </a:t>
            </a:r>
            <a:r>
              <a:rPr lang="en-US" i="1" dirty="0" smtClean="0">
                <a:latin typeface="Arial" pitchFamily="34" charset="0"/>
              </a:rPr>
              <a:t>hierarchical decompositions.</a:t>
            </a:r>
            <a:endParaRPr lang="en-US" dirty="0" smtClean="0">
              <a:latin typeface="Arial" pitchFamily="34" charset="0"/>
            </a:endParaRPr>
          </a:p>
          <a:p>
            <a:pPr eaLnBrk="1" hangingPunct="1">
              <a:buFont typeface="Wingdings" pitchFamily="2" charset="2"/>
              <a:buNone/>
              <a:defRPr/>
            </a:pPr>
            <a:endParaRPr lang="en-US" dirty="0" smtClean="0">
              <a:latin typeface="Arial" pitchFamily="34" charset="0"/>
            </a:endParaRPr>
          </a:p>
          <a:p>
            <a:pPr eaLnBrk="1" hangingPunct="1">
              <a:buFont typeface="Wingdings" pitchFamily="2" charset="2"/>
              <a:buNone/>
              <a:defRPr/>
            </a:pPr>
            <a:r>
              <a:rPr lang="en-US" dirty="0" smtClean="0">
                <a:latin typeface="Arial" pitchFamily="34" charset="0"/>
              </a:rPr>
              <a:t>5. What is the main intermediate achievement? The main immediate achievement is the precise scaling characterization of the </a:t>
            </a:r>
            <a:r>
              <a:rPr lang="en-US" dirty="0" err="1" smtClean="0">
                <a:latin typeface="Arial" pitchFamily="34" charset="0"/>
              </a:rPr>
              <a:t>unicast</a:t>
            </a:r>
            <a:r>
              <a:rPr lang="en-US" dirty="0" smtClean="0">
                <a:latin typeface="Arial" pitchFamily="34" charset="0"/>
              </a:rPr>
              <a:t> and multicast capacity region for large wireless network in terms of only 2n inequalities. It is somewhat remarkable that an exponential large (in number of nodes n) dimensional region is characterized by only linearly many inequalities. </a:t>
            </a:r>
          </a:p>
          <a:p>
            <a:pPr eaLnBrk="1" hangingPunct="1">
              <a:buFont typeface="Wingdings" pitchFamily="2" charset="2"/>
              <a:buNone/>
              <a:defRPr/>
            </a:pPr>
            <a:endParaRPr lang="en-US" dirty="0" smtClean="0">
              <a:latin typeface="Arial" pitchFamily="34" charset="0"/>
            </a:endParaRPr>
          </a:p>
          <a:p>
            <a:pPr eaLnBrk="1" hangingPunct="1">
              <a:buFont typeface="Wingdings" pitchFamily="2" charset="2"/>
              <a:buNone/>
              <a:defRPr/>
            </a:pPr>
            <a:endParaRPr lang="en-US" dirty="0" smtClean="0">
              <a:latin typeface="Arial" pitchFamily="34" charset="0"/>
            </a:endParaRPr>
          </a:p>
          <a:p>
            <a:pPr eaLnBrk="1" hangingPunct="1">
              <a:buFont typeface="Wingdings" pitchFamily="2" charset="2"/>
              <a:buNone/>
              <a:defRPr/>
            </a:pPr>
            <a:r>
              <a:rPr lang="en-US" dirty="0" smtClean="0">
                <a:latin typeface="Arial" pitchFamily="34" charset="0"/>
              </a:rPr>
              <a:t>6. How and when does this achievement align with the project roadmap (end-of-phase or end-of-project goal) ? This work, in some sense, has been a central question of interest to this project. On one hand, this work provides approximate characterization of capacity region. On the other hand, provides insights into how to operate large network in a co-operative manner.   </a:t>
            </a:r>
          </a:p>
          <a:p>
            <a:pPr eaLnBrk="1" hangingPunct="1">
              <a:buFont typeface="Wingdings" pitchFamily="2" charset="2"/>
              <a:buNone/>
              <a:defRPr/>
            </a:pPr>
            <a:endParaRPr lang="en-US" dirty="0" smtClean="0">
              <a:latin typeface="Arial" pitchFamily="34" charset="0"/>
            </a:endParaRPr>
          </a:p>
          <a:p>
            <a:pPr eaLnBrk="1" hangingPunct="1">
              <a:buFont typeface="Wingdings" pitchFamily="2" charset="2"/>
              <a:buNone/>
              <a:defRPr/>
            </a:pPr>
            <a:endParaRPr lang="en-US" dirty="0" smtClean="0">
              <a:latin typeface="Arial" pitchFamily="34" charset="0"/>
            </a:endParaRPr>
          </a:p>
          <a:p>
            <a:pPr eaLnBrk="1" hangingPunct="1">
              <a:buFont typeface="Wingdings" pitchFamily="2" charset="2"/>
              <a:buNone/>
              <a:defRPr/>
            </a:pPr>
            <a:r>
              <a:rPr lang="en-US" dirty="0" smtClean="0">
                <a:latin typeface="Arial" pitchFamily="34" charset="0"/>
              </a:rPr>
              <a:t>7. What are the even long-term objectives and consequences? The long-term objective is to complete this program of approximate characterization of capacity region for arbitrary network models. As a byproduct, it is likely to lead to </a:t>
            </a:r>
            <a:r>
              <a:rPr lang="en-US" i="1" dirty="0" smtClean="0">
                <a:latin typeface="Arial" pitchFamily="34" charset="0"/>
              </a:rPr>
              <a:t>universal </a:t>
            </a:r>
            <a:r>
              <a:rPr lang="en-US" dirty="0" smtClean="0">
                <a:latin typeface="Arial" pitchFamily="34" charset="0"/>
              </a:rPr>
              <a:t>operating schemes in the wireless network.</a:t>
            </a:r>
          </a:p>
          <a:p>
            <a:pPr eaLnBrk="1" hangingPunct="1">
              <a:buFont typeface="Wingdings" pitchFamily="2" charset="2"/>
              <a:buNone/>
              <a:defRPr/>
            </a:pPr>
            <a:endParaRPr lang="en-US" dirty="0" smtClean="0">
              <a:latin typeface="Arial" pitchFamily="34" charset="0"/>
            </a:endParaRPr>
          </a:p>
          <a:p>
            <a:pPr eaLnBrk="1" hangingPunct="1">
              <a:buFont typeface="Wingdings" pitchFamily="2" charset="2"/>
              <a:buNone/>
              <a:defRPr/>
            </a:pPr>
            <a:endParaRPr lang="en-US" dirty="0" smtClean="0">
              <a:latin typeface="Arial" pitchFamily="34" charset="0"/>
            </a:endParaRPr>
          </a:p>
          <a:p>
            <a:pPr eaLnBrk="1" hangingPunct="1">
              <a:buFont typeface="Wingdings" pitchFamily="2" charset="2"/>
              <a:buNone/>
              <a:defRPr/>
            </a:pPr>
            <a:r>
              <a:rPr lang="en-US" dirty="0" smtClean="0">
                <a:latin typeface="Arial" pitchFamily="34" charset="0"/>
              </a:rPr>
              <a:t>8. Which thrusts and SOW tasks does this contribution fit under and why? This work fits thrusts one and three. This is because, the first thrusts has been about upper bounds and the third thrust has been about algorithms/achievable schemes. And characterizing capacity region approximately involves both of these elements. </a:t>
            </a:r>
          </a:p>
          <a:p>
            <a:pPr eaLnBrk="1" hangingPunct="1">
              <a:buFont typeface="Wingdings" pitchFamily="2" charset="2"/>
              <a:buNone/>
              <a:defRPr/>
            </a:pPr>
            <a:endParaRPr lang="en-US" dirty="0" smtClean="0">
              <a:latin typeface="Arial" pitchFamily="34" charset="0"/>
            </a:endParaRPr>
          </a:p>
          <a:p>
            <a:pPr eaLnBrk="1" hangingPunct="1">
              <a:defRPr/>
            </a:pPr>
            <a:endParaRPr lang="en-US" dirty="0" smtClean="0">
              <a:latin typeface="Arial" pitchFamily="34" charset="0"/>
            </a:endParaRPr>
          </a:p>
          <a:p>
            <a:pPr marL="214005" indent="-214005">
              <a:defRPr/>
            </a:pPr>
            <a:endParaRPr lang="en-US" dirty="0"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xfrm>
            <a:off x="1181695" y="687918"/>
            <a:ext cx="4496098" cy="3425976"/>
          </a:xfrm>
          <a:ln/>
        </p:spPr>
      </p:sp>
      <p:sp>
        <p:nvSpPr>
          <p:cNvPr id="61443" name="Rectangle 3"/>
          <p:cNvSpPr>
            <a:spLocks noGrp="1" noChangeArrowheads="1"/>
          </p:cNvSpPr>
          <p:nvPr>
            <p:ph type="body" idx="1"/>
          </p:nvPr>
        </p:nvSpPr>
        <p:spPr>
          <a:xfrm>
            <a:off x="686099" y="4343704"/>
            <a:ext cx="5484316" cy="4113892"/>
          </a:xfrm>
          <a:solidFill>
            <a:srgbClr val="FFFFFF"/>
          </a:solidFill>
          <a:ln>
            <a:solidFill>
              <a:srgbClr val="000000"/>
            </a:solidFill>
          </a:ln>
        </p:spPr>
        <p:txBody>
          <a:bodyPr lIns="91429" tIns="45714" rIns="91429" bIns="45714"/>
          <a:lstStyle/>
          <a:p>
            <a:endParaRPr lang="en-US" alt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solidFill>
            <a:srgbClr val="FFFFFF"/>
          </a:solidFill>
          <a:ln/>
        </p:spPr>
      </p:sp>
      <p:sp>
        <p:nvSpPr>
          <p:cNvPr id="64515" name="Rectangle 3"/>
          <p:cNvSpPr>
            <a:spLocks noGrp="1" noChangeArrowheads="1"/>
          </p:cNvSpPr>
          <p:nvPr>
            <p:ph type="body" idx="1"/>
          </p:nvPr>
        </p:nvSpPr>
        <p:spPr>
          <a:noFill/>
          <a:ln/>
        </p:spPr>
        <p:txBody>
          <a:bodyPr lIns="90459" tIns="45228" rIns="90459" bIns="45228"/>
          <a:lstStyle/>
          <a:p>
            <a:pPr marL="222239" indent="-222239"/>
            <a:r>
              <a:rPr lang="en-US" altLang="zh-CN" dirty="0" smtClean="0">
                <a:latin typeface="Arial" pitchFamily="34" charset="0"/>
              </a:rPr>
              <a:t>Include notes that would be helpful to the reader or someone (other than yourself) who needs to understand the details. Ideally the chart will be useful even without the author to explain the details. Also include references to published papers plus URLs to online versions if available.</a:t>
            </a:r>
          </a:p>
          <a:p>
            <a:pPr marL="222239" indent="-222239"/>
            <a:endParaRPr lang="en-US" altLang="zh-CN" dirty="0" smtClean="0">
              <a:latin typeface="Arial" pitchFamily="34" charset="0"/>
            </a:endParaRPr>
          </a:p>
          <a:p>
            <a:pPr marL="222239" indent="-222239"/>
            <a:r>
              <a:rPr lang="en-US" altLang="zh-CN" dirty="0" smtClean="0">
                <a:latin typeface="Arial" pitchFamily="34" charset="0"/>
              </a:rPr>
              <a:t>Keep in mind that somewhere or other in this chart, each of these questions should be answered:</a:t>
            </a:r>
          </a:p>
          <a:p>
            <a:pPr marL="222239" indent="-222239"/>
            <a:endParaRPr lang="en-US" altLang="zh-CN" dirty="0" smtClean="0">
              <a:latin typeface="Arial" pitchFamily="34" charset="0"/>
            </a:endParaRPr>
          </a:p>
          <a:p>
            <a:pPr marL="222239" indent="-222239">
              <a:buFont typeface="Wingdings" pitchFamily="2" charset="2"/>
              <a:buAutoNum type="arabicPeriod"/>
            </a:pPr>
            <a:r>
              <a:rPr lang="en-US" altLang="zh-CN" dirty="0" smtClean="0">
                <a:latin typeface="Arial" pitchFamily="34" charset="0"/>
              </a:rPr>
              <a:t>What technical challenge is being undertaken on behalf of the project</a:t>
            </a:r>
          </a:p>
          <a:p>
            <a:pPr marL="222239" indent="-222239"/>
            <a:r>
              <a:rPr lang="en-US" altLang="zh-CN" dirty="0" smtClean="0">
                <a:latin typeface="Arial" pitchFamily="34" charset="0"/>
              </a:rPr>
              <a:t>	The project investigates the performance of multi-layer source-channel schemes in the </a:t>
            </a:r>
            <a:r>
              <a:rPr lang="en-US" altLang="zh-CN" dirty="0" err="1" smtClean="0">
                <a:latin typeface="Arial" pitchFamily="34" charset="0"/>
              </a:rPr>
              <a:t>nonergodic</a:t>
            </a:r>
            <a:r>
              <a:rPr lang="en-US" altLang="zh-CN" dirty="0" smtClean="0">
                <a:latin typeface="Arial" pitchFamily="34" charset="0"/>
              </a:rPr>
              <a:t> faded broadcast network. In particular, we seek multi-layer source-channel schemes with end-to-	end performance gracefully degrade with channel fading (without channel state information at the transmitter). </a:t>
            </a:r>
          </a:p>
          <a:p>
            <a:pPr marL="222239" indent="-222239"/>
            <a:endParaRPr lang="en-US" altLang="zh-CN" dirty="0" smtClean="0">
              <a:latin typeface="Arial" pitchFamily="34" charset="0"/>
            </a:endParaRPr>
          </a:p>
          <a:p>
            <a:pPr marL="222239" indent="-222239"/>
            <a:r>
              <a:rPr lang="en-US" altLang="zh-CN" dirty="0" smtClean="0">
                <a:latin typeface="Arial" pitchFamily="34" charset="0"/>
              </a:rPr>
              <a:t>2. Why is it hard and what are the open problems</a:t>
            </a:r>
          </a:p>
          <a:p>
            <a:pPr marL="222239" indent="-222239"/>
            <a:r>
              <a:rPr lang="en-US" altLang="zh-CN" dirty="0" smtClean="0">
                <a:latin typeface="Arial" pitchFamily="34" charset="0"/>
              </a:rPr>
              <a:t>	Since the transmitter has no instantaneous channel state information, the transmitted sequences need to be structured appropriately to both represent the source sequence and effectively combat 	the </a:t>
            </a:r>
            <a:r>
              <a:rPr lang="en-US" altLang="zh-CN" dirty="0" err="1" smtClean="0">
                <a:latin typeface="Arial" pitchFamily="34" charset="0"/>
              </a:rPr>
              <a:t>nonergodic</a:t>
            </a:r>
            <a:r>
              <a:rPr lang="en-US" altLang="zh-CN" dirty="0" smtClean="0">
                <a:latin typeface="Arial" pitchFamily="34" charset="0"/>
              </a:rPr>
              <a:t> fading. It is not clear whether it is optimal to achieve this goal in the source code layer, in the channel code layer or in both layers simultaneously. </a:t>
            </a:r>
          </a:p>
          <a:p>
            <a:pPr marL="222239" indent="-222239"/>
            <a:endParaRPr lang="en-US" altLang="zh-CN" dirty="0" smtClean="0">
              <a:latin typeface="Arial" pitchFamily="34" charset="0"/>
            </a:endParaRPr>
          </a:p>
          <a:p>
            <a:pPr marL="222239" indent="-222239"/>
            <a:r>
              <a:rPr lang="en-US" altLang="zh-CN" dirty="0" smtClean="0">
                <a:latin typeface="Arial" pitchFamily="34" charset="0"/>
              </a:rPr>
              <a:t>3. How has this problem been addressed in the past</a:t>
            </a:r>
          </a:p>
          <a:p>
            <a:pPr marL="222239" indent="-222239"/>
            <a:r>
              <a:rPr lang="en-US" altLang="zh-CN" dirty="0" smtClean="0">
                <a:latin typeface="Arial" pitchFamily="34" charset="0"/>
              </a:rPr>
              <a:t>	In the existing literature, graceful degraded performance is usually achieved in the channel coding level, via the so-called diversity-embedded channel codes. However, it has been shown that 	</a:t>
            </a:r>
          </a:p>
          <a:p>
            <a:pPr marL="222239" indent="-222239"/>
            <a:r>
              <a:rPr lang="en-US" altLang="zh-CN" dirty="0" smtClean="0">
                <a:latin typeface="Arial" pitchFamily="34" charset="0"/>
              </a:rPr>
              <a:t>	a price has to be paid if we are constrained to manipulate the channel codes only. Thus advanced source coding techniques could potentially help improve the end-to-end performance. </a:t>
            </a:r>
          </a:p>
          <a:p>
            <a:pPr marL="222239" indent="-222239"/>
            <a:endParaRPr lang="en-US" altLang="zh-CN" dirty="0" smtClean="0">
              <a:latin typeface="Arial" pitchFamily="34" charset="0"/>
            </a:endParaRPr>
          </a:p>
          <a:p>
            <a:pPr marL="222239" indent="-222239"/>
            <a:r>
              <a:rPr lang="en-US" altLang="zh-CN" dirty="0" smtClean="0">
                <a:latin typeface="Arial" pitchFamily="34" charset="0"/>
              </a:rPr>
              <a:t>4. What new intellectual tools are being brought to bear on the problem</a:t>
            </a:r>
          </a:p>
          <a:p>
            <a:pPr marL="222239" indent="-222239"/>
            <a:r>
              <a:rPr lang="en-US" altLang="zh-CN" dirty="0" smtClean="0">
                <a:latin typeface="Arial" pitchFamily="34" charset="0"/>
              </a:rPr>
              <a:t>	A new performance metric, namely the distortion-diversity tradeoff,  has been proposed to better characterize multi-layer source-channel schemes in the </a:t>
            </a:r>
            <a:r>
              <a:rPr lang="en-US" altLang="zh-CN" dirty="0" err="1" smtClean="0">
                <a:latin typeface="Arial" pitchFamily="34" charset="0"/>
              </a:rPr>
              <a:t>nonergodic</a:t>
            </a:r>
            <a:r>
              <a:rPr lang="en-US" altLang="zh-CN" dirty="0" smtClean="0">
                <a:latin typeface="Arial" pitchFamily="34" charset="0"/>
              </a:rPr>
              <a:t> setting. </a:t>
            </a:r>
          </a:p>
          <a:p>
            <a:pPr marL="222239" indent="-222239"/>
            <a:endParaRPr lang="en-US" altLang="zh-CN" dirty="0" smtClean="0">
              <a:latin typeface="Arial" pitchFamily="34" charset="0"/>
            </a:endParaRPr>
          </a:p>
          <a:p>
            <a:pPr marL="222239" indent="-222239"/>
            <a:r>
              <a:rPr lang="en-US" altLang="zh-CN" dirty="0" smtClean="0">
                <a:latin typeface="Arial" pitchFamily="34" charset="0"/>
              </a:rPr>
              <a:t>5. What is the main intermediate achievement</a:t>
            </a:r>
          </a:p>
          <a:p>
            <a:pPr marL="222239" indent="-222239"/>
            <a:r>
              <a:rPr lang="en-US" altLang="zh-CN" dirty="0" smtClean="0">
                <a:latin typeface="Arial" pitchFamily="34" charset="0"/>
              </a:rPr>
              <a:t>	We have proposed a new performance metric, namely the distortion diversity tradeoff, to study source-channel schemes under </a:t>
            </a:r>
            <a:r>
              <a:rPr lang="en-US" altLang="zh-CN" dirty="0" err="1" smtClean="0">
                <a:latin typeface="Arial" pitchFamily="34" charset="0"/>
              </a:rPr>
              <a:t>nonergodic</a:t>
            </a:r>
            <a:r>
              <a:rPr lang="en-US" altLang="zh-CN" dirty="0" smtClean="0">
                <a:latin typeface="Arial" pitchFamily="34" charset="0"/>
              </a:rPr>
              <a:t> fading. We have demonstrated the effectiveness of this 	performance metric by comparing two existing source-channel schemes, which are indistinguishable under the commonly used average distortion (exponent) metric. Moreover, we have proposed 	a unifying scheme which dominates both existing schemes as special cases. </a:t>
            </a:r>
          </a:p>
          <a:p>
            <a:pPr marL="222239" indent="-222239"/>
            <a:endParaRPr lang="en-US" altLang="zh-CN" dirty="0" smtClean="0">
              <a:latin typeface="Arial" pitchFamily="34" charset="0"/>
            </a:endParaRPr>
          </a:p>
          <a:p>
            <a:pPr marL="222239" indent="-222239"/>
            <a:r>
              <a:rPr lang="en-US" altLang="zh-CN" dirty="0" smtClean="0">
                <a:latin typeface="Arial" pitchFamily="34" charset="0"/>
              </a:rPr>
              <a:t>6. How and when does this achievement align with the project roadmap (end-of-phase or end-of-project goal) </a:t>
            </a:r>
          </a:p>
          <a:p>
            <a:pPr marL="222239" indent="-222239"/>
            <a:r>
              <a:rPr lang="en-US" altLang="zh-CN" dirty="0" smtClean="0">
                <a:latin typeface="Arial" pitchFamily="34" charset="0"/>
              </a:rPr>
              <a:t>	In this project, we have proposed a new performance metric, which is expected to be very handy in studying multi-layer source-channel scheme in </a:t>
            </a:r>
            <a:r>
              <a:rPr lang="en-US" altLang="zh-CN" dirty="0" err="1" smtClean="0">
                <a:latin typeface="Arial" pitchFamily="34" charset="0"/>
              </a:rPr>
              <a:t>nonergodic</a:t>
            </a:r>
            <a:r>
              <a:rPr lang="en-US" altLang="zh-CN" dirty="0" smtClean="0">
                <a:latin typeface="Arial" pitchFamily="34" charset="0"/>
              </a:rPr>
              <a:t> settings. Moreover, a new source-	channel scheme is proposed which dominates existing schemes and is potentially extensible to more general settings (like MIMO channels). </a:t>
            </a:r>
          </a:p>
          <a:p>
            <a:pPr marL="222239" indent="-222239"/>
            <a:r>
              <a:rPr lang="en-US" altLang="zh-CN" dirty="0" smtClean="0">
                <a:latin typeface="Arial" pitchFamily="34" charset="0"/>
              </a:rPr>
              <a:t>	</a:t>
            </a:r>
          </a:p>
          <a:p>
            <a:pPr marL="222239" indent="-222239"/>
            <a:r>
              <a:rPr lang="en-US" altLang="zh-CN" dirty="0" smtClean="0">
                <a:latin typeface="Arial" pitchFamily="34" charset="0"/>
              </a:rPr>
              <a:t>7. What are the even long-term objectives and consequences?</a:t>
            </a:r>
          </a:p>
          <a:p>
            <a:pPr marL="222239" indent="-222239"/>
            <a:r>
              <a:rPr lang="en-US" altLang="zh-CN" dirty="0" smtClean="0">
                <a:latin typeface="Arial" pitchFamily="34" charset="0"/>
              </a:rPr>
              <a:t>	In the long term, we would seek a new source-channel scheme that preserves the digital source-channel interface and still outperforms the existing multi-resolution-based scheme in certain 	operating regions. </a:t>
            </a:r>
          </a:p>
          <a:p>
            <a:pPr marL="222239" indent="-222239"/>
            <a:r>
              <a:rPr lang="en-US" altLang="zh-CN" dirty="0" smtClean="0">
                <a:latin typeface="Arial" pitchFamily="34" charset="0"/>
              </a:rPr>
              <a:t>		</a:t>
            </a:r>
          </a:p>
          <a:p>
            <a:pPr marL="222239" indent="-222239"/>
            <a:r>
              <a:rPr lang="en-US" altLang="zh-CN" dirty="0" smtClean="0">
                <a:latin typeface="Arial" pitchFamily="34" charset="0"/>
              </a:rPr>
              <a:t>8. Which thrusts and SOW tasks does this contribution fit under and why?</a:t>
            </a:r>
          </a:p>
          <a:p>
            <a:pPr marL="222239" indent="-222239"/>
            <a:r>
              <a:rPr lang="en-US" altLang="zh-CN" dirty="0" smtClean="0">
                <a:latin typeface="Arial" pitchFamily="34" charset="0"/>
              </a:rPr>
              <a:t>This fits under thrusts 1 and 2, since it considers </a:t>
            </a:r>
            <a:r>
              <a:rPr lang="en-US" altLang="zh-CN" dirty="0" err="1" smtClean="0">
                <a:latin typeface="Arial" pitchFamily="34" charset="0"/>
              </a:rPr>
              <a:t>layerless</a:t>
            </a:r>
            <a:r>
              <a:rPr lang="en-US" altLang="zh-CN" dirty="0" smtClean="0">
                <a:latin typeface="Arial" pitchFamily="34" charset="0"/>
              </a:rPr>
              <a:t> design as well as fundamental metrics for comparing performance (the noel distortion-diversity trade-off).</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solidFill>
            <a:srgbClr val="FFFFFF"/>
          </a:solidFill>
          <a:ln/>
        </p:spPr>
      </p:sp>
      <p:sp>
        <p:nvSpPr>
          <p:cNvPr id="68611" name="Rectangle 3"/>
          <p:cNvSpPr>
            <a:spLocks noGrp="1" noChangeArrowheads="1"/>
          </p:cNvSpPr>
          <p:nvPr>
            <p:ph type="body" idx="1"/>
          </p:nvPr>
        </p:nvSpPr>
        <p:spPr>
          <a:noFill/>
          <a:ln/>
        </p:spPr>
        <p:txBody>
          <a:bodyPr lIns="90459" tIns="45228" rIns="90459" bIns="45228"/>
          <a:lstStyle/>
          <a:p>
            <a:pPr>
              <a:buFont typeface="Wingdings" pitchFamily="2" charset="2"/>
              <a:buNone/>
            </a:pPr>
            <a:endParaRPr lang="en-US" smtClean="0">
              <a:latin typeface="Arial" pitchFamily="34" charset="0"/>
            </a:endParaRPr>
          </a:p>
          <a:p>
            <a:pPr>
              <a:buFont typeface="Wingdings" pitchFamily="2" charset="2"/>
              <a:buAutoNum type="arabicPeriod"/>
            </a:pPr>
            <a:r>
              <a:rPr lang="en-US" smtClean="0">
                <a:latin typeface="Arial" pitchFamily="34" charset="0"/>
              </a:rPr>
              <a:t>What technical challenge is being undertaken on behalf of the project?</a:t>
            </a:r>
            <a:r>
              <a:rPr lang="en-US" i="1" smtClean="0">
                <a:latin typeface="Arial" pitchFamily="34" charset="0"/>
              </a:rPr>
              <a:t> </a:t>
            </a:r>
            <a:r>
              <a:rPr lang="en-US" i="1" smtClean="0">
                <a:solidFill>
                  <a:srgbClr val="008000"/>
                </a:solidFill>
                <a:latin typeface="Arial" pitchFamily="34" charset="0"/>
              </a:rPr>
              <a:t>We’re studying the effect of feedback from sinks to sources on the rate/capacity region of networks.</a:t>
            </a:r>
          </a:p>
          <a:p>
            <a:pPr>
              <a:buFont typeface="Wingdings" pitchFamily="2" charset="2"/>
              <a:buNone/>
            </a:pPr>
            <a:r>
              <a:rPr lang="en-US" smtClean="0">
                <a:latin typeface="Arial" pitchFamily="34" charset="0"/>
              </a:rPr>
              <a:t>2. Why is it hard and what are the open problems? </a:t>
            </a:r>
            <a:r>
              <a:rPr lang="en-US" i="1" smtClean="0">
                <a:solidFill>
                  <a:srgbClr val="008000"/>
                </a:solidFill>
                <a:latin typeface="Arial" pitchFamily="34" charset="0"/>
              </a:rPr>
              <a:t>It is difficult to characterize in general how many sessions of feedback are    required and what is the optimal order in which the sources should transmit.</a:t>
            </a:r>
          </a:p>
          <a:p>
            <a:pPr>
              <a:buFont typeface="Wingdings" pitchFamily="2" charset="2"/>
              <a:buNone/>
            </a:pPr>
            <a:r>
              <a:rPr lang="en-US" smtClean="0">
                <a:latin typeface="Arial" pitchFamily="34" charset="0"/>
              </a:rPr>
              <a:t>3. How has this problem been addressed in the past?</a:t>
            </a:r>
            <a:r>
              <a:rPr lang="en-US" i="1" smtClean="0">
                <a:latin typeface="Arial" pitchFamily="34" charset="0"/>
              </a:rPr>
              <a:t>  </a:t>
            </a:r>
            <a:r>
              <a:rPr lang="en-US" i="1" smtClean="0">
                <a:solidFill>
                  <a:srgbClr val="008000"/>
                </a:solidFill>
                <a:latin typeface="Arial" pitchFamily="34" charset="0"/>
              </a:rPr>
              <a:t>Feedback has been studied mostly in the context of channel coding.</a:t>
            </a:r>
          </a:p>
          <a:p>
            <a:pPr>
              <a:buFont typeface="Wingdings" pitchFamily="2" charset="2"/>
              <a:buNone/>
            </a:pPr>
            <a:r>
              <a:rPr lang="en-US" smtClean="0">
                <a:latin typeface="Arial" pitchFamily="34" charset="0"/>
              </a:rPr>
              <a:t>4. What new intellectual tools are being brought to bear on the problem</a:t>
            </a:r>
            <a:r>
              <a:rPr lang="en-US" smtClean="0">
                <a:solidFill>
                  <a:srgbClr val="008000"/>
                </a:solidFill>
                <a:latin typeface="Arial" pitchFamily="34" charset="0"/>
              </a:rPr>
              <a:t>? </a:t>
            </a:r>
            <a:r>
              <a:rPr lang="en-US" i="1" smtClean="0">
                <a:solidFill>
                  <a:srgbClr val="008000"/>
                </a:solidFill>
                <a:latin typeface="Arial" pitchFamily="34" charset="0"/>
              </a:rPr>
              <a:t>By allowing the receiver to send everything it knows back to all the sources and studying just one feedback session, we simplify the problem.</a:t>
            </a:r>
            <a:endParaRPr lang="en-US" smtClean="0">
              <a:solidFill>
                <a:srgbClr val="008000"/>
              </a:solidFill>
              <a:latin typeface="Arial" pitchFamily="34" charset="0"/>
            </a:endParaRPr>
          </a:p>
          <a:p>
            <a:pPr>
              <a:buFont typeface="Wingdings" pitchFamily="2" charset="2"/>
              <a:buNone/>
            </a:pPr>
            <a:r>
              <a:rPr lang="en-US" smtClean="0">
                <a:latin typeface="Arial" pitchFamily="34" charset="0"/>
              </a:rPr>
              <a:t>5. What is the main intermediate achievement? </a:t>
            </a:r>
            <a:r>
              <a:rPr lang="en-US" i="1" smtClean="0">
                <a:solidFill>
                  <a:srgbClr val="008000"/>
                </a:solidFill>
                <a:latin typeface="Arial" pitchFamily="34" charset="0"/>
              </a:rPr>
              <a:t>Characterization of capacity region of several source networks and showing that the gains due to feedback are potentially unbounded.</a:t>
            </a:r>
            <a:endParaRPr lang="en-US" smtClean="0">
              <a:solidFill>
                <a:srgbClr val="008000"/>
              </a:solidFill>
              <a:latin typeface="Arial" pitchFamily="34" charset="0"/>
            </a:endParaRPr>
          </a:p>
          <a:p>
            <a:pPr>
              <a:buFont typeface="Wingdings" pitchFamily="2" charset="2"/>
              <a:buNone/>
            </a:pPr>
            <a:r>
              <a:rPr lang="en-US" smtClean="0">
                <a:latin typeface="Arial" pitchFamily="34" charset="0"/>
              </a:rPr>
              <a:t>6. How and when does this achievement align with the project roadmap (end-of-phase or end-of-project goal)? </a:t>
            </a:r>
            <a:r>
              <a:rPr lang="en-US" i="1" smtClean="0">
                <a:solidFill>
                  <a:srgbClr val="008000"/>
                </a:solidFill>
                <a:latin typeface="Arial" pitchFamily="34" charset="0"/>
              </a:rPr>
              <a:t>This work focuses on simple networks to gain insight on how feedback may help in more general networks</a:t>
            </a:r>
            <a:r>
              <a:rPr lang="en-US" i="1" smtClean="0">
                <a:latin typeface="Arial" pitchFamily="34" charset="0"/>
              </a:rPr>
              <a:t>.</a:t>
            </a:r>
            <a:r>
              <a:rPr lang="en-US" smtClean="0">
                <a:latin typeface="Arial" pitchFamily="34" charset="0"/>
              </a:rPr>
              <a:t>  </a:t>
            </a:r>
          </a:p>
          <a:p>
            <a:pPr>
              <a:buFont typeface="Wingdings" pitchFamily="2" charset="2"/>
              <a:buNone/>
            </a:pPr>
            <a:r>
              <a:rPr lang="en-US" smtClean="0">
                <a:latin typeface="Arial" pitchFamily="34" charset="0"/>
              </a:rPr>
              <a:t>7. What are the even long-term objectives and consequences?</a:t>
            </a:r>
            <a:r>
              <a:rPr lang="en-US" smtClean="0">
                <a:solidFill>
                  <a:srgbClr val="008000"/>
                </a:solidFill>
                <a:latin typeface="Arial" pitchFamily="34" charset="0"/>
              </a:rPr>
              <a:t> </a:t>
            </a:r>
            <a:r>
              <a:rPr lang="en-US" i="1" smtClean="0">
                <a:solidFill>
                  <a:srgbClr val="008000"/>
                </a:solidFill>
                <a:latin typeface="Arial" pitchFamily="34" charset="0"/>
              </a:rPr>
              <a:t>To study more general networks and limiting the amount of feedback.</a:t>
            </a:r>
            <a:endParaRPr lang="en-US" smtClean="0">
              <a:latin typeface="Arial" pitchFamily="34" charset="0"/>
            </a:endParaRPr>
          </a:p>
          <a:p>
            <a:r>
              <a:rPr lang="en-US" smtClean="0">
                <a:latin typeface="Arial" pitchFamily="34" charset="0"/>
              </a:rPr>
              <a:t>8. Which thrusts and SOW tasks does this contribution fit under and why? </a:t>
            </a:r>
            <a:r>
              <a:rPr lang="en-US" i="1" smtClean="0">
                <a:solidFill>
                  <a:schemeClr val="accent1"/>
                </a:solidFill>
                <a:latin typeface="Arial" pitchFamily="34" charset="0"/>
              </a:rPr>
              <a:t>Not sure</a:t>
            </a:r>
            <a:endParaRPr lang="en-US" smtClean="0">
              <a:solidFill>
                <a:schemeClr val="accent1"/>
              </a:solidFill>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p:txBody>
          <a:bodyPr/>
          <a:lstStyle/>
          <a:p>
            <a:pPr>
              <a:defRPr/>
            </a:pPr>
            <a:fld id="{A6EF327E-7825-449F-B75B-FE8A5D5D1440}" type="slidenum">
              <a:rPr lang="en-US" smtClean="0"/>
              <a:pPr>
                <a:defRPr/>
              </a:pPr>
              <a:t>25</a:t>
            </a:fld>
            <a:endParaRPr lang="en-US" smtClean="0"/>
          </a:p>
        </p:txBody>
      </p:sp>
      <p:sp>
        <p:nvSpPr>
          <p:cNvPr id="69635" name="Rectangle 2"/>
          <p:cNvSpPr>
            <a:spLocks noGrp="1" noRot="1" noChangeAspect="1" noChangeArrowheads="1" noTextEdit="1"/>
          </p:cNvSpPr>
          <p:nvPr>
            <p:ph type="sldImg"/>
          </p:nvPr>
        </p:nvSpPr>
        <p:spPr>
          <a:xfrm>
            <a:off x="1189137" y="693965"/>
            <a:ext cx="4475261" cy="3409345"/>
          </a:xfrm>
          <a:ln/>
        </p:spPr>
      </p:sp>
      <p:sp>
        <p:nvSpPr>
          <p:cNvPr id="69636" name="Rectangle 3"/>
          <p:cNvSpPr>
            <a:spLocks noGrp="1" noChangeArrowheads="1"/>
          </p:cNvSpPr>
          <p:nvPr>
            <p:ph type="body" idx="1"/>
          </p:nvPr>
        </p:nvSpPr>
        <p:spPr>
          <a:noFill/>
          <a:ln/>
        </p:spPr>
        <p:txBody>
          <a:bodyPr lIns="90458" tIns="45228" rIns="90458" bIns="45228"/>
          <a:lstStyle/>
          <a:p>
            <a:pPr marL="228246" indent="-228246" eaLnBrk="1" hangingPunct="1">
              <a:buFont typeface="Wingdings" pitchFamily="2" charset="2"/>
              <a:buAutoNum type="arabicPeriod"/>
            </a:pPr>
            <a:r>
              <a:rPr lang="en-US" dirty="0" smtClean="0">
                <a:latin typeface="Arial" pitchFamily="34" charset="0"/>
              </a:rPr>
              <a:t>What technical challenge is being undertaken on behalf of the project</a:t>
            </a:r>
          </a:p>
          <a:p>
            <a:pPr marL="228246" indent="-228246" eaLnBrk="1" hangingPunct="1"/>
            <a:r>
              <a:rPr lang="en-US" dirty="0" smtClean="0">
                <a:latin typeface="Arial" pitchFamily="34" charset="0"/>
              </a:rPr>
              <a:t>To characterize fundamental limits and identify when low-complexity, time-invariant controllers/estimators are optimal for MANETs that are stochastic and have dynamics</a:t>
            </a:r>
          </a:p>
          <a:p>
            <a:pPr marL="228246" indent="-228246" eaLnBrk="1" hangingPunct="1"/>
            <a:r>
              <a:rPr lang="en-US" dirty="0" smtClean="0">
                <a:latin typeface="Arial" pitchFamily="34" charset="0"/>
              </a:rPr>
              <a:t>2. Why is it hard and what are the open problems</a:t>
            </a:r>
          </a:p>
          <a:p>
            <a:pPr marL="228246" indent="-228246" eaLnBrk="1" hangingPunct="1"/>
            <a:r>
              <a:rPr lang="en-US" dirty="0" smtClean="0">
                <a:latin typeface="Arial" pitchFamily="34" charset="0"/>
              </a:rPr>
              <a:t>Channels with memory are fundamentally hard to understand their limits, and identifying conditions when low-complexity schemes are optimal lacks a simple, unified way to ensure sufficient conditions</a:t>
            </a:r>
          </a:p>
          <a:p>
            <a:pPr marL="228246" indent="-228246" eaLnBrk="1" hangingPunct="1"/>
            <a:r>
              <a:rPr lang="en-US" dirty="0" smtClean="0">
                <a:latin typeface="Arial" pitchFamily="34" charset="0"/>
              </a:rPr>
              <a:t>3. How has this problem been addressed in the past</a:t>
            </a:r>
          </a:p>
          <a:p>
            <a:pPr marL="228246" indent="-228246" eaLnBrk="1" hangingPunct="1"/>
            <a:r>
              <a:rPr lang="en-US" dirty="0" smtClean="0">
                <a:latin typeface="Arial" pitchFamily="34" charset="0"/>
              </a:rPr>
              <a:t>Many different techniques, tailored to specific problem instantiations, have been provided</a:t>
            </a:r>
          </a:p>
          <a:p>
            <a:pPr marL="228246" indent="-228246" eaLnBrk="1" hangingPunct="1"/>
            <a:endParaRPr lang="en-US" dirty="0" smtClean="0">
              <a:latin typeface="Arial" pitchFamily="34" charset="0"/>
            </a:endParaRPr>
          </a:p>
          <a:p>
            <a:pPr marL="228246" indent="-228246" eaLnBrk="1" hangingPunct="1"/>
            <a:r>
              <a:rPr lang="en-US" dirty="0" smtClean="0">
                <a:latin typeface="Arial" pitchFamily="34" charset="0"/>
              </a:rPr>
              <a:t>4. What new intellectual tools are being brought to bear on the problem</a:t>
            </a:r>
          </a:p>
          <a:p>
            <a:pPr marL="228246" indent="-228246" eaLnBrk="1" hangingPunct="1"/>
            <a:r>
              <a:rPr lang="en-US" dirty="0" smtClean="0">
                <a:latin typeface="Arial" pitchFamily="34" charset="0"/>
              </a:rPr>
              <a:t>We make two high-level observations.  (1): time-reversibility plays a fundamental role in governing physical systems w/ dynamics.  (2): Directed information characterizes the fundamental limits of stochastic systems with dynamics and feedback.  We ask a natural question: can the time-reversibility of a Markov chain somehow be wed to ensuring that we are optimally operating MANETs with dynamics?</a:t>
            </a:r>
          </a:p>
          <a:p>
            <a:pPr marL="228246" indent="-228246" eaLnBrk="1" hangingPunct="1"/>
            <a:r>
              <a:rPr lang="en-US" dirty="0" smtClean="0">
                <a:latin typeface="Arial" pitchFamily="34" charset="0"/>
              </a:rPr>
              <a:t>5. What is the main intermediate achievement</a:t>
            </a:r>
          </a:p>
          <a:p>
            <a:pPr marL="228246" indent="-228246" eaLnBrk="1" hangingPunct="1">
              <a:lnSpc>
                <a:spcPct val="90000"/>
              </a:lnSpc>
            </a:pPr>
            <a:r>
              <a:rPr lang="en-US" dirty="0" smtClean="0">
                <a:latin typeface="Arial" pitchFamily="34" charset="0"/>
              </a:rPr>
              <a:t>We provide a sufficient condition for when a Markov chain’s time-reversibility does two things: (1) provides the capacity of a channels with infinite memory; (2) provides a source-channel matching condition to characterize when low-complexity, stationary Markov policy controllers and time-invariant estimators are optimal for sequential joint source-channel coding with feedback.</a:t>
            </a:r>
          </a:p>
          <a:p>
            <a:pPr marL="228246" indent="-228246" eaLnBrk="1" hangingPunct="1"/>
            <a:endParaRPr lang="en-US" dirty="0" smtClean="0">
              <a:latin typeface="Arial" pitchFamily="34" charset="0"/>
            </a:endParaRPr>
          </a:p>
          <a:p>
            <a:pPr marL="228246" indent="-228246" eaLnBrk="1" hangingPunct="1"/>
            <a:r>
              <a:rPr lang="en-US" dirty="0" smtClean="0">
                <a:latin typeface="Arial" pitchFamily="34" charset="0"/>
              </a:rPr>
              <a:t>6. How and when does this achievement align with the project roadmap (end-of-phase or end-of-project goal) </a:t>
            </a:r>
          </a:p>
          <a:p>
            <a:pPr marL="228246" indent="-228246" eaLnBrk="1" hangingPunct="1"/>
            <a:r>
              <a:rPr lang="en-US" dirty="0" smtClean="0">
                <a:latin typeface="Arial" pitchFamily="34" charset="0"/>
              </a:rPr>
              <a:t>Developing new strategies for node encoding and decoding in MANETS is a core part of the project roadmap. </a:t>
            </a:r>
          </a:p>
          <a:p>
            <a:pPr marL="228246" indent="-228246" eaLnBrk="1" hangingPunct="1"/>
            <a:endParaRPr lang="en-US" dirty="0" smtClean="0">
              <a:latin typeface="Arial" pitchFamily="34" charset="0"/>
            </a:endParaRPr>
          </a:p>
          <a:p>
            <a:pPr marL="228246" indent="-228246" eaLnBrk="1" hangingPunct="1"/>
            <a:r>
              <a:rPr lang="en-US" dirty="0" smtClean="0">
                <a:latin typeface="Arial" pitchFamily="34" charset="0"/>
              </a:rPr>
              <a:t>7. What are the even long-term objectives and consequences?</a:t>
            </a:r>
          </a:p>
          <a:p>
            <a:pPr marL="228246" indent="-228246" eaLnBrk="1" hangingPunct="1"/>
            <a:r>
              <a:rPr lang="en-US" dirty="0" smtClean="0">
                <a:latin typeface="Arial" pitchFamily="34" charset="0"/>
              </a:rPr>
              <a:t>Long term objective is to continue to leverage insights between other disciplines (e.g. physics, control theory) to understand MANETs with dynamics.  </a:t>
            </a:r>
          </a:p>
          <a:p>
            <a:pPr marL="228246" indent="-228246" eaLnBrk="1" hangingPunct="1"/>
            <a:endParaRPr lang="en-US" dirty="0" smtClean="0">
              <a:latin typeface="Arial" pitchFamily="34" charset="0"/>
            </a:endParaRPr>
          </a:p>
          <a:p>
            <a:pPr marL="228246" indent="-228246" eaLnBrk="1" hangingPunct="1"/>
            <a:r>
              <a:rPr lang="en-US" dirty="0" smtClean="0">
                <a:latin typeface="Arial" pitchFamily="34" charset="0"/>
              </a:rPr>
              <a:t>8. Which thrusts and SOW tasks does this contribution fit under and why?</a:t>
            </a:r>
          </a:p>
          <a:p>
            <a:pPr marL="228246" indent="-228246" eaLnBrk="1" hangingPunct="1"/>
            <a:r>
              <a:rPr lang="en-US" dirty="0" smtClean="0">
                <a:latin typeface="Arial" pitchFamily="34" charset="0"/>
              </a:rPr>
              <a:t>This work falls under thrusts 1 and 2, finding better upper bounds for MANETs and novel encoding strategies that come close to achieving these upper bounds. The SOW task for this work is to find n(n-1) capacity regions for small networks. </a:t>
            </a:r>
          </a:p>
          <a:p>
            <a:pPr marL="228246" indent="-228246" eaLnBrk="1" hangingPunct="1"/>
            <a:endParaRPr lang="en-US" dirty="0"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txBox="1">
            <a:spLocks noGrp="1" noChangeArrowheads="1"/>
          </p:cNvSpPr>
          <p:nvPr/>
        </p:nvSpPr>
        <p:spPr bwMode="auto">
          <a:xfrm>
            <a:off x="3884414" y="8685894"/>
            <a:ext cx="2972098" cy="456595"/>
          </a:xfrm>
          <a:prstGeom prst="rect">
            <a:avLst/>
          </a:prstGeom>
          <a:noFill/>
          <a:ln w="9525">
            <a:noFill/>
            <a:miter lim="800000"/>
            <a:headEnd/>
            <a:tailEnd/>
          </a:ln>
        </p:spPr>
        <p:txBody>
          <a:bodyPr lIns="91432" tIns="45716" rIns="91432" bIns="45716" anchor="b"/>
          <a:lstStyle/>
          <a:p>
            <a:pPr algn="r" defTabSz="914485"/>
            <a:fld id="{BAAB4BA9-EDD9-42E6-9CF5-3C417F0BDA1B}" type="slidenum">
              <a:rPr lang="en-US" sz="1200"/>
              <a:pPr algn="r" defTabSz="914485"/>
              <a:t>26</a:t>
            </a:fld>
            <a:endParaRPr lang="en-US" sz="1200" dirty="0"/>
          </a:p>
        </p:txBody>
      </p:sp>
      <p:sp>
        <p:nvSpPr>
          <p:cNvPr id="70659" name="Rectangle 2"/>
          <p:cNvSpPr>
            <a:spLocks noGrp="1" noRot="1" noChangeAspect="1" noChangeArrowheads="1" noTextEdit="1"/>
          </p:cNvSpPr>
          <p:nvPr>
            <p:ph type="sldImg"/>
          </p:nvPr>
        </p:nvSpPr>
        <p:spPr>
          <a:xfrm>
            <a:off x="1189137" y="693965"/>
            <a:ext cx="4475261" cy="3409345"/>
          </a:xfrm>
          <a:ln/>
        </p:spPr>
      </p:sp>
      <p:sp>
        <p:nvSpPr>
          <p:cNvPr id="70660" name="Rectangle 3"/>
          <p:cNvSpPr>
            <a:spLocks noGrp="1" noChangeArrowheads="1"/>
          </p:cNvSpPr>
          <p:nvPr>
            <p:ph type="body" idx="1"/>
          </p:nvPr>
        </p:nvSpPr>
        <p:spPr>
          <a:noFill/>
          <a:ln/>
        </p:spPr>
        <p:txBody>
          <a:bodyPr lIns="90458" tIns="45228" rIns="90458" bIns="45228"/>
          <a:lstStyle/>
          <a:p>
            <a:pPr marL="216233" indent="-216233"/>
            <a:endParaRPr lang="en-US" sz="800" dirty="0" smtClean="0"/>
          </a:p>
          <a:p>
            <a:pPr marL="216233" indent="-216233">
              <a:buFont typeface="Wingdings" pitchFamily="2" charset="2"/>
              <a:buAutoNum type="arabicPeriod"/>
            </a:pPr>
            <a:r>
              <a:rPr lang="en-US" sz="800" dirty="0" smtClean="0"/>
              <a:t>What technical challenge is being undertaken on behalf of the project?  </a:t>
            </a:r>
          </a:p>
          <a:p>
            <a:pPr marL="216233" indent="-216233"/>
            <a:r>
              <a:rPr lang="en-US" sz="800" dirty="0" smtClean="0"/>
              <a:t>	We study power control in a multi-cell CDMA wireless system whereby self-interested users share a common spectrum and interfere with each other. Our objective is to design a power control scheme that achieves a (near) optimal power allocation with respect to </a:t>
            </a:r>
            <a:r>
              <a:rPr lang="en-US" sz="800" i="1" dirty="0" smtClean="0"/>
              <a:t>any predetermined network objective (such as the maximization of sum-rate, or some fairness criterion).</a:t>
            </a:r>
            <a:endParaRPr lang="en-US" sz="800" dirty="0" smtClean="0"/>
          </a:p>
          <a:p>
            <a:pPr marL="216233" indent="-216233">
              <a:buFont typeface="Wingdings" pitchFamily="2" charset="2"/>
              <a:buAutoNum type="arabicPeriod"/>
            </a:pPr>
            <a:endParaRPr lang="en-US" sz="800" dirty="0" smtClean="0"/>
          </a:p>
          <a:p>
            <a:pPr marL="216233" indent="-216233"/>
            <a:r>
              <a:rPr lang="en-US" sz="800" dirty="0" smtClean="0"/>
              <a:t>2. Why is it hard and what are the open problems?   </a:t>
            </a:r>
          </a:p>
          <a:p>
            <a:pPr marL="216233" indent="-216233"/>
            <a:r>
              <a:rPr lang="en-US" sz="800" dirty="0" smtClean="0"/>
              <a:t>	The power control problem, even when formulated as a centralized optimization problem with full information, is a fairly complex problem. For example, in general-topology CDMA network with multiple transmitters and receivers, each transmitter affects each of the receivers in a different manner, therefore it is not a priori clear how to assign the transmission powers in a system-efficient manner. Specifically, basic system objectives, such as the sum-rate, turn out to be difficult-to-solve optimization problems.</a:t>
            </a:r>
          </a:p>
          <a:p>
            <a:pPr marL="216233" indent="-216233"/>
            <a:endParaRPr lang="en-US" sz="800" dirty="0" smtClean="0"/>
          </a:p>
          <a:p>
            <a:pPr marL="216233" indent="-216233"/>
            <a:r>
              <a:rPr lang="en-US" sz="800" dirty="0" smtClean="0"/>
              <a:t>	An additional concern within the power allocation framework is the possible </a:t>
            </a:r>
            <a:r>
              <a:rPr lang="en-US" sz="800" i="1" dirty="0" smtClean="0"/>
              <a:t>selfish behavior of mobiles, who may autonomously control their transmission power to satisfy their own interests. Pricing is used to regulate the system in the presence of </a:t>
            </a:r>
            <a:r>
              <a:rPr lang="en-US" sz="800" i="1" dirty="0" err="1" smtClean="0"/>
              <a:t>noncooperative</a:t>
            </a:r>
            <a:r>
              <a:rPr lang="en-US" sz="800" i="1" dirty="0" smtClean="0"/>
              <a:t> agents,</a:t>
            </a:r>
          </a:p>
          <a:p>
            <a:pPr marL="216233" indent="-216233"/>
            <a:endParaRPr lang="en-US" sz="800" i="1" dirty="0" smtClean="0"/>
          </a:p>
          <a:p>
            <a:pPr marL="216233" indent="-216233"/>
            <a:r>
              <a:rPr kumimoji="1" lang="en-US" sz="800" dirty="0" smtClean="0">
                <a:cs typeface="Arial" pitchFamily="34" charset="0"/>
              </a:rPr>
              <a:t>	A general framework for </a:t>
            </a:r>
            <a:r>
              <a:rPr lang="en-US" sz="800" dirty="0" smtClean="0"/>
              <a:t>achieving (near) optimal performance for any given underlying system objective in the </a:t>
            </a:r>
            <a:r>
              <a:rPr lang="en-US" sz="800" dirty="0" err="1" smtClean="0"/>
              <a:t>noncooperative</a:t>
            </a:r>
            <a:r>
              <a:rPr lang="en-US" sz="800" dirty="0" smtClean="0"/>
              <a:t> setting was not addressed before.</a:t>
            </a:r>
          </a:p>
          <a:p>
            <a:pPr marL="216233" indent="-216233"/>
            <a:endParaRPr lang="en-US" sz="800" dirty="0" smtClean="0"/>
          </a:p>
          <a:p>
            <a:pPr marL="216233" indent="-216233"/>
            <a:r>
              <a:rPr lang="en-US" sz="800" dirty="0" smtClean="0"/>
              <a:t>  </a:t>
            </a:r>
          </a:p>
          <a:p>
            <a:pPr marL="216233" indent="-216233"/>
            <a:r>
              <a:rPr lang="en-US" sz="800" dirty="0" smtClean="0"/>
              <a:t>3. How has this problem been addressed in the past?  </a:t>
            </a:r>
          </a:p>
          <a:p>
            <a:pPr marL="216233" indent="-216233"/>
            <a:endParaRPr lang="en-US" sz="800" dirty="0" smtClean="0"/>
          </a:p>
          <a:p>
            <a:pPr marL="216233" indent="-216233"/>
            <a:r>
              <a:rPr lang="en-US" sz="800" dirty="0" smtClean="0"/>
              <a:t>	There has been much work in the literature on pricing in communication networks in general, and wireless networks in particular. However, to the best of our knowledge, there is no general framework that tackles the problem of achieving (near) optimal performance for </a:t>
            </a:r>
            <a:r>
              <a:rPr lang="en-US" sz="800" i="1" dirty="0" smtClean="0"/>
              <a:t>any given underlying system objective. One branch of this literature focuses on the profit maximization objective where service providers price usage of network resources to maximize their profits. Another branch assumes that prices are set by a social planner to regulate selfish user behavior and drive the system to a more desirable operating point </a:t>
            </a:r>
          </a:p>
          <a:p>
            <a:pPr marL="216233" indent="-216233"/>
            <a:endParaRPr lang="en-US" sz="800" dirty="0" smtClean="0"/>
          </a:p>
          <a:p>
            <a:pPr marL="216233" indent="-216233"/>
            <a:r>
              <a:rPr lang="en-US" sz="800" dirty="0" smtClean="0"/>
              <a:t>4. What new intellectual tools are being brought to bear on the problem?  </a:t>
            </a:r>
          </a:p>
          <a:p>
            <a:pPr marL="216233" indent="-216233"/>
            <a:endParaRPr lang="en-US" sz="800" dirty="0" smtClean="0"/>
          </a:p>
          <a:p>
            <a:pPr marL="216233" indent="-216233"/>
            <a:r>
              <a:rPr lang="en-US" sz="800" dirty="0" smtClean="0"/>
              <a:t>	We are using tools from the theory of potential games, </a:t>
            </a:r>
            <a:r>
              <a:rPr lang="en-US" sz="800" dirty="0" err="1" smtClean="0"/>
              <a:t>Lyapunov</a:t>
            </a:r>
            <a:r>
              <a:rPr lang="en-US" sz="800" dirty="0" smtClean="0"/>
              <a:t> analysis and dynamical systems.</a:t>
            </a:r>
          </a:p>
          <a:p>
            <a:pPr marL="216233" indent="-216233"/>
            <a:endParaRPr lang="en-US" sz="800" dirty="0" smtClean="0"/>
          </a:p>
          <a:p>
            <a:pPr marL="216233" indent="-216233"/>
            <a:r>
              <a:rPr lang="en-US" sz="800" dirty="0" smtClean="0"/>
              <a:t>5. What is the main intermediate achievement:</a:t>
            </a:r>
          </a:p>
          <a:p>
            <a:pPr marL="216233" indent="-216233"/>
            <a:r>
              <a:rPr lang="en-US" sz="800" dirty="0" smtClean="0"/>
              <a:t>	</a:t>
            </a:r>
          </a:p>
          <a:p>
            <a:pPr marL="216233" indent="-216233"/>
            <a:r>
              <a:rPr lang="en-US" sz="800" dirty="0" smtClean="0"/>
              <a:t>	A new framework for regulation of networks with selfish agents is developed. Potential-game approach leads to simple pricing scheme for any system objective.</a:t>
            </a:r>
          </a:p>
          <a:p>
            <a:pPr marL="216233" indent="-216233"/>
            <a:endParaRPr lang="en-US" sz="800" dirty="0" smtClean="0"/>
          </a:p>
          <a:p>
            <a:pPr marL="216233" indent="-216233"/>
            <a:r>
              <a:rPr lang="en-US" sz="800" dirty="0" smtClean="0"/>
              <a:t>6. How and when does this achievement align with the project roadmap (end-of-phase or end-of-project goal) </a:t>
            </a:r>
          </a:p>
          <a:p>
            <a:pPr marL="216233" indent="-216233"/>
            <a:endParaRPr lang="en-US" sz="800" dirty="0" smtClean="0"/>
          </a:p>
          <a:p>
            <a:pPr marL="216233" indent="-216233">
              <a:lnSpc>
                <a:spcPct val="89000"/>
              </a:lnSpc>
              <a:spcBef>
                <a:spcPct val="40000"/>
              </a:spcBef>
            </a:pPr>
            <a:r>
              <a:rPr lang="en-US" sz="800" dirty="0" smtClean="0"/>
              <a:t>	This work considers network regulation schemes for any system objective in the presence of self interested users. Therefore, it is well-aligned with the project goals.</a:t>
            </a:r>
          </a:p>
          <a:p>
            <a:pPr marL="216233" indent="-216233"/>
            <a:endParaRPr lang="en-US" sz="800" dirty="0" smtClean="0"/>
          </a:p>
          <a:p>
            <a:pPr marL="216233" indent="-216233"/>
            <a:r>
              <a:rPr lang="en-US" sz="800" dirty="0" smtClean="0"/>
              <a:t>7. What are the even long-term objectives and consequences? </a:t>
            </a:r>
          </a:p>
          <a:p>
            <a:pPr marL="216233" indent="-216233">
              <a:lnSpc>
                <a:spcPct val="69000"/>
              </a:lnSpc>
            </a:pPr>
            <a:endParaRPr lang="en-US" sz="800" dirty="0" smtClean="0"/>
          </a:p>
          <a:p>
            <a:pPr marL="216233" indent="-216233">
              <a:lnSpc>
                <a:spcPct val="69000"/>
              </a:lnSpc>
            </a:pPr>
            <a:r>
              <a:rPr lang="en-US" sz="800" dirty="0" smtClean="0"/>
              <a:t>	The long-term goal is to extend the current work to the case of multiple channels and possibly develop distributed implementation of the pricing scheme.</a:t>
            </a:r>
          </a:p>
          <a:p>
            <a:pPr marL="216233" indent="-216233"/>
            <a:endParaRPr lang="en-US" sz="800" dirty="0" smtClean="0"/>
          </a:p>
          <a:p>
            <a:pPr marL="216233" indent="-216233"/>
            <a:endParaRPr lang="en-US" sz="800" dirty="0" smtClean="0"/>
          </a:p>
          <a:p>
            <a:pPr marL="216233" indent="-216233"/>
            <a:r>
              <a:rPr lang="en-US" sz="800" dirty="0" smtClean="0"/>
              <a:t>8. Which thrusts and SOW tasks does this contribution fit under and why?  </a:t>
            </a:r>
          </a:p>
          <a:p>
            <a:pPr marL="216233" indent="-216233"/>
            <a:endParaRPr lang="en-US" sz="800" dirty="0" smtClean="0"/>
          </a:p>
          <a:p>
            <a:pPr marL="216233" indent="-216233">
              <a:lnSpc>
                <a:spcPct val="89000"/>
              </a:lnSpc>
              <a:spcBef>
                <a:spcPct val="40000"/>
              </a:spcBef>
            </a:pPr>
            <a:r>
              <a:rPr lang="en-US" sz="800" dirty="0" smtClean="0"/>
              <a:t>	This contribution fits under Thrust 3: Application Metrics and Network Performance. We are addressing problems such as resource allocation in the presence of interference among self interested users. </a:t>
            </a:r>
          </a:p>
          <a:p>
            <a:pPr marL="216233" indent="-216233"/>
            <a:endParaRPr lang="en-US" sz="800" dirty="0" smtClean="0"/>
          </a:p>
          <a:p>
            <a:pPr marL="216233" indent="-216233"/>
            <a:r>
              <a:rPr lang="en-US" sz="300" dirty="0" smtClean="0"/>
              <a:t>Publications:</a:t>
            </a:r>
          </a:p>
          <a:p>
            <a:pPr marL="216233" indent="-216233"/>
            <a:endParaRPr lang="en-US" sz="300" dirty="0" smtClean="0"/>
          </a:p>
          <a:p>
            <a:pPr marL="216233" indent="-216233"/>
            <a:r>
              <a:rPr lang="en-US" sz="800" dirty="0" smtClean="0"/>
              <a:t>U. O. </a:t>
            </a:r>
            <a:r>
              <a:rPr lang="en-US" sz="800" dirty="0" err="1" smtClean="0"/>
              <a:t>Candogan</a:t>
            </a:r>
            <a:r>
              <a:rPr lang="en-US" sz="800" dirty="0" smtClean="0"/>
              <a:t>, I. </a:t>
            </a:r>
            <a:r>
              <a:rPr lang="en-US" sz="800" dirty="0" err="1" smtClean="0"/>
              <a:t>Menache</a:t>
            </a:r>
            <a:r>
              <a:rPr lang="en-US" sz="800" dirty="0" smtClean="0"/>
              <a:t>, A. </a:t>
            </a:r>
            <a:r>
              <a:rPr lang="en-US" sz="800" dirty="0" err="1" smtClean="0"/>
              <a:t>Ozdaglar</a:t>
            </a:r>
            <a:r>
              <a:rPr lang="en-US" sz="800" dirty="0" smtClean="0"/>
              <a:t>, P. A. </a:t>
            </a:r>
            <a:r>
              <a:rPr lang="en-US" sz="800" dirty="0" err="1" smtClean="0"/>
              <a:t>Parrilo</a:t>
            </a:r>
            <a:r>
              <a:rPr lang="en-US" sz="800" dirty="0" smtClean="0"/>
              <a:t>, “Near-Optimal Power Control in Wireless Networks: A Potential Game Approach”, </a:t>
            </a:r>
            <a:r>
              <a:rPr lang="en-US" sz="800" dirty="0" err="1" smtClean="0"/>
              <a:t>Infocom</a:t>
            </a:r>
            <a:r>
              <a:rPr lang="en-US" sz="800" dirty="0" smtClean="0"/>
              <a:t> 2010. </a:t>
            </a:r>
            <a:endParaRPr lang="en-US" sz="300" dirty="0" smtClean="0"/>
          </a:p>
          <a:p>
            <a:pPr marL="216233" indent="-216233"/>
            <a:endParaRPr lang="en-US" sz="800" dirty="0" smtClean="0"/>
          </a:p>
          <a:p>
            <a:pPr marL="216233" indent="-216233"/>
            <a:endParaRPr lang="en-US" sz="800"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xfrm>
            <a:off x="1181695" y="687918"/>
            <a:ext cx="4496098" cy="3425976"/>
          </a:xfrm>
          <a:ln/>
        </p:spPr>
      </p:sp>
      <p:sp>
        <p:nvSpPr>
          <p:cNvPr id="71683" name="Rectangle 3"/>
          <p:cNvSpPr>
            <a:spLocks noGrp="1" noChangeArrowheads="1"/>
          </p:cNvSpPr>
          <p:nvPr>
            <p:ph type="body" idx="1"/>
          </p:nvPr>
        </p:nvSpPr>
        <p:spPr>
          <a:xfrm>
            <a:off x="686099" y="4343704"/>
            <a:ext cx="5484316" cy="4113892"/>
          </a:xfrm>
          <a:solidFill>
            <a:srgbClr val="FFFFFF"/>
          </a:solidFill>
          <a:ln>
            <a:solidFill>
              <a:srgbClr val="000000"/>
            </a:solidFill>
          </a:ln>
        </p:spPr>
        <p:txBody>
          <a:bodyPr lIns="91429" tIns="45714" rIns="91429" bIns="45714"/>
          <a:lstStyle/>
          <a:p>
            <a:endParaRPr lang="en-US" alt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Text Box 1"/>
          <p:cNvSpPr txBox="1">
            <a:spLocks noChangeArrowheads="1"/>
          </p:cNvSpPr>
          <p:nvPr/>
        </p:nvSpPr>
        <p:spPr bwMode="auto">
          <a:xfrm>
            <a:off x="1168400" y="693738"/>
            <a:ext cx="4518025" cy="3409950"/>
          </a:xfrm>
          <a:prstGeom prst="rect">
            <a:avLst/>
          </a:prstGeom>
          <a:solidFill>
            <a:srgbClr val="FFFFFF"/>
          </a:solidFill>
          <a:ln w="9525">
            <a:solidFill>
              <a:srgbClr val="000000"/>
            </a:solidFill>
            <a:miter lim="800000"/>
            <a:headEnd/>
            <a:tailEnd/>
          </a:ln>
        </p:spPr>
        <p:txBody>
          <a:bodyPr wrap="none" lIns="89940" tIns="44970" rIns="89940" bIns="44970" anchor="ctr"/>
          <a:lstStyle/>
          <a:p>
            <a:endParaRPr lang="en-US"/>
          </a:p>
        </p:txBody>
      </p:sp>
      <p:sp>
        <p:nvSpPr>
          <p:cNvPr id="40963" name="Rectangle 2"/>
          <p:cNvSpPr>
            <a:spLocks noGrp="1" noChangeArrowheads="1"/>
          </p:cNvSpPr>
          <p:nvPr>
            <p:ph type="body"/>
          </p:nvPr>
        </p:nvSpPr>
        <p:spPr>
          <a:xfrm>
            <a:off x="685800" y="4343400"/>
            <a:ext cx="5486400" cy="4116388"/>
          </a:xfrm>
          <a:noFill/>
          <a:ln/>
        </p:spPr>
        <p:txBody>
          <a:bodyPr wrap="none" anchor="ct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1208485" y="693965"/>
            <a:ext cx="4475262" cy="3409345"/>
          </a:xfrm>
          <a:solidFill>
            <a:srgbClr val="FFFFFF"/>
          </a:solidFill>
          <a:ln/>
        </p:spPr>
      </p:sp>
      <p:sp>
        <p:nvSpPr>
          <p:cNvPr id="73731" name="Rectangle 3"/>
          <p:cNvSpPr>
            <a:spLocks noGrp="1" noChangeArrowheads="1"/>
          </p:cNvSpPr>
          <p:nvPr>
            <p:ph type="body" idx="1"/>
          </p:nvPr>
        </p:nvSpPr>
        <p:spPr>
          <a:xfrm>
            <a:off x="686098" y="4343704"/>
            <a:ext cx="5942707" cy="4113892"/>
          </a:xfrm>
          <a:noFill/>
          <a:ln/>
        </p:spPr>
        <p:txBody>
          <a:bodyPr lIns="90477" tIns="45238" rIns="90477" bIns="45238"/>
          <a:lstStyle/>
          <a:p>
            <a:pPr marL="216233" indent="-216233"/>
            <a:r>
              <a:rPr lang="en-US" dirty="0" smtClean="0">
                <a:latin typeface="Arial" pitchFamily="34" charset="0"/>
              </a:rPr>
              <a:t>1. What technical challenge is being undertaken on behalf of the</a:t>
            </a:r>
          </a:p>
          <a:p>
            <a:pPr marL="216233" indent="-216233"/>
            <a:r>
              <a:rPr lang="en-US" dirty="0" smtClean="0">
                <a:latin typeface="Arial" pitchFamily="34" charset="0"/>
              </a:rPr>
              <a:t>project? </a:t>
            </a:r>
          </a:p>
          <a:p>
            <a:pPr marL="216233" indent="-216233"/>
            <a:r>
              <a:rPr lang="en-US" dirty="0" smtClean="0">
                <a:latin typeface="Arial" pitchFamily="34" charset="0"/>
              </a:rPr>
              <a:t>A: Choose transmit power(s) and flow rate(s) to optimally tradeoff average</a:t>
            </a:r>
          </a:p>
          <a:p>
            <a:pPr marL="216233" indent="-216233"/>
            <a:r>
              <a:rPr lang="en-US" dirty="0" smtClean="0">
                <a:latin typeface="Arial" pitchFamily="34" charset="0"/>
              </a:rPr>
              <a:t>utility and power on a wireless link, accounting for varying (stochastically) channel gains and application demands.</a:t>
            </a:r>
          </a:p>
          <a:p>
            <a:pPr marL="216233" indent="-216233"/>
            <a:endParaRPr lang="en-US" dirty="0" smtClean="0">
              <a:latin typeface="Arial" pitchFamily="34" charset="0"/>
            </a:endParaRPr>
          </a:p>
          <a:p>
            <a:pPr marL="216233" indent="-216233"/>
            <a:r>
              <a:rPr lang="en-US" dirty="0" smtClean="0">
                <a:latin typeface="Arial" pitchFamily="34" charset="0"/>
              </a:rPr>
              <a:t>2. Why is it hard and what are the open problems? </a:t>
            </a:r>
          </a:p>
          <a:p>
            <a:pPr marL="216233" indent="-216233"/>
            <a:r>
              <a:rPr lang="en-US" dirty="0" smtClean="0">
                <a:latin typeface="Arial" pitchFamily="34" charset="0"/>
              </a:rPr>
              <a:t>A: MANETs are complex systems- complicated interactions of an arbitrary </a:t>
            </a:r>
          </a:p>
          <a:p>
            <a:pPr marL="216233" indent="-216233"/>
            <a:r>
              <a:rPr lang="en-US" dirty="0" smtClean="0">
                <a:latin typeface="Arial" pitchFamily="34" charset="0"/>
              </a:rPr>
              <a:t>number of users in a shared medium with randomly available resources. </a:t>
            </a:r>
          </a:p>
          <a:p>
            <a:pPr marL="216233" indent="-216233"/>
            <a:r>
              <a:rPr lang="en-US" dirty="0" smtClean="0">
                <a:latin typeface="Arial" pitchFamily="34" charset="0"/>
              </a:rPr>
              <a:t>For example, for almost 40 years now, the general rate region of a two-user interference channel remains open; establishing definitive performance metrics is difficult. </a:t>
            </a:r>
          </a:p>
          <a:p>
            <a:pPr marL="216233" indent="-216233"/>
            <a:endParaRPr lang="en-US" dirty="0" smtClean="0">
              <a:latin typeface="Arial" pitchFamily="34" charset="0"/>
            </a:endParaRPr>
          </a:p>
          <a:p>
            <a:pPr marL="216233" indent="-216233"/>
            <a:r>
              <a:rPr lang="en-US" dirty="0" smtClean="0">
                <a:latin typeface="Arial" pitchFamily="34" charset="0"/>
              </a:rPr>
              <a:t>3. How has this problem been addressed in the past?</a:t>
            </a:r>
          </a:p>
          <a:p>
            <a:pPr marL="216233" indent="-216233"/>
            <a:r>
              <a:rPr lang="en-US" dirty="0" smtClean="0">
                <a:latin typeface="Arial" pitchFamily="34" charset="0"/>
              </a:rPr>
              <a:t>A: Per period iterative algorithms that may or may not work</a:t>
            </a:r>
          </a:p>
          <a:p>
            <a:pPr marL="216233" indent="-216233"/>
            <a:endParaRPr lang="en-US" dirty="0" smtClean="0">
              <a:latin typeface="Arial" pitchFamily="34" charset="0"/>
            </a:endParaRPr>
          </a:p>
          <a:p>
            <a:pPr marL="216233" indent="-216233"/>
            <a:r>
              <a:rPr lang="en-US" dirty="0" smtClean="0">
                <a:latin typeface="Arial" pitchFamily="34" charset="0"/>
              </a:rPr>
              <a:t>4. What new intellectual tools are being brought to bear on the problem?</a:t>
            </a:r>
          </a:p>
          <a:p>
            <a:pPr marL="216233" indent="-216233"/>
            <a:r>
              <a:rPr lang="en-US" dirty="0" smtClean="0">
                <a:latin typeface="Arial" pitchFamily="34" charset="0"/>
              </a:rPr>
              <a:t>A: We are using a smoothed flow utility approach.  </a:t>
            </a:r>
          </a:p>
          <a:p>
            <a:pPr marL="216233" indent="-216233"/>
            <a:endParaRPr lang="en-US" dirty="0" smtClean="0">
              <a:latin typeface="Arial" pitchFamily="34" charset="0"/>
            </a:endParaRPr>
          </a:p>
          <a:p>
            <a:pPr marL="216233" indent="-216233"/>
            <a:r>
              <a:rPr lang="en-US" dirty="0" smtClean="0">
                <a:latin typeface="Arial" pitchFamily="34" charset="0"/>
              </a:rPr>
              <a:t>5. What is the main intermediate achievement?</a:t>
            </a:r>
          </a:p>
          <a:p>
            <a:pPr marL="216233" indent="-216233"/>
            <a:r>
              <a:rPr lang="en-US" dirty="0" smtClean="0">
                <a:latin typeface="Arial" pitchFamily="34" charset="0"/>
              </a:rPr>
              <a:t>A: We characterize the optimal flow rate policy for different levels of smoothing.</a:t>
            </a:r>
          </a:p>
          <a:p>
            <a:pPr marL="216233" indent="-216233"/>
            <a:endParaRPr lang="en-US" dirty="0" smtClean="0">
              <a:latin typeface="Arial" pitchFamily="34" charset="0"/>
            </a:endParaRPr>
          </a:p>
          <a:p>
            <a:pPr marL="216233" indent="-216233"/>
            <a:r>
              <a:rPr lang="en-US" dirty="0" smtClean="0">
                <a:latin typeface="Arial" pitchFamily="34" charset="0"/>
              </a:rPr>
              <a:t>6. How and when does this achievement align with the project roadmap </a:t>
            </a:r>
          </a:p>
          <a:p>
            <a:pPr marL="216233" indent="-216233"/>
            <a:r>
              <a:rPr lang="en-US" dirty="0" smtClean="0">
                <a:latin typeface="Arial" pitchFamily="34" charset="0"/>
              </a:rPr>
              <a:t>(end-of-phase or end-of-project goal)?</a:t>
            </a:r>
          </a:p>
          <a:p>
            <a:pPr marL="216233" indent="-216233"/>
            <a:r>
              <a:rPr lang="en-US" dirty="0" smtClean="0">
                <a:latin typeface="Arial" pitchFamily="34" charset="0"/>
              </a:rPr>
              <a:t>A: This work extends WNUM and DNUM to infinite horizon problems.</a:t>
            </a:r>
          </a:p>
          <a:p>
            <a:pPr marL="216233" indent="-216233"/>
            <a:endParaRPr lang="en-US" dirty="0" smtClean="0">
              <a:latin typeface="Arial" pitchFamily="34" charset="0"/>
            </a:endParaRPr>
          </a:p>
          <a:p>
            <a:pPr marL="216233" indent="-216233"/>
            <a:r>
              <a:rPr lang="en-US" dirty="0" smtClean="0">
                <a:latin typeface="Arial" pitchFamily="34" charset="0"/>
              </a:rPr>
              <a:t>7. What are the even long-term objectives and consequences? </a:t>
            </a:r>
          </a:p>
          <a:p>
            <a:pPr marL="216233" indent="-216233"/>
            <a:r>
              <a:rPr lang="en-US" dirty="0" smtClean="0">
                <a:latin typeface="Arial" pitchFamily="34" charset="0"/>
              </a:rPr>
              <a:t>A: Develop more precise metrics with smoothed network constraints.  Solve large problems using approximate dynamic programming.</a:t>
            </a:r>
          </a:p>
          <a:p>
            <a:pPr marL="216233" indent="-216233"/>
            <a:endParaRPr lang="en-US" dirty="0" smtClean="0">
              <a:latin typeface="Arial" pitchFamily="34" charset="0"/>
            </a:endParaRPr>
          </a:p>
          <a:p>
            <a:pPr marL="216233" indent="-216233"/>
            <a:r>
              <a:rPr lang="en-US" dirty="0" smtClean="0">
                <a:latin typeface="Arial" pitchFamily="34" charset="0"/>
              </a:rPr>
              <a:t>8. Which thrusts and SOW tasks does this contribution fit under and why?</a:t>
            </a:r>
          </a:p>
          <a:p>
            <a:pPr marL="216233" indent="-216233"/>
            <a:r>
              <a:rPr lang="en-US" dirty="0" smtClean="0">
                <a:latin typeface="Arial" pitchFamily="34" charset="0"/>
              </a:rPr>
              <a:t>A: Application metrics and network performance utilities</a:t>
            </a:r>
          </a:p>
          <a:p>
            <a:pPr marL="216233" indent="-216233"/>
            <a:endParaRPr lang="en-US" dirty="0" smtClean="0">
              <a:latin typeface="Arial" pitchFamily="34" charset="0"/>
            </a:endParaRPr>
          </a:p>
          <a:p>
            <a:pPr marL="216233" indent="-216233" eaLnBrk="1" hangingPunct="1">
              <a:lnSpc>
                <a:spcPct val="80000"/>
              </a:lnSpc>
            </a:pPr>
            <a:r>
              <a:rPr lang="en-US" dirty="0" smtClean="0">
                <a:latin typeface="Arial" pitchFamily="34" charset="0"/>
              </a:rPr>
              <a:t>Submitted Journal Papers:</a:t>
            </a:r>
          </a:p>
          <a:p>
            <a:pPr marL="216233" indent="-216233" eaLnBrk="1" hangingPunct="1">
              <a:lnSpc>
                <a:spcPct val="80000"/>
              </a:lnSpc>
            </a:pPr>
            <a:r>
              <a:rPr lang="en-US" dirty="0" smtClean="0">
                <a:latin typeface="Arial" pitchFamily="34" charset="0"/>
              </a:rPr>
              <a:t>1. A. </a:t>
            </a:r>
            <a:r>
              <a:rPr lang="en-US" dirty="0" err="1" smtClean="0">
                <a:latin typeface="Arial" pitchFamily="34" charset="0"/>
              </a:rPr>
              <a:t>Zymnis</a:t>
            </a:r>
            <a:r>
              <a:rPr lang="en-US" dirty="0" smtClean="0">
                <a:latin typeface="Arial" pitchFamily="34" charset="0"/>
              </a:rPr>
              <a:t>, N. </a:t>
            </a:r>
            <a:r>
              <a:rPr lang="en-US" dirty="0" err="1" smtClean="0">
                <a:latin typeface="Arial" pitchFamily="34" charset="0"/>
              </a:rPr>
              <a:t>Trichakis</a:t>
            </a:r>
            <a:r>
              <a:rPr lang="en-US" dirty="0" smtClean="0">
                <a:latin typeface="Arial" pitchFamily="34" charset="0"/>
              </a:rPr>
              <a:t>, S. Boyd and D. O'Neill,  “An Interior-Point Method </a:t>
            </a:r>
          </a:p>
          <a:p>
            <a:pPr marL="216233" indent="-216233" eaLnBrk="1" hangingPunct="1">
              <a:lnSpc>
                <a:spcPct val="80000"/>
              </a:lnSpc>
            </a:pPr>
            <a:r>
              <a:rPr lang="en-US" dirty="0" smtClean="0">
                <a:latin typeface="Arial" pitchFamily="34" charset="0"/>
              </a:rPr>
              <a:t>for Large Scale Network Utility Maximization," Submitted to </a:t>
            </a:r>
            <a:r>
              <a:rPr lang="en-US" i="1" dirty="0" smtClean="0">
                <a:latin typeface="Arial" pitchFamily="34" charset="0"/>
              </a:rPr>
              <a:t>Operations </a:t>
            </a:r>
          </a:p>
          <a:p>
            <a:pPr marL="216233" indent="-216233" eaLnBrk="1" hangingPunct="1">
              <a:lnSpc>
                <a:spcPct val="80000"/>
              </a:lnSpc>
            </a:pPr>
            <a:r>
              <a:rPr lang="en-US" i="1" dirty="0" smtClean="0">
                <a:latin typeface="Arial" pitchFamily="34" charset="0"/>
              </a:rPr>
              <a:t>Research Letters</a:t>
            </a:r>
            <a:r>
              <a:rPr lang="en-US" dirty="0" smtClean="0">
                <a:latin typeface="Arial" pitchFamily="34" charset="0"/>
              </a:rPr>
              <a:t>, 2007.</a:t>
            </a:r>
          </a:p>
          <a:p>
            <a:pPr marL="216233" indent="-216233" eaLnBrk="1" hangingPunct="1">
              <a:lnSpc>
                <a:spcPct val="80000"/>
              </a:lnSpc>
            </a:pPr>
            <a:endParaRPr lang="en-US" dirty="0" smtClean="0">
              <a:latin typeface="Arial" pitchFamily="34" charset="0"/>
            </a:endParaRPr>
          </a:p>
          <a:p>
            <a:pPr marL="216233" indent="-216233" eaLnBrk="1" hangingPunct="1">
              <a:lnSpc>
                <a:spcPct val="80000"/>
              </a:lnSpc>
            </a:pPr>
            <a:r>
              <a:rPr lang="en-US" dirty="0" smtClean="0">
                <a:latin typeface="Arial" pitchFamily="34" charset="0"/>
              </a:rPr>
              <a:t>Published Journal Papers:</a:t>
            </a:r>
          </a:p>
          <a:p>
            <a:pPr marL="216233" indent="-216233" eaLnBrk="1" hangingPunct="1">
              <a:lnSpc>
                <a:spcPct val="80000"/>
              </a:lnSpc>
            </a:pPr>
            <a:r>
              <a:rPr lang="en-US" dirty="0" smtClean="0">
                <a:latin typeface="Arial" pitchFamily="34" charset="0"/>
              </a:rPr>
              <a:t>1. Y. Wang and S. Boyd, “Performance Bounds for Linear Stochastic Control”, </a:t>
            </a:r>
          </a:p>
          <a:p>
            <a:pPr marL="216233" indent="-216233" eaLnBrk="1" hangingPunct="1">
              <a:lnSpc>
                <a:spcPct val="80000"/>
              </a:lnSpc>
            </a:pPr>
            <a:r>
              <a:rPr lang="en-US" dirty="0" smtClean="0">
                <a:latin typeface="Arial" pitchFamily="34" charset="0"/>
              </a:rPr>
              <a:t>Systems and Control letters, 58(3):178-182, March 2009.</a:t>
            </a:r>
          </a:p>
          <a:p>
            <a:pPr marL="216233" indent="-216233" eaLnBrk="1" hangingPunct="1">
              <a:lnSpc>
                <a:spcPct val="80000"/>
              </a:lnSpc>
            </a:pPr>
            <a:endParaRPr lang="en-US" dirty="0" smtClean="0">
              <a:latin typeface="Arial" pitchFamily="34" charset="0"/>
            </a:endParaRPr>
          </a:p>
          <a:p>
            <a:pPr marL="216233" indent="-216233" eaLnBrk="1" hangingPunct="1">
              <a:lnSpc>
                <a:spcPct val="80000"/>
              </a:lnSpc>
            </a:pPr>
            <a:r>
              <a:rPr lang="en-US" dirty="0" smtClean="0">
                <a:latin typeface="Arial" pitchFamily="34" charset="0"/>
              </a:rPr>
              <a:t>Accepted/Published Conference Papers:</a:t>
            </a:r>
          </a:p>
          <a:p>
            <a:pPr marL="216233" indent="-216233" eaLnBrk="1" hangingPunct="1">
              <a:lnSpc>
                <a:spcPct val="80000"/>
              </a:lnSpc>
            </a:pPr>
            <a:endParaRPr lang="en-US" dirty="0" smtClean="0">
              <a:latin typeface="Arial" pitchFamily="34" charset="0"/>
            </a:endParaRPr>
          </a:p>
          <a:p>
            <a:pPr marL="216233" indent="-216233" eaLnBrk="1" hangingPunct="1">
              <a:lnSpc>
                <a:spcPct val="80000"/>
              </a:lnSpc>
            </a:pPr>
            <a:r>
              <a:rPr lang="en-US" dirty="0" smtClean="0">
                <a:latin typeface="Arial" pitchFamily="34" charset="0"/>
              </a:rPr>
              <a:t>1. D. O’Neill, E. </a:t>
            </a:r>
            <a:r>
              <a:rPr lang="en-US" dirty="0" err="1" smtClean="0">
                <a:latin typeface="Arial" pitchFamily="34" charset="0"/>
              </a:rPr>
              <a:t>Akuiyibo</a:t>
            </a:r>
            <a:r>
              <a:rPr lang="en-US" dirty="0" smtClean="0">
                <a:latin typeface="Arial" pitchFamily="34" charset="0"/>
              </a:rPr>
              <a:t>, A. J. Goldsmith and S. Boyd, “Optimizing Adaptive </a:t>
            </a:r>
          </a:p>
          <a:p>
            <a:pPr marL="216233" indent="-216233" eaLnBrk="1" hangingPunct="1">
              <a:lnSpc>
                <a:spcPct val="80000"/>
              </a:lnSpc>
            </a:pPr>
            <a:r>
              <a:rPr lang="en-US" dirty="0" smtClean="0">
                <a:latin typeface="Arial" pitchFamily="34" charset="0"/>
              </a:rPr>
              <a:t>Modulation in Wireless Networks via Multi-Period Network Utility Maximization,” </a:t>
            </a:r>
          </a:p>
          <a:p>
            <a:pPr marL="216233" indent="-216233" eaLnBrk="1" hangingPunct="1">
              <a:lnSpc>
                <a:spcPct val="80000"/>
              </a:lnSpc>
            </a:pPr>
            <a:r>
              <a:rPr lang="en-US" dirty="0" smtClean="0">
                <a:latin typeface="Arial" pitchFamily="34" charset="0"/>
              </a:rPr>
              <a:t>Accepted to appear in IEEE International Conference on Communications (ICC), </a:t>
            </a:r>
          </a:p>
          <a:p>
            <a:pPr marL="216233" indent="-216233" eaLnBrk="1" hangingPunct="1">
              <a:lnSpc>
                <a:spcPct val="80000"/>
              </a:lnSpc>
            </a:pPr>
            <a:r>
              <a:rPr lang="en-US" dirty="0" smtClean="0">
                <a:latin typeface="Arial" pitchFamily="34" charset="0"/>
              </a:rPr>
              <a:t>Cape Town, South Africa, May 2010.</a:t>
            </a:r>
          </a:p>
          <a:p>
            <a:pPr marL="216233" indent="-216233" eaLnBrk="1" hangingPunct="1">
              <a:lnSpc>
                <a:spcPct val="80000"/>
              </a:lnSpc>
            </a:pPr>
            <a:endParaRPr lang="en-US" dirty="0" smtClean="0">
              <a:latin typeface="Arial" pitchFamily="34" charset="0"/>
            </a:endParaRPr>
          </a:p>
          <a:p>
            <a:pPr marL="216233" indent="-216233" eaLnBrk="1" hangingPunct="1">
              <a:lnSpc>
                <a:spcPct val="80000"/>
              </a:lnSpc>
            </a:pPr>
            <a:r>
              <a:rPr lang="en-US" dirty="0" smtClean="0">
                <a:latin typeface="Arial" pitchFamily="34" charset="0"/>
              </a:rPr>
              <a:t>2. D. O'Neill, B. S. </a:t>
            </a:r>
            <a:r>
              <a:rPr lang="en-US" dirty="0" err="1" smtClean="0">
                <a:latin typeface="Arial" pitchFamily="34" charset="0"/>
              </a:rPr>
              <a:t>Thian</a:t>
            </a:r>
            <a:r>
              <a:rPr lang="en-US" dirty="0" smtClean="0">
                <a:latin typeface="Arial" pitchFamily="34" charset="0"/>
              </a:rPr>
              <a:t>, A. Goldsmith, and S. P. Boyd, </a:t>
            </a:r>
            <a:r>
              <a:rPr lang="en-US" dirty="0" smtClean="0">
                <a:latin typeface="Arial" pitchFamily="34" charset="0"/>
                <a:ea typeface="ヒラギノ角ゴ Pro W3"/>
                <a:cs typeface="ヒラギノ角ゴ Pro W3"/>
              </a:rPr>
              <a:t>“Wireless NUM: Rate and </a:t>
            </a:r>
          </a:p>
          <a:p>
            <a:pPr marL="216233" indent="-216233" eaLnBrk="1" hangingPunct="1">
              <a:lnSpc>
                <a:spcPct val="80000"/>
              </a:lnSpc>
            </a:pPr>
            <a:r>
              <a:rPr lang="en-US" dirty="0" smtClean="0">
                <a:latin typeface="Arial" pitchFamily="34" charset="0"/>
                <a:ea typeface="ヒラギノ角ゴ Pro W3"/>
                <a:cs typeface="ヒラギノ角ゴ Pro W3"/>
              </a:rPr>
              <a:t>Reliability  tradeoffs in Random Environments,”</a:t>
            </a:r>
            <a:r>
              <a:rPr lang="en-US" dirty="0" smtClean="0">
                <a:latin typeface="Arial" pitchFamily="34" charset="0"/>
              </a:rPr>
              <a:t> Accepted to appear in IEEE Wireless Communications and Networking Conference, 2009, Budapest Hungary.</a:t>
            </a:r>
          </a:p>
          <a:p>
            <a:pPr marL="216233" indent="-216233" eaLnBrk="1" hangingPunct="1">
              <a:lnSpc>
                <a:spcPct val="80000"/>
              </a:lnSpc>
            </a:pPr>
            <a:endParaRPr lang="en-US" dirty="0" smtClean="0">
              <a:latin typeface="Arial" pitchFamily="34" charset="0"/>
            </a:endParaRPr>
          </a:p>
          <a:p>
            <a:pPr marL="216233" indent="-216233" eaLnBrk="1" hangingPunct="1">
              <a:lnSpc>
                <a:spcPct val="80000"/>
              </a:lnSpc>
            </a:pPr>
            <a:r>
              <a:rPr lang="en-US" dirty="0" smtClean="0">
                <a:latin typeface="Arial" pitchFamily="34" charset="0"/>
              </a:rPr>
              <a:t>3. D. O'Neill, A. Goldsmith, and S. P. Boyd, " Extending Network Utility Maximization Random, Time Varying Environments in Mobile Ad-hoc Networks,” </a:t>
            </a:r>
            <a:r>
              <a:rPr lang="en-US" i="1" dirty="0" smtClean="0">
                <a:latin typeface="Arial" pitchFamily="34" charset="0"/>
              </a:rPr>
              <a:t>Military Communications Conference </a:t>
            </a:r>
            <a:r>
              <a:rPr lang="en-US" i="1" dirty="0" smtClean="0">
                <a:latin typeface="Arial" pitchFamily="34" charset="0"/>
                <a:ea typeface="ヒラギノ角ゴ Pro W3"/>
                <a:cs typeface="ヒラギノ角ゴ Pro W3"/>
              </a:rPr>
              <a:t>ﾊ</a:t>
            </a:r>
            <a:r>
              <a:rPr lang="en-US" i="1" dirty="0" smtClean="0">
                <a:latin typeface="Arial" pitchFamily="34" charset="0"/>
              </a:rPr>
              <a:t>(MILCOM),</a:t>
            </a:r>
            <a:r>
              <a:rPr lang="en-US" dirty="0" smtClean="0">
                <a:latin typeface="Arial" pitchFamily="34" charset="0"/>
              </a:rPr>
              <a:t> San Diego, CA, November 2008. </a:t>
            </a:r>
          </a:p>
          <a:p>
            <a:pPr marL="216233" indent="-216233" eaLnBrk="1" hangingPunct="1">
              <a:lnSpc>
                <a:spcPct val="80000"/>
              </a:lnSpc>
            </a:pPr>
            <a:endParaRPr lang="en-US" dirty="0" smtClean="0">
              <a:latin typeface="Arial" pitchFamily="34" charset="0"/>
            </a:endParaRPr>
          </a:p>
          <a:p>
            <a:pPr marL="216233" indent="-216233" eaLnBrk="1" hangingPunct="1">
              <a:lnSpc>
                <a:spcPct val="80000"/>
              </a:lnSpc>
            </a:pPr>
            <a:r>
              <a:rPr lang="en-US" dirty="0" smtClean="0">
                <a:latin typeface="Arial" pitchFamily="34" charset="0"/>
              </a:rPr>
              <a:t>4. D. O'Neill, A. Goldsmith, and S. P. Boyd, “Cross-Layer Design with Adaptive Modulation: Delay, Rate, Energy Tradeoffs,” </a:t>
            </a:r>
            <a:r>
              <a:rPr lang="en-US" i="1" dirty="0" err="1" smtClean="0">
                <a:latin typeface="Arial" pitchFamily="34" charset="0"/>
              </a:rPr>
              <a:t>IEEE</a:t>
            </a:r>
            <a:r>
              <a:rPr lang="en-US" i="1" dirty="0" err="1" smtClean="0">
                <a:latin typeface="Arial" pitchFamily="34" charset="0"/>
                <a:ea typeface="ヒラギノ角ゴ Pro W3"/>
                <a:cs typeface="ヒラギノ角ゴ Pro W3"/>
              </a:rPr>
              <a:t>ﾊ</a:t>
            </a:r>
            <a:r>
              <a:rPr lang="en-US" i="1" dirty="0" smtClean="0">
                <a:latin typeface="Arial" pitchFamily="34" charset="0"/>
              </a:rPr>
              <a:t> Global Communications Conference (</a:t>
            </a:r>
            <a:r>
              <a:rPr lang="en-US" i="1" dirty="0" err="1" smtClean="0">
                <a:latin typeface="Arial" pitchFamily="34" charset="0"/>
              </a:rPr>
              <a:t>Globecom</a:t>
            </a:r>
            <a:r>
              <a:rPr lang="en-US" i="1" dirty="0" smtClean="0">
                <a:latin typeface="Arial" pitchFamily="34" charset="0"/>
              </a:rPr>
              <a:t>)</a:t>
            </a:r>
            <a:r>
              <a:rPr lang="en-US" dirty="0" smtClean="0">
                <a:latin typeface="Arial" pitchFamily="34" charset="0"/>
              </a:rPr>
              <a:t>, New Orleans, LA, November 2008.</a:t>
            </a:r>
          </a:p>
          <a:p>
            <a:pPr marL="216233" indent="-216233" eaLnBrk="1" hangingPunct="1">
              <a:lnSpc>
                <a:spcPct val="80000"/>
              </a:lnSpc>
            </a:pPr>
            <a:endParaRPr lang="en-US" dirty="0" smtClean="0">
              <a:latin typeface="Arial" pitchFamily="34" charset="0"/>
            </a:endParaRPr>
          </a:p>
          <a:p>
            <a:pPr marL="216233" indent="-216233" eaLnBrk="1" hangingPunct="1">
              <a:lnSpc>
                <a:spcPct val="80000"/>
              </a:lnSpc>
            </a:pPr>
            <a:r>
              <a:rPr lang="en-US" dirty="0" smtClean="0">
                <a:latin typeface="Arial" pitchFamily="34" charset="0"/>
              </a:rPr>
              <a:t>5. D. O'Neill, Boon </a:t>
            </a:r>
            <a:r>
              <a:rPr lang="en-US" dirty="0" err="1" smtClean="0">
                <a:latin typeface="Arial" pitchFamily="34" charset="0"/>
              </a:rPr>
              <a:t>Sim</a:t>
            </a:r>
            <a:r>
              <a:rPr lang="en-US" dirty="0" smtClean="0">
                <a:latin typeface="Arial" pitchFamily="34" charset="0"/>
              </a:rPr>
              <a:t> </a:t>
            </a:r>
            <a:r>
              <a:rPr lang="en-US" dirty="0" err="1" smtClean="0">
                <a:latin typeface="Arial" pitchFamily="34" charset="0"/>
              </a:rPr>
              <a:t>Thian</a:t>
            </a:r>
            <a:r>
              <a:rPr lang="en-US" dirty="0" smtClean="0">
                <a:latin typeface="Arial" pitchFamily="34" charset="0"/>
              </a:rPr>
              <a:t>, </a:t>
            </a:r>
            <a:r>
              <a:rPr lang="en-US" dirty="0" err="1" smtClean="0">
                <a:latin typeface="Arial" pitchFamily="34" charset="0"/>
              </a:rPr>
              <a:t>A.Goldsmith</a:t>
            </a:r>
            <a:r>
              <a:rPr lang="en-US" dirty="0" smtClean="0">
                <a:latin typeface="Arial" pitchFamily="34" charset="0"/>
              </a:rPr>
              <a:t>, and S.P. Boyd, </a:t>
            </a:r>
            <a:r>
              <a:rPr lang="en-US" dirty="0" smtClean="0">
                <a:latin typeface="Arial" pitchFamily="34" charset="0"/>
                <a:ea typeface="ヒラギノ角ゴ Pro W3"/>
                <a:cs typeface="ヒラギノ角ゴ Pro W3"/>
              </a:rPr>
              <a:t>“Wireless NUM: Rate and Reliability  tradeoffs in Random Environments,”</a:t>
            </a:r>
            <a:r>
              <a:rPr lang="en-US" dirty="0" smtClean="0">
                <a:latin typeface="Arial" pitchFamily="34" charset="0"/>
              </a:rPr>
              <a:t> </a:t>
            </a:r>
            <a:r>
              <a:rPr lang="en-US" i="1" dirty="0" err="1" smtClean="0">
                <a:latin typeface="Arial" pitchFamily="34" charset="0"/>
              </a:rPr>
              <a:t>Allerton</a:t>
            </a:r>
            <a:r>
              <a:rPr lang="en-US" i="1" dirty="0" smtClean="0">
                <a:latin typeface="Arial" pitchFamily="34" charset="0"/>
              </a:rPr>
              <a:t> Conference on Communication, Control, and Computing</a:t>
            </a:r>
            <a:r>
              <a:rPr lang="en-US" dirty="0" smtClean="0">
                <a:latin typeface="Arial" pitchFamily="34" charset="0"/>
              </a:rPr>
              <a:t>, Monticello IL, September 2008.</a:t>
            </a:r>
          </a:p>
          <a:p>
            <a:pPr marL="216233" indent="-216233" eaLnBrk="1" hangingPunct="1">
              <a:lnSpc>
                <a:spcPct val="80000"/>
              </a:lnSpc>
            </a:pPr>
            <a:endParaRPr lang="en-US" dirty="0" smtClean="0">
              <a:latin typeface="Arial" pitchFamily="34" charset="0"/>
            </a:endParaRPr>
          </a:p>
          <a:p>
            <a:pPr marL="216233" indent="-216233" eaLnBrk="1" hangingPunct="1">
              <a:lnSpc>
                <a:spcPct val="80000"/>
              </a:lnSpc>
            </a:pPr>
            <a:r>
              <a:rPr lang="en-US" dirty="0" smtClean="0">
                <a:latin typeface="Arial" pitchFamily="34" charset="0"/>
              </a:rPr>
              <a:t>6. N. </a:t>
            </a:r>
            <a:r>
              <a:rPr lang="en-US" dirty="0" err="1" smtClean="0">
                <a:latin typeface="Arial" pitchFamily="34" charset="0"/>
              </a:rPr>
              <a:t>Trichakis</a:t>
            </a:r>
            <a:r>
              <a:rPr lang="en-US" dirty="0" smtClean="0">
                <a:latin typeface="Arial" pitchFamily="34" charset="0"/>
              </a:rPr>
              <a:t>, A. </a:t>
            </a:r>
            <a:r>
              <a:rPr lang="en-US" dirty="0" err="1" smtClean="0">
                <a:latin typeface="Arial" pitchFamily="34" charset="0"/>
              </a:rPr>
              <a:t>Zymnis</a:t>
            </a:r>
            <a:r>
              <a:rPr lang="en-US" dirty="0" smtClean="0">
                <a:latin typeface="Arial" pitchFamily="34" charset="0"/>
              </a:rPr>
              <a:t> and S. Boyd, “Dynamic Network Utility Maximization with Delivery Contracts,” </a:t>
            </a:r>
            <a:r>
              <a:rPr lang="en-US" i="1" dirty="0" smtClean="0">
                <a:latin typeface="Arial" pitchFamily="34" charset="0"/>
              </a:rPr>
              <a:t>Proceedings IFAC World Congress</a:t>
            </a:r>
            <a:r>
              <a:rPr lang="en-US" dirty="0" smtClean="0">
                <a:latin typeface="Georgia" pitchFamily="18" charset="0"/>
              </a:rPr>
              <a:t>, pages 2907</a:t>
            </a:r>
            <a:r>
              <a:rPr lang="en-US" dirty="0" smtClean="0">
                <a:latin typeface="Georgia" pitchFamily="18" charset="0"/>
                <a:ea typeface="ヒラギノ角ゴ Pro W3"/>
                <a:cs typeface="ヒラギノ角ゴ Pro W3"/>
              </a:rPr>
              <a:t>-</a:t>
            </a:r>
            <a:r>
              <a:rPr lang="en-US" dirty="0" smtClean="0">
                <a:latin typeface="Georgia" pitchFamily="18" charset="0"/>
              </a:rPr>
              <a:t>2912, Seoul, July 2008.</a:t>
            </a:r>
            <a:endParaRPr lang="en-US" dirty="0" smtClean="0">
              <a:latin typeface="Arial" pitchFamily="34" charset="0"/>
            </a:endParaRPr>
          </a:p>
          <a:p>
            <a:pPr marL="216233" indent="-216233" eaLnBrk="1" hangingPunct="1">
              <a:lnSpc>
                <a:spcPct val="80000"/>
              </a:lnSpc>
            </a:pPr>
            <a:endParaRPr lang="en-US" dirty="0" smtClean="0">
              <a:latin typeface="Arial" pitchFamily="34" charset="0"/>
            </a:endParaRPr>
          </a:p>
          <a:p>
            <a:pPr marL="216233" indent="-216233" eaLnBrk="1" hangingPunct="1">
              <a:lnSpc>
                <a:spcPct val="80000"/>
              </a:lnSpc>
            </a:pPr>
            <a:r>
              <a:rPr lang="en-US" dirty="0" smtClean="0">
                <a:latin typeface="Arial" pitchFamily="34" charset="0"/>
              </a:rPr>
              <a:t>7. D. O’Neill, A. J. Goldsmith and S. Boyd, “Optimizing Adaptive Modulation in Wireless Networks via Utility Maximization,” IEEE </a:t>
            </a:r>
          </a:p>
          <a:p>
            <a:pPr marL="216233" indent="-216233" eaLnBrk="1" hangingPunct="1">
              <a:lnSpc>
                <a:spcPct val="80000"/>
              </a:lnSpc>
            </a:pPr>
            <a:r>
              <a:rPr lang="en-US" dirty="0" smtClean="0">
                <a:latin typeface="Arial" pitchFamily="34" charset="0"/>
              </a:rPr>
              <a:t>International Conference on Communications (ICC), Beijing, China, May 2008.</a:t>
            </a:r>
          </a:p>
          <a:p>
            <a:pPr marL="216233" indent="-216233" eaLnBrk="1" hangingPunct="1">
              <a:lnSpc>
                <a:spcPct val="80000"/>
              </a:lnSpc>
            </a:pPr>
            <a:r>
              <a:rPr lang="en-US" dirty="0" smtClean="0">
                <a:latin typeface="Arial" pitchFamily="34" charset="0"/>
              </a:rPr>
              <a:t>-------------------------------------------------------------------------------</a:t>
            </a:r>
          </a:p>
          <a:p>
            <a:pPr marL="216233" indent="-216233" eaLnBrk="1" hangingPunct="1"/>
            <a:endParaRPr lang="en-US" dirty="0" smtClean="0">
              <a:latin typeface="Arial" pitchFamily="34" charset="0"/>
            </a:endParaRPr>
          </a:p>
          <a:p>
            <a:pPr marL="216233" indent="-216233"/>
            <a:endParaRPr lang="en-US" dirty="0"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txBox="1">
            <a:spLocks noGrp="1" noChangeArrowheads="1"/>
          </p:cNvSpPr>
          <p:nvPr/>
        </p:nvSpPr>
        <p:spPr bwMode="auto">
          <a:xfrm>
            <a:off x="3884414" y="8685894"/>
            <a:ext cx="2972098" cy="456595"/>
          </a:xfrm>
          <a:prstGeom prst="rect">
            <a:avLst/>
          </a:prstGeom>
          <a:noFill/>
          <a:ln w="9525">
            <a:noFill/>
            <a:miter lim="800000"/>
            <a:headEnd/>
            <a:tailEnd/>
          </a:ln>
        </p:spPr>
        <p:txBody>
          <a:bodyPr lIns="91432" tIns="45716" rIns="91432" bIns="45716" anchor="b"/>
          <a:lstStyle/>
          <a:p>
            <a:pPr algn="r" defTabSz="914485"/>
            <a:fld id="{AF06878B-F9E9-444C-8108-D02E5D3EDE7F}" type="slidenum">
              <a:rPr lang="en-US" altLang="zh-CN" sz="1200"/>
              <a:pPr algn="r" defTabSz="914485"/>
              <a:t>30</a:t>
            </a:fld>
            <a:endParaRPr lang="en-US" altLang="zh-CN" sz="1200" dirty="0"/>
          </a:p>
        </p:txBody>
      </p:sp>
      <p:sp>
        <p:nvSpPr>
          <p:cNvPr id="75779" name="Rectangle 2"/>
          <p:cNvSpPr>
            <a:spLocks noGrp="1" noRot="1" noChangeAspect="1" noChangeArrowheads="1" noTextEdit="1"/>
          </p:cNvSpPr>
          <p:nvPr>
            <p:ph type="sldImg"/>
          </p:nvPr>
        </p:nvSpPr>
        <p:spPr>
          <a:xfrm>
            <a:off x="1189137" y="693965"/>
            <a:ext cx="4475261" cy="3409345"/>
          </a:xfrm>
          <a:ln/>
        </p:spPr>
      </p:sp>
      <p:sp>
        <p:nvSpPr>
          <p:cNvPr id="75780" name="Rectangle 3"/>
          <p:cNvSpPr>
            <a:spLocks noGrp="1" noChangeArrowheads="1"/>
          </p:cNvSpPr>
          <p:nvPr>
            <p:ph type="body" idx="1"/>
          </p:nvPr>
        </p:nvSpPr>
        <p:spPr>
          <a:noFill/>
          <a:ln/>
        </p:spPr>
        <p:txBody>
          <a:bodyPr lIns="90458" tIns="45228" rIns="90458" bIns="45228"/>
          <a:lstStyle/>
          <a:p>
            <a:pPr>
              <a:buFont typeface="Wingdings" pitchFamily="2" charset="2"/>
              <a:buAutoNum type="arabicPeriod"/>
            </a:pPr>
            <a:r>
              <a:rPr lang="en-US" altLang="zh-CN" dirty="0" smtClean="0">
                <a:latin typeface="Tahoma" pitchFamily="34" charset="0"/>
              </a:rPr>
              <a:t>What technical challenge is being undertaken on behalf of the project</a:t>
            </a:r>
            <a:br>
              <a:rPr lang="en-US" altLang="zh-CN" dirty="0" smtClean="0">
                <a:latin typeface="Tahoma" pitchFamily="34" charset="0"/>
              </a:rPr>
            </a:br>
            <a:r>
              <a:rPr lang="en-US" altLang="zh-CN" dirty="0" smtClean="0">
                <a:latin typeface="Tahoma" pitchFamily="34" charset="0"/>
              </a:rPr>
              <a:t>This project develops new distributed second order Newton methods to solve network utility maximization problem. Work in this area focuses on first order methods which are easy to distribute, but have slow convergence properties.</a:t>
            </a:r>
          </a:p>
          <a:p>
            <a:pPr>
              <a:buFont typeface="Wingdings" pitchFamily="2" charset="2"/>
              <a:buAutoNum type="arabicPeriod"/>
            </a:pPr>
            <a:endParaRPr lang="en-US" altLang="zh-CN" dirty="0" smtClean="0">
              <a:latin typeface="Tahoma" pitchFamily="34" charset="0"/>
            </a:endParaRPr>
          </a:p>
          <a:p>
            <a:pPr>
              <a:buFont typeface="Wingdings" pitchFamily="2" charset="2"/>
              <a:buAutoNum type="arabicPeriod"/>
            </a:pPr>
            <a:r>
              <a:rPr lang="en-US" altLang="zh-CN" dirty="0" smtClean="0">
                <a:latin typeface="Tahoma" pitchFamily="34" charset="0"/>
              </a:rPr>
              <a:t>Why is it hard and what are the open problems</a:t>
            </a:r>
            <a:br>
              <a:rPr lang="en-US" altLang="zh-CN" dirty="0" smtClean="0">
                <a:latin typeface="Tahoma" pitchFamily="34" charset="0"/>
              </a:rPr>
            </a:br>
            <a:r>
              <a:rPr lang="en-US" altLang="zh-CN" dirty="0" smtClean="0">
                <a:latin typeface="Tahoma" pitchFamily="34" charset="0"/>
              </a:rPr>
              <a:t>This is the first attempt for solving the general network utility maximization problem (with inequality constraints) using decentralized second order algorithms, which converge much faster than the existing first order </a:t>
            </a:r>
            <a:r>
              <a:rPr lang="en-US" altLang="zh-CN" dirty="0" err="1" smtClean="0">
                <a:latin typeface="Tahoma" pitchFamily="34" charset="0"/>
              </a:rPr>
              <a:t>subgradient</a:t>
            </a:r>
            <a:r>
              <a:rPr lang="en-US" altLang="zh-CN" dirty="0" smtClean="0">
                <a:latin typeface="Tahoma" pitchFamily="34" charset="0"/>
              </a:rPr>
              <a:t> methods.</a:t>
            </a:r>
            <a:br>
              <a:rPr lang="en-US" altLang="zh-CN" dirty="0" smtClean="0">
                <a:latin typeface="Tahoma" pitchFamily="34" charset="0"/>
              </a:rPr>
            </a:br>
            <a:endParaRPr lang="en-US" altLang="zh-CN" dirty="0" smtClean="0">
              <a:latin typeface="Tahoma" pitchFamily="34" charset="0"/>
            </a:endParaRPr>
          </a:p>
          <a:p>
            <a:pPr>
              <a:buFont typeface="Wingdings" pitchFamily="2" charset="2"/>
              <a:buAutoNum type="arabicPeriod"/>
            </a:pPr>
            <a:r>
              <a:rPr lang="en-US" altLang="zh-CN" dirty="0" smtClean="0">
                <a:latin typeface="Tahoma" pitchFamily="34" charset="0"/>
              </a:rPr>
              <a:t>How has this problem been addressed in the past</a:t>
            </a:r>
            <a:br>
              <a:rPr lang="en-US" altLang="zh-CN" dirty="0" smtClean="0">
                <a:latin typeface="Tahoma" pitchFamily="34" charset="0"/>
              </a:rPr>
            </a:br>
            <a:r>
              <a:rPr lang="en-US" altLang="zh-CN" dirty="0" smtClean="0">
                <a:latin typeface="Tahoma" pitchFamily="34" charset="0"/>
              </a:rPr>
              <a:t>Previous works use dual decomposition and first order (</a:t>
            </a:r>
            <a:r>
              <a:rPr lang="en-US" altLang="zh-CN" dirty="0" err="1" smtClean="0">
                <a:latin typeface="Tahoma" pitchFamily="34" charset="0"/>
              </a:rPr>
              <a:t>subgradient</a:t>
            </a:r>
            <a:r>
              <a:rPr lang="en-US" altLang="zh-CN" dirty="0" smtClean="0">
                <a:latin typeface="Tahoma" pitchFamily="34" charset="0"/>
              </a:rPr>
              <a:t>) methods, which have slow convergence properties.</a:t>
            </a:r>
          </a:p>
          <a:p>
            <a:pPr>
              <a:buFont typeface="Wingdings" pitchFamily="2" charset="2"/>
              <a:buAutoNum type="arabicPeriod"/>
            </a:pPr>
            <a:endParaRPr lang="en-US" altLang="zh-CN" dirty="0" smtClean="0">
              <a:latin typeface="Tahoma" pitchFamily="34" charset="0"/>
            </a:endParaRPr>
          </a:p>
          <a:p>
            <a:pPr>
              <a:buFont typeface="Wingdings" pitchFamily="2" charset="2"/>
              <a:buAutoNum type="arabicPeriod"/>
            </a:pPr>
            <a:r>
              <a:rPr lang="en-US" altLang="zh-CN" dirty="0" smtClean="0">
                <a:latin typeface="Tahoma" pitchFamily="34" charset="0"/>
              </a:rPr>
              <a:t>What new intellectual tools are being brought to bear on the problem</a:t>
            </a:r>
            <a:br>
              <a:rPr lang="en-US" altLang="zh-CN" dirty="0" smtClean="0">
                <a:latin typeface="Tahoma" pitchFamily="34" charset="0"/>
              </a:rPr>
            </a:br>
            <a:r>
              <a:rPr lang="en-US" altLang="zh-CN" dirty="0" smtClean="0">
                <a:latin typeface="Tahoma" pitchFamily="34" charset="0"/>
              </a:rPr>
              <a:t>We combined matrix splitting ideas from </a:t>
            </a:r>
            <a:r>
              <a:rPr lang="en-US" altLang="zh-CN" dirty="0" err="1" smtClean="0">
                <a:latin typeface="Tahoma" pitchFamily="34" charset="0"/>
              </a:rPr>
              <a:t>complementarity</a:t>
            </a:r>
            <a:r>
              <a:rPr lang="en-US" altLang="zh-CN" dirty="0" smtClean="0">
                <a:latin typeface="Tahoma" pitchFamily="34" charset="0"/>
              </a:rPr>
              <a:t> problems and a constrained Newton method, together with consensus algorithms from cooperative control literature.</a:t>
            </a:r>
            <a:br>
              <a:rPr lang="en-US" altLang="zh-CN" dirty="0" smtClean="0">
                <a:latin typeface="Tahoma" pitchFamily="34" charset="0"/>
              </a:rPr>
            </a:br>
            <a:endParaRPr lang="en-US" altLang="zh-CN" dirty="0" smtClean="0">
              <a:latin typeface="Tahoma" pitchFamily="34" charset="0"/>
            </a:endParaRPr>
          </a:p>
          <a:p>
            <a:pPr>
              <a:buFont typeface="Wingdings" pitchFamily="2" charset="2"/>
              <a:buAutoNum type="arabicPeriod"/>
            </a:pPr>
            <a:r>
              <a:rPr lang="en-US" altLang="zh-CN" dirty="0" smtClean="0">
                <a:latin typeface="Tahoma" pitchFamily="34" charset="0"/>
              </a:rPr>
              <a:t>What is the main intermediate achievement</a:t>
            </a:r>
            <a:br>
              <a:rPr lang="en-US" altLang="zh-CN" dirty="0" smtClean="0">
                <a:latin typeface="Tahoma" pitchFamily="34" charset="0"/>
              </a:rPr>
            </a:br>
            <a:r>
              <a:rPr lang="en-US" altLang="zh-CN" dirty="0" smtClean="0">
                <a:latin typeface="Tahoma" pitchFamily="34" charset="0"/>
              </a:rPr>
              <a:t>We turned inequality constraints into barrier functions, employed matrix splitting techniques on the dual graph to solve the dual Newton step and used a consensus-based local averaging scheme, which requires local information only.</a:t>
            </a:r>
            <a:endParaRPr lang="en-US" altLang="zh-CN" sz="1500" dirty="0" smtClean="0">
              <a:latin typeface="Tahoma" pitchFamily="34" charset="0"/>
            </a:endParaRPr>
          </a:p>
          <a:p>
            <a:pPr>
              <a:buFont typeface="Wingdings" pitchFamily="2" charset="2"/>
              <a:buAutoNum type="arabicPeriod"/>
            </a:pPr>
            <a:endParaRPr lang="en-US" altLang="zh-CN" dirty="0" smtClean="0">
              <a:latin typeface="Tahoma" pitchFamily="34" charset="0"/>
            </a:endParaRPr>
          </a:p>
          <a:p>
            <a:pPr>
              <a:buFont typeface="Wingdings" pitchFamily="2" charset="2"/>
              <a:buAutoNum type="arabicPeriod"/>
            </a:pPr>
            <a:r>
              <a:rPr lang="en-US" altLang="zh-CN" dirty="0" smtClean="0">
                <a:latin typeface="Tahoma" pitchFamily="34" charset="0"/>
              </a:rPr>
              <a:t>How and when does this achievement align with the project roadmap (end-of-phase or end-of-project goal) </a:t>
            </a:r>
            <a:br>
              <a:rPr lang="en-US" altLang="zh-CN" dirty="0" smtClean="0">
                <a:latin typeface="Tahoma" pitchFamily="34" charset="0"/>
              </a:rPr>
            </a:br>
            <a:r>
              <a:rPr lang="en-US" altLang="zh-CN" dirty="0" smtClean="0">
                <a:latin typeface="Tahoma" pitchFamily="34" charset="0"/>
              </a:rPr>
              <a:t>The method achieves superior performance with respect to classical methods, and its development therefore aligns with the project goals and roadmap.</a:t>
            </a:r>
            <a:br>
              <a:rPr lang="en-US" altLang="zh-CN" dirty="0" smtClean="0">
                <a:latin typeface="Tahoma" pitchFamily="34" charset="0"/>
              </a:rPr>
            </a:br>
            <a:endParaRPr lang="en-US" altLang="zh-CN" dirty="0" smtClean="0">
              <a:latin typeface="Tahoma" pitchFamily="34" charset="0"/>
            </a:endParaRPr>
          </a:p>
          <a:p>
            <a:pPr>
              <a:buFont typeface="Wingdings" pitchFamily="2" charset="2"/>
              <a:buAutoNum type="arabicPeriod"/>
            </a:pPr>
            <a:r>
              <a:rPr lang="en-US" altLang="zh-CN" dirty="0" smtClean="0">
                <a:latin typeface="Tahoma" pitchFamily="34" charset="0"/>
              </a:rPr>
              <a:t>What are the even long-term objectives and consequences?</a:t>
            </a:r>
            <a:br>
              <a:rPr lang="en-US" altLang="zh-CN" dirty="0" smtClean="0">
                <a:latin typeface="Tahoma" pitchFamily="34" charset="0"/>
              </a:rPr>
            </a:br>
            <a:r>
              <a:rPr lang="en-US" altLang="zh-CN" dirty="0" smtClean="0">
                <a:latin typeface="Tahoma" pitchFamily="34" charset="0"/>
              </a:rPr>
              <a:t>Our next  objective is to provide analytical </a:t>
            </a:r>
            <a:r>
              <a:rPr kumimoji="1" lang="en-US" altLang="zh-CN" dirty="0" smtClean="0">
                <a:latin typeface="Tahoma" pitchFamily="34" charset="0"/>
              </a:rPr>
              <a:t>convergence results and rate of convergence bounds for our methods, and understand how network topology affects the performance. This will also shed light into how networks should be designed to realize faster convergence. Our longer term goal is to use distributed Newton methods in the context of other wireless resource allocation problems and in dynamic environments (with dynamically changing channels and dynamic user performance metrics).</a:t>
            </a:r>
          </a:p>
          <a:p>
            <a:pPr>
              <a:buFont typeface="Wingdings" pitchFamily="2" charset="2"/>
              <a:buAutoNum type="arabicPeriod"/>
            </a:pPr>
            <a:endParaRPr kumimoji="1" lang="en-US" altLang="zh-CN" dirty="0" smtClean="0">
              <a:latin typeface="Tahoma" pitchFamily="34" charset="0"/>
            </a:endParaRPr>
          </a:p>
          <a:p>
            <a:pPr>
              <a:buFont typeface="Wingdings" pitchFamily="2" charset="2"/>
              <a:buAutoNum type="arabicPeriod"/>
            </a:pPr>
            <a:r>
              <a:rPr lang="en-US" altLang="zh-CN" dirty="0" smtClean="0">
                <a:latin typeface="Tahoma" pitchFamily="34" charset="0"/>
              </a:rPr>
              <a:t>Which thrusts and SOW tasks does this contribution fit under and why?</a:t>
            </a:r>
            <a:br>
              <a:rPr lang="en-US" altLang="zh-CN" dirty="0" smtClean="0">
                <a:latin typeface="Tahoma" pitchFamily="34" charset="0"/>
              </a:rPr>
            </a:br>
            <a:r>
              <a:rPr lang="en-US" altLang="zh-CN" dirty="0" smtClean="0">
                <a:latin typeface="Tahoma" pitchFamily="34" charset="0"/>
              </a:rPr>
              <a:t>This contribution fits under Thrust 3 since it addresses the development of efficient and distributed optimization algorithms for optimizing heterogeneous performance metrics.</a:t>
            </a:r>
            <a:br>
              <a:rPr lang="en-US" altLang="zh-CN" dirty="0" smtClean="0">
                <a:latin typeface="Tahoma" pitchFamily="34" charset="0"/>
              </a:rPr>
            </a:br>
            <a:endParaRPr lang="en-US" altLang="zh-CN" dirty="0" smtClean="0">
              <a:latin typeface="Tahoma" pitchFamily="34" charset="0"/>
            </a:endParaRPr>
          </a:p>
          <a:p>
            <a:pPr>
              <a:buFont typeface="Wingdings" pitchFamily="2" charset="2"/>
              <a:buAutoNum type="arabicPeriod"/>
            </a:pPr>
            <a:endParaRPr lang="en-US" altLang="zh-CN" dirty="0" smtClean="0">
              <a:latin typeface="Tahoma" pitchFamily="34" charset="0"/>
            </a:endParaRPr>
          </a:p>
          <a:p>
            <a:pPr eaLnBrk="1" hangingPunct="1">
              <a:buFont typeface="Wingdings" pitchFamily="2" charset="2"/>
              <a:buAutoNum type="arabicPeriod"/>
            </a:pPr>
            <a:endParaRPr lang="en-US" altLang="zh-CN" dirty="0" smtClean="0">
              <a:latin typeface="Tahoma"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884414" y="8685894"/>
            <a:ext cx="2972098" cy="456595"/>
          </a:xfrm>
          <a:prstGeom prst="rect">
            <a:avLst/>
          </a:prstGeom>
          <a:noFill/>
          <a:ln w="9525">
            <a:noFill/>
            <a:miter lim="800000"/>
            <a:headEnd/>
            <a:tailEnd/>
          </a:ln>
        </p:spPr>
        <p:txBody>
          <a:bodyPr lIns="91432" tIns="45716" rIns="91432" bIns="45716" anchor="b"/>
          <a:lstStyle/>
          <a:p>
            <a:pPr algn="r" defTabSz="914485"/>
            <a:fld id="{A4259CEA-11F3-4B67-B89C-46033811012D}" type="slidenum">
              <a:rPr lang="en-US" sz="1200"/>
              <a:pPr algn="r" defTabSz="914485"/>
              <a:t>31</a:t>
            </a:fld>
            <a:endParaRPr lang="en-US" sz="1200" dirty="0"/>
          </a:p>
        </p:txBody>
      </p:sp>
      <p:sp>
        <p:nvSpPr>
          <p:cNvPr id="76803" name="Rectangle 2"/>
          <p:cNvSpPr>
            <a:spLocks noGrp="1" noRot="1" noChangeAspect="1" noChangeArrowheads="1" noTextEdit="1"/>
          </p:cNvSpPr>
          <p:nvPr>
            <p:ph type="sldImg"/>
          </p:nvPr>
        </p:nvSpPr>
        <p:spPr>
          <a:xfrm>
            <a:off x="1189137" y="695477"/>
            <a:ext cx="4475261" cy="3409346"/>
          </a:xfrm>
          <a:ln/>
        </p:spPr>
      </p:sp>
      <p:sp>
        <p:nvSpPr>
          <p:cNvPr id="76804" name="Rectangle 3"/>
          <p:cNvSpPr>
            <a:spLocks noGrp="1" noChangeArrowheads="1"/>
          </p:cNvSpPr>
          <p:nvPr>
            <p:ph type="body" idx="1"/>
          </p:nvPr>
        </p:nvSpPr>
        <p:spPr>
          <a:xfrm>
            <a:off x="686098" y="4343703"/>
            <a:ext cx="5485805" cy="4112381"/>
          </a:xfrm>
          <a:noFill/>
          <a:ln/>
        </p:spPr>
        <p:txBody>
          <a:bodyPr lIns="91418" tIns="45709" rIns="91418" bIns="45709"/>
          <a:lstStyle/>
          <a:p>
            <a:pPr eaLnBrk="1" hangingPunct="1"/>
            <a:endParaRPr lang="en-US" smtClean="0">
              <a:latin typeface="Arial" pitchFamily="34" charset="0"/>
            </a:endParaRPr>
          </a:p>
          <a:p>
            <a:pPr eaLnBrk="1" hangingPunct="1"/>
            <a:r>
              <a:rPr lang="en-US" smtClean="0">
                <a:latin typeface="Arial" pitchFamily="34" charset="0"/>
              </a:rPr>
              <a:t>References available at https://netfiles.uiuc.edu/meyn/www/spm_pubs.html</a:t>
            </a:r>
          </a:p>
          <a:p>
            <a:pPr eaLnBrk="1" hangingPunct="1"/>
            <a:endParaRPr lang="en-US" smtClean="0">
              <a:latin typeface="Arial" pitchFamily="34" charset="0"/>
            </a:endParaRPr>
          </a:p>
          <a:p>
            <a:pPr>
              <a:buFontTx/>
              <a:buChar char="•"/>
            </a:pPr>
            <a:r>
              <a:rPr lang="en-US" smtClean="0">
                <a:latin typeface="Arial" pitchFamily="34" charset="0"/>
              </a:rPr>
              <a:t> W. Chen, D. Huang, A. Kulkarni, J. Unnikrishnan, Q. Zhu, P. Mehta, S. Meyn, and A. Wierman. Approximate dynamic programming using fluid and diffusion approximations with applications to power management. Proceedings of the </a:t>
            </a:r>
            <a:r>
              <a:rPr lang="en-US" i="1" smtClean="0">
                <a:latin typeface="Arial" pitchFamily="34" charset="0"/>
              </a:rPr>
              <a:t>48th IEEE Conference on Decision and Control</a:t>
            </a:r>
            <a:r>
              <a:rPr lang="en-US" smtClean="0">
                <a:latin typeface="Arial" pitchFamily="34" charset="0"/>
              </a:rPr>
              <a:t>, December 16-18 2009.</a:t>
            </a:r>
          </a:p>
          <a:p>
            <a:pPr>
              <a:buFontTx/>
              <a:buChar char="•"/>
            </a:pPr>
            <a:endParaRPr lang="en-US" smtClean="0">
              <a:latin typeface="Arial" pitchFamily="34" charset="0"/>
            </a:endParaRPr>
          </a:p>
          <a:p>
            <a:pPr>
              <a:buFontTx/>
              <a:buChar char="•"/>
            </a:pPr>
            <a:r>
              <a:rPr lang="en-US" smtClean="0">
                <a:latin typeface="Arial" pitchFamily="34" charset="0"/>
              </a:rPr>
              <a:t> P. Mehta and S. Meyn. Q-learning and Pontryagin’s Minimum Principle.  Proceedings of the </a:t>
            </a:r>
            <a:r>
              <a:rPr lang="en-US" i="1" smtClean="0">
                <a:latin typeface="Arial" pitchFamily="34" charset="0"/>
              </a:rPr>
              <a:t>48th IEEE Conference on Decision and Control</a:t>
            </a:r>
            <a:r>
              <a:rPr lang="en-US" smtClean="0">
                <a:latin typeface="Arial" pitchFamily="34" charset="0"/>
              </a:rPr>
              <a:t>, December 16-18 2009.</a:t>
            </a:r>
          </a:p>
          <a:p>
            <a:pPr>
              <a:buFontTx/>
              <a:buChar char="•"/>
            </a:pPr>
            <a:endParaRPr lang="en-US" smtClean="0">
              <a:latin typeface="Arial" pitchFamily="34" charset="0"/>
            </a:endParaRPr>
          </a:p>
          <a:p>
            <a:pPr>
              <a:buFontTx/>
              <a:buChar char="•"/>
            </a:pPr>
            <a:r>
              <a:rPr lang="en-US" smtClean="0">
                <a:latin typeface="Arial" pitchFamily="34" charset="0"/>
              </a:rPr>
              <a:t> D. O’Neill, A. Goldsmith, and S. Boyd. Cross-layer design with adaptive modulation: Delay, rate, and energy tradeoffs. In </a:t>
            </a:r>
            <a:r>
              <a:rPr lang="en-US" i="1" smtClean="0">
                <a:latin typeface="Arial" pitchFamily="34" charset="0"/>
              </a:rPr>
              <a:t>Global Telecommunications Conference, 2008. IEEE GLOBECOM 2008. IEEE, pages 1–6, 30 2008-Dec. 4 2008.</a:t>
            </a:r>
          </a:p>
          <a:p>
            <a:pPr>
              <a:buFontTx/>
              <a:buChar char="•"/>
            </a:pPr>
            <a:endParaRPr lang="en-US" smtClean="0">
              <a:latin typeface="Arial" pitchFamily="34" charset="0"/>
            </a:endParaRPr>
          </a:p>
          <a:p>
            <a:pPr eaLnBrk="1" hangingPunct="1">
              <a:buFont typeface="Wingdings" pitchFamily="2" charset="2"/>
              <a:buNone/>
            </a:pPr>
            <a:endParaRPr lang="en-US" smtClean="0">
              <a:latin typeface="Arial" pitchFamily="34" charset="0"/>
            </a:endParaRPr>
          </a:p>
          <a:p>
            <a:pPr eaLnBrk="1" hangingPunct="1">
              <a:buFont typeface="Wingdings" pitchFamily="2" charset="2"/>
              <a:buNone/>
            </a:pPr>
            <a:endParaRPr lang="en-US"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BE579C3C-8857-4B25-8D7C-FC2DAA7A14BF}" type="slidenum">
              <a:rPr lang="en-US" smtClean="0"/>
              <a:pPr/>
              <a:t>5</a:t>
            </a:fld>
            <a:endParaRPr lang="en-US" smtClean="0"/>
          </a:p>
        </p:txBody>
      </p:sp>
      <p:sp>
        <p:nvSpPr>
          <p:cNvPr id="41987" name="Text Box 1"/>
          <p:cNvSpPr txBox="1">
            <a:spLocks noChangeArrowheads="1"/>
          </p:cNvSpPr>
          <p:nvPr/>
        </p:nvSpPr>
        <p:spPr bwMode="auto">
          <a:xfrm>
            <a:off x="1168400" y="693738"/>
            <a:ext cx="4518025" cy="3409950"/>
          </a:xfrm>
          <a:prstGeom prst="rect">
            <a:avLst/>
          </a:prstGeom>
          <a:solidFill>
            <a:srgbClr val="FFFFFF"/>
          </a:solidFill>
          <a:ln w="9525">
            <a:solidFill>
              <a:srgbClr val="000000"/>
            </a:solidFill>
            <a:miter lim="800000"/>
            <a:headEnd/>
            <a:tailEnd/>
          </a:ln>
        </p:spPr>
        <p:txBody>
          <a:bodyPr wrap="none" lIns="89940" tIns="44970" rIns="89940" bIns="44970" anchor="ctr"/>
          <a:lstStyle/>
          <a:p>
            <a:pPr defTabSz="900113" eaLnBrk="0" hangingPunct="0">
              <a:spcBef>
                <a:spcPct val="50000"/>
              </a:spcBef>
            </a:pPr>
            <a:endParaRPr lang="en-US" sz="2400"/>
          </a:p>
        </p:txBody>
      </p:sp>
      <p:sp>
        <p:nvSpPr>
          <p:cNvPr id="41988" name="Rectangle 2"/>
          <p:cNvSpPr>
            <a:spLocks noGrp="1" noChangeArrowheads="1"/>
          </p:cNvSpPr>
          <p:nvPr>
            <p:ph type="body"/>
          </p:nvPr>
        </p:nvSpPr>
        <p:spPr>
          <a:xfrm>
            <a:off x="685800" y="4343400"/>
            <a:ext cx="5486400" cy="4116388"/>
          </a:xfrm>
          <a:noFill/>
          <a:ln/>
        </p:spPr>
        <p:txBody>
          <a:bodyPr wrap="none" anchor="ct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Text Box 1"/>
          <p:cNvSpPr txBox="1">
            <a:spLocks noChangeArrowheads="1"/>
          </p:cNvSpPr>
          <p:nvPr/>
        </p:nvSpPr>
        <p:spPr bwMode="auto">
          <a:xfrm>
            <a:off x="1168412" y="694244"/>
            <a:ext cx="4518065" cy="3408673"/>
          </a:xfrm>
          <a:prstGeom prst="rect">
            <a:avLst/>
          </a:prstGeom>
          <a:solidFill>
            <a:srgbClr val="FFFFFF"/>
          </a:solidFill>
          <a:ln w="9525">
            <a:solidFill>
              <a:srgbClr val="000000"/>
            </a:solidFill>
            <a:miter lim="800000"/>
            <a:headEnd/>
            <a:tailEnd/>
          </a:ln>
        </p:spPr>
        <p:txBody>
          <a:bodyPr wrap="none" lIns="89931" tIns="44965" rIns="89931" bIns="44965" anchor="ctr"/>
          <a:lstStyle/>
          <a:p>
            <a:pPr defTabSz="900233"/>
            <a:endParaRPr lang="en-US" dirty="0"/>
          </a:p>
        </p:txBody>
      </p:sp>
      <p:sp>
        <p:nvSpPr>
          <p:cNvPr id="71683" name="Rectangle 2"/>
          <p:cNvSpPr>
            <a:spLocks noGrp="1" noChangeArrowheads="1"/>
          </p:cNvSpPr>
          <p:nvPr>
            <p:ph type="body"/>
          </p:nvPr>
        </p:nvSpPr>
        <p:spPr bwMode="auto">
          <a:xfrm>
            <a:off x="686112" y="4343713"/>
            <a:ext cx="5485778" cy="4115425"/>
          </a:xfrm>
          <a:prstGeom prst="rect">
            <a:avLst/>
          </a:prstGeom>
          <a:noFill/>
          <a:ln>
            <a:miter lim="800000"/>
            <a:headEnd/>
            <a:tailEnd/>
          </a:ln>
        </p:spPr>
        <p:txBody>
          <a:bodyPr wrap="none" lIns="91431" tIns="45716" rIns="91431" bIns="45716" anchor="ct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p:sp>
      <p:sp>
        <p:nvSpPr>
          <p:cNvPr id="74755"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a:lstStyle/>
          <a:p>
            <a:endParaRPr 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p:sp>
      <p:sp>
        <p:nvSpPr>
          <p:cNvPr id="31747"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a:lstStyle/>
          <a:p>
            <a:r>
              <a:rPr lang="en-US" smtClean="0"/>
              <a:t>Algorithmic interface operates independent of channel capacities</a:t>
            </a:r>
          </a:p>
          <a:p>
            <a:r>
              <a:rPr lang="en-US" smtClean="0"/>
              <a:t>The network capacities developed in Upper Bounds Thrust will be used to improve the performance of our Thrust’s network algorithms</a:t>
            </a:r>
          </a:p>
          <a:p>
            <a:r>
              <a:rPr lang="en-US" smtClean="0"/>
              <a:t>Combining our results with the approaches in the Layerless Dynamic Networks Thrust will enable fully decentralized, end-to-end optimized network operation</a:t>
            </a:r>
          </a:p>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p:sp>
      <p:sp>
        <p:nvSpPr>
          <p:cNvPr id="40963"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a:lstStyle/>
          <a:p>
            <a:r>
              <a:rPr lang="en-US" smtClean="0"/>
              <a:t>Algorithmic interface operates independent of channel capacities</a:t>
            </a:r>
          </a:p>
          <a:p>
            <a:r>
              <a:rPr lang="en-US" smtClean="0"/>
              <a:t>The network capacities developed in Upper Bounds Thrust will be used to improve the performance of our Thrust’s network algorithms</a:t>
            </a:r>
          </a:p>
          <a:p>
            <a:r>
              <a:rPr lang="en-US" smtClean="0"/>
              <a:t>Combining our results with the approaches in the Layerless Dynamic Networks Thrust will enable fully decentralized, end-to-end optimized network operation</a:t>
            </a:r>
          </a:p>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1181695" y="687918"/>
            <a:ext cx="4496098" cy="3425976"/>
          </a:xfrm>
          <a:ln/>
        </p:spPr>
      </p:sp>
      <p:sp>
        <p:nvSpPr>
          <p:cNvPr id="45059" name="Rectangle 3"/>
          <p:cNvSpPr>
            <a:spLocks noGrp="1" noChangeArrowheads="1"/>
          </p:cNvSpPr>
          <p:nvPr>
            <p:ph type="body" idx="1"/>
          </p:nvPr>
        </p:nvSpPr>
        <p:spPr>
          <a:xfrm>
            <a:off x="686099" y="4343704"/>
            <a:ext cx="5484316" cy="4113892"/>
          </a:xfrm>
          <a:solidFill>
            <a:srgbClr val="FFFFFF"/>
          </a:solidFill>
          <a:ln>
            <a:solidFill>
              <a:srgbClr val="000000"/>
            </a:solidFill>
          </a:ln>
        </p:spPr>
        <p:txBody>
          <a:bodyPr lIns="91429" tIns="45714" rIns="91429" bIns="45714"/>
          <a:lstStyle/>
          <a:p>
            <a:endParaRPr lang="en-US" alt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1163836" y="693965"/>
            <a:ext cx="4525864" cy="3409345"/>
          </a:xfrm>
          <a:prstGeom prst="rect">
            <a:avLst/>
          </a:prstGeom>
          <a:solidFill>
            <a:srgbClr val="FFFFFF"/>
          </a:solidFill>
          <a:ln w="9525">
            <a:solidFill>
              <a:srgbClr val="000000"/>
            </a:solidFill>
            <a:miter lim="800000"/>
            <a:headEnd/>
            <a:tailEnd/>
          </a:ln>
        </p:spPr>
        <p:txBody>
          <a:bodyPr wrap="none" lIns="89935" tIns="44968" rIns="89935" bIns="44968" anchor="ctr"/>
          <a:lstStyle/>
          <a:p>
            <a:endParaRPr lang="en-US"/>
          </a:p>
        </p:txBody>
      </p:sp>
      <p:sp>
        <p:nvSpPr>
          <p:cNvPr id="7171" name="Text Box 3"/>
          <p:cNvSpPr txBox="1">
            <a:spLocks noGrp="1" noChangeArrowheads="1"/>
          </p:cNvSpPr>
          <p:nvPr>
            <p:ph type="body"/>
          </p:nvPr>
        </p:nvSpPr>
        <p:spPr>
          <a:xfrm>
            <a:off x="686099" y="4343703"/>
            <a:ext cx="5484316" cy="4115405"/>
          </a:xfrm>
          <a:ln>
            <a:round/>
          </a:ln>
        </p:spPr>
        <p:txBody>
          <a:bodyPr lIns="89059" tIns="46310" rIns="89059" bIns="46310"/>
          <a:lstStyle/>
          <a:p>
            <a:pPr marL="224839" indent="-224839" defTabSz="449678">
              <a:lnSpc>
                <a:spcPct val="83000"/>
              </a:lnSpc>
              <a:spcBef>
                <a:spcPts val="590"/>
              </a:spcBef>
              <a:tabLst>
                <a:tab pos="224839" algn="l"/>
                <a:tab pos="1124194" algn="l"/>
                <a:tab pos="2023550" algn="l"/>
                <a:tab pos="2922905" algn="l"/>
                <a:tab pos="3822260" algn="l"/>
                <a:tab pos="4721615" algn="l"/>
                <a:tab pos="5620970" algn="l"/>
                <a:tab pos="6520325" algn="l"/>
                <a:tab pos="7419680" algn="l"/>
                <a:tab pos="8319035" algn="l"/>
                <a:tab pos="9218390" algn="l"/>
                <a:tab pos="10117747" algn="l"/>
              </a:tabLst>
              <a:defRPr/>
            </a:pPr>
            <a:r>
              <a:rPr lang="en-GB" sz="1400" dirty="0" smtClean="0">
                <a:cs typeface="Arial" charset="0"/>
              </a:rPr>
              <a:t>The “noisy” links are the classical model, i.e. with </a:t>
            </a:r>
            <a:r>
              <a:rPr lang="en-GB" sz="1400" dirty="0" err="1" smtClean="0">
                <a:cs typeface="Arial" charset="0"/>
              </a:rPr>
              <a:t>analog</a:t>
            </a:r>
            <a:r>
              <a:rPr lang="en-GB" sz="1400" dirty="0" smtClean="0">
                <a:cs typeface="Arial" charset="0"/>
              </a:rPr>
              <a:t> noise</a:t>
            </a:r>
          </a:p>
          <a:p>
            <a:pPr marL="224839" indent="-224839" defTabSz="449678">
              <a:lnSpc>
                <a:spcPct val="83000"/>
              </a:lnSpc>
              <a:spcBef>
                <a:spcPts val="590"/>
              </a:spcBef>
              <a:tabLst>
                <a:tab pos="224839" algn="l"/>
                <a:tab pos="1124194" algn="l"/>
                <a:tab pos="2023550" algn="l"/>
                <a:tab pos="2922905" algn="l"/>
                <a:tab pos="3822260" algn="l"/>
                <a:tab pos="4721615" algn="l"/>
                <a:tab pos="5620970" algn="l"/>
                <a:tab pos="6520325" algn="l"/>
                <a:tab pos="7419680" algn="l"/>
                <a:tab pos="8319035" algn="l"/>
                <a:tab pos="9218390" algn="l"/>
                <a:tab pos="10117747" algn="l"/>
              </a:tabLst>
              <a:defRPr/>
            </a:pPr>
            <a:endParaRPr lang="en-GB" sz="1400" dirty="0" smtClean="0">
              <a:cs typeface="Arial" charset="0"/>
            </a:endParaRPr>
          </a:p>
          <a:p>
            <a:pPr marL="224839" indent="-224839" defTabSz="449678">
              <a:lnSpc>
                <a:spcPct val="83000"/>
              </a:lnSpc>
              <a:spcBef>
                <a:spcPts val="590"/>
              </a:spcBef>
              <a:tabLst>
                <a:tab pos="224839" algn="l"/>
                <a:tab pos="1124194" algn="l"/>
                <a:tab pos="2023550" algn="l"/>
                <a:tab pos="2922905" algn="l"/>
                <a:tab pos="3822260" algn="l"/>
                <a:tab pos="4721615" algn="l"/>
                <a:tab pos="5620970" algn="l"/>
                <a:tab pos="6520325" algn="l"/>
                <a:tab pos="7419680" algn="l"/>
                <a:tab pos="8319035" algn="l"/>
                <a:tab pos="9218390" algn="l"/>
                <a:tab pos="10117747" algn="l"/>
              </a:tabLst>
              <a:defRPr/>
            </a:pPr>
            <a:r>
              <a:rPr lang="en-GB" sz="1400" dirty="0" smtClean="0">
                <a:cs typeface="Arial" charset="0"/>
              </a:rPr>
              <a:t>The equivalence is the dual of Shannon’s theory, which states that you can communicate over a channel as if it didn’t have noise if you transmit at rates below capacity. The dual says that you can model these noisy channels as noiseless channels at the same capacity, then obtain network capacity results based on these noiseless links. </a:t>
            </a:r>
          </a:p>
          <a:p>
            <a:pPr marL="224839" indent="-224839" defTabSz="449678">
              <a:lnSpc>
                <a:spcPct val="83000"/>
              </a:lnSpc>
              <a:spcBef>
                <a:spcPts val="590"/>
              </a:spcBef>
              <a:tabLst>
                <a:tab pos="224839" algn="l"/>
                <a:tab pos="1124194" algn="l"/>
                <a:tab pos="2023550" algn="l"/>
                <a:tab pos="2922905" algn="l"/>
                <a:tab pos="3822260" algn="l"/>
                <a:tab pos="4721615" algn="l"/>
                <a:tab pos="5620970" algn="l"/>
                <a:tab pos="6520325" algn="l"/>
                <a:tab pos="7419680" algn="l"/>
                <a:tab pos="8319035" algn="l"/>
                <a:tab pos="9218390" algn="l"/>
                <a:tab pos="10117747" algn="l"/>
              </a:tabLst>
              <a:defRPr/>
            </a:pPr>
            <a:endParaRPr lang="en-GB" sz="1400" dirty="0" smtClean="0">
              <a:cs typeface="Arial" charset="0"/>
            </a:endParaRPr>
          </a:p>
          <a:p>
            <a:pPr marL="224839" indent="-224839" defTabSz="449678">
              <a:lnSpc>
                <a:spcPct val="83000"/>
              </a:lnSpc>
              <a:spcBef>
                <a:spcPts val="590"/>
              </a:spcBef>
              <a:tabLst>
                <a:tab pos="224839" algn="l"/>
                <a:tab pos="1124194" algn="l"/>
                <a:tab pos="2023550" algn="l"/>
                <a:tab pos="2922905" algn="l"/>
                <a:tab pos="3822260" algn="l"/>
                <a:tab pos="4721615" algn="l"/>
                <a:tab pos="5620970" algn="l"/>
                <a:tab pos="6520325" algn="l"/>
                <a:tab pos="7419680" algn="l"/>
                <a:tab pos="8319035" algn="l"/>
                <a:tab pos="9218390" algn="l"/>
                <a:tab pos="10117747" algn="l"/>
              </a:tabLst>
              <a:defRPr/>
            </a:pPr>
            <a:r>
              <a:rPr lang="en-GB" sz="1400" dirty="0" smtClean="0">
                <a:cs typeface="Arial" charset="0"/>
              </a:rPr>
              <a:t>The notion of capacity ordering is related to this achievement (if you can’t find an exact equivalence class where capacity of the network you are interested in is exactly the same as an equivalent network, you can order network capacity by classes). However, the ordering didn’t seem to fit into the new insights/tools box, so I put it under end-of-phase goals, when equivalence cannot be established. </a:t>
            </a:r>
          </a:p>
          <a:p>
            <a:pPr marL="224839" indent="-224839" defTabSz="449678">
              <a:lnSpc>
                <a:spcPct val="83000"/>
              </a:lnSpc>
              <a:spcBef>
                <a:spcPts val="590"/>
              </a:spcBef>
              <a:tabLst>
                <a:tab pos="224839" algn="l"/>
                <a:tab pos="1124194" algn="l"/>
                <a:tab pos="2023550" algn="l"/>
                <a:tab pos="2922905" algn="l"/>
                <a:tab pos="3822260" algn="l"/>
                <a:tab pos="4721615" algn="l"/>
                <a:tab pos="5620970" algn="l"/>
                <a:tab pos="6520325" algn="l"/>
                <a:tab pos="7419680" algn="l"/>
                <a:tab pos="8319035" algn="l"/>
                <a:tab pos="9218390" algn="l"/>
                <a:tab pos="10117747" algn="l"/>
              </a:tabLst>
              <a:defRPr/>
            </a:pPr>
            <a:endParaRPr lang="en-GB" sz="1400" dirty="0" smtClean="0">
              <a:cs typeface="Arial" charset="0"/>
            </a:endParaRPr>
          </a:p>
          <a:p>
            <a:pPr marL="224839" indent="-224839" defTabSz="449678">
              <a:lnSpc>
                <a:spcPct val="83000"/>
              </a:lnSpc>
              <a:spcBef>
                <a:spcPts val="590"/>
              </a:spcBef>
              <a:tabLst>
                <a:tab pos="224839" algn="l"/>
                <a:tab pos="1124194" algn="l"/>
                <a:tab pos="2023550" algn="l"/>
                <a:tab pos="2922905" algn="l"/>
                <a:tab pos="3822260" algn="l"/>
                <a:tab pos="4721615" algn="l"/>
                <a:tab pos="5620970" algn="l"/>
                <a:tab pos="6520325" algn="l"/>
                <a:tab pos="7419680" algn="l"/>
                <a:tab pos="8319035" algn="l"/>
                <a:tab pos="9218390" algn="l"/>
                <a:tab pos="10117747" algn="l"/>
              </a:tabLst>
              <a:defRPr/>
            </a:pPr>
            <a:endParaRPr lang="en-GB" sz="1400" dirty="0" smtClean="0">
              <a:cs typeface="Arial" charset="0"/>
            </a:endParaRPr>
          </a:p>
          <a:p>
            <a:pPr>
              <a:buFont typeface="Wingdings" pitchFamily="2" charset="2"/>
              <a:buNone/>
              <a:defRPr/>
            </a:pPr>
            <a:r>
              <a:rPr lang="en-US" sz="1400" dirty="0" smtClean="0"/>
              <a:t>1. What technical challenge is being undertaken on behalf of the project</a:t>
            </a:r>
          </a:p>
          <a:p>
            <a:pPr>
              <a:buFont typeface="Wingdings" pitchFamily="2" charset="2"/>
              <a:buNone/>
              <a:defRPr/>
            </a:pPr>
            <a:endParaRPr lang="en-US" sz="1400" dirty="0" smtClean="0"/>
          </a:p>
          <a:p>
            <a:pPr>
              <a:buFont typeface="Wingdings" pitchFamily="2" charset="2"/>
              <a:buNone/>
              <a:defRPr/>
            </a:pPr>
            <a:endParaRPr lang="en-US" sz="1400" dirty="0" smtClean="0"/>
          </a:p>
          <a:p>
            <a:pPr>
              <a:buFont typeface="Wingdings" pitchFamily="2" charset="2"/>
              <a:buNone/>
              <a:defRPr/>
            </a:pPr>
            <a:r>
              <a:rPr lang="en-US" sz="1400" dirty="0" smtClean="0"/>
              <a:t>2. Why is it hard and what are the open problems</a:t>
            </a:r>
          </a:p>
          <a:p>
            <a:pPr>
              <a:buFont typeface="Wingdings" pitchFamily="2" charset="2"/>
              <a:buNone/>
              <a:defRPr/>
            </a:pPr>
            <a:endParaRPr lang="en-US" sz="1400" dirty="0" smtClean="0"/>
          </a:p>
          <a:p>
            <a:pPr>
              <a:buFont typeface="Wingdings" pitchFamily="2" charset="2"/>
              <a:buNone/>
              <a:defRPr/>
            </a:pPr>
            <a:endParaRPr lang="en-US" sz="1400" dirty="0" smtClean="0"/>
          </a:p>
          <a:p>
            <a:pPr>
              <a:buFont typeface="Wingdings" pitchFamily="2" charset="2"/>
              <a:buNone/>
              <a:defRPr/>
            </a:pPr>
            <a:r>
              <a:rPr lang="en-US" sz="1400" dirty="0" smtClean="0"/>
              <a:t>3. How has this problem been addressed in the past</a:t>
            </a:r>
          </a:p>
          <a:p>
            <a:pPr>
              <a:buFont typeface="Wingdings" pitchFamily="2" charset="2"/>
              <a:buNone/>
              <a:defRPr/>
            </a:pPr>
            <a:endParaRPr lang="en-US" sz="1400" dirty="0" smtClean="0"/>
          </a:p>
          <a:p>
            <a:pPr>
              <a:buFont typeface="Wingdings" pitchFamily="2" charset="2"/>
              <a:buNone/>
              <a:defRPr/>
            </a:pPr>
            <a:r>
              <a:rPr lang="en-US" sz="1400" dirty="0" smtClean="0"/>
              <a:t>4. What new intellectual tools are being brought to bear on the problem</a:t>
            </a:r>
          </a:p>
          <a:p>
            <a:pPr>
              <a:buFont typeface="Wingdings" pitchFamily="2" charset="2"/>
              <a:buNone/>
              <a:defRPr/>
            </a:pPr>
            <a:endParaRPr lang="en-US" sz="1400" dirty="0" smtClean="0"/>
          </a:p>
          <a:p>
            <a:pPr>
              <a:buFont typeface="Wingdings" pitchFamily="2" charset="2"/>
              <a:buNone/>
              <a:defRPr/>
            </a:pPr>
            <a:r>
              <a:rPr lang="en-US" sz="1400" dirty="0" smtClean="0"/>
              <a:t>5. What is the main intermediate achievement</a:t>
            </a:r>
          </a:p>
          <a:p>
            <a:pPr>
              <a:buFont typeface="Wingdings" pitchFamily="2" charset="2"/>
              <a:buNone/>
              <a:defRPr/>
            </a:pPr>
            <a:endParaRPr lang="en-US" sz="1400" dirty="0" smtClean="0"/>
          </a:p>
          <a:p>
            <a:pPr>
              <a:buFont typeface="Wingdings" pitchFamily="2" charset="2"/>
              <a:buNone/>
              <a:defRPr/>
            </a:pPr>
            <a:r>
              <a:rPr lang="en-US" sz="1400" dirty="0" smtClean="0"/>
              <a:t>6. How and when does this achievement align with the project roadmap (end-of-phase or end-of-project goal) </a:t>
            </a:r>
          </a:p>
          <a:p>
            <a:pPr>
              <a:buFont typeface="Wingdings" pitchFamily="2" charset="2"/>
              <a:buNone/>
              <a:defRPr/>
            </a:pPr>
            <a:endParaRPr lang="en-US" sz="1400" dirty="0" smtClean="0"/>
          </a:p>
          <a:p>
            <a:pPr>
              <a:buFont typeface="Wingdings" pitchFamily="2" charset="2"/>
              <a:buNone/>
              <a:defRPr/>
            </a:pPr>
            <a:r>
              <a:rPr lang="en-US" sz="1400" dirty="0" smtClean="0"/>
              <a:t>7. What are the even long-term objectives and consequences?</a:t>
            </a:r>
          </a:p>
          <a:p>
            <a:pPr>
              <a:buFont typeface="Wingdings" pitchFamily="2" charset="2"/>
              <a:buNone/>
              <a:defRPr/>
            </a:pPr>
            <a:endParaRPr lang="en-US" sz="1400" dirty="0" smtClean="0"/>
          </a:p>
          <a:p>
            <a:pPr>
              <a:defRPr/>
            </a:pPr>
            <a:r>
              <a:rPr lang="en-US" sz="1400" dirty="0" smtClean="0"/>
              <a:t>8. Which thrusts and SOW tasks does this contribution fit under and why?</a:t>
            </a:r>
          </a:p>
          <a:p>
            <a:pPr>
              <a:defRPr/>
            </a:pPr>
            <a:endParaRPr lang="de-DE" sz="1400" dirty="0" smtClean="0"/>
          </a:p>
          <a:p>
            <a:pPr>
              <a:defRPr/>
            </a:pPr>
            <a:r>
              <a:rPr lang="de-DE" sz="1400" dirty="0" smtClean="0"/>
              <a:t>PUBLICATIONS?</a:t>
            </a:r>
          </a:p>
          <a:p>
            <a:pPr marL="224839" indent="-224839" defTabSz="449678">
              <a:lnSpc>
                <a:spcPct val="83000"/>
              </a:lnSpc>
              <a:spcBef>
                <a:spcPts val="590"/>
              </a:spcBef>
              <a:tabLst>
                <a:tab pos="224839" algn="l"/>
                <a:tab pos="1124194" algn="l"/>
                <a:tab pos="2023550" algn="l"/>
                <a:tab pos="2922905" algn="l"/>
                <a:tab pos="3822260" algn="l"/>
                <a:tab pos="4721615" algn="l"/>
                <a:tab pos="5620970" algn="l"/>
                <a:tab pos="6520325" algn="l"/>
                <a:tab pos="7419680" algn="l"/>
                <a:tab pos="8319035" algn="l"/>
                <a:tab pos="9218390" algn="l"/>
                <a:tab pos="10117747" algn="l"/>
              </a:tabLst>
              <a:defRPr/>
            </a:pPr>
            <a:endParaRPr lang="en-GB" sz="1400" dirty="0" smtClean="0">
              <a:cs typeface="Arial" charset="0"/>
            </a:endParaRPr>
          </a:p>
          <a:p>
            <a:pPr marL="224839" indent="-224839" defTabSz="449678">
              <a:lnSpc>
                <a:spcPct val="83000"/>
              </a:lnSpc>
              <a:spcBef>
                <a:spcPts val="590"/>
              </a:spcBef>
              <a:tabLst>
                <a:tab pos="224839" algn="l"/>
                <a:tab pos="1124194" algn="l"/>
                <a:tab pos="2023550" algn="l"/>
                <a:tab pos="2922905" algn="l"/>
                <a:tab pos="3822260" algn="l"/>
                <a:tab pos="4721615" algn="l"/>
                <a:tab pos="5620970" algn="l"/>
                <a:tab pos="6520325" algn="l"/>
                <a:tab pos="7419680" algn="l"/>
                <a:tab pos="8319035" algn="l"/>
                <a:tab pos="9218390" algn="l"/>
                <a:tab pos="10117747" algn="l"/>
              </a:tabLst>
              <a:defRPr/>
            </a:pPr>
            <a:endParaRPr lang="en-GB" sz="1400" dirty="0"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3.png"/><Relationship Id="rId7" Type="http://schemas.openxmlformats.org/officeDocument/2006/relationships/image" Target="../media/image5.jpeg"/><Relationship Id="rId12"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hyperlink" Target="http://images.google.com/imgres?imgurl=http://www.stanford.edu/~volkerin/stanford_logo.gif&amp;imgrefurl=http://www.stanford.edu/~volkerin/&amp;h=465&amp;w=512&amp;sz=14&amp;hl=en&amp;start=1&amp;tbnid=GPfURqDkbNoDjM:&amp;tbnh=119&amp;tbnw=131&amp;prev=/images?q=stanford+logo&amp;gbv=2&amp;svnum=10&amp;hl=en" TargetMode="External"/><Relationship Id="rId11" Type="http://schemas.openxmlformats.org/officeDocument/2006/relationships/image" Target="../media/image8.jpeg"/><Relationship Id="rId5" Type="http://schemas.openxmlformats.org/officeDocument/2006/relationships/image" Target="../media/image4.jpeg"/><Relationship Id="rId10" Type="http://schemas.openxmlformats.org/officeDocument/2006/relationships/image" Target="../media/image7.png"/><Relationship Id="rId4" Type="http://schemas.openxmlformats.org/officeDocument/2006/relationships/hyperlink" Target="http://images.google.com/imgres?imgurl=http://www.cacr.caltech.edu/~lindheim/citlogo_s2.gif&amp;imgrefurl=http://www.cacr.caltech.edu/~lindheim/&amp;h=100&amp;w=100&amp;sz=3&amp;hl=en&amp;start=18&amp;tbnid=55oCeEyieMvSiM:&amp;tbnh=82&amp;tbnw=82&amp;prev=/images?q=caltech+logo&amp;gbv=2&amp;svnum=10&amp;hl=en" TargetMode="External"/><Relationship Id="rId9"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ChangeArrowheads="1"/>
          </p:cNvSpPr>
          <p:nvPr userDrawn="1"/>
        </p:nvSpPr>
        <p:spPr bwMode="auto">
          <a:xfrm flipV="1">
            <a:off x="0" y="6169025"/>
            <a:ext cx="9144000" cy="688975"/>
          </a:xfrm>
          <a:prstGeom prst="rect">
            <a:avLst/>
          </a:prstGeom>
          <a:gradFill flip="none" rotWithShape="1">
            <a:gsLst>
              <a:gs pos="0">
                <a:srgbClr val="0099CC">
                  <a:alpha val="34000"/>
                </a:srgbClr>
              </a:gs>
              <a:gs pos="100000">
                <a:schemeClr val="bg1"/>
              </a:gs>
            </a:gsLst>
            <a:lin ang="5400000" scaled="1"/>
            <a:tileRect/>
          </a:gradFill>
          <a:ln w="9525">
            <a:noFill/>
            <a:miter lim="800000"/>
            <a:headEnd/>
            <a:tailEnd/>
          </a:ln>
          <a:effectLst/>
        </p:spPr>
        <p:txBody>
          <a:bodyPr rot="10800000" wrap="none" anchor="ctr"/>
          <a:lstStyle/>
          <a:p>
            <a:pPr algn="ctr">
              <a:spcBef>
                <a:spcPct val="20000"/>
              </a:spcBef>
              <a:buFontTx/>
              <a:buChar char="ï"/>
              <a:defRPr/>
            </a:pPr>
            <a:endParaRPr lang="en-US" sz="1000">
              <a:latin typeface="Arial" charset="0"/>
            </a:endParaRPr>
          </a:p>
        </p:txBody>
      </p:sp>
      <p:sp>
        <p:nvSpPr>
          <p:cNvPr id="3" name="Rectangle 2"/>
          <p:cNvSpPr>
            <a:spLocks noChangeArrowheads="1"/>
          </p:cNvSpPr>
          <p:nvPr userDrawn="1"/>
        </p:nvSpPr>
        <p:spPr bwMode="auto">
          <a:xfrm flipV="1">
            <a:off x="0" y="0"/>
            <a:ext cx="9144000" cy="1058863"/>
          </a:xfrm>
          <a:prstGeom prst="rect">
            <a:avLst/>
          </a:prstGeom>
          <a:gradFill rotWithShape="0">
            <a:gsLst>
              <a:gs pos="0">
                <a:srgbClr val="0099CC">
                  <a:alpha val="78000"/>
                </a:srgbClr>
              </a:gs>
              <a:gs pos="100000">
                <a:schemeClr val="bg1"/>
              </a:gs>
            </a:gsLst>
            <a:lin ang="5400000" scaled="1"/>
          </a:gradFill>
          <a:ln w="9525">
            <a:noFill/>
            <a:miter lim="800000"/>
            <a:headEnd/>
            <a:tailEnd/>
          </a:ln>
          <a:effectLst/>
        </p:spPr>
        <p:txBody>
          <a:bodyPr rot="10800000" wrap="none" anchor="ctr"/>
          <a:lstStyle/>
          <a:p>
            <a:pPr algn="ctr">
              <a:spcBef>
                <a:spcPct val="20000"/>
              </a:spcBef>
              <a:buFontTx/>
              <a:buChar char="ï"/>
              <a:defRPr/>
            </a:pPr>
            <a:endParaRPr lang="en-US" sz="1000">
              <a:latin typeface="Arial" charset="0"/>
            </a:endParaRPr>
          </a:p>
        </p:txBody>
      </p:sp>
      <p:pic>
        <p:nvPicPr>
          <p:cNvPr id="4" name="Picture 8"/>
          <p:cNvPicPr>
            <a:picLocks noChangeAspect="1" noChangeArrowheads="1"/>
          </p:cNvPicPr>
          <p:nvPr userDrawn="1"/>
        </p:nvPicPr>
        <p:blipFill>
          <a:blip r:embed="rId2" cstate="print"/>
          <a:srcRect/>
          <a:stretch>
            <a:fillRect/>
          </a:stretch>
        </p:blipFill>
        <p:spPr bwMode="auto">
          <a:xfrm>
            <a:off x="7118350" y="6289675"/>
            <a:ext cx="576263" cy="546100"/>
          </a:xfrm>
          <a:prstGeom prst="rect">
            <a:avLst/>
          </a:prstGeom>
          <a:noFill/>
          <a:ln w="12700">
            <a:noFill/>
            <a:miter lim="800000"/>
            <a:headEnd/>
            <a:tailEnd/>
          </a:ln>
        </p:spPr>
      </p:pic>
      <p:pic>
        <p:nvPicPr>
          <p:cNvPr id="5" name="Picture 9"/>
          <p:cNvPicPr>
            <a:picLocks noChangeAspect="1" noChangeArrowheads="1"/>
          </p:cNvPicPr>
          <p:nvPr userDrawn="1"/>
        </p:nvPicPr>
        <p:blipFill>
          <a:blip r:embed="rId3" cstate="print"/>
          <a:srcRect/>
          <a:stretch>
            <a:fillRect/>
          </a:stretch>
        </p:blipFill>
        <p:spPr bwMode="auto">
          <a:xfrm>
            <a:off x="8478838" y="6270625"/>
            <a:ext cx="474662" cy="587375"/>
          </a:xfrm>
          <a:prstGeom prst="rect">
            <a:avLst/>
          </a:prstGeom>
          <a:noFill/>
          <a:ln w="12700">
            <a:noFill/>
            <a:miter lim="800000"/>
            <a:headEnd/>
            <a:tailEnd/>
          </a:ln>
        </p:spPr>
      </p:pic>
      <p:pic>
        <p:nvPicPr>
          <p:cNvPr id="6" name="Picture 10" descr="http://tbn0.google.com/images?q=tbn:55oCeEyieMvSiM:http://www.cacr.caltech.edu/~lindheim/citlogo_s2.gif">
            <a:hlinkClick r:id="rId4"/>
          </p:cNvPr>
          <p:cNvPicPr>
            <a:picLocks noChangeAspect="1" noChangeArrowheads="1"/>
          </p:cNvPicPr>
          <p:nvPr userDrawn="1"/>
        </p:nvPicPr>
        <p:blipFill>
          <a:blip r:embed="rId5" cstate="print"/>
          <a:srcRect/>
          <a:stretch>
            <a:fillRect/>
          </a:stretch>
        </p:blipFill>
        <p:spPr bwMode="auto">
          <a:xfrm>
            <a:off x="7816850" y="6284913"/>
            <a:ext cx="557213" cy="557212"/>
          </a:xfrm>
          <a:prstGeom prst="rect">
            <a:avLst/>
          </a:prstGeom>
          <a:noFill/>
          <a:ln w="9525">
            <a:noFill/>
            <a:miter lim="800000"/>
            <a:headEnd/>
            <a:tailEnd/>
          </a:ln>
        </p:spPr>
      </p:pic>
      <p:pic>
        <p:nvPicPr>
          <p:cNvPr id="7" name="Picture 11" descr="http://tbn0.google.com/images?q=tbn:GPfURqDkbNoDjM:http://www.stanford.edu/~volkerin/stanford_logo.gif">
            <a:hlinkClick r:id="rId6"/>
          </p:cNvPr>
          <p:cNvPicPr>
            <a:picLocks noChangeAspect="1" noChangeArrowheads="1"/>
          </p:cNvPicPr>
          <p:nvPr userDrawn="1"/>
        </p:nvPicPr>
        <p:blipFill>
          <a:blip r:embed="rId7" cstate="print"/>
          <a:srcRect/>
          <a:stretch>
            <a:fillRect/>
          </a:stretch>
        </p:blipFill>
        <p:spPr bwMode="auto">
          <a:xfrm>
            <a:off x="6450013" y="6284913"/>
            <a:ext cx="615950" cy="558800"/>
          </a:xfrm>
          <a:prstGeom prst="rect">
            <a:avLst/>
          </a:prstGeom>
          <a:noFill/>
          <a:ln w="9525">
            <a:noFill/>
            <a:miter lim="800000"/>
            <a:headEnd/>
            <a:tailEnd/>
          </a:ln>
        </p:spPr>
      </p:pic>
      <p:pic>
        <p:nvPicPr>
          <p:cNvPr id="8" name="Picture 12" descr="ATO_netlogo"/>
          <p:cNvPicPr>
            <a:picLocks noChangeAspect="1" noChangeArrowheads="1"/>
          </p:cNvPicPr>
          <p:nvPr userDrawn="1"/>
        </p:nvPicPr>
        <p:blipFill>
          <a:blip r:embed="rId8" cstate="print">
            <a:clrChange>
              <a:clrFrom>
                <a:srgbClr val="FFFFFF"/>
              </a:clrFrom>
              <a:clrTo>
                <a:srgbClr val="FFFFFF">
                  <a:alpha val="0"/>
                </a:srgbClr>
              </a:clrTo>
            </a:clrChange>
          </a:blip>
          <a:srcRect/>
          <a:stretch>
            <a:fillRect/>
          </a:stretch>
        </p:blipFill>
        <p:spPr bwMode="auto">
          <a:xfrm>
            <a:off x="1203325" y="6411913"/>
            <a:ext cx="596900" cy="417512"/>
          </a:xfrm>
          <a:prstGeom prst="rect">
            <a:avLst/>
          </a:prstGeom>
          <a:noFill/>
          <a:ln w="9525">
            <a:noFill/>
            <a:miter lim="800000"/>
            <a:headEnd/>
            <a:tailEnd/>
          </a:ln>
        </p:spPr>
      </p:pic>
      <p:pic>
        <p:nvPicPr>
          <p:cNvPr id="9" name="Picture 13" descr="C:\Documents and Settings\andrea\Desktop\ITMANET07\flows2ab.jpg"/>
          <p:cNvPicPr>
            <a:picLocks noChangeAspect="1" noChangeArrowheads="1"/>
          </p:cNvPicPr>
          <p:nvPr userDrawn="1"/>
        </p:nvPicPr>
        <p:blipFill>
          <a:blip r:embed="rId9" cstate="print"/>
          <a:srcRect/>
          <a:stretch>
            <a:fillRect/>
          </a:stretch>
        </p:blipFill>
        <p:spPr bwMode="auto">
          <a:xfrm>
            <a:off x="8069263" y="0"/>
            <a:ext cx="1074737" cy="758825"/>
          </a:xfrm>
          <a:prstGeom prst="rect">
            <a:avLst/>
          </a:prstGeom>
          <a:noFill/>
          <a:ln w="9525">
            <a:noFill/>
            <a:miter lim="800000"/>
            <a:headEnd/>
            <a:tailEnd/>
          </a:ln>
        </p:spPr>
      </p:pic>
      <p:grpSp>
        <p:nvGrpSpPr>
          <p:cNvPr id="11" name="Group 21"/>
          <p:cNvGrpSpPr>
            <a:grpSpLocks/>
          </p:cNvGrpSpPr>
          <p:nvPr userDrawn="1"/>
        </p:nvGrpSpPr>
        <p:grpSpPr bwMode="auto">
          <a:xfrm>
            <a:off x="0" y="-3175"/>
            <a:ext cx="3505200" cy="777875"/>
            <a:chOff x="0" y="-3018"/>
            <a:chExt cx="3505943" cy="778052"/>
          </a:xfrm>
        </p:grpSpPr>
        <p:pic>
          <p:nvPicPr>
            <p:cNvPr id="12" name="Picture 6"/>
            <p:cNvPicPr>
              <a:picLocks noChangeAspect="1" noChangeArrowheads="1"/>
            </p:cNvPicPr>
            <p:nvPr userDrawn="1"/>
          </p:nvPicPr>
          <p:blipFill>
            <a:blip r:embed="rId10" cstate="print"/>
            <a:srcRect/>
            <a:stretch>
              <a:fillRect/>
            </a:stretch>
          </p:blipFill>
          <p:spPr bwMode="auto">
            <a:xfrm>
              <a:off x="0" y="0"/>
              <a:ext cx="3482624" cy="762000"/>
            </a:xfrm>
            <a:prstGeom prst="rect">
              <a:avLst/>
            </a:prstGeom>
            <a:noFill/>
            <a:ln w="9525">
              <a:noFill/>
              <a:miter lim="800000"/>
              <a:headEnd/>
              <a:tailEnd/>
            </a:ln>
          </p:spPr>
        </p:pic>
        <p:sp>
          <p:nvSpPr>
            <p:cNvPr id="13" name="Freeform 12"/>
            <p:cNvSpPr/>
            <p:nvPr userDrawn="1"/>
          </p:nvSpPr>
          <p:spPr>
            <a:xfrm>
              <a:off x="3374153" y="-3018"/>
              <a:ext cx="131790" cy="146083"/>
            </a:xfrm>
            <a:custGeom>
              <a:avLst/>
              <a:gdLst>
                <a:gd name="connsiteX0" fmla="*/ 0 w 105624"/>
                <a:gd name="connsiteY0" fmla="*/ 6036 h 108642"/>
                <a:gd name="connsiteX1" fmla="*/ 48285 w 105624"/>
                <a:gd name="connsiteY1" fmla="*/ 24143 h 108642"/>
                <a:gd name="connsiteX2" fmla="*/ 75445 w 105624"/>
                <a:gd name="connsiteY2" fmla="*/ 54321 h 108642"/>
                <a:gd name="connsiteX3" fmla="*/ 87517 w 105624"/>
                <a:gd name="connsiteY3" fmla="*/ 75446 h 108642"/>
                <a:gd name="connsiteX4" fmla="*/ 99588 w 105624"/>
                <a:gd name="connsiteY4" fmla="*/ 102606 h 108642"/>
                <a:gd name="connsiteX5" fmla="*/ 105624 w 105624"/>
                <a:gd name="connsiteY5" fmla="*/ 108642 h 108642"/>
                <a:gd name="connsiteX6" fmla="*/ 105624 w 105624"/>
                <a:gd name="connsiteY6" fmla="*/ 0 h 108642"/>
                <a:gd name="connsiteX7" fmla="*/ 0 w 105624"/>
                <a:gd name="connsiteY7" fmla="*/ 6036 h 108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624" h="108642">
                  <a:moveTo>
                    <a:pt x="0" y="6036"/>
                  </a:moveTo>
                  <a:lnTo>
                    <a:pt x="48285" y="24143"/>
                  </a:lnTo>
                  <a:lnTo>
                    <a:pt x="75445" y="54321"/>
                  </a:lnTo>
                  <a:lnTo>
                    <a:pt x="87517" y="75446"/>
                  </a:lnTo>
                  <a:lnTo>
                    <a:pt x="99588" y="102606"/>
                  </a:lnTo>
                  <a:lnTo>
                    <a:pt x="105624" y="108642"/>
                  </a:lnTo>
                  <a:lnTo>
                    <a:pt x="105624" y="0"/>
                  </a:lnTo>
                  <a:lnTo>
                    <a:pt x="0" y="6036"/>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Freeform 13"/>
            <p:cNvSpPr/>
            <p:nvPr userDrawn="1"/>
          </p:nvSpPr>
          <p:spPr>
            <a:xfrm rot="5400000">
              <a:off x="3349541" y="626570"/>
              <a:ext cx="150846" cy="146081"/>
            </a:xfrm>
            <a:custGeom>
              <a:avLst/>
              <a:gdLst>
                <a:gd name="connsiteX0" fmla="*/ 0 w 105624"/>
                <a:gd name="connsiteY0" fmla="*/ 6036 h 108642"/>
                <a:gd name="connsiteX1" fmla="*/ 48285 w 105624"/>
                <a:gd name="connsiteY1" fmla="*/ 24143 h 108642"/>
                <a:gd name="connsiteX2" fmla="*/ 75445 w 105624"/>
                <a:gd name="connsiteY2" fmla="*/ 54321 h 108642"/>
                <a:gd name="connsiteX3" fmla="*/ 87517 w 105624"/>
                <a:gd name="connsiteY3" fmla="*/ 75446 h 108642"/>
                <a:gd name="connsiteX4" fmla="*/ 99588 w 105624"/>
                <a:gd name="connsiteY4" fmla="*/ 102606 h 108642"/>
                <a:gd name="connsiteX5" fmla="*/ 105624 w 105624"/>
                <a:gd name="connsiteY5" fmla="*/ 108642 h 108642"/>
                <a:gd name="connsiteX6" fmla="*/ 105624 w 105624"/>
                <a:gd name="connsiteY6" fmla="*/ 0 h 108642"/>
                <a:gd name="connsiteX7" fmla="*/ 0 w 105624"/>
                <a:gd name="connsiteY7" fmla="*/ 6036 h 108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624" h="108642">
                  <a:moveTo>
                    <a:pt x="0" y="6036"/>
                  </a:moveTo>
                  <a:lnTo>
                    <a:pt x="48285" y="24143"/>
                  </a:lnTo>
                  <a:lnTo>
                    <a:pt x="75445" y="54321"/>
                  </a:lnTo>
                  <a:lnTo>
                    <a:pt x="87517" y="75446"/>
                  </a:lnTo>
                  <a:lnTo>
                    <a:pt x="99588" y="102606"/>
                  </a:lnTo>
                  <a:lnTo>
                    <a:pt x="105624" y="108642"/>
                  </a:lnTo>
                  <a:lnTo>
                    <a:pt x="105624" y="0"/>
                  </a:lnTo>
                  <a:lnTo>
                    <a:pt x="0" y="6036"/>
                  </a:lnTo>
                  <a:close/>
                </a:path>
              </a:pathLst>
            </a:custGeom>
            <a:solidFill>
              <a:srgbClr val="E7F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15" name="Picture 4" descr="DARPA50th_Logo_JPG"/>
          <p:cNvPicPr>
            <a:picLocks noChangeAspect="1" noChangeArrowheads="1"/>
          </p:cNvPicPr>
          <p:nvPr userDrawn="1"/>
        </p:nvPicPr>
        <p:blipFill>
          <a:blip r:embed="rId11" cstate="print"/>
          <a:srcRect/>
          <a:stretch>
            <a:fillRect/>
          </a:stretch>
        </p:blipFill>
        <p:spPr bwMode="auto">
          <a:xfrm>
            <a:off x="244475" y="6361113"/>
            <a:ext cx="777875" cy="496887"/>
          </a:xfrm>
          <a:prstGeom prst="rect">
            <a:avLst/>
          </a:prstGeom>
          <a:noFill/>
          <a:ln w="9525">
            <a:noFill/>
            <a:miter lim="800000"/>
            <a:headEnd/>
            <a:tailEnd/>
          </a:ln>
        </p:spPr>
      </p:pic>
      <p:pic>
        <p:nvPicPr>
          <p:cNvPr id="16" name="Picture 5" descr="IPTO_logo_hiRes_4-lightBkgnd"/>
          <p:cNvPicPr>
            <a:picLocks noChangeAspect="1" noChangeArrowheads="1"/>
          </p:cNvPicPr>
          <p:nvPr userDrawn="1"/>
        </p:nvPicPr>
        <p:blipFill>
          <a:blip r:embed="rId12" cstate="print"/>
          <a:srcRect/>
          <a:stretch>
            <a:fillRect/>
          </a:stretch>
        </p:blipFill>
        <p:spPr bwMode="auto">
          <a:xfrm>
            <a:off x="2003425" y="6408738"/>
            <a:ext cx="1301750" cy="449262"/>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noChangeArrowheads="1"/>
          </p:cNvSpPr>
          <p:nvPr>
            <p:ph type="dt" sz="half" idx="10"/>
          </p:nvPr>
        </p:nvSpPr>
        <p:spPr>
          <a:xfrm>
            <a:off x="38100" y="6330950"/>
            <a:ext cx="2133600" cy="476250"/>
          </a:xfrm>
          <a:prstGeom prst="rect">
            <a:avLst/>
          </a:prstGeom>
        </p:spPr>
        <p:txBody>
          <a:bodyPr/>
          <a:lstStyle>
            <a:lvl1pPr>
              <a:defRPr>
                <a:latin typeface="Arial" charset="0"/>
              </a:defRPr>
            </a:lvl1pPr>
          </a:lstStyle>
          <a:p>
            <a:pPr>
              <a:defRPr/>
            </a:pPr>
            <a:endParaRPr lang="en-US"/>
          </a:p>
        </p:txBody>
      </p:sp>
      <p:sp>
        <p:nvSpPr>
          <p:cNvPr id="5" name="Footer Placeholder 4"/>
          <p:cNvSpPr>
            <a:spLocks noGrp="1" noChangeArrowheads="1"/>
          </p:cNvSpPr>
          <p:nvPr>
            <p:ph type="ftr" sz="quarter" idx="11"/>
          </p:nvPr>
        </p:nvSpPr>
        <p:spPr>
          <a:xfrm>
            <a:off x="3101975" y="6348413"/>
            <a:ext cx="2895600" cy="476250"/>
          </a:xfrm>
          <a:prstGeom prst="rect">
            <a:avLst/>
          </a:prstGeom>
        </p:spPr>
        <p:txBody>
          <a:bodyPr/>
          <a:lstStyle>
            <a:lvl1pPr>
              <a:defRPr>
                <a:latin typeface="Arial" charset="0"/>
              </a:defRPr>
            </a:lvl1pPr>
          </a:lstStyle>
          <a:p>
            <a:pPr>
              <a:defRPr/>
            </a:pPr>
            <a:endParaRPr lang="en-US"/>
          </a:p>
        </p:txBody>
      </p:sp>
      <p:sp>
        <p:nvSpPr>
          <p:cNvPr id="6" name="Slide Number Placeholder 5"/>
          <p:cNvSpPr>
            <a:spLocks noGrp="1" noChangeArrowheads="1"/>
          </p:cNvSpPr>
          <p:nvPr>
            <p:ph type="sldNum" sz="quarter" idx="12"/>
          </p:nvPr>
        </p:nvSpPr>
        <p:spPr>
          <a:xfrm>
            <a:off x="6692900" y="6548438"/>
            <a:ext cx="2365375" cy="279400"/>
          </a:xfrm>
          <a:prstGeom prst="rect">
            <a:avLst/>
          </a:prstGeom>
        </p:spPr>
        <p:txBody>
          <a:bodyPr/>
          <a:lstStyle>
            <a:lvl1pPr>
              <a:defRPr>
                <a:latin typeface="Arial" charset="0"/>
              </a:defRPr>
            </a:lvl1pPr>
          </a:lstStyle>
          <a:p>
            <a:pPr>
              <a:defRPr/>
            </a:pPr>
            <a:fld id="{508020B0-1EC2-4736-BACA-3F5F0C8C324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5638" y="184150"/>
            <a:ext cx="2138362" cy="59626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88963" y="184150"/>
            <a:ext cx="6264275" cy="5962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noChangeArrowheads="1"/>
          </p:cNvSpPr>
          <p:nvPr>
            <p:ph type="dt" sz="half" idx="10"/>
          </p:nvPr>
        </p:nvSpPr>
        <p:spPr>
          <a:xfrm>
            <a:off x="38100" y="6330950"/>
            <a:ext cx="2133600" cy="476250"/>
          </a:xfrm>
          <a:prstGeom prst="rect">
            <a:avLst/>
          </a:prstGeom>
        </p:spPr>
        <p:txBody>
          <a:bodyPr/>
          <a:lstStyle>
            <a:lvl1pPr>
              <a:defRPr>
                <a:latin typeface="Arial" charset="0"/>
              </a:defRPr>
            </a:lvl1pPr>
          </a:lstStyle>
          <a:p>
            <a:pPr>
              <a:defRPr/>
            </a:pPr>
            <a:endParaRPr lang="en-US"/>
          </a:p>
        </p:txBody>
      </p:sp>
      <p:sp>
        <p:nvSpPr>
          <p:cNvPr id="5" name="Footer Placeholder 4"/>
          <p:cNvSpPr>
            <a:spLocks noGrp="1" noChangeArrowheads="1"/>
          </p:cNvSpPr>
          <p:nvPr>
            <p:ph type="ftr" sz="quarter" idx="11"/>
          </p:nvPr>
        </p:nvSpPr>
        <p:spPr>
          <a:xfrm>
            <a:off x="3101975" y="6348413"/>
            <a:ext cx="2895600" cy="476250"/>
          </a:xfrm>
          <a:prstGeom prst="rect">
            <a:avLst/>
          </a:prstGeom>
        </p:spPr>
        <p:txBody>
          <a:bodyPr/>
          <a:lstStyle>
            <a:lvl1pPr>
              <a:defRPr>
                <a:latin typeface="Arial" charset="0"/>
              </a:defRPr>
            </a:lvl1pPr>
          </a:lstStyle>
          <a:p>
            <a:pPr>
              <a:defRPr/>
            </a:pPr>
            <a:endParaRPr lang="en-US"/>
          </a:p>
        </p:txBody>
      </p:sp>
      <p:sp>
        <p:nvSpPr>
          <p:cNvPr id="6" name="Slide Number Placeholder 5"/>
          <p:cNvSpPr>
            <a:spLocks noGrp="1" noChangeArrowheads="1"/>
          </p:cNvSpPr>
          <p:nvPr>
            <p:ph type="sldNum" sz="quarter" idx="12"/>
          </p:nvPr>
        </p:nvSpPr>
        <p:spPr>
          <a:xfrm>
            <a:off x="6692900" y="6548438"/>
            <a:ext cx="2365375" cy="279400"/>
          </a:xfrm>
          <a:prstGeom prst="rect">
            <a:avLst/>
          </a:prstGeom>
        </p:spPr>
        <p:txBody>
          <a:bodyPr/>
          <a:lstStyle>
            <a:lvl1pPr>
              <a:defRPr>
                <a:latin typeface="Arial" charset="0"/>
              </a:defRPr>
            </a:lvl1pPr>
          </a:lstStyle>
          <a:p>
            <a:pPr>
              <a:defRPr/>
            </a:pPr>
            <a:fld id="{63001610-FC03-4EC6-94AF-9EE6AC1A7C9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69287" cy="519113"/>
          </a:xfrm>
        </p:spPr>
        <p:txBody>
          <a:bodyPr/>
          <a:lstStyle>
            <a:lvl1pPr>
              <a:defRPr>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noChangeArrowheads="1"/>
          </p:cNvSpPr>
          <p:nvPr>
            <p:ph type="ftr" sz="quarter" idx="10"/>
          </p:nvPr>
        </p:nvSpPr>
        <p:spPr>
          <a:xfrm>
            <a:off x="3101975" y="6348413"/>
            <a:ext cx="2895600" cy="476250"/>
          </a:xfrm>
          <a:prstGeom prst="rect">
            <a:avLst/>
          </a:prstGeom>
        </p:spPr>
        <p:txBody>
          <a:bodyPr/>
          <a:lstStyle>
            <a:lvl1pPr>
              <a:defRPr>
                <a:latin typeface="Arial" charset="0"/>
              </a:defRPr>
            </a:lvl1pPr>
          </a:lstStyle>
          <a:p>
            <a:pPr>
              <a:defRPr/>
            </a:pPr>
            <a:endParaRPr lang="en-US"/>
          </a:p>
        </p:txBody>
      </p:sp>
      <p:sp>
        <p:nvSpPr>
          <p:cNvPr id="5" name="Slide Number Placeholder 4"/>
          <p:cNvSpPr>
            <a:spLocks noGrp="1" noChangeArrowheads="1"/>
          </p:cNvSpPr>
          <p:nvPr>
            <p:ph type="sldNum" sz="quarter" idx="11"/>
          </p:nvPr>
        </p:nvSpPr>
        <p:spPr>
          <a:xfrm>
            <a:off x="6692900" y="6548438"/>
            <a:ext cx="2365375" cy="279400"/>
          </a:xfrm>
          <a:prstGeom prst="rect">
            <a:avLst/>
          </a:prstGeom>
        </p:spPr>
        <p:txBody>
          <a:bodyPr/>
          <a:lstStyle>
            <a:lvl1pPr>
              <a:defRPr>
                <a:latin typeface="Arial" charset="0"/>
              </a:defRPr>
            </a:lvl1pPr>
          </a:lstStyle>
          <a:p>
            <a:pPr>
              <a:defRPr/>
            </a:pPr>
            <a:fld id="{BDA4CE9F-AE17-4C4C-8715-79458C84898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noChangeArrowheads="1"/>
          </p:cNvSpPr>
          <p:nvPr>
            <p:ph type="dt" sz="half" idx="10"/>
          </p:nvPr>
        </p:nvSpPr>
        <p:spPr>
          <a:xfrm>
            <a:off x="38100" y="6330950"/>
            <a:ext cx="2133600" cy="476250"/>
          </a:xfrm>
          <a:prstGeom prst="rect">
            <a:avLst/>
          </a:prstGeom>
        </p:spPr>
        <p:txBody>
          <a:bodyPr/>
          <a:lstStyle>
            <a:lvl1pPr>
              <a:defRPr>
                <a:latin typeface="Arial" charset="0"/>
              </a:defRPr>
            </a:lvl1pPr>
          </a:lstStyle>
          <a:p>
            <a:pPr>
              <a:defRPr/>
            </a:pPr>
            <a:endParaRPr lang="en-US"/>
          </a:p>
        </p:txBody>
      </p:sp>
      <p:sp>
        <p:nvSpPr>
          <p:cNvPr id="5" name="Footer Placeholder 4"/>
          <p:cNvSpPr>
            <a:spLocks noGrp="1" noChangeArrowheads="1"/>
          </p:cNvSpPr>
          <p:nvPr>
            <p:ph type="ftr" sz="quarter" idx="11"/>
          </p:nvPr>
        </p:nvSpPr>
        <p:spPr>
          <a:xfrm>
            <a:off x="3101975" y="6348413"/>
            <a:ext cx="2895600" cy="476250"/>
          </a:xfrm>
          <a:prstGeom prst="rect">
            <a:avLst/>
          </a:prstGeom>
        </p:spPr>
        <p:txBody>
          <a:bodyPr/>
          <a:lstStyle>
            <a:lvl1pPr>
              <a:defRPr>
                <a:latin typeface="Arial" charset="0"/>
              </a:defRPr>
            </a:lvl1pPr>
          </a:lstStyle>
          <a:p>
            <a:pPr>
              <a:defRPr/>
            </a:pPr>
            <a:endParaRPr lang="en-US"/>
          </a:p>
        </p:txBody>
      </p:sp>
      <p:sp>
        <p:nvSpPr>
          <p:cNvPr id="6" name="Slide Number Placeholder 5"/>
          <p:cNvSpPr>
            <a:spLocks noGrp="1" noChangeArrowheads="1"/>
          </p:cNvSpPr>
          <p:nvPr>
            <p:ph type="sldNum" sz="quarter" idx="12"/>
          </p:nvPr>
        </p:nvSpPr>
        <p:spPr>
          <a:xfrm>
            <a:off x="6692900" y="6548438"/>
            <a:ext cx="2365375" cy="279400"/>
          </a:xfrm>
          <a:prstGeom prst="rect">
            <a:avLst/>
          </a:prstGeom>
        </p:spPr>
        <p:txBody>
          <a:bodyPr/>
          <a:lstStyle>
            <a:lvl1pPr>
              <a:defRPr>
                <a:latin typeface="Arial" charset="0"/>
              </a:defRPr>
            </a:lvl1pPr>
          </a:lstStyle>
          <a:p>
            <a:pPr>
              <a:defRPr/>
            </a:pPr>
            <a:fld id="{94575B4D-17A4-4C77-8F71-75D5093727C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88963" y="1060450"/>
            <a:ext cx="3971925"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13288" y="1060450"/>
            <a:ext cx="3973512"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38100" y="6330950"/>
            <a:ext cx="2133600" cy="476250"/>
          </a:xfrm>
          <a:prstGeom prst="rect">
            <a:avLst/>
          </a:prstGeom>
        </p:spPr>
        <p:txBody>
          <a:bodyPr/>
          <a:lstStyle>
            <a:lvl1pPr>
              <a:defRPr>
                <a:latin typeface="Arial" charset="0"/>
              </a:defRPr>
            </a:lvl1pPr>
          </a:lstStyle>
          <a:p>
            <a:pPr>
              <a:defRPr/>
            </a:pPr>
            <a:endParaRPr lang="en-US"/>
          </a:p>
        </p:txBody>
      </p:sp>
      <p:sp>
        <p:nvSpPr>
          <p:cNvPr id="6" name="Footer Placeholder 5"/>
          <p:cNvSpPr>
            <a:spLocks noGrp="1" noChangeArrowheads="1"/>
          </p:cNvSpPr>
          <p:nvPr>
            <p:ph type="ftr" sz="quarter" idx="11"/>
          </p:nvPr>
        </p:nvSpPr>
        <p:spPr>
          <a:xfrm>
            <a:off x="3101975" y="6348413"/>
            <a:ext cx="2895600" cy="476250"/>
          </a:xfrm>
          <a:prstGeom prst="rect">
            <a:avLst/>
          </a:prstGeom>
        </p:spPr>
        <p:txBody>
          <a:bodyPr/>
          <a:lstStyle>
            <a:lvl1pPr>
              <a:defRPr>
                <a:latin typeface="Arial" charset="0"/>
              </a:defRPr>
            </a:lvl1pPr>
          </a:lstStyle>
          <a:p>
            <a:pPr>
              <a:defRPr/>
            </a:pPr>
            <a:endParaRPr lang="en-US"/>
          </a:p>
        </p:txBody>
      </p:sp>
      <p:sp>
        <p:nvSpPr>
          <p:cNvPr id="7" name="Slide Number Placeholder 6"/>
          <p:cNvSpPr>
            <a:spLocks noGrp="1" noChangeArrowheads="1"/>
          </p:cNvSpPr>
          <p:nvPr>
            <p:ph type="sldNum" sz="quarter" idx="12"/>
          </p:nvPr>
        </p:nvSpPr>
        <p:spPr>
          <a:xfrm>
            <a:off x="6692900" y="6548438"/>
            <a:ext cx="2365375" cy="279400"/>
          </a:xfrm>
          <a:prstGeom prst="rect">
            <a:avLst/>
          </a:prstGeom>
        </p:spPr>
        <p:txBody>
          <a:bodyPr/>
          <a:lstStyle>
            <a:lvl1pPr>
              <a:defRPr>
                <a:latin typeface="Arial" charset="0"/>
              </a:defRPr>
            </a:lvl1pPr>
          </a:lstStyle>
          <a:p>
            <a:pPr>
              <a:defRPr/>
            </a:pPr>
            <a:fld id="{D3008CC1-5F29-4E48-85DC-37CE8D1A098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noChangeArrowheads="1"/>
          </p:cNvSpPr>
          <p:nvPr>
            <p:ph type="dt" sz="half" idx="10"/>
          </p:nvPr>
        </p:nvSpPr>
        <p:spPr>
          <a:xfrm>
            <a:off x="38100" y="6330950"/>
            <a:ext cx="2133600" cy="476250"/>
          </a:xfrm>
          <a:prstGeom prst="rect">
            <a:avLst/>
          </a:prstGeom>
        </p:spPr>
        <p:txBody>
          <a:bodyPr/>
          <a:lstStyle>
            <a:lvl1pPr>
              <a:defRPr>
                <a:latin typeface="Arial" charset="0"/>
              </a:defRPr>
            </a:lvl1pPr>
          </a:lstStyle>
          <a:p>
            <a:pPr>
              <a:defRPr/>
            </a:pPr>
            <a:endParaRPr lang="en-US"/>
          </a:p>
        </p:txBody>
      </p:sp>
      <p:sp>
        <p:nvSpPr>
          <p:cNvPr id="8" name="Footer Placeholder 7"/>
          <p:cNvSpPr>
            <a:spLocks noGrp="1" noChangeArrowheads="1"/>
          </p:cNvSpPr>
          <p:nvPr>
            <p:ph type="ftr" sz="quarter" idx="11"/>
          </p:nvPr>
        </p:nvSpPr>
        <p:spPr>
          <a:xfrm>
            <a:off x="3101975" y="6348413"/>
            <a:ext cx="2895600" cy="476250"/>
          </a:xfrm>
          <a:prstGeom prst="rect">
            <a:avLst/>
          </a:prstGeom>
        </p:spPr>
        <p:txBody>
          <a:bodyPr/>
          <a:lstStyle>
            <a:lvl1pPr>
              <a:defRPr>
                <a:latin typeface="Arial" charset="0"/>
              </a:defRPr>
            </a:lvl1pPr>
          </a:lstStyle>
          <a:p>
            <a:pPr>
              <a:defRPr/>
            </a:pPr>
            <a:endParaRPr lang="en-US"/>
          </a:p>
        </p:txBody>
      </p:sp>
      <p:sp>
        <p:nvSpPr>
          <p:cNvPr id="9" name="Slide Number Placeholder 8"/>
          <p:cNvSpPr>
            <a:spLocks noGrp="1" noChangeArrowheads="1"/>
          </p:cNvSpPr>
          <p:nvPr>
            <p:ph type="sldNum" sz="quarter" idx="12"/>
          </p:nvPr>
        </p:nvSpPr>
        <p:spPr>
          <a:xfrm>
            <a:off x="6692900" y="6548438"/>
            <a:ext cx="2365375" cy="279400"/>
          </a:xfrm>
          <a:prstGeom prst="rect">
            <a:avLst/>
          </a:prstGeom>
        </p:spPr>
        <p:txBody>
          <a:bodyPr/>
          <a:lstStyle>
            <a:lvl1pPr>
              <a:defRPr>
                <a:latin typeface="Arial" charset="0"/>
              </a:defRPr>
            </a:lvl1pPr>
          </a:lstStyle>
          <a:p>
            <a:pPr>
              <a:defRPr/>
            </a:pPr>
            <a:fld id="{70EFE5B0-A8E2-4A8C-8EA7-AF6C89C740C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noChangeArrowheads="1"/>
          </p:cNvSpPr>
          <p:nvPr>
            <p:ph type="dt" sz="half" idx="10"/>
          </p:nvPr>
        </p:nvSpPr>
        <p:spPr>
          <a:xfrm>
            <a:off x="38100" y="6330950"/>
            <a:ext cx="2133600" cy="476250"/>
          </a:xfrm>
          <a:prstGeom prst="rect">
            <a:avLst/>
          </a:prstGeom>
        </p:spPr>
        <p:txBody>
          <a:bodyPr/>
          <a:lstStyle>
            <a:lvl1pPr>
              <a:defRPr>
                <a:latin typeface="Arial" charset="0"/>
              </a:defRPr>
            </a:lvl1pPr>
          </a:lstStyle>
          <a:p>
            <a:pPr>
              <a:defRPr/>
            </a:pPr>
            <a:endParaRPr lang="en-US"/>
          </a:p>
        </p:txBody>
      </p:sp>
      <p:sp>
        <p:nvSpPr>
          <p:cNvPr id="4" name="Footer Placeholder 3"/>
          <p:cNvSpPr>
            <a:spLocks noGrp="1" noChangeArrowheads="1"/>
          </p:cNvSpPr>
          <p:nvPr>
            <p:ph type="ftr" sz="quarter" idx="11"/>
          </p:nvPr>
        </p:nvSpPr>
        <p:spPr>
          <a:xfrm>
            <a:off x="3101975" y="6348413"/>
            <a:ext cx="2895600" cy="476250"/>
          </a:xfrm>
          <a:prstGeom prst="rect">
            <a:avLst/>
          </a:prstGeom>
        </p:spPr>
        <p:txBody>
          <a:bodyPr/>
          <a:lstStyle>
            <a:lvl1pPr>
              <a:defRPr>
                <a:latin typeface="Arial" charset="0"/>
              </a:defRPr>
            </a:lvl1pPr>
          </a:lstStyle>
          <a:p>
            <a:pPr>
              <a:defRPr/>
            </a:pPr>
            <a:endParaRPr lang="en-US"/>
          </a:p>
        </p:txBody>
      </p:sp>
      <p:sp>
        <p:nvSpPr>
          <p:cNvPr id="5" name="Slide Number Placeholder 4"/>
          <p:cNvSpPr>
            <a:spLocks noGrp="1" noChangeArrowheads="1"/>
          </p:cNvSpPr>
          <p:nvPr>
            <p:ph type="sldNum" sz="quarter" idx="12"/>
          </p:nvPr>
        </p:nvSpPr>
        <p:spPr>
          <a:xfrm>
            <a:off x="6692900" y="6548438"/>
            <a:ext cx="2365375" cy="279400"/>
          </a:xfrm>
          <a:prstGeom prst="rect">
            <a:avLst/>
          </a:prstGeom>
        </p:spPr>
        <p:txBody>
          <a:bodyPr/>
          <a:lstStyle>
            <a:lvl1pPr>
              <a:defRPr>
                <a:latin typeface="Arial" charset="0"/>
              </a:defRPr>
            </a:lvl1pPr>
          </a:lstStyle>
          <a:p>
            <a:pPr>
              <a:defRPr/>
            </a:pPr>
            <a:fld id="{D789378C-E8D4-48E6-9888-047DE2EF45E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38100" y="6330950"/>
            <a:ext cx="2133600" cy="476250"/>
          </a:xfrm>
          <a:prstGeom prst="rect">
            <a:avLst/>
          </a:prstGeom>
        </p:spPr>
        <p:txBody>
          <a:bodyPr/>
          <a:lstStyle>
            <a:lvl1pPr>
              <a:defRPr>
                <a:latin typeface="Arial" charset="0"/>
              </a:defRPr>
            </a:lvl1pPr>
          </a:lstStyle>
          <a:p>
            <a:pPr>
              <a:defRPr/>
            </a:pPr>
            <a:endParaRPr lang="en-US"/>
          </a:p>
        </p:txBody>
      </p:sp>
      <p:sp>
        <p:nvSpPr>
          <p:cNvPr id="6" name="Footer Placeholder 5"/>
          <p:cNvSpPr>
            <a:spLocks noGrp="1" noChangeArrowheads="1"/>
          </p:cNvSpPr>
          <p:nvPr>
            <p:ph type="ftr" sz="quarter" idx="11"/>
          </p:nvPr>
        </p:nvSpPr>
        <p:spPr>
          <a:xfrm>
            <a:off x="3101975" y="6348413"/>
            <a:ext cx="2895600" cy="476250"/>
          </a:xfrm>
          <a:prstGeom prst="rect">
            <a:avLst/>
          </a:prstGeom>
        </p:spPr>
        <p:txBody>
          <a:bodyPr/>
          <a:lstStyle>
            <a:lvl1pPr>
              <a:defRPr>
                <a:latin typeface="Arial" charset="0"/>
              </a:defRPr>
            </a:lvl1pPr>
          </a:lstStyle>
          <a:p>
            <a:pPr>
              <a:defRPr/>
            </a:pPr>
            <a:endParaRPr lang="en-US"/>
          </a:p>
        </p:txBody>
      </p:sp>
      <p:sp>
        <p:nvSpPr>
          <p:cNvPr id="7" name="Slide Number Placeholder 6"/>
          <p:cNvSpPr>
            <a:spLocks noGrp="1" noChangeArrowheads="1"/>
          </p:cNvSpPr>
          <p:nvPr>
            <p:ph type="sldNum" sz="quarter" idx="12"/>
          </p:nvPr>
        </p:nvSpPr>
        <p:spPr>
          <a:xfrm>
            <a:off x="6692900" y="6548438"/>
            <a:ext cx="2365375" cy="279400"/>
          </a:xfrm>
          <a:prstGeom prst="rect">
            <a:avLst/>
          </a:prstGeom>
        </p:spPr>
        <p:txBody>
          <a:bodyPr/>
          <a:lstStyle>
            <a:lvl1pPr>
              <a:defRPr>
                <a:latin typeface="Arial" charset="0"/>
              </a:defRPr>
            </a:lvl1pPr>
          </a:lstStyle>
          <a:p>
            <a:pPr>
              <a:defRPr/>
            </a:pPr>
            <a:fld id="{11AF8D64-3350-4444-98CD-B22C7A6B257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38100" y="6330950"/>
            <a:ext cx="2133600" cy="476250"/>
          </a:xfrm>
          <a:prstGeom prst="rect">
            <a:avLst/>
          </a:prstGeom>
        </p:spPr>
        <p:txBody>
          <a:bodyPr/>
          <a:lstStyle>
            <a:lvl1pPr>
              <a:defRPr>
                <a:latin typeface="Arial" charset="0"/>
              </a:defRPr>
            </a:lvl1pPr>
          </a:lstStyle>
          <a:p>
            <a:pPr>
              <a:defRPr/>
            </a:pPr>
            <a:endParaRPr lang="en-US"/>
          </a:p>
        </p:txBody>
      </p:sp>
      <p:sp>
        <p:nvSpPr>
          <p:cNvPr id="6" name="Footer Placeholder 5"/>
          <p:cNvSpPr>
            <a:spLocks noGrp="1" noChangeArrowheads="1"/>
          </p:cNvSpPr>
          <p:nvPr>
            <p:ph type="ftr" sz="quarter" idx="11"/>
          </p:nvPr>
        </p:nvSpPr>
        <p:spPr>
          <a:xfrm>
            <a:off x="3101975" y="6348413"/>
            <a:ext cx="2895600" cy="476250"/>
          </a:xfrm>
          <a:prstGeom prst="rect">
            <a:avLst/>
          </a:prstGeom>
        </p:spPr>
        <p:txBody>
          <a:bodyPr/>
          <a:lstStyle>
            <a:lvl1pPr>
              <a:defRPr>
                <a:latin typeface="Arial" charset="0"/>
              </a:defRPr>
            </a:lvl1pPr>
          </a:lstStyle>
          <a:p>
            <a:pPr>
              <a:defRPr/>
            </a:pPr>
            <a:endParaRPr lang="en-US"/>
          </a:p>
        </p:txBody>
      </p:sp>
      <p:sp>
        <p:nvSpPr>
          <p:cNvPr id="7" name="Slide Number Placeholder 6"/>
          <p:cNvSpPr>
            <a:spLocks noGrp="1" noChangeArrowheads="1"/>
          </p:cNvSpPr>
          <p:nvPr>
            <p:ph type="sldNum" sz="quarter" idx="12"/>
          </p:nvPr>
        </p:nvSpPr>
        <p:spPr>
          <a:xfrm>
            <a:off x="6692900" y="6548438"/>
            <a:ext cx="2365375" cy="279400"/>
          </a:xfrm>
          <a:prstGeom prst="rect">
            <a:avLst/>
          </a:prstGeom>
        </p:spPr>
        <p:txBody>
          <a:bodyPr/>
          <a:lstStyle>
            <a:lvl1pPr>
              <a:defRPr>
                <a:latin typeface="Arial" charset="0"/>
              </a:defRPr>
            </a:lvl1pPr>
          </a:lstStyle>
          <a:p>
            <a:pPr>
              <a:defRPr/>
            </a:pPr>
            <a:fld id="{6C662D22-C3CB-4704-8524-878CF1DCDCA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11"/>
          <p:cNvSpPr>
            <a:spLocks noChangeArrowheads="1"/>
          </p:cNvSpPr>
          <p:nvPr userDrawn="1"/>
        </p:nvSpPr>
        <p:spPr bwMode="auto">
          <a:xfrm flipV="1">
            <a:off x="0" y="0"/>
            <a:ext cx="9144000" cy="1058863"/>
          </a:xfrm>
          <a:prstGeom prst="rect">
            <a:avLst/>
          </a:prstGeom>
          <a:gradFill rotWithShape="0">
            <a:gsLst>
              <a:gs pos="0">
                <a:srgbClr val="0099CC">
                  <a:alpha val="91000"/>
                </a:srgbClr>
              </a:gs>
              <a:gs pos="100000">
                <a:schemeClr val="bg1"/>
              </a:gs>
            </a:gsLst>
            <a:lin ang="5400000" scaled="1"/>
          </a:gradFill>
          <a:ln w="9525">
            <a:noFill/>
            <a:miter lim="800000"/>
            <a:headEnd/>
            <a:tailEnd/>
          </a:ln>
          <a:effectLst/>
        </p:spPr>
        <p:txBody>
          <a:bodyPr rot="10800000" wrap="none" anchor="ctr"/>
          <a:lstStyle/>
          <a:p>
            <a:pPr algn="ctr">
              <a:spcBef>
                <a:spcPct val="20000"/>
              </a:spcBef>
              <a:buFontTx/>
              <a:buChar char="ï"/>
              <a:defRPr/>
            </a:pPr>
            <a:endParaRPr lang="en-US" sz="1000">
              <a:latin typeface="Arial" charset="0"/>
            </a:endParaRPr>
          </a:p>
        </p:txBody>
      </p:sp>
      <p:sp>
        <p:nvSpPr>
          <p:cNvPr id="1027" name="Rectangle 4"/>
          <p:cNvSpPr>
            <a:spLocks noGrp="1" noChangeArrowheads="1"/>
          </p:cNvSpPr>
          <p:nvPr>
            <p:ph type="title"/>
          </p:nvPr>
        </p:nvSpPr>
        <p:spPr bwMode="auto">
          <a:xfrm>
            <a:off x="874713" y="184150"/>
            <a:ext cx="8269287" cy="519113"/>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028" name="Rectangle 5"/>
          <p:cNvSpPr>
            <a:spLocks noGrp="1" noChangeArrowheads="1"/>
          </p:cNvSpPr>
          <p:nvPr>
            <p:ph type="body" idx="1"/>
          </p:nvPr>
        </p:nvSpPr>
        <p:spPr bwMode="auto">
          <a:xfrm>
            <a:off x="588963" y="1060450"/>
            <a:ext cx="8097837" cy="50863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Rectangle 2"/>
          <p:cNvSpPr>
            <a:spLocks noChangeArrowheads="1"/>
          </p:cNvSpPr>
          <p:nvPr userDrawn="1"/>
        </p:nvSpPr>
        <p:spPr bwMode="auto">
          <a:xfrm flipV="1">
            <a:off x="0" y="6169025"/>
            <a:ext cx="9144000" cy="688975"/>
          </a:xfrm>
          <a:prstGeom prst="rect">
            <a:avLst/>
          </a:prstGeom>
          <a:gradFill flip="none" rotWithShape="1">
            <a:gsLst>
              <a:gs pos="0">
                <a:srgbClr val="0099CC">
                  <a:alpha val="34000"/>
                </a:srgbClr>
              </a:gs>
              <a:gs pos="100000">
                <a:schemeClr val="bg1"/>
              </a:gs>
            </a:gsLst>
            <a:lin ang="5400000" scaled="1"/>
            <a:tileRect/>
          </a:gradFill>
          <a:ln w="9525">
            <a:noFill/>
            <a:miter lim="800000"/>
            <a:headEnd/>
            <a:tailEnd/>
          </a:ln>
          <a:effectLst/>
        </p:spPr>
        <p:txBody>
          <a:bodyPr rot="10800000" wrap="none" anchor="ctr"/>
          <a:lstStyle/>
          <a:p>
            <a:pPr algn="ctr">
              <a:spcBef>
                <a:spcPct val="20000"/>
              </a:spcBef>
              <a:buFontTx/>
              <a:buChar char="ï"/>
              <a:defRPr/>
            </a:pPr>
            <a:endParaRPr lang="en-US" sz="1000">
              <a:latin typeface="Arial" charset="0"/>
            </a:endParaRPr>
          </a:p>
        </p:txBody>
      </p:sp>
      <p:pic>
        <p:nvPicPr>
          <p:cNvPr id="1030" name="Picture 13" descr="C:\Documents and Settings\andrea\Desktop\ITMANET07\flows2ab.jpg"/>
          <p:cNvPicPr>
            <a:picLocks noChangeAspect="1" noChangeArrowheads="1"/>
          </p:cNvPicPr>
          <p:nvPr userDrawn="1"/>
        </p:nvPicPr>
        <p:blipFill>
          <a:blip r:embed="rId14" cstate="print"/>
          <a:srcRect/>
          <a:stretch>
            <a:fillRect/>
          </a:stretch>
        </p:blipFill>
        <p:spPr bwMode="auto">
          <a:xfrm>
            <a:off x="8069263" y="0"/>
            <a:ext cx="1074737" cy="758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88" r:id="rId7"/>
    <p:sldLayoutId id="2147483895" r:id="rId8"/>
    <p:sldLayoutId id="2147483896" r:id="rId9"/>
    <p:sldLayoutId id="2147483897" r:id="rId10"/>
    <p:sldLayoutId id="2147483898" r:id="rId11"/>
    <p:sldLayoutId id="2147483899" r:id="rId12"/>
  </p:sldLayoutIdLst>
  <p:timing>
    <p:tnLst>
      <p:par>
        <p:cTn id="1" dur="indefinite" restart="never" nodeType="tmRoot"/>
      </p:par>
    </p:tnLst>
  </p:timing>
  <p:txStyles>
    <p:titleStyle>
      <a:lvl1pPr algn="l" rtl="0" eaLnBrk="0" fontAlgn="base" hangingPunct="0">
        <a:lnSpc>
          <a:spcPct val="85000"/>
        </a:lnSpc>
        <a:spcBef>
          <a:spcPct val="0"/>
        </a:spcBef>
        <a:spcAft>
          <a:spcPct val="0"/>
        </a:spcAft>
        <a:defRPr sz="2800" b="1">
          <a:solidFill>
            <a:schemeClr val="tx1"/>
          </a:solidFill>
          <a:latin typeface="+mj-lt"/>
          <a:ea typeface="+mj-ea"/>
          <a:cs typeface="+mj-cs"/>
        </a:defRPr>
      </a:lvl1pPr>
      <a:lvl2pPr algn="l" rtl="0" eaLnBrk="0" fontAlgn="base" hangingPunct="0">
        <a:lnSpc>
          <a:spcPct val="85000"/>
        </a:lnSpc>
        <a:spcBef>
          <a:spcPct val="0"/>
        </a:spcBef>
        <a:spcAft>
          <a:spcPct val="0"/>
        </a:spcAft>
        <a:defRPr sz="2800" b="1">
          <a:solidFill>
            <a:schemeClr val="tx1"/>
          </a:solidFill>
          <a:latin typeface="Times" pitchFamily="18" charset="0"/>
        </a:defRPr>
      </a:lvl2pPr>
      <a:lvl3pPr algn="l" rtl="0" eaLnBrk="0" fontAlgn="base" hangingPunct="0">
        <a:lnSpc>
          <a:spcPct val="85000"/>
        </a:lnSpc>
        <a:spcBef>
          <a:spcPct val="0"/>
        </a:spcBef>
        <a:spcAft>
          <a:spcPct val="0"/>
        </a:spcAft>
        <a:defRPr sz="2800" b="1">
          <a:solidFill>
            <a:schemeClr val="tx1"/>
          </a:solidFill>
          <a:latin typeface="Times" pitchFamily="18" charset="0"/>
        </a:defRPr>
      </a:lvl3pPr>
      <a:lvl4pPr algn="l" rtl="0" eaLnBrk="0" fontAlgn="base" hangingPunct="0">
        <a:lnSpc>
          <a:spcPct val="85000"/>
        </a:lnSpc>
        <a:spcBef>
          <a:spcPct val="0"/>
        </a:spcBef>
        <a:spcAft>
          <a:spcPct val="0"/>
        </a:spcAft>
        <a:defRPr sz="2800" b="1">
          <a:solidFill>
            <a:schemeClr val="tx1"/>
          </a:solidFill>
          <a:latin typeface="Times" pitchFamily="18" charset="0"/>
        </a:defRPr>
      </a:lvl4pPr>
      <a:lvl5pPr algn="l" rtl="0" eaLnBrk="0" fontAlgn="base" hangingPunct="0">
        <a:lnSpc>
          <a:spcPct val="85000"/>
        </a:lnSpc>
        <a:spcBef>
          <a:spcPct val="0"/>
        </a:spcBef>
        <a:spcAft>
          <a:spcPct val="0"/>
        </a:spcAft>
        <a:defRPr sz="2800" b="1">
          <a:solidFill>
            <a:schemeClr val="tx1"/>
          </a:solidFill>
          <a:latin typeface="Times" pitchFamily="18" charset="0"/>
        </a:defRPr>
      </a:lvl5pPr>
      <a:lvl6pPr marL="457200" algn="l" rtl="0" fontAlgn="base">
        <a:lnSpc>
          <a:spcPct val="85000"/>
        </a:lnSpc>
        <a:spcBef>
          <a:spcPct val="0"/>
        </a:spcBef>
        <a:spcAft>
          <a:spcPct val="0"/>
        </a:spcAft>
        <a:defRPr sz="2800" b="1">
          <a:solidFill>
            <a:schemeClr val="tx1"/>
          </a:solidFill>
          <a:latin typeface="Times" pitchFamily="18" charset="0"/>
        </a:defRPr>
      </a:lvl6pPr>
      <a:lvl7pPr marL="914400" algn="l" rtl="0" fontAlgn="base">
        <a:lnSpc>
          <a:spcPct val="85000"/>
        </a:lnSpc>
        <a:spcBef>
          <a:spcPct val="0"/>
        </a:spcBef>
        <a:spcAft>
          <a:spcPct val="0"/>
        </a:spcAft>
        <a:defRPr sz="2800" b="1">
          <a:solidFill>
            <a:schemeClr val="tx1"/>
          </a:solidFill>
          <a:latin typeface="Times" pitchFamily="18" charset="0"/>
        </a:defRPr>
      </a:lvl7pPr>
      <a:lvl8pPr marL="1371600" algn="l" rtl="0" fontAlgn="base">
        <a:lnSpc>
          <a:spcPct val="85000"/>
        </a:lnSpc>
        <a:spcBef>
          <a:spcPct val="0"/>
        </a:spcBef>
        <a:spcAft>
          <a:spcPct val="0"/>
        </a:spcAft>
        <a:defRPr sz="2800" b="1">
          <a:solidFill>
            <a:schemeClr val="tx1"/>
          </a:solidFill>
          <a:latin typeface="Times" pitchFamily="18" charset="0"/>
        </a:defRPr>
      </a:lvl8pPr>
      <a:lvl9pPr marL="1828800" algn="l" rtl="0" fontAlgn="base">
        <a:lnSpc>
          <a:spcPct val="85000"/>
        </a:lnSpc>
        <a:spcBef>
          <a:spcPct val="0"/>
        </a:spcBef>
        <a:spcAft>
          <a:spcPct val="0"/>
        </a:spcAft>
        <a:defRPr sz="2800" b="1">
          <a:solidFill>
            <a:schemeClr val="tx1"/>
          </a:solidFill>
          <a:latin typeface="Times" pitchFamily="18" charset="0"/>
        </a:defRPr>
      </a:lvl9pPr>
    </p:titleStyle>
    <p:bodyStyle>
      <a:lvl1pPr marL="342900" indent="-342900" algn="l" rtl="0" eaLnBrk="0" fontAlgn="base" hangingPunct="0">
        <a:spcBef>
          <a:spcPct val="50000"/>
        </a:spcBef>
        <a:spcAft>
          <a:spcPct val="0"/>
        </a:spcAft>
        <a:buChar char="•"/>
        <a:defRPr sz="2400">
          <a:solidFill>
            <a:schemeClr val="tx1"/>
          </a:solidFill>
          <a:latin typeface="+mn-lt"/>
          <a:ea typeface="+mn-ea"/>
          <a:cs typeface="+mn-cs"/>
        </a:defRPr>
      </a:lvl1pPr>
      <a:lvl2pPr marL="742950" indent="-285750" algn="l" rtl="0" eaLnBrk="0" fontAlgn="base" hangingPunct="0">
        <a:lnSpc>
          <a:spcPct val="90000"/>
        </a:lnSpc>
        <a:spcBef>
          <a:spcPct val="20000"/>
        </a:spcBef>
        <a:spcAft>
          <a:spcPct val="0"/>
        </a:spcAft>
        <a:buChar char="–"/>
        <a:defRPr sz="2100">
          <a:solidFill>
            <a:schemeClr val="tx1"/>
          </a:solidFill>
          <a:latin typeface="+mn-lt"/>
        </a:defRPr>
      </a:lvl2pPr>
      <a:lvl3pPr marL="1143000" indent="-228600" algn="l" rtl="0" eaLnBrk="0" fontAlgn="base" hangingPunct="0">
        <a:lnSpc>
          <a:spcPct val="90000"/>
        </a:lnSpc>
        <a:spcBef>
          <a:spcPct val="20000"/>
        </a:spcBef>
        <a:spcAft>
          <a:spcPct val="0"/>
        </a:spcAft>
        <a:buChar char="•"/>
        <a:defRPr sz="2400">
          <a:solidFill>
            <a:schemeClr val="tx1"/>
          </a:solidFill>
          <a:latin typeface="+mn-lt"/>
        </a:defRPr>
      </a:lvl3pPr>
      <a:lvl4pPr marL="1600200" indent="-228600" algn="l" rtl="0" eaLnBrk="0" fontAlgn="base" hangingPunct="0">
        <a:lnSpc>
          <a:spcPct val="90000"/>
        </a:lnSpc>
        <a:spcBef>
          <a:spcPct val="20000"/>
        </a:spcBef>
        <a:spcAft>
          <a:spcPct val="0"/>
        </a:spcAft>
        <a:buChar char="–"/>
        <a:defRPr sz="1500">
          <a:solidFill>
            <a:schemeClr val="tx1"/>
          </a:solidFill>
          <a:latin typeface="+mn-lt"/>
        </a:defRPr>
      </a:lvl4pPr>
      <a:lvl5pPr marL="2057400" indent="-228600" algn="l" rtl="0" eaLnBrk="0" fontAlgn="base" hangingPunct="0">
        <a:spcBef>
          <a:spcPct val="20000"/>
        </a:spcBef>
        <a:spcAft>
          <a:spcPct val="0"/>
        </a:spcAft>
        <a:buChar char="»"/>
        <a:defRPr sz="1300">
          <a:solidFill>
            <a:schemeClr val="tx1"/>
          </a:solidFill>
          <a:latin typeface="+mn-lt"/>
        </a:defRPr>
      </a:lvl5pPr>
      <a:lvl6pPr marL="2514600" indent="-228600" algn="l" rtl="0" fontAlgn="base">
        <a:spcBef>
          <a:spcPct val="20000"/>
        </a:spcBef>
        <a:spcAft>
          <a:spcPct val="0"/>
        </a:spcAft>
        <a:buChar char="»"/>
        <a:defRPr sz="1300">
          <a:solidFill>
            <a:schemeClr val="tx1"/>
          </a:solidFill>
          <a:latin typeface="+mn-lt"/>
        </a:defRPr>
      </a:lvl6pPr>
      <a:lvl7pPr marL="2971800" indent="-228600" algn="l" rtl="0" fontAlgn="base">
        <a:spcBef>
          <a:spcPct val="20000"/>
        </a:spcBef>
        <a:spcAft>
          <a:spcPct val="0"/>
        </a:spcAft>
        <a:buChar char="»"/>
        <a:defRPr sz="1300">
          <a:solidFill>
            <a:schemeClr val="tx1"/>
          </a:solidFill>
          <a:latin typeface="+mn-lt"/>
        </a:defRPr>
      </a:lvl7pPr>
      <a:lvl8pPr marL="3429000" indent="-228600" algn="l" rtl="0" fontAlgn="base">
        <a:spcBef>
          <a:spcPct val="20000"/>
        </a:spcBef>
        <a:spcAft>
          <a:spcPct val="0"/>
        </a:spcAft>
        <a:buChar char="»"/>
        <a:defRPr sz="1300">
          <a:solidFill>
            <a:schemeClr val="tx1"/>
          </a:solidFill>
          <a:latin typeface="+mn-lt"/>
        </a:defRPr>
      </a:lvl8pPr>
      <a:lvl9pPr marL="3886200" indent="-228600" algn="l" rtl="0" fontAlgn="base">
        <a:spcBef>
          <a:spcPct val="20000"/>
        </a:spcBef>
        <a:spcAft>
          <a:spcPct val="0"/>
        </a:spcAft>
        <a:buChar char="»"/>
        <a:defRPr sz="13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3.xml"/><Relationship Id="rId7" Type="http://schemas.openxmlformats.org/officeDocument/2006/relationships/image" Target="../media/image11.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0.png"/><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4.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image" Target="../media/image19.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15.xml"/><Relationship Id="rId7" Type="http://schemas.openxmlformats.org/officeDocument/2006/relationships/oleObject" Target="../embeddings/oleObject8.bin"/><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oleObject" Target="../embeddings/oleObject7.bin"/><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24.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47.jpeg"/><Relationship Id="rId5" Type="http://schemas.openxmlformats.org/officeDocument/2006/relationships/image" Target="../media/image41.emf"/><Relationship Id="rId10" Type="http://schemas.openxmlformats.org/officeDocument/2006/relationships/image" Target="../media/image46.jpeg"/><Relationship Id="rId4" Type="http://schemas.openxmlformats.org/officeDocument/2006/relationships/image" Target="../media/image40.emf"/><Relationship Id="rId9" Type="http://schemas.openxmlformats.org/officeDocument/2006/relationships/image" Target="../media/image4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8.jpeg"/><Relationship Id="rId7" Type="http://schemas.openxmlformats.org/officeDocument/2006/relationships/image" Target="../media/image52.emf"/><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51.emf"/><Relationship Id="rId5" Type="http://schemas.openxmlformats.org/officeDocument/2006/relationships/image" Target="../media/image50.emf"/><Relationship Id="rId4" Type="http://schemas.openxmlformats.org/officeDocument/2006/relationships/image" Target="../media/image49.png"/></Relationships>
</file>

<file path=ppt/slides/_rels/slide3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55.png"/><Relationship Id="rId4" Type="http://schemas.openxmlformats.org/officeDocument/2006/relationships/image" Target="../media/image5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www.stanford.edu/~adlakha/ITMANET/flows_publications.htm"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238125" y="6408738"/>
            <a:ext cx="0" cy="182562"/>
          </a:xfrm>
          <a:prstGeom prst="rect">
            <a:avLst/>
          </a:prstGeom>
          <a:noFill/>
          <a:ln w="9525">
            <a:noFill/>
            <a:miter lim="800000"/>
            <a:headEnd/>
            <a:tailEnd/>
          </a:ln>
        </p:spPr>
        <p:txBody>
          <a:bodyPr wrap="none" lIns="0" tIns="0" rIns="0" bIns="0">
            <a:spAutoFit/>
          </a:bodyPr>
          <a:lstStyle/>
          <a:p>
            <a:pPr eaLnBrk="0" hangingPunct="0">
              <a:spcBef>
                <a:spcPct val="20000"/>
              </a:spcBef>
            </a:pPr>
            <a:endParaRPr lang="en-US" altLang="en-US" sz="1200" b="1">
              <a:latin typeface="Times"/>
            </a:endParaRPr>
          </a:p>
        </p:txBody>
      </p:sp>
      <p:sp>
        <p:nvSpPr>
          <p:cNvPr id="13315" name="Rectangle 4"/>
          <p:cNvSpPr>
            <a:spLocks noChangeArrowheads="1"/>
          </p:cNvSpPr>
          <p:nvPr/>
        </p:nvSpPr>
        <p:spPr bwMode="auto">
          <a:xfrm>
            <a:off x="609600" y="1537855"/>
            <a:ext cx="8166100" cy="3422072"/>
          </a:xfrm>
          <a:prstGeom prst="rect">
            <a:avLst/>
          </a:prstGeom>
          <a:solidFill>
            <a:srgbClr val="0C285B"/>
          </a:solidFill>
          <a:ln w="9525">
            <a:noFill/>
            <a:miter lim="800000"/>
            <a:headEnd/>
            <a:tailEnd/>
          </a:ln>
        </p:spPr>
        <p:txBody>
          <a:bodyPr lIns="137160" tIns="228600" rIns="45720" bIns="274320"/>
          <a:lstStyle/>
          <a:p>
            <a:pPr algn="ctr">
              <a:lnSpc>
                <a:spcPct val="85000"/>
              </a:lnSpc>
            </a:pPr>
            <a:r>
              <a:rPr lang="en-US" altLang="en-US" sz="2000" b="1">
                <a:solidFill>
                  <a:srgbClr val="FFFF99"/>
                </a:solidFill>
                <a:latin typeface="Times"/>
              </a:rPr>
              <a:t>Information Theory for Mobile Ad-Hoc Networks (ITMANET): </a:t>
            </a:r>
          </a:p>
          <a:p>
            <a:pPr algn="ctr">
              <a:lnSpc>
                <a:spcPct val="85000"/>
              </a:lnSpc>
            </a:pPr>
            <a:r>
              <a:rPr lang="en-US" altLang="en-US" b="1" i="1">
                <a:solidFill>
                  <a:srgbClr val="FFFF99"/>
                </a:solidFill>
                <a:latin typeface="Times"/>
              </a:rPr>
              <a:t>The FLoWS Project</a:t>
            </a:r>
            <a:r>
              <a:rPr lang="en-US" altLang="en-US" sz="2800" b="1">
                <a:solidFill>
                  <a:srgbClr val="FFFF99"/>
                </a:solidFill>
                <a:latin typeface="Times"/>
              </a:rPr>
              <a:t/>
            </a:r>
            <a:br>
              <a:rPr lang="en-US" altLang="en-US" sz="2800" b="1">
                <a:solidFill>
                  <a:srgbClr val="FFFF99"/>
                </a:solidFill>
                <a:latin typeface="Times"/>
              </a:rPr>
            </a:br>
            <a:r>
              <a:rPr lang="en-US" altLang="en-US" sz="2800" b="1">
                <a:solidFill>
                  <a:srgbClr val="FFFF99"/>
                </a:solidFill>
                <a:latin typeface="Times"/>
              </a:rPr>
              <a:t/>
            </a:r>
            <a:br>
              <a:rPr lang="en-US" altLang="en-US" sz="2800" b="1">
                <a:solidFill>
                  <a:srgbClr val="FFFF99"/>
                </a:solidFill>
                <a:latin typeface="Times"/>
              </a:rPr>
            </a:br>
            <a:endParaRPr lang="en-US" altLang="en-US" sz="2800" b="1">
              <a:solidFill>
                <a:srgbClr val="FFFF99"/>
              </a:solidFill>
              <a:latin typeface="Times"/>
            </a:endParaRPr>
          </a:p>
        </p:txBody>
      </p:sp>
      <p:sp>
        <p:nvSpPr>
          <p:cNvPr id="13316" name="Text Box 5"/>
          <p:cNvSpPr txBox="1">
            <a:spLocks noChangeArrowheads="1"/>
          </p:cNvSpPr>
          <p:nvPr/>
        </p:nvSpPr>
        <p:spPr bwMode="auto">
          <a:xfrm>
            <a:off x="969098" y="2556155"/>
            <a:ext cx="7468320" cy="2372957"/>
          </a:xfrm>
          <a:prstGeom prst="rect">
            <a:avLst/>
          </a:prstGeom>
          <a:noFill/>
          <a:ln w="9525">
            <a:noFill/>
            <a:miter lim="800000"/>
            <a:headEnd/>
            <a:tailEnd/>
          </a:ln>
        </p:spPr>
        <p:txBody>
          <a:bodyPr wrap="square" lIns="0" tIns="0" rIns="0" bIns="0">
            <a:spAutoFit/>
          </a:bodyPr>
          <a:lstStyle/>
          <a:p>
            <a:pPr algn="ctr">
              <a:spcBef>
                <a:spcPct val="20000"/>
              </a:spcBef>
            </a:pPr>
            <a:endParaRPr lang="en-US" altLang="en-US" sz="1700" b="1" dirty="0">
              <a:solidFill>
                <a:srgbClr val="FFFF99"/>
              </a:solidFill>
              <a:latin typeface="Times"/>
            </a:endParaRPr>
          </a:p>
          <a:p>
            <a:pPr algn="ctr">
              <a:lnSpc>
                <a:spcPct val="95000"/>
              </a:lnSpc>
            </a:pPr>
            <a:r>
              <a:rPr lang="en-US" altLang="en-US" sz="4000" b="1" dirty="0" err="1" smtClean="0">
                <a:solidFill>
                  <a:srgbClr val="FFFF99"/>
                </a:solidFill>
                <a:latin typeface="Times"/>
              </a:rPr>
              <a:t>FLoWS</a:t>
            </a:r>
            <a:r>
              <a:rPr lang="en-US" altLang="en-US" sz="4000" b="1" dirty="0">
                <a:solidFill>
                  <a:srgbClr val="FFFF99"/>
                </a:solidFill>
                <a:latin typeface="Times"/>
              </a:rPr>
              <a:t> </a:t>
            </a:r>
            <a:r>
              <a:rPr lang="en-US" altLang="en-US" sz="4000" b="1" dirty="0" smtClean="0">
                <a:solidFill>
                  <a:srgbClr val="FFFF99"/>
                </a:solidFill>
                <a:latin typeface="Times"/>
              </a:rPr>
              <a:t>Program and</a:t>
            </a:r>
          </a:p>
          <a:p>
            <a:pPr algn="ctr">
              <a:lnSpc>
                <a:spcPct val="95000"/>
              </a:lnSpc>
            </a:pPr>
            <a:r>
              <a:rPr lang="en-US" altLang="en-US" sz="4000" b="1" dirty="0" smtClean="0">
                <a:solidFill>
                  <a:srgbClr val="FFFF99"/>
                </a:solidFill>
                <a:latin typeface="Times"/>
              </a:rPr>
              <a:t>Thrust Updates</a:t>
            </a:r>
            <a:endParaRPr lang="en-US" altLang="en-US" sz="4000" b="1" dirty="0">
              <a:solidFill>
                <a:srgbClr val="FFFF99"/>
              </a:solidFill>
              <a:latin typeface="Times"/>
            </a:endParaRPr>
          </a:p>
          <a:p>
            <a:pPr algn="ctr">
              <a:lnSpc>
                <a:spcPct val="95000"/>
              </a:lnSpc>
            </a:pPr>
            <a:endParaRPr lang="en-US" altLang="en-US" sz="2400" b="1" dirty="0">
              <a:solidFill>
                <a:srgbClr val="FFFF99"/>
              </a:solidFill>
              <a:latin typeface="Times"/>
            </a:endParaRPr>
          </a:p>
          <a:p>
            <a:pPr algn="ctr">
              <a:spcBef>
                <a:spcPct val="20000"/>
              </a:spcBef>
            </a:pPr>
            <a:r>
              <a:rPr lang="en-US" altLang="en-US" sz="3200" b="1" dirty="0">
                <a:solidFill>
                  <a:srgbClr val="FFFF99"/>
                </a:solidFill>
                <a:latin typeface="Times"/>
              </a:rPr>
              <a:t>Andrea Goldsmith</a:t>
            </a:r>
          </a:p>
        </p:txBody>
      </p:sp>
      <p:sp>
        <p:nvSpPr>
          <p:cNvPr id="5" name="TextBox 4"/>
          <p:cNvSpPr txBox="1"/>
          <p:nvPr/>
        </p:nvSpPr>
        <p:spPr>
          <a:xfrm>
            <a:off x="5514109" y="5320145"/>
            <a:ext cx="2494594" cy="830997"/>
          </a:xfrm>
          <a:prstGeom prst="rect">
            <a:avLst/>
          </a:prstGeom>
          <a:noFill/>
        </p:spPr>
        <p:txBody>
          <a:bodyPr wrap="none" rtlCol="0">
            <a:spAutoFit/>
          </a:bodyPr>
          <a:lstStyle/>
          <a:p>
            <a:r>
              <a:rPr lang="en-US" sz="2400" b="1" dirty="0" smtClean="0"/>
              <a:t>Phase 4 Kickoff</a:t>
            </a:r>
          </a:p>
          <a:p>
            <a:r>
              <a:rPr lang="en-US" sz="2400" b="1" dirty="0" smtClean="0"/>
              <a:t>May 24-25, 2010</a:t>
            </a:r>
            <a:endParaRPr lang="en-US" sz="2400" b="1" dirty="0"/>
          </a:p>
        </p:txBody>
      </p:sp>
    </p:spTree>
  </p:cSld>
  <p:clrMapOvr>
    <a:masterClrMapping/>
  </p:clrMapOvr>
  <p:transition advClick="0">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Wish List for </a:t>
            </a:r>
            <a:r>
              <a:rPr lang="en-US" dirty="0" smtClean="0"/>
              <a:t>New </a:t>
            </a:r>
            <a:r>
              <a:rPr lang="en-US" dirty="0" smtClean="0"/>
              <a:t>Theory and </a:t>
            </a:r>
            <a:r>
              <a:rPr lang="en-US" dirty="0" smtClean="0"/>
              <a:t>Insights</a:t>
            </a:r>
            <a:endParaRPr lang="en-US" dirty="0"/>
          </a:p>
        </p:txBody>
      </p:sp>
      <p:sp>
        <p:nvSpPr>
          <p:cNvPr id="3" name="Content Placeholder 2"/>
          <p:cNvSpPr>
            <a:spLocks noGrp="1"/>
          </p:cNvSpPr>
          <p:nvPr>
            <p:ph idx="1"/>
          </p:nvPr>
        </p:nvSpPr>
        <p:spPr>
          <a:xfrm>
            <a:off x="249384" y="866475"/>
            <a:ext cx="8575963" cy="5742141"/>
          </a:xfrm>
        </p:spPr>
        <p:txBody>
          <a:bodyPr/>
          <a:lstStyle/>
          <a:p>
            <a:pPr lvl="1">
              <a:lnSpc>
                <a:spcPct val="70000"/>
              </a:lnSpc>
            </a:pPr>
            <a:r>
              <a:rPr lang="en-US" sz="2800" dirty="0" smtClean="0"/>
              <a:t>Coding with noisy/rate constrained feedback</a:t>
            </a:r>
          </a:p>
          <a:p>
            <a:pPr lvl="4">
              <a:lnSpc>
                <a:spcPct val="70000"/>
              </a:lnSpc>
            </a:pPr>
            <a:endParaRPr lang="en-US" sz="2000" dirty="0" smtClean="0"/>
          </a:p>
          <a:p>
            <a:pPr lvl="1">
              <a:lnSpc>
                <a:spcPct val="70000"/>
              </a:lnSpc>
            </a:pPr>
            <a:r>
              <a:rPr lang="en-US" sz="2800" dirty="0" smtClean="0"/>
              <a:t>Demonstrate gains in practice (e.g. analo</a:t>
            </a:r>
            <a:r>
              <a:rPr lang="en-US" sz="2800" dirty="0" smtClean="0"/>
              <a:t>g network coding)</a:t>
            </a:r>
          </a:p>
          <a:p>
            <a:pPr lvl="4">
              <a:lnSpc>
                <a:spcPct val="70000"/>
              </a:lnSpc>
            </a:pPr>
            <a:endParaRPr lang="en-US" sz="2000" dirty="0" smtClean="0"/>
          </a:p>
          <a:p>
            <a:pPr lvl="1">
              <a:lnSpc>
                <a:spcPct val="70000"/>
              </a:lnSpc>
            </a:pPr>
            <a:r>
              <a:rPr lang="en-US" sz="2800" dirty="0" smtClean="0"/>
              <a:t>Multiuser capacity under delay</a:t>
            </a:r>
          </a:p>
          <a:p>
            <a:pPr lvl="4">
              <a:lnSpc>
                <a:spcPct val="70000"/>
              </a:lnSpc>
            </a:pPr>
            <a:endParaRPr lang="en-US" sz="2000" dirty="0" smtClean="0"/>
          </a:p>
          <a:p>
            <a:pPr lvl="1">
              <a:lnSpc>
                <a:spcPct val="70000"/>
              </a:lnSpc>
            </a:pPr>
            <a:r>
              <a:rPr lang="en-US" sz="2800" dirty="0" smtClean="0"/>
              <a:t>MANET layering: cost based on mobility timescales; layer dichotomy;  layer interface; separation optimality</a:t>
            </a:r>
          </a:p>
          <a:p>
            <a:pPr lvl="4">
              <a:lnSpc>
                <a:spcPct val="70000"/>
              </a:lnSpc>
            </a:pPr>
            <a:endParaRPr lang="en-US" sz="2000" dirty="0" smtClean="0"/>
          </a:p>
          <a:p>
            <a:pPr lvl="1">
              <a:lnSpc>
                <a:spcPct val="70000"/>
              </a:lnSpc>
            </a:pPr>
            <a:r>
              <a:rPr lang="en-US" sz="2800" dirty="0" smtClean="0"/>
              <a:t>How broad is the class of problems to which the tools of network equivalence applies</a:t>
            </a:r>
          </a:p>
          <a:p>
            <a:pPr lvl="4">
              <a:lnSpc>
                <a:spcPct val="70000"/>
              </a:lnSpc>
            </a:pPr>
            <a:endParaRPr lang="en-US" sz="2000" dirty="0" smtClean="0"/>
          </a:p>
          <a:p>
            <a:pPr lvl="1">
              <a:lnSpc>
                <a:spcPct val="70000"/>
              </a:lnSpc>
            </a:pPr>
            <a:r>
              <a:rPr lang="en-US" sz="2800" dirty="0" smtClean="0"/>
              <a:t>Characterizing d</a:t>
            </a:r>
            <a:r>
              <a:rPr lang="en-US" sz="2800" dirty="0" smtClean="0"/>
              <a:t>istortion over networks</a:t>
            </a:r>
          </a:p>
          <a:p>
            <a:pPr lvl="4">
              <a:lnSpc>
                <a:spcPct val="70000"/>
              </a:lnSpc>
            </a:pPr>
            <a:endParaRPr lang="en-US" sz="2000" dirty="0" smtClean="0"/>
          </a:p>
          <a:p>
            <a:pPr lvl="1">
              <a:lnSpc>
                <a:spcPct val="70000"/>
              </a:lnSpc>
            </a:pPr>
            <a:r>
              <a:rPr lang="en-US" sz="2800" dirty="0" smtClean="0"/>
              <a:t>All joint distributions you can achieve over a networks</a:t>
            </a:r>
            <a:endParaRPr lang="en-US" sz="2800" dirty="0" smtClean="0"/>
          </a:p>
          <a:p>
            <a:pPr lvl="1">
              <a:lnSpc>
                <a:spcPct val="70000"/>
              </a:lnSpc>
              <a:buNone/>
            </a:pPr>
            <a:endParaRPr lang="en-US"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dirty="0" smtClean="0"/>
              <a:t>Thrust Synergies: An  Example</a:t>
            </a:r>
          </a:p>
        </p:txBody>
      </p:sp>
      <p:sp>
        <p:nvSpPr>
          <p:cNvPr id="15365" name="Text Box 5"/>
          <p:cNvSpPr txBox="1">
            <a:spLocks noChangeArrowheads="1"/>
          </p:cNvSpPr>
          <p:nvPr/>
        </p:nvSpPr>
        <p:spPr bwMode="auto">
          <a:xfrm>
            <a:off x="495300" y="800100"/>
            <a:ext cx="1651000" cy="579438"/>
          </a:xfrm>
          <a:prstGeom prst="rect">
            <a:avLst/>
          </a:prstGeom>
          <a:solidFill>
            <a:srgbClr val="FF6600"/>
          </a:solidFill>
          <a:ln w="12700" algn="ctr">
            <a:noFill/>
            <a:miter lim="800000"/>
            <a:headEnd/>
            <a:tailEnd/>
          </a:ln>
        </p:spPr>
        <p:txBody>
          <a:bodyPr>
            <a:spAutoFit/>
          </a:bodyPr>
          <a:lstStyle/>
          <a:p>
            <a:pPr algn="ctr"/>
            <a:r>
              <a:rPr lang="en-US" sz="1800" b="1"/>
              <a:t>Thrust 1</a:t>
            </a:r>
          </a:p>
          <a:p>
            <a:pPr algn="ctr">
              <a:spcBef>
                <a:spcPct val="0"/>
              </a:spcBef>
            </a:pPr>
            <a:r>
              <a:rPr lang="en-US" sz="1400"/>
              <a:t>Upper Bounds</a:t>
            </a:r>
          </a:p>
        </p:txBody>
      </p:sp>
      <p:sp>
        <p:nvSpPr>
          <p:cNvPr id="15366" name="Text Box 6"/>
          <p:cNvSpPr txBox="1">
            <a:spLocks noChangeArrowheads="1"/>
          </p:cNvSpPr>
          <p:nvPr/>
        </p:nvSpPr>
        <p:spPr bwMode="auto">
          <a:xfrm>
            <a:off x="596900" y="6045200"/>
            <a:ext cx="1828800" cy="792163"/>
          </a:xfrm>
          <a:prstGeom prst="rect">
            <a:avLst/>
          </a:prstGeom>
          <a:solidFill>
            <a:srgbClr val="FF6600"/>
          </a:solidFill>
          <a:ln w="12700" algn="ctr">
            <a:noFill/>
            <a:miter lim="800000"/>
            <a:headEnd/>
            <a:tailEnd/>
          </a:ln>
        </p:spPr>
        <p:txBody>
          <a:bodyPr>
            <a:spAutoFit/>
          </a:bodyPr>
          <a:lstStyle/>
          <a:p>
            <a:pPr algn="ctr"/>
            <a:r>
              <a:rPr lang="en-US" sz="1800" b="1"/>
              <a:t>Thrust 2</a:t>
            </a:r>
          </a:p>
          <a:p>
            <a:pPr algn="ctr">
              <a:spcBef>
                <a:spcPct val="0"/>
              </a:spcBef>
            </a:pPr>
            <a:r>
              <a:rPr lang="en-US" sz="1400"/>
              <a:t>Layerless Dynamic Networks</a:t>
            </a:r>
          </a:p>
        </p:txBody>
      </p:sp>
      <p:sp>
        <p:nvSpPr>
          <p:cNvPr id="15367" name="AutoShape 7"/>
          <p:cNvSpPr>
            <a:spLocks noChangeArrowheads="1"/>
          </p:cNvSpPr>
          <p:nvPr/>
        </p:nvSpPr>
        <p:spPr bwMode="auto">
          <a:xfrm>
            <a:off x="1028700" y="5532438"/>
            <a:ext cx="838200" cy="522287"/>
          </a:xfrm>
          <a:prstGeom prst="upArrow">
            <a:avLst>
              <a:gd name="adj1" fmla="val 50000"/>
              <a:gd name="adj2" fmla="val 25000"/>
            </a:avLst>
          </a:prstGeom>
          <a:noFill/>
          <a:ln w="12700" algn="ctr">
            <a:solidFill>
              <a:schemeClr val="tx1"/>
            </a:solidFill>
            <a:miter lim="800000"/>
            <a:headEnd/>
            <a:tailEnd/>
          </a:ln>
        </p:spPr>
        <p:txBody>
          <a:bodyPr anchor="ctr">
            <a:spAutoFit/>
          </a:bodyPr>
          <a:lstStyle/>
          <a:p>
            <a:endParaRPr lang="en-US"/>
          </a:p>
        </p:txBody>
      </p:sp>
      <p:sp>
        <p:nvSpPr>
          <p:cNvPr id="15368" name="AutoShape 8"/>
          <p:cNvSpPr>
            <a:spLocks noChangeArrowheads="1"/>
          </p:cNvSpPr>
          <p:nvPr/>
        </p:nvSpPr>
        <p:spPr bwMode="auto">
          <a:xfrm>
            <a:off x="1447800" y="2789238"/>
            <a:ext cx="358775" cy="509587"/>
          </a:xfrm>
          <a:prstGeom prst="downArrow">
            <a:avLst>
              <a:gd name="adj1" fmla="val 50000"/>
              <a:gd name="adj2" fmla="val 35509"/>
            </a:avLst>
          </a:prstGeom>
          <a:noFill/>
          <a:ln w="12700" algn="ctr">
            <a:noFill/>
            <a:miter lim="800000"/>
            <a:headEnd/>
            <a:tailEnd/>
          </a:ln>
        </p:spPr>
        <p:txBody>
          <a:bodyPr anchor="ctr">
            <a:spAutoFit/>
          </a:bodyPr>
          <a:lstStyle/>
          <a:p>
            <a:endParaRPr lang="en-US"/>
          </a:p>
        </p:txBody>
      </p:sp>
      <p:sp>
        <p:nvSpPr>
          <p:cNvPr id="15372" name="Text Box 34"/>
          <p:cNvSpPr txBox="1">
            <a:spLocks noChangeArrowheads="1"/>
          </p:cNvSpPr>
          <p:nvPr/>
        </p:nvSpPr>
        <p:spPr bwMode="auto">
          <a:xfrm>
            <a:off x="6845300" y="3086100"/>
            <a:ext cx="1816100" cy="731838"/>
          </a:xfrm>
          <a:prstGeom prst="rect">
            <a:avLst/>
          </a:prstGeom>
          <a:solidFill>
            <a:srgbClr val="FF6600"/>
          </a:solidFill>
          <a:ln w="12700" algn="ctr">
            <a:noFill/>
            <a:miter lim="800000"/>
            <a:headEnd/>
            <a:tailEnd/>
          </a:ln>
        </p:spPr>
        <p:txBody>
          <a:bodyPr>
            <a:spAutoFit/>
          </a:bodyPr>
          <a:lstStyle/>
          <a:p>
            <a:pPr algn="ctr"/>
            <a:r>
              <a:rPr lang="en-US" sz="1800" b="1"/>
              <a:t>Thrust 3</a:t>
            </a:r>
          </a:p>
          <a:p>
            <a:pPr algn="ctr">
              <a:spcBef>
                <a:spcPct val="0"/>
              </a:spcBef>
            </a:pPr>
            <a:r>
              <a:rPr lang="en-US" sz="1200"/>
              <a:t>Application Metrics and Network Performance</a:t>
            </a:r>
          </a:p>
        </p:txBody>
      </p:sp>
      <p:sp>
        <p:nvSpPr>
          <p:cNvPr id="15394" name="Line 62"/>
          <p:cNvSpPr>
            <a:spLocks noChangeShapeType="1"/>
          </p:cNvSpPr>
          <p:nvPr/>
        </p:nvSpPr>
        <p:spPr bwMode="auto">
          <a:xfrm flipV="1">
            <a:off x="1447800" y="5499100"/>
            <a:ext cx="0" cy="393700"/>
          </a:xfrm>
          <a:prstGeom prst="line">
            <a:avLst/>
          </a:prstGeom>
          <a:noFill/>
          <a:ln w="12700">
            <a:noFill/>
            <a:round/>
            <a:headEnd/>
            <a:tailEnd type="triangle" w="med" len="med"/>
          </a:ln>
        </p:spPr>
        <p:txBody>
          <a:bodyPr>
            <a:spAutoFit/>
          </a:bodyPr>
          <a:lstStyle/>
          <a:p>
            <a:endParaRPr lang="en-US"/>
          </a:p>
        </p:txBody>
      </p:sp>
      <p:sp>
        <p:nvSpPr>
          <p:cNvPr id="15433" name="AutoShape 73"/>
          <p:cNvSpPr>
            <a:spLocks noChangeArrowheads="1"/>
          </p:cNvSpPr>
          <p:nvPr/>
        </p:nvSpPr>
        <p:spPr bwMode="auto">
          <a:xfrm>
            <a:off x="2349500" y="1371600"/>
            <a:ext cx="863600" cy="330200"/>
          </a:xfrm>
          <a:prstGeom prst="rightArrow">
            <a:avLst>
              <a:gd name="adj1" fmla="val 50000"/>
              <a:gd name="adj2" fmla="val 65385"/>
            </a:avLst>
          </a:prstGeom>
          <a:noFill/>
          <a:ln w="12700" algn="ctr">
            <a:solidFill>
              <a:schemeClr val="tx1"/>
            </a:solidFill>
            <a:miter lim="800000"/>
            <a:headEnd/>
            <a:tailEnd/>
          </a:ln>
          <a:effectLst/>
        </p:spPr>
        <p:txBody>
          <a:bodyPr anchor="ctr">
            <a:spAutoFit/>
          </a:bodyPr>
          <a:lstStyle/>
          <a:p>
            <a:endParaRPr lang="en-US"/>
          </a:p>
        </p:txBody>
      </p:sp>
      <p:sp>
        <p:nvSpPr>
          <p:cNvPr id="15434" name="AutoShape 74"/>
          <p:cNvSpPr>
            <a:spLocks noChangeArrowheads="1"/>
          </p:cNvSpPr>
          <p:nvPr/>
        </p:nvSpPr>
        <p:spPr bwMode="auto">
          <a:xfrm>
            <a:off x="7658100" y="1790700"/>
            <a:ext cx="368300" cy="1193800"/>
          </a:xfrm>
          <a:prstGeom prst="upArrow">
            <a:avLst>
              <a:gd name="adj1" fmla="val 50000"/>
              <a:gd name="adj2" fmla="val 81034"/>
            </a:avLst>
          </a:prstGeom>
          <a:noFill/>
          <a:ln w="12700" algn="ctr">
            <a:solidFill>
              <a:schemeClr val="tx1"/>
            </a:solidFill>
            <a:miter lim="800000"/>
            <a:headEnd/>
            <a:tailEnd/>
          </a:ln>
          <a:effectLst/>
        </p:spPr>
        <p:txBody>
          <a:bodyPr anchor="ctr">
            <a:spAutoFit/>
          </a:bodyPr>
          <a:lstStyle/>
          <a:p>
            <a:endParaRPr lang="en-US"/>
          </a:p>
        </p:txBody>
      </p:sp>
      <p:sp>
        <p:nvSpPr>
          <p:cNvPr id="20" name="Text Box 9"/>
          <p:cNvSpPr txBox="1">
            <a:spLocks noChangeArrowheads="1"/>
          </p:cNvSpPr>
          <p:nvPr/>
        </p:nvSpPr>
        <p:spPr bwMode="auto">
          <a:xfrm>
            <a:off x="317500" y="4183063"/>
            <a:ext cx="5513388" cy="317500"/>
          </a:xfrm>
          <a:prstGeom prst="rect">
            <a:avLst/>
          </a:prstGeom>
          <a:solidFill>
            <a:schemeClr val="accent1"/>
          </a:solidFill>
          <a:ln w="12700" algn="ctr">
            <a:solidFill>
              <a:schemeClr val="tx1"/>
            </a:solidFill>
            <a:miter lim="800000"/>
            <a:headEnd/>
            <a:tailEnd/>
          </a:ln>
        </p:spPr>
        <p:txBody>
          <a:bodyPr>
            <a:spAutoFit/>
          </a:bodyPr>
          <a:lstStyle/>
          <a:p>
            <a:r>
              <a:rPr lang="en-US" sz="1400" b="1" i="1">
                <a:solidFill>
                  <a:srgbClr val="0000FF"/>
                </a:solidFill>
                <a:latin typeface="Times New Roman" pitchFamily="18" charset="0"/>
              </a:rPr>
              <a:t>Zheng, Medard: </a:t>
            </a:r>
            <a:r>
              <a:rPr lang="en-US" sz="1400">
                <a:solidFill>
                  <a:srgbClr val="0000FF"/>
                </a:solidFill>
                <a:latin typeface="Times New Roman" pitchFamily="18" charset="0"/>
              </a:rPr>
              <a:t>low-SNR multiple resolution and multiple description</a:t>
            </a:r>
          </a:p>
        </p:txBody>
      </p:sp>
      <p:sp>
        <p:nvSpPr>
          <p:cNvPr id="64586" name="Text Box 8"/>
          <p:cNvSpPr txBox="1">
            <a:spLocks noChangeArrowheads="1"/>
          </p:cNvSpPr>
          <p:nvPr/>
        </p:nvSpPr>
        <p:spPr bwMode="auto">
          <a:xfrm>
            <a:off x="3367088" y="1290638"/>
            <a:ext cx="5599112" cy="317500"/>
          </a:xfrm>
          <a:prstGeom prst="rect">
            <a:avLst/>
          </a:prstGeom>
          <a:solidFill>
            <a:schemeClr val="accent1"/>
          </a:solidFill>
          <a:ln w="12700" algn="ctr">
            <a:solidFill>
              <a:schemeClr val="tx1"/>
            </a:solidFill>
            <a:miter lim="800000"/>
            <a:headEnd/>
            <a:tailEnd/>
          </a:ln>
        </p:spPr>
        <p:txBody>
          <a:bodyPr>
            <a:spAutoFit/>
          </a:bodyPr>
          <a:lstStyle/>
          <a:p>
            <a:r>
              <a:rPr lang="en-US" sz="1400" b="1" i="1">
                <a:solidFill>
                  <a:srgbClr val="0000FF"/>
                </a:solidFill>
                <a:latin typeface="Times New Roman" pitchFamily="18" charset="0"/>
              </a:rPr>
              <a:t>Koetter, Medard: </a:t>
            </a:r>
            <a:r>
              <a:rPr lang="en-US" sz="1400">
                <a:solidFill>
                  <a:srgbClr val="0000FF"/>
                </a:solidFill>
                <a:latin typeface="Times New Roman" pitchFamily="18" charset="0"/>
              </a:rPr>
              <a:t>stability region of networks with instantaneous decoding</a:t>
            </a:r>
            <a:endParaRPr lang="en-US" sz="1400">
              <a:solidFill>
                <a:srgbClr val="0000FF"/>
              </a:solidFill>
            </a:endParaRPr>
          </a:p>
        </p:txBody>
      </p:sp>
      <p:sp>
        <p:nvSpPr>
          <p:cNvPr id="2" name="Text Box 9"/>
          <p:cNvSpPr txBox="1">
            <a:spLocks noChangeArrowheads="1"/>
          </p:cNvSpPr>
          <p:nvPr/>
        </p:nvSpPr>
        <p:spPr bwMode="auto">
          <a:xfrm>
            <a:off x="355600" y="2862263"/>
            <a:ext cx="3722688" cy="317500"/>
          </a:xfrm>
          <a:prstGeom prst="rect">
            <a:avLst/>
          </a:prstGeom>
          <a:solidFill>
            <a:schemeClr val="accent1"/>
          </a:solidFill>
          <a:ln w="12700" algn="ctr">
            <a:solidFill>
              <a:schemeClr val="tx1"/>
            </a:solidFill>
            <a:miter lim="800000"/>
            <a:headEnd/>
            <a:tailEnd/>
          </a:ln>
        </p:spPr>
        <p:txBody>
          <a:bodyPr>
            <a:spAutoFit/>
          </a:bodyPr>
          <a:lstStyle/>
          <a:p>
            <a:r>
              <a:rPr lang="en-US" sz="1400" b="1" i="1">
                <a:solidFill>
                  <a:srgbClr val="0000FF"/>
                </a:solidFill>
                <a:latin typeface="Times New Roman" pitchFamily="18" charset="0"/>
              </a:rPr>
              <a:t>Medard: </a:t>
            </a:r>
            <a:r>
              <a:rPr lang="en-US" sz="1400">
                <a:solidFill>
                  <a:srgbClr val="0000FF"/>
                </a:solidFill>
                <a:latin typeface="Times New Roman" pitchFamily="18" charset="0"/>
              </a:rPr>
              <a:t>Collision helps</a:t>
            </a:r>
            <a:endParaRPr lang="en-US"/>
          </a:p>
        </p:txBody>
      </p:sp>
      <p:sp>
        <p:nvSpPr>
          <p:cNvPr id="3" name="Text Box 9"/>
          <p:cNvSpPr txBox="1">
            <a:spLocks noChangeArrowheads="1"/>
          </p:cNvSpPr>
          <p:nvPr/>
        </p:nvSpPr>
        <p:spPr bwMode="auto">
          <a:xfrm>
            <a:off x="317500" y="4538663"/>
            <a:ext cx="5335588" cy="955675"/>
          </a:xfrm>
          <a:prstGeom prst="rect">
            <a:avLst/>
          </a:prstGeom>
          <a:solidFill>
            <a:schemeClr val="accent1"/>
          </a:solidFill>
          <a:ln w="12700" algn="ctr">
            <a:solidFill>
              <a:schemeClr val="tx1"/>
            </a:solidFill>
            <a:miter lim="800000"/>
            <a:headEnd/>
            <a:tailEnd/>
          </a:ln>
        </p:spPr>
        <p:txBody>
          <a:bodyPr>
            <a:spAutoFit/>
          </a:bodyPr>
          <a:lstStyle/>
          <a:p>
            <a:r>
              <a:rPr lang="en-US" sz="1400" b="1" i="1">
                <a:solidFill>
                  <a:srgbClr val="0000FF"/>
                </a:solidFill>
                <a:latin typeface="Times New Roman" pitchFamily="18" charset="0"/>
              </a:rPr>
              <a:t>Goldsmith: </a:t>
            </a:r>
            <a:r>
              <a:rPr lang="en-US" sz="1400">
                <a:solidFill>
                  <a:srgbClr val="0000FF"/>
                </a:solidFill>
                <a:latin typeface="Times New Roman" pitchFamily="18" charset="0"/>
              </a:rPr>
              <a:t>joint source-channel coding with limited feedback; capacity and achievable rates for the interference channel; multicasting with a relay; the multi-way relay channel; transmission over composite channels with combined source channel outage</a:t>
            </a:r>
          </a:p>
        </p:txBody>
      </p:sp>
      <p:sp>
        <p:nvSpPr>
          <p:cNvPr id="15445" name="Rectangle 85"/>
          <p:cNvSpPr>
            <a:spLocks noChangeArrowheads="1"/>
          </p:cNvSpPr>
          <p:nvPr/>
        </p:nvSpPr>
        <p:spPr bwMode="auto">
          <a:xfrm>
            <a:off x="5461000" y="2882900"/>
            <a:ext cx="304800" cy="419100"/>
          </a:xfrm>
          <a:prstGeom prst="rect">
            <a:avLst/>
          </a:prstGeom>
          <a:solidFill>
            <a:schemeClr val="bg1"/>
          </a:solidFill>
          <a:ln w="12700" algn="ctr">
            <a:noFill/>
            <a:miter lim="800000"/>
            <a:headEnd/>
            <a:tailEnd/>
          </a:ln>
          <a:effectLst/>
        </p:spPr>
        <p:txBody>
          <a:bodyPr anchor="ctr">
            <a:spAutoFit/>
          </a:bodyPr>
          <a:lstStyle/>
          <a:p>
            <a:endParaRPr lang="en-US"/>
          </a:p>
        </p:txBody>
      </p:sp>
      <p:sp>
        <p:nvSpPr>
          <p:cNvPr id="15446" name="AutoShape 86"/>
          <p:cNvSpPr>
            <a:spLocks noChangeArrowheads="1"/>
          </p:cNvSpPr>
          <p:nvPr/>
        </p:nvSpPr>
        <p:spPr bwMode="auto">
          <a:xfrm>
            <a:off x="1155700" y="1422400"/>
            <a:ext cx="508000" cy="533400"/>
          </a:xfrm>
          <a:prstGeom prst="downArrow">
            <a:avLst>
              <a:gd name="adj1" fmla="val 50000"/>
              <a:gd name="adj2" fmla="val 26250"/>
            </a:avLst>
          </a:prstGeom>
          <a:noFill/>
          <a:ln w="12700" algn="ctr">
            <a:solidFill>
              <a:schemeClr val="tx1"/>
            </a:solidFill>
            <a:miter lim="800000"/>
            <a:headEnd/>
            <a:tailEnd/>
          </a:ln>
          <a:effectLst/>
        </p:spPr>
        <p:txBody>
          <a:bodyPr anchor="ctr">
            <a:spAutoFit/>
          </a:bodyPr>
          <a:lstStyle/>
          <a:p>
            <a:endParaRPr lang="en-US"/>
          </a:p>
        </p:txBody>
      </p:sp>
      <p:sp>
        <p:nvSpPr>
          <p:cNvPr id="4" name="Text Box 9"/>
          <p:cNvSpPr txBox="1">
            <a:spLocks noChangeArrowheads="1"/>
          </p:cNvSpPr>
          <p:nvPr/>
        </p:nvSpPr>
        <p:spPr bwMode="auto">
          <a:xfrm>
            <a:off x="381000" y="2506663"/>
            <a:ext cx="3722688" cy="317500"/>
          </a:xfrm>
          <a:prstGeom prst="rect">
            <a:avLst/>
          </a:prstGeom>
          <a:solidFill>
            <a:schemeClr val="accent1"/>
          </a:solidFill>
          <a:ln w="12700" algn="ctr">
            <a:solidFill>
              <a:schemeClr val="tx1"/>
            </a:solidFill>
            <a:miter lim="800000"/>
            <a:headEnd/>
            <a:tailEnd/>
          </a:ln>
        </p:spPr>
        <p:txBody>
          <a:bodyPr>
            <a:spAutoFit/>
          </a:bodyPr>
          <a:lstStyle/>
          <a:p>
            <a:r>
              <a:rPr lang="en-US" sz="1400" b="1" i="1">
                <a:solidFill>
                  <a:srgbClr val="0000FF"/>
                </a:solidFill>
                <a:latin typeface="Times New Roman" pitchFamily="18" charset="0"/>
              </a:rPr>
              <a:t>Effros: </a:t>
            </a:r>
            <a:r>
              <a:rPr lang="en-US" sz="1400">
                <a:solidFill>
                  <a:srgbClr val="0000FF"/>
                </a:solidFill>
                <a:latin typeface="Times New Roman" pitchFamily="18" charset="0"/>
              </a:rPr>
              <a:t>polarization codes</a:t>
            </a:r>
            <a:endParaRPr lang="en-US"/>
          </a:p>
        </p:txBody>
      </p:sp>
      <p:sp>
        <p:nvSpPr>
          <p:cNvPr id="5" name="Text Box 8"/>
          <p:cNvSpPr txBox="1">
            <a:spLocks noChangeArrowheads="1"/>
          </p:cNvSpPr>
          <p:nvPr/>
        </p:nvSpPr>
        <p:spPr bwMode="auto">
          <a:xfrm>
            <a:off x="534988" y="2078038"/>
            <a:ext cx="3097212" cy="317500"/>
          </a:xfrm>
          <a:prstGeom prst="rect">
            <a:avLst/>
          </a:prstGeom>
          <a:solidFill>
            <a:schemeClr val="accent1"/>
          </a:solidFill>
          <a:ln w="12700" algn="ctr">
            <a:solidFill>
              <a:schemeClr val="tx1"/>
            </a:solidFill>
            <a:miter lim="800000"/>
            <a:headEnd/>
            <a:tailEnd/>
          </a:ln>
        </p:spPr>
        <p:txBody>
          <a:bodyPr>
            <a:spAutoFit/>
          </a:bodyPr>
          <a:lstStyle/>
          <a:p>
            <a:r>
              <a:rPr lang="en-US" sz="1400" b="1" i="1">
                <a:solidFill>
                  <a:srgbClr val="0000FF"/>
                </a:solidFill>
                <a:latin typeface="Times New Roman" pitchFamily="18" charset="0"/>
              </a:rPr>
              <a:t>Cover: </a:t>
            </a:r>
            <a:r>
              <a:rPr lang="en-US" sz="1400">
                <a:solidFill>
                  <a:srgbClr val="0000FF"/>
                </a:solidFill>
                <a:latin typeface="Times New Roman" pitchFamily="18" charset="0"/>
              </a:rPr>
              <a:t>capacity of coordinated actions</a:t>
            </a:r>
            <a:endParaRPr lang="en-US" sz="1400">
              <a:solidFill>
                <a:srgbClr val="0000FF"/>
              </a:solidFill>
            </a:endParaRPr>
          </a:p>
        </p:txBody>
      </p:sp>
      <p:sp>
        <p:nvSpPr>
          <p:cNvPr id="15450" name="AutoShape 90"/>
          <p:cNvSpPr>
            <a:spLocks noChangeArrowheads="1"/>
          </p:cNvSpPr>
          <p:nvPr/>
        </p:nvSpPr>
        <p:spPr bwMode="auto">
          <a:xfrm>
            <a:off x="5930900" y="2120900"/>
            <a:ext cx="635000" cy="3213100"/>
          </a:xfrm>
          <a:prstGeom prst="downArrow">
            <a:avLst>
              <a:gd name="adj1" fmla="val 50000"/>
              <a:gd name="adj2" fmla="val 126500"/>
            </a:avLst>
          </a:prstGeom>
          <a:noFill/>
          <a:ln w="12700" algn="ctr">
            <a:solidFill>
              <a:schemeClr val="tx1"/>
            </a:solidFill>
            <a:miter lim="800000"/>
            <a:headEnd/>
            <a:tailEnd/>
          </a:ln>
          <a:effectLst/>
        </p:spPr>
        <p:txBody>
          <a:bodyPr wrap="none" anchor="ctr">
            <a:spAutoFit/>
          </a:bodyPr>
          <a:lstStyle/>
          <a:p>
            <a:endParaRPr lang="en-US"/>
          </a:p>
        </p:txBody>
      </p:sp>
      <p:sp>
        <p:nvSpPr>
          <p:cNvPr id="15451" name="Rectangle 91"/>
          <p:cNvSpPr>
            <a:spLocks noChangeArrowheads="1"/>
          </p:cNvSpPr>
          <p:nvPr/>
        </p:nvSpPr>
        <p:spPr bwMode="auto">
          <a:xfrm>
            <a:off x="4025900" y="1993900"/>
            <a:ext cx="2374900" cy="368300"/>
          </a:xfrm>
          <a:prstGeom prst="rect">
            <a:avLst/>
          </a:prstGeom>
          <a:solidFill>
            <a:schemeClr val="bg1"/>
          </a:solidFill>
          <a:ln w="12700" algn="ctr">
            <a:solidFill>
              <a:schemeClr val="tx1"/>
            </a:solidFill>
            <a:miter lim="800000"/>
            <a:headEnd/>
            <a:tailEnd/>
          </a:ln>
          <a:effectLst/>
        </p:spPr>
        <p:txBody>
          <a:bodyPr anchor="ctr">
            <a:spAutoFit/>
          </a:bodyPr>
          <a:lstStyle/>
          <a:p>
            <a:endParaRPr lang="en-US"/>
          </a:p>
        </p:txBody>
      </p:sp>
      <p:sp>
        <p:nvSpPr>
          <p:cNvPr id="15452" name="Rectangle 92"/>
          <p:cNvSpPr>
            <a:spLocks noChangeArrowheads="1"/>
          </p:cNvSpPr>
          <p:nvPr/>
        </p:nvSpPr>
        <p:spPr bwMode="auto">
          <a:xfrm>
            <a:off x="6121400" y="2247900"/>
            <a:ext cx="254000" cy="342900"/>
          </a:xfrm>
          <a:prstGeom prst="rect">
            <a:avLst/>
          </a:prstGeom>
          <a:solidFill>
            <a:schemeClr val="bg1"/>
          </a:solidFill>
          <a:ln w="12700" algn="ctr">
            <a:noFill/>
            <a:miter lim="800000"/>
            <a:headEnd/>
            <a:tailEnd/>
          </a:ln>
          <a:effectLst/>
        </p:spPr>
        <p:txBody>
          <a:bodyPr wrap="none" anchor="ctr">
            <a:spAutoFit/>
          </a:bodyPr>
          <a:lstStyle/>
          <a:p>
            <a:endParaRPr lang="en-US"/>
          </a:p>
        </p:txBody>
      </p:sp>
      <p:sp>
        <p:nvSpPr>
          <p:cNvPr id="15453" name="AutoShape 93"/>
          <p:cNvSpPr>
            <a:spLocks noChangeArrowheads="1"/>
          </p:cNvSpPr>
          <p:nvPr/>
        </p:nvSpPr>
        <p:spPr bwMode="auto">
          <a:xfrm>
            <a:off x="2679700" y="5740400"/>
            <a:ext cx="863600" cy="330200"/>
          </a:xfrm>
          <a:prstGeom prst="rightArrow">
            <a:avLst>
              <a:gd name="adj1" fmla="val 50000"/>
              <a:gd name="adj2" fmla="val 65385"/>
            </a:avLst>
          </a:prstGeom>
          <a:noFill/>
          <a:ln w="12700" algn="ctr">
            <a:solidFill>
              <a:schemeClr val="tx1"/>
            </a:solidFill>
            <a:miter lim="800000"/>
            <a:headEnd/>
            <a:tailEnd/>
          </a:ln>
          <a:effectLst/>
        </p:spPr>
        <p:txBody>
          <a:bodyPr anchor="ctr">
            <a:spAutoFit/>
          </a:bodyPr>
          <a:lstStyle/>
          <a:p>
            <a:endParaRPr lang="en-US"/>
          </a:p>
        </p:txBody>
      </p:sp>
      <p:sp>
        <p:nvSpPr>
          <p:cNvPr id="15454" name="AutoShape 94"/>
          <p:cNvSpPr>
            <a:spLocks noChangeArrowheads="1"/>
          </p:cNvSpPr>
          <p:nvPr/>
        </p:nvSpPr>
        <p:spPr bwMode="auto">
          <a:xfrm flipV="1">
            <a:off x="7442200" y="3924300"/>
            <a:ext cx="368300" cy="1193800"/>
          </a:xfrm>
          <a:prstGeom prst="upArrow">
            <a:avLst>
              <a:gd name="adj1" fmla="val 50000"/>
              <a:gd name="adj2" fmla="val 81034"/>
            </a:avLst>
          </a:prstGeom>
          <a:noFill/>
          <a:ln w="12700" algn="ctr">
            <a:solidFill>
              <a:schemeClr val="tx1"/>
            </a:solidFill>
            <a:miter lim="800000"/>
            <a:headEnd/>
            <a:tailEnd/>
          </a:ln>
          <a:effectLst/>
        </p:spPr>
        <p:txBody>
          <a:bodyPr anchor="ctr">
            <a:spAutoFit/>
          </a:bodyPr>
          <a:lstStyle/>
          <a:p>
            <a:endParaRPr lang="en-US"/>
          </a:p>
        </p:txBody>
      </p:sp>
      <p:sp>
        <p:nvSpPr>
          <p:cNvPr id="6" name="Text Box 9"/>
          <p:cNvSpPr txBox="1">
            <a:spLocks noChangeArrowheads="1"/>
          </p:cNvSpPr>
          <p:nvPr/>
        </p:nvSpPr>
        <p:spPr bwMode="auto">
          <a:xfrm>
            <a:off x="317500" y="3611563"/>
            <a:ext cx="4649788" cy="530225"/>
          </a:xfrm>
          <a:prstGeom prst="rect">
            <a:avLst/>
          </a:prstGeom>
          <a:solidFill>
            <a:schemeClr val="accent1"/>
          </a:solidFill>
          <a:ln w="12700" algn="ctr">
            <a:solidFill>
              <a:schemeClr val="tx1"/>
            </a:solidFill>
            <a:miter lim="800000"/>
            <a:headEnd/>
            <a:tailEnd/>
          </a:ln>
        </p:spPr>
        <p:txBody>
          <a:bodyPr>
            <a:spAutoFit/>
          </a:bodyPr>
          <a:lstStyle/>
          <a:p>
            <a:r>
              <a:rPr lang="en-US" sz="1400" b="1" i="1">
                <a:solidFill>
                  <a:srgbClr val="0000FF"/>
                </a:solidFill>
                <a:latin typeface="Times New Roman" pitchFamily="18" charset="0"/>
              </a:rPr>
              <a:t>El Gamal: </a:t>
            </a:r>
            <a:r>
              <a:rPr lang="en-US" sz="1400">
                <a:solidFill>
                  <a:srgbClr val="0000FF"/>
                </a:solidFill>
                <a:latin typeface="Times New Roman" pitchFamily="18" charset="0"/>
              </a:rPr>
              <a:t>more than 3 users DM-BC and wiretap; sum rate of cyclically symmetric interference channels</a:t>
            </a:r>
          </a:p>
        </p:txBody>
      </p:sp>
      <p:sp>
        <p:nvSpPr>
          <p:cNvPr id="7" name="Text Box 9"/>
          <p:cNvSpPr txBox="1">
            <a:spLocks noChangeArrowheads="1"/>
          </p:cNvSpPr>
          <p:nvPr/>
        </p:nvSpPr>
        <p:spPr bwMode="auto">
          <a:xfrm>
            <a:off x="355600" y="3217863"/>
            <a:ext cx="4344988" cy="317500"/>
          </a:xfrm>
          <a:prstGeom prst="rect">
            <a:avLst/>
          </a:prstGeom>
          <a:solidFill>
            <a:schemeClr val="accent1"/>
          </a:solidFill>
          <a:ln w="12700" algn="ctr">
            <a:solidFill>
              <a:schemeClr val="tx1"/>
            </a:solidFill>
            <a:miter lim="800000"/>
            <a:headEnd/>
            <a:tailEnd/>
          </a:ln>
        </p:spPr>
        <p:txBody>
          <a:bodyPr>
            <a:spAutoFit/>
          </a:bodyPr>
          <a:lstStyle/>
          <a:p>
            <a:r>
              <a:rPr lang="en-US" sz="1400" b="1" i="1">
                <a:solidFill>
                  <a:srgbClr val="0000FF"/>
                </a:solidFill>
                <a:latin typeface="Times New Roman" pitchFamily="18" charset="0"/>
              </a:rPr>
              <a:t>Moulin: </a:t>
            </a:r>
            <a:r>
              <a:rPr lang="en-US" sz="1400">
                <a:solidFill>
                  <a:srgbClr val="0000FF"/>
                </a:solidFill>
                <a:latin typeface="Times New Roman" pitchFamily="18" charset="0"/>
              </a:rPr>
              <a:t>towards harnessing relay mobility in MANETs</a:t>
            </a:r>
            <a:endParaRPr lang="en-US"/>
          </a:p>
        </p:txBody>
      </p:sp>
      <p:sp>
        <p:nvSpPr>
          <p:cNvPr id="8" name="Text Box 9"/>
          <p:cNvSpPr txBox="1">
            <a:spLocks noChangeArrowheads="1"/>
          </p:cNvSpPr>
          <p:nvPr/>
        </p:nvSpPr>
        <p:spPr bwMode="auto">
          <a:xfrm>
            <a:off x="3835400" y="5668963"/>
            <a:ext cx="3227388" cy="317500"/>
          </a:xfrm>
          <a:prstGeom prst="rect">
            <a:avLst/>
          </a:prstGeom>
          <a:solidFill>
            <a:schemeClr val="accent1"/>
          </a:solidFill>
          <a:ln w="12700" algn="ctr">
            <a:solidFill>
              <a:schemeClr val="tx1"/>
            </a:solidFill>
            <a:miter lim="800000"/>
            <a:headEnd/>
            <a:tailEnd/>
          </a:ln>
        </p:spPr>
        <p:txBody>
          <a:bodyPr>
            <a:spAutoFit/>
          </a:bodyPr>
          <a:lstStyle/>
          <a:p>
            <a:r>
              <a:rPr lang="en-US" sz="1400" b="1" i="1">
                <a:solidFill>
                  <a:srgbClr val="0000FF"/>
                </a:solidFill>
                <a:latin typeface="Times New Roman" pitchFamily="18" charset="0"/>
              </a:rPr>
              <a:t>El Gamal: </a:t>
            </a:r>
            <a:r>
              <a:rPr lang="en-US" sz="1400">
                <a:solidFill>
                  <a:srgbClr val="0000FF"/>
                </a:solidFill>
                <a:latin typeface="Times New Roman" pitchFamily="18" charset="0"/>
              </a:rPr>
              <a:t>distributed lossy averaging</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dirty="0" smtClean="0"/>
              <a:t>Thrust Synergies: Another Example</a:t>
            </a:r>
          </a:p>
        </p:txBody>
      </p:sp>
      <p:sp>
        <p:nvSpPr>
          <p:cNvPr id="24579" name="Text Box 3"/>
          <p:cNvSpPr txBox="1">
            <a:spLocks noChangeArrowheads="1"/>
          </p:cNvSpPr>
          <p:nvPr/>
        </p:nvSpPr>
        <p:spPr bwMode="auto">
          <a:xfrm>
            <a:off x="5511800" y="2946400"/>
            <a:ext cx="3378200" cy="2479675"/>
          </a:xfrm>
          <a:prstGeom prst="rect">
            <a:avLst/>
          </a:prstGeom>
          <a:noFill/>
          <a:ln w="12700" algn="ctr">
            <a:noFill/>
            <a:miter lim="800000"/>
            <a:headEnd/>
            <a:tailEnd/>
          </a:ln>
        </p:spPr>
        <p:txBody>
          <a:bodyPr>
            <a:spAutoFit/>
          </a:bodyPr>
          <a:lstStyle/>
          <a:p>
            <a:pPr eaLnBrk="0" hangingPunct="0">
              <a:spcBef>
                <a:spcPct val="50000"/>
              </a:spcBef>
            </a:pPr>
            <a:r>
              <a:rPr lang="en-US" sz="1400"/>
              <a:t>T3 solves this problem:</a:t>
            </a:r>
          </a:p>
          <a:p>
            <a:pPr eaLnBrk="0" hangingPunct="0">
              <a:spcBef>
                <a:spcPct val="50000"/>
              </a:spcBef>
              <a:buFontTx/>
              <a:buChar char="•"/>
            </a:pPr>
            <a:r>
              <a:rPr lang="en-US" sz="1400"/>
              <a:t>Using distributed algorithms</a:t>
            </a:r>
          </a:p>
          <a:p>
            <a:pPr eaLnBrk="0" hangingPunct="0">
              <a:spcBef>
                <a:spcPct val="50000"/>
              </a:spcBef>
              <a:buFontTx/>
              <a:buChar char="•"/>
            </a:pPr>
            <a:r>
              <a:rPr lang="en-US" sz="1400"/>
              <a:t>Considering stochastic changes, physical layer constraints and micro-level considerations</a:t>
            </a:r>
          </a:p>
          <a:p>
            <a:pPr eaLnBrk="0" hangingPunct="0">
              <a:spcBef>
                <a:spcPct val="50000"/>
              </a:spcBef>
              <a:buFontTx/>
              <a:buChar char="•"/>
            </a:pPr>
            <a:r>
              <a:rPr lang="en-US" sz="1400"/>
              <a:t>Modeling information structures (may lead to changes in the performance region)</a:t>
            </a:r>
          </a:p>
          <a:p>
            <a:pPr lvl="1" eaLnBrk="0" hangingPunct="0">
              <a:spcBef>
                <a:spcPct val="50000"/>
              </a:spcBef>
              <a:buFontTx/>
              <a:buChar char="•"/>
            </a:pPr>
            <a:endParaRPr lang="en-US" sz="1600"/>
          </a:p>
        </p:txBody>
      </p:sp>
      <p:sp>
        <p:nvSpPr>
          <p:cNvPr id="24580" name="Text Box 4"/>
          <p:cNvSpPr txBox="1">
            <a:spLocks noChangeArrowheads="1"/>
          </p:cNvSpPr>
          <p:nvPr/>
        </p:nvSpPr>
        <p:spPr bwMode="auto">
          <a:xfrm>
            <a:off x="1282700" y="5905500"/>
            <a:ext cx="3200400" cy="730250"/>
          </a:xfrm>
          <a:prstGeom prst="rect">
            <a:avLst/>
          </a:prstGeom>
          <a:noFill/>
          <a:ln w="12700" algn="ctr">
            <a:noFill/>
            <a:miter lim="800000"/>
            <a:headEnd/>
            <a:tailEnd/>
          </a:ln>
        </p:spPr>
        <p:txBody>
          <a:bodyPr>
            <a:spAutoFit/>
          </a:bodyPr>
          <a:lstStyle/>
          <a:p>
            <a:pPr eaLnBrk="0" hangingPunct="0">
              <a:spcBef>
                <a:spcPct val="50000"/>
              </a:spcBef>
            </a:pPr>
            <a:r>
              <a:rPr lang="en-US" sz="1400"/>
              <a:t>Algorithmic constraints and sensitivity analysis may change the dimension of performance region</a:t>
            </a:r>
          </a:p>
        </p:txBody>
      </p:sp>
      <p:sp>
        <p:nvSpPr>
          <p:cNvPr id="24581" name="Text Box 5"/>
          <p:cNvSpPr txBox="1">
            <a:spLocks noChangeArrowheads="1"/>
          </p:cNvSpPr>
          <p:nvPr/>
        </p:nvSpPr>
        <p:spPr bwMode="auto">
          <a:xfrm>
            <a:off x="673100" y="1168400"/>
            <a:ext cx="1651000" cy="579438"/>
          </a:xfrm>
          <a:prstGeom prst="rect">
            <a:avLst/>
          </a:prstGeom>
          <a:solidFill>
            <a:srgbClr val="FF6600"/>
          </a:solidFill>
          <a:ln w="12700" algn="ctr">
            <a:noFill/>
            <a:miter lim="800000"/>
            <a:headEnd/>
            <a:tailEnd/>
          </a:ln>
        </p:spPr>
        <p:txBody>
          <a:bodyPr>
            <a:spAutoFit/>
          </a:bodyPr>
          <a:lstStyle/>
          <a:p>
            <a:pPr algn="ctr" eaLnBrk="0" hangingPunct="0">
              <a:spcBef>
                <a:spcPct val="50000"/>
              </a:spcBef>
            </a:pPr>
            <a:r>
              <a:rPr lang="en-US" sz="1800" b="1"/>
              <a:t>Thrust 1</a:t>
            </a:r>
          </a:p>
          <a:p>
            <a:pPr algn="ctr" eaLnBrk="0" hangingPunct="0"/>
            <a:r>
              <a:rPr lang="en-US" sz="1400"/>
              <a:t>Upper Bounds</a:t>
            </a:r>
          </a:p>
        </p:txBody>
      </p:sp>
      <p:sp>
        <p:nvSpPr>
          <p:cNvPr id="24582" name="Text Box 6"/>
          <p:cNvSpPr txBox="1">
            <a:spLocks noChangeArrowheads="1"/>
          </p:cNvSpPr>
          <p:nvPr/>
        </p:nvSpPr>
        <p:spPr bwMode="auto">
          <a:xfrm>
            <a:off x="596900" y="4356100"/>
            <a:ext cx="1828800" cy="792163"/>
          </a:xfrm>
          <a:prstGeom prst="rect">
            <a:avLst/>
          </a:prstGeom>
          <a:solidFill>
            <a:srgbClr val="FF6600"/>
          </a:solidFill>
          <a:ln w="12700" algn="ctr">
            <a:noFill/>
            <a:miter lim="800000"/>
            <a:headEnd/>
            <a:tailEnd/>
          </a:ln>
        </p:spPr>
        <p:txBody>
          <a:bodyPr>
            <a:spAutoFit/>
          </a:bodyPr>
          <a:lstStyle/>
          <a:p>
            <a:pPr algn="ctr" eaLnBrk="0" hangingPunct="0">
              <a:spcBef>
                <a:spcPct val="50000"/>
              </a:spcBef>
            </a:pPr>
            <a:r>
              <a:rPr lang="en-US" sz="1800" b="1"/>
              <a:t>Thrust 2</a:t>
            </a:r>
          </a:p>
          <a:p>
            <a:pPr algn="ctr" eaLnBrk="0" hangingPunct="0"/>
            <a:r>
              <a:rPr lang="en-US" sz="1400"/>
              <a:t>Layerless Dynamic Networks</a:t>
            </a:r>
          </a:p>
        </p:txBody>
      </p:sp>
      <p:sp>
        <p:nvSpPr>
          <p:cNvPr id="24583" name="AutoShape 7"/>
          <p:cNvSpPr>
            <a:spLocks noChangeArrowheads="1"/>
          </p:cNvSpPr>
          <p:nvPr/>
        </p:nvSpPr>
        <p:spPr bwMode="auto">
          <a:xfrm>
            <a:off x="1346200" y="3873500"/>
            <a:ext cx="317500" cy="419100"/>
          </a:xfrm>
          <a:prstGeom prst="upArrow">
            <a:avLst>
              <a:gd name="adj1" fmla="val 50000"/>
              <a:gd name="adj2" fmla="val 33000"/>
            </a:avLst>
          </a:prstGeom>
          <a:noFill/>
          <a:ln w="12700" algn="ctr">
            <a:solidFill>
              <a:schemeClr val="tx1"/>
            </a:solidFill>
            <a:miter lim="800000"/>
            <a:headEnd/>
            <a:tailEnd/>
          </a:ln>
        </p:spPr>
        <p:txBody>
          <a:bodyPr anchor="ctr">
            <a:spAutoFit/>
          </a:bodyPr>
          <a:lstStyle/>
          <a:p>
            <a:pPr eaLnBrk="0" hangingPunct="0">
              <a:spcBef>
                <a:spcPct val="50000"/>
              </a:spcBef>
            </a:pPr>
            <a:endParaRPr lang="en-US"/>
          </a:p>
        </p:txBody>
      </p:sp>
      <p:sp>
        <p:nvSpPr>
          <p:cNvPr id="24584" name="AutoShape 8"/>
          <p:cNvSpPr>
            <a:spLocks noChangeArrowheads="1"/>
          </p:cNvSpPr>
          <p:nvPr/>
        </p:nvSpPr>
        <p:spPr bwMode="auto">
          <a:xfrm>
            <a:off x="1447800" y="1968500"/>
            <a:ext cx="358775" cy="557213"/>
          </a:xfrm>
          <a:prstGeom prst="downArrow">
            <a:avLst>
              <a:gd name="adj1" fmla="val 50000"/>
              <a:gd name="adj2" fmla="val 38827"/>
            </a:avLst>
          </a:prstGeom>
          <a:noFill/>
          <a:ln w="12700" algn="ctr">
            <a:noFill/>
            <a:miter lim="800000"/>
            <a:headEnd/>
            <a:tailEnd/>
          </a:ln>
        </p:spPr>
        <p:txBody>
          <a:bodyPr anchor="ctr">
            <a:spAutoFit/>
          </a:bodyPr>
          <a:lstStyle/>
          <a:p>
            <a:pPr eaLnBrk="0" hangingPunct="0">
              <a:spcBef>
                <a:spcPct val="50000"/>
              </a:spcBef>
            </a:pPr>
            <a:endParaRPr lang="en-US"/>
          </a:p>
        </p:txBody>
      </p:sp>
      <p:sp>
        <p:nvSpPr>
          <p:cNvPr id="24585" name="AutoShape 9"/>
          <p:cNvSpPr>
            <a:spLocks noChangeArrowheads="1"/>
          </p:cNvSpPr>
          <p:nvPr/>
        </p:nvSpPr>
        <p:spPr bwMode="auto">
          <a:xfrm>
            <a:off x="1333500" y="1790700"/>
            <a:ext cx="292100" cy="406400"/>
          </a:xfrm>
          <a:prstGeom prst="downArrow">
            <a:avLst>
              <a:gd name="adj1" fmla="val 50000"/>
              <a:gd name="adj2" fmla="val 34783"/>
            </a:avLst>
          </a:prstGeom>
          <a:noFill/>
          <a:ln w="12700" algn="ctr">
            <a:solidFill>
              <a:schemeClr val="tx1"/>
            </a:solidFill>
            <a:miter lim="800000"/>
            <a:headEnd/>
            <a:tailEnd/>
          </a:ln>
        </p:spPr>
        <p:txBody>
          <a:bodyPr wrap="none" anchor="ctr">
            <a:spAutoFit/>
          </a:bodyPr>
          <a:lstStyle/>
          <a:p>
            <a:pPr eaLnBrk="0" hangingPunct="0">
              <a:spcBef>
                <a:spcPct val="50000"/>
              </a:spcBef>
            </a:pPr>
            <a:endParaRPr lang="en-US"/>
          </a:p>
        </p:txBody>
      </p:sp>
      <p:grpSp>
        <p:nvGrpSpPr>
          <p:cNvPr id="2" name="Group 10"/>
          <p:cNvGrpSpPr>
            <a:grpSpLocks/>
          </p:cNvGrpSpPr>
          <p:nvPr/>
        </p:nvGrpSpPr>
        <p:grpSpPr bwMode="auto">
          <a:xfrm>
            <a:off x="650875" y="2210652"/>
            <a:ext cx="2181521" cy="1419690"/>
            <a:chOff x="1728" y="573"/>
            <a:chExt cx="2102" cy="1503"/>
          </a:xfrm>
        </p:grpSpPr>
        <p:sp>
          <p:nvSpPr>
            <p:cNvPr id="24630" name="Rectangle 11"/>
            <p:cNvSpPr>
              <a:spLocks noChangeArrowheads="1"/>
            </p:cNvSpPr>
            <p:nvPr/>
          </p:nvSpPr>
          <p:spPr bwMode="auto">
            <a:xfrm>
              <a:off x="1841" y="804"/>
              <a:ext cx="228" cy="77"/>
            </a:xfrm>
            <a:prstGeom prst="rect">
              <a:avLst/>
            </a:prstGeom>
            <a:noFill/>
            <a:ln w="9525">
              <a:noFill/>
              <a:miter lim="800000"/>
              <a:headEnd/>
              <a:tailEnd/>
            </a:ln>
          </p:spPr>
          <p:txBody>
            <a:bodyPr/>
            <a:lstStyle/>
            <a:p>
              <a:pPr eaLnBrk="0" hangingPunct="0">
                <a:spcBef>
                  <a:spcPct val="50000"/>
                </a:spcBef>
              </a:pPr>
              <a:endParaRPr lang="en-US"/>
            </a:p>
          </p:txBody>
        </p:sp>
        <p:sp>
          <p:nvSpPr>
            <p:cNvPr id="24631" name="Rectangle 12"/>
            <p:cNvSpPr>
              <a:spLocks noChangeArrowheads="1"/>
            </p:cNvSpPr>
            <p:nvPr/>
          </p:nvSpPr>
          <p:spPr bwMode="auto">
            <a:xfrm>
              <a:off x="1728" y="573"/>
              <a:ext cx="663" cy="228"/>
            </a:xfrm>
            <a:prstGeom prst="rect">
              <a:avLst/>
            </a:prstGeom>
            <a:noFill/>
            <a:ln w="9525">
              <a:noFill/>
              <a:miter lim="800000"/>
              <a:headEnd/>
              <a:tailEnd/>
            </a:ln>
          </p:spPr>
          <p:txBody>
            <a:bodyPr wrap="none" lIns="0" tIns="0" rIns="0" bIns="0">
              <a:spAutoFit/>
            </a:bodyPr>
            <a:lstStyle/>
            <a:p>
              <a:pPr eaLnBrk="0" hangingPunct="0"/>
              <a:r>
                <a:rPr lang="en-US" sz="1400" b="1" dirty="0">
                  <a:solidFill>
                    <a:srgbClr val="000000"/>
                  </a:solidFill>
                  <a:latin typeface="Times New Roman" pitchFamily="18" charset="0"/>
                </a:rPr>
                <a:t>Capacity</a:t>
              </a:r>
              <a:endParaRPr lang="en-US" sz="1400" b="1" dirty="0">
                <a:latin typeface="ZapfDingbats"/>
              </a:endParaRPr>
            </a:p>
          </p:txBody>
        </p:sp>
        <p:grpSp>
          <p:nvGrpSpPr>
            <p:cNvPr id="3" name="Group 13"/>
            <p:cNvGrpSpPr>
              <a:grpSpLocks/>
            </p:cNvGrpSpPr>
            <p:nvPr/>
          </p:nvGrpSpPr>
          <p:grpSpPr bwMode="auto">
            <a:xfrm>
              <a:off x="1940" y="923"/>
              <a:ext cx="19" cy="903"/>
              <a:chOff x="3635" y="1331"/>
              <a:chExt cx="24" cy="1140"/>
            </a:xfrm>
          </p:grpSpPr>
          <p:sp>
            <p:nvSpPr>
              <p:cNvPr id="24650" name="Line 14"/>
              <p:cNvSpPr>
                <a:spLocks noChangeShapeType="1"/>
              </p:cNvSpPr>
              <p:nvPr/>
            </p:nvSpPr>
            <p:spPr bwMode="auto">
              <a:xfrm>
                <a:off x="3647" y="1354"/>
                <a:ext cx="1" cy="1117"/>
              </a:xfrm>
              <a:prstGeom prst="line">
                <a:avLst/>
              </a:prstGeom>
              <a:noFill/>
              <a:ln w="28575">
                <a:solidFill>
                  <a:srgbClr val="000000"/>
                </a:solidFill>
                <a:round/>
                <a:headEnd/>
                <a:tailEnd/>
              </a:ln>
            </p:spPr>
            <p:txBody>
              <a:bodyPr/>
              <a:lstStyle/>
              <a:p>
                <a:endParaRPr lang="en-US"/>
              </a:p>
            </p:txBody>
          </p:sp>
          <p:sp>
            <p:nvSpPr>
              <p:cNvPr id="24651" name="Freeform 15"/>
              <p:cNvSpPr>
                <a:spLocks/>
              </p:cNvSpPr>
              <p:nvPr/>
            </p:nvSpPr>
            <p:spPr bwMode="auto">
              <a:xfrm>
                <a:off x="3635" y="1331"/>
                <a:ext cx="24" cy="24"/>
              </a:xfrm>
              <a:custGeom>
                <a:avLst/>
                <a:gdLst>
                  <a:gd name="T0" fmla="*/ 73 w 73"/>
                  <a:gd name="T1" fmla="*/ 73 h 73"/>
                  <a:gd name="T2" fmla="*/ 37 w 73"/>
                  <a:gd name="T3" fmla="*/ 0 h 73"/>
                  <a:gd name="T4" fmla="*/ 0 w 73"/>
                  <a:gd name="T5" fmla="*/ 73 h 73"/>
                  <a:gd name="T6" fmla="*/ 73 w 73"/>
                  <a:gd name="T7" fmla="*/ 73 h 73"/>
                  <a:gd name="T8" fmla="*/ 0 60000 65536"/>
                  <a:gd name="T9" fmla="*/ 0 60000 65536"/>
                  <a:gd name="T10" fmla="*/ 0 60000 65536"/>
                  <a:gd name="T11" fmla="*/ 0 60000 65536"/>
                  <a:gd name="T12" fmla="*/ 0 w 73"/>
                  <a:gd name="T13" fmla="*/ 0 h 73"/>
                  <a:gd name="T14" fmla="*/ 73 w 73"/>
                  <a:gd name="T15" fmla="*/ 73 h 73"/>
                </a:gdLst>
                <a:ahLst/>
                <a:cxnLst>
                  <a:cxn ang="T8">
                    <a:pos x="T0" y="T1"/>
                  </a:cxn>
                  <a:cxn ang="T9">
                    <a:pos x="T2" y="T3"/>
                  </a:cxn>
                  <a:cxn ang="T10">
                    <a:pos x="T4" y="T5"/>
                  </a:cxn>
                  <a:cxn ang="T11">
                    <a:pos x="T6" y="T7"/>
                  </a:cxn>
                </a:cxnLst>
                <a:rect l="T12" t="T13" r="T14" b="T15"/>
                <a:pathLst>
                  <a:path w="73" h="73">
                    <a:moveTo>
                      <a:pt x="73" y="73"/>
                    </a:moveTo>
                    <a:lnTo>
                      <a:pt x="37" y="0"/>
                    </a:lnTo>
                    <a:lnTo>
                      <a:pt x="0" y="73"/>
                    </a:lnTo>
                    <a:lnTo>
                      <a:pt x="73" y="73"/>
                    </a:lnTo>
                    <a:close/>
                  </a:path>
                </a:pathLst>
              </a:custGeom>
              <a:solidFill>
                <a:srgbClr val="000000"/>
              </a:solidFill>
              <a:ln w="28575">
                <a:solidFill>
                  <a:srgbClr val="000000"/>
                </a:solidFill>
                <a:round/>
                <a:headEnd/>
                <a:tailEnd/>
              </a:ln>
            </p:spPr>
            <p:txBody>
              <a:bodyPr/>
              <a:lstStyle/>
              <a:p>
                <a:pPr eaLnBrk="0" hangingPunct="0">
                  <a:spcBef>
                    <a:spcPct val="50000"/>
                  </a:spcBef>
                </a:pPr>
                <a:endParaRPr lang="en-US"/>
              </a:p>
            </p:txBody>
          </p:sp>
        </p:grpSp>
        <p:grpSp>
          <p:nvGrpSpPr>
            <p:cNvPr id="4" name="Group 16"/>
            <p:cNvGrpSpPr>
              <a:grpSpLocks/>
            </p:cNvGrpSpPr>
            <p:nvPr/>
          </p:nvGrpSpPr>
          <p:grpSpPr bwMode="auto">
            <a:xfrm>
              <a:off x="1950" y="884"/>
              <a:ext cx="1415" cy="942"/>
              <a:chOff x="3647" y="1474"/>
              <a:chExt cx="1495" cy="997"/>
            </a:xfrm>
          </p:grpSpPr>
          <p:sp>
            <p:nvSpPr>
              <p:cNvPr id="24648" name="Line 17"/>
              <p:cNvSpPr>
                <a:spLocks noChangeShapeType="1"/>
              </p:cNvSpPr>
              <p:nvPr/>
            </p:nvSpPr>
            <p:spPr bwMode="auto">
              <a:xfrm flipV="1">
                <a:off x="3647" y="1486"/>
                <a:ext cx="1475" cy="985"/>
              </a:xfrm>
              <a:prstGeom prst="line">
                <a:avLst/>
              </a:prstGeom>
              <a:noFill/>
              <a:ln w="28575">
                <a:solidFill>
                  <a:srgbClr val="000000"/>
                </a:solidFill>
                <a:round/>
                <a:headEnd/>
                <a:tailEnd/>
              </a:ln>
            </p:spPr>
            <p:txBody>
              <a:bodyPr/>
              <a:lstStyle/>
              <a:p>
                <a:endParaRPr lang="en-US"/>
              </a:p>
            </p:txBody>
          </p:sp>
          <p:sp>
            <p:nvSpPr>
              <p:cNvPr id="24649" name="Freeform 18"/>
              <p:cNvSpPr>
                <a:spLocks/>
              </p:cNvSpPr>
              <p:nvPr/>
            </p:nvSpPr>
            <p:spPr bwMode="auto">
              <a:xfrm>
                <a:off x="5115" y="1474"/>
                <a:ext cx="27" cy="23"/>
              </a:xfrm>
              <a:custGeom>
                <a:avLst/>
                <a:gdLst>
                  <a:gd name="T0" fmla="*/ 40 w 81"/>
                  <a:gd name="T1" fmla="*/ 69 h 69"/>
                  <a:gd name="T2" fmla="*/ 81 w 81"/>
                  <a:gd name="T3" fmla="*/ 0 h 69"/>
                  <a:gd name="T4" fmla="*/ 0 w 81"/>
                  <a:gd name="T5" fmla="*/ 9 h 69"/>
                  <a:gd name="T6" fmla="*/ 40 w 81"/>
                  <a:gd name="T7" fmla="*/ 69 h 69"/>
                  <a:gd name="T8" fmla="*/ 0 60000 65536"/>
                  <a:gd name="T9" fmla="*/ 0 60000 65536"/>
                  <a:gd name="T10" fmla="*/ 0 60000 65536"/>
                  <a:gd name="T11" fmla="*/ 0 60000 65536"/>
                  <a:gd name="T12" fmla="*/ 0 w 81"/>
                  <a:gd name="T13" fmla="*/ 0 h 69"/>
                  <a:gd name="T14" fmla="*/ 81 w 81"/>
                  <a:gd name="T15" fmla="*/ 69 h 69"/>
                </a:gdLst>
                <a:ahLst/>
                <a:cxnLst>
                  <a:cxn ang="T8">
                    <a:pos x="T0" y="T1"/>
                  </a:cxn>
                  <a:cxn ang="T9">
                    <a:pos x="T2" y="T3"/>
                  </a:cxn>
                  <a:cxn ang="T10">
                    <a:pos x="T4" y="T5"/>
                  </a:cxn>
                  <a:cxn ang="T11">
                    <a:pos x="T6" y="T7"/>
                  </a:cxn>
                </a:cxnLst>
                <a:rect l="T12" t="T13" r="T14" b="T15"/>
                <a:pathLst>
                  <a:path w="81" h="69">
                    <a:moveTo>
                      <a:pt x="40" y="69"/>
                    </a:moveTo>
                    <a:lnTo>
                      <a:pt x="81" y="0"/>
                    </a:lnTo>
                    <a:lnTo>
                      <a:pt x="0" y="9"/>
                    </a:lnTo>
                    <a:lnTo>
                      <a:pt x="40" y="69"/>
                    </a:lnTo>
                    <a:close/>
                  </a:path>
                </a:pathLst>
              </a:custGeom>
              <a:solidFill>
                <a:srgbClr val="000000"/>
              </a:solidFill>
              <a:ln w="28575">
                <a:solidFill>
                  <a:srgbClr val="000000"/>
                </a:solidFill>
                <a:round/>
                <a:headEnd/>
                <a:tailEnd/>
              </a:ln>
            </p:spPr>
            <p:txBody>
              <a:bodyPr/>
              <a:lstStyle/>
              <a:p>
                <a:pPr eaLnBrk="0" hangingPunct="0">
                  <a:spcBef>
                    <a:spcPct val="50000"/>
                  </a:spcBef>
                </a:pPr>
                <a:endParaRPr lang="en-US"/>
              </a:p>
            </p:txBody>
          </p:sp>
        </p:grpSp>
        <p:grpSp>
          <p:nvGrpSpPr>
            <p:cNvPr id="5" name="Group 19"/>
            <p:cNvGrpSpPr>
              <a:grpSpLocks/>
            </p:cNvGrpSpPr>
            <p:nvPr/>
          </p:nvGrpSpPr>
          <p:grpSpPr bwMode="auto">
            <a:xfrm>
              <a:off x="1946" y="1816"/>
              <a:ext cx="1457" cy="19"/>
              <a:chOff x="3642" y="2458"/>
              <a:chExt cx="1803" cy="24"/>
            </a:xfrm>
          </p:grpSpPr>
          <p:sp>
            <p:nvSpPr>
              <p:cNvPr id="24646" name="Line 20"/>
              <p:cNvSpPr>
                <a:spLocks noChangeShapeType="1"/>
              </p:cNvSpPr>
              <p:nvPr/>
            </p:nvSpPr>
            <p:spPr bwMode="auto">
              <a:xfrm flipV="1">
                <a:off x="3642" y="2470"/>
                <a:ext cx="1779" cy="1"/>
              </a:xfrm>
              <a:prstGeom prst="line">
                <a:avLst/>
              </a:prstGeom>
              <a:noFill/>
              <a:ln w="28575">
                <a:solidFill>
                  <a:srgbClr val="000000"/>
                </a:solidFill>
                <a:round/>
                <a:headEnd/>
                <a:tailEnd/>
              </a:ln>
            </p:spPr>
            <p:txBody>
              <a:bodyPr/>
              <a:lstStyle/>
              <a:p>
                <a:endParaRPr lang="en-US"/>
              </a:p>
            </p:txBody>
          </p:sp>
          <p:sp>
            <p:nvSpPr>
              <p:cNvPr id="24647" name="Freeform 21"/>
              <p:cNvSpPr>
                <a:spLocks/>
              </p:cNvSpPr>
              <p:nvPr/>
            </p:nvSpPr>
            <p:spPr bwMode="auto">
              <a:xfrm>
                <a:off x="5420" y="2458"/>
                <a:ext cx="25" cy="24"/>
              </a:xfrm>
              <a:custGeom>
                <a:avLst/>
                <a:gdLst>
                  <a:gd name="T0" fmla="*/ 0 w 73"/>
                  <a:gd name="T1" fmla="*/ 72 h 72"/>
                  <a:gd name="T2" fmla="*/ 73 w 73"/>
                  <a:gd name="T3" fmla="*/ 35 h 72"/>
                  <a:gd name="T4" fmla="*/ 0 w 73"/>
                  <a:gd name="T5" fmla="*/ 0 h 72"/>
                  <a:gd name="T6" fmla="*/ 0 w 73"/>
                  <a:gd name="T7" fmla="*/ 72 h 72"/>
                  <a:gd name="T8" fmla="*/ 0 60000 65536"/>
                  <a:gd name="T9" fmla="*/ 0 60000 65536"/>
                  <a:gd name="T10" fmla="*/ 0 60000 65536"/>
                  <a:gd name="T11" fmla="*/ 0 60000 65536"/>
                  <a:gd name="T12" fmla="*/ 0 w 73"/>
                  <a:gd name="T13" fmla="*/ 0 h 72"/>
                  <a:gd name="T14" fmla="*/ 73 w 73"/>
                  <a:gd name="T15" fmla="*/ 72 h 72"/>
                </a:gdLst>
                <a:ahLst/>
                <a:cxnLst>
                  <a:cxn ang="T8">
                    <a:pos x="T0" y="T1"/>
                  </a:cxn>
                  <a:cxn ang="T9">
                    <a:pos x="T2" y="T3"/>
                  </a:cxn>
                  <a:cxn ang="T10">
                    <a:pos x="T4" y="T5"/>
                  </a:cxn>
                  <a:cxn ang="T11">
                    <a:pos x="T6" y="T7"/>
                  </a:cxn>
                </a:cxnLst>
                <a:rect l="T12" t="T13" r="T14" b="T15"/>
                <a:pathLst>
                  <a:path w="73" h="72">
                    <a:moveTo>
                      <a:pt x="0" y="72"/>
                    </a:moveTo>
                    <a:lnTo>
                      <a:pt x="73" y="35"/>
                    </a:lnTo>
                    <a:lnTo>
                      <a:pt x="0" y="0"/>
                    </a:lnTo>
                    <a:lnTo>
                      <a:pt x="0" y="72"/>
                    </a:lnTo>
                    <a:close/>
                  </a:path>
                </a:pathLst>
              </a:custGeom>
              <a:solidFill>
                <a:srgbClr val="000000"/>
              </a:solidFill>
              <a:ln w="28575">
                <a:solidFill>
                  <a:srgbClr val="000000"/>
                </a:solidFill>
                <a:round/>
                <a:headEnd/>
                <a:tailEnd/>
              </a:ln>
            </p:spPr>
            <p:txBody>
              <a:bodyPr/>
              <a:lstStyle/>
              <a:p>
                <a:pPr eaLnBrk="0" hangingPunct="0">
                  <a:spcBef>
                    <a:spcPct val="50000"/>
                  </a:spcBef>
                </a:pPr>
                <a:endParaRPr lang="en-US"/>
              </a:p>
            </p:txBody>
          </p:sp>
        </p:grpSp>
        <p:sp>
          <p:nvSpPr>
            <p:cNvPr id="24635" name="Rectangle 22"/>
            <p:cNvSpPr>
              <a:spLocks noChangeArrowheads="1"/>
            </p:cNvSpPr>
            <p:nvPr/>
          </p:nvSpPr>
          <p:spPr bwMode="auto">
            <a:xfrm>
              <a:off x="3156" y="985"/>
              <a:ext cx="159" cy="76"/>
            </a:xfrm>
            <a:prstGeom prst="rect">
              <a:avLst/>
            </a:prstGeom>
            <a:noFill/>
            <a:ln w="9525">
              <a:noFill/>
              <a:miter lim="800000"/>
              <a:headEnd/>
              <a:tailEnd/>
            </a:ln>
          </p:spPr>
          <p:txBody>
            <a:bodyPr/>
            <a:lstStyle/>
            <a:p>
              <a:pPr eaLnBrk="0" hangingPunct="0">
                <a:spcBef>
                  <a:spcPct val="50000"/>
                </a:spcBef>
              </a:pPr>
              <a:endParaRPr lang="en-US"/>
            </a:p>
          </p:txBody>
        </p:sp>
        <p:sp>
          <p:nvSpPr>
            <p:cNvPr id="24636" name="Rectangle 23"/>
            <p:cNvSpPr>
              <a:spLocks noChangeArrowheads="1"/>
            </p:cNvSpPr>
            <p:nvPr/>
          </p:nvSpPr>
          <p:spPr bwMode="auto">
            <a:xfrm>
              <a:off x="3407" y="767"/>
              <a:ext cx="423" cy="228"/>
            </a:xfrm>
            <a:prstGeom prst="rect">
              <a:avLst/>
            </a:prstGeom>
            <a:noFill/>
            <a:ln w="9525">
              <a:noFill/>
              <a:miter lim="800000"/>
              <a:headEnd/>
              <a:tailEnd/>
            </a:ln>
          </p:spPr>
          <p:txBody>
            <a:bodyPr wrap="none" lIns="0" tIns="0" rIns="0" bIns="0">
              <a:spAutoFit/>
            </a:bodyPr>
            <a:lstStyle/>
            <a:p>
              <a:pPr eaLnBrk="0" hangingPunct="0"/>
              <a:r>
                <a:rPr lang="en-US" sz="1400" b="1">
                  <a:solidFill>
                    <a:srgbClr val="000000"/>
                  </a:solidFill>
                  <a:latin typeface="Times New Roman" pitchFamily="18" charset="0"/>
                </a:rPr>
                <a:t>Delay</a:t>
              </a:r>
              <a:endParaRPr lang="en-US" sz="1400" b="1">
                <a:latin typeface="ZapfDingbats"/>
              </a:endParaRPr>
            </a:p>
          </p:txBody>
        </p:sp>
        <p:sp>
          <p:nvSpPr>
            <p:cNvPr id="24637" name="Rectangle 24"/>
            <p:cNvSpPr>
              <a:spLocks noChangeArrowheads="1"/>
            </p:cNvSpPr>
            <p:nvPr/>
          </p:nvSpPr>
          <p:spPr bwMode="auto">
            <a:xfrm>
              <a:off x="3256" y="1835"/>
              <a:ext cx="191" cy="76"/>
            </a:xfrm>
            <a:prstGeom prst="rect">
              <a:avLst/>
            </a:prstGeom>
            <a:noFill/>
            <a:ln w="9525">
              <a:noFill/>
              <a:miter lim="800000"/>
              <a:headEnd/>
              <a:tailEnd/>
            </a:ln>
          </p:spPr>
          <p:txBody>
            <a:bodyPr/>
            <a:lstStyle/>
            <a:p>
              <a:pPr eaLnBrk="0" hangingPunct="0">
                <a:spcBef>
                  <a:spcPct val="50000"/>
                </a:spcBef>
              </a:pPr>
              <a:endParaRPr lang="en-US"/>
            </a:p>
          </p:txBody>
        </p:sp>
        <p:sp>
          <p:nvSpPr>
            <p:cNvPr id="24638" name="Rectangle 25"/>
            <p:cNvSpPr>
              <a:spLocks noChangeArrowheads="1"/>
            </p:cNvSpPr>
            <p:nvPr/>
          </p:nvSpPr>
          <p:spPr bwMode="auto">
            <a:xfrm>
              <a:off x="3275" y="1848"/>
              <a:ext cx="539" cy="228"/>
            </a:xfrm>
            <a:prstGeom prst="rect">
              <a:avLst/>
            </a:prstGeom>
            <a:noFill/>
            <a:ln w="9525">
              <a:noFill/>
              <a:miter lim="800000"/>
              <a:headEnd/>
              <a:tailEnd/>
            </a:ln>
          </p:spPr>
          <p:txBody>
            <a:bodyPr wrap="none" lIns="0" tIns="0" rIns="0" bIns="0">
              <a:spAutoFit/>
            </a:bodyPr>
            <a:lstStyle/>
            <a:p>
              <a:pPr eaLnBrk="0" hangingPunct="0"/>
              <a:r>
                <a:rPr lang="en-US" sz="1400" b="1">
                  <a:solidFill>
                    <a:srgbClr val="000000"/>
                  </a:solidFill>
                  <a:latin typeface="Times New Roman" pitchFamily="18" charset="0"/>
                </a:rPr>
                <a:t>Energy</a:t>
              </a:r>
              <a:endParaRPr lang="en-US" sz="1400" b="1">
                <a:latin typeface="ZapfDingbats"/>
              </a:endParaRPr>
            </a:p>
          </p:txBody>
        </p:sp>
        <p:sp>
          <p:nvSpPr>
            <p:cNvPr id="24639" name="Rectangle 26"/>
            <p:cNvSpPr>
              <a:spLocks noChangeArrowheads="1"/>
            </p:cNvSpPr>
            <p:nvPr/>
          </p:nvSpPr>
          <p:spPr bwMode="auto">
            <a:xfrm>
              <a:off x="2364" y="956"/>
              <a:ext cx="326" cy="76"/>
            </a:xfrm>
            <a:prstGeom prst="rect">
              <a:avLst/>
            </a:prstGeom>
            <a:noFill/>
            <a:ln w="9525">
              <a:noFill/>
              <a:miter lim="800000"/>
              <a:headEnd/>
              <a:tailEnd/>
            </a:ln>
          </p:spPr>
          <p:txBody>
            <a:bodyPr/>
            <a:lstStyle/>
            <a:p>
              <a:pPr eaLnBrk="0" hangingPunct="0">
                <a:spcBef>
                  <a:spcPct val="50000"/>
                </a:spcBef>
              </a:pPr>
              <a:endParaRPr lang="en-US"/>
            </a:p>
          </p:txBody>
        </p:sp>
        <p:sp>
          <p:nvSpPr>
            <p:cNvPr id="24640" name="Rectangle 27"/>
            <p:cNvSpPr>
              <a:spLocks noChangeArrowheads="1"/>
            </p:cNvSpPr>
            <p:nvPr/>
          </p:nvSpPr>
          <p:spPr bwMode="auto">
            <a:xfrm>
              <a:off x="2933" y="1453"/>
              <a:ext cx="328" cy="77"/>
            </a:xfrm>
            <a:prstGeom prst="rect">
              <a:avLst/>
            </a:prstGeom>
            <a:noFill/>
            <a:ln w="9525">
              <a:noFill/>
              <a:miter lim="800000"/>
              <a:headEnd/>
              <a:tailEnd/>
            </a:ln>
          </p:spPr>
          <p:txBody>
            <a:bodyPr/>
            <a:lstStyle/>
            <a:p>
              <a:pPr eaLnBrk="0" hangingPunct="0">
                <a:spcBef>
                  <a:spcPct val="50000"/>
                </a:spcBef>
              </a:pPr>
              <a:endParaRPr lang="en-US"/>
            </a:p>
          </p:txBody>
        </p:sp>
        <p:sp>
          <p:nvSpPr>
            <p:cNvPr id="24641" name="Freeform 28"/>
            <p:cNvSpPr>
              <a:spLocks/>
            </p:cNvSpPr>
            <p:nvPr/>
          </p:nvSpPr>
          <p:spPr bwMode="auto">
            <a:xfrm>
              <a:off x="1976" y="1219"/>
              <a:ext cx="1306" cy="600"/>
            </a:xfrm>
            <a:custGeom>
              <a:avLst/>
              <a:gdLst>
                <a:gd name="T0" fmla="*/ 0 w 4847"/>
                <a:gd name="T1" fmla="*/ 2272 h 2272"/>
                <a:gd name="T2" fmla="*/ 769 w 4847"/>
                <a:gd name="T3" fmla="*/ 1989 h 2272"/>
                <a:gd name="T4" fmla="*/ 1155 w 4847"/>
                <a:gd name="T5" fmla="*/ 1704 h 2272"/>
                <a:gd name="T6" fmla="*/ 1385 w 4847"/>
                <a:gd name="T7" fmla="*/ 1421 h 2272"/>
                <a:gd name="T8" fmla="*/ 1693 w 4847"/>
                <a:gd name="T9" fmla="*/ 1065 h 2272"/>
                <a:gd name="T10" fmla="*/ 2001 w 4847"/>
                <a:gd name="T11" fmla="*/ 853 h 2272"/>
                <a:gd name="T12" fmla="*/ 2384 w 4847"/>
                <a:gd name="T13" fmla="*/ 568 h 2272"/>
                <a:gd name="T14" fmla="*/ 2924 w 4847"/>
                <a:gd name="T15" fmla="*/ 355 h 2272"/>
                <a:gd name="T16" fmla="*/ 3539 w 4847"/>
                <a:gd name="T17" fmla="*/ 0 h 2272"/>
                <a:gd name="T18" fmla="*/ 3716 w 4847"/>
                <a:gd name="T19" fmla="*/ 97 h 2272"/>
                <a:gd name="T20" fmla="*/ 3861 w 4847"/>
                <a:gd name="T21" fmla="*/ 204 h 2272"/>
                <a:gd name="T22" fmla="*/ 3955 w 4847"/>
                <a:gd name="T23" fmla="*/ 225 h 2272"/>
                <a:gd name="T24" fmla="*/ 4143 w 4847"/>
                <a:gd name="T25" fmla="*/ 351 h 2272"/>
                <a:gd name="T26" fmla="*/ 4342 w 4847"/>
                <a:gd name="T27" fmla="*/ 412 h 2272"/>
                <a:gd name="T28" fmla="*/ 4605 w 4847"/>
                <a:gd name="T29" fmla="*/ 545 h 2272"/>
                <a:gd name="T30" fmla="*/ 4770 w 4847"/>
                <a:gd name="T31" fmla="*/ 568 h 2272"/>
                <a:gd name="T32" fmla="*/ 4847 w 4847"/>
                <a:gd name="T33" fmla="*/ 640 h 2272"/>
                <a:gd name="T34" fmla="*/ 4616 w 4847"/>
                <a:gd name="T35" fmla="*/ 640 h 2272"/>
                <a:gd name="T36" fmla="*/ 4309 w 4847"/>
                <a:gd name="T37" fmla="*/ 662 h 2272"/>
                <a:gd name="T38" fmla="*/ 4079 w 4847"/>
                <a:gd name="T39" fmla="*/ 710 h 2272"/>
                <a:gd name="T40" fmla="*/ 3807 w 4847"/>
                <a:gd name="T41" fmla="*/ 813 h 2272"/>
                <a:gd name="T42" fmla="*/ 3436 w 4847"/>
                <a:gd name="T43" fmla="*/ 916 h 2272"/>
                <a:gd name="T44" fmla="*/ 3097 w 4847"/>
                <a:gd name="T45" fmla="*/ 1112 h 2272"/>
                <a:gd name="T46" fmla="*/ 2855 w 4847"/>
                <a:gd name="T47" fmla="*/ 1283 h 2272"/>
                <a:gd name="T48" fmla="*/ 2647 w 4847"/>
                <a:gd name="T49" fmla="*/ 1525 h 2272"/>
                <a:gd name="T50" fmla="*/ 2380 w 4847"/>
                <a:gd name="T51" fmla="*/ 1735 h 2272"/>
                <a:gd name="T52" fmla="*/ 2152 w 4847"/>
                <a:gd name="T53" fmla="*/ 1922 h 2272"/>
                <a:gd name="T54" fmla="*/ 1979 w 4847"/>
                <a:gd name="T55" fmla="*/ 2007 h 2272"/>
                <a:gd name="T56" fmla="*/ 1712 w 4847"/>
                <a:gd name="T57" fmla="*/ 2133 h 2272"/>
                <a:gd name="T58" fmla="*/ 1646 w 4847"/>
                <a:gd name="T59" fmla="*/ 2157 h 2272"/>
                <a:gd name="T60" fmla="*/ 1512 w 4847"/>
                <a:gd name="T61" fmla="*/ 2196 h 2272"/>
                <a:gd name="T62" fmla="*/ 1111 w 4847"/>
                <a:gd name="T63" fmla="*/ 2196 h 2272"/>
                <a:gd name="T64" fmla="*/ 692 w 4847"/>
                <a:gd name="T65" fmla="*/ 2201 h 2272"/>
                <a:gd name="T66" fmla="*/ 368 w 4847"/>
                <a:gd name="T67" fmla="*/ 2251 h 2272"/>
                <a:gd name="T68" fmla="*/ 0 w 4847"/>
                <a:gd name="T69" fmla="*/ 2272 h 22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47"/>
                <a:gd name="T106" fmla="*/ 0 h 2272"/>
                <a:gd name="T107" fmla="*/ 4847 w 4847"/>
                <a:gd name="T108" fmla="*/ 2272 h 22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47" h="2272">
                  <a:moveTo>
                    <a:pt x="0" y="2272"/>
                  </a:moveTo>
                  <a:lnTo>
                    <a:pt x="769" y="1989"/>
                  </a:lnTo>
                  <a:lnTo>
                    <a:pt x="1155" y="1704"/>
                  </a:lnTo>
                  <a:lnTo>
                    <a:pt x="1385" y="1421"/>
                  </a:lnTo>
                  <a:lnTo>
                    <a:pt x="1693" y="1065"/>
                  </a:lnTo>
                  <a:lnTo>
                    <a:pt x="2001" y="853"/>
                  </a:lnTo>
                  <a:lnTo>
                    <a:pt x="2384" y="568"/>
                  </a:lnTo>
                  <a:lnTo>
                    <a:pt x="2924" y="355"/>
                  </a:lnTo>
                  <a:lnTo>
                    <a:pt x="3539" y="0"/>
                  </a:lnTo>
                  <a:lnTo>
                    <a:pt x="3716" y="97"/>
                  </a:lnTo>
                  <a:lnTo>
                    <a:pt x="3861" y="204"/>
                  </a:lnTo>
                  <a:lnTo>
                    <a:pt x="3955" y="225"/>
                  </a:lnTo>
                  <a:lnTo>
                    <a:pt x="4143" y="351"/>
                  </a:lnTo>
                  <a:lnTo>
                    <a:pt x="4342" y="412"/>
                  </a:lnTo>
                  <a:lnTo>
                    <a:pt x="4605" y="545"/>
                  </a:lnTo>
                  <a:lnTo>
                    <a:pt x="4770" y="568"/>
                  </a:lnTo>
                  <a:lnTo>
                    <a:pt x="4847" y="640"/>
                  </a:lnTo>
                  <a:lnTo>
                    <a:pt x="4616" y="640"/>
                  </a:lnTo>
                  <a:lnTo>
                    <a:pt x="4309" y="662"/>
                  </a:lnTo>
                  <a:lnTo>
                    <a:pt x="4079" y="710"/>
                  </a:lnTo>
                  <a:lnTo>
                    <a:pt x="3807" y="813"/>
                  </a:lnTo>
                  <a:lnTo>
                    <a:pt x="3436" y="916"/>
                  </a:lnTo>
                  <a:lnTo>
                    <a:pt x="3097" y="1112"/>
                  </a:lnTo>
                  <a:lnTo>
                    <a:pt x="2855" y="1283"/>
                  </a:lnTo>
                  <a:lnTo>
                    <a:pt x="2647" y="1525"/>
                  </a:lnTo>
                  <a:lnTo>
                    <a:pt x="2380" y="1735"/>
                  </a:lnTo>
                  <a:lnTo>
                    <a:pt x="2152" y="1922"/>
                  </a:lnTo>
                  <a:lnTo>
                    <a:pt x="1979" y="2007"/>
                  </a:lnTo>
                  <a:lnTo>
                    <a:pt x="1712" y="2133"/>
                  </a:lnTo>
                  <a:lnTo>
                    <a:pt x="1646" y="2157"/>
                  </a:lnTo>
                  <a:lnTo>
                    <a:pt x="1512" y="2196"/>
                  </a:lnTo>
                  <a:lnTo>
                    <a:pt x="1111" y="2196"/>
                  </a:lnTo>
                  <a:lnTo>
                    <a:pt x="692" y="2201"/>
                  </a:lnTo>
                  <a:lnTo>
                    <a:pt x="368" y="2251"/>
                  </a:lnTo>
                  <a:lnTo>
                    <a:pt x="0" y="2272"/>
                  </a:lnTo>
                  <a:close/>
                </a:path>
              </a:pathLst>
            </a:custGeom>
            <a:solidFill>
              <a:srgbClr val="FF6699"/>
            </a:solidFill>
            <a:ln w="9525">
              <a:noFill/>
              <a:round/>
              <a:headEnd/>
              <a:tailEnd/>
            </a:ln>
          </p:spPr>
          <p:txBody>
            <a:bodyPr/>
            <a:lstStyle/>
            <a:p>
              <a:pPr eaLnBrk="0" hangingPunct="0">
                <a:spcBef>
                  <a:spcPct val="50000"/>
                </a:spcBef>
              </a:pPr>
              <a:endParaRPr lang="en-US"/>
            </a:p>
          </p:txBody>
        </p:sp>
        <p:sp>
          <p:nvSpPr>
            <p:cNvPr id="24642" name="Rectangle 29"/>
            <p:cNvSpPr>
              <a:spLocks noChangeArrowheads="1"/>
            </p:cNvSpPr>
            <p:nvPr/>
          </p:nvSpPr>
          <p:spPr bwMode="auto">
            <a:xfrm>
              <a:off x="1979" y="912"/>
              <a:ext cx="405" cy="358"/>
            </a:xfrm>
            <a:prstGeom prst="rect">
              <a:avLst/>
            </a:prstGeom>
            <a:noFill/>
            <a:ln w="9525">
              <a:noFill/>
              <a:miter lim="800000"/>
              <a:headEnd/>
              <a:tailEnd/>
            </a:ln>
          </p:spPr>
          <p:txBody>
            <a:bodyPr wrap="none" lIns="0" tIns="0" rIns="0" bIns="0">
              <a:spAutoFit/>
            </a:bodyPr>
            <a:lstStyle/>
            <a:p>
              <a:pPr eaLnBrk="0" hangingPunct="0"/>
              <a:r>
                <a:rPr lang="en-US" sz="1100" b="1" dirty="0">
                  <a:solidFill>
                    <a:srgbClr val="00CC99"/>
                  </a:solidFill>
                  <a:latin typeface="Times New Roman" pitchFamily="18" charset="0"/>
                </a:rPr>
                <a:t>Upper </a:t>
              </a:r>
            </a:p>
            <a:p>
              <a:pPr eaLnBrk="0" hangingPunct="0"/>
              <a:r>
                <a:rPr lang="en-US" sz="1100" b="1" dirty="0">
                  <a:solidFill>
                    <a:srgbClr val="00CC99"/>
                  </a:solidFill>
                  <a:latin typeface="Times New Roman" pitchFamily="18" charset="0"/>
                </a:rPr>
                <a:t>Bound</a:t>
              </a:r>
              <a:endParaRPr lang="en-US" sz="1100" b="1" dirty="0">
                <a:latin typeface="ZapfDingbats"/>
              </a:endParaRPr>
            </a:p>
          </p:txBody>
        </p:sp>
        <p:sp>
          <p:nvSpPr>
            <p:cNvPr id="24643" name="Rectangle 30"/>
            <p:cNvSpPr>
              <a:spLocks noChangeArrowheads="1"/>
            </p:cNvSpPr>
            <p:nvPr/>
          </p:nvSpPr>
          <p:spPr bwMode="auto">
            <a:xfrm>
              <a:off x="2928" y="1441"/>
              <a:ext cx="412" cy="358"/>
            </a:xfrm>
            <a:prstGeom prst="rect">
              <a:avLst/>
            </a:prstGeom>
            <a:noFill/>
            <a:ln w="9525">
              <a:noFill/>
              <a:miter lim="800000"/>
              <a:headEnd/>
              <a:tailEnd/>
            </a:ln>
          </p:spPr>
          <p:txBody>
            <a:bodyPr wrap="none" lIns="0" tIns="0" rIns="0" bIns="0">
              <a:spAutoFit/>
            </a:bodyPr>
            <a:lstStyle/>
            <a:p>
              <a:pPr eaLnBrk="0" hangingPunct="0"/>
              <a:r>
                <a:rPr lang="en-US" sz="1100" b="1" dirty="0">
                  <a:solidFill>
                    <a:srgbClr val="FF6699"/>
                  </a:solidFill>
                  <a:latin typeface="Times New Roman" pitchFamily="18" charset="0"/>
                </a:rPr>
                <a:t>Lower </a:t>
              </a:r>
            </a:p>
            <a:p>
              <a:pPr eaLnBrk="0" hangingPunct="0"/>
              <a:r>
                <a:rPr lang="en-US" sz="1100" b="1" dirty="0">
                  <a:solidFill>
                    <a:srgbClr val="FF6699"/>
                  </a:solidFill>
                  <a:latin typeface="Times New Roman" pitchFamily="18" charset="0"/>
                </a:rPr>
                <a:t>Bound</a:t>
              </a:r>
              <a:endParaRPr lang="en-US" sz="1100" b="1" dirty="0">
                <a:latin typeface="ZapfDingbats"/>
              </a:endParaRPr>
            </a:p>
          </p:txBody>
        </p:sp>
        <p:sp>
          <p:nvSpPr>
            <p:cNvPr id="24644" name="Freeform 31"/>
            <p:cNvSpPr>
              <a:spLocks/>
            </p:cNvSpPr>
            <p:nvPr/>
          </p:nvSpPr>
          <p:spPr bwMode="auto">
            <a:xfrm>
              <a:off x="2039" y="961"/>
              <a:ext cx="1378" cy="837"/>
            </a:xfrm>
            <a:custGeom>
              <a:avLst/>
              <a:gdLst>
                <a:gd name="T0" fmla="*/ 0 w 4558"/>
                <a:gd name="T1" fmla="*/ 3408 h 3408"/>
                <a:gd name="T2" fmla="*/ 724 w 4558"/>
                <a:gd name="T3" fmla="*/ 2954 h 3408"/>
                <a:gd name="T4" fmla="*/ 1086 w 4558"/>
                <a:gd name="T5" fmla="*/ 2499 h 3408"/>
                <a:gd name="T6" fmla="*/ 1303 w 4558"/>
                <a:gd name="T7" fmla="*/ 2045 h 3408"/>
                <a:gd name="T8" fmla="*/ 1592 w 4558"/>
                <a:gd name="T9" fmla="*/ 1477 h 3408"/>
                <a:gd name="T10" fmla="*/ 1881 w 4558"/>
                <a:gd name="T11" fmla="*/ 1136 h 3408"/>
                <a:gd name="T12" fmla="*/ 2243 w 4558"/>
                <a:gd name="T13" fmla="*/ 682 h 3408"/>
                <a:gd name="T14" fmla="*/ 2749 w 4558"/>
                <a:gd name="T15" fmla="*/ 341 h 3408"/>
                <a:gd name="T16" fmla="*/ 3304 w 4558"/>
                <a:gd name="T17" fmla="*/ 74 h 3408"/>
                <a:gd name="T18" fmla="*/ 3472 w 4558"/>
                <a:gd name="T19" fmla="*/ 0 h 3408"/>
                <a:gd name="T20" fmla="*/ 3545 w 4558"/>
                <a:gd name="T21" fmla="*/ 227 h 3408"/>
                <a:gd name="T22" fmla="*/ 3690 w 4558"/>
                <a:gd name="T23" fmla="*/ 341 h 3408"/>
                <a:gd name="T24" fmla="*/ 3834 w 4558"/>
                <a:gd name="T25" fmla="*/ 455 h 3408"/>
                <a:gd name="T26" fmla="*/ 4051 w 4558"/>
                <a:gd name="T27" fmla="*/ 568 h 3408"/>
                <a:gd name="T28" fmla="*/ 4340 w 4558"/>
                <a:gd name="T29" fmla="*/ 682 h 3408"/>
                <a:gd name="T30" fmla="*/ 4473 w 4558"/>
                <a:gd name="T31" fmla="*/ 712 h 3408"/>
                <a:gd name="T32" fmla="*/ 4558 w 4558"/>
                <a:gd name="T33" fmla="*/ 795 h 3408"/>
                <a:gd name="T34" fmla="*/ 4340 w 4558"/>
                <a:gd name="T35" fmla="*/ 795 h 3408"/>
                <a:gd name="T36" fmla="*/ 4040 w 4558"/>
                <a:gd name="T37" fmla="*/ 786 h 3408"/>
                <a:gd name="T38" fmla="*/ 3818 w 4558"/>
                <a:gd name="T39" fmla="*/ 859 h 3408"/>
                <a:gd name="T40" fmla="*/ 3472 w 4558"/>
                <a:gd name="T41" fmla="*/ 909 h 3408"/>
                <a:gd name="T42" fmla="*/ 3111 w 4558"/>
                <a:gd name="T43" fmla="*/ 1023 h 3408"/>
                <a:gd name="T44" fmla="*/ 2822 w 4558"/>
                <a:gd name="T45" fmla="*/ 1250 h 3408"/>
                <a:gd name="T46" fmla="*/ 2533 w 4558"/>
                <a:gd name="T47" fmla="*/ 1591 h 3408"/>
                <a:gd name="T48" fmla="*/ 2315 w 4558"/>
                <a:gd name="T49" fmla="*/ 1818 h 3408"/>
                <a:gd name="T50" fmla="*/ 2171 w 4558"/>
                <a:gd name="T51" fmla="*/ 2045 h 3408"/>
                <a:gd name="T52" fmla="*/ 1954 w 4558"/>
                <a:gd name="T53" fmla="*/ 2272 h 3408"/>
                <a:gd name="T54" fmla="*/ 1736 w 4558"/>
                <a:gd name="T55" fmla="*/ 2613 h 3408"/>
                <a:gd name="T56" fmla="*/ 1519 w 4558"/>
                <a:gd name="T57" fmla="*/ 2840 h 3408"/>
                <a:gd name="T58" fmla="*/ 1303 w 4558"/>
                <a:gd name="T59" fmla="*/ 3067 h 3408"/>
                <a:gd name="T60" fmla="*/ 1013 w 4558"/>
                <a:gd name="T61" fmla="*/ 3181 h 3408"/>
                <a:gd name="T62" fmla="*/ 651 w 4558"/>
                <a:gd name="T63" fmla="*/ 3294 h 3408"/>
                <a:gd name="T64" fmla="*/ 346 w 4558"/>
                <a:gd name="T65" fmla="*/ 3372 h 3408"/>
                <a:gd name="T66" fmla="*/ 0 w 4558"/>
                <a:gd name="T67" fmla="*/ 3408 h 34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58"/>
                <a:gd name="T103" fmla="*/ 0 h 3408"/>
                <a:gd name="T104" fmla="*/ 4558 w 4558"/>
                <a:gd name="T105" fmla="*/ 3408 h 34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58" h="3408">
                  <a:moveTo>
                    <a:pt x="0" y="3408"/>
                  </a:moveTo>
                  <a:lnTo>
                    <a:pt x="724" y="2954"/>
                  </a:lnTo>
                  <a:lnTo>
                    <a:pt x="1086" y="2499"/>
                  </a:lnTo>
                  <a:lnTo>
                    <a:pt x="1303" y="2045"/>
                  </a:lnTo>
                  <a:lnTo>
                    <a:pt x="1592" y="1477"/>
                  </a:lnTo>
                  <a:lnTo>
                    <a:pt x="1881" y="1136"/>
                  </a:lnTo>
                  <a:lnTo>
                    <a:pt x="2243" y="682"/>
                  </a:lnTo>
                  <a:lnTo>
                    <a:pt x="2749" y="341"/>
                  </a:lnTo>
                  <a:lnTo>
                    <a:pt x="3304" y="74"/>
                  </a:lnTo>
                  <a:lnTo>
                    <a:pt x="3472" y="0"/>
                  </a:lnTo>
                  <a:lnTo>
                    <a:pt x="3545" y="227"/>
                  </a:lnTo>
                  <a:lnTo>
                    <a:pt x="3690" y="341"/>
                  </a:lnTo>
                  <a:lnTo>
                    <a:pt x="3834" y="455"/>
                  </a:lnTo>
                  <a:lnTo>
                    <a:pt x="4051" y="568"/>
                  </a:lnTo>
                  <a:lnTo>
                    <a:pt x="4340" y="682"/>
                  </a:lnTo>
                  <a:lnTo>
                    <a:pt x="4473" y="712"/>
                  </a:lnTo>
                  <a:lnTo>
                    <a:pt x="4558" y="795"/>
                  </a:lnTo>
                  <a:lnTo>
                    <a:pt x="4340" y="795"/>
                  </a:lnTo>
                  <a:lnTo>
                    <a:pt x="4040" y="786"/>
                  </a:lnTo>
                  <a:lnTo>
                    <a:pt x="3818" y="859"/>
                  </a:lnTo>
                  <a:lnTo>
                    <a:pt x="3472" y="909"/>
                  </a:lnTo>
                  <a:lnTo>
                    <a:pt x="3111" y="1023"/>
                  </a:lnTo>
                  <a:lnTo>
                    <a:pt x="2822" y="1250"/>
                  </a:lnTo>
                  <a:lnTo>
                    <a:pt x="2533" y="1591"/>
                  </a:lnTo>
                  <a:lnTo>
                    <a:pt x="2315" y="1818"/>
                  </a:lnTo>
                  <a:lnTo>
                    <a:pt x="2171" y="2045"/>
                  </a:lnTo>
                  <a:lnTo>
                    <a:pt x="1954" y="2272"/>
                  </a:lnTo>
                  <a:lnTo>
                    <a:pt x="1736" y="2613"/>
                  </a:lnTo>
                  <a:lnTo>
                    <a:pt x="1519" y="2840"/>
                  </a:lnTo>
                  <a:lnTo>
                    <a:pt x="1303" y="3067"/>
                  </a:lnTo>
                  <a:lnTo>
                    <a:pt x="1013" y="3181"/>
                  </a:lnTo>
                  <a:lnTo>
                    <a:pt x="651" y="3294"/>
                  </a:lnTo>
                  <a:lnTo>
                    <a:pt x="346" y="3372"/>
                  </a:lnTo>
                  <a:lnTo>
                    <a:pt x="0" y="3408"/>
                  </a:lnTo>
                  <a:close/>
                </a:path>
              </a:pathLst>
            </a:custGeom>
            <a:solidFill>
              <a:srgbClr val="0000CC"/>
            </a:solidFill>
            <a:ln w="9525">
              <a:noFill/>
              <a:round/>
              <a:headEnd/>
              <a:tailEnd/>
            </a:ln>
          </p:spPr>
          <p:txBody>
            <a:bodyPr/>
            <a:lstStyle/>
            <a:p>
              <a:pPr eaLnBrk="0" hangingPunct="0">
                <a:spcBef>
                  <a:spcPct val="50000"/>
                </a:spcBef>
              </a:pPr>
              <a:endParaRPr lang="en-US"/>
            </a:p>
          </p:txBody>
        </p:sp>
        <p:sp>
          <p:nvSpPr>
            <p:cNvPr id="24645" name="Freeform 32"/>
            <p:cNvSpPr>
              <a:spLocks/>
            </p:cNvSpPr>
            <p:nvPr/>
          </p:nvSpPr>
          <p:spPr bwMode="auto">
            <a:xfrm>
              <a:off x="1968" y="916"/>
              <a:ext cx="1229" cy="901"/>
            </a:xfrm>
            <a:custGeom>
              <a:avLst/>
              <a:gdLst>
                <a:gd name="T0" fmla="*/ 0 w 4558"/>
                <a:gd name="T1" fmla="*/ 3408 h 3408"/>
                <a:gd name="T2" fmla="*/ 724 w 4558"/>
                <a:gd name="T3" fmla="*/ 2954 h 3408"/>
                <a:gd name="T4" fmla="*/ 1086 w 4558"/>
                <a:gd name="T5" fmla="*/ 2499 h 3408"/>
                <a:gd name="T6" fmla="*/ 1303 w 4558"/>
                <a:gd name="T7" fmla="*/ 2045 h 3408"/>
                <a:gd name="T8" fmla="*/ 1592 w 4558"/>
                <a:gd name="T9" fmla="*/ 1477 h 3408"/>
                <a:gd name="T10" fmla="*/ 1881 w 4558"/>
                <a:gd name="T11" fmla="*/ 1136 h 3408"/>
                <a:gd name="T12" fmla="*/ 2243 w 4558"/>
                <a:gd name="T13" fmla="*/ 682 h 3408"/>
                <a:gd name="T14" fmla="*/ 2749 w 4558"/>
                <a:gd name="T15" fmla="*/ 341 h 3408"/>
                <a:gd name="T16" fmla="*/ 3304 w 4558"/>
                <a:gd name="T17" fmla="*/ 74 h 3408"/>
                <a:gd name="T18" fmla="*/ 3472 w 4558"/>
                <a:gd name="T19" fmla="*/ 0 h 3408"/>
                <a:gd name="T20" fmla="*/ 3545 w 4558"/>
                <a:gd name="T21" fmla="*/ 227 h 3408"/>
                <a:gd name="T22" fmla="*/ 3690 w 4558"/>
                <a:gd name="T23" fmla="*/ 341 h 3408"/>
                <a:gd name="T24" fmla="*/ 3834 w 4558"/>
                <a:gd name="T25" fmla="*/ 455 h 3408"/>
                <a:gd name="T26" fmla="*/ 4051 w 4558"/>
                <a:gd name="T27" fmla="*/ 568 h 3408"/>
                <a:gd name="T28" fmla="*/ 4340 w 4558"/>
                <a:gd name="T29" fmla="*/ 682 h 3408"/>
                <a:gd name="T30" fmla="*/ 4473 w 4558"/>
                <a:gd name="T31" fmla="*/ 712 h 3408"/>
                <a:gd name="T32" fmla="*/ 4558 w 4558"/>
                <a:gd name="T33" fmla="*/ 795 h 3408"/>
                <a:gd name="T34" fmla="*/ 4340 w 4558"/>
                <a:gd name="T35" fmla="*/ 795 h 3408"/>
                <a:gd name="T36" fmla="*/ 4040 w 4558"/>
                <a:gd name="T37" fmla="*/ 786 h 3408"/>
                <a:gd name="T38" fmla="*/ 3818 w 4558"/>
                <a:gd name="T39" fmla="*/ 859 h 3408"/>
                <a:gd name="T40" fmla="*/ 3472 w 4558"/>
                <a:gd name="T41" fmla="*/ 909 h 3408"/>
                <a:gd name="T42" fmla="*/ 3111 w 4558"/>
                <a:gd name="T43" fmla="*/ 1023 h 3408"/>
                <a:gd name="T44" fmla="*/ 2822 w 4558"/>
                <a:gd name="T45" fmla="*/ 1250 h 3408"/>
                <a:gd name="T46" fmla="*/ 2533 w 4558"/>
                <a:gd name="T47" fmla="*/ 1591 h 3408"/>
                <a:gd name="T48" fmla="*/ 2315 w 4558"/>
                <a:gd name="T49" fmla="*/ 1818 h 3408"/>
                <a:gd name="T50" fmla="*/ 2171 w 4558"/>
                <a:gd name="T51" fmla="*/ 2045 h 3408"/>
                <a:gd name="T52" fmla="*/ 1954 w 4558"/>
                <a:gd name="T53" fmla="*/ 2272 h 3408"/>
                <a:gd name="T54" fmla="*/ 1736 w 4558"/>
                <a:gd name="T55" fmla="*/ 2613 h 3408"/>
                <a:gd name="T56" fmla="*/ 1519 w 4558"/>
                <a:gd name="T57" fmla="*/ 2840 h 3408"/>
                <a:gd name="T58" fmla="*/ 1303 w 4558"/>
                <a:gd name="T59" fmla="*/ 3067 h 3408"/>
                <a:gd name="T60" fmla="*/ 1013 w 4558"/>
                <a:gd name="T61" fmla="*/ 3181 h 3408"/>
                <a:gd name="T62" fmla="*/ 651 w 4558"/>
                <a:gd name="T63" fmla="*/ 3294 h 3408"/>
                <a:gd name="T64" fmla="*/ 346 w 4558"/>
                <a:gd name="T65" fmla="*/ 3372 h 3408"/>
                <a:gd name="T66" fmla="*/ 0 w 4558"/>
                <a:gd name="T67" fmla="*/ 3408 h 34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58"/>
                <a:gd name="T103" fmla="*/ 0 h 3408"/>
                <a:gd name="T104" fmla="*/ 4558 w 4558"/>
                <a:gd name="T105" fmla="*/ 3408 h 34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58" h="3408">
                  <a:moveTo>
                    <a:pt x="0" y="3408"/>
                  </a:moveTo>
                  <a:lnTo>
                    <a:pt x="724" y="2954"/>
                  </a:lnTo>
                  <a:lnTo>
                    <a:pt x="1086" y="2499"/>
                  </a:lnTo>
                  <a:lnTo>
                    <a:pt x="1303" y="2045"/>
                  </a:lnTo>
                  <a:lnTo>
                    <a:pt x="1592" y="1477"/>
                  </a:lnTo>
                  <a:lnTo>
                    <a:pt x="1881" y="1136"/>
                  </a:lnTo>
                  <a:lnTo>
                    <a:pt x="2243" y="682"/>
                  </a:lnTo>
                  <a:lnTo>
                    <a:pt x="2749" y="341"/>
                  </a:lnTo>
                  <a:lnTo>
                    <a:pt x="3304" y="74"/>
                  </a:lnTo>
                  <a:lnTo>
                    <a:pt x="3472" y="0"/>
                  </a:lnTo>
                  <a:lnTo>
                    <a:pt x="3545" y="227"/>
                  </a:lnTo>
                  <a:lnTo>
                    <a:pt x="3690" y="341"/>
                  </a:lnTo>
                  <a:lnTo>
                    <a:pt x="3834" y="455"/>
                  </a:lnTo>
                  <a:lnTo>
                    <a:pt x="4051" y="568"/>
                  </a:lnTo>
                  <a:lnTo>
                    <a:pt x="4340" y="682"/>
                  </a:lnTo>
                  <a:lnTo>
                    <a:pt x="4473" y="712"/>
                  </a:lnTo>
                  <a:lnTo>
                    <a:pt x="4558" y="795"/>
                  </a:lnTo>
                  <a:lnTo>
                    <a:pt x="4340" y="795"/>
                  </a:lnTo>
                  <a:lnTo>
                    <a:pt x="4040" y="786"/>
                  </a:lnTo>
                  <a:lnTo>
                    <a:pt x="3818" y="859"/>
                  </a:lnTo>
                  <a:lnTo>
                    <a:pt x="3472" y="909"/>
                  </a:lnTo>
                  <a:lnTo>
                    <a:pt x="3111" y="1023"/>
                  </a:lnTo>
                  <a:lnTo>
                    <a:pt x="2822" y="1250"/>
                  </a:lnTo>
                  <a:lnTo>
                    <a:pt x="2533" y="1591"/>
                  </a:lnTo>
                  <a:lnTo>
                    <a:pt x="2315" y="1818"/>
                  </a:lnTo>
                  <a:lnTo>
                    <a:pt x="2171" y="2045"/>
                  </a:lnTo>
                  <a:lnTo>
                    <a:pt x="1954" y="2272"/>
                  </a:lnTo>
                  <a:lnTo>
                    <a:pt x="1736" y="2613"/>
                  </a:lnTo>
                  <a:lnTo>
                    <a:pt x="1519" y="2840"/>
                  </a:lnTo>
                  <a:lnTo>
                    <a:pt x="1303" y="3067"/>
                  </a:lnTo>
                  <a:lnTo>
                    <a:pt x="1013" y="3181"/>
                  </a:lnTo>
                  <a:lnTo>
                    <a:pt x="651" y="3294"/>
                  </a:lnTo>
                  <a:lnTo>
                    <a:pt x="346" y="3372"/>
                  </a:lnTo>
                  <a:lnTo>
                    <a:pt x="0" y="3408"/>
                  </a:lnTo>
                  <a:close/>
                </a:path>
              </a:pathLst>
            </a:custGeom>
            <a:solidFill>
              <a:srgbClr val="00CC99"/>
            </a:solidFill>
            <a:ln w="9525">
              <a:noFill/>
              <a:round/>
              <a:headEnd/>
              <a:tailEnd/>
            </a:ln>
          </p:spPr>
          <p:txBody>
            <a:bodyPr/>
            <a:lstStyle/>
            <a:p>
              <a:pPr eaLnBrk="0" hangingPunct="0">
                <a:spcBef>
                  <a:spcPct val="50000"/>
                </a:spcBef>
              </a:pPr>
              <a:endParaRPr lang="en-US"/>
            </a:p>
          </p:txBody>
        </p:sp>
      </p:grpSp>
      <p:sp>
        <p:nvSpPr>
          <p:cNvPr id="24587" name="AutoShape 33"/>
          <p:cNvSpPr>
            <a:spLocks noChangeArrowheads="1"/>
          </p:cNvSpPr>
          <p:nvPr/>
        </p:nvSpPr>
        <p:spPr bwMode="auto">
          <a:xfrm>
            <a:off x="2641600" y="2705100"/>
            <a:ext cx="481013" cy="333375"/>
          </a:xfrm>
          <a:prstGeom prst="rightArrow">
            <a:avLst>
              <a:gd name="adj1" fmla="val 50000"/>
              <a:gd name="adj2" fmla="val 36071"/>
            </a:avLst>
          </a:prstGeom>
          <a:noFill/>
          <a:ln w="12700" algn="ctr">
            <a:solidFill>
              <a:schemeClr val="tx1"/>
            </a:solidFill>
            <a:miter lim="800000"/>
            <a:headEnd/>
            <a:tailEnd/>
          </a:ln>
        </p:spPr>
        <p:txBody>
          <a:bodyPr anchor="ctr">
            <a:spAutoFit/>
          </a:bodyPr>
          <a:lstStyle/>
          <a:p>
            <a:pPr eaLnBrk="0" hangingPunct="0">
              <a:spcBef>
                <a:spcPct val="50000"/>
              </a:spcBef>
            </a:pPr>
            <a:endParaRPr lang="en-US"/>
          </a:p>
        </p:txBody>
      </p:sp>
      <p:sp>
        <p:nvSpPr>
          <p:cNvPr id="24588" name="Text Box 34"/>
          <p:cNvSpPr txBox="1">
            <a:spLocks noChangeArrowheads="1"/>
          </p:cNvSpPr>
          <p:nvPr/>
        </p:nvSpPr>
        <p:spPr bwMode="auto">
          <a:xfrm>
            <a:off x="3314700" y="2400300"/>
            <a:ext cx="1816100" cy="1354217"/>
          </a:xfrm>
          <a:prstGeom prst="rect">
            <a:avLst/>
          </a:prstGeom>
          <a:solidFill>
            <a:srgbClr val="FF6600"/>
          </a:solidFill>
          <a:ln w="12700" algn="ctr">
            <a:noFill/>
            <a:miter lim="800000"/>
            <a:headEnd/>
            <a:tailEnd/>
          </a:ln>
        </p:spPr>
        <p:txBody>
          <a:bodyPr>
            <a:spAutoFit/>
          </a:bodyPr>
          <a:lstStyle/>
          <a:p>
            <a:pPr algn="ctr" eaLnBrk="0" hangingPunct="0">
              <a:spcBef>
                <a:spcPct val="50000"/>
              </a:spcBef>
            </a:pPr>
            <a:r>
              <a:rPr lang="en-US" sz="1800" b="1" dirty="0"/>
              <a:t>Thrust 3</a:t>
            </a:r>
          </a:p>
          <a:p>
            <a:pPr algn="ctr" eaLnBrk="0" hangingPunct="0"/>
            <a:r>
              <a:rPr lang="en-US" sz="1600" dirty="0"/>
              <a:t>Application Metrics and Network Performance</a:t>
            </a:r>
          </a:p>
        </p:txBody>
      </p:sp>
      <p:sp>
        <p:nvSpPr>
          <p:cNvPr id="24589" name="AutoShape 35"/>
          <p:cNvSpPr>
            <a:spLocks noChangeArrowheads="1"/>
          </p:cNvSpPr>
          <p:nvPr/>
        </p:nvSpPr>
        <p:spPr bwMode="auto">
          <a:xfrm>
            <a:off x="4114800" y="3726890"/>
            <a:ext cx="292100" cy="406400"/>
          </a:xfrm>
          <a:prstGeom prst="downArrow">
            <a:avLst>
              <a:gd name="adj1" fmla="val 50000"/>
              <a:gd name="adj2" fmla="val 34783"/>
            </a:avLst>
          </a:prstGeom>
          <a:noFill/>
          <a:ln w="12700" algn="ctr">
            <a:solidFill>
              <a:schemeClr val="tx1"/>
            </a:solidFill>
            <a:miter lim="800000"/>
            <a:headEnd/>
            <a:tailEnd/>
          </a:ln>
        </p:spPr>
        <p:txBody>
          <a:bodyPr wrap="none" anchor="ctr">
            <a:spAutoFit/>
          </a:bodyPr>
          <a:lstStyle/>
          <a:p>
            <a:pPr eaLnBrk="0" hangingPunct="0">
              <a:spcBef>
                <a:spcPct val="50000"/>
              </a:spcBef>
            </a:pPr>
            <a:endParaRPr lang="en-US"/>
          </a:p>
        </p:txBody>
      </p:sp>
      <p:pic>
        <p:nvPicPr>
          <p:cNvPr id="24590" name="Picture 36" descr="TP_tmp"/>
          <p:cNvPicPr>
            <a:picLocks noChangeAspect="1" noChangeArrowheads="1"/>
          </p:cNvPicPr>
          <p:nvPr>
            <p:custDataLst>
              <p:tags r:id="rId1"/>
            </p:custDataLst>
          </p:nvPr>
        </p:nvPicPr>
        <p:blipFill>
          <a:blip r:embed="rId6" cstate="print">
            <a:clrChange>
              <a:clrFrom>
                <a:srgbClr val="FFFFFF"/>
              </a:clrFrom>
              <a:clrTo>
                <a:srgbClr val="FFFFFF">
                  <a:alpha val="0"/>
                </a:srgbClr>
              </a:clrTo>
            </a:clrChange>
          </a:blip>
          <a:srcRect/>
          <a:stretch>
            <a:fillRect/>
          </a:stretch>
        </p:blipFill>
        <p:spPr bwMode="auto">
          <a:xfrm>
            <a:off x="5440363" y="1803400"/>
            <a:ext cx="3221037" cy="879475"/>
          </a:xfrm>
          <a:prstGeom prst="rect">
            <a:avLst/>
          </a:prstGeom>
          <a:solidFill>
            <a:srgbClr val="CCFFFF"/>
          </a:solidFill>
          <a:ln w="12700" algn="ctr">
            <a:noFill/>
            <a:miter lim="800000"/>
            <a:headEnd/>
            <a:tailEnd/>
          </a:ln>
        </p:spPr>
      </p:pic>
      <p:pic>
        <p:nvPicPr>
          <p:cNvPr id="24591" name="Picture 37" descr="TP_tmp"/>
          <p:cNvPicPr>
            <a:picLocks noChangeAspect="1" noChangeArrowheads="1"/>
          </p:cNvPicPr>
          <p:nvPr>
            <p:custDataLst>
              <p:tags r:id="rId2"/>
            </p:custDataLst>
          </p:nvPr>
        </p:nvPicPr>
        <p:blipFill>
          <a:blip r:embed="rId7" cstate="print">
            <a:clrChange>
              <a:clrFrom>
                <a:srgbClr val="FFFFFF"/>
              </a:clrFrom>
              <a:clrTo>
                <a:srgbClr val="FFFFFF">
                  <a:alpha val="0"/>
                </a:srgbClr>
              </a:clrTo>
            </a:clrChange>
          </a:blip>
          <a:srcRect/>
          <a:stretch>
            <a:fillRect/>
          </a:stretch>
        </p:blipFill>
        <p:spPr bwMode="auto">
          <a:xfrm>
            <a:off x="1727200" y="1981200"/>
            <a:ext cx="254000" cy="254000"/>
          </a:xfrm>
          <a:prstGeom prst="rect">
            <a:avLst/>
          </a:prstGeom>
          <a:noFill/>
          <a:ln w="12700" algn="ctr">
            <a:noFill/>
            <a:miter lim="800000"/>
            <a:headEnd/>
            <a:tailEnd/>
          </a:ln>
        </p:spPr>
      </p:pic>
      <p:pic>
        <p:nvPicPr>
          <p:cNvPr id="24592" name="Picture 38" descr="TP_tmp"/>
          <p:cNvPicPr>
            <a:picLocks noChangeAspect="1" noChangeArrowheads="1"/>
          </p:cNvPicPr>
          <p:nvPr>
            <p:custDataLst>
              <p:tags r:id="rId3"/>
            </p:custDataLst>
          </p:nvPr>
        </p:nvPicPr>
        <p:blipFill>
          <a:blip r:embed="rId8" cstate="print">
            <a:clrChange>
              <a:clrFrom>
                <a:srgbClr val="FFFFFF"/>
              </a:clrFrom>
              <a:clrTo>
                <a:srgbClr val="FFFFFF">
                  <a:alpha val="0"/>
                </a:srgbClr>
              </a:clrTo>
            </a:clrChange>
          </a:blip>
          <a:srcRect/>
          <a:stretch>
            <a:fillRect/>
          </a:stretch>
        </p:blipFill>
        <p:spPr bwMode="auto">
          <a:xfrm>
            <a:off x="1714500" y="3822700"/>
            <a:ext cx="279400" cy="254000"/>
          </a:xfrm>
          <a:prstGeom prst="rect">
            <a:avLst/>
          </a:prstGeom>
          <a:noFill/>
          <a:ln w="12700" algn="ctr">
            <a:noFill/>
            <a:miter lim="800000"/>
            <a:headEnd/>
            <a:tailEnd/>
          </a:ln>
        </p:spPr>
      </p:pic>
      <p:sp>
        <p:nvSpPr>
          <p:cNvPr id="24593" name="Rectangle 39"/>
          <p:cNvSpPr>
            <a:spLocks noChangeArrowheads="1"/>
          </p:cNvSpPr>
          <p:nvPr/>
        </p:nvSpPr>
        <p:spPr bwMode="auto">
          <a:xfrm>
            <a:off x="3230848" y="4063140"/>
            <a:ext cx="254000" cy="88900"/>
          </a:xfrm>
          <a:prstGeom prst="rect">
            <a:avLst/>
          </a:prstGeom>
          <a:noFill/>
          <a:ln w="9525">
            <a:noFill/>
            <a:miter lim="800000"/>
            <a:headEnd/>
            <a:tailEnd/>
          </a:ln>
        </p:spPr>
        <p:txBody>
          <a:bodyPr/>
          <a:lstStyle/>
          <a:p>
            <a:pPr eaLnBrk="0" hangingPunct="0">
              <a:spcBef>
                <a:spcPct val="50000"/>
              </a:spcBef>
            </a:pPr>
            <a:endParaRPr lang="en-US"/>
          </a:p>
        </p:txBody>
      </p:sp>
      <p:sp>
        <p:nvSpPr>
          <p:cNvPr id="24594" name="Rectangle 40"/>
          <p:cNvSpPr>
            <a:spLocks noChangeArrowheads="1"/>
          </p:cNvSpPr>
          <p:nvPr/>
        </p:nvSpPr>
        <p:spPr bwMode="auto">
          <a:xfrm>
            <a:off x="3105435" y="3895440"/>
            <a:ext cx="687689" cy="215444"/>
          </a:xfrm>
          <a:prstGeom prst="rect">
            <a:avLst/>
          </a:prstGeom>
          <a:noFill/>
          <a:ln w="9525">
            <a:noFill/>
            <a:miter lim="800000"/>
            <a:headEnd/>
            <a:tailEnd/>
          </a:ln>
        </p:spPr>
        <p:txBody>
          <a:bodyPr wrap="none" lIns="0" tIns="0" rIns="0" bIns="0">
            <a:spAutoFit/>
          </a:bodyPr>
          <a:lstStyle/>
          <a:p>
            <a:pPr eaLnBrk="0" hangingPunct="0"/>
            <a:r>
              <a:rPr lang="en-US" sz="1400" b="1" dirty="0">
                <a:solidFill>
                  <a:srgbClr val="000000"/>
                </a:solidFill>
                <a:latin typeface="Times New Roman" pitchFamily="18" charset="0"/>
              </a:rPr>
              <a:t>Capacity</a:t>
            </a:r>
            <a:endParaRPr lang="en-US" sz="1400" b="1" dirty="0">
              <a:latin typeface="ZapfDingbats"/>
            </a:endParaRPr>
          </a:p>
        </p:txBody>
      </p:sp>
      <p:grpSp>
        <p:nvGrpSpPr>
          <p:cNvPr id="6" name="Group 41"/>
          <p:cNvGrpSpPr>
            <a:grpSpLocks/>
          </p:cNvGrpSpPr>
          <p:nvPr/>
        </p:nvGrpSpPr>
        <p:grpSpPr bwMode="auto">
          <a:xfrm>
            <a:off x="3341973" y="4201253"/>
            <a:ext cx="20637" cy="1052512"/>
            <a:chOff x="3635" y="1331"/>
            <a:chExt cx="24" cy="1140"/>
          </a:xfrm>
        </p:grpSpPr>
        <p:sp>
          <p:nvSpPr>
            <p:cNvPr id="24628" name="Line 42"/>
            <p:cNvSpPr>
              <a:spLocks noChangeShapeType="1"/>
            </p:cNvSpPr>
            <p:nvPr/>
          </p:nvSpPr>
          <p:spPr bwMode="auto">
            <a:xfrm>
              <a:off x="3647" y="1354"/>
              <a:ext cx="1" cy="1117"/>
            </a:xfrm>
            <a:prstGeom prst="line">
              <a:avLst/>
            </a:prstGeom>
            <a:noFill/>
            <a:ln w="28575">
              <a:solidFill>
                <a:srgbClr val="000000"/>
              </a:solidFill>
              <a:round/>
              <a:headEnd/>
              <a:tailEnd/>
            </a:ln>
          </p:spPr>
          <p:txBody>
            <a:bodyPr/>
            <a:lstStyle/>
            <a:p>
              <a:endParaRPr lang="en-US"/>
            </a:p>
          </p:txBody>
        </p:sp>
        <p:sp>
          <p:nvSpPr>
            <p:cNvPr id="24629" name="Freeform 43"/>
            <p:cNvSpPr>
              <a:spLocks/>
            </p:cNvSpPr>
            <p:nvPr/>
          </p:nvSpPr>
          <p:spPr bwMode="auto">
            <a:xfrm>
              <a:off x="3635" y="1331"/>
              <a:ext cx="24" cy="24"/>
            </a:xfrm>
            <a:custGeom>
              <a:avLst/>
              <a:gdLst>
                <a:gd name="T0" fmla="*/ 73 w 73"/>
                <a:gd name="T1" fmla="*/ 73 h 73"/>
                <a:gd name="T2" fmla="*/ 37 w 73"/>
                <a:gd name="T3" fmla="*/ 0 h 73"/>
                <a:gd name="T4" fmla="*/ 0 w 73"/>
                <a:gd name="T5" fmla="*/ 73 h 73"/>
                <a:gd name="T6" fmla="*/ 73 w 73"/>
                <a:gd name="T7" fmla="*/ 73 h 73"/>
                <a:gd name="T8" fmla="*/ 0 60000 65536"/>
                <a:gd name="T9" fmla="*/ 0 60000 65536"/>
                <a:gd name="T10" fmla="*/ 0 60000 65536"/>
                <a:gd name="T11" fmla="*/ 0 60000 65536"/>
                <a:gd name="T12" fmla="*/ 0 w 73"/>
                <a:gd name="T13" fmla="*/ 0 h 73"/>
                <a:gd name="T14" fmla="*/ 73 w 73"/>
                <a:gd name="T15" fmla="*/ 73 h 73"/>
              </a:gdLst>
              <a:ahLst/>
              <a:cxnLst>
                <a:cxn ang="T8">
                  <a:pos x="T0" y="T1"/>
                </a:cxn>
                <a:cxn ang="T9">
                  <a:pos x="T2" y="T3"/>
                </a:cxn>
                <a:cxn ang="T10">
                  <a:pos x="T4" y="T5"/>
                </a:cxn>
                <a:cxn ang="T11">
                  <a:pos x="T6" y="T7"/>
                </a:cxn>
              </a:cxnLst>
              <a:rect l="T12" t="T13" r="T14" b="T15"/>
              <a:pathLst>
                <a:path w="73" h="73">
                  <a:moveTo>
                    <a:pt x="73" y="73"/>
                  </a:moveTo>
                  <a:lnTo>
                    <a:pt x="37" y="0"/>
                  </a:lnTo>
                  <a:lnTo>
                    <a:pt x="0" y="73"/>
                  </a:lnTo>
                  <a:lnTo>
                    <a:pt x="73" y="73"/>
                  </a:lnTo>
                  <a:close/>
                </a:path>
              </a:pathLst>
            </a:custGeom>
            <a:solidFill>
              <a:srgbClr val="000000"/>
            </a:solidFill>
            <a:ln w="28575">
              <a:solidFill>
                <a:srgbClr val="000000"/>
              </a:solidFill>
              <a:round/>
              <a:headEnd/>
              <a:tailEnd/>
            </a:ln>
          </p:spPr>
          <p:txBody>
            <a:bodyPr/>
            <a:lstStyle/>
            <a:p>
              <a:pPr eaLnBrk="0" hangingPunct="0">
                <a:spcBef>
                  <a:spcPct val="50000"/>
                </a:spcBef>
              </a:pPr>
              <a:endParaRPr lang="en-US"/>
            </a:p>
          </p:txBody>
        </p:sp>
      </p:grpSp>
      <p:grpSp>
        <p:nvGrpSpPr>
          <p:cNvPr id="7" name="Group 44"/>
          <p:cNvGrpSpPr>
            <a:grpSpLocks/>
          </p:cNvGrpSpPr>
          <p:nvPr/>
        </p:nvGrpSpPr>
        <p:grpSpPr bwMode="auto">
          <a:xfrm>
            <a:off x="3353085" y="4155215"/>
            <a:ext cx="1573213" cy="1098550"/>
            <a:chOff x="3647" y="1474"/>
            <a:chExt cx="1495" cy="997"/>
          </a:xfrm>
        </p:grpSpPr>
        <p:sp>
          <p:nvSpPr>
            <p:cNvPr id="24626" name="Line 45"/>
            <p:cNvSpPr>
              <a:spLocks noChangeShapeType="1"/>
            </p:cNvSpPr>
            <p:nvPr/>
          </p:nvSpPr>
          <p:spPr bwMode="auto">
            <a:xfrm flipV="1">
              <a:off x="3647" y="1486"/>
              <a:ext cx="1475" cy="985"/>
            </a:xfrm>
            <a:prstGeom prst="line">
              <a:avLst/>
            </a:prstGeom>
            <a:noFill/>
            <a:ln w="28575">
              <a:solidFill>
                <a:srgbClr val="000000"/>
              </a:solidFill>
              <a:round/>
              <a:headEnd/>
              <a:tailEnd/>
            </a:ln>
          </p:spPr>
          <p:txBody>
            <a:bodyPr/>
            <a:lstStyle/>
            <a:p>
              <a:endParaRPr lang="en-US"/>
            </a:p>
          </p:txBody>
        </p:sp>
        <p:sp>
          <p:nvSpPr>
            <p:cNvPr id="24627" name="Freeform 46"/>
            <p:cNvSpPr>
              <a:spLocks/>
            </p:cNvSpPr>
            <p:nvPr/>
          </p:nvSpPr>
          <p:spPr bwMode="auto">
            <a:xfrm>
              <a:off x="5115" y="1474"/>
              <a:ext cx="27" cy="23"/>
            </a:xfrm>
            <a:custGeom>
              <a:avLst/>
              <a:gdLst>
                <a:gd name="T0" fmla="*/ 40 w 81"/>
                <a:gd name="T1" fmla="*/ 69 h 69"/>
                <a:gd name="T2" fmla="*/ 81 w 81"/>
                <a:gd name="T3" fmla="*/ 0 h 69"/>
                <a:gd name="T4" fmla="*/ 0 w 81"/>
                <a:gd name="T5" fmla="*/ 9 h 69"/>
                <a:gd name="T6" fmla="*/ 40 w 81"/>
                <a:gd name="T7" fmla="*/ 69 h 69"/>
                <a:gd name="T8" fmla="*/ 0 60000 65536"/>
                <a:gd name="T9" fmla="*/ 0 60000 65536"/>
                <a:gd name="T10" fmla="*/ 0 60000 65536"/>
                <a:gd name="T11" fmla="*/ 0 60000 65536"/>
                <a:gd name="T12" fmla="*/ 0 w 81"/>
                <a:gd name="T13" fmla="*/ 0 h 69"/>
                <a:gd name="T14" fmla="*/ 81 w 81"/>
                <a:gd name="T15" fmla="*/ 69 h 69"/>
              </a:gdLst>
              <a:ahLst/>
              <a:cxnLst>
                <a:cxn ang="T8">
                  <a:pos x="T0" y="T1"/>
                </a:cxn>
                <a:cxn ang="T9">
                  <a:pos x="T2" y="T3"/>
                </a:cxn>
                <a:cxn ang="T10">
                  <a:pos x="T4" y="T5"/>
                </a:cxn>
                <a:cxn ang="T11">
                  <a:pos x="T6" y="T7"/>
                </a:cxn>
              </a:cxnLst>
              <a:rect l="T12" t="T13" r="T14" b="T15"/>
              <a:pathLst>
                <a:path w="81" h="69">
                  <a:moveTo>
                    <a:pt x="40" y="69"/>
                  </a:moveTo>
                  <a:lnTo>
                    <a:pt x="81" y="0"/>
                  </a:lnTo>
                  <a:lnTo>
                    <a:pt x="0" y="9"/>
                  </a:lnTo>
                  <a:lnTo>
                    <a:pt x="40" y="69"/>
                  </a:lnTo>
                  <a:close/>
                </a:path>
              </a:pathLst>
            </a:custGeom>
            <a:solidFill>
              <a:srgbClr val="000000"/>
            </a:solidFill>
            <a:ln w="28575">
              <a:solidFill>
                <a:srgbClr val="000000"/>
              </a:solidFill>
              <a:round/>
              <a:headEnd/>
              <a:tailEnd/>
            </a:ln>
          </p:spPr>
          <p:txBody>
            <a:bodyPr/>
            <a:lstStyle/>
            <a:p>
              <a:pPr eaLnBrk="0" hangingPunct="0">
                <a:spcBef>
                  <a:spcPct val="50000"/>
                </a:spcBef>
              </a:pPr>
              <a:endParaRPr lang="en-US"/>
            </a:p>
          </p:txBody>
        </p:sp>
      </p:grpSp>
      <p:grpSp>
        <p:nvGrpSpPr>
          <p:cNvPr id="8" name="Group 47"/>
          <p:cNvGrpSpPr>
            <a:grpSpLocks/>
          </p:cNvGrpSpPr>
          <p:nvPr/>
        </p:nvGrpSpPr>
        <p:grpSpPr bwMode="auto">
          <a:xfrm>
            <a:off x="3348323" y="5242653"/>
            <a:ext cx="1620837" cy="22225"/>
            <a:chOff x="3642" y="2458"/>
            <a:chExt cx="1803" cy="24"/>
          </a:xfrm>
        </p:grpSpPr>
        <p:sp>
          <p:nvSpPr>
            <p:cNvPr id="24624" name="Line 48"/>
            <p:cNvSpPr>
              <a:spLocks noChangeShapeType="1"/>
            </p:cNvSpPr>
            <p:nvPr/>
          </p:nvSpPr>
          <p:spPr bwMode="auto">
            <a:xfrm flipV="1">
              <a:off x="3642" y="2470"/>
              <a:ext cx="1779" cy="1"/>
            </a:xfrm>
            <a:prstGeom prst="line">
              <a:avLst/>
            </a:prstGeom>
            <a:noFill/>
            <a:ln w="28575">
              <a:solidFill>
                <a:srgbClr val="000000"/>
              </a:solidFill>
              <a:round/>
              <a:headEnd/>
              <a:tailEnd/>
            </a:ln>
          </p:spPr>
          <p:txBody>
            <a:bodyPr/>
            <a:lstStyle/>
            <a:p>
              <a:endParaRPr lang="en-US"/>
            </a:p>
          </p:txBody>
        </p:sp>
        <p:sp>
          <p:nvSpPr>
            <p:cNvPr id="24625" name="Freeform 49"/>
            <p:cNvSpPr>
              <a:spLocks/>
            </p:cNvSpPr>
            <p:nvPr/>
          </p:nvSpPr>
          <p:spPr bwMode="auto">
            <a:xfrm>
              <a:off x="5420" y="2458"/>
              <a:ext cx="25" cy="24"/>
            </a:xfrm>
            <a:custGeom>
              <a:avLst/>
              <a:gdLst>
                <a:gd name="T0" fmla="*/ 0 w 73"/>
                <a:gd name="T1" fmla="*/ 72 h 72"/>
                <a:gd name="T2" fmla="*/ 73 w 73"/>
                <a:gd name="T3" fmla="*/ 35 h 72"/>
                <a:gd name="T4" fmla="*/ 0 w 73"/>
                <a:gd name="T5" fmla="*/ 0 h 72"/>
                <a:gd name="T6" fmla="*/ 0 w 73"/>
                <a:gd name="T7" fmla="*/ 72 h 72"/>
                <a:gd name="T8" fmla="*/ 0 60000 65536"/>
                <a:gd name="T9" fmla="*/ 0 60000 65536"/>
                <a:gd name="T10" fmla="*/ 0 60000 65536"/>
                <a:gd name="T11" fmla="*/ 0 60000 65536"/>
                <a:gd name="T12" fmla="*/ 0 w 73"/>
                <a:gd name="T13" fmla="*/ 0 h 72"/>
                <a:gd name="T14" fmla="*/ 73 w 73"/>
                <a:gd name="T15" fmla="*/ 72 h 72"/>
              </a:gdLst>
              <a:ahLst/>
              <a:cxnLst>
                <a:cxn ang="T8">
                  <a:pos x="T0" y="T1"/>
                </a:cxn>
                <a:cxn ang="T9">
                  <a:pos x="T2" y="T3"/>
                </a:cxn>
                <a:cxn ang="T10">
                  <a:pos x="T4" y="T5"/>
                </a:cxn>
                <a:cxn ang="T11">
                  <a:pos x="T6" y="T7"/>
                </a:cxn>
              </a:cxnLst>
              <a:rect l="T12" t="T13" r="T14" b="T15"/>
              <a:pathLst>
                <a:path w="73" h="72">
                  <a:moveTo>
                    <a:pt x="0" y="72"/>
                  </a:moveTo>
                  <a:lnTo>
                    <a:pt x="73" y="35"/>
                  </a:lnTo>
                  <a:lnTo>
                    <a:pt x="0" y="0"/>
                  </a:lnTo>
                  <a:lnTo>
                    <a:pt x="0" y="72"/>
                  </a:lnTo>
                  <a:close/>
                </a:path>
              </a:pathLst>
            </a:custGeom>
            <a:solidFill>
              <a:srgbClr val="000000"/>
            </a:solidFill>
            <a:ln w="28575">
              <a:solidFill>
                <a:srgbClr val="000000"/>
              </a:solidFill>
              <a:round/>
              <a:headEnd/>
              <a:tailEnd/>
            </a:ln>
          </p:spPr>
          <p:txBody>
            <a:bodyPr/>
            <a:lstStyle/>
            <a:p>
              <a:pPr eaLnBrk="0" hangingPunct="0">
                <a:spcBef>
                  <a:spcPct val="50000"/>
                </a:spcBef>
              </a:pPr>
              <a:endParaRPr lang="en-US"/>
            </a:p>
          </p:txBody>
        </p:sp>
      </p:grpSp>
      <p:sp>
        <p:nvSpPr>
          <p:cNvPr id="24598" name="Rectangle 50"/>
          <p:cNvSpPr>
            <a:spLocks noChangeArrowheads="1"/>
          </p:cNvSpPr>
          <p:nvPr/>
        </p:nvSpPr>
        <p:spPr bwMode="auto">
          <a:xfrm>
            <a:off x="4694523" y="4274278"/>
            <a:ext cx="176212" cy="87312"/>
          </a:xfrm>
          <a:prstGeom prst="rect">
            <a:avLst/>
          </a:prstGeom>
          <a:noFill/>
          <a:ln w="9525">
            <a:noFill/>
            <a:miter lim="800000"/>
            <a:headEnd/>
            <a:tailEnd/>
          </a:ln>
        </p:spPr>
        <p:txBody>
          <a:bodyPr/>
          <a:lstStyle/>
          <a:p>
            <a:pPr eaLnBrk="0" hangingPunct="0">
              <a:spcBef>
                <a:spcPct val="50000"/>
              </a:spcBef>
            </a:pPr>
            <a:endParaRPr lang="en-US"/>
          </a:p>
        </p:txBody>
      </p:sp>
      <p:sp>
        <p:nvSpPr>
          <p:cNvPr id="24599" name="Rectangle 51"/>
          <p:cNvSpPr>
            <a:spLocks noChangeArrowheads="1"/>
          </p:cNvSpPr>
          <p:nvPr/>
        </p:nvSpPr>
        <p:spPr bwMode="auto">
          <a:xfrm>
            <a:off x="4973923" y="4020278"/>
            <a:ext cx="439223" cy="215444"/>
          </a:xfrm>
          <a:prstGeom prst="rect">
            <a:avLst/>
          </a:prstGeom>
          <a:noFill/>
          <a:ln w="9525">
            <a:noFill/>
            <a:miter lim="800000"/>
            <a:headEnd/>
            <a:tailEnd/>
          </a:ln>
        </p:spPr>
        <p:txBody>
          <a:bodyPr wrap="none" lIns="0" tIns="0" rIns="0" bIns="0">
            <a:spAutoFit/>
          </a:bodyPr>
          <a:lstStyle/>
          <a:p>
            <a:pPr eaLnBrk="0" hangingPunct="0"/>
            <a:r>
              <a:rPr lang="en-US" sz="1400" b="1">
                <a:solidFill>
                  <a:srgbClr val="000000"/>
                </a:solidFill>
                <a:latin typeface="Times New Roman" pitchFamily="18" charset="0"/>
              </a:rPr>
              <a:t>Delay</a:t>
            </a:r>
            <a:endParaRPr lang="en-US" sz="1400" b="1">
              <a:latin typeface="ZapfDingbats"/>
            </a:endParaRPr>
          </a:p>
        </p:txBody>
      </p:sp>
      <p:sp>
        <p:nvSpPr>
          <p:cNvPr id="24600" name="Rectangle 52"/>
          <p:cNvSpPr>
            <a:spLocks noChangeArrowheads="1"/>
          </p:cNvSpPr>
          <p:nvPr/>
        </p:nvSpPr>
        <p:spPr bwMode="auto">
          <a:xfrm>
            <a:off x="4805648" y="5264878"/>
            <a:ext cx="212725" cy="88900"/>
          </a:xfrm>
          <a:prstGeom prst="rect">
            <a:avLst/>
          </a:prstGeom>
          <a:noFill/>
          <a:ln w="9525">
            <a:noFill/>
            <a:miter lim="800000"/>
            <a:headEnd/>
            <a:tailEnd/>
          </a:ln>
        </p:spPr>
        <p:txBody>
          <a:bodyPr/>
          <a:lstStyle/>
          <a:p>
            <a:pPr eaLnBrk="0" hangingPunct="0">
              <a:spcBef>
                <a:spcPct val="50000"/>
              </a:spcBef>
            </a:pPr>
            <a:endParaRPr lang="en-US"/>
          </a:p>
        </p:txBody>
      </p:sp>
      <p:sp>
        <p:nvSpPr>
          <p:cNvPr id="24601" name="Rectangle 53"/>
          <p:cNvSpPr>
            <a:spLocks noChangeArrowheads="1"/>
          </p:cNvSpPr>
          <p:nvPr/>
        </p:nvSpPr>
        <p:spPr bwMode="auto">
          <a:xfrm>
            <a:off x="4826285" y="5279165"/>
            <a:ext cx="559449" cy="215444"/>
          </a:xfrm>
          <a:prstGeom prst="rect">
            <a:avLst/>
          </a:prstGeom>
          <a:noFill/>
          <a:ln w="9525">
            <a:noFill/>
            <a:miter lim="800000"/>
            <a:headEnd/>
            <a:tailEnd/>
          </a:ln>
        </p:spPr>
        <p:txBody>
          <a:bodyPr wrap="none" lIns="0" tIns="0" rIns="0" bIns="0">
            <a:spAutoFit/>
          </a:bodyPr>
          <a:lstStyle/>
          <a:p>
            <a:pPr eaLnBrk="0" hangingPunct="0"/>
            <a:r>
              <a:rPr lang="en-US" sz="1400" b="1">
                <a:solidFill>
                  <a:srgbClr val="000000"/>
                </a:solidFill>
                <a:latin typeface="Times New Roman" pitchFamily="18" charset="0"/>
              </a:rPr>
              <a:t>Energy</a:t>
            </a:r>
            <a:endParaRPr lang="en-US" sz="1400" b="1">
              <a:latin typeface="ZapfDingbats"/>
            </a:endParaRPr>
          </a:p>
        </p:txBody>
      </p:sp>
      <p:sp>
        <p:nvSpPr>
          <p:cNvPr id="24602" name="Rectangle 54"/>
          <p:cNvSpPr>
            <a:spLocks noChangeArrowheads="1"/>
          </p:cNvSpPr>
          <p:nvPr/>
        </p:nvSpPr>
        <p:spPr bwMode="auto">
          <a:xfrm>
            <a:off x="3813460" y="4239353"/>
            <a:ext cx="361950" cy="88900"/>
          </a:xfrm>
          <a:prstGeom prst="rect">
            <a:avLst/>
          </a:prstGeom>
          <a:noFill/>
          <a:ln w="9525">
            <a:noFill/>
            <a:miter lim="800000"/>
            <a:headEnd/>
            <a:tailEnd/>
          </a:ln>
        </p:spPr>
        <p:txBody>
          <a:bodyPr/>
          <a:lstStyle/>
          <a:p>
            <a:pPr eaLnBrk="0" hangingPunct="0">
              <a:spcBef>
                <a:spcPct val="50000"/>
              </a:spcBef>
            </a:pPr>
            <a:endParaRPr lang="en-US"/>
          </a:p>
        </p:txBody>
      </p:sp>
      <p:sp>
        <p:nvSpPr>
          <p:cNvPr id="24603" name="Rectangle 55"/>
          <p:cNvSpPr>
            <a:spLocks noChangeArrowheads="1"/>
          </p:cNvSpPr>
          <p:nvPr/>
        </p:nvSpPr>
        <p:spPr bwMode="auto">
          <a:xfrm>
            <a:off x="4445285" y="4818790"/>
            <a:ext cx="365125" cy="90488"/>
          </a:xfrm>
          <a:prstGeom prst="rect">
            <a:avLst/>
          </a:prstGeom>
          <a:noFill/>
          <a:ln w="9525">
            <a:noFill/>
            <a:miter lim="800000"/>
            <a:headEnd/>
            <a:tailEnd/>
          </a:ln>
        </p:spPr>
        <p:txBody>
          <a:bodyPr/>
          <a:lstStyle/>
          <a:p>
            <a:pPr eaLnBrk="0" hangingPunct="0">
              <a:spcBef>
                <a:spcPct val="50000"/>
              </a:spcBef>
            </a:pPr>
            <a:endParaRPr lang="en-US"/>
          </a:p>
        </p:txBody>
      </p:sp>
      <p:sp>
        <p:nvSpPr>
          <p:cNvPr id="24604" name="Freeform 56"/>
          <p:cNvSpPr>
            <a:spLocks/>
          </p:cNvSpPr>
          <p:nvPr/>
        </p:nvSpPr>
        <p:spPr bwMode="auto">
          <a:xfrm>
            <a:off x="3381660" y="4545740"/>
            <a:ext cx="1452563" cy="700088"/>
          </a:xfrm>
          <a:custGeom>
            <a:avLst/>
            <a:gdLst>
              <a:gd name="T0" fmla="*/ 0 w 4847"/>
              <a:gd name="T1" fmla="*/ 2272 h 2272"/>
              <a:gd name="T2" fmla="*/ 769 w 4847"/>
              <a:gd name="T3" fmla="*/ 1989 h 2272"/>
              <a:gd name="T4" fmla="*/ 1155 w 4847"/>
              <a:gd name="T5" fmla="*/ 1704 h 2272"/>
              <a:gd name="T6" fmla="*/ 1385 w 4847"/>
              <a:gd name="T7" fmla="*/ 1421 h 2272"/>
              <a:gd name="T8" fmla="*/ 1693 w 4847"/>
              <a:gd name="T9" fmla="*/ 1065 h 2272"/>
              <a:gd name="T10" fmla="*/ 2001 w 4847"/>
              <a:gd name="T11" fmla="*/ 853 h 2272"/>
              <a:gd name="T12" fmla="*/ 2384 w 4847"/>
              <a:gd name="T13" fmla="*/ 568 h 2272"/>
              <a:gd name="T14" fmla="*/ 2924 w 4847"/>
              <a:gd name="T15" fmla="*/ 355 h 2272"/>
              <a:gd name="T16" fmla="*/ 3539 w 4847"/>
              <a:gd name="T17" fmla="*/ 0 h 2272"/>
              <a:gd name="T18" fmla="*/ 3716 w 4847"/>
              <a:gd name="T19" fmla="*/ 97 h 2272"/>
              <a:gd name="T20" fmla="*/ 3861 w 4847"/>
              <a:gd name="T21" fmla="*/ 204 h 2272"/>
              <a:gd name="T22" fmla="*/ 3955 w 4847"/>
              <a:gd name="T23" fmla="*/ 225 h 2272"/>
              <a:gd name="T24" fmla="*/ 4143 w 4847"/>
              <a:gd name="T25" fmla="*/ 351 h 2272"/>
              <a:gd name="T26" fmla="*/ 4342 w 4847"/>
              <a:gd name="T27" fmla="*/ 412 h 2272"/>
              <a:gd name="T28" fmla="*/ 4605 w 4847"/>
              <a:gd name="T29" fmla="*/ 545 h 2272"/>
              <a:gd name="T30" fmla="*/ 4770 w 4847"/>
              <a:gd name="T31" fmla="*/ 568 h 2272"/>
              <a:gd name="T32" fmla="*/ 4847 w 4847"/>
              <a:gd name="T33" fmla="*/ 640 h 2272"/>
              <a:gd name="T34" fmla="*/ 4616 w 4847"/>
              <a:gd name="T35" fmla="*/ 640 h 2272"/>
              <a:gd name="T36" fmla="*/ 4309 w 4847"/>
              <a:gd name="T37" fmla="*/ 662 h 2272"/>
              <a:gd name="T38" fmla="*/ 4079 w 4847"/>
              <a:gd name="T39" fmla="*/ 710 h 2272"/>
              <a:gd name="T40" fmla="*/ 3807 w 4847"/>
              <a:gd name="T41" fmla="*/ 813 h 2272"/>
              <a:gd name="T42" fmla="*/ 3436 w 4847"/>
              <a:gd name="T43" fmla="*/ 916 h 2272"/>
              <a:gd name="T44" fmla="*/ 3097 w 4847"/>
              <a:gd name="T45" fmla="*/ 1112 h 2272"/>
              <a:gd name="T46" fmla="*/ 2855 w 4847"/>
              <a:gd name="T47" fmla="*/ 1283 h 2272"/>
              <a:gd name="T48" fmla="*/ 2647 w 4847"/>
              <a:gd name="T49" fmla="*/ 1525 h 2272"/>
              <a:gd name="T50" fmla="*/ 2380 w 4847"/>
              <a:gd name="T51" fmla="*/ 1735 h 2272"/>
              <a:gd name="T52" fmla="*/ 2152 w 4847"/>
              <a:gd name="T53" fmla="*/ 1922 h 2272"/>
              <a:gd name="T54" fmla="*/ 1979 w 4847"/>
              <a:gd name="T55" fmla="*/ 2007 h 2272"/>
              <a:gd name="T56" fmla="*/ 1712 w 4847"/>
              <a:gd name="T57" fmla="*/ 2133 h 2272"/>
              <a:gd name="T58" fmla="*/ 1646 w 4847"/>
              <a:gd name="T59" fmla="*/ 2157 h 2272"/>
              <a:gd name="T60" fmla="*/ 1512 w 4847"/>
              <a:gd name="T61" fmla="*/ 2196 h 2272"/>
              <a:gd name="T62" fmla="*/ 1111 w 4847"/>
              <a:gd name="T63" fmla="*/ 2196 h 2272"/>
              <a:gd name="T64" fmla="*/ 692 w 4847"/>
              <a:gd name="T65" fmla="*/ 2201 h 2272"/>
              <a:gd name="T66" fmla="*/ 368 w 4847"/>
              <a:gd name="T67" fmla="*/ 2251 h 2272"/>
              <a:gd name="T68" fmla="*/ 0 w 4847"/>
              <a:gd name="T69" fmla="*/ 2272 h 22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47"/>
              <a:gd name="T106" fmla="*/ 0 h 2272"/>
              <a:gd name="T107" fmla="*/ 4847 w 4847"/>
              <a:gd name="T108" fmla="*/ 2272 h 22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47" h="2272">
                <a:moveTo>
                  <a:pt x="0" y="2272"/>
                </a:moveTo>
                <a:lnTo>
                  <a:pt x="769" y="1989"/>
                </a:lnTo>
                <a:lnTo>
                  <a:pt x="1155" y="1704"/>
                </a:lnTo>
                <a:lnTo>
                  <a:pt x="1385" y="1421"/>
                </a:lnTo>
                <a:lnTo>
                  <a:pt x="1693" y="1065"/>
                </a:lnTo>
                <a:lnTo>
                  <a:pt x="2001" y="853"/>
                </a:lnTo>
                <a:lnTo>
                  <a:pt x="2384" y="568"/>
                </a:lnTo>
                <a:lnTo>
                  <a:pt x="2924" y="355"/>
                </a:lnTo>
                <a:lnTo>
                  <a:pt x="3539" y="0"/>
                </a:lnTo>
                <a:lnTo>
                  <a:pt x="3716" y="97"/>
                </a:lnTo>
                <a:lnTo>
                  <a:pt x="3861" y="204"/>
                </a:lnTo>
                <a:lnTo>
                  <a:pt x="3955" y="225"/>
                </a:lnTo>
                <a:lnTo>
                  <a:pt x="4143" y="351"/>
                </a:lnTo>
                <a:lnTo>
                  <a:pt x="4342" y="412"/>
                </a:lnTo>
                <a:lnTo>
                  <a:pt x="4605" y="545"/>
                </a:lnTo>
                <a:lnTo>
                  <a:pt x="4770" y="568"/>
                </a:lnTo>
                <a:lnTo>
                  <a:pt x="4847" y="640"/>
                </a:lnTo>
                <a:lnTo>
                  <a:pt x="4616" y="640"/>
                </a:lnTo>
                <a:lnTo>
                  <a:pt x="4309" y="662"/>
                </a:lnTo>
                <a:lnTo>
                  <a:pt x="4079" y="710"/>
                </a:lnTo>
                <a:lnTo>
                  <a:pt x="3807" y="813"/>
                </a:lnTo>
                <a:lnTo>
                  <a:pt x="3436" y="916"/>
                </a:lnTo>
                <a:lnTo>
                  <a:pt x="3097" y="1112"/>
                </a:lnTo>
                <a:lnTo>
                  <a:pt x="2855" y="1283"/>
                </a:lnTo>
                <a:lnTo>
                  <a:pt x="2647" y="1525"/>
                </a:lnTo>
                <a:lnTo>
                  <a:pt x="2380" y="1735"/>
                </a:lnTo>
                <a:lnTo>
                  <a:pt x="2152" y="1922"/>
                </a:lnTo>
                <a:lnTo>
                  <a:pt x="1979" y="2007"/>
                </a:lnTo>
                <a:lnTo>
                  <a:pt x="1712" y="2133"/>
                </a:lnTo>
                <a:lnTo>
                  <a:pt x="1646" y="2157"/>
                </a:lnTo>
                <a:lnTo>
                  <a:pt x="1512" y="2196"/>
                </a:lnTo>
                <a:lnTo>
                  <a:pt x="1111" y="2196"/>
                </a:lnTo>
                <a:lnTo>
                  <a:pt x="692" y="2201"/>
                </a:lnTo>
                <a:lnTo>
                  <a:pt x="368" y="2251"/>
                </a:lnTo>
                <a:lnTo>
                  <a:pt x="0" y="2272"/>
                </a:lnTo>
                <a:close/>
              </a:path>
            </a:pathLst>
          </a:custGeom>
          <a:solidFill>
            <a:srgbClr val="CC0000"/>
          </a:solidFill>
          <a:ln w="9525">
            <a:noFill/>
            <a:round/>
            <a:headEnd/>
            <a:tailEnd/>
          </a:ln>
        </p:spPr>
        <p:txBody>
          <a:bodyPr/>
          <a:lstStyle/>
          <a:p>
            <a:pPr eaLnBrk="0" hangingPunct="0">
              <a:spcBef>
                <a:spcPct val="50000"/>
              </a:spcBef>
            </a:pPr>
            <a:endParaRPr lang="en-US"/>
          </a:p>
        </p:txBody>
      </p:sp>
      <p:sp>
        <p:nvSpPr>
          <p:cNvPr id="24605" name="Freeform 57"/>
          <p:cNvSpPr>
            <a:spLocks/>
          </p:cNvSpPr>
          <p:nvPr/>
        </p:nvSpPr>
        <p:spPr bwMode="auto">
          <a:xfrm>
            <a:off x="3451510" y="4245703"/>
            <a:ext cx="1533525" cy="976312"/>
          </a:xfrm>
          <a:custGeom>
            <a:avLst/>
            <a:gdLst>
              <a:gd name="T0" fmla="*/ 0 w 4558"/>
              <a:gd name="T1" fmla="*/ 3408 h 3408"/>
              <a:gd name="T2" fmla="*/ 724 w 4558"/>
              <a:gd name="T3" fmla="*/ 2954 h 3408"/>
              <a:gd name="T4" fmla="*/ 1086 w 4558"/>
              <a:gd name="T5" fmla="*/ 2499 h 3408"/>
              <a:gd name="T6" fmla="*/ 1303 w 4558"/>
              <a:gd name="T7" fmla="*/ 2045 h 3408"/>
              <a:gd name="T8" fmla="*/ 1592 w 4558"/>
              <a:gd name="T9" fmla="*/ 1477 h 3408"/>
              <a:gd name="T10" fmla="*/ 1881 w 4558"/>
              <a:gd name="T11" fmla="*/ 1136 h 3408"/>
              <a:gd name="T12" fmla="*/ 2243 w 4558"/>
              <a:gd name="T13" fmla="*/ 682 h 3408"/>
              <a:gd name="T14" fmla="*/ 2749 w 4558"/>
              <a:gd name="T15" fmla="*/ 341 h 3408"/>
              <a:gd name="T16" fmla="*/ 3304 w 4558"/>
              <a:gd name="T17" fmla="*/ 74 h 3408"/>
              <a:gd name="T18" fmla="*/ 3472 w 4558"/>
              <a:gd name="T19" fmla="*/ 0 h 3408"/>
              <a:gd name="T20" fmla="*/ 3545 w 4558"/>
              <a:gd name="T21" fmla="*/ 227 h 3408"/>
              <a:gd name="T22" fmla="*/ 3690 w 4558"/>
              <a:gd name="T23" fmla="*/ 341 h 3408"/>
              <a:gd name="T24" fmla="*/ 3834 w 4558"/>
              <a:gd name="T25" fmla="*/ 455 h 3408"/>
              <a:gd name="T26" fmla="*/ 4051 w 4558"/>
              <a:gd name="T27" fmla="*/ 568 h 3408"/>
              <a:gd name="T28" fmla="*/ 4340 w 4558"/>
              <a:gd name="T29" fmla="*/ 682 h 3408"/>
              <a:gd name="T30" fmla="*/ 4473 w 4558"/>
              <a:gd name="T31" fmla="*/ 712 h 3408"/>
              <a:gd name="T32" fmla="*/ 4558 w 4558"/>
              <a:gd name="T33" fmla="*/ 795 h 3408"/>
              <a:gd name="T34" fmla="*/ 4340 w 4558"/>
              <a:gd name="T35" fmla="*/ 795 h 3408"/>
              <a:gd name="T36" fmla="*/ 4040 w 4558"/>
              <a:gd name="T37" fmla="*/ 786 h 3408"/>
              <a:gd name="T38" fmla="*/ 3818 w 4558"/>
              <a:gd name="T39" fmla="*/ 859 h 3408"/>
              <a:gd name="T40" fmla="*/ 3472 w 4558"/>
              <a:gd name="T41" fmla="*/ 909 h 3408"/>
              <a:gd name="T42" fmla="*/ 3111 w 4558"/>
              <a:gd name="T43" fmla="*/ 1023 h 3408"/>
              <a:gd name="T44" fmla="*/ 2822 w 4558"/>
              <a:gd name="T45" fmla="*/ 1250 h 3408"/>
              <a:gd name="T46" fmla="*/ 2533 w 4558"/>
              <a:gd name="T47" fmla="*/ 1591 h 3408"/>
              <a:gd name="T48" fmla="*/ 2315 w 4558"/>
              <a:gd name="T49" fmla="*/ 1818 h 3408"/>
              <a:gd name="T50" fmla="*/ 2171 w 4558"/>
              <a:gd name="T51" fmla="*/ 2045 h 3408"/>
              <a:gd name="T52" fmla="*/ 1954 w 4558"/>
              <a:gd name="T53" fmla="*/ 2272 h 3408"/>
              <a:gd name="T54" fmla="*/ 1736 w 4558"/>
              <a:gd name="T55" fmla="*/ 2613 h 3408"/>
              <a:gd name="T56" fmla="*/ 1519 w 4558"/>
              <a:gd name="T57" fmla="*/ 2840 h 3408"/>
              <a:gd name="T58" fmla="*/ 1303 w 4558"/>
              <a:gd name="T59" fmla="*/ 3067 h 3408"/>
              <a:gd name="T60" fmla="*/ 1013 w 4558"/>
              <a:gd name="T61" fmla="*/ 3181 h 3408"/>
              <a:gd name="T62" fmla="*/ 651 w 4558"/>
              <a:gd name="T63" fmla="*/ 3294 h 3408"/>
              <a:gd name="T64" fmla="*/ 346 w 4558"/>
              <a:gd name="T65" fmla="*/ 3372 h 3408"/>
              <a:gd name="T66" fmla="*/ 0 w 4558"/>
              <a:gd name="T67" fmla="*/ 3408 h 34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58"/>
              <a:gd name="T103" fmla="*/ 0 h 3408"/>
              <a:gd name="T104" fmla="*/ 4558 w 4558"/>
              <a:gd name="T105" fmla="*/ 3408 h 34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58" h="3408">
                <a:moveTo>
                  <a:pt x="0" y="3408"/>
                </a:moveTo>
                <a:lnTo>
                  <a:pt x="724" y="2954"/>
                </a:lnTo>
                <a:lnTo>
                  <a:pt x="1086" y="2499"/>
                </a:lnTo>
                <a:lnTo>
                  <a:pt x="1303" y="2045"/>
                </a:lnTo>
                <a:lnTo>
                  <a:pt x="1592" y="1477"/>
                </a:lnTo>
                <a:lnTo>
                  <a:pt x="1881" y="1136"/>
                </a:lnTo>
                <a:lnTo>
                  <a:pt x="2243" y="682"/>
                </a:lnTo>
                <a:lnTo>
                  <a:pt x="2749" y="341"/>
                </a:lnTo>
                <a:lnTo>
                  <a:pt x="3304" y="74"/>
                </a:lnTo>
                <a:lnTo>
                  <a:pt x="3472" y="0"/>
                </a:lnTo>
                <a:lnTo>
                  <a:pt x="3545" y="227"/>
                </a:lnTo>
                <a:lnTo>
                  <a:pt x="3690" y="341"/>
                </a:lnTo>
                <a:lnTo>
                  <a:pt x="3834" y="455"/>
                </a:lnTo>
                <a:lnTo>
                  <a:pt x="4051" y="568"/>
                </a:lnTo>
                <a:lnTo>
                  <a:pt x="4340" y="682"/>
                </a:lnTo>
                <a:lnTo>
                  <a:pt x="4473" y="712"/>
                </a:lnTo>
                <a:lnTo>
                  <a:pt x="4558" y="795"/>
                </a:lnTo>
                <a:lnTo>
                  <a:pt x="4340" y="795"/>
                </a:lnTo>
                <a:lnTo>
                  <a:pt x="4040" y="786"/>
                </a:lnTo>
                <a:lnTo>
                  <a:pt x="3818" y="859"/>
                </a:lnTo>
                <a:lnTo>
                  <a:pt x="3472" y="909"/>
                </a:lnTo>
                <a:lnTo>
                  <a:pt x="3111" y="1023"/>
                </a:lnTo>
                <a:lnTo>
                  <a:pt x="2822" y="1250"/>
                </a:lnTo>
                <a:lnTo>
                  <a:pt x="2533" y="1591"/>
                </a:lnTo>
                <a:lnTo>
                  <a:pt x="2315" y="1818"/>
                </a:lnTo>
                <a:lnTo>
                  <a:pt x="2171" y="2045"/>
                </a:lnTo>
                <a:lnTo>
                  <a:pt x="1954" y="2272"/>
                </a:lnTo>
                <a:lnTo>
                  <a:pt x="1736" y="2613"/>
                </a:lnTo>
                <a:lnTo>
                  <a:pt x="1519" y="2840"/>
                </a:lnTo>
                <a:lnTo>
                  <a:pt x="1303" y="3067"/>
                </a:lnTo>
                <a:lnTo>
                  <a:pt x="1013" y="3181"/>
                </a:lnTo>
                <a:lnTo>
                  <a:pt x="651" y="3294"/>
                </a:lnTo>
                <a:lnTo>
                  <a:pt x="346" y="3372"/>
                </a:lnTo>
                <a:lnTo>
                  <a:pt x="0" y="3408"/>
                </a:lnTo>
                <a:close/>
              </a:path>
            </a:pathLst>
          </a:custGeom>
          <a:solidFill>
            <a:srgbClr val="0000CC"/>
          </a:solidFill>
          <a:ln w="9525">
            <a:noFill/>
            <a:round/>
            <a:headEnd/>
            <a:tailEnd/>
          </a:ln>
        </p:spPr>
        <p:txBody>
          <a:bodyPr/>
          <a:lstStyle/>
          <a:p>
            <a:pPr eaLnBrk="0" hangingPunct="0">
              <a:spcBef>
                <a:spcPct val="50000"/>
              </a:spcBef>
            </a:pPr>
            <a:endParaRPr lang="en-US"/>
          </a:p>
        </p:txBody>
      </p:sp>
      <p:sp>
        <p:nvSpPr>
          <p:cNvPr id="24606" name="Oval 58"/>
          <p:cNvSpPr>
            <a:spLocks noChangeArrowheads="1"/>
          </p:cNvSpPr>
          <p:nvPr/>
        </p:nvSpPr>
        <p:spPr bwMode="auto">
          <a:xfrm>
            <a:off x="4143660" y="4510815"/>
            <a:ext cx="101600" cy="101600"/>
          </a:xfrm>
          <a:prstGeom prst="ellipse">
            <a:avLst/>
          </a:prstGeom>
          <a:solidFill>
            <a:srgbClr val="FF6699"/>
          </a:solidFill>
          <a:ln w="12700" algn="ctr">
            <a:noFill/>
            <a:round/>
            <a:headEnd/>
            <a:tailEnd/>
          </a:ln>
        </p:spPr>
        <p:txBody>
          <a:bodyPr wrap="none" anchor="ctr">
            <a:spAutoFit/>
          </a:bodyPr>
          <a:lstStyle/>
          <a:p>
            <a:pPr eaLnBrk="0" hangingPunct="0">
              <a:spcBef>
                <a:spcPct val="50000"/>
              </a:spcBef>
            </a:pPr>
            <a:endParaRPr lang="en-US"/>
          </a:p>
        </p:txBody>
      </p:sp>
      <p:sp>
        <p:nvSpPr>
          <p:cNvPr id="24607" name="Text Box 59"/>
          <p:cNvSpPr txBox="1">
            <a:spLocks noChangeArrowheads="1"/>
          </p:cNvSpPr>
          <p:nvPr/>
        </p:nvSpPr>
        <p:spPr bwMode="auto">
          <a:xfrm>
            <a:off x="3330860" y="4104415"/>
            <a:ext cx="1270000" cy="366713"/>
          </a:xfrm>
          <a:prstGeom prst="rect">
            <a:avLst/>
          </a:prstGeom>
          <a:noFill/>
          <a:ln w="12700" algn="ctr">
            <a:noFill/>
            <a:miter lim="800000"/>
            <a:headEnd/>
            <a:tailEnd/>
          </a:ln>
        </p:spPr>
        <p:txBody>
          <a:bodyPr>
            <a:spAutoFit/>
          </a:bodyPr>
          <a:lstStyle/>
          <a:p>
            <a:pPr eaLnBrk="0" hangingPunct="0">
              <a:spcBef>
                <a:spcPct val="50000"/>
              </a:spcBef>
            </a:pPr>
            <a:r>
              <a:rPr lang="en-US" sz="1800" i="1" dirty="0">
                <a:solidFill>
                  <a:srgbClr val="FF6699"/>
                </a:solidFill>
                <a:latin typeface="Times New Roman" pitchFamily="18" charset="0"/>
              </a:rPr>
              <a:t>(C*,D*,E*)</a:t>
            </a:r>
          </a:p>
        </p:txBody>
      </p:sp>
      <p:sp>
        <p:nvSpPr>
          <p:cNvPr id="24608" name="Line 60"/>
          <p:cNvSpPr>
            <a:spLocks noChangeShapeType="1"/>
          </p:cNvSpPr>
          <p:nvPr/>
        </p:nvSpPr>
        <p:spPr bwMode="auto">
          <a:xfrm>
            <a:off x="4114800" y="5270500"/>
            <a:ext cx="0" cy="381000"/>
          </a:xfrm>
          <a:prstGeom prst="line">
            <a:avLst/>
          </a:prstGeom>
          <a:noFill/>
          <a:ln w="12700">
            <a:solidFill>
              <a:schemeClr val="tx1"/>
            </a:solidFill>
            <a:round/>
            <a:headEnd/>
            <a:tailEnd/>
          </a:ln>
        </p:spPr>
        <p:txBody>
          <a:bodyPr>
            <a:spAutoFit/>
          </a:bodyPr>
          <a:lstStyle/>
          <a:p>
            <a:endParaRPr lang="en-US"/>
          </a:p>
        </p:txBody>
      </p:sp>
      <p:sp>
        <p:nvSpPr>
          <p:cNvPr id="24609" name="Line 61"/>
          <p:cNvSpPr>
            <a:spLocks noChangeShapeType="1"/>
          </p:cNvSpPr>
          <p:nvPr/>
        </p:nvSpPr>
        <p:spPr bwMode="auto">
          <a:xfrm flipH="1">
            <a:off x="1447800" y="5651500"/>
            <a:ext cx="2692400" cy="0"/>
          </a:xfrm>
          <a:prstGeom prst="line">
            <a:avLst/>
          </a:prstGeom>
          <a:noFill/>
          <a:ln w="12700">
            <a:solidFill>
              <a:schemeClr val="tx1"/>
            </a:solidFill>
            <a:round/>
            <a:headEnd/>
            <a:tailEnd/>
          </a:ln>
        </p:spPr>
        <p:txBody>
          <a:bodyPr>
            <a:spAutoFit/>
          </a:bodyPr>
          <a:lstStyle/>
          <a:p>
            <a:endParaRPr lang="en-US"/>
          </a:p>
        </p:txBody>
      </p:sp>
      <p:sp>
        <p:nvSpPr>
          <p:cNvPr id="24610" name="Line 62"/>
          <p:cNvSpPr>
            <a:spLocks noChangeShapeType="1"/>
          </p:cNvSpPr>
          <p:nvPr/>
        </p:nvSpPr>
        <p:spPr bwMode="auto">
          <a:xfrm flipV="1">
            <a:off x="1422400" y="5283200"/>
            <a:ext cx="0" cy="393700"/>
          </a:xfrm>
          <a:prstGeom prst="line">
            <a:avLst/>
          </a:prstGeom>
          <a:noFill/>
          <a:ln w="12700">
            <a:noFill/>
            <a:round/>
            <a:headEnd/>
            <a:tailEnd type="triangle" w="med" len="med"/>
          </a:ln>
        </p:spPr>
        <p:txBody>
          <a:bodyPr>
            <a:spAutoFit/>
          </a:bodyPr>
          <a:lstStyle/>
          <a:p>
            <a:endParaRPr lang="en-US"/>
          </a:p>
        </p:txBody>
      </p:sp>
      <p:sp>
        <p:nvSpPr>
          <p:cNvPr id="24611" name="Line 63"/>
          <p:cNvSpPr>
            <a:spLocks noChangeShapeType="1"/>
          </p:cNvSpPr>
          <p:nvPr/>
        </p:nvSpPr>
        <p:spPr bwMode="auto">
          <a:xfrm flipV="1">
            <a:off x="1435100" y="5270500"/>
            <a:ext cx="0" cy="381000"/>
          </a:xfrm>
          <a:prstGeom prst="line">
            <a:avLst/>
          </a:prstGeom>
          <a:noFill/>
          <a:ln w="12700">
            <a:solidFill>
              <a:schemeClr val="tx1"/>
            </a:solidFill>
            <a:round/>
            <a:headEnd/>
            <a:tailEnd type="triangle" w="med" len="med"/>
          </a:ln>
        </p:spPr>
        <p:txBody>
          <a:bodyPr>
            <a:spAutoFit/>
          </a:bodyPr>
          <a:lstStyle/>
          <a:p>
            <a:endParaRPr lang="en-US"/>
          </a:p>
        </p:txBody>
      </p:sp>
      <p:sp>
        <p:nvSpPr>
          <p:cNvPr id="24612" name="Text Box 64"/>
          <p:cNvSpPr txBox="1">
            <a:spLocks noChangeArrowheads="1"/>
          </p:cNvSpPr>
          <p:nvPr/>
        </p:nvSpPr>
        <p:spPr bwMode="auto">
          <a:xfrm>
            <a:off x="5308600" y="1397000"/>
            <a:ext cx="3073400" cy="366713"/>
          </a:xfrm>
          <a:prstGeom prst="rect">
            <a:avLst/>
          </a:prstGeom>
          <a:noFill/>
          <a:ln w="12700" algn="ctr">
            <a:noFill/>
            <a:miter lim="800000"/>
            <a:headEnd/>
            <a:tailEnd/>
          </a:ln>
        </p:spPr>
        <p:txBody>
          <a:bodyPr>
            <a:spAutoFit/>
          </a:bodyPr>
          <a:lstStyle/>
          <a:p>
            <a:pPr eaLnBrk="0" hangingPunct="0">
              <a:spcBef>
                <a:spcPct val="50000"/>
              </a:spcBef>
            </a:pPr>
            <a:r>
              <a:rPr lang="en-US" sz="1800" i="1">
                <a:latin typeface="Times New Roman" pitchFamily="18" charset="0"/>
              </a:rPr>
              <a:t>(C*,D*,E*) optimal solution of</a:t>
            </a:r>
          </a:p>
        </p:txBody>
      </p:sp>
      <p:sp>
        <p:nvSpPr>
          <p:cNvPr id="24613" name="Line 69"/>
          <p:cNvSpPr>
            <a:spLocks noChangeShapeType="1"/>
          </p:cNvSpPr>
          <p:nvPr/>
        </p:nvSpPr>
        <p:spPr bwMode="auto">
          <a:xfrm flipV="1">
            <a:off x="4140200" y="1714500"/>
            <a:ext cx="0" cy="571500"/>
          </a:xfrm>
          <a:prstGeom prst="line">
            <a:avLst/>
          </a:prstGeom>
          <a:noFill/>
          <a:ln w="12700">
            <a:solidFill>
              <a:schemeClr val="tx1"/>
            </a:solidFill>
            <a:round/>
            <a:headEnd/>
            <a:tailEnd/>
          </a:ln>
        </p:spPr>
        <p:txBody>
          <a:bodyPr>
            <a:spAutoFit/>
          </a:bodyPr>
          <a:lstStyle/>
          <a:p>
            <a:endParaRPr lang="en-US"/>
          </a:p>
        </p:txBody>
      </p:sp>
      <p:sp>
        <p:nvSpPr>
          <p:cNvPr id="24614" name="Line 70"/>
          <p:cNvSpPr>
            <a:spLocks noChangeShapeType="1"/>
          </p:cNvSpPr>
          <p:nvPr/>
        </p:nvSpPr>
        <p:spPr bwMode="auto">
          <a:xfrm flipH="1">
            <a:off x="2438400" y="1689100"/>
            <a:ext cx="1701800" cy="0"/>
          </a:xfrm>
          <a:prstGeom prst="line">
            <a:avLst/>
          </a:prstGeom>
          <a:noFill/>
          <a:ln w="12700">
            <a:solidFill>
              <a:schemeClr val="tx1"/>
            </a:solidFill>
            <a:round/>
            <a:headEnd/>
            <a:tailEnd type="triangle" w="med" len="med"/>
          </a:ln>
        </p:spPr>
        <p:txBody>
          <a:bodyPr>
            <a:spAutoFit/>
          </a:bodyPr>
          <a:lstStyle/>
          <a:p>
            <a:endParaRPr lang="en-US"/>
          </a:p>
        </p:txBody>
      </p:sp>
      <p:sp>
        <p:nvSpPr>
          <p:cNvPr id="24615" name="Text Box 71"/>
          <p:cNvSpPr txBox="1">
            <a:spLocks noChangeArrowheads="1"/>
          </p:cNvSpPr>
          <p:nvPr/>
        </p:nvSpPr>
        <p:spPr bwMode="auto">
          <a:xfrm>
            <a:off x="2768600" y="876300"/>
            <a:ext cx="2387600" cy="517525"/>
          </a:xfrm>
          <a:prstGeom prst="rect">
            <a:avLst/>
          </a:prstGeom>
          <a:noFill/>
          <a:ln w="12700" algn="ctr">
            <a:noFill/>
            <a:miter lim="800000"/>
            <a:headEnd/>
            <a:tailEnd/>
          </a:ln>
        </p:spPr>
        <p:txBody>
          <a:bodyPr>
            <a:spAutoFit/>
          </a:bodyPr>
          <a:lstStyle/>
          <a:p>
            <a:pPr eaLnBrk="0" hangingPunct="0">
              <a:spcBef>
                <a:spcPct val="50000"/>
              </a:spcBef>
            </a:pPr>
            <a:r>
              <a:rPr lang="en-US" sz="1400"/>
              <a:t>Combinatorial algorithms for upper bounds</a:t>
            </a:r>
          </a:p>
        </p:txBody>
      </p:sp>
      <p:sp>
        <p:nvSpPr>
          <p:cNvPr id="64589" name="Text Box 10"/>
          <p:cNvSpPr txBox="1">
            <a:spLocks noChangeArrowheads="1"/>
          </p:cNvSpPr>
          <p:nvPr/>
        </p:nvSpPr>
        <p:spPr bwMode="auto">
          <a:xfrm>
            <a:off x="3559175" y="1157288"/>
            <a:ext cx="3878263" cy="317500"/>
          </a:xfrm>
          <a:prstGeom prst="rect">
            <a:avLst/>
          </a:prstGeom>
          <a:solidFill>
            <a:srgbClr val="99CCFF"/>
          </a:solidFill>
          <a:ln w="12700" algn="ctr">
            <a:solidFill>
              <a:schemeClr val="tx1"/>
            </a:solidFill>
            <a:miter lim="800000"/>
            <a:headEnd/>
            <a:tailEnd/>
          </a:ln>
        </p:spPr>
        <p:txBody>
          <a:bodyPr>
            <a:spAutoFit/>
          </a:bodyPr>
          <a:lstStyle/>
          <a:p>
            <a:pPr eaLnBrk="0" hangingPunct="0">
              <a:spcBef>
                <a:spcPct val="50000"/>
              </a:spcBef>
            </a:pPr>
            <a:r>
              <a:rPr lang="en-US" sz="1400" b="1" i="1">
                <a:latin typeface="Times New Roman" pitchFamily="18" charset="0"/>
              </a:rPr>
              <a:t>Effros: </a:t>
            </a:r>
            <a:r>
              <a:rPr lang="en-US" sz="1400"/>
              <a:t>Noncooperative network coding</a:t>
            </a:r>
          </a:p>
        </p:txBody>
      </p:sp>
      <p:sp>
        <p:nvSpPr>
          <p:cNvPr id="64590" name="Text Box 10"/>
          <p:cNvSpPr txBox="1">
            <a:spLocks noChangeArrowheads="1"/>
          </p:cNvSpPr>
          <p:nvPr/>
        </p:nvSpPr>
        <p:spPr bwMode="auto">
          <a:xfrm>
            <a:off x="5265738" y="2949575"/>
            <a:ext cx="3878262" cy="317500"/>
          </a:xfrm>
          <a:prstGeom prst="rect">
            <a:avLst/>
          </a:prstGeom>
          <a:solidFill>
            <a:srgbClr val="99CCFF"/>
          </a:solidFill>
          <a:ln w="12700" algn="ctr">
            <a:solidFill>
              <a:schemeClr val="tx1"/>
            </a:solidFill>
            <a:miter lim="800000"/>
            <a:headEnd/>
            <a:tailEnd/>
          </a:ln>
        </p:spPr>
        <p:txBody>
          <a:bodyPr>
            <a:spAutoFit/>
          </a:bodyPr>
          <a:lstStyle/>
          <a:p>
            <a:pPr eaLnBrk="0" hangingPunct="0">
              <a:spcBef>
                <a:spcPct val="50000"/>
              </a:spcBef>
            </a:pPr>
            <a:r>
              <a:rPr lang="en-US" sz="1400" b="1" i="1">
                <a:latin typeface="Times New Roman" pitchFamily="18" charset="0"/>
              </a:rPr>
              <a:t>Moulin: </a:t>
            </a:r>
            <a:r>
              <a:rPr lang="en-US" sz="1400"/>
              <a:t>Interference mitigating mobility</a:t>
            </a:r>
          </a:p>
        </p:txBody>
      </p:sp>
      <p:sp>
        <p:nvSpPr>
          <p:cNvPr id="20" name="Text Box 9"/>
          <p:cNvSpPr txBox="1">
            <a:spLocks noChangeArrowheads="1"/>
          </p:cNvSpPr>
          <p:nvPr/>
        </p:nvSpPr>
        <p:spPr bwMode="auto">
          <a:xfrm>
            <a:off x="5060950" y="3387725"/>
            <a:ext cx="3956050" cy="742950"/>
          </a:xfrm>
          <a:prstGeom prst="rect">
            <a:avLst/>
          </a:prstGeom>
          <a:solidFill>
            <a:srgbClr val="99CCFF"/>
          </a:solidFill>
          <a:ln w="12700" algn="ctr">
            <a:solidFill>
              <a:schemeClr val="tx1"/>
            </a:solidFill>
            <a:miter lim="800000"/>
            <a:headEnd/>
            <a:tailEnd/>
          </a:ln>
        </p:spPr>
        <p:txBody>
          <a:bodyPr>
            <a:spAutoFit/>
          </a:bodyPr>
          <a:lstStyle/>
          <a:p>
            <a:pPr eaLnBrk="0" hangingPunct="0">
              <a:spcBef>
                <a:spcPct val="50000"/>
              </a:spcBef>
            </a:pPr>
            <a:r>
              <a:rPr lang="en-US" sz="1400" b="1" i="1">
                <a:latin typeface="Times New Roman" pitchFamily="18" charset="0"/>
              </a:rPr>
              <a:t>Boyd, Goldsmith: </a:t>
            </a:r>
            <a:r>
              <a:rPr lang="en-US" sz="1400"/>
              <a:t>Wireless network utility maximization as a stochastic optimal control problem</a:t>
            </a:r>
          </a:p>
        </p:txBody>
      </p:sp>
      <p:sp>
        <p:nvSpPr>
          <p:cNvPr id="64592" name="Text Box 8"/>
          <p:cNvSpPr txBox="1">
            <a:spLocks noChangeArrowheads="1"/>
          </p:cNvSpPr>
          <p:nvPr/>
        </p:nvSpPr>
        <p:spPr bwMode="auto">
          <a:xfrm>
            <a:off x="5599113" y="5400675"/>
            <a:ext cx="3457575" cy="522288"/>
          </a:xfrm>
          <a:prstGeom prst="rect">
            <a:avLst/>
          </a:prstGeom>
          <a:solidFill>
            <a:srgbClr val="99CCFF"/>
          </a:solidFill>
          <a:ln w="12700" algn="ctr">
            <a:solidFill>
              <a:schemeClr val="tx1"/>
            </a:solidFill>
            <a:miter lim="800000"/>
            <a:headEnd/>
            <a:tailEnd/>
          </a:ln>
        </p:spPr>
        <p:txBody>
          <a:bodyPr>
            <a:spAutoFit/>
          </a:bodyPr>
          <a:lstStyle/>
          <a:p>
            <a:pPr eaLnBrk="0" hangingPunct="0">
              <a:spcBef>
                <a:spcPct val="50000"/>
              </a:spcBef>
            </a:pPr>
            <a:r>
              <a:rPr lang="en-US" sz="1400" b="1" i="1">
                <a:latin typeface="Times New Roman" pitchFamily="18" charset="0"/>
              </a:rPr>
              <a:t>Medard: </a:t>
            </a:r>
            <a:r>
              <a:rPr lang="en-US" sz="1400"/>
              <a:t>(De)coding with scheduling to increase capacity</a:t>
            </a:r>
          </a:p>
        </p:txBody>
      </p:sp>
      <p:sp>
        <p:nvSpPr>
          <p:cNvPr id="72" name="Text Box 8"/>
          <p:cNvSpPr txBox="1">
            <a:spLocks noChangeArrowheads="1"/>
          </p:cNvSpPr>
          <p:nvPr/>
        </p:nvSpPr>
        <p:spPr bwMode="auto">
          <a:xfrm>
            <a:off x="5051425" y="6019800"/>
            <a:ext cx="3071813" cy="738188"/>
          </a:xfrm>
          <a:prstGeom prst="rect">
            <a:avLst/>
          </a:prstGeom>
          <a:solidFill>
            <a:srgbClr val="99CCFF"/>
          </a:solidFill>
          <a:ln w="12700" algn="ctr">
            <a:solidFill>
              <a:schemeClr val="tx1"/>
            </a:solidFill>
            <a:miter lim="800000"/>
            <a:headEnd/>
            <a:tailEnd/>
          </a:ln>
        </p:spPr>
        <p:txBody>
          <a:bodyPr>
            <a:spAutoFit/>
          </a:bodyPr>
          <a:lstStyle/>
          <a:p>
            <a:pPr eaLnBrk="0" hangingPunct="0">
              <a:spcBef>
                <a:spcPct val="50000"/>
              </a:spcBef>
            </a:pPr>
            <a:r>
              <a:rPr lang="en-US" sz="1400" b="1" i="1">
                <a:latin typeface="Times New Roman" pitchFamily="18" charset="0"/>
              </a:rPr>
              <a:t>Shah: </a:t>
            </a:r>
            <a:r>
              <a:rPr lang="en-US" sz="1400">
                <a:latin typeface="Times New Roman" pitchFamily="18" charset="0"/>
              </a:rPr>
              <a:t>Capacity region for large wireless networks accompanied by efficient, distributed  MAC</a:t>
            </a:r>
            <a:endParaRPr lang="en-US" sz="1400"/>
          </a:p>
        </p:txBody>
      </p:sp>
      <p:sp>
        <p:nvSpPr>
          <p:cNvPr id="73" name="Text Box 9"/>
          <p:cNvSpPr txBox="1">
            <a:spLocks noChangeArrowheads="1"/>
          </p:cNvSpPr>
          <p:nvPr/>
        </p:nvSpPr>
        <p:spPr bwMode="auto">
          <a:xfrm>
            <a:off x="5187950" y="2339975"/>
            <a:ext cx="3956050" cy="523875"/>
          </a:xfrm>
          <a:prstGeom prst="rect">
            <a:avLst/>
          </a:prstGeom>
          <a:solidFill>
            <a:srgbClr val="99CCFF"/>
          </a:solidFill>
          <a:ln w="12700" algn="ctr">
            <a:solidFill>
              <a:schemeClr val="tx1"/>
            </a:solidFill>
            <a:miter lim="800000"/>
            <a:headEnd/>
            <a:tailEnd/>
          </a:ln>
        </p:spPr>
        <p:txBody>
          <a:bodyPr>
            <a:spAutoFit/>
          </a:bodyPr>
          <a:lstStyle/>
          <a:p>
            <a:pPr eaLnBrk="0" hangingPunct="0">
              <a:spcBef>
                <a:spcPct val="50000"/>
              </a:spcBef>
            </a:pPr>
            <a:r>
              <a:rPr lang="en-US" sz="1400" b="1" i="1">
                <a:latin typeface="Times New Roman" pitchFamily="18" charset="0"/>
              </a:rPr>
              <a:t>Ozdaglar: </a:t>
            </a:r>
            <a:r>
              <a:rPr lang="en-US" sz="1400"/>
              <a:t>Wireless power control through potential games</a:t>
            </a:r>
          </a:p>
        </p:txBody>
      </p:sp>
      <p:sp>
        <p:nvSpPr>
          <p:cNvPr id="74" name="Text Box 10"/>
          <p:cNvSpPr txBox="1">
            <a:spLocks noChangeArrowheads="1"/>
          </p:cNvSpPr>
          <p:nvPr/>
        </p:nvSpPr>
        <p:spPr bwMode="auto">
          <a:xfrm>
            <a:off x="5072348" y="4707665"/>
            <a:ext cx="3878262" cy="523875"/>
          </a:xfrm>
          <a:prstGeom prst="rect">
            <a:avLst/>
          </a:prstGeom>
          <a:solidFill>
            <a:srgbClr val="99CCFF"/>
          </a:solidFill>
          <a:ln w="12700" algn="ctr">
            <a:solidFill>
              <a:schemeClr val="tx1"/>
            </a:solidFill>
            <a:miter lim="800000"/>
            <a:headEnd/>
            <a:tailEnd/>
          </a:ln>
        </p:spPr>
        <p:txBody>
          <a:bodyPr>
            <a:spAutoFit/>
          </a:bodyPr>
          <a:lstStyle/>
          <a:p>
            <a:pPr eaLnBrk="0" hangingPunct="0">
              <a:spcBef>
                <a:spcPct val="50000"/>
              </a:spcBef>
            </a:pPr>
            <a:r>
              <a:rPr lang="en-US" sz="1400" b="1" i="1">
                <a:latin typeface="Times New Roman" pitchFamily="18" charset="0"/>
              </a:rPr>
              <a:t>El Gamal: </a:t>
            </a:r>
            <a:r>
              <a:rPr lang="en-US" sz="1400"/>
              <a:t>Information theory capacity and overhead introduced by distributed protocols.</a:t>
            </a:r>
          </a:p>
        </p:txBody>
      </p:sp>
      <p:sp>
        <p:nvSpPr>
          <p:cNvPr id="75" name="Text Box 10"/>
          <p:cNvSpPr txBox="1">
            <a:spLocks noChangeArrowheads="1"/>
          </p:cNvSpPr>
          <p:nvPr/>
        </p:nvSpPr>
        <p:spPr bwMode="auto">
          <a:xfrm>
            <a:off x="4244975" y="1617663"/>
            <a:ext cx="3878263" cy="523875"/>
          </a:xfrm>
          <a:prstGeom prst="rect">
            <a:avLst/>
          </a:prstGeom>
          <a:solidFill>
            <a:srgbClr val="99CCFF"/>
          </a:solidFill>
          <a:ln w="12700" algn="ctr">
            <a:solidFill>
              <a:schemeClr val="tx1"/>
            </a:solidFill>
            <a:miter lim="800000"/>
            <a:headEnd/>
            <a:tailEnd/>
          </a:ln>
        </p:spPr>
        <p:txBody>
          <a:bodyPr>
            <a:spAutoFit/>
          </a:bodyPr>
          <a:lstStyle/>
          <a:p>
            <a:pPr eaLnBrk="0" hangingPunct="0">
              <a:spcBef>
                <a:spcPct val="50000"/>
              </a:spcBef>
            </a:pPr>
            <a:r>
              <a:rPr lang="en-US" sz="1400" b="1" i="1">
                <a:latin typeface="Times New Roman" pitchFamily="18" charset="0"/>
              </a:rPr>
              <a:t>Meyn: </a:t>
            </a:r>
            <a:r>
              <a:rPr lang="en-US" sz="1400"/>
              <a:t>Q-learning for network resource allocation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4589"/>
                                        </p:tgtEl>
                                        <p:attrNameLst>
                                          <p:attrName>style.visibility</p:attrName>
                                        </p:attrNameLst>
                                      </p:cBhvr>
                                      <p:to>
                                        <p:strVal val="visible"/>
                                      </p:to>
                                    </p:set>
                                    <p:animEffect transition="in" filter="blinds(horizontal)">
                                      <p:cBhvr>
                                        <p:cTn id="7" dur="500"/>
                                        <p:tgtEl>
                                          <p:spTgt spid="6458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4590"/>
                                        </p:tgtEl>
                                        <p:attrNameLst>
                                          <p:attrName>style.visibility</p:attrName>
                                        </p:attrNameLst>
                                      </p:cBhvr>
                                      <p:to>
                                        <p:strVal val="visible"/>
                                      </p:to>
                                    </p:set>
                                    <p:animEffect transition="in" filter="blinds(horizontal)">
                                      <p:cBhvr>
                                        <p:cTn id="10" dur="500"/>
                                        <p:tgtEl>
                                          <p:spTgt spid="6459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linds(horizontal)">
                                      <p:cBhvr>
                                        <p:cTn id="13" dur="500"/>
                                        <p:tgtEl>
                                          <p:spTgt spid="20"/>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64592"/>
                                        </p:tgtEl>
                                        <p:attrNameLst>
                                          <p:attrName>style.visibility</p:attrName>
                                        </p:attrNameLst>
                                      </p:cBhvr>
                                      <p:to>
                                        <p:strVal val="visible"/>
                                      </p:to>
                                    </p:set>
                                    <p:animEffect transition="in" filter="blinds(horizontal)">
                                      <p:cBhvr>
                                        <p:cTn id="16" dur="500"/>
                                        <p:tgtEl>
                                          <p:spTgt spid="64592"/>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blinds(horizontal)">
                                      <p:cBhvr>
                                        <p:cTn id="19" dur="500"/>
                                        <p:tgtEl>
                                          <p:spTgt spid="72"/>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blinds(horizontal)">
                                      <p:cBhvr>
                                        <p:cTn id="22" dur="500"/>
                                        <p:tgtEl>
                                          <p:spTgt spid="73"/>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74"/>
                                        </p:tgtEl>
                                        <p:attrNameLst>
                                          <p:attrName>style.visibility</p:attrName>
                                        </p:attrNameLst>
                                      </p:cBhvr>
                                      <p:to>
                                        <p:strVal val="visible"/>
                                      </p:to>
                                    </p:set>
                                    <p:animEffect transition="in" filter="blinds(horizontal)">
                                      <p:cBhvr>
                                        <p:cTn id="25" dur="500"/>
                                        <p:tgtEl>
                                          <p:spTgt spid="74"/>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75"/>
                                        </p:tgtEl>
                                        <p:attrNameLst>
                                          <p:attrName>style.visibility</p:attrName>
                                        </p:attrNameLst>
                                      </p:cBhvr>
                                      <p:to>
                                        <p:strVal val="visible"/>
                                      </p:to>
                                    </p:set>
                                    <p:animEffect transition="in" filter="blinds(horizontal)">
                                      <p:cBhvr>
                                        <p:cTn id="28"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89" grpId="0" animBg="1"/>
      <p:bldP spid="64590" grpId="0" animBg="1"/>
      <p:bldP spid="20" grpId="0" animBg="1"/>
      <p:bldP spid="64592" grpId="0" animBg="1"/>
      <p:bldP spid="72" grpId="0" animBg="1"/>
      <p:bldP spid="73" grpId="0" animBg="1"/>
      <p:bldP spid="74" grpId="0" animBg="1"/>
      <p:bldP spid="7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228600" y="5181600"/>
            <a:ext cx="2133600" cy="476250"/>
          </a:xfrm>
          <a:prstGeom prst="rect">
            <a:avLst/>
          </a:prstGeom>
          <a:noFill/>
          <a:ln w="9525">
            <a:noFill/>
            <a:miter lim="800000"/>
            <a:headEnd/>
            <a:tailEnd/>
          </a:ln>
        </p:spPr>
        <p:txBody>
          <a:bodyPr/>
          <a:lstStyle/>
          <a:p>
            <a:pPr eaLnBrk="0" hangingPunct="0"/>
            <a:endParaRPr lang="en-US" altLang="en-US">
              <a:latin typeface="Times" pitchFamily="18" charset="0"/>
            </a:endParaRPr>
          </a:p>
        </p:txBody>
      </p:sp>
      <p:sp>
        <p:nvSpPr>
          <p:cNvPr id="13315" name="Rectangle 4"/>
          <p:cNvSpPr>
            <a:spLocks noChangeArrowheads="1"/>
          </p:cNvSpPr>
          <p:nvPr/>
        </p:nvSpPr>
        <p:spPr bwMode="auto">
          <a:xfrm>
            <a:off x="482600" y="1960563"/>
            <a:ext cx="8166100" cy="3983037"/>
          </a:xfrm>
          <a:prstGeom prst="rect">
            <a:avLst/>
          </a:prstGeom>
          <a:solidFill>
            <a:srgbClr val="0C285B"/>
          </a:solidFill>
          <a:ln w="9525">
            <a:noFill/>
            <a:miter lim="800000"/>
            <a:headEnd/>
            <a:tailEnd/>
          </a:ln>
        </p:spPr>
        <p:txBody>
          <a:bodyPr lIns="137160" tIns="228600" rIns="45720" bIns="274320"/>
          <a:lstStyle/>
          <a:p>
            <a:pPr algn="ctr">
              <a:lnSpc>
                <a:spcPct val="85000"/>
              </a:lnSpc>
            </a:pPr>
            <a:endParaRPr lang="en-US" altLang="en-US" sz="2800" b="1">
              <a:solidFill>
                <a:srgbClr val="FFFF99"/>
              </a:solidFill>
              <a:latin typeface="Times" pitchFamily="18" charset="0"/>
            </a:endParaRPr>
          </a:p>
        </p:txBody>
      </p:sp>
      <p:sp>
        <p:nvSpPr>
          <p:cNvPr id="13316" name="Text Box 5"/>
          <p:cNvSpPr txBox="1">
            <a:spLocks noChangeArrowheads="1"/>
          </p:cNvSpPr>
          <p:nvPr/>
        </p:nvSpPr>
        <p:spPr bwMode="auto">
          <a:xfrm>
            <a:off x="914400" y="2362200"/>
            <a:ext cx="7315200" cy="3243263"/>
          </a:xfrm>
          <a:prstGeom prst="rect">
            <a:avLst/>
          </a:prstGeom>
          <a:noFill/>
          <a:ln w="9525">
            <a:noFill/>
            <a:miter lim="800000"/>
            <a:headEnd/>
            <a:tailEnd/>
          </a:ln>
        </p:spPr>
        <p:txBody>
          <a:bodyPr lIns="0" tIns="0" rIns="0" bIns="0">
            <a:spAutoFit/>
          </a:bodyPr>
          <a:lstStyle/>
          <a:p>
            <a:pPr algn="ctr" eaLnBrk="0" hangingPunct="0">
              <a:spcBef>
                <a:spcPct val="20000"/>
              </a:spcBef>
            </a:pPr>
            <a:endParaRPr lang="en-US" altLang="en-US" sz="1700" b="1">
              <a:solidFill>
                <a:srgbClr val="FFFF99"/>
              </a:solidFill>
              <a:latin typeface="Times" pitchFamily="18" charset="0"/>
            </a:endParaRPr>
          </a:p>
          <a:p>
            <a:pPr algn="ctr">
              <a:lnSpc>
                <a:spcPct val="95000"/>
              </a:lnSpc>
            </a:pPr>
            <a:r>
              <a:rPr lang="en-US" altLang="en-US" sz="2000" b="1" i="1">
                <a:solidFill>
                  <a:srgbClr val="FF0000"/>
                </a:solidFill>
                <a:latin typeface="Times" pitchFamily="18" charset="0"/>
              </a:rPr>
              <a:t>Progress Criteria 1:</a:t>
            </a:r>
          </a:p>
          <a:p>
            <a:pPr algn="ctr">
              <a:lnSpc>
                <a:spcPct val="95000"/>
              </a:lnSpc>
            </a:pPr>
            <a:endParaRPr lang="en-US" altLang="en-US" sz="2000" b="1" i="1">
              <a:solidFill>
                <a:srgbClr val="FF0000"/>
              </a:solidFill>
              <a:latin typeface="Times" pitchFamily="18" charset="0"/>
            </a:endParaRPr>
          </a:p>
          <a:p>
            <a:pPr algn="ctr">
              <a:lnSpc>
                <a:spcPct val="95000"/>
              </a:lnSpc>
            </a:pPr>
            <a:endParaRPr lang="en-US" altLang="en-US" sz="2000" b="1" i="1">
              <a:solidFill>
                <a:srgbClr val="FF0000"/>
              </a:solidFill>
              <a:latin typeface="Times" pitchFamily="18" charset="0"/>
            </a:endParaRPr>
          </a:p>
          <a:p>
            <a:pPr>
              <a:lnSpc>
                <a:spcPct val="95000"/>
              </a:lnSpc>
            </a:pPr>
            <a:r>
              <a:rPr lang="en-GB" sz="2400" b="1">
                <a:solidFill>
                  <a:schemeClr val="bg1"/>
                </a:solidFill>
              </a:rPr>
              <a:t>Revolutionize upper bounding techniques through </a:t>
            </a:r>
          </a:p>
          <a:p>
            <a:pPr>
              <a:lnSpc>
                <a:spcPct val="95000"/>
              </a:lnSpc>
            </a:pPr>
            <a:r>
              <a:rPr lang="en-GB" sz="2400" b="1">
                <a:solidFill>
                  <a:schemeClr val="bg1"/>
                </a:solidFill>
              </a:rPr>
              <a:t>new and different approaches that go </a:t>
            </a:r>
            <a:r>
              <a:rPr lang="en-GB" sz="2400" b="1" u="sng">
                <a:solidFill>
                  <a:schemeClr val="bg1"/>
                </a:solidFill>
              </a:rPr>
              <a:t>beyond</a:t>
            </a:r>
            <a:r>
              <a:rPr lang="en-GB" sz="2400" b="1">
                <a:solidFill>
                  <a:schemeClr val="bg1"/>
                </a:solidFill>
              </a:rPr>
              <a:t> the classical MIN-CUT bounds and Fano's inequality </a:t>
            </a:r>
          </a:p>
          <a:p>
            <a:pPr>
              <a:lnSpc>
                <a:spcPct val="95000"/>
              </a:lnSpc>
            </a:pPr>
            <a:r>
              <a:rPr lang="en-GB" sz="2400" b="1">
                <a:solidFill>
                  <a:schemeClr val="bg1"/>
                </a:solidFill>
              </a:rPr>
              <a:t>that have dominated capacity bounds for the last several decades.</a:t>
            </a:r>
            <a:endParaRPr lang="en-US" sz="2400">
              <a:solidFill>
                <a:schemeClr val="bg1"/>
              </a:solidFill>
            </a:endParaRPr>
          </a:p>
          <a:p>
            <a:pPr algn="ctr">
              <a:lnSpc>
                <a:spcPct val="95000"/>
              </a:lnSpc>
            </a:pPr>
            <a:endParaRPr lang="en-US" altLang="en-US" sz="2400" b="1">
              <a:solidFill>
                <a:srgbClr val="FFFF99"/>
              </a:solidFill>
              <a:latin typeface="Times" pitchFamily="18" charset="0"/>
            </a:endParaRPr>
          </a:p>
        </p:txBody>
      </p:sp>
    </p:spTree>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 1 Criteria Met</a:t>
            </a:r>
            <a:endParaRPr lang="en-US" dirty="0"/>
          </a:p>
        </p:txBody>
      </p:sp>
      <p:sp>
        <p:nvSpPr>
          <p:cNvPr id="4" name="Rectangle 13"/>
          <p:cNvSpPr>
            <a:spLocks noGrp="1" noChangeArrowheads="1"/>
          </p:cNvSpPr>
          <p:nvPr>
            <p:ph idx="1"/>
          </p:nvPr>
        </p:nvSpPr>
        <p:spPr/>
        <p:txBody>
          <a:bodyPr/>
          <a:lstStyle/>
          <a:p>
            <a:pPr eaLnBrk="1" hangingPunct="1"/>
            <a:r>
              <a:rPr lang="en-US" dirty="0" smtClean="0"/>
              <a:t>Network Capacity Equivalence</a:t>
            </a:r>
          </a:p>
          <a:p>
            <a:pPr eaLnBrk="1" hangingPunct="1"/>
            <a:r>
              <a:rPr lang="en-US" dirty="0" smtClean="0"/>
              <a:t>Towards Strong Converses for MANETs</a:t>
            </a:r>
          </a:p>
          <a:p>
            <a:pPr eaLnBrk="1" hangingPunct="1"/>
            <a:r>
              <a:rPr lang="en-US" dirty="0" smtClean="0"/>
              <a:t>MANET Capacity Under Severe Outage</a:t>
            </a:r>
          </a:p>
          <a:p>
            <a:pPr eaLnBrk="1" hangingPunct="1"/>
            <a:r>
              <a:rPr kumimoji="1" lang="en-US" dirty="0" smtClean="0">
                <a:effectLst>
                  <a:outerShdw blurRad="38100" dist="38100" dir="2700000" algn="tl">
                    <a:srgbClr val="C0C0C0"/>
                  </a:outerShdw>
                </a:effectLst>
              </a:rPr>
              <a:t>Time-Reversibility and Fundamental Limits of MANETs with Dynamics and Feedback</a:t>
            </a:r>
          </a:p>
          <a:p>
            <a:pPr eaLnBrk="1" hangingPunct="1"/>
            <a:r>
              <a:rPr kumimoji="1" lang="en-US" dirty="0" smtClean="0">
                <a:effectLst>
                  <a:outerShdw blurRad="38100" dist="38100" dir="2700000" algn="tl">
                    <a:srgbClr val="C0C0C0"/>
                  </a:outerShdw>
                </a:effectLst>
                <a:latin typeface="Trebuchet MS" pitchFamily="34" charset="0"/>
              </a:rPr>
              <a:t>Performance Bounds for the Interference Channel with a Relay</a:t>
            </a:r>
            <a:br>
              <a:rPr kumimoji="1" lang="en-US" dirty="0" smtClean="0">
                <a:effectLst>
                  <a:outerShdw blurRad="38100" dist="38100" dir="2700000" algn="tl">
                    <a:srgbClr val="C0C0C0"/>
                  </a:outerShdw>
                </a:effectLst>
                <a:latin typeface="Trebuchet MS" pitchFamily="34" charset="0"/>
              </a:rPr>
            </a:br>
            <a:endParaRPr lang="en-GB"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6240463"/>
            <a:ext cx="9144000" cy="617537"/>
          </a:xfrm>
          <a:prstGeom prst="rect">
            <a:avLst/>
          </a:prstGeom>
          <a:solidFill>
            <a:schemeClr val="bg1"/>
          </a:solidFill>
          <a:ln w="12700">
            <a:noFill/>
            <a:miter lim="800000"/>
            <a:headEnd/>
            <a:tailEnd/>
          </a:ln>
        </p:spPr>
        <p:txBody>
          <a:bodyPr wrap="none" anchor="ctr">
            <a:spAutoFit/>
          </a:bodyPr>
          <a:lstStyle/>
          <a:p>
            <a:endParaRPr lang="en-US"/>
          </a:p>
        </p:txBody>
      </p:sp>
      <p:sp>
        <p:nvSpPr>
          <p:cNvPr id="14339" name="AutoShape 3"/>
          <p:cNvSpPr>
            <a:spLocks noChangeArrowheads="1"/>
          </p:cNvSpPr>
          <p:nvPr/>
        </p:nvSpPr>
        <p:spPr bwMode="auto">
          <a:xfrm>
            <a:off x="317500" y="3586163"/>
            <a:ext cx="2330450" cy="2708275"/>
          </a:xfrm>
          <a:prstGeom prst="roundRect">
            <a:avLst>
              <a:gd name="adj" fmla="val 11111"/>
            </a:avLst>
          </a:prstGeom>
          <a:solidFill>
            <a:srgbClr val="3366FF">
              <a:alpha val="25098"/>
            </a:srgbClr>
          </a:solidFill>
          <a:ln w="25400">
            <a:solidFill>
              <a:schemeClr val="bg2"/>
            </a:solidFill>
            <a:round/>
            <a:headEnd/>
            <a:tailEnd/>
          </a:ln>
        </p:spPr>
        <p:txBody>
          <a:bodyPr lIns="100584" tIns="54864" rIns="64008" bIns="82296"/>
          <a:lstStyle/>
          <a:p>
            <a:pPr>
              <a:lnSpc>
                <a:spcPct val="90000"/>
              </a:lnSpc>
              <a:spcBef>
                <a:spcPct val="35000"/>
              </a:spcBef>
            </a:pPr>
            <a:endParaRPr lang="en-GB" sz="1100" b="1">
              <a:solidFill>
                <a:srgbClr val="000000"/>
              </a:solidFill>
              <a:latin typeface="Helvetica" pitchFamily="-65" charset="0"/>
            </a:endParaRPr>
          </a:p>
          <a:p>
            <a:pPr>
              <a:lnSpc>
                <a:spcPct val="90000"/>
              </a:lnSpc>
              <a:spcBef>
                <a:spcPct val="35000"/>
              </a:spcBef>
            </a:pPr>
            <a:endParaRPr lang="en-GB" sz="1100" b="1">
              <a:solidFill>
                <a:srgbClr val="000000"/>
              </a:solidFill>
              <a:latin typeface="Helvetica" pitchFamily="-65" charset="0"/>
            </a:endParaRPr>
          </a:p>
          <a:p>
            <a:pPr>
              <a:lnSpc>
                <a:spcPct val="90000"/>
              </a:lnSpc>
              <a:spcBef>
                <a:spcPct val="35000"/>
              </a:spcBef>
            </a:pPr>
            <a:endParaRPr lang="en-GB" sz="1100" b="1">
              <a:solidFill>
                <a:srgbClr val="000000"/>
              </a:solidFill>
              <a:latin typeface="Helvetica" pitchFamily="-65" charset="0"/>
            </a:endParaRPr>
          </a:p>
          <a:p>
            <a:pPr>
              <a:lnSpc>
                <a:spcPct val="90000"/>
              </a:lnSpc>
              <a:spcBef>
                <a:spcPct val="35000"/>
              </a:spcBef>
            </a:pPr>
            <a:endParaRPr lang="en-GB" sz="1100" b="1">
              <a:solidFill>
                <a:srgbClr val="000000"/>
              </a:solidFill>
              <a:latin typeface="Helvetica" pitchFamily="-65" charset="0"/>
            </a:endParaRPr>
          </a:p>
          <a:p>
            <a:pPr>
              <a:lnSpc>
                <a:spcPct val="90000"/>
              </a:lnSpc>
              <a:spcBef>
                <a:spcPct val="35000"/>
              </a:spcBef>
            </a:pPr>
            <a:endParaRPr lang="en-GB" sz="1100" b="1">
              <a:solidFill>
                <a:srgbClr val="000000"/>
              </a:solidFill>
              <a:latin typeface="Helvetica" pitchFamily="-65" charset="0"/>
            </a:endParaRPr>
          </a:p>
          <a:p>
            <a:pPr>
              <a:lnSpc>
                <a:spcPct val="90000"/>
              </a:lnSpc>
            </a:pPr>
            <a:endParaRPr lang="en-US" sz="1000"/>
          </a:p>
          <a:p>
            <a:pPr>
              <a:lnSpc>
                <a:spcPct val="90000"/>
              </a:lnSpc>
            </a:pPr>
            <a:r>
              <a:rPr lang="en-US" sz="1000" b="1"/>
              <a:t>Dual to Shannon Theory:</a:t>
            </a:r>
          </a:p>
          <a:p>
            <a:pPr>
              <a:lnSpc>
                <a:spcPct val="90000"/>
              </a:lnSpc>
              <a:buFont typeface="Arial" pitchFamily="34" charset="0"/>
              <a:buChar char="•"/>
            </a:pPr>
            <a:r>
              <a:rPr lang="en-US" sz="1000"/>
              <a:t> Emulate noisy channels using noiseless channels with the same link capacities.</a:t>
            </a:r>
          </a:p>
          <a:p>
            <a:pPr>
              <a:lnSpc>
                <a:spcPct val="90000"/>
              </a:lnSpc>
              <a:buFont typeface="Arial" pitchFamily="34" charset="0"/>
              <a:buChar char="•"/>
            </a:pPr>
            <a:r>
              <a:rPr lang="en-US" sz="1000"/>
              <a:t> Apply existing tools for noiseless channels (e.g., network coding) to obtain results for noiseless links.</a:t>
            </a:r>
          </a:p>
          <a:p>
            <a:pPr>
              <a:lnSpc>
                <a:spcPct val="90000"/>
              </a:lnSpc>
              <a:buFont typeface="Arial" pitchFamily="34" charset="0"/>
              <a:buChar char="•"/>
            </a:pPr>
            <a:r>
              <a:rPr lang="en-US" sz="1000"/>
              <a:t> Build new network coding results through network coding equivalences.</a:t>
            </a:r>
            <a:endParaRPr lang="en-GB" sz="1000">
              <a:solidFill>
                <a:srgbClr val="000000"/>
              </a:solidFill>
              <a:latin typeface="Helvetica" pitchFamily="-65" charset="0"/>
            </a:endParaRPr>
          </a:p>
        </p:txBody>
      </p:sp>
      <p:sp>
        <p:nvSpPr>
          <p:cNvPr id="14340" name="AutoShape 4"/>
          <p:cNvSpPr>
            <a:spLocks noChangeArrowheads="1"/>
          </p:cNvSpPr>
          <p:nvPr/>
        </p:nvSpPr>
        <p:spPr bwMode="auto">
          <a:xfrm>
            <a:off x="2913063" y="1171575"/>
            <a:ext cx="3192462" cy="5133975"/>
          </a:xfrm>
          <a:prstGeom prst="roundRect">
            <a:avLst>
              <a:gd name="adj" fmla="val 7963"/>
            </a:avLst>
          </a:prstGeom>
          <a:solidFill>
            <a:srgbClr val="666699">
              <a:alpha val="39999"/>
            </a:srgbClr>
          </a:solidFill>
          <a:ln w="38100">
            <a:solidFill>
              <a:srgbClr val="4D4D4D"/>
            </a:solidFill>
            <a:round/>
            <a:headEnd/>
            <a:tailEnd/>
          </a:ln>
        </p:spPr>
        <p:txBody>
          <a:bodyPr tIns="91440" bIns="91440"/>
          <a:lstStyle/>
          <a:p>
            <a:pPr marL="114300" indent="-114300"/>
            <a:endParaRPr lang="en-US" sz="1200" u="sng"/>
          </a:p>
        </p:txBody>
      </p:sp>
      <p:sp>
        <p:nvSpPr>
          <p:cNvPr id="14341" name="Rectangle 5"/>
          <p:cNvSpPr>
            <a:spLocks noChangeArrowheads="1"/>
          </p:cNvSpPr>
          <p:nvPr/>
        </p:nvSpPr>
        <p:spPr bwMode="auto">
          <a:xfrm>
            <a:off x="2967038" y="1257300"/>
            <a:ext cx="3100387" cy="5057775"/>
          </a:xfrm>
          <a:prstGeom prst="rect">
            <a:avLst/>
          </a:prstGeom>
          <a:noFill/>
          <a:ln w="19050">
            <a:noFill/>
            <a:prstDash val="sysDot"/>
            <a:miter lim="800000"/>
            <a:headEnd/>
            <a:tailEnd/>
          </a:ln>
        </p:spPr>
        <p:txBody>
          <a:bodyPr lIns="0" tIns="0" rIns="0" bIns="0">
            <a:spAutoFit/>
          </a:bodyPr>
          <a:lstStyle/>
          <a:p>
            <a:pPr marL="119063" indent="-119063">
              <a:lnSpc>
                <a:spcPct val="90000"/>
              </a:lnSpc>
              <a:buClr>
                <a:srgbClr val="000000"/>
              </a:buClr>
              <a:buSzPct val="100000"/>
              <a:buFont typeface="Helvetica" pitchFamily="-65" charset="0"/>
              <a:buNone/>
            </a:pPr>
            <a:r>
              <a:rPr lang="en-GB" sz="1200" b="1" i="1">
                <a:solidFill>
                  <a:srgbClr val="000000"/>
                </a:solidFill>
              </a:rPr>
              <a:t>   </a:t>
            </a:r>
            <a:r>
              <a:rPr lang="en-US" sz="1000"/>
              <a:t>We prove an equivalence between networks of noisy channels and networks of noiseless capacitated channels.</a:t>
            </a:r>
            <a:br>
              <a:rPr lang="en-US" sz="1000"/>
            </a:br>
            <a:r>
              <a:rPr lang="en-US" sz="1000"/>
              <a:t/>
            </a:r>
            <a:br>
              <a:rPr lang="en-US" sz="1000"/>
            </a:br>
            <a:r>
              <a:rPr lang="en-US" sz="1000"/>
              <a:t>Initial results treated point-to-point networks. Now expanded to degraded broadcast and degraded message-set multiple access channels.</a:t>
            </a:r>
            <a:br>
              <a:rPr lang="en-US" sz="1000"/>
            </a:br>
            <a:r>
              <a:rPr lang="en-US" sz="1000"/>
              <a:t/>
            </a:r>
            <a:br>
              <a:rPr lang="en-US" sz="1000"/>
            </a:br>
            <a:r>
              <a:rPr lang="en-US" sz="1000"/>
              <a:t>Given network of noiseless capacitated channels,</a:t>
            </a:r>
            <a:br>
              <a:rPr lang="en-US" sz="1000"/>
            </a:br>
            <a:r>
              <a:rPr lang="en-US" sz="1000"/>
              <a:t>network capacity becomes a network coding problem.</a:t>
            </a:r>
            <a:endParaRPr lang="en-GB" sz="1000" b="1" i="1">
              <a:solidFill>
                <a:srgbClr val="000000"/>
              </a:solidFill>
            </a:endParaRPr>
          </a:p>
          <a:p>
            <a:pPr marL="119063" indent="-119063">
              <a:lnSpc>
                <a:spcPct val="90000"/>
              </a:lnSpc>
              <a:buClr>
                <a:srgbClr val="000000"/>
              </a:buClr>
              <a:buSzPct val="100000"/>
              <a:buFont typeface="Helvetica" pitchFamily="-65" charset="0"/>
              <a:buNone/>
            </a:pPr>
            <a:endParaRPr lang="en-GB" sz="1200" b="1" i="1">
              <a:solidFill>
                <a:srgbClr val="000000"/>
              </a:solidFill>
            </a:endParaRPr>
          </a:p>
          <a:p>
            <a:pPr marL="119063" indent="-119063">
              <a:lnSpc>
                <a:spcPct val="90000"/>
              </a:lnSpc>
              <a:buClr>
                <a:srgbClr val="000000"/>
              </a:buClr>
              <a:buSzPct val="100000"/>
              <a:buFont typeface="Helvetica" pitchFamily="-65" charset="0"/>
              <a:buNone/>
            </a:pPr>
            <a:endParaRPr lang="en-GB" sz="1200" b="1" i="1">
              <a:solidFill>
                <a:srgbClr val="000000"/>
              </a:solidFill>
            </a:endParaRPr>
          </a:p>
          <a:p>
            <a:pPr marL="119063" indent="-119063">
              <a:lnSpc>
                <a:spcPct val="220000"/>
              </a:lnSpc>
              <a:buClr>
                <a:srgbClr val="000000"/>
              </a:buClr>
              <a:buSzPct val="100000"/>
              <a:buFont typeface="Helvetica" pitchFamily="-65" charset="0"/>
              <a:buNone/>
            </a:pPr>
            <a:r>
              <a:rPr lang="en-GB" sz="1200" b="1">
                <a:solidFill>
                  <a:srgbClr val="000000"/>
                </a:solidFill>
              </a:rPr>
              <a:t>How it works: </a:t>
            </a:r>
          </a:p>
          <a:p>
            <a:pPr marL="119063" indent="-119063">
              <a:lnSpc>
                <a:spcPct val="80000"/>
              </a:lnSpc>
              <a:buClr>
                <a:srgbClr val="000000"/>
              </a:buClr>
              <a:buSzPct val="100000"/>
              <a:buFontTx/>
              <a:buChar char="-"/>
            </a:pPr>
            <a:r>
              <a:rPr lang="en-GB" sz="1000">
                <a:solidFill>
                  <a:srgbClr val="000000"/>
                </a:solidFill>
              </a:rPr>
              <a:t>R</a:t>
            </a:r>
            <a:r>
              <a:rPr lang="en-GB" sz="1000" baseline="-25000">
                <a:solidFill>
                  <a:srgbClr val="000000"/>
                </a:solidFill>
              </a:rPr>
              <a:t>noiseless</a:t>
            </a:r>
            <a:r>
              <a:rPr lang="en-GB" sz="1000">
                <a:solidFill>
                  <a:srgbClr val="000000"/>
                </a:solidFill>
              </a:rPr>
              <a:t> </a:t>
            </a:r>
            <a:r>
              <a:rPr lang="en-GB" sz="1000">
                <a:solidFill>
                  <a:srgbClr val="000000"/>
                </a:solidFill>
                <a:sym typeface="Symbol" pitchFamily="18" charset="2"/>
              </a:rPr>
              <a:t> </a:t>
            </a:r>
            <a:r>
              <a:rPr lang="en-GB" sz="1000">
                <a:solidFill>
                  <a:srgbClr val="000000"/>
                </a:solidFill>
              </a:rPr>
              <a:t>R</a:t>
            </a:r>
            <a:r>
              <a:rPr lang="en-GB" sz="1000" baseline="-25000">
                <a:solidFill>
                  <a:srgbClr val="000000"/>
                </a:solidFill>
              </a:rPr>
              <a:t>noisy</a:t>
            </a:r>
            <a:r>
              <a:rPr lang="en-GB" sz="1000">
                <a:solidFill>
                  <a:srgbClr val="000000"/>
                </a:solidFill>
              </a:rPr>
              <a:t> </a:t>
            </a:r>
            <a:r>
              <a:rPr lang="en-US" sz="1000"/>
              <a:t>Easy.  Maximum rate for noiseless transmission equals the capacity on the noisy link.</a:t>
            </a:r>
            <a:endParaRPr lang="en-GB" sz="1000">
              <a:solidFill>
                <a:srgbClr val="000000"/>
              </a:solidFill>
            </a:endParaRPr>
          </a:p>
          <a:p>
            <a:pPr marL="119063" indent="-119063">
              <a:lnSpc>
                <a:spcPct val="90000"/>
              </a:lnSpc>
              <a:buClr>
                <a:srgbClr val="000000"/>
              </a:buClr>
              <a:buSzPct val="100000"/>
              <a:buFontTx/>
              <a:buChar char="-"/>
            </a:pPr>
            <a:r>
              <a:rPr lang="en-GB" sz="1000">
                <a:solidFill>
                  <a:srgbClr val="000000"/>
                </a:solidFill>
              </a:rPr>
              <a:t>R</a:t>
            </a:r>
            <a:r>
              <a:rPr lang="en-GB" sz="1000" baseline="-25000">
                <a:solidFill>
                  <a:srgbClr val="000000"/>
                </a:solidFill>
              </a:rPr>
              <a:t>noisy</a:t>
            </a:r>
            <a:r>
              <a:rPr lang="en-GB" sz="1000">
                <a:solidFill>
                  <a:srgbClr val="000000"/>
                </a:solidFill>
              </a:rPr>
              <a:t> </a:t>
            </a:r>
            <a:r>
              <a:rPr lang="en-GB" sz="1000">
                <a:solidFill>
                  <a:srgbClr val="000000"/>
                </a:solidFill>
                <a:sym typeface="Symbol" pitchFamily="18" charset="2"/>
              </a:rPr>
              <a:t> </a:t>
            </a:r>
            <a:r>
              <a:rPr lang="en-GB" sz="1000">
                <a:solidFill>
                  <a:srgbClr val="000000"/>
                </a:solidFill>
              </a:rPr>
              <a:t>R</a:t>
            </a:r>
            <a:r>
              <a:rPr lang="en-GB" sz="1000" baseline="-25000">
                <a:solidFill>
                  <a:srgbClr val="000000"/>
                </a:solidFill>
              </a:rPr>
              <a:t>noiseless </a:t>
            </a:r>
            <a:r>
              <a:rPr lang="en-US" sz="1000"/>
              <a:t>Harder.  Must show that capacity region is not increased by transmitting over links at rates higher than the noisy link capacity.  Proved using theory of "types" to show equivalent capacity.</a:t>
            </a:r>
            <a:endParaRPr lang="en-GB" sz="1000">
              <a:solidFill>
                <a:srgbClr val="000000"/>
              </a:solidFill>
            </a:endParaRPr>
          </a:p>
          <a:p>
            <a:pPr marL="119063" indent="-119063">
              <a:lnSpc>
                <a:spcPct val="90000"/>
              </a:lnSpc>
              <a:buClr>
                <a:srgbClr val="000000"/>
              </a:buClr>
              <a:buSzPct val="100000"/>
              <a:buFont typeface="Helvetica" pitchFamily="-65" charset="0"/>
              <a:buNone/>
            </a:pPr>
            <a:r>
              <a:rPr lang="en-GB" sz="1200" b="1">
                <a:solidFill>
                  <a:srgbClr val="000000"/>
                </a:solidFill>
              </a:rPr>
              <a:t>Assumptions and limitations:</a:t>
            </a:r>
          </a:p>
          <a:p>
            <a:pPr marL="119063" indent="-119063">
              <a:buClr>
                <a:srgbClr val="000000"/>
              </a:buClr>
              <a:buSzPct val="100000"/>
              <a:buFont typeface="Helvetica" pitchFamily="-65" charset="0"/>
              <a:buChar char="•"/>
            </a:pPr>
            <a:r>
              <a:rPr lang="en-US" sz="1000"/>
              <a:t>Originally constrained to non-interfering point-to-point links. Now expanded to degraded broadcast and degraded message-set multiple access.</a:t>
            </a:r>
          </a:p>
          <a:p>
            <a:pPr marL="119063" indent="-119063">
              <a:buClr>
                <a:srgbClr val="000000"/>
              </a:buClr>
              <a:buSzPct val="100000"/>
              <a:buFont typeface="Helvetica" pitchFamily="-65" charset="0"/>
              <a:buChar char="•"/>
            </a:pPr>
            <a:r>
              <a:rPr lang="en-US" sz="1000"/>
              <a:t>Assumes links are memoryless and discrete.</a:t>
            </a:r>
          </a:p>
          <a:p>
            <a:pPr marL="119063" indent="-119063">
              <a:buClr>
                <a:srgbClr val="000000"/>
              </a:buClr>
              <a:buSzPct val="100000"/>
              <a:buFont typeface="Helvetica" pitchFamily="-65" charset="0"/>
              <a:buChar char="•"/>
            </a:pPr>
            <a:r>
              <a:rPr lang="en-US" sz="1000"/>
              <a:t>Assumes we can solve combinatorial network coding problem (high complexity for large networks).</a:t>
            </a:r>
          </a:p>
          <a:p>
            <a:pPr marL="119063" indent="-119063">
              <a:buClr>
                <a:srgbClr val="000000"/>
              </a:buClr>
              <a:buSzPct val="100000"/>
              <a:buFont typeface="Helvetica" pitchFamily="-65" charset="0"/>
              <a:buChar char="•"/>
            </a:pPr>
            <a:r>
              <a:rPr lang="en-US" sz="1000"/>
              <a:t>Metrics other than capacity may not be the same for both networks (e.g., error exponents).</a:t>
            </a:r>
            <a:endParaRPr lang="en-GB" sz="1000">
              <a:solidFill>
                <a:srgbClr val="000000"/>
              </a:solidFill>
            </a:endParaRPr>
          </a:p>
        </p:txBody>
      </p:sp>
      <p:sp>
        <p:nvSpPr>
          <p:cNvPr id="14342" name="AutoShape 7"/>
          <p:cNvSpPr>
            <a:spLocks noChangeAspect="1" noChangeArrowheads="1"/>
          </p:cNvSpPr>
          <p:nvPr/>
        </p:nvSpPr>
        <p:spPr bwMode="auto">
          <a:xfrm>
            <a:off x="7415213" y="4286250"/>
            <a:ext cx="615950" cy="342900"/>
          </a:xfrm>
          <a:prstGeom prst="downArrow">
            <a:avLst>
              <a:gd name="adj1" fmla="val 53611"/>
              <a:gd name="adj2" fmla="val 53773"/>
            </a:avLst>
          </a:prstGeom>
          <a:solidFill>
            <a:srgbClr val="B2B2B2">
              <a:alpha val="59999"/>
            </a:srgbClr>
          </a:solidFill>
          <a:ln w="12700">
            <a:solidFill>
              <a:srgbClr val="808080"/>
            </a:solidFill>
            <a:miter lim="800000"/>
            <a:headEnd/>
            <a:tailEnd/>
          </a:ln>
        </p:spPr>
        <p:txBody>
          <a:bodyPr wrap="none" anchor="ctr"/>
          <a:lstStyle/>
          <a:p>
            <a:pPr algn="ctr"/>
            <a:endParaRPr lang="en-US" sz="700" b="1">
              <a:solidFill>
                <a:srgbClr val="952B1D"/>
              </a:solidFill>
              <a:latin typeface="Century Gothic" pitchFamily="34" charset="0"/>
            </a:endParaRPr>
          </a:p>
        </p:txBody>
      </p:sp>
      <p:grpSp>
        <p:nvGrpSpPr>
          <p:cNvPr id="2" name="Group 8"/>
          <p:cNvGrpSpPr>
            <a:grpSpLocks/>
          </p:cNvGrpSpPr>
          <p:nvPr/>
        </p:nvGrpSpPr>
        <p:grpSpPr bwMode="auto">
          <a:xfrm>
            <a:off x="246063" y="3071813"/>
            <a:ext cx="2430462" cy="527050"/>
            <a:chOff x="198" y="2502"/>
            <a:chExt cx="1451" cy="332"/>
          </a:xfrm>
        </p:grpSpPr>
        <p:sp>
          <p:nvSpPr>
            <p:cNvPr id="14484" name="AutoShape 9"/>
            <p:cNvSpPr>
              <a:spLocks noChangeAspect="1" noChangeArrowheads="1"/>
            </p:cNvSpPr>
            <p:nvPr/>
          </p:nvSpPr>
          <p:spPr bwMode="auto">
            <a:xfrm>
              <a:off x="735" y="2605"/>
              <a:ext cx="388" cy="229"/>
            </a:xfrm>
            <a:prstGeom prst="downArrow">
              <a:avLst>
                <a:gd name="adj1" fmla="val 53611"/>
                <a:gd name="adj2" fmla="val 53773"/>
              </a:avLst>
            </a:prstGeom>
            <a:solidFill>
              <a:srgbClr val="B2B2B2">
                <a:alpha val="59999"/>
              </a:srgbClr>
            </a:solidFill>
            <a:ln w="12700">
              <a:solidFill>
                <a:srgbClr val="808080"/>
              </a:solidFill>
              <a:miter lim="800000"/>
              <a:headEnd/>
              <a:tailEnd/>
            </a:ln>
          </p:spPr>
          <p:txBody>
            <a:bodyPr wrap="none" anchor="ctr"/>
            <a:lstStyle/>
            <a:p>
              <a:pPr algn="ctr"/>
              <a:endParaRPr lang="en-US" sz="700" b="1">
                <a:solidFill>
                  <a:srgbClr val="952B1D"/>
                </a:solidFill>
                <a:latin typeface="Century Gothic" pitchFamily="34" charset="0"/>
              </a:endParaRPr>
            </a:p>
          </p:txBody>
        </p:sp>
        <p:sp>
          <p:nvSpPr>
            <p:cNvPr id="14485" name="AutoShape 10"/>
            <p:cNvSpPr>
              <a:spLocks/>
            </p:cNvSpPr>
            <p:nvPr/>
          </p:nvSpPr>
          <p:spPr bwMode="auto">
            <a:xfrm rot="5400000">
              <a:off x="871" y="1829"/>
              <a:ext cx="105" cy="1451"/>
            </a:xfrm>
            <a:prstGeom prst="rightBracket">
              <a:avLst>
                <a:gd name="adj" fmla="val 115159"/>
              </a:avLst>
            </a:prstGeom>
            <a:noFill/>
            <a:ln w="28575">
              <a:solidFill>
                <a:srgbClr val="969696"/>
              </a:solidFill>
              <a:round/>
              <a:headEnd/>
              <a:tailEnd/>
            </a:ln>
          </p:spPr>
          <p:txBody>
            <a:bodyPr anchor="ctr">
              <a:spAutoFit/>
            </a:bodyPr>
            <a:lstStyle/>
            <a:p>
              <a:endParaRPr lang="en-US"/>
            </a:p>
          </p:txBody>
        </p:sp>
      </p:grpSp>
      <p:sp>
        <p:nvSpPr>
          <p:cNvPr id="14344" name="AutoShape 11"/>
          <p:cNvSpPr>
            <a:spLocks noChangeAspect="1" noChangeArrowheads="1"/>
          </p:cNvSpPr>
          <p:nvPr/>
        </p:nvSpPr>
        <p:spPr bwMode="auto">
          <a:xfrm rot="-5400000">
            <a:off x="2520157" y="3926681"/>
            <a:ext cx="615950" cy="363537"/>
          </a:xfrm>
          <a:prstGeom prst="downArrow">
            <a:avLst>
              <a:gd name="adj1" fmla="val 53611"/>
              <a:gd name="adj2" fmla="val 53773"/>
            </a:avLst>
          </a:prstGeom>
          <a:solidFill>
            <a:srgbClr val="952B1D"/>
          </a:solidFill>
          <a:ln w="12700">
            <a:solidFill>
              <a:srgbClr val="4D4D4D"/>
            </a:solidFill>
            <a:miter lim="800000"/>
            <a:headEnd/>
            <a:tailEnd/>
          </a:ln>
        </p:spPr>
        <p:txBody>
          <a:bodyPr vert="eaVert" wrap="none" anchor="ctr"/>
          <a:lstStyle/>
          <a:p>
            <a:pPr algn="ctr"/>
            <a:endParaRPr lang="en-US" sz="700" b="1">
              <a:solidFill>
                <a:srgbClr val="952B1D"/>
              </a:solidFill>
              <a:latin typeface="Century Gothic" pitchFamily="34" charset="0"/>
            </a:endParaRPr>
          </a:p>
        </p:txBody>
      </p:sp>
      <p:sp>
        <p:nvSpPr>
          <p:cNvPr id="14345" name="AutoShape 12"/>
          <p:cNvSpPr>
            <a:spLocks noChangeAspect="1" noChangeArrowheads="1"/>
          </p:cNvSpPr>
          <p:nvPr/>
        </p:nvSpPr>
        <p:spPr bwMode="auto">
          <a:xfrm rot="-5400000">
            <a:off x="5990432" y="3196431"/>
            <a:ext cx="615950" cy="363537"/>
          </a:xfrm>
          <a:prstGeom prst="downArrow">
            <a:avLst>
              <a:gd name="adj1" fmla="val 53611"/>
              <a:gd name="adj2" fmla="val 53773"/>
            </a:avLst>
          </a:prstGeom>
          <a:solidFill>
            <a:srgbClr val="952B1D"/>
          </a:solidFill>
          <a:ln w="12700">
            <a:solidFill>
              <a:srgbClr val="4D4D4D"/>
            </a:solidFill>
            <a:miter lim="800000"/>
            <a:headEnd/>
            <a:tailEnd/>
          </a:ln>
        </p:spPr>
        <p:txBody>
          <a:bodyPr vert="eaVert" wrap="none" anchor="ctr"/>
          <a:lstStyle/>
          <a:p>
            <a:pPr algn="ctr"/>
            <a:endParaRPr lang="en-US" sz="700" b="1">
              <a:solidFill>
                <a:srgbClr val="952B1D"/>
              </a:solidFill>
              <a:latin typeface="Century Gothic" pitchFamily="34" charset="0"/>
            </a:endParaRPr>
          </a:p>
        </p:txBody>
      </p:sp>
      <p:sp>
        <p:nvSpPr>
          <p:cNvPr id="14346" name="Rectangle 13"/>
          <p:cNvSpPr>
            <a:spLocks noGrp="1" noChangeArrowheads="1"/>
          </p:cNvSpPr>
          <p:nvPr>
            <p:ph type="title"/>
          </p:nvPr>
        </p:nvSpPr>
        <p:spPr/>
        <p:txBody>
          <a:bodyPr/>
          <a:lstStyle/>
          <a:p>
            <a:pPr eaLnBrk="1" hangingPunct="1"/>
            <a:r>
              <a:rPr lang="en-US" sz="2400" smtClean="0"/>
              <a:t>Network Capacity Equivalence. </a:t>
            </a:r>
            <a:r>
              <a:rPr lang="en-US" sz="1400" smtClean="0"/>
              <a:t>R. Koetter, M. Effros and M. Medard.</a:t>
            </a:r>
            <a:endParaRPr lang="en-GB" sz="1400" smtClean="0"/>
          </a:p>
        </p:txBody>
      </p:sp>
      <p:grpSp>
        <p:nvGrpSpPr>
          <p:cNvPr id="3" name="Group 14"/>
          <p:cNvGrpSpPr>
            <a:grpSpLocks/>
          </p:cNvGrpSpPr>
          <p:nvPr/>
        </p:nvGrpSpPr>
        <p:grpSpPr bwMode="auto">
          <a:xfrm>
            <a:off x="3086100" y="2781300"/>
            <a:ext cx="2924175" cy="744538"/>
            <a:chOff x="1958" y="1388"/>
            <a:chExt cx="1977" cy="720"/>
          </a:xfrm>
        </p:grpSpPr>
        <p:sp>
          <p:nvSpPr>
            <p:cNvPr id="14463" name="Line 15"/>
            <p:cNvSpPr>
              <a:spLocks noChangeShapeType="1"/>
            </p:cNvSpPr>
            <p:nvPr/>
          </p:nvSpPr>
          <p:spPr bwMode="auto">
            <a:xfrm>
              <a:off x="1958" y="1483"/>
              <a:ext cx="486" cy="182"/>
            </a:xfrm>
            <a:prstGeom prst="line">
              <a:avLst/>
            </a:prstGeom>
            <a:noFill/>
            <a:ln w="25560">
              <a:solidFill>
                <a:srgbClr val="333399"/>
              </a:solidFill>
              <a:prstDash val="sysDot"/>
              <a:miter lim="800000"/>
              <a:headEnd/>
              <a:tailEnd type="triangle" w="med" len="med"/>
            </a:ln>
          </p:spPr>
          <p:txBody>
            <a:bodyPr/>
            <a:lstStyle/>
            <a:p>
              <a:endParaRPr lang="en-US"/>
            </a:p>
          </p:txBody>
        </p:sp>
        <p:sp>
          <p:nvSpPr>
            <p:cNvPr id="14464" name="Line 16"/>
            <p:cNvSpPr>
              <a:spLocks noChangeShapeType="1"/>
            </p:cNvSpPr>
            <p:nvPr/>
          </p:nvSpPr>
          <p:spPr bwMode="auto">
            <a:xfrm flipV="1">
              <a:off x="2018" y="1665"/>
              <a:ext cx="414" cy="212"/>
            </a:xfrm>
            <a:prstGeom prst="line">
              <a:avLst/>
            </a:prstGeom>
            <a:noFill/>
            <a:ln w="25560">
              <a:solidFill>
                <a:srgbClr val="333399"/>
              </a:solidFill>
              <a:prstDash val="sysDot"/>
              <a:miter lim="800000"/>
              <a:headEnd/>
              <a:tailEnd type="triangle" w="med" len="med"/>
            </a:ln>
          </p:spPr>
          <p:txBody>
            <a:bodyPr/>
            <a:lstStyle/>
            <a:p>
              <a:endParaRPr lang="en-US"/>
            </a:p>
          </p:txBody>
        </p:sp>
        <p:sp>
          <p:nvSpPr>
            <p:cNvPr id="14465" name="Line 17"/>
            <p:cNvSpPr>
              <a:spLocks noChangeShapeType="1"/>
            </p:cNvSpPr>
            <p:nvPr/>
          </p:nvSpPr>
          <p:spPr bwMode="auto">
            <a:xfrm flipV="1">
              <a:off x="2429" y="1405"/>
              <a:ext cx="316" cy="259"/>
            </a:xfrm>
            <a:prstGeom prst="line">
              <a:avLst/>
            </a:prstGeom>
            <a:noFill/>
            <a:ln w="25560">
              <a:solidFill>
                <a:srgbClr val="333399"/>
              </a:solidFill>
              <a:prstDash val="sysDot"/>
              <a:miter lim="800000"/>
              <a:headEnd/>
              <a:tailEnd type="triangle" w="med" len="med"/>
            </a:ln>
          </p:spPr>
          <p:txBody>
            <a:bodyPr/>
            <a:lstStyle/>
            <a:p>
              <a:endParaRPr lang="en-US"/>
            </a:p>
          </p:txBody>
        </p:sp>
        <p:sp>
          <p:nvSpPr>
            <p:cNvPr id="14466" name="Line 18"/>
            <p:cNvSpPr>
              <a:spLocks noChangeShapeType="1"/>
            </p:cNvSpPr>
            <p:nvPr/>
          </p:nvSpPr>
          <p:spPr bwMode="auto">
            <a:xfrm flipV="1">
              <a:off x="1963" y="1409"/>
              <a:ext cx="743" cy="73"/>
            </a:xfrm>
            <a:prstGeom prst="line">
              <a:avLst/>
            </a:prstGeom>
            <a:noFill/>
            <a:ln w="25560">
              <a:solidFill>
                <a:srgbClr val="333399"/>
              </a:solidFill>
              <a:prstDash val="sysDot"/>
              <a:miter lim="800000"/>
              <a:headEnd/>
              <a:tailEnd type="triangle" w="med" len="med"/>
            </a:ln>
          </p:spPr>
          <p:txBody>
            <a:bodyPr/>
            <a:lstStyle/>
            <a:p>
              <a:endParaRPr lang="en-US"/>
            </a:p>
          </p:txBody>
        </p:sp>
        <p:sp>
          <p:nvSpPr>
            <p:cNvPr id="14467" name="Line 19"/>
            <p:cNvSpPr>
              <a:spLocks noChangeShapeType="1"/>
            </p:cNvSpPr>
            <p:nvPr/>
          </p:nvSpPr>
          <p:spPr bwMode="auto">
            <a:xfrm>
              <a:off x="1963" y="1495"/>
              <a:ext cx="30" cy="364"/>
            </a:xfrm>
            <a:prstGeom prst="line">
              <a:avLst/>
            </a:prstGeom>
            <a:noFill/>
            <a:ln w="25560">
              <a:solidFill>
                <a:srgbClr val="333399"/>
              </a:solidFill>
              <a:prstDash val="sysDot"/>
              <a:miter lim="800000"/>
              <a:headEnd/>
              <a:tailEnd type="triangle" w="med" len="med"/>
            </a:ln>
          </p:spPr>
          <p:txBody>
            <a:bodyPr/>
            <a:lstStyle/>
            <a:p>
              <a:endParaRPr lang="en-US"/>
            </a:p>
          </p:txBody>
        </p:sp>
        <p:sp>
          <p:nvSpPr>
            <p:cNvPr id="14468" name="Line 20"/>
            <p:cNvSpPr>
              <a:spLocks noChangeShapeType="1"/>
            </p:cNvSpPr>
            <p:nvPr/>
          </p:nvSpPr>
          <p:spPr bwMode="auto">
            <a:xfrm>
              <a:off x="2005" y="1898"/>
              <a:ext cx="782" cy="12"/>
            </a:xfrm>
            <a:prstGeom prst="line">
              <a:avLst/>
            </a:prstGeom>
            <a:noFill/>
            <a:ln w="25560">
              <a:solidFill>
                <a:srgbClr val="333399"/>
              </a:solidFill>
              <a:prstDash val="sysDot"/>
              <a:miter lim="800000"/>
              <a:headEnd/>
              <a:tailEnd type="triangle" w="med" len="med"/>
            </a:ln>
          </p:spPr>
          <p:txBody>
            <a:bodyPr/>
            <a:lstStyle/>
            <a:p>
              <a:endParaRPr lang="en-US"/>
            </a:p>
          </p:txBody>
        </p:sp>
        <p:sp>
          <p:nvSpPr>
            <p:cNvPr id="14469" name="Line 21"/>
            <p:cNvSpPr>
              <a:spLocks noChangeShapeType="1"/>
            </p:cNvSpPr>
            <p:nvPr/>
          </p:nvSpPr>
          <p:spPr bwMode="auto">
            <a:xfrm flipH="1" flipV="1">
              <a:off x="2754" y="1395"/>
              <a:ext cx="21" cy="509"/>
            </a:xfrm>
            <a:prstGeom prst="line">
              <a:avLst/>
            </a:prstGeom>
            <a:noFill/>
            <a:ln w="25560">
              <a:solidFill>
                <a:srgbClr val="333399"/>
              </a:solidFill>
              <a:prstDash val="sysDot"/>
              <a:miter lim="800000"/>
              <a:headEnd/>
              <a:tailEnd type="triangle" w="med" len="med"/>
            </a:ln>
          </p:spPr>
          <p:txBody>
            <a:bodyPr/>
            <a:lstStyle/>
            <a:p>
              <a:endParaRPr lang="en-US"/>
            </a:p>
          </p:txBody>
        </p:sp>
        <p:sp>
          <p:nvSpPr>
            <p:cNvPr id="14470" name="Line 22"/>
            <p:cNvSpPr>
              <a:spLocks noChangeShapeType="1"/>
            </p:cNvSpPr>
            <p:nvPr/>
          </p:nvSpPr>
          <p:spPr bwMode="auto">
            <a:xfrm>
              <a:off x="2436" y="1661"/>
              <a:ext cx="159" cy="447"/>
            </a:xfrm>
            <a:prstGeom prst="line">
              <a:avLst/>
            </a:prstGeom>
            <a:noFill/>
            <a:ln w="25560">
              <a:solidFill>
                <a:srgbClr val="333399"/>
              </a:solidFill>
              <a:prstDash val="sysDot"/>
              <a:miter lim="800000"/>
              <a:headEnd/>
              <a:tailEnd type="triangle" w="med" len="med"/>
            </a:ln>
          </p:spPr>
          <p:txBody>
            <a:bodyPr/>
            <a:lstStyle/>
            <a:p>
              <a:endParaRPr lang="en-US"/>
            </a:p>
          </p:txBody>
        </p:sp>
        <p:sp>
          <p:nvSpPr>
            <p:cNvPr id="14471" name="Line 23"/>
            <p:cNvSpPr>
              <a:spLocks noChangeShapeType="1"/>
            </p:cNvSpPr>
            <p:nvPr/>
          </p:nvSpPr>
          <p:spPr bwMode="auto">
            <a:xfrm flipH="1">
              <a:off x="2631" y="1930"/>
              <a:ext cx="150" cy="170"/>
            </a:xfrm>
            <a:prstGeom prst="line">
              <a:avLst/>
            </a:prstGeom>
            <a:noFill/>
            <a:ln w="25560">
              <a:solidFill>
                <a:srgbClr val="333399"/>
              </a:solidFill>
              <a:prstDash val="sysDot"/>
              <a:miter lim="800000"/>
              <a:headEnd/>
              <a:tailEnd type="triangle" w="med" len="med"/>
            </a:ln>
          </p:spPr>
          <p:txBody>
            <a:bodyPr/>
            <a:lstStyle/>
            <a:p>
              <a:endParaRPr lang="en-US"/>
            </a:p>
          </p:txBody>
        </p:sp>
        <p:sp>
          <p:nvSpPr>
            <p:cNvPr id="14472" name="Line 24"/>
            <p:cNvSpPr>
              <a:spLocks noChangeShapeType="1"/>
            </p:cNvSpPr>
            <p:nvPr/>
          </p:nvSpPr>
          <p:spPr bwMode="auto">
            <a:xfrm flipH="1" flipV="1">
              <a:off x="1986" y="1536"/>
              <a:ext cx="534" cy="555"/>
            </a:xfrm>
            <a:prstGeom prst="line">
              <a:avLst/>
            </a:prstGeom>
            <a:noFill/>
            <a:ln w="25560">
              <a:solidFill>
                <a:srgbClr val="333399"/>
              </a:solidFill>
              <a:prstDash val="sysDot"/>
              <a:miter lim="800000"/>
              <a:headEnd/>
              <a:tailEnd type="triangle" w="med" len="med"/>
            </a:ln>
          </p:spPr>
          <p:txBody>
            <a:bodyPr/>
            <a:lstStyle/>
            <a:p>
              <a:endParaRPr lang="en-US"/>
            </a:p>
          </p:txBody>
        </p:sp>
        <p:sp>
          <p:nvSpPr>
            <p:cNvPr id="14473" name="Line 25"/>
            <p:cNvSpPr>
              <a:spLocks noChangeShapeType="1"/>
            </p:cNvSpPr>
            <p:nvPr/>
          </p:nvSpPr>
          <p:spPr bwMode="auto">
            <a:xfrm>
              <a:off x="3107" y="1474"/>
              <a:ext cx="486" cy="183"/>
            </a:xfrm>
            <a:prstGeom prst="line">
              <a:avLst/>
            </a:prstGeom>
            <a:noFill/>
            <a:ln w="25560">
              <a:solidFill>
                <a:srgbClr val="333399"/>
              </a:solidFill>
              <a:miter lim="800000"/>
              <a:headEnd/>
              <a:tailEnd type="triangle" w="med" len="med"/>
            </a:ln>
          </p:spPr>
          <p:txBody>
            <a:bodyPr/>
            <a:lstStyle/>
            <a:p>
              <a:endParaRPr lang="en-US"/>
            </a:p>
          </p:txBody>
        </p:sp>
        <p:sp>
          <p:nvSpPr>
            <p:cNvPr id="14474" name="Line 26"/>
            <p:cNvSpPr>
              <a:spLocks noChangeShapeType="1"/>
            </p:cNvSpPr>
            <p:nvPr/>
          </p:nvSpPr>
          <p:spPr bwMode="auto">
            <a:xfrm flipV="1">
              <a:off x="3166" y="1657"/>
              <a:ext cx="415" cy="212"/>
            </a:xfrm>
            <a:prstGeom prst="line">
              <a:avLst/>
            </a:prstGeom>
            <a:noFill/>
            <a:ln w="25560">
              <a:solidFill>
                <a:srgbClr val="333399"/>
              </a:solidFill>
              <a:miter lim="800000"/>
              <a:headEnd/>
              <a:tailEnd type="triangle" w="med" len="med"/>
            </a:ln>
          </p:spPr>
          <p:txBody>
            <a:bodyPr/>
            <a:lstStyle/>
            <a:p>
              <a:endParaRPr lang="en-US"/>
            </a:p>
          </p:txBody>
        </p:sp>
        <p:sp>
          <p:nvSpPr>
            <p:cNvPr id="14475" name="Line 27"/>
            <p:cNvSpPr>
              <a:spLocks noChangeShapeType="1"/>
            </p:cNvSpPr>
            <p:nvPr/>
          </p:nvSpPr>
          <p:spPr bwMode="auto">
            <a:xfrm flipV="1">
              <a:off x="3576" y="1394"/>
              <a:ext cx="316" cy="260"/>
            </a:xfrm>
            <a:prstGeom prst="line">
              <a:avLst/>
            </a:prstGeom>
            <a:noFill/>
            <a:ln w="25560">
              <a:solidFill>
                <a:srgbClr val="333399"/>
              </a:solidFill>
              <a:miter lim="800000"/>
              <a:headEnd/>
              <a:tailEnd type="triangle" w="med" len="med"/>
            </a:ln>
          </p:spPr>
          <p:txBody>
            <a:bodyPr/>
            <a:lstStyle/>
            <a:p>
              <a:endParaRPr lang="en-US"/>
            </a:p>
          </p:txBody>
        </p:sp>
        <p:sp>
          <p:nvSpPr>
            <p:cNvPr id="14476" name="Line 28"/>
            <p:cNvSpPr>
              <a:spLocks noChangeShapeType="1"/>
            </p:cNvSpPr>
            <p:nvPr/>
          </p:nvSpPr>
          <p:spPr bwMode="auto">
            <a:xfrm flipV="1">
              <a:off x="3111" y="1400"/>
              <a:ext cx="743" cy="73"/>
            </a:xfrm>
            <a:prstGeom prst="line">
              <a:avLst/>
            </a:prstGeom>
            <a:noFill/>
            <a:ln w="25560">
              <a:solidFill>
                <a:srgbClr val="333399"/>
              </a:solidFill>
              <a:miter lim="800000"/>
              <a:headEnd/>
              <a:tailEnd type="triangle" w="med" len="med"/>
            </a:ln>
          </p:spPr>
          <p:txBody>
            <a:bodyPr/>
            <a:lstStyle/>
            <a:p>
              <a:endParaRPr lang="en-US"/>
            </a:p>
          </p:txBody>
        </p:sp>
        <p:sp>
          <p:nvSpPr>
            <p:cNvPr id="14477" name="Line 29"/>
            <p:cNvSpPr>
              <a:spLocks noChangeShapeType="1"/>
            </p:cNvSpPr>
            <p:nvPr/>
          </p:nvSpPr>
          <p:spPr bwMode="auto">
            <a:xfrm>
              <a:off x="3111" y="1486"/>
              <a:ext cx="29" cy="364"/>
            </a:xfrm>
            <a:prstGeom prst="line">
              <a:avLst/>
            </a:prstGeom>
            <a:noFill/>
            <a:ln w="25560">
              <a:solidFill>
                <a:srgbClr val="333399"/>
              </a:solidFill>
              <a:miter lim="800000"/>
              <a:headEnd/>
              <a:tailEnd type="triangle" w="med" len="med"/>
            </a:ln>
          </p:spPr>
          <p:txBody>
            <a:bodyPr/>
            <a:lstStyle/>
            <a:p>
              <a:endParaRPr lang="en-US"/>
            </a:p>
          </p:txBody>
        </p:sp>
        <p:sp>
          <p:nvSpPr>
            <p:cNvPr id="14478" name="Line 30"/>
            <p:cNvSpPr>
              <a:spLocks noChangeShapeType="1"/>
            </p:cNvSpPr>
            <p:nvPr/>
          </p:nvSpPr>
          <p:spPr bwMode="auto">
            <a:xfrm>
              <a:off x="3153" y="1889"/>
              <a:ext cx="782" cy="11"/>
            </a:xfrm>
            <a:prstGeom prst="line">
              <a:avLst/>
            </a:prstGeom>
            <a:noFill/>
            <a:ln w="25560">
              <a:solidFill>
                <a:srgbClr val="333399"/>
              </a:solidFill>
              <a:miter lim="800000"/>
              <a:headEnd/>
              <a:tailEnd type="triangle" w="med" len="med"/>
            </a:ln>
          </p:spPr>
          <p:txBody>
            <a:bodyPr/>
            <a:lstStyle/>
            <a:p>
              <a:endParaRPr lang="en-US"/>
            </a:p>
          </p:txBody>
        </p:sp>
        <p:sp>
          <p:nvSpPr>
            <p:cNvPr id="14479" name="Line 31"/>
            <p:cNvSpPr>
              <a:spLocks noChangeShapeType="1"/>
            </p:cNvSpPr>
            <p:nvPr/>
          </p:nvSpPr>
          <p:spPr bwMode="auto">
            <a:xfrm flipH="1" flipV="1">
              <a:off x="3901" y="1388"/>
              <a:ext cx="23" cy="508"/>
            </a:xfrm>
            <a:prstGeom prst="line">
              <a:avLst/>
            </a:prstGeom>
            <a:noFill/>
            <a:ln w="25560">
              <a:solidFill>
                <a:srgbClr val="333399"/>
              </a:solidFill>
              <a:miter lim="800000"/>
              <a:headEnd/>
              <a:tailEnd type="triangle" w="med" len="med"/>
            </a:ln>
          </p:spPr>
          <p:txBody>
            <a:bodyPr/>
            <a:lstStyle/>
            <a:p>
              <a:endParaRPr lang="en-US"/>
            </a:p>
          </p:txBody>
        </p:sp>
        <p:sp>
          <p:nvSpPr>
            <p:cNvPr id="14480" name="Line 32"/>
            <p:cNvSpPr>
              <a:spLocks noChangeShapeType="1"/>
            </p:cNvSpPr>
            <p:nvPr/>
          </p:nvSpPr>
          <p:spPr bwMode="auto">
            <a:xfrm>
              <a:off x="3585" y="1652"/>
              <a:ext cx="158" cy="447"/>
            </a:xfrm>
            <a:prstGeom prst="line">
              <a:avLst/>
            </a:prstGeom>
            <a:noFill/>
            <a:ln w="25560">
              <a:solidFill>
                <a:srgbClr val="333399"/>
              </a:solidFill>
              <a:miter lim="800000"/>
              <a:headEnd/>
              <a:tailEnd type="triangle" w="med" len="med"/>
            </a:ln>
          </p:spPr>
          <p:txBody>
            <a:bodyPr/>
            <a:lstStyle/>
            <a:p>
              <a:endParaRPr lang="en-US"/>
            </a:p>
          </p:txBody>
        </p:sp>
        <p:sp>
          <p:nvSpPr>
            <p:cNvPr id="14481" name="Line 33"/>
            <p:cNvSpPr>
              <a:spLocks noChangeShapeType="1"/>
            </p:cNvSpPr>
            <p:nvPr/>
          </p:nvSpPr>
          <p:spPr bwMode="auto">
            <a:xfrm flipH="1">
              <a:off x="3779" y="1920"/>
              <a:ext cx="150" cy="170"/>
            </a:xfrm>
            <a:prstGeom prst="line">
              <a:avLst/>
            </a:prstGeom>
            <a:noFill/>
            <a:ln w="25560">
              <a:solidFill>
                <a:srgbClr val="333399"/>
              </a:solidFill>
              <a:miter lim="800000"/>
              <a:headEnd/>
              <a:tailEnd type="triangle" w="med" len="med"/>
            </a:ln>
          </p:spPr>
          <p:txBody>
            <a:bodyPr/>
            <a:lstStyle/>
            <a:p>
              <a:endParaRPr lang="en-US"/>
            </a:p>
          </p:txBody>
        </p:sp>
        <p:sp>
          <p:nvSpPr>
            <p:cNvPr id="14482" name="Line 34"/>
            <p:cNvSpPr>
              <a:spLocks noChangeShapeType="1"/>
            </p:cNvSpPr>
            <p:nvPr/>
          </p:nvSpPr>
          <p:spPr bwMode="auto">
            <a:xfrm flipH="1" flipV="1">
              <a:off x="3134" y="1526"/>
              <a:ext cx="535" cy="556"/>
            </a:xfrm>
            <a:prstGeom prst="line">
              <a:avLst/>
            </a:prstGeom>
            <a:noFill/>
            <a:ln w="25560">
              <a:solidFill>
                <a:srgbClr val="333399"/>
              </a:solidFill>
              <a:miter lim="800000"/>
              <a:headEnd/>
              <a:tailEnd type="triangle" w="med" len="med"/>
            </a:ln>
          </p:spPr>
          <p:txBody>
            <a:bodyPr/>
            <a:lstStyle/>
            <a:p>
              <a:endParaRPr lang="en-US"/>
            </a:p>
          </p:txBody>
        </p:sp>
        <p:sp>
          <p:nvSpPr>
            <p:cNvPr id="14483" name="Text Box 35"/>
            <p:cNvSpPr txBox="1">
              <a:spLocks noChangeArrowheads="1"/>
            </p:cNvSpPr>
            <p:nvPr/>
          </p:nvSpPr>
          <p:spPr bwMode="auto">
            <a:xfrm>
              <a:off x="2828" y="1498"/>
              <a:ext cx="285" cy="378"/>
            </a:xfrm>
            <a:prstGeom prst="rect">
              <a:avLst/>
            </a:prstGeom>
            <a:noFill/>
            <a:ln w="9525">
              <a:noFill/>
              <a:round/>
              <a:headEnd/>
              <a:tailEnd/>
            </a:ln>
          </p:spPr>
          <p:txBody>
            <a:bodyPr lIns="90000" tIns="46800" rIns="90000" bIns="46800">
              <a:spAutoFit/>
            </a:bodyPr>
            <a:lstStyle/>
            <a:p>
              <a:pPr defTabSz="457200">
                <a:lnSpc>
                  <a:spcPct val="104000"/>
                </a:lnSpc>
                <a:spcBef>
                  <a:spcPts val="1500"/>
                </a:spcBef>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1">
                  <a:solidFill>
                    <a:srgbClr val="4D4D4D"/>
                  </a:solidFill>
                  <a:latin typeface="Helvetica" pitchFamily="-65" charset="0"/>
                </a:rPr>
                <a:t>=</a:t>
              </a:r>
            </a:p>
          </p:txBody>
        </p:sp>
      </p:grpSp>
      <p:grpSp>
        <p:nvGrpSpPr>
          <p:cNvPr id="4" name="Group 36"/>
          <p:cNvGrpSpPr>
            <a:grpSpLocks/>
          </p:cNvGrpSpPr>
          <p:nvPr/>
        </p:nvGrpSpPr>
        <p:grpSpPr bwMode="auto">
          <a:xfrm>
            <a:off x="6943725" y="1330325"/>
            <a:ext cx="900113" cy="352425"/>
            <a:chOff x="4583" y="837"/>
            <a:chExt cx="727" cy="261"/>
          </a:xfrm>
        </p:grpSpPr>
        <p:grpSp>
          <p:nvGrpSpPr>
            <p:cNvPr id="5" name="Group 37"/>
            <p:cNvGrpSpPr>
              <a:grpSpLocks/>
            </p:cNvGrpSpPr>
            <p:nvPr/>
          </p:nvGrpSpPr>
          <p:grpSpPr bwMode="auto">
            <a:xfrm>
              <a:off x="4583" y="837"/>
              <a:ext cx="727" cy="261"/>
              <a:chOff x="4560" y="768"/>
              <a:chExt cx="651" cy="295"/>
            </a:xfrm>
          </p:grpSpPr>
          <p:grpSp>
            <p:nvGrpSpPr>
              <p:cNvPr id="6" name="Group 38"/>
              <p:cNvGrpSpPr>
                <a:grpSpLocks/>
              </p:cNvGrpSpPr>
              <p:nvPr/>
            </p:nvGrpSpPr>
            <p:grpSpPr bwMode="auto">
              <a:xfrm>
                <a:off x="4560" y="768"/>
                <a:ext cx="80" cy="135"/>
                <a:chOff x="4560" y="768"/>
                <a:chExt cx="80" cy="135"/>
              </a:xfrm>
            </p:grpSpPr>
            <p:sp>
              <p:nvSpPr>
                <p:cNvPr id="14461" name="Line 39"/>
                <p:cNvSpPr>
                  <a:spLocks noChangeShapeType="1"/>
                </p:cNvSpPr>
                <p:nvPr/>
              </p:nvSpPr>
              <p:spPr bwMode="auto">
                <a:xfrm>
                  <a:off x="4600" y="796"/>
                  <a:ext cx="1" cy="108"/>
                </a:xfrm>
                <a:prstGeom prst="line">
                  <a:avLst/>
                </a:prstGeom>
                <a:noFill/>
                <a:ln w="25560">
                  <a:solidFill>
                    <a:srgbClr val="000000"/>
                  </a:solidFill>
                  <a:miter lim="800000"/>
                  <a:headEnd/>
                  <a:tailEnd/>
                </a:ln>
              </p:spPr>
              <p:txBody>
                <a:bodyPr/>
                <a:lstStyle/>
                <a:p>
                  <a:endParaRPr lang="en-US"/>
                </a:p>
              </p:txBody>
            </p:sp>
            <p:sp>
              <p:nvSpPr>
                <p:cNvPr id="14462" name="AutoShape 40"/>
                <p:cNvSpPr>
                  <a:spLocks noChangeArrowheads="1"/>
                </p:cNvSpPr>
                <p:nvPr/>
              </p:nvSpPr>
              <p:spPr bwMode="auto">
                <a:xfrm rot="10800000" flipH="1">
                  <a:off x="4560" y="769"/>
                  <a:ext cx="81" cy="83"/>
                </a:xfrm>
                <a:prstGeom prst="triangle">
                  <a:avLst>
                    <a:gd name="adj" fmla="val 49995"/>
                  </a:avLst>
                </a:prstGeom>
                <a:solidFill>
                  <a:srgbClr val="000000"/>
                </a:solidFill>
                <a:ln w="12600">
                  <a:solidFill>
                    <a:srgbClr val="000000"/>
                  </a:solidFill>
                  <a:miter lim="800000"/>
                  <a:headEnd/>
                  <a:tailEnd/>
                </a:ln>
              </p:spPr>
              <p:txBody>
                <a:bodyPr wrap="none" anchor="ctr"/>
                <a:lstStyle/>
                <a:p>
                  <a:endParaRPr lang="en-US"/>
                </a:p>
              </p:txBody>
            </p:sp>
          </p:grpSp>
          <p:grpSp>
            <p:nvGrpSpPr>
              <p:cNvPr id="7" name="Group 41"/>
              <p:cNvGrpSpPr>
                <a:grpSpLocks/>
              </p:cNvGrpSpPr>
              <p:nvPr/>
            </p:nvGrpSpPr>
            <p:grpSpPr bwMode="auto">
              <a:xfrm>
                <a:off x="4708" y="928"/>
                <a:ext cx="80" cy="135"/>
                <a:chOff x="4708" y="928"/>
                <a:chExt cx="80" cy="135"/>
              </a:xfrm>
            </p:grpSpPr>
            <p:sp>
              <p:nvSpPr>
                <p:cNvPr id="14459" name="Line 42"/>
                <p:cNvSpPr>
                  <a:spLocks noChangeShapeType="1"/>
                </p:cNvSpPr>
                <p:nvPr/>
              </p:nvSpPr>
              <p:spPr bwMode="auto">
                <a:xfrm>
                  <a:off x="4748" y="956"/>
                  <a:ext cx="1" cy="108"/>
                </a:xfrm>
                <a:prstGeom prst="line">
                  <a:avLst/>
                </a:prstGeom>
                <a:noFill/>
                <a:ln w="25560">
                  <a:solidFill>
                    <a:srgbClr val="000000"/>
                  </a:solidFill>
                  <a:miter lim="800000"/>
                  <a:headEnd/>
                  <a:tailEnd/>
                </a:ln>
              </p:spPr>
              <p:txBody>
                <a:bodyPr/>
                <a:lstStyle/>
                <a:p>
                  <a:endParaRPr lang="en-US"/>
                </a:p>
              </p:txBody>
            </p:sp>
            <p:sp>
              <p:nvSpPr>
                <p:cNvPr id="14460" name="AutoShape 43"/>
                <p:cNvSpPr>
                  <a:spLocks noChangeArrowheads="1"/>
                </p:cNvSpPr>
                <p:nvPr/>
              </p:nvSpPr>
              <p:spPr bwMode="auto">
                <a:xfrm rot="10800000" flipH="1">
                  <a:off x="4708" y="929"/>
                  <a:ext cx="81" cy="83"/>
                </a:xfrm>
                <a:prstGeom prst="triangle">
                  <a:avLst>
                    <a:gd name="adj" fmla="val 49995"/>
                  </a:avLst>
                </a:prstGeom>
                <a:solidFill>
                  <a:srgbClr val="000000"/>
                </a:solidFill>
                <a:ln w="12600">
                  <a:solidFill>
                    <a:srgbClr val="000000"/>
                  </a:solidFill>
                  <a:miter lim="800000"/>
                  <a:headEnd/>
                  <a:tailEnd/>
                </a:ln>
              </p:spPr>
              <p:txBody>
                <a:bodyPr wrap="none" anchor="ctr"/>
                <a:lstStyle/>
                <a:p>
                  <a:endParaRPr lang="en-US"/>
                </a:p>
              </p:txBody>
            </p:sp>
          </p:grpSp>
          <p:grpSp>
            <p:nvGrpSpPr>
              <p:cNvPr id="8" name="Group 44"/>
              <p:cNvGrpSpPr>
                <a:grpSpLocks/>
              </p:cNvGrpSpPr>
              <p:nvPr/>
            </p:nvGrpSpPr>
            <p:grpSpPr bwMode="auto">
              <a:xfrm>
                <a:off x="5132" y="773"/>
                <a:ext cx="80" cy="135"/>
                <a:chOff x="5132" y="773"/>
                <a:chExt cx="80" cy="135"/>
              </a:xfrm>
            </p:grpSpPr>
            <p:sp>
              <p:nvSpPr>
                <p:cNvPr id="14457" name="Line 45"/>
                <p:cNvSpPr>
                  <a:spLocks noChangeShapeType="1"/>
                </p:cNvSpPr>
                <p:nvPr/>
              </p:nvSpPr>
              <p:spPr bwMode="auto">
                <a:xfrm>
                  <a:off x="5172" y="801"/>
                  <a:ext cx="1" cy="108"/>
                </a:xfrm>
                <a:prstGeom prst="line">
                  <a:avLst/>
                </a:prstGeom>
                <a:noFill/>
                <a:ln w="25560">
                  <a:solidFill>
                    <a:srgbClr val="000000"/>
                  </a:solidFill>
                  <a:miter lim="800000"/>
                  <a:headEnd/>
                  <a:tailEnd/>
                </a:ln>
              </p:spPr>
              <p:txBody>
                <a:bodyPr/>
                <a:lstStyle/>
                <a:p>
                  <a:endParaRPr lang="en-US"/>
                </a:p>
              </p:txBody>
            </p:sp>
            <p:sp>
              <p:nvSpPr>
                <p:cNvPr id="14458" name="AutoShape 46"/>
                <p:cNvSpPr>
                  <a:spLocks noChangeArrowheads="1"/>
                </p:cNvSpPr>
                <p:nvPr/>
              </p:nvSpPr>
              <p:spPr bwMode="auto">
                <a:xfrm rot="10800000" flipH="1">
                  <a:off x="5132" y="774"/>
                  <a:ext cx="81" cy="83"/>
                </a:xfrm>
                <a:prstGeom prst="triangle">
                  <a:avLst>
                    <a:gd name="adj" fmla="val 49995"/>
                  </a:avLst>
                </a:prstGeom>
                <a:solidFill>
                  <a:srgbClr val="000000"/>
                </a:solidFill>
                <a:ln w="12600">
                  <a:solidFill>
                    <a:srgbClr val="000000"/>
                  </a:solidFill>
                  <a:miter lim="800000"/>
                  <a:headEnd/>
                  <a:tailEnd/>
                </a:ln>
              </p:spPr>
              <p:txBody>
                <a:bodyPr wrap="none" anchor="ctr"/>
                <a:lstStyle/>
                <a:p>
                  <a:endParaRPr lang="en-US"/>
                </a:p>
              </p:txBody>
            </p:sp>
          </p:grpSp>
        </p:grpSp>
        <p:sp>
          <p:nvSpPr>
            <p:cNvPr id="14450" name="Line 47"/>
            <p:cNvSpPr>
              <a:spLocks noChangeShapeType="1"/>
            </p:cNvSpPr>
            <p:nvPr/>
          </p:nvSpPr>
          <p:spPr bwMode="auto">
            <a:xfrm>
              <a:off x="4723" y="858"/>
              <a:ext cx="437" cy="14"/>
            </a:xfrm>
            <a:prstGeom prst="line">
              <a:avLst/>
            </a:prstGeom>
            <a:noFill/>
            <a:ln w="12600">
              <a:solidFill>
                <a:srgbClr val="333399"/>
              </a:solidFill>
              <a:miter lim="800000"/>
              <a:headEnd/>
              <a:tailEnd type="triangle" w="med" len="med"/>
            </a:ln>
          </p:spPr>
          <p:txBody>
            <a:bodyPr/>
            <a:lstStyle/>
            <a:p>
              <a:endParaRPr lang="en-US"/>
            </a:p>
          </p:txBody>
        </p:sp>
        <p:sp>
          <p:nvSpPr>
            <p:cNvPr id="14451" name="Line 48"/>
            <p:cNvSpPr>
              <a:spLocks noChangeShapeType="1"/>
            </p:cNvSpPr>
            <p:nvPr/>
          </p:nvSpPr>
          <p:spPr bwMode="auto">
            <a:xfrm flipV="1">
              <a:off x="4910" y="921"/>
              <a:ext cx="232" cy="94"/>
            </a:xfrm>
            <a:prstGeom prst="line">
              <a:avLst/>
            </a:prstGeom>
            <a:noFill/>
            <a:ln w="12600">
              <a:solidFill>
                <a:srgbClr val="333399"/>
              </a:solidFill>
              <a:miter lim="800000"/>
              <a:headEnd/>
              <a:tailEnd type="triangle" w="med" len="med"/>
            </a:ln>
          </p:spPr>
          <p:txBody>
            <a:bodyPr/>
            <a:lstStyle/>
            <a:p>
              <a:endParaRPr lang="en-US"/>
            </a:p>
          </p:txBody>
        </p:sp>
        <p:sp>
          <p:nvSpPr>
            <p:cNvPr id="14452" name="Line 49"/>
            <p:cNvSpPr>
              <a:spLocks noChangeShapeType="1"/>
            </p:cNvSpPr>
            <p:nvPr/>
          </p:nvSpPr>
          <p:spPr bwMode="auto">
            <a:xfrm flipV="1">
              <a:off x="4887" y="964"/>
              <a:ext cx="232" cy="93"/>
            </a:xfrm>
            <a:prstGeom prst="line">
              <a:avLst/>
            </a:prstGeom>
            <a:noFill/>
            <a:ln w="12600">
              <a:solidFill>
                <a:srgbClr val="333399"/>
              </a:solidFill>
              <a:prstDash val="dash"/>
              <a:miter lim="800000"/>
              <a:headEnd/>
              <a:tailEnd type="triangle" w="med" len="med"/>
            </a:ln>
          </p:spPr>
          <p:txBody>
            <a:bodyPr/>
            <a:lstStyle/>
            <a:p>
              <a:endParaRPr lang="en-US"/>
            </a:p>
          </p:txBody>
        </p:sp>
        <p:sp>
          <p:nvSpPr>
            <p:cNvPr id="14453" name="Line 50"/>
            <p:cNvSpPr>
              <a:spLocks noChangeShapeType="1"/>
            </p:cNvSpPr>
            <p:nvPr/>
          </p:nvSpPr>
          <p:spPr bwMode="auto">
            <a:xfrm>
              <a:off x="4681" y="879"/>
              <a:ext cx="438" cy="15"/>
            </a:xfrm>
            <a:prstGeom prst="line">
              <a:avLst/>
            </a:prstGeom>
            <a:noFill/>
            <a:ln w="12600">
              <a:solidFill>
                <a:srgbClr val="333399"/>
              </a:solidFill>
              <a:prstDash val="dash"/>
              <a:miter lim="800000"/>
              <a:headEnd/>
              <a:tailEnd type="triangle" w="med" len="med"/>
            </a:ln>
          </p:spPr>
          <p:txBody>
            <a:bodyPr/>
            <a:lstStyle/>
            <a:p>
              <a:endParaRPr lang="en-US"/>
            </a:p>
          </p:txBody>
        </p:sp>
      </p:grpSp>
      <p:sp>
        <p:nvSpPr>
          <p:cNvPr id="14349" name="AutoShape 6"/>
          <p:cNvSpPr>
            <a:spLocks noChangeArrowheads="1"/>
          </p:cNvSpPr>
          <p:nvPr/>
        </p:nvSpPr>
        <p:spPr bwMode="auto">
          <a:xfrm>
            <a:off x="6467475" y="1160463"/>
            <a:ext cx="2562225" cy="3135312"/>
          </a:xfrm>
          <a:prstGeom prst="roundRect">
            <a:avLst>
              <a:gd name="adj" fmla="val 11111"/>
            </a:avLst>
          </a:prstGeom>
          <a:solidFill>
            <a:srgbClr val="3366FF">
              <a:alpha val="25098"/>
            </a:srgbClr>
          </a:solidFill>
          <a:ln w="25400">
            <a:solidFill>
              <a:schemeClr val="bg2"/>
            </a:solidFill>
            <a:round/>
            <a:headEnd/>
            <a:tailEnd/>
          </a:ln>
        </p:spPr>
        <p:txBody>
          <a:bodyPr lIns="100584" tIns="73152" rIns="64008" bIns="82296"/>
          <a:lstStyle/>
          <a:p>
            <a:pPr>
              <a:lnSpc>
                <a:spcPct val="90000"/>
              </a:lnSpc>
              <a:spcBef>
                <a:spcPct val="45000"/>
              </a:spcBef>
            </a:pPr>
            <a:endParaRPr lang="en-GB" sz="1000">
              <a:solidFill>
                <a:srgbClr val="000000"/>
              </a:solidFill>
            </a:endParaRPr>
          </a:p>
          <a:p>
            <a:pPr>
              <a:lnSpc>
                <a:spcPct val="90000"/>
              </a:lnSpc>
              <a:spcBef>
                <a:spcPct val="45000"/>
              </a:spcBef>
            </a:pPr>
            <a:endParaRPr lang="en-GB" sz="1000">
              <a:solidFill>
                <a:srgbClr val="000000"/>
              </a:solidFill>
            </a:endParaRPr>
          </a:p>
          <a:p>
            <a:pPr>
              <a:buFont typeface="Arial" pitchFamily="34" charset="0"/>
              <a:buChar char="•"/>
            </a:pPr>
            <a:r>
              <a:rPr lang="en-US" sz="1000"/>
              <a:t>Extend to multiple access channels and possibly broadcast channels, and multihop networks.</a:t>
            </a:r>
          </a:p>
          <a:p>
            <a:pPr>
              <a:buFont typeface="Arial" pitchFamily="34" charset="0"/>
              <a:buChar char="•"/>
            </a:pPr>
            <a:r>
              <a:rPr lang="en-US" sz="1000"/>
              <a:t>Possible bounds on general broadcast, general multiple access, and multihop are topics of continuing research</a:t>
            </a:r>
          </a:p>
          <a:p>
            <a:pPr>
              <a:buFont typeface="Arial" pitchFamily="34" charset="0"/>
              <a:buChar char="•"/>
            </a:pPr>
            <a:r>
              <a:rPr lang="en-US" sz="1000"/>
              <a:t>Determine capacity orderings for networks where equivalence cannot be established</a:t>
            </a:r>
          </a:p>
          <a:p>
            <a:endParaRPr lang="en-US" sz="1000"/>
          </a:p>
          <a:p>
            <a:r>
              <a:rPr lang="en-US" sz="1000"/>
              <a:t>Build tools for network coding equivalence. Results to date include</a:t>
            </a:r>
          </a:p>
          <a:p>
            <a:pPr>
              <a:buFont typeface="Arial" pitchFamily="34" charset="0"/>
              <a:buChar char="•"/>
            </a:pPr>
            <a:r>
              <a:rPr lang="en-US" sz="1000"/>
              <a:t>Line network equivalence for independent sources</a:t>
            </a:r>
          </a:p>
          <a:p>
            <a:pPr>
              <a:buFont typeface="Arial" pitchFamily="34" charset="0"/>
              <a:buChar char="•"/>
            </a:pPr>
            <a:r>
              <a:rPr lang="en-US" sz="1000"/>
              <a:t>Extensions: some dependent sources</a:t>
            </a:r>
            <a:endParaRPr lang="en-US" sz="1000" b="1"/>
          </a:p>
          <a:p>
            <a:pPr>
              <a:buFont typeface="Arial" pitchFamily="34" charset="0"/>
              <a:buChar char="•"/>
            </a:pPr>
            <a:r>
              <a:rPr lang="en-US" sz="1000"/>
              <a:t>Example loss bounds when decomposition fails</a:t>
            </a:r>
            <a:endParaRPr lang="en-GB" sz="1000">
              <a:solidFill>
                <a:srgbClr val="000000"/>
              </a:solidFill>
              <a:latin typeface="Helvetica" pitchFamily="-65" charset="0"/>
            </a:endParaRPr>
          </a:p>
          <a:p>
            <a:r>
              <a:rPr lang="en-US" sz="1000"/>
              <a:t/>
            </a:r>
            <a:br>
              <a:rPr lang="en-US" sz="1000"/>
            </a:br>
            <a:endParaRPr lang="en-US" sz="1000"/>
          </a:p>
        </p:txBody>
      </p:sp>
      <p:grpSp>
        <p:nvGrpSpPr>
          <p:cNvPr id="9" name="Group 65"/>
          <p:cNvGrpSpPr>
            <a:grpSpLocks/>
          </p:cNvGrpSpPr>
          <p:nvPr/>
        </p:nvGrpSpPr>
        <p:grpSpPr bwMode="auto">
          <a:xfrm>
            <a:off x="6750050" y="4633913"/>
            <a:ext cx="1849438" cy="642937"/>
            <a:chOff x="3845" y="2440"/>
            <a:chExt cx="2061" cy="734"/>
          </a:xfrm>
        </p:grpSpPr>
        <p:grpSp>
          <p:nvGrpSpPr>
            <p:cNvPr id="10" name="Group 66"/>
            <p:cNvGrpSpPr>
              <a:grpSpLocks/>
            </p:cNvGrpSpPr>
            <p:nvPr/>
          </p:nvGrpSpPr>
          <p:grpSpPr bwMode="auto">
            <a:xfrm>
              <a:off x="3845" y="2461"/>
              <a:ext cx="859" cy="699"/>
              <a:chOff x="4017" y="2488"/>
              <a:chExt cx="687" cy="729"/>
            </a:xfrm>
          </p:grpSpPr>
          <p:sp>
            <p:nvSpPr>
              <p:cNvPr id="14439" name="Line 67"/>
              <p:cNvSpPr>
                <a:spLocks noChangeShapeType="1"/>
              </p:cNvSpPr>
              <p:nvPr/>
            </p:nvSpPr>
            <p:spPr bwMode="auto">
              <a:xfrm>
                <a:off x="4017" y="2577"/>
                <a:ext cx="403" cy="187"/>
              </a:xfrm>
              <a:prstGeom prst="line">
                <a:avLst/>
              </a:prstGeom>
              <a:noFill/>
              <a:ln w="25560">
                <a:solidFill>
                  <a:srgbClr val="FF0000"/>
                </a:solidFill>
                <a:prstDash val="sysDot"/>
                <a:miter lim="800000"/>
                <a:headEnd/>
                <a:tailEnd type="triangle" w="med" len="med"/>
              </a:ln>
            </p:spPr>
            <p:txBody>
              <a:bodyPr/>
              <a:lstStyle/>
              <a:p>
                <a:endParaRPr lang="en-US"/>
              </a:p>
            </p:txBody>
          </p:sp>
          <p:sp>
            <p:nvSpPr>
              <p:cNvPr id="14440" name="Line 68"/>
              <p:cNvSpPr>
                <a:spLocks noChangeShapeType="1"/>
              </p:cNvSpPr>
              <p:nvPr/>
            </p:nvSpPr>
            <p:spPr bwMode="auto">
              <a:xfrm flipV="1">
                <a:off x="4067" y="2764"/>
                <a:ext cx="343" cy="217"/>
              </a:xfrm>
              <a:prstGeom prst="line">
                <a:avLst/>
              </a:prstGeom>
              <a:noFill/>
              <a:ln w="25560">
                <a:solidFill>
                  <a:srgbClr val="FF0000"/>
                </a:solidFill>
                <a:prstDash val="sysDot"/>
                <a:miter lim="800000"/>
                <a:headEnd/>
                <a:tailEnd type="triangle" w="med" len="med"/>
              </a:ln>
            </p:spPr>
            <p:txBody>
              <a:bodyPr/>
              <a:lstStyle/>
              <a:p>
                <a:endParaRPr lang="en-US"/>
              </a:p>
            </p:txBody>
          </p:sp>
          <p:sp>
            <p:nvSpPr>
              <p:cNvPr id="14441" name="Line 69"/>
              <p:cNvSpPr>
                <a:spLocks noChangeShapeType="1"/>
              </p:cNvSpPr>
              <p:nvPr/>
            </p:nvSpPr>
            <p:spPr bwMode="auto">
              <a:xfrm flipV="1">
                <a:off x="4407" y="2498"/>
                <a:ext cx="262" cy="265"/>
              </a:xfrm>
              <a:prstGeom prst="line">
                <a:avLst/>
              </a:prstGeom>
              <a:noFill/>
              <a:ln w="57150">
                <a:solidFill>
                  <a:srgbClr val="333399"/>
                </a:solidFill>
                <a:prstDash val="sysDot"/>
                <a:miter lim="800000"/>
                <a:headEnd/>
                <a:tailEnd type="triangle" w="med" len="med"/>
              </a:ln>
            </p:spPr>
            <p:txBody>
              <a:bodyPr/>
              <a:lstStyle/>
              <a:p>
                <a:endParaRPr lang="en-US"/>
              </a:p>
            </p:txBody>
          </p:sp>
          <p:sp>
            <p:nvSpPr>
              <p:cNvPr id="14442" name="Line 70"/>
              <p:cNvSpPr>
                <a:spLocks noChangeShapeType="1"/>
              </p:cNvSpPr>
              <p:nvPr/>
            </p:nvSpPr>
            <p:spPr bwMode="auto">
              <a:xfrm flipV="1">
                <a:off x="4021" y="2502"/>
                <a:ext cx="616" cy="74"/>
              </a:xfrm>
              <a:prstGeom prst="line">
                <a:avLst/>
              </a:prstGeom>
              <a:noFill/>
              <a:ln w="25560">
                <a:solidFill>
                  <a:srgbClr val="FF0000"/>
                </a:solidFill>
                <a:prstDash val="sysDot"/>
                <a:miter lim="800000"/>
                <a:headEnd/>
                <a:tailEnd type="triangle" w="med" len="med"/>
              </a:ln>
            </p:spPr>
            <p:txBody>
              <a:bodyPr/>
              <a:lstStyle/>
              <a:p>
                <a:endParaRPr lang="en-US"/>
              </a:p>
            </p:txBody>
          </p:sp>
          <p:sp>
            <p:nvSpPr>
              <p:cNvPr id="14443" name="Line 71"/>
              <p:cNvSpPr>
                <a:spLocks noChangeShapeType="1"/>
              </p:cNvSpPr>
              <p:nvPr/>
            </p:nvSpPr>
            <p:spPr bwMode="auto">
              <a:xfrm>
                <a:off x="4021" y="2590"/>
                <a:ext cx="25" cy="372"/>
              </a:xfrm>
              <a:prstGeom prst="line">
                <a:avLst/>
              </a:prstGeom>
              <a:noFill/>
              <a:ln w="25560">
                <a:solidFill>
                  <a:srgbClr val="333399"/>
                </a:solidFill>
                <a:prstDash val="sysDot"/>
                <a:miter lim="800000"/>
                <a:headEnd/>
                <a:tailEnd type="triangle" w="med" len="med"/>
              </a:ln>
            </p:spPr>
            <p:txBody>
              <a:bodyPr/>
              <a:lstStyle/>
              <a:p>
                <a:endParaRPr lang="en-US"/>
              </a:p>
            </p:txBody>
          </p:sp>
          <p:sp>
            <p:nvSpPr>
              <p:cNvPr id="14444" name="Line 72"/>
              <p:cNvSpPr>
                <a:spLocks noChangeShapeType="1"/>
              </p:cNvSpPr>
              <p:nvPr/>
            </p:nvSpPr>
            <p:spPr bwMode="auto">
              <a:xfrm>
                <a:off x="4056" y="3002"/>
                <a:ext cx="648" cy="12"/>
              </a:xfrm>
              <a:prstGeom prst="line">
                <a:avLst/>
              </a:prstGeom>
              <a:noFill/>
              <a:ln w="38100">
                <a:solidFill>
                  <a:srgbClr val="333399"/>
                </a:solidFill>
                <a:prstDash val="sysDot"/>
                <a:miter lim="800000"/>
                <a:headEnd/>
                <a:tailEnd type="triangle" w="med" len="med"/>
              </a:ln>
            </p:spPr>
            <p:txBody>
              <a:bodyPr/>
              <a:lstStyle/>
              <a:p>
                <a:endParaRPr lang="en-US"/>
              </a:p>
            </p:txBody>
          </p:sp>
          <p:sp>
            <p:nvSpPr>
              <p:cNvPr id="14445" name="Line 73"/>
              <p:cNvSpPr>
                <a:spLocks noChangeShapeType="1"/>
              </p:cNvSpPr>
              <p:nvPr/>
            </p:nvSpPr>
            <p:spPr bwMode="auto">
              <a:xfrm flipH="1" flipV="1">
                <a:off x="4676" y="2488"/>
                <a:ext cx="18" cy="520"/>
              </a:xfrm>
              <a:prstGeom prst="line">
                <a:avLst/>
              </a:prstGeom>
              <a:noFill/>
              <a:ln w="25560">
                <a:solidFill>
                  <a:srgbClr val="333399"/>
                </a:solidFill>
                <a:prstDash val="sysDot"/>
                <a:miter lim="800000"/>
                <a:headEnd/>
                <a:tailEnd type="triangle" w="med" len="med"/>
              </a:ln>
            </p:spPr>
            <p:txBody>
              <a:bodyPr/>
              <a:lstStyle/>
              <a:p>
                <a:endParaRPr lang="en-US"/>
              </a:p>
            </p:txBody>
          </p:sp>
          <p:sp>
            <p:nvSpPr>
              <p:cNvPr id="14446" name="Line 74"/>
              <p:cNvSpPr>
                <a:spLocks noChangeShapeType="1"/>
              </p:cNvSpPr>
              <p:nvPr/>
            </p:nvSpPr>
            <p:spPr bwMode="auto">
              <a:xfrm>
                <a:off x="4413" y="2760"/>
                <a:ext cx="131" cy="457"/>
              </a:xfrm>
              <a:prstGeom prst="line">
                <a:avLst/>
              </a:prstGeom>
              <a:noFill/>
              <a:ln w="25560">
                <a:solidFill>
                  <a:srgbClr val="333399"/>
                </a:solidFill>
                <a:prstDash val="sysDot"/>
                <a:miter lim="800000"/>
                <a:headEnd/>
                <a:tailEnd type="triangle" w="med" len="med"/>
              </a:ln>
            </p:spPr>
            <p:txBody>
              <a:bodyPr/>
              <a:lstStyle/>
              <a:p>
                <a:endParaRPr lang="en-US"/>
              </a:p>
            </p:txBody>
          </p:sp>
          <p:sp>
            <p:nvSpPr>
              <p:cNvPr id="14447" name="Line 75"/>
              <p:cNvSpPr>
                <a:spLocks noChangeShapeType="1"/>
              </p:cNvSpPr>
              <p:nvPr/>
            </p:nvSpPr>
            <p:spPr bwMode="auto">
              <a:xfrm flipH="1">
                <a:off x="4575" y="3035"/>
                <a:ext cx="124" cy="173"/>
              </a:xfrm>
              <a:prstGeom prst="line">
                <a:avLst/>
              </a:prstGeom>
              <a:noFill/>
              <a:ln w="25560">
                <a:solidFill>
                  <a:srgbClr val="333399"/>
                </a:solidFill>
                <a:prstDash val="sysDot"/>
                <a:miter lim="800000"/>
                <a:headEnd/>
                <a:tailEnd type="triangle" w="med" len="med"/>
              </a:ln>
            </p:spPr>
            <p:txBody>
              <a:bodyPr/>
              <a:lstStyle/>
              <a:p>
                <a:endParaRPr lang="en-US"/>
              </a:p>
            </p:txBody>
          </p:sp>
          <p:sp>
            <p:nvSpPr>
              <p:cNvPr id="14448" name="Line 76"/>
              <p:cNvSpPr>
                <a:spLocks noChangeShapeType="1"/>
              </p:cNvSpPr>
              <p:nvPr/>
            </p:nvSpPr>
            <p:spPr bwMode="auto">
              <a:xfrm flipH="1" flipV="1">
                <a:off x="4040" y="2631"/>
                <a:ext cx="443" cy="569"/>
              </a:xfrm>
              <a:prstGeom prst="line">
                <a:avLst/>
              </a:prstGeom>
              <a:noFill/>
              <a:ln w="25560">
                <a:solidFill>
                  <a:srgbClr val="333399"/>
                </a:solidFill>
                <a:prstDash val="sysDot"/>
                <a:miter lim="800000"/>
                <a:headEnd/>
                <a:tailEnd type="triangle" w="med" len="med"/>
              </a:ln>
            </p:spPr>
            <p:txBody>
              <a:bodyPr/>
              <a:lstStyle/>
              <a:p>
                <a:endParaRPr lang="en-US"/>
              </a:p>
            </p:txBody>
          </p:sp>
        </p:grpSp>
        <p:grpSp>
          <p:nvGrpSpPr>
            <p:cNvPr id="11" name="Group 77"/>
            <p:cNvGrpSpPr>
              <a:grpSpLocks/>
            </p:cNvGrpSpPr>
            <p:nvPr/>
          </p:nvGrpSpPr>
          <p:grpSpPr bwMode="auto">
            <a:xfrm>
              <a:off x="5074" y="2440"/>
              <a:ext cx="832" cy="727"/>
              <a:chOff x="5074" y="2461"/>
              <a:chExt cx="686" cy="727"/>
            </a:xfrm>
          </p:grpSpPr>
          <p:sp>
            <p:nvSpPr>
              <p:cNvPr id="14430" name="Line 78"/>
              <p:cNvSpPr>
                <a:spLocks noChangeShapeType="1"/>
              </p:cNvSpPr>
              <p:nvPr/>
            </p:nvSpPr>
            <p:spPr bwMode="auto">
              <a:xfrm>
                <a:off x="5074" y="2549"/>
                <a:ext cx="403" cy="187"/>
              </a:xfrm>
              <a:prstGeom prst="line">
                <a:avLst/>
              </a:prstGeom>
              <a:noFill/>
              <a:ln w="25560">
                <a:solidFill>
                  <a:srgbClr val="333399"/>
                </a:solidFill>
                <a:miter lim="800000"/>
                <a:headEnd/>
                <a:tailEnd type="triangle" w="med" len="med"/>
              </a:ln>
            </p:spPr>
            <p:txBody>
              <a:bodyPr/>
              <a:lstStyle/>
              <a:p>
                <a:endParaRPr lang="en-US"/>
              </a:p>
            </p:txBody>
          </p:sp>
          <p:sp>
            <p:nvSpPr>
              <p:cNvPr id="14431" name="Line 79"/>
              <p:cNvSpPr>
                <a:spLocks noChangeShapeType="1"/>
              </p:cNvSpPr>
              <p:nvPr/>
            </p:nvSpPr>
            <p:spPr bwMode="auto">
              <a:xfrm flipV="1">
                <a:off x="5123" y="2736"/>
                <a:ext cx="344" cy="217"/>
              </a:xfrm>
              <a:prstGeom prst="line">
                <a:avLst/>
              </a:prstGeom>
              <a:noFill/>
              <a:ln w="25560">
                <a:solidFill>
                  <a:srgbClr val="333399"/>
                </a:solidFill>
                <a:miter lim="800000"/>
                <a:headEnd/>
                <a:tailEnd type="triangle" w="med" len="med"/>
              </a:ln>
            </p:spPr>
            <p:txBody>
              <a:bodyPr/>
              <a:lstStyle/>
              <a:p>
                <a:endParaRPr lang="en-US"/>
              </a:p>
            </p:txBody>
          </p:sp>
          <p:sp>
            <p:nvSpPr>
              <p:cNvPr id="14432" name="Line 80"/>
              <p:cNvSpPr>
                <a:spLocks noChangeShapeType="1"/>
              </p:cNvSpPr>
              <p:nvPr/>
            </p:nvSpPr>
            <p:spPr bwMode="auto">
              <a:xfrm flipV="1">
                <a:off x="5463" y="2467"/>
                <a:ext cx="262" cy="266"/>
              </a:xfrm>
              <a:prstGeom prst="line">
                <a:avLst/>
              </a:prstGeom>
              <a:noFill/>
              <a:ln w="57150">
                <a:solidFill>
                  <a:srgbClr val="333399"/>
                </a:solidFill>
                <a:miter lim="800000"/>
                <a:headEnd/>
                <a:tailEnd type="triangle" w="med" len="med"/>
              </a:ln>
            </p:spPr>
            <p:txBody>
              <a:bodyPr/>
              <a:lstStyle/>
              <a:p>
                <a:endParaRPr lang="en-US"/>
              </a:p>
            </p:txBody>
          </p:sp>
          <p:sp>
            <p:nvSpPr>
              <p:cNvPr id="14433" name="Line 81"/>
              <p:cNvSpPr>
                <a:spLocks noChangeShapeType="1"/>
              </p:cNvSpPr>
              <p:nvPr/>
            </p:nvSpPr>
            <p:spPr bwMode="auto">
              <a:xfrm>
                <a:off x="5077" y="2561"/>
                <a:ext cx="24" cy="372"/>
              </a:xfrm>
              <a:prstGeom prst="line">
                <a:avLst/>
              </a:prstGeom>
              <a:noFill/>
              <a:ln w="25560">
                <a:solidFill>
                  <a:srgbClr val="333399"/>
                </a:solidFill>
                <a:miter lim="800000"/>
                <a:headEnd/>
                <a:tailEnd type="triangle" w="med" len="med"/>
              </a:ln>
            </p:spPr>
            <p:txBody>
              <a:bodyPr/>
              <a:lstStyle/>
              <a:p>
                <a:endParaRPr lang="en-US"/>
              </a:p>
            </p:txBody>
          </p:sp>
          <p:sp>
            <p:nvSpPr>
              <p:cNvPr id="14434" name="Line 82"/>
              <p:cNvSpPr>
                <a:spLocks noChangeShapeType="1"/>
              </p:cNvSpPr>
              <p:nvPr/>
            </p:nvSpPr>
            <p:spPr bwMode="auto">
              <a:xfrm>
                <a:off x="5112" y="2973"/>
                <a:ext cx="648" cy="12"/>
              </a:xfrm>
              <a:prstGeom prst="line">
                <a:avLst/>
              </a:prstGeom>
              <a:noFill/>
              <a:ln w="25560">
                <a:solidFill>
                  <a:srgbClr val="333399"/>
                </a:solidFill>
                <a:miter lim="800000"/>
                <a:headEnd/>
                <a:tailEnd type="triangle" w="med" len="med"/>
              </a:ln>
            </p:spPr>
            <p:txBody>
              <a:bodyPr/>
              <a:lstStyle/>
              <a:p>
                <a:endParaRPr lang="en-US"/>
              </a:p>
            </p:txBody>
          </p:sp>
          <p:sp>
            <p:nvSpPr>
              <p:cNvPr id="14435" name="Line 83"/>
              <p:cNvSpPr>
                <a:spLocks noChangeShapeType="1"/>
              </p:cNvSpPr>
              <p:nvPr/>
            </p:nvSpPr>
            <p:spPr bwMode="auto">
              <a:xfrm flipH="1" flipV="1">
                <a:off x="5732" y="2461"/>
                <a:ext cx="19" cy="520"/>
              </a:xfrm>
              <a:prstGeom prst="line">
                <a:avLst/>
              </a:prstGeom>
              <a:noFill/>
              <a:ln w="25560">
                <a:solidFill>
                  <a:srgbClr val="333399"/>
                </a:solidFill>
                <a:miter lim="800000"/>
                <a:headEnd/>
                <a:tailEnd type="triangle" w="med" len="med"/>
              </a:ln>
            </p:spPr>
            <p:txBody>
              <a:bodyPr/>
              <a:lstStyle/>
              <a:p>
                <a:endParaRPr lang="en-US"/>
              </a:p>
            </p:txBody>
          </p:sp>
          <p:sp>
            <p:nvSpPr>
              <p:cNvPr id="14436" name="Line 84"/>
              <p:cNvSpPr>
                <a:spLocks noChangeShapeType="1"/>
              </p:cNvSpPr>
              <p:nvPr/>
            </p:nvSpPr>
            <p:spPr bwMode="auto">
              <a:xfrm>
                <a:off x="5470" y="2731"/>
                <a:ext cx="131" cy="457"/>
              </a:xfrm>
              <a:prstGeom prst="line">
                <a:avLst/>
              </a:prstGeom>
              <a:noFill/>
              <a:ln w="25560">
                <a:solidFill>
                  <a:srgbClr val="333399"/>
                </a:solidFill>
                <a:miter lim="800000"/>
                <a:headEnd/>
                <a:tailEnd type="triangle" w="med" len="med"/>
              </a:ln>
            </p:spPr>
            <p:txBody>
              <a:bodyPr/>
              <a:lstStyle/>
              <a:p>
                <a:endParaRPr lang="en-US"/>
              </a:p>
            </p:txBody>
          </p:sp>
          <p:sp>
            <p:nvSpPr>
              <p:cNvPr id="14437" name="Line 85"/>
              <p:cNvSpPr>
                <a:spLocks noChangeShapeType="1"/>
              </p:cNvSpPr>
              <p:nvPr/>
            </p:nvSpPr>
            <p:spPr bwMode="auto">
              <a:xfrm flipH="1">
                <a:off x="5631" y="3006"/>
                <a:ext cx="124" cy="173"/>
              </a:xfrm>
              <a:prstGeom prst="line">
                <a:avLst/>
              </a:prstGeom>
              <a:noFill/>
              <a:ln w="25560">
                <a:solidFill>
                  <a:srgbClr val="333399"/>
                </a:solidFill>
                <a:miter lim="800000"/>
                <a:headEnd/>
                <a:tailEnd type="triangle" w="med" len="med"/>
              </a:ln>
            </p:spPr>
            <p:txBody>
              <a:bodyPr/>
              <a:lstStyle/>
              <a:p>
                <a:endParaRPr lang="en-US"/>
              </a:p>
            </p:txBody>
          </p:sp>
          <p:sp>
            <p:nvSpPr>
              <p:cNvPr id="14438" name="Line 86"/>
              <p:cNvSpPr>
                <a:spLocks noChangeShapeType="1"/>
              </p:cNvSpPr>
              <p:nvPr/>
            </p:nvSpPr>
            <p:spPr bwMode="auto">
              <a:xfrm flipH="1" flipV="1">
                <a:off x="5097" y="2602"/>
                <a:ext cx="443" cy="569"/>
              </a:xfrm>
              <a:prstGeom prst="line">
                <a:avLst/>
              </a:prstGeom>
              <a:noFill/>
              <a:ln w="25560">
                <a:solidFill>
                  <a:srgbClr val="333399"/>
                </a:solidFill>
                <a:miter lim="800000"/>
                <a:headEnd/>
                <a:tailEnd type="triangle" w="med" len="med"/>
              </a:ln>
            </p:spPr>
            <p:txBody>
              <a:bodyPr/>
              <a:lstStyle/>
              <a:p>
                <a:endParaRPr lang="en-US"/>
              </a:p>
            </p:txBody>
          </p:sp>
        </p:grpSp>
        <p:sp>
          <p:nvSpPr>
            <p:cNvPr id="14428" name="Text Box 87"/>
            <p:cNvSpPr txBox="1">
              <a:spLocks noChangeArrowheads="1"/>
            </p:cNvSpPr>
            <p:nvPr/>
          </p:nvSpPr>
          <p:spPr bwMode="auto">
            <a:xfrm>
              <a:off x="4666" y="2636"/>
              <a:ext cx="202" cy="538"/>
            </a:xfrm>
            <a:prstGeom prst="rect">
              <a:avLst/>
            </a:prstGeom>
            <a:noFill/>
            <a:ln w="9525">
              <a:noFill/>
              <a:round/>
              <a:headEnd/>
              <a:tailEnd/>
            </a:ln>
          </p:spPr>
          <p:txBody>
            <a:bodyPr wrap="none" lIns="90000" tIns="46800" rIns="90000" bIns="46800">
              <a:spAutoFit/>
            </a:bodyPr>
            <a:lstStyle/>
            <a:p>
              <a:pPr defTabSz="457200">
                <a:lnSpc>
                  <a:spcPct val="104000"/>
                </a:lnSpc>
                <a:spcBef>
                  <a:spcPts val="1500"/>
                </a:spcBef>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solidFill>
                  <a:srgbClr val="000000"/>
                </a:solidFill>
                <a:latin typeface="Helvetica" pitchFamily="-65" charset="0"/>
              </a:endParaRPr>
            </a:p>
          </p:txBody>
        </p:sp>
        <p:sp>
          <p:nvSpPr>
            <p:cNvPr id="14429" name="AutoShape 88"/>
            <p:cNvSpPr>
              <a:spLocks noChangeArrowheads="1"/>
            </p:cNvSpPr>
            <p:nvPr/>
          </p:nvSpPr>
          <p:spPr bwMode="auto">
            <a:xfrm>
              <a:off x="4747" y="2639"/>
              <a:ext cx="276" cy="242"/>
            </a:xfrm>
            <a:prstGeom prst="leftRightArrow">
              <a:avLst>
                <a:gd name="adj1" fmla="val 49583"/>
                <a:gd name="adj2" fmla="val 32230"/>
              </a:avLst>
            </a:prstGeom>
            <a:solidFill>
              <a:srgbClr val="00B8FF"/>
            </a:solidFill>
            <a:ln w="9525">
              <a:solidFill>
                <a:schemeClr val="tx1"/>
              </a:solidFill>
              <a:miter lim="800000"/>
              <a:headEnd/>
              <a:tailEnd/>
            </a:ln>
          </p:spPr>
          <p:txBody>
            <a:bodyPr wrap="none" anchor="ctr"/>
            <a:lstStyle/>
            <a:p>
              <a:endParaRPr lang="en-US"/>
            </a:p>
          </p:txBody>
        </p:sp>
      </p:grpSp>
      <p:grpSp>
        <p:nvGrpSpPr>
          <p:cNvPr id="12" name="Group 89"/>
          <p:cNvGrpSpPr>
            <a:grpSpLocks/>
          </p:cNvGrpSpPr>
          <p:nvPr/>
        </p:nvGrpSpPr>
        <p:grpSpPr bwMode="auto">
          <a:xfrm>
            <a:off x="409575" y="3570288"/>
            <a:ext cx="2198688" cy="1223962"/>
            <a:chOff x="220" y="2388"/>
            <a:chExt cx="1399" cy="929"/>
          </a:xfrm>
        </p:grpSpPr>
        <p:sp>
          <p:nvSpPr>
            <p:cNvPr id="14411" name="Line 90"/>
            <p:cNvSpPr>
              <a:spLocks noChangeShapeType="1"/>
            </p:cNvSpPr>
            <p:nvPr/>
          </p:nvSpPr>
          <p:spPr bwMode="auto">
            <a:xfrm>
              <a:off x="1072" y="2830"/>
              <a:ext cx="168" cy="0"/>
            </a:xfrm>
            <a:prstGeom prst="line">
              <a:avLst/>
            </a:prstGeom>
            <a:noFill/>
            <a:ln w="9525">
              <a:solidFill>
                <a:schemeClr val="tx1"/>
              </a:solidFill>
              <a:round/>
              <a:headEnd/>
              <a:tailEnd type="triangle" w="med" len="med"/>
            </a:ln>
          </p:spPr>
          <p:txBody>
            <a:bodyPr/>
            <a:lstStyle/>
            <a:p>
              <a:endParaRPr lang="en-US"/>
            </a:p>
          </p:txBody>
        </p:sp>
        <p:sp>
          <p:nvSpPr>
            <p:cNvPr id="14412" name="Oval 91"/>
            <p:cNvSpPr>
              <a:spLocks noChangeArrowheads="1"/>
            </p:cNvSpPr>
            <p:nvPr/>
          </p:nvSpPr>
          <p:spPr bwMode="auto">
            <a:xfrm>
              <a:off x="1250" y="2782"/>
              <a:ext cx="98" cy="98"/>
            </a:xfrm>
            <a:prstGeom prst="ellipse">
              <a:avLst/>
            </a:prstGeom>
            <a:solidFill>
              <a:srgbClr val="00B8FF"/>
            </a:solidFill>
            <a:ln w="9525">
              <a:solidFill>
                <a:schemeClr val="tx1"/>
              </a:solidFill>
              <a:round/>
              <a:headEnd/>
              <a:tailEnd/>
            </a:ln>
          </p:spPr>
          <p:txBody>
            <a:bodyPr wrap="none" anchor="ctr"/>
            <a:lstStyle/>
            <a:p>
              <a:pPr algn="ctr">
                <a:lnSpc>
                  <a:spcPct val="93000"/>
                </a:lnSpc>
                <a:buClr>
                  <a:srgbClr val="000000"/>
                </a:buClr>
                <a:buSzPct val="100000"/>
                <a:buFont typeface="Times New Roman" pitchFamily="18" charset="0"/>
                <a:buNone/>
              </a:pPr>
              <a:r>
                <a:rPr lang="en-US" sz="1200">
                  <a:solidFill>
                    <a:schemeClr val="tx2"/>
                  </a:solidFill>
                  <a:latin typeface="Times New Roman" pitchFamily="18" charset="0"/>
                </a:rPr>
                <a:t>+</a:t>
              </a:r>
            </a:p>
          </p:txBody>
        </p:sp>
        <p:sp>
          <p:nvSpPr>
            <p:cNvPr id="14413" name="Line 92"/>
            <p:cNvSpPr>
              <a:spLocks noChangeShapeType="1"/>
            </p:cNvSpPr>
            <p:nvPr/>
          </p:nvSpPr>
          <p:spPr bwMode="auto">
            <a:xfrm>
              <a:off x="1354" y="2830"/>
              <a:ext cx="144" cy="0"/>
            </a:xfrm>
            <a:prstGeom prst="line">
              <a:avLst/>
            </a:prstGeom>
            <a:noFill/>
            <a:ln w="9525">
              <a:solidFill>
                <a:schemeClr val="tx1"/>
              </a:solidFill>
              <a:round/>
              <a:headEnd/>
              <a:tailEnd type="triangle" w="med" len="med"/>
            </a:ln>
          </p:spPr>
          <p:txBody>
            <a:bodyPr/>
            <a:lstStyle/>
            <a:p>
              <a:endParaRPr lang="en-US"/>
            </a:p>
          </p:txBody>
        </p:sp>
        <p:sp>
          <p:nvSpPr>
            <p:cNvPr id="14414" name="Line 93"/>
            <p:cNvSpPr>
              <a:spLocks noChangeShapeType="1"/>
            </p:cNvSpPr>
            <p:nvPr/>
          </p:nvSpPr>
          <p:spPr bwMode="auto">
            <a:xfrm>
              <a:off x="1296" y="2640"/>
              <a:ext cx="0" cy="144"/>
            </a:xfrm>
            <a:prstGeom prst="line">
              <a:avLst/>
            </a:prstGeom>
            <a:noFill/>
            <a:ln w="9525">
              <a:solidFill>
                <a:schemeClr val="tx1"/>
              </a:solidFill>
              <a:round/>
              <a:headEnd/>
              <a:tailEnd type="triangle" w="med" len="med"/>
            </a:ln>
          </p:spPr>
          <p:txBody>
            <a:bodyPr/>
            <a:lstStyle/>
            <a:p>
              <a:endParaRPr lang="en-US"/>
            </a:p>
          </p:txBody>
        </p:sp>
        <p:sp>
          <p:nvSpPr>
            <p:cNvPr id="14415" name="Text Box 94"/>
            <p:cNvSpPr txBox="1">
              <a:spLocks noChangeArrowheads="1"/>
            </p:cNvSpPr>
            <p:nvPr/>
          </p:nvSpPr>
          <p:spPr bwMode="auto">
            <a:xfrm>
              <a:off x="1046" y="2686"/>
              <a:ext cx="204" cy="182"/>
            </a:xfrm>
            <a:prstGeom prst="rect">
              <a:avLst/>
            </a:prstGeom>
            <a:noFill/>
            <a:ln w="9525">
              <a:noFill/>
              <a:miter lim="800000"/>
              <a:headEnd/>
              <a:tailEnd/>
            </a:ln>
          </p:spPr>
          <p:txBody>
            <a:bodyPr wrap="none">
              <a:spAutoFit/>
            </a:bodyPr>
            <a:lstStyle/>
            <a:p>
              <a:pPr>
                <a:lnSpc>
                  <a:spcPct val="93000"/>
                </a:lnSpc>
                <a:buClr>
                  <a:srgbClr val="000000"/>
                </a:buClr>
                <a:buSzPct val="100000"/>
                <a:buFont typeface="Times New Roman" pitchFamily="18" charset="0"/>
                <a:buNone/>
              </a:pPr>
              <a:r>
                <a:rPr lang="en-US" sz="1200">
                  <a:solidFill>
                    <a:schemeClr val="tx2"/>
                  </a:solidFill>
                  <a:latin typeface="Times New Roman" pitchFamily="18" charset="0"/>
                </a:rPr>
                <a:t>X</a:t>
              </a:r>
            </a:p>
          </p:txBody>
        </p:sp>
        <p:sp>
          <p:nvSpPr>
            <p:cNvPr id="14416" name="Text Box 95"/>
            <p:cNvSpPr txBox="1">
              <a:spLocks noChangeArrowheads="1"/>
            </p:cNvSpPr>
            <p:nvPr/>
          </p:nvSpPr>
          <p:spPr bwMode="auto">
            <a:xfrm>
              <a:off x="1322" y="2686"/>
              <a:ext cx="204" cy="182"/>
            </a:xfrm>
            <a:prstGeom prst="rect">
              <a:avLst/>
            </a:prstGeom>
            <a:noFill/>
            <a:ln w="9525">
              <a:noFill/>
              <a:miter lim="800000"/>
              <a:headEnd/>
              <a:tailEnd/>
            </a:ln>
          </p:spPr>
          <p:txBody>
            <a:bodyPr wrap="none">
              <a:spAutoFit/>
            </a:bodyPr>
            <a:lstStyle/>
            <a:p>
              <a:pPr>
                <a:lnSpc>
                  <a:spcPct val="93000"/>
                </a:lnSpc>
                <a:buClr>
                  <a:srgbClr val="000000"/>
                </a:buClr>
                <a:buSzPct val="100000"/>
                <a:buFont typeface="Times New Roman" pitchFamily="18" charset="0"/>
                <a:buNone/>
              </a:pPr>
              <a:r>
                <a:rPr lang="en-US" sz="1200">
                  <a:solidFill>
                    <a:schemeClr val="tx2"/>
                  </a:solidFill>
                  <a:latin typeface="Times New Roman" pitchFamily="18" charset="0"/>
                </a:rPr>
                <a:t>Y</a:t>
              </a:r>
            </a:p>
          </p:txBody>
        </p:sp>
        <p:sp>
          <p:nvSpPr>
            <p:cNvPr id="14417" name="Text Box 96"/>
            <p:cNvSpPr txBox="1">
              <a:spLocks noChangeArrowheads="1"/>
            </p:cNvSpPr>
            <p:nvPr/>
          </p:nvSpPr>
          <p:spPr bwMode="auto">
            <a:xfrm>
              <a:off x="1208" y="2519"/>
              <a:ext cx="204" cy="183"/>
            </a:xfrm>
            <a:prstGeom prst="rect">
              <a:avLst/>
            </a:prstGeom>
            <a:noFill/>
            <a:ln w="9525">
              <a:noFill/>
              <a:miter lim="800000"/>
              <a:headEnd/>
              <a:tailEnd/>
            </a:ln>
          </p:spPr>
          <p:txBody>
            <a:bodyPr wrap="none">
              <a:spAutoFit/>
            </a:bodyPr>
            <a:lstStyle/>
            <a:p>
              <a:pPr>
                <a:lnSpc>
                  <a:spcPct val="93000"/>
                </a:lnSpc>
                <a:buClr>
                  <a:srgbClr val="000000"/>
                </a:buClr>
                <a:buSzPct val="100000"/>
                <a:buFont typeface="Times New Roman" pitchFamily="18" charset="0"/>
                <a:buNone/>
              </a:pPr>
              <a:r>
                <a:rPr lang="en-US" sz="1200">
                  <a:solidFill>
                    <a:schemeClr val="tx2"/>
                  </a:solidFill>
                  <a:latin typeface="Times New Roman" pitchFamily="18" charset="0"/>
                </a:rPr>
                <a:t>N</a:t>
              </a:r>
            </a:p>
          </p:txBody>
        </p:sp>
        <p:sp>
          <p:nvSpPr>
            <p:cNvPr id="14418" name="Text Box 97"/>
            <p:cNvSpPr txBox="1">
              <a:spLocks noChangeArrowheads="1"/>
            </p:cNvSpPr>
            <p:nvPr/>
          </p:nvSpPr>
          <p:spPr bwMode="auto">
            <a:xfrm>
              <a:off x="1009" y="2850"/>
              <a:ext cx="610" cy="202"/>
            </a:xfrm>
            <a:prstGeom prst="rect">
              <a:avLst/>
            </a:prstGeom>
            <a:noFill/>
            <a:ln w="9525">
              <a:noFill/>
              <a:miter lim="800000"/>
              <a:headEnd/>
              <a:tailEnd/>
            </a:ln>
          </p:spPr>
          <p:txBody>
            <a:bodyPr wrap="none">
              <a:spAutoFit/>
            </a:bodyPr>
            <a:lstStyle/>
            <a:p>
              <a:pPr>
                <a:lnSpc>
                  <a:spcPct val="93000"/>
                </a:lnSpc>
                <a:buClr>
                  <a:srgbClr val="000000"/>
                </a:buClr>
                <a:buSzPct val="100000"/>
                <a:buFont typeface="Times New Roman" pitchFamily="18" charset="0"/>
                <a:buNone/>
              </a:pPr>
              <a:r>
                <a:rPr lang="en-US" sz="1400" b="1" i="1">
                  <a:solidFill>
                    <a:schemeClr val="accent2"/>
                  </a:solidFill>
                  <a:latin typeface="Times New Roman" pitchFamily="18" charset="0"/>
                </a:rPr>
                <a:t>C=I(X;Y)</a:t>
              </a:r>
            </a:p>
          </p:txBody>
        </p:sp>
        <p:sp>
          <p:nvSpPr>
            <p:cNvPr id="14419" name="Line 98"/>
            <p:cNvSpPr>
              <a:spLocks noChangeShapeType="1"/>
            </p:cNvSpPr>
            <p:nvPr/>
          </p:nvSpPr>
          <p:spPr bwMode="auto">
            <a:xfrm>
              <a:off x="356" y="2830"/>
              <a:ext cx="438" cy="0"/>
            </a:xfrm>
            <a:prstGeom prst="line">
              <a:avLst/>
            </a:prstGeom>
            <a:noFill/>
            <a:ln w="9525">
              <a:solidFill>
                <a:schemeClr val="tx1"/>
              </a:solidFill>
              <a:round/>
              <a:headEnd/>
              <a:tailEnd type="triangle" w="med" len="med"/>
            </a:ln>
          </p:spPr>
          <p:txBody>
            <a:bodyPr/>
            <a:lstStyle/>
            <a:p>
              <a:endParaRPr lang="en-US"/>
            </a:p>
          </p:txBody>
        </p:sp>
        <p:sp>
          <p:nvSpPr>
            <p:cNvPr id="14420" name="Text Box 99"/>
            <p:cNvSpPr txBox="1">
              <a:spLocks noChangeArrowheads="1"/>
            </p:cNvSpPr>
            <p:nvPr/>
          </p:nvSpPr>
          <p:spPr bwMode="auto">
            <a:xfrm>
              <a:off x="323" y="2683"/>
              <a:ext cx="204" cy="182"/>
            </a:xfrm>
            <a:prstGeom prst="rect">
              <a:avLst/>
            </a:prstGeom>
            <a:noFill/>
            <a:ln w="9525">
              <a:noFill/>
              <a:miter lim="800000"/>
              <a:headEnd/>
              <a:tailEnd/>
            </a:ln>
          </p:spPr>
          <p:txBody>
            <a:bodyPr wrap="none">
              <a:spAutoFit/>
            </a:bodyPr>
            <a:lstStyle/>
            <a:p>
              <a:pPr>
                <a:lnSpc>
                  <a:spcPct val="93000"/>
                </a:lnSpc>
                <a:buClr>
                  <a:srgbClr val="000000"/>
                </a:buClr>
                <a:buSzPct val="100000"/>
                <a:buFont typeface="Times New Roman" pitchFamily="18" charset="0"/>
                <a:buNone/>
              </a:pPr>
              <a:r>
                <a:rPr lang="en-US" sz="1200">
                  <a:solidFill>
                    <a:schemeClr val="tx2"/>
                  </a:solidFill>
                  <a:latin typeface="Times New Roman" pitchFamily="18" charset="0"/>
                </a:rPr>
                <a:t>X</a:t>
              </a:r>
            </a:p>
          </p:txBody>
        </p:sp>
        <p:sp>
          <p:nvSpPr>
            <p:cNvPr id="14421" name="Text Box 100"/>
            <p:cNvSpPr txBox="1">
              <a:spLocks noChangeArrowheads="1"/>
            </p:cNvSpPr>
            <p:nvPr/>
          </p:nvSpPr>
          <p:spPr bwMode="auto">
            <a:xfrm>
              <a:off x="220" y="2835"/>
              <a:ext cx="754" cy="183"/>
            </a:xfrm>
            <a:prstGeom prst="rect">
              <a:avLst/>
            </a:prstGeom>
            <a:noFill/>
            <a:ln w="9525">
              <a:noFill/>
              <a:miter lim="800000"/>
              <a:headEnd/>
              <a:tailEnd/>
            </a:ln>
          </p:spPr>
          <p:txBody>
            <a:bodyPr wrap="none">
              <a:spAutoFit/>
            </a:bodyPr>
            <a:lstStyle/>
            <a:p>
              <a:pPr>
                <a:lnSpc>
                  <a:spcPct val="93000"/>
                </a:lnSpc>
                <a:buClr>
                  <a:srgbClr val="000000"/>
                </a:buClr>
                <a:buSzPct val="100000"/>
                <a:buFont typeface="Times New Roman" pitchFamily="18" charset="0"/>
                <a:buNone/>
              </a:pPr>
              <a:r>
                <a:rPr lang="en-US" sz="1200" b="1" i="1">
                  <a:solidFill>
                    <a:schemeClr val="accent2"/>
                  </a:solidFill>
                  <a:latin typeface="Times New Roman" pitchFamily="18" charset="0"/>
                </a:rPr>
                <a:t>Throughput C</a:t>
              </a:r>
            </a:p>
          </p:txBody>
        </p:sp>
        <p:sp>
          <p:nvSpPr>
            <p:cNvPr id="14422" name="AutoShape 101"/>
            <p:cNvSpPr>
              <a:spLocks noChangeArrowheads="1"/>
            </p:cNvSpPr>
            <p:nvPr/>
          </p:nvSpPr>
          <p:spPr bwMode="auto">
            <a:xfrm>
              <a:off x="548" y="2548"/>
              <a:ext cx="696" cy="150"/>
            </a:xfrm>
            <a:prstGeom prst="curvedDownArrow">
              <a:avLst>
                <a:gd name="adj1" fmla="val 92800"/>
                <a:gd name="adj2" fmla="val 185600"/>
                <a:gd name="adj3" fmla="val 33333"/>
              </a:avLst>
            </a:prstGeom>
            <a:solidFill>
              <a:srgbClr val="FF0000"/>
            </a:solidFill>
            <a:ln w="9525">
              <a:solidFill>
                <a:schemeClr val="tx1"/>
              </a:solidFill>
              <a:miter lim="800000"/>
              <a:headEnd/>
              <a:tailEnd/>
            </a:ln>
          </p:spPr>
          <p:txBody>
            <a:bodyPr wrap="none" anchor="ctr"/>
            <a:lstStyle/>
            <a:p>
              <a:endParaRPr lang="en-US"/>
            </a:p>
          </p:txBody>
        </p:sp>
        <p:sp>
          <p:nvSpPr>
            <p:cNvPr id="14423" name="AutoShape 102"/>
            <p:cNvSpPr>
              <a:spLocks noChangeArrowheads="1"/>
            </p:cNvSpPr>
            <p:nvPr/>
          </p:nvSpPr>
          <p:spPr bwMode="auto">
            <a:xfrm flipH="1" flipV="1">
              <a:off x="498" y="3006"/>
              <a:ext cx="696" cy="150"/>
            </a:xfrm>
            <a:prstGeom prst="curvedDownArrow">
              <a:avLst>
                <a:gd name="adj1" fmla="val 92800"/>
                <a:gd name="adj2" fmla="val 185600"/>
                <a:gd name="adj3" fmla="val 33333"/>
              </a:avLst>
            </a:prstGeom>
            <a:solidFill>
              <a:srgbClr val="FF0000"/>
            </a:solidFill>
            <a:ln w="9525">
              <a:solidFill>
                <a:schemeClr val="tx1"/>
              </a:solidFill>
              <a:miter lim="800000"/>
              <a:headEnd/>
              <a:tailEnd/>
            </a:ln>
          </p:spPr>
          <p:txBody>
            <a:bodyPr wrap="none" anchor="ctr"/>
            <a:lstStyle/>
            <a:p>
              <a:endParaRPr lang="en-US"/>
            </a:p>
          </p:txBody>
        </p:sp>
        <p:sp>
          <p:nvSpPr>
            <p:cNvPr id="14424" name="Text Box 103"/>
            <p:cNvSpPr txBox="1">
              <a:spLocks noChangeArrowheads="1"/>
            </p:cNvSpPr>
            <p:nvPr/>
          </p:nvSpPr>
          <p:spPr bwMode="auto">
            <a:xfrm>
              <a:off x="503" y="3135"/>
              <a:ext cx="884" cy="182"/>
            </a:xfrm>
            <a:prstGeom prst="rect">
              <a:avLst/>
            </a:prstGeom>
            <a:noFill/>
            <a:ln w="9525">
              <a:noFill/>
              <a:miter lim="800000"/>
              <a:headEnd/>
              <a:tailEnd/>
            </a:ln>
          </p:spPr>
          <p:txBody>
            <a:bodyPr wrap="none">
              <a:spAutoFit/>
            </a:bodyPr>
            <a:lstStyle/>
            <a:p>
              <a:pPr algn="ctr">
                <a:lnSpc>
                  <a:spcPct val="93000"/>
                </a:lnSpc>
                <a:buClr>
                  <a:srgbClr val="000000"/>
                </a:buClr>
                <a:buSzPct val="100000"/>
                <a:buFont typeface="Times New Roman" pitchFamily="18" charset="0"/>
                <a:buNone/>
              </a:pPr>
              <a:r>
                <a:rPr lang="en-US" sz="1200" b="1">
                  <a:latin typeface="Times New Roman" pitchFamily="18" charset="0"/>
                </a:rPr>
                <a:t>Shannon Theory</a:t>
              </a:r>
            </a:p>
          </p:txBody>
        </p:sp>
        <p:sp>
          <p:nvSpPr>
            <p:cNvPr id="14425" name="Text Box 104"/>
            <p:cNvSpPr txBox="1">
              <a:spLocks noChangeArrowheads="1"/>
            </p:cNvSpPr>
            <p:nvPr/>
          </p:nvSpPr>
          <p:spPr bwMode="auto">
            <a:xfrm>
              <a:off x="318" y="2388"/>
              <a:ext cx="1243" cy="182"/>
            </a:xfrm>
            <a:prstGeom prst="rect">
              <a:avLst/>
            </a:prstGeom>
            <a:noFill/>
            <a:ln w="9525">
              <a:noFill/>
              <a:miter lim="800000"/>
              <a:headEnd/>
              <a:tailEnd/>
            </a:ln>
          </p:spPr>
          <p:txBody>
            <a:bodyPr wrap="none">
              <a:spAutoFit/>
            </a:bodyPr>
            <a:lstStyle/>
            <a:p>
              <a:pPr algn="ctr">
                <a:lnSpc>
                  <a:spcPct val="93000"/>
                </a:lnSpc>
                <a:buClr>
                  <a:srgbClr val="000000"/>
                </a:buClr>
                <a:buSzPct val="100000"/>
                <a:buFont typeface="Times New Roman" pitchFamily="18" charset="0"/>
                <a:buNone/>
              </a:pPr>
              <a:r>
                <a:rPr lang="en-US" sz="1200" b="1">
                  <a:latin typeface="Times New Roman" pitchFamily="18" charset="0"/>
                </a:rPr>
                <a:t>Dual to Shannon Theory</a:t>
              </a:r>
            </a:p>
          </p:txBody>
        </p:sp>
      </p:grpSp>
      <p:sp>
        <p:nvSpPr>
          <p:cNvPr id="14352" name="Rectangle 105"/>
          <p:cNvSpPr>
            <a:spLocks noChangeArrowheads="1"/>
          </p:cNvSpPr>
          <p:nvPr/>
        </p:nvSpPr>
        <p:spPr bwMode="auto">
          <a:xfrm>
            <a:off x="334963" y="1639888"/>
            <a:ext cx="2306637" cy="1552575"/>
          </a:xfrm>
          <a:prstGeom prst="rect">
            <a:avLst/>
          </a:prstGeom>
          <a:noFill/>
          <a:ln w="19050">
            <a:noFill/>
            <a:prstDash val="sysDot"/>
            <a:miter lim="800000"/>
            <a:headEnd/>
            <a:tailEnd/>
          </a:ln>
        </p:spPr>
        <p:txBody>
          <a:bodyPr lIns="0" tIns="0" rIns="0" bIns="0">
            <a:spAutoFit/>
          </a:bodyPr>
          <a:lstStyle/>
          <a:p>
            <a:pPr>
              <a:lnSpc>
                <a:spcPct val="90000"/>
              </a:lnSpc>
              <a:buClr>
                <a:srgbClr val="000000"/>
              </a:buClr>
              <a:buSzPct val="100000"/>
            </a:pPr>
            <a:r>
              <a:rPr lang="en-US" sz="1000"/>
              <a:t>Finding capacity for MANETs is difficult.</a:t>
            </a:r>
          </a:p>
          <a:p>
            <a:pPr>
              <a:lnSpc>
                <a:spcPct val="90000"/>
              </a:lnSpc>
              <a:buClr>
                <a:srgbClr val="000000"/>
              </a:buClr>
              <a:buSzPct val="100000"/>
              <a:buFont typeface="Arial" pitchFamily="34" charset="0"/>
              <a:buChar char="•"/>
            </a:pPr>
            <a:r>
              <a:rPr lang="en-US" sz="1000"/>
              <a:t> Lack good achievability results due to</a:t>
            </a:r>
            <a:br>
              <a:rPr lang="en-US" sz="1000"/>
            </a:br>
            <a:r>
              <a:rPr lang="en-US" sz="1000"/>
              <a:t> network challenges (relaying, interference, etc.).</a:t>
            </a:r>
          </a:p>
          <a:p>
            <a:pPr>
              <a:lnSpc>
                <a:spcPct val="90000"/>
              </a:lnSpc>
              <a:buClr>
                <a:srgbClr val="000000"/>
              </a:buClr>
              <a:buSzPct val="100000"/>
              <a:buFont typeface="Arial" pitchFamily="34" charset="0"/>
              <a:buChar char="•"/>
            </a:pPr>
            <a:r>
              <a:rPr lang="en-US" sz="1000"/>
              <a:t> Lack good upper bounds since tools are limited and the usual cutset bounds are loose.</a:t>
            </a:r>
          </a:p>
          <a:p>
            <a:pPr>
              <a:lnSpc>
                <a:spcPct val="90000"/>
              </a:lnSpc>
              <a:buClr>
                <a:srgbClr val="000000"/>
              </a:buClr>
              <a:buSzPct val="100000"/>
              <a:buFont typeface="Arial" pitchFamily="34" charset="0"/>
              <a:buChar char="•"/>
            </a:pPr>
            <a:r>
              <a:rPr lang="en-US" sz="1000"/>
              <a:t> Tight bounds are available for only very limited scenarios (e.g., very noisy channel networks, lossless networks with multicast demands).</a:t>
            </a:r>
            <a:r>
              <a:rPr lang="en-GB" sz="1200" b="1" i="1">
                <a:solidFill>
                  <a:srgbClr val="000000"/>
                </a:solidFill>
                <a:latin typeface="Helvetica" pitchFamily="-65" charset="0"/>
              </a:rPr>
              <a:t> </a:t>
            </a:r>
          </a:p>
        </p:txBody>
      </p:sp>
      <p:sp>
        <p:nvSpPr>
          <p:cNvPr id="14353" name="Rectangle 106"/>
          <p:cNvSpPr>
            <a:spLocks noChangeArrowheads="1"/>
          </p:cNvSpPr>
          <p:nvPr/>
        </p:nvSpPr>
        <p:spPr bwMode="auto">
          <a:xfrm>
            <a:off x="6496050" y="5291138"/>
            <a:ext cx="2524125" cy="960437"/>
          </a:xfrm>
          <a:prstGeom prst="rect">
            <a:avLst/>
          </a:prstGeom>
          <a:noFill/>
          <a:ln w="19050">
            <a:noFill/>
            <a:prstDash val="sysDot"/>
            <a:miter lim="800000"/>
            <a:headEnd/>
            <a:tailEnd/>
          </a:ln>
        </p:spPr>
        <p:txBody>
          <a:bodyPr lIns="0" tIns="0" rIns="0" bIns="0">
            <a:spAutoFit/>
          </a:bodyPr>
          <a:lstStyle/>
          <a:p>
            <a:pPr>
              <a:lnSpc>
                <a:spcPct val="104000"/>
              </a:lnSpc>
              <a:spcBef>
                <a:spcPts val="625"/>
              </a:spcBef>
              <a:buClr>
                <a:srgbClr val="000000"/>
              </a:buClr>
              <a:buSzPct val="100000"/>
              <a:buFont typeface="Times New Roman" pitchFamily="18" charset="0"/>
              <a:buNone/>
            </a:pPr>
            <a:r>
              <a:rPr lang="en-US" sz="1000" b="1"/>
              <a:t>Graduate level: </a:t>
            </a:r>
            <a:r>
              <a:rPr lang="en-US" sz="1000"/>
              <a:t> Identify additional equivalences and hierarchies.</a:t>
            </a:r>
            <a:br>
              <a:rPr lang="en-US" sz="1000"/>
            </a:br>
            <a:r>
              <a:rPr lang="en-US" sz="1000" b="1"/>
              <a:t>Prize level: </a:t>
            </a:r>
            <a:r>
              <a:rPr lang="en-US" sz="1000"/>
              <a:t> Understand limits of capacity ordering as a practical intellectual tool.</a:t>
            </a:r>
            <a:br>
              <a:rPr lang="en-US" sz="1000"/>
            </a:br>
            <a:r>
              <a:rPr lang="en-US" sz="1000" b="1"/>
              <a:t>Prize level: </a:t>
            </a:r>
            <a:r>
              <a:rPr lang="en-US" sz="1000"/>
              <a:t> Complete hierarchy of network coding equivalences and implications.</a:t>
            </a:r>
            <a:endParaRPr lang="en-GB" sz="1000" b="1" i="1">
              <a:solidFill>
                <a:srgbClr val="000000"/>
              </a:solidFill>
              <a:latin typeface="Helvetica" pitchFamily="-65" charset="0"/>
            </a:endParaRPr>
          </a:p>
        </p:txBody>
      </p:sp>
      <p:sp>
        <p:nvSpPr>
          <p:cNvPr id="14354" name="Text Box 107"/>
          <p:cNvSpPr txBox="1">
            <a:spLocks noChangeArrowheads="1"/>
          </p:cNvSpPr>
          <p:nvPr/>
        </p:nvSpPr>
        <p:spPr bwMode="auto">
          <a:xfrm>
            <a:off x="401638" y="6361113"/>
            <a:ext cx="8359775" cy="396875"/>
          </a:xfrm>
          <a:prstGeom prst="rect">
            <a:avLst/>
          </a:prstGeom>
          <a:solidFill>
            <a:srgbClr val="FFFF00"/>
          </a:solidFill>
          <a:ln w="31750" algn="ctr">
            <a:solidFill>
              <a:srgbClr val="333333"/>
            </a:solidFill>
            <a:miter lim="800000"/>
            <a:headEnd/>
            <a:tailEnd/>
          </a:ln>
        </p:spPr>
        <p:txBody>
          <a:bodyPr lIns="502920" tIns="91440" rIns="502920" bIns="91440" anchor="b" anchorCtr="1">
            <a:spAutoFit/>
          </a:bodyPr>
          <a:lstStyle/>
          <a:p>
            <a:pPr>
              <a:lnSpc>
                <a:spcPct val="85000"/>
              </a:lnSpc>
              <a:buClr>
                <a:srgbClr val="000000"/>
              </a:buClr>
              <a:buSzPct val="100000"/>
              <a:buFont typeface="Times New Roman" pitchFamily="18" charset="0"/>
              <a:buNone/>
            </a:pPr>
            <a:r>
              <a:rPr lang="en-GB" sz="1400" b="1">
                <a:solidFill>
                  <a:srgbClr val="000000"/>
                </a:solidFill>
              </a:rPr>
              <a:t>Equivalence classes provide a new paradigm for characterizing capacity limits</a:t>
            </a:r>
          </a:p>
        </p:txBody>
      </p:sp>
      <p:grpSp>
        <p:nvGrpSpPr>
          <p:cNvPr id="13" name="Group 108"/>
          <p:cNvGrpSpPr>
            <a:grpSpLocks/>
          </p:cNvGrpSpPr>
          <p:nvPr/>
        </p:nvGrpSpPr>
        <p:grpSpPr bwMode="auto">
          <a:xfrm>
            <a:off x="171450" y="914400"/>
            <a:ext cx="6235700" cy="5883275"/>
            <a:chOff x="108" y="576"/>
            <a:chExt cx="3928" cy="3706"/>
          </a:xfrm>
        </p:grpSpPr>
        <p:sp>
          <p:nvSpPr>
            <p:cNvPr id="14406" name="Text Box 109"/>
            <p:cNvSpPr txBox="1">
              <a:spLocks noChangeArrowheads="1"/>
            </p:cNvSpPr>
            <p:nvPr/>
          </p:nvSpPr>
          <p:spPr bwMode="auto">
            <a:xfrm rot="-5400000">
              <a:off x="3276" y="3524"/>
              <a:ext cx="1423" cy="93"/>
            </a:xfrm>
            <a:prstGeom prst="rect">
              <a:avLst/>
            </a:prstGeom>
            <a:noFill/>
            <a:ln w="12700" algn="ctr">
              <a:noFill/>
              <a:miter lim="800000"/>
              <a:headEnd/>
              <a:tailEnd/>
            </a:ln>
          </p:spPr>
          <p:txBody>
            <a:bodyPr lIns="0" tIns="0" rIns="0" bIns="0">
              <a:spAutoFit/>
            </a:bodyPr>
            <a:lstStyle/>
            <a:p>
              <a:pPr algn="r">
                <a:lnSpc>
                  <a:spcPct val="80000"/>
                </a:lnSpc>
              </a:pPr>
              <a:r>
                <a:rPr lang="en-US" sz="1200">
                  <a:solidFill>
                    <a:srgbClr val="952B1D"/>
                  </a:solidFill>
                  <a:latin typeface="Arial Black" pitchFamily="34" charset="0"/>
                </a:rPr>
                <a:t>NEXT-PHASE GOAL</a:t>
              </a:r>
            </a:p>
          </p:txBody>
        </p:sp>
        <p:sp>
          <p:nvSpPr>
            <p:cNvPr id="14407" name="Text Box 110"/>
            <p:cNvSpPr txBox="1">
              <a:spLocks noChangeArrowheads="1"/>
            </p:cNvSpPr>
            <p:nvPr/>
          </p:nvSpPr>
          <p:spPr bwMode="auto">
            <a:xfrm rot="-5400000">
              <a:off x="3654" y="1430"/>
              <a:ext cx="633" cy="93"/>
            </a:xfrm>
            <a:prstGeom prst="rect">
              <a:avLst/>
            </a:prstGeom>
            <a:noFill/>
            <a:ln w="12700" algn="ctr">
              <a:noFill/>
              <a:miter lim="800000"/>
              <a:headEnd/>
              <a:tailEnd/>
            </a:ln>
          </p:spPr>
          <p:txBody>
            <a:bodyPr lIns="0" tIns="0" rIns="0" bIns="0">
              <a:spAutoFit/>
            </a:bodyPr>
            <a:lstStyle/>
            <a:p>
              <a:pPr>
                <a:lnSpc>
                  <a:spcPct val="80000"/>
                </a:lnSpc>
              </a:pPr>
              <a:r>
                <a:rPr lang="en-US" sz="1200">
                  <a:solidFill>
                    <a:srgbClr val="952B1D"/>
                  </a:solidFill>
                  <a:latin typeface="Arial Black" pitchFamily="34" charset="0"/>
                </a:rPr>
                <a:t>IMPACT</a:t>
              </a:r>
            </a:p>
          </p:txBody>
        </p:sp>
        <p:sp>
          <p:nvSpPr>
            <p:cNvPr id="14408" name="Text Box 111"/>
            <p:cNvSpPr txBox="1">
              <a:spLocks noChangeArrowheads="1"/>
            </p:cNvSpPr>
            <p:nvPr/>
          </p:nvSpPr>
          <p:spPr bwMode="auto">
            <a:xfrm>
              <a:off x="1874" y="576"/>
              <a:ext cx="2162" cy="134"/>
            </a:xfrm>
            <a:prstGeom prst="rect">
              <a:avLst/>
            </a:prstGeom>
            <a:noFill/>
            <a:ln w="12700" algn="ctr">
              <a:noFill/>
              <a:miter lim="800000"/>
              <a:headEnd/>
              <a:tailEnd/>
            </a:ln>
          </p:spPr>
          <p:txBody>
            <a:bodyPr lIns="0" tIns="0" rIns="0" bIns="0">
              <a:spAutoFit/>
            </a:bodyPr>
            <a:lstStyle/>
            <a:p>
              <a:pPr algn="ctr"/>
              <a:r>
                <a:rPr lang="en-US" sz="1400">
                  <a:solidFill>
                    <a:srgbClr val="952B1D"/>
                  </a:solidFill>
                  <a:latin typeface="Arial Black" pitchFamily="34" charset="0"/>
                </a:rPr>
                <a:t>FLOWS ACHIEVEMENT(S)</a:t>
              </a:r>
            </a:p>
          </p:txBody>
        </p:sp>
        <p:sp>
          <p:nvSpPr>
            <p:cNvPr id="14409" name="Text Box 112"/>
            <p:cNvSpPr txBox="1">
              <a:spLocks noChangeArrowheads="1"/>
            </p:cNvSpPr>
            <p:nvPr/>
          </p:nvSpPr>
          <p:spPr bwMode="auto">
            <a:xfrm rot="-5400000">
              <a:off x="-204" y="1023"/>
              <a:ext cx="715" cy="92"/>
            </a:xfrm>
            <a:prstGeom prst="rect">
              <a:avLst/>
            </a:prstGeom>
            <a:noFill/>
            <a:ln w="12700" algn="ctr">
              <a:noFill/>
              <a:miter lim="800000"/>
              <a:headEnd/>
              <a:tailEnd/>
            </a:ln>
          </p:spPr>
          <p:txBody>
            <a:bodyPr lIns="0" tIns="0" rIns="0" bIns="0">
              <a:spAutoFit/>
            </a:bodyPr>
            <a:lstStyle/>
            <a:p>
              <a:pPr>
                <a:lnSpc>
                  <a:spcPct val="80000"/>
                </a:lnSpc>
              </a:pPr>
              <a:r>
                <a:rPr lang="en-US" sz="1200">
                  <a:solidFill>
                    <a:srgbClr val="952B1D"/>
                  </a:solidFill>
                  <a:latin typeface="Arial Black" pitchFamily="34" charset="0"/>
                </a:rPr>
                <a:t>STATUS QUO</a:t>
              </a:r>
            </a:p>
          </p:txBody>
        </p:sp>
        <p:sp>
          <p:nvSpPr>
            <p:cNvPr id="14410" name="Text Box 113"/>
            <p:cNvSpPr txBox="1">
              <a:spLocks noChangeArrowheads="1"/>
            </p:cNvSpPr>
            <p:nvPr/>
          </p:nvSpPr>
          <p:spPr bwMode="auto">
            <a:xfrm rot="-5400000">
              <a:off x="-364" y="3291"/>
              <a:ext cx="1035" cy="92"/>
            </a:xfrm>
            <a:prstGeom prst="rect">
              <a:avLst/>
            </a:prstGeom>
            <a:noFill/>
            <a:ln w="12700" algn="ctr">
              <a:noFill/>
              <a:miter lim="800000"/>
              <a:headEnd/>
              <a:tailEnd/>
            </a:ln>
          </p:spPr>
          <p:txBody>
            <a:bodyPr lIns="0" tIns="0" rIns="0" bIns="0">
              <a:spAutoFit/>
            </a:bodyPr>
            <a:lstStyle/>
            <a:p>
              <a:pPr>
                <a:lnSpc>
                  <a:spcPct val="80000"/>
                </a:lnSpc>
                <a:tabLst>
                  <a:tab pos="1827213" algn="l"/>
                </a:tabLst>
              </a:pPr>
              <a:r>
                <a:rPr lang="en-US" sz="1200">
                  <a:solidFill>
                    <a:srgbClr val="952B1D"/>
                  </a:solidFill>
                  <a:latin typeface="Arial Black" pitchFamily="34" charset="0"/>
                </a:rPr>
                <a:t>NEW INSIGHTS</a:t>
              </a:r>
            </a:p>
          </p:txBody>
        </p:sp>
      </p:grpSp>
      <p:sp>
        <p:nvSpPr>
          <p:cNvPr id="14356" name="Line 137"/>
          <p:cNvSpPr>
            <a:spLocks noChangeShapeType="1"/>
          </p:cNvSpPr>
          <p:nvPr/>
        </p:nvSpPr>
        <p:spPr bwMode="auto">
          <a:xfrm>
            <a:off x="1066800" y="971550"/>
            <a:ext cx="714375" cy="38100"/>
          </a:xfrm>
          <a:prstGeom prst="line">
            <a:avLst/>
          </a:prstGeom>
          <a:noFill/>
          <a:ln w="12700">
            <a:solidFill>
              <a:srgbClr val="FF0000"/>
            </a:solidFill>
            <a:round/>
            <a:headEnd type="triangle" w="med" len="med"/>
            <a:tailEnd type="triangle" w="med" len="med"/>
          </a:ln>
        </p:spPr>
        <p:txBody>
          <a:bodyPr>
            <a:spAutoFit/>
          </a:bodyPr>
          <a:lstStyle/>
          <a:p>
            <a:endParaRPr lang="en-US"/>
          </a:p>
        </p:txBody>
      </p:sp>
      <p:grpSp>
        <p:nvGrpSpPr>
          <p:cNvPr id="14" name="Group 170"/>
          <p:cNvGrpSpPr>
            <a:grpSpLocks/>
          </p:cNvGrpSpPr>
          <p:nvPr/>
        </p:nvGrpSpPr>
        <p:grpSpPr bwMode="auto">
          <a:xfrm>
            <a:off x="7950200" y="1227138"/>
            <a:ext cx="896938" cy="436562"/>
            <a:chOff x="7026275" y="1998663"/>
            <a:chExt cx="1644650" cy="474662"/>
          </a:xfrm>
        </p:grpSpPr>
        <p:grpSp>
          <p:nvGrpSpPr>
            <p:cNvPr id="15" name="Group 141"/>
            <p:cNvGrpSpPr>
              <a:grpSpLocks/>
            </p:cNvGrpSpPr>
            <p:nvPr/>
          </p:nvGrpSpPr>
          <p:grpSpPr bwMode="auto">
            <a:xfrm>
              <a:off x="7026275" y="1998663"/>
              <a:ext cx="125413" cy="173037"/>
              <a:chOff x="4564" y="1200"/>
              <a:chExt cx="79" cy="134"/>
            </a:xfrm>
          </p:grpSpPr>
          <p:sp>
            <p:nvSpPr>
              <p:cNvPr id="14404" name="Line 142"/>
              <p:cNvSpPr>
                <a:spLocks noChangeShapeType="1"/>
              </p:cNvSpPr>
              <p:nvPr/>
            </p:nvSpPr>
            <p:spPr bwMode="auto">
              <a:xfrm>
                <a:off x="4605" y="1228"/>
                <a:ext cx="1" cy="107"/>
              </a:xfrm>
              <a:prstGeom prst="line">
                <a:avLst/>
              </a:prstGeom>
              <a:noFill/>
              <a:ln w="25560">
                <a:solidFill>
                  <a:srgbClr val="000000"/>
                </a:solidFill>
                <a:miter lim="800000"/>
                <a:headEnd/>
                <a:tailEnd/>
              </a:ln>
            </p:spPr>
            <p:txBody>
              <a:bodyPr/>
              <a:lstStyle/>
              <a:p>
                <a:endParaRPr lang="en-US"/>
              </a:p>
            </p:txBody>
          </p:sp>
          <p:sp>
            <p:nvSpPr>
              <p:cNvPr id="14405" name="AutoShape 143"/>
              <p:cNvSpPr>
                <a:spLocks noChangeArrowheads="1"/>
              </p:cNvSpPr>
              <p:nvPr/>
            </p:nvSpPr>
            <p:spPr bwMode="auto">
              <a:xfrm rot="10800000" flipH="1">
                <a:off x="4563" y="1201"/>
                <a:ext cx="80" cy="82"/>
              </a:xfrm>
              <a:prstGeom prst="triangle">
                <a:avLst>
                  <a:gd name="adj" fmla="val 49995"/>
                </a:avLst>
              </a:prstGeom>
              <a:solidFill>
                <a:srgbClr val="000000"/>
              </a:solidFill>
              <a:ln w="12600">
                <a:solidFill>
                  <a:srgbClr val="000000"/>
                </a:solidFill>
                <a:miter lim="800000"/>
                <a:headEnd/>
                <a:tailEnd/>
              </a:ln>
            </p:spPr>
            <p:txBody>
              <a:bodyPr wrap="none" anchor="ctr"/>
              <a:lstStyle/>
              <a:p>
                <a:endParaRPr lang="en-US"/>
              </a:p>
            </p:txBody>
          </p:sp>
        </p:grpSp>
        <p:grpSp>
          <p:nvGrpSpPr>
            <p:cNvPr id="16" name="Group 144"/>
            <p:cNvGrpSpPr>
              <a:grpSpLocks/>
            </p:cNvGrpSpPr>
            <p:nvPr/>
          </p:nvGrpSpPr>
          <p:grpSpPr bwMode="auto">
            <a:xfrm>
              <a:off x="7812088" y="2300288"/>
              <a:ext cx="125412" cy="173037"/>
              <a:chOff x="5064" y="1433"/>
              <a:chExt cx="79" cy="134"/>
            </a:xfrm>
          </p:grpSpPr>
          <p:sp>
            <p:nvSpPr>
              <p:cNvPr id="14402" name="Line 145"/>
              <p:cNvSpPr>
                <a:spLocks noChangeShapeType="1"/>
              </p:cNvSpPr>
              <p:nvPr/>
            </p:nvSpPr>
            <p:spPr bwMode="auto">
              <a:xfrm>
                <a:off x="5105" y="1461"/>
                <a:ext cx="1" cy="107"/>
              </a:xfrm>
              <a:prstGeom prst="line">
                <a:avLst/>
              </a:prstGeom>
              <a:noFill/>
              <a:ln w="25560">
                <a:solidFill>
                  <a:srgbClr val="000000"/>
                </a:solidFill>
                <a:miter lim="800000"/>
                <a:headEnd/>
                <a:tailEnd/>
              </a:ln>
            </p:spPr>
            <p:txBody>
              <a:bodyPr/>
              <a:lstStyle/>
              <a:p>
                <a:endParaRPr lang="en-US"/>
              </a:p>
            </p:txBody>
          </p:sp>
          <p:sp>
            <p:nvSpPr>
              <p:cNvPr id="14403" name="AutoShape 146"/>
              <p:cNvSpPr>
                <a:spLocks noChangeArrowheads="1"/>
              </p:cNvSpPr>
              <p:nvPr/>
            </p:nvSpPr>
            <p:spPr bwMode="auto">
              <a:xfrm rot="10800000" flipH="1">
                <a:off x="5063" y="1434"/>
                <a:ext cx="80" cy="82"/>
              </a:xfrm>
              <a:prstGeom prst="triangle">
                <a:avLst>
                  <a:gd name="adj" fmla="val 49995"/>
                </a:avLst>
              </a:prstGeom>
              <a:solidFill>
                <a:srgbClr val="000000"/>
              </a:solidFill>
              <a:ln w="12600">
                <a:solidFill>
                  <a:srgbClr val="000000"/>
                </a:solidFill>
                <a:miter lim="800000"/>
                <a:headEnd/>
                <a:tailEnd/>
              </a:ln>
            </p:spPr>
            <p:txBody>
              <a:bodyPr wrap="none" anchor="ctr"/>
              <a:lstStyle/>
              <a:p>
                <a:endParaRPr lang="en-US"/>
              </a:p>
            </p:txBody>
          </p:sp>
        </p:grpSp>
        <p:grpSp>
          <p:nvGrpSpPr>
            <p:cNvPr id="17" name="Group 147"/>
            <p:cNvGrpSpPr>
              <a:grpSpLocks/>
            </p:cNvGrpSpPr>
            <p:nvPr/>
          </p:nvGrpSpPr>
          <p:grpSpPr bwMode="auto">
            <a:xfrm>
              <a:off x="7926388" y="2006600"/>
              <a:ext cx="123825" cy="171450"/>
              <a:chOff x="5136" y="1205"/>
              <a:chExt cx="79" cy="134"/>
            </a:xfrm>
          </p:grpSpPr>
          <p:sp>
            <p:nvSpPr>
              <p:cNvPr id="14400" name="Line 148"/>
              <p:cNvSpPr>
                <a:spLocks noChangeShapeType="1"/>
              </p:cNvSpPr>
              <p:nvPr/>
            </p:nvSpPr>
            <p:spPr bwMode="auto">
              <a:xfrm>
                <a:off x="5177" y="1233"/>
                <a:ext cx="1" cy="107"/>
              </a:xfrm>
              <a:prstGeom prst="line">
                <a:avLst/>
              </a:prstGeom>
              <a:noFill/>
              <a:ln w="25560">
                <a:solidFill>
                  <a:srgbClr val="000000"/>
                </a:solidFill>
                <a:miter lim="800000"/>
                <a:headEnd/>
                <a:tailEnd/>
              </a:ln>
            </p:spPr>
            <p:txBody>
              <a:bodyPr/>
              <a:lstStyle/>
              <a:p>
                <a:endParaRPr lang="en-US"/>
              </a:p>
            </p:txBody>
          </p:sp>
          <p:sp>
            <p:nvSpPr>
              <p:cNvPr id="14401" name="AutoShape 149"/>
              <p:cNvSpPr>
                <a:spLocks noChangeArrowheads="1"/>
              </p:cNvSpPr>
              <p:nvPr/>
            </p:nvSpPr>
            <p:spPr bwMode="auto">
              <a:xfrm rot="10800000" flipH="1">
                <a:off x="5136" y="1206"/>
                <a:ext cx="80" cy="82"/>
              </a:xfrm>
              <a:prstGeom prst="triangle">
                <a:avLst>
                  <a:gd name="adj" fmla="val 49995"/>
                </a:avLst>
              </a:prstGeom>
              <a:solidFill>
                <a:srgbClr val="000000"/>
              </a:solidFill>
              <a:ln w="12600">
                <a:solidFill>
                  <a:srgbClr val="000000"/>
                </a:solidFill>
                <a:miter lim="800000"/>
                <a:headEnd/>
                <a:tailEnd/>
              </a:ln>
            </p:spPr>
            <p:txBody>
              <a:bodyPr wrap="none" anchor="ctr"/>
              <a:lstStyle/>
              <a:p>
                <a:endParaRPr lang="en-US"/>
              </a:p>
            </p:txBody>
          </p:sp>
        </p:grpSp>
        <p:sp>
          <p:nvSpPr>
            <p:cNvPr id="14389" name="Line 150"/>
            <p:cNvSpPr>
              <a:spLocks noChangeShapeType="1"/>
            </p:cNvSpPr>
            <p:nvPr/>
          </p:nvSpPr>
          <p:spPr bwMode="auto">
            <a:xfrm>
              <a:off x="7275513" y="2019300"/>
              <a:ext cx="577850" cy="9525"/>
            </a:xfrm>
            <a:prstGeom prst="line">
              <a:avLst/>
            </a:prstGeom>
            <a:noFill/>
            <a:ln w="12600">
              <a:solidFill>
                <a:srgbClr val="333399"/>
              </a:solidFill>
              <a:miter lim="800000"/>
              <a:headEnd/>
              <a:tailEnd type="triangle" w="med" len="med"/>
            </a:ln>
          </p:spPr>
          <p:txBody>
            <a:bodyPr/>
            <a:lstStyle/>
            <a:p>
              <a:endParaRPr lang="en-US"/>
            </a:p>
          </p:txBody>
        </p:sp>
        <p:sp>
          <p:nvSpPr>
            <p:cNvPr id="14390" name="Line 151"/>
            <p:cNvSpPr>
              <a:spLocks noChangeShapeType="1"/>
            </p:cNvSpPr>
            <p:nvPr/>
          </p:nvSpPr>
          <p:spPr bwMode="auto">
            <a:xfrm>
              <a:off x="7262813" y="2112963"/>
              <a:ext cx="490537" cy="217487"/>
            </a:xfrm>
            <a:prstGeom prst="line">
              <a:avLst/>
            </a:prstGeom>
            <a:noFill/>
            <a:ln w="12600">
              <a:solidFill>
                <a:srgbClr val="333399"/>
              </a:solidFill>
              <a:miter lim="800000"/>
              <a:headEnd/>
              <a:tailEnd type="triangle" w="med" len="med"/>
            </a:ln>
          </p:spPr>
          <p:txBody>
            <a:bodyPr/>
            <a:lstStyle/>
            <a:p>
              <a:endParaRPr lang="en-US"/>
            </a:p>
          </p:txBody>
        </p:sp>
        <p:sp>
          <p:nvSpPr>
            <p:cNvPr id="14391" name="Line 152"/>
            <p:cNvSpPr>
              <a:spLocks noChangeShapeType="1"/>
            </p:cNvSpPr>
            <p:nvPr/>
          </p:nvSpPr>
          <p:spPr bwMode="auto">
            <a:xfrm>
              <a:off x="7183438" y="2062163"/>
              <a:ext cx="579437" cy="9525"/>
            </a:xfrm>
            <a:prstGeom prst="line">
              <a:avLst/>
            </a:prstGeom>
            <a:noFill/>
            <a:ln w="12600">
              <a:solidFill>
                <a:srgbClr val="333399"/>
              </a:solidFill>
              <a:prstDash val="dash"/>
              <a:miter lim="800000"/>
              <a:headEnd/>
              <a:tailEnd type="triangle" w="med" len="med"/>
            </a:ln>
          </p:spPr>
          <p:txBody>
            <a:bodyPr/>
            <a:lstStyle/>
            <a:p>
              <a:endParaRPr lang="en-US"/>
            </a:p>
          </p:txBody>
        </p:sp>
        <p:sp>
          <p:nvSpPr>
            <p:cNvPr id="14392" name="Line 153"/>
            <p:cNvSpPr>
              <a:spLocks noChangeShapeType="1"/>
            </p:cNvSpPr>
            <p:nvPr/>
          </p:nvSpPr>
          <p:spPr bwMode="auto">
            <a:xfrm>
              <a:off x="7170738" y="2154238"/>
              <a:ext cx="490537" cy="217487"/>
            </a:xfrm>
            <a:prstGeom prst="line">
              <a:avLst/>
            </a:prstGeom>
            <a:noFill/>
            <a:ln w="12600">
              <a:solidFill>
                <a:srgbClr val="333399"/>
              </a:solidFill>
              <a:prstDash val="dash"/>
              <a:miter lim="800000"/>
              <a:headEnd/>
              <a:tailEnd type="triangle" w="med" len="med"/>
            </a:ln>
          </p:spPr>
          <p:txBody>
            <a:bodyPr/>
            <a:lstStyle/>
            <a:p>
              <a:endParaRPr lang="en-US"/>
            </a:p>
          </p:txBody>
        </p:sp>
        <p:grpSp>
          <p:nvGrpSpPr>
            <p:cNvPr id="18" name="Group 154"/>
            <p:cNvGrpSpPr>
              <a:grpSpLocks/>
            </p:cNvGrpSpPr>
            <p:nvPr/>
          </p:nvGrpSpPr>
          <p:grpSpPr bwMode="auto">
            <a:xfrm>
              <a:off x="8545513" y="2185988"/>
              <a:ext cx="125412" cy="173037"/>
              <a:chOff x="5064" y="1433"/>
              <a:chExt cx="79" cy="134"/>
            </a:xfrm>
          </p:grpSpPr>
          <p:sp>
            <p:nvSpPr>
              <p:cNvPr id="14398" name="Line 155"/>
              <p:cNvSpPr>
                <a:spLocks noChangeShapeType="1"/>
              </p:cNvSpPr>
              <p:nvPr/>
            </p:nvSpPr>
            <p:spPr bwMode="auto">
              <a:xfrm>
                <a:off x="5105" y="1461"/>
                <a:ext cx="1" cy="107"/>
              </a:xfrm>
              <a:prstGeom prst="line">
                <a:avLst/>
              </a:prstGeom>
              <a:noFill/>
              <a:ln w="25560">
                <a:solidFill>
                  <a:srgbClr val="000000"/>
                </a:solidFill>
                <a:miter lim="800000"/>
                <a:headEnd/>
                <a:tailEnd/>
              </a:ln>
            </p:spPr>
            <p:txBody>
              <a:bodyPr/>
              <a:lstStyle/>
              <a:p>
                <a:endParaRPr lang="en-US"/>
              </a:p>
            </p:txBody>
          </p:sp>
          <p:sp>
            <p:nvSpPr>
              <p:cNvPr id="14399" name="AutoShape 156"/>
              <p:cNvSpPr>
                <a:spLocks noChangeArrowheads="1"/>
              </p:cNvSpPr>
              <p:nvPr/>
            </p:nvSpPr>
            <p:spPr bwMode="auto">
              <a:xfrm rot="10800000" flipH="1">
                <a:off x="5063" y="1434"/>
                <a:ext cx="80" cy="82"/>
              </a:xfrm>
              <a:prstGeom prst="triangle">
                <a:avLst>
                  <a:gd name="adj" fmla="val 49995"/>
                </a:avLst>
              </a:prstGeom>
              <a:solidFill>
                <a:srgbClr val="000000"/>
              </a:solidFill>
              <a:ln w="12600">
                <a:solidFill>
                  <a:srgbClr val="000000"/>
                </a:solidFill>
                <a:miter lim="800000"/>
                <a:headEnd/>
                <a:tailEnd/>
              </a:ln>
            </p:spPr>
            <p:txBody>
              <a:bodyPr wrap="none" anchor="ctr"/>
              <a:lstStyle/>
              <a:p>
                <a:endParaRPr lang="en-US"/>
              </a:p>
            </p:txBody>
          </p:sp>
        </p:grpSp>
        <p:sp>
          <p:nvSpPr>
            <p:cNvPr id="14394" name="Line 157"/>
            <p:cNvSpPr>
              <a:spLocks noChangeShapeType="1"/>
            </p:cNvSpPr>
            <p:nvPr/>
          </p:nvSpPr>
          <p:spPr bwMode="auto">
            <a:xfrm>
              <a:off x="8078788" y="2052638"/>
              <a:ext cx="446087" cy="142875"/>
            </a:xfrm>
            <a:prstGeom prst="line">
              <a:avLst/>
            </a:prstGeom>
            <a:noFill/>
            <a:ln w="12600">
              <a:solidFill>
                <a:srgbClr val="333399"/>
              </a:solidFill>
              <a:prstDash val="dash"/>
              <a:miter lim="800000"/>
              <a:headEnd/>
              <a:tailEnd type="triangle" w="med" len="med"/>
            </a:ln>
          </p:spPr>
          <p:txBody>
            <a:bodyPr/>
            <a:lstStyle/>
            <a:p>
              <a:endParaRPr lang="en-US"/>
            </a:p>
          </p:txBody>
        </p:sp>
        <p:sp>
          <p:nvSpPr>
            <p:cNvPr id="14395" name="Line 158"/>
            <p:cNvSpPr>
              <a:spLocks noChangeShapeType="1"/>
            </p:cNvSpPr>
            <p:nvPr/>
          </p:nvSpPr>
          <p:spPr bwMode="auto">
            <a:xfrm>
              <a:off x="8066088" y="2105025"/>
              <a:ext cx="482600" cy="123825"/>
            </a:xfrm>
            <a:prstGeom prst="line">
              <a:avLst/>
            </a:prstGeom>
            <a:noFill/>
            <a:ln w="12600">
              <a:solidFill>
                <a:srgbClr val="333399"/>
              </a:solidFill>
              <a:miter lim="800000"/>
              <a:headEnd/>
              <a:tailEnd type="triangle" w="med" len="med"/>
            </a:ln>
          </p:spPr>
          <p:txBody>
            <a:bodyPr/>
            <a:lstStyle/>
            <a:p>
              <a:endParaRPr lang="en-US"/>
            </a:p>
          </p:txBody>
        </p:sp>
        <p:sp>
          <p:nvSpPr>
            <p:cNvPr id="14396" name="Line 159"/>
            <p:cNvSpPr>
              <a:spLocks noChangeShapeType="1"/>
            </p:cNvSpPr>
            <p:nvPr/>
          </p:nvSpPr>
          <p:spPr bwMode="auto">
            <a:xfrm flipV="1">
              <a:off x="7951788" y="2276475"/>
              <a:ext cx="587375" cy="66675"/>
            </a:xfrm>
            <a:prstGeom prst="line">
              <a:avLst/>
            </a:prstGeom>
            <a:noFill/>
            <a:ln w="12600">
              <a:solidFill>
                <a:srgbClr val="333399"/>
              </a:solidFill>
              <a:miter lim="800000"/>
              <a:headEnd/>
              <a:tailEnd type="triangle" w="med" len="med"/>
            </a:ln>
          </p:spPr>
          <p:txBody>
            <a:bodyPr/>
            <a:lstStyle/>
            <a:p>
              <a:endParaRPr lang="en-US"/>
            </a:p>
          </p:txBody>
        </p:sp>
        <p:sp>
          <p:nvSpPr>
            <p:cNvPr id="14397" name="Line 160"/>
            <p:cNvSpPr>
              <a:spLocks noChangeShapeType="1"/>
            </p:cNvSpPr>
            <p:nvPr/>
          </p:nvSpPr>
          <p:spPr bwMode="auto">
            <a:xfrm flipV="1">
              <a:off x="7954963" y="2262188"/>
              <a:ext cx="465137" cy="38100"/>
            </a:xfrm>
            <a:prstGeom prst="line">
              <a:avLst/>
            </a:prstGeom>
            <a:noFill/>
            <a:ln w="12600">
              <a:solidFill>
                <a:srgbClr val="333399"/>
              </a:solidFill>
              <a:prstDash val="dash"/>
              <a:miter lim="800000"/>
              <a:headEnd/>
              <a:tailEnd type="triangle" w="med" len="med"/>
            </a:ln>
          </p:spPr>
          <p:txBody>
            <a:bodyPr/>
            <a:lstStyle/>
            <a:p>
              <a:endParaRPr lang="en-US"/>
            </a:p>
          </p:txBody>
        </p:sp>
      </p:grpSp>
      <p:grpSp>
        <p:nvGrpSpPr>
          <p:cNvPr id="19" name="Group 171"/>
          <p:cNvGrpSpPr>
            <a:grpSpLocks/>
          </p:cNvGrpSpPr>
          <p:nvPr/>
        </p:nvGrpSpPr>
        <p:grpSpPr bwMode="auto">
          <a:xfrm>
            <a:off x="565150" y="968375"/>
            <a:ext cx="1727200" cy="630238"/>
            <a:chOff x="565150" y="968375"/>
            <a:chExt cx="1727200" cy="755650"/>
          </a:xfrm>
        </p:grpSpPr>
        <p:sp>
          <p:nvSpPr>
            <p:cNvPr id="14359" name="Rectangle 114"/>
            <p:cNvSpPr>
              <a:spLocks noChangeArrowheads="1"/>
            </p:cNvSpPr>
            <p:nvPr/>
          </p:nvSpPr>
          <p:spPr bwMode="auto">
            <a:xfrm>
              <a:off x="584200" y="1568450"/>
              <a:ext cx="92075" cy="146050"/>
            </a:xfrm>
            <a:prstGeom prst="rect">
              <a:avLst/>
            </a:prstGeom>
            <a:solidFill>
              <a:srgbClr val="0000FF"/>
            </a:solidFill>
            <a:ln w="12700">
              <a:solidFill>
                <a:srgbClr val="0000FF"/>
              </a:solidFill>
              <a:miter lim="800000"/>
              <a:headEnd/>
              <a:tailEnd/>
            </a:ln>
          </p:spPr>
          <p:txBody>
            <a:bodyPr anchor="ctr">
              <a:spAutoFit/>
            </a:bodyPr>
            <a:lstStyle/>
            <a:p>
              <a:endParaRPr lang="en-US"/>
            </a:p>
          </p:txBody>
        </p:sp>
        <p:grpSp>
          <p:nvGrpSpPr>
            <p:cNvPr id="20" name="Group 115"/>
            <p:cNvGrpSpPr>
              <a:grpSpLocks/>
            </p:cNvGrpSpPr>
            <p:nvPr/>
          </p:nvGrpSpPr>
          <p:grpSpPr bwMode="auto">
            <a:xfrm>
              <a:off x="565150" y="1435100"/>
              <a:ext cx="127000" cy="165100"/>
              <a:chOff x="1496" y="916"/>
              <a:chExt cx="80" cy="128"/>
            </a:xfrm>
          </p:grpSpPr>
          <p:sp>
            <p:nvSpPr>
              <p:cNvPr id="14384" name="Line 116"/>
              <p:cNvSpPr>
                <a:spLocks noChangeShapeType="1"/>
              </p:cNvSpPr>
              <p:nvPr/>
            </p:nvSpPr>
            <p:spPr bwMode="auto">
              <a:xfrm>
                <a:off x="1538" y="956"/>
                <a:ext cx="0" cy="88"/>
              </a:xfrm>
              <a:prstGeom prst="line">
                <a:avLst/>
              </a:prstGeom>
              <a:noFill/>
              <a:ln w="28575">
                <a:solidFill>
                  <a:srgbClr val="0000FF"/>
                </a:solidFill>
                <a:round/>
                <a:headEnd/>
                <a:tailEnd/>
              </a:ln>
            </p:spPr>
            <p:txBody>
              <a:bodyPr>
                <a:spAutoFit/>
              </a:bodyPr>
              <a:lstStyle/>
              <a:p>
                <a:endParaRPr lang="en-US"/>
              </a:p>
            </p:txBody>
          </p:sp>
          <p:sp>
            <p:nvSpPr>
              <p:cNvPr id="14385" name="AutoShape 117"/>
              <p:cNvSpPr>
                <a:spLocks noChangeArrowheads="1"/>
              </p:cNvSpPr>
              <p:nvPr/>
            </p:nvSpPr>
            <p:spPr bwMode="auto">
              <a:xfrm flipV="1">
                <a:off x="1496" y="916"/>
                <a:ext cx="80" cy="72"/>
              </a:xfrm>
              <a:prstGeom prst="triangle">
                <a:avLst>
                  <a:gd name="adj" fmla="val 50000"/>
                </a:avLst>
              </a:prstGeom>
              <a:solidFill>
                <a:srgbClr val="0000FF"/>
              </a:solidFill>
              <a:ln w="12700">
                <a:noFill/>
                <a:miter lim="800000"/>
                <a:headEnd/>
                <a:tailEnd/>
              </a:ln>
            </p:spPr>
            <p:txBody>
              <a:bodyPr wrap="none" anchor="ctr">
                <a:spAutoFit/>
              </a:bodyPr>
              <a:lstStyle/>
              <a:p>
                <a:endParaRPr lang="en-US"/>
              </a:p>
            </p:txBody>
          </p:sp>
        </p:grpSp>
        <p:sp>
          <p:nvSpPr>
            <p:cNvPr id="14361" name="Rectangle 118"/>
            <p:cNvSpPr>
              <a:spLocks noChangeArrowheads="1"/>
            </p:cNvSpPr>
            <p:nvPr/>
          </p:nvSpPr>
          <p:spPr bwMode="auto">
            <a:xfrm>
              <a:off x="2184400" y="1577975"/>
              <a:ext cx="92075" cy="146050"/>
            </a:xfrm>
            <a:prstGeom prst="rect">
              <a:avLst/>
            </a:prstGeom>
            <a:solidFill>
              <a:srgbClr val="0000FF"/>
            </a:solidFill>
            <a:ln w="12700">
              <a:solidFill>
                <a:srgbClr val="0000FF"/>
              </a:solidFill>
              <a:miter lim="800000"/>
              <a:headEnd/>
              <a:tailEnd/>
            </a:ln>
          </p:spPr>
          <p:txBody>
            <a:bodyPr anchor="ctr">
              <a:spAutoFit/>
            </a:bodyPr>
            <a:lstStyle/>
            <a:p>
              <a:endParaRPr lang="en-US"/>
            </a:p>
          </p:txBody>
        </p:sp>
        <p:grpSp>
          <p:nvGrpSpPr>
            <p:cNvPr id="21" name="Group 119"/>
            <p:cNvGrpSpPr>
              <a:grpSpLocks/>
            </p:cNvGrpSpPr>
            <p:nvPr/>
          </p:nvGrpSpPr>
          <p:grpSpPr bwMode="auto">
            <a:xfrm>
              <a:off x="2165350" y="1444625"/>
              <a:ext cx="127000" cy="165100"/>
              <a:chOff x="1496" y="916"/>
              <a:chExt cx="80" cy="128"/>
            </a:xfrm>
          </p:grpSpPr>
          <p:sp>
            <p:nvSpPr>
              <p:cNvPr id="14382" name="Line 120"/>
              <p:cNvSpPr>
                <a:spLocks noChangeShapeType="1"/>
              </p:cNvSpPr>
              <p:nvPr/>
            </p:nvSpPr>
            <p:spPr bwMode="auto">
              <a:xfrm>
                <a:off x="1538" y="956"/>
                <a:ext cx="0" cy="88"/>
              </a:xfrm>
              <a:prstGeom prst="line">
                <a:avLst/>
              </a:prstGeom>
              <a:noFill/>
              <a:ln w="28575">
                <a:solidFill>
                  <a:srgbClr val="0000FF"/>
                </a:solidFill>
                <a:round/>
                <a:headEnd/>
                <a:tailEnd/>
              </a:ln>
            </p:spPr>
            <p:txBody>
              <a:bodyPr>
                <a:spAutoFit/>
              </a:bodyPr>
              <a:lstStyle/>
              <a:p>
                <a:endParaRPr lang="en-US"/>
              </a:p>
            </p:txBody>
          </p:sp>
          <p:sp>
            <p:nvSpPr>
              <p:cNvPr id="14383" name="AutoShape 121"/>
              <p:cNvSpPr>
                <a:spLocks noChangeArrowheads="1"/>
              </p:cNvSpPr>
              <p:nvPr/>
            </p:nvSpPr>
            <p:spPr bwMode="auto">
              <a:xfrm flipV="1">
                <a:off x="1496" y="916"/>
                <a:ext cx="80" cy="72"/>
              </a:xfrm>
              <a:prstGeom prst="triangle">
                <a:avLst>
                  <a:gd name="adj" fmla="val 50000"/>
                </a:avLst>
              </a:prstGeom>
              <a:solidFill>
                <a:srgbClr val="0000FF"/>
              </a:solidFill>
              <a:ln w="12700">
                <a:noFill/>
                <a:miter lim="800000"/>
                <a:headEnd/>
                <a:tailEnd/>
              </a:ln>
            </p:spPr>
            <p:txBody>
              <a:bodyPr wrap="none" anchor="ctr">
                <a:spAutoFit/>
              </a:bodyPr>
              <a:lstStyle/>
              <a:p>
                <a:endParaRPr lang="en-US"/>
              </a:p>
            </p:txBody>
          </p:sp>
        </p:grpSp>
        <p:sp>
          <p:nvSpPr>
            <p:cNvPr id="14363" name="Rectangle 122"/>
            <p:cNvSpPr>
              <a:spLocks noChangeArrowheads="1"/>
            </p:cNvSpPr>
            <p:nvPr/>
          </p:nvSpPr>
          <p:spPr bwMode="auto">
            <a:xfrm>
              <a:off x="1822450" y="1130300"/>
              <a:ext cx="92075" cy="146050"/>
            </a:xfrm>
            <a:prstGeom prst="rect">
              <a:avLst/>
            </a:prstGeom>
            <a:solidFill>
              <a:srgbClr val="0000FF"/>
            </a:solidFill>
            <a:ln w="12700">
              <a:solidFill>
                <a:srgbClr val="0000FF"/>
              </a:solidFill>
              <a:miter lim="800000"/>
              <a:headEnd/>
              <a:tailEnd/>
            </a:ln>
          </p:spPr>
          <p:txBody>
            <a:bodyPr anchor="ctr">
              <a:spAutoFit/>
            </a:bodyPr>
            <a:lstStyle/>
            <a:p>
              <a:endParaRPr lang="en-US"/>
            </a:p>
          </p:txBody>
        </p:sp>
        <p:grpSp>
          <p:nvGrpSpPr>
            <p:cNvPr id="22" name="Group 123"/>
            <p:cNvGrpSpPr>
              <a:grpSpLocks/>
            </p:cNvGrpSpPr>
            <p:nvPr/>
          </p:nvGrpSpPr>
          <p:grpSpPr bwMode="auto">
            <a:xfrm>
              <a:off x="1803400" y="996950"/>
              <a:ext cx="127000" cy="165100"/>
              <a:chOff x="1496" y="916"/>
              <a:chExt cx="80" cy="128"/>
            </a:xfrm>
          </p:grpSpPr>
          <p:sp>
            <p:nvSpPr>
              <p:cNvPr id="14380" name="Line 124"/>
              <p:cNvSpPr>
                <a:spLocks noChangeShapeType="1"/>
              </p:cNvSpPr>
              <p:nvPr/>
            </p:nvSpPr>
            <p:spPr bwMode="auto">
              <a:xfrm>
                <a:off x="1538" y="956"/>
                <a:ext cx="0" cy="88"/>
              </a:xfrm>
              <a:prstGeom prst="line">
                <a:avLst/>
              </a:prstGeom>
              <a:noFill/>
              <a:ln w="28575">
                <a:solidFill>
                  <a:srgbClr val="0000FF"/>
                </a:solidFill>
                <a:round/>
                <a:headEnd/>
                <a:tailEnd/>
              </a:ln>
            </p:spPr>
            <p:txBody>
              <a:bodyPr>
                <a:spAutoFit/>
              </a:bodyPr>
              <a:lstStyle/>
              <a:p>
                <a:endParaRPr lang="en-US"/>
              </a:p>
            </p:txBody>
          </p:sp>
          <p:sp>
            <p:nvSpPr>
              <p:cNvPr id="14381" name="AutoShape 125"/>
              <p:cNvSpPr>
                <a:spLocks noChangeArrowheads="1"/>
              </p:cNvSpPr>
              <p:nvPr/>
            </p:nvSpPr>
            <p:spPr bwMode="auto">
              <a:xfrm flipV="1">
                <a:off x="1496" y="916"/>
                <a:ext cx="80" cy="72"/>
              </a:xfrm>
              <a:prstGeom prst="triangle">
                <a:avLst>
                  <a:gd name="adj" fmla="val 50000"/>
                </a:avLst>
              </a:prstGeom>
              <a:solidFill>
                <a:srgbClr val="0000FF"/>
              </a:solidFill>
              <a:ln w="12700">
                <a:noFill/>
                <a:miter lim="800000"/>
                <a:headEnd/>
                <a:tailEnd/>
              </a:ln>
            </p:spPr>
            <p:txBody>
              <a:bodyPr wrap="none" anchor="ctr">
                <a:spAutoFit/>
              </a:bodyPr>
              <a:lstStyle/>
              <a:p>
                <a:endParaRPr lang="en-US"/>
              </a:p>
            </p:txBody>
          </p:sp>
        </p:grpSp>
        <p:sp>
          <p:nvSpPr>
            <p:cNvPr id="14365" name="Rectangle 126"/>
            <p:cNvSpPr>
              <a:spLocks noChangeArrowheads="1"/>
            </p:cNvSpPr>
            <p:nvPr/>
          </p:nvSpPr>
          <p:spPr bwMode="auto">
            <a:xfrm>
              <a:off x="1298575" y="1358900"/>
              <a:ext cx="92075" cy="146050"/>
            </a:xfrm>
            <a:prstGeom prst="rect">
              <a:avLst/>
            </a:prstGeom>
            <a:solidFill>
              <a:srgbClr val="0000FF"/>
            </a:solidFill>
            <a:ln w="12700">
              <a:solidFill>
                <a:srgbClr val="0000FF"/>
              </a:solidFill>
              <a:miter lim="800000"/>
              <a:headEnd/>
              <a:tailEnd/>
            </a:ln>
          </p:spPr>
          <p:txBody>
            <a:bodyPr anchor="ctr">
              <a:spAutoFit/>
            </a:bodyPr>
            <a:lstStyle/>
            <a:p>
              <a:endParaRPr lang="en-US"/>
            </a:p>
          </p:txBody>
        </p:sp>
        <p:grpSp>
          <p:nvGrpSpPr>
            <p:cNvPr id="23" name="Group 127"/>
            <p:cNvGrpSpPr>
              <a:grpSpLocks/>
            </p:cNvGrpSpPr>
            <p:nvPr/>
          </p:nvGrpSpPr>
          <p:grpSpPr bwMode="auto">
            <a:xfrm>
              <a:off x="1279525" y="1225550"/>
              <a:ext cx="127000" cy="165100"/>
              <a:chOff x="1496" y="916"/>
              <a:chExt cx="80" cy="128"/>
            </a:xfrm>
          </p:grpSpPr>
          <p:sp>
            <p:nvSpPr>
              <p:cNvPr id="14378" name="Line 128"/>
              <p:cNvSpPr>
                <a:spLocks noChangeShapeType="1"/>
              </p:cNvSpPr>
              <p:nvPr/>
            </p:nvSpPr>
            <p:spPr bwMode="auto">
              <a:xfrm>
                <a:off x="1538" y="956"/>
                <a:ext cx="0" cy="88"/>
              </a:xfrm>
              <a:prstGeom prst="line">
                <a:avLst/>
              </a:prstGeom>
              <a:noFill/>
              <a:ln w="28575">
                <a:solidFill>
                  <a:srgbClr val="0000FF"/>
                </a:solidFill>
                <a:round/>
                <a:headEnd/>
                <a:tailEnd/>
              </a:ln>
            </p:spPr>
            <p:txBody>
              <a:bodyPr>
                <a:spAutoFit/>
              </a:bodyPr>
              <a:lstStyle/>
              <a:p>
                <a:endParaRPr lang="en-US"/>
              </a:p>
            </p:txBody>
          </p:sp>
          <p:sp>
            <p:nvSpPr>
              <p:cNvPr id="14379" name="AutoShape 129"/>
              <p:cNvSpPr>
                <a:spLocks noChangeArrowheads="1"/>
              </p:cNvSpPr>
              <p:nvPr/>
            </p:nvSpPr>
            <p:spPr bwMode="auto">
              <a:xfrm flipV="1">
                <a:off x="1496" y="916"/>
                <a:ext cx="80" cy="72"/>
              </a:xfrm>
              <a:prstGeom prst="triangle">
                <a:avLst>
                  <a:gd name="adj" fmla="val 50000"/>
                </a:avLst>
              </a:prstGeom>
              <a:solidFill>
                <a:srgbClr val="0000FF"/>
              </a:solidFill>
              <a:ln w="12700">
                <a:noFill/>
                <a:miter lim="800000"/>
                <a:headEnd/>
                <a:tailEnd/>
              </a:ln>
            </p:spPr>
            <p:txBody>
              <a:bodyPr wrap="none" anchor="ctr">
                <a:spAutoFit/>
              </a:bodyPr>
              <a:lstStyle/>
              <a:p>
                <a:endParaRPr lang="en-US"/>
              </a:p>
            </p:txBody>
          </p:sp>
        </p:grpSp>
        <p:sp>
          <p:nvSpPr>
            <p:cNvPr id="14367" name="Rectangle 130"/>
            <p:cNvSpPr>
              <a:spLocks noChangeArrowheads="1"/>
            </p:cNvSpPr>
            <p:nvPr/>
          </p:nvSpPr>
          <p:spPr bwMode="auto">
            <a:xfrm>
              <a:off x="869950" y="1101725"/>
              <a:ext cx="92075" cy="146050"/>
            </a:xfrm>
            <a:prstGeom prst="rect">
              <a:avLst/>
            </a:prstGeom>
            <a:solidFill>
              <a:srgbClr val="0000FF"/>
            </a:solidFill>
            <a:ln w="12700">
              <a:solidFill>
                <a:srgbClr val="0000FF"/>
              </a:solidFill>
              <a:miter lim="800000"/>
              <a:headEnd/>
              <a:tailEnd/>
            </a:ln>
          </p:spPr>
          <p:txBody>
            <a:bodyPr anchor="ctr">
              <a:spAutoFit/>
            </a:bodyPr>
            <a:lstStyle/>
            <a:p>
              <a:endParaRPr lang="en-US"/>
            </a:p>
          </p:txBody>
        </p:sp>
        <p:grpSp>
          <p:nvGrpSpPr>
            <p:cNvPr id="24" name="Group 131"/>
            <p:cNvGrpSpPr>
              <a:grpSpLocks/>
            </p:cNvGrpSpPr>
            <p:nvPr/>
          </p:nvGrpSpPr>
          <p:grpSpPr bwMode="auto">
            <a:xfrm>
              <a:off x="850900" y="968375"/>
              <a:ext cx="127000" cy="165100"/>
              <a:chOff x="1496" y="916"/>
              <a:chExt cx="80" cy="128"/>
            </a:xfrm>
          </p:grpSpPr>
          <p:sp>
            <p:nvSpPr>
              <p:cNvPr id="14376" name="Line 132"/>
              <p:cNvSpPr>
                <a:spLocks noChangeShapeType="1"/>
              </p:cNvSpPr>
              <p:nvPr/>
            </p:nvSpPr>
            <p:spPr bwMode="auto">
              <a:xfrm>
                <a:off x="1538" y="956"/>
                <a:ext cx="0" cy="88"/>
              </a:xfrm>
              <a:prstGeom prst="line">
                <a:avLst/>
              </a:prstGeom>
              <a:noFill/>
              <a:ln w="28575">
                <a:solidFill>
                  <a:srgbClr val="0000FF"/>
                </a:solidFill>
                <a:round/>
                <a:headEnd/>
                <a:tailEnd/>
              </a:ln>
            </p:spPr>
            <p:txBody>
              <a:bodyPr>
                <a:spAutoFit/>
              </a:bodyPr>
              <a:lstStyle/>
              <a:p>
                <a:endParaRPr lang="en-US"/>
              </a:p>
            </p:txBody>
          </p:sp>
          <p:sp>
            <p:nvSpPr>
              <p:cNvPr id="14377" name="AutoShape 133"/>
              <p:cNvSpPr>
                <a:spLocks noChangeArrowheads="1"/>
              </p:cNvSpPr>
              <p:nvPr/>
            </p:nvSpPr>
            <p:spPr bwMode="auto">
              <a:xfrm flipV="1">
                <a:off x="1496" y="916"/>
                <a:ext cx="80" cy="72"/>
              </a:xfrm>
              <a:prstGeom prst="triangle">
                <a:avLst>
                  <a:gd name="adj" fmla="val 50000"/>
                </a:avLst>
              </a:prstGeom>
              <a:solidFill>
                <a:srgbClr val="0000FF"/>
              </a:solidFill>
              <a:ln w="12700">
                <a:noFill/>
                <a:miter lim="800000"/>
                <a:headEnd/>
                <a:tailEnd/>
              </a:ln>
            </p:spPr>
            <p:txBody>
              <a:bodyPr wrap="none" anchor="ctr">
                <a:spAutoFit/>
              </a:bodyPr>
              <a:lstStyle/>
              <a:p>
                <a:endParaRPr lang="en-US"/>
              </a:p>
            </p:txBody>
          </p:sp>
        </p:grpSp>
        <p:sp>
          <p:nvSpPr>
            <p:cNvPr id="14369" name="Line 134"/>
            <p:cNvSpPr>
              <a:spLocks noChangeShapeType="1"/>
            </p:cNvSpPr>
            <p:nvPr/>
          </p:nvSpPr>
          <p:spPr bwMode="auto">
            <a:xfrm flipV="1">
              <a:off x="619125" y="1057275"/>
              <a:ext cx="228600" cy="304800"/>
            </a:xfrm>
            <a:prstGeom prst="line">
              <a:avLst/>
            </a:prstGeom>
            <a:noFill/>
            <a:ln w="19050">
              <a:solidFill>
                <a:srgbClr val="FF0000"/>
              </a:solidFill>
              <a:round/>
              <a:headEnd type="triangle" w="med" len="med"/>
              <a:tailEnd type="triangle" w="med" len="med"/>
            </a:ln>
          </p:spPr>
          <p:txBody>
            <a:bodyPr>
              <a:spAutoFit/>
            </a:bodyPr>
            <a:lstStyle/>
            <a:p>
              <a:endParaRPr lang="en-US"/>
            </a:p>
          </p:txBody>
        </p:sp>
        <p:sp>
          <p:nvSpPr>
            <p:cNvPr id="14370" name="Line 135"/>
            <p:cNvSpPr>
              <a:spLocks noChangeShapeType="1"/>
            </p:cNvSpPr>
            <p:nvPr/>
          </p:nvSpPr>
          <p:spPr bwMode="auto">
            <a:xfrm flipV="1">
              <a:off x="723900" y="1257300"/>
              <a:ext cx="523875" cy="180975"/>
            </a:xfrm>
            <a:prstGeom prst="line">
              <a:avLst/>
            </a:prstGeom>
            <a:noFill/>
            <a:ln w="19050">
              <a:solidFill>
                <a:srgbClr val="FF0000"/>
              </a:solidFill>
              <a:round/>
              <a:headEnd type="triangle" w="med" len="med"/>
              <a:tailEnd type="triangle" w="med" len="med"/>
            </a:ln>
          </p:spPr>
          <p:txBody>
            <a:bodyPr>
              <a:spAutoFit/>
            </a:bodyPr>
            <a:lstStyle/>
            <a:p>
              <a:endParaRPr lang="en-US"/>
            </a:p>
          </p:txBody>
        </p:sp>
        <p:sp>
          <p:nvSpPr>
            <p:cNvPr id="14371" name="Line 136"/>
            <p:cNvSpPr>
              <a:spLocks noChangeShapeType="1"/>
            </p:cNvSpPr>
            <p:nvPr/>
          </p:nvSpPr>
          <p:spPr bwMode="auto">
            <a:xfrm>
              <a:off x="1000125" y="1009650"/>
              <a:ext cx="285750" cy="171450"/>
            </a:xfrm>
            <a:prstGeom prst="line">
              <a:avLst/>
            </a:prstGeom>
            <a:noFill/>
            <a:ln w="28575">
              <a:solidFill>
                <a:srgbClr val="FF0000"/>
              </a:solidFill>
              <a:round/>
              <a:headEnd type="triangle" w="med" len="med"/>
              <a:tailEnd type="triangle" w="med" len="med"/>
            </a:ln>
          </p:spPr>
          <p:txBody>
            <a:bodyPr>
              <a:spAutoFit/>
            </a:bodyPr>
            <a:lstStyle/>
            <a:p>
              <a:endParaRPr lang="en-US"/>
            </a:p>
          </p:txBody>
        </p:sp>
        <p:sp>
          <p:nvSpPr>
            <p:cNvPr id="14372" name="Line 138"/>
            <p:cNvSpPr>
              <a:spLocks noChangeShapeType="1"/>
            </p:cNvSpPr>
            <p:nvPr/>
          </p:nvSpPr>
          <p:spPr bwMode="auto">
            <a:xfrm flipV="1">
              <a:off x="1447800" y="1076325"/>
              <a:ext cx="314325" cy="133350"/>
            </a:xfrm>
            <a:prstGeom prst="line">
              <a:avLst/>
            </a:prstGeom>
            <a:noFill/>
            <a:ln w="28575">
              <a:solidFill>
                <a:srgbClr val="FF0000"/>
              </a:solidFill>
              <a:round/>
              <a:headEnd type="triangle" w="med" len="med"/>
              <a:tailEnd type="triangle" w="med" len="med"/>
            </a:ln>
          </p:spPr>
          <p:txBody>
            <a:bodyPr>
              <a:spAutoFit/>
            </a:bodyPr>
            <a:lstStyle/>
            <a:p>
              <a:endParaRPr lang="en-US"/>
            </a:p>
          </p:txBody>
        </p:sp>
        <p:sp>
          <p:nvSpPr>
            <p:cNvPr id="14373" name="Line 139"/>
            <p:cNvSpPr>
              <a:spLocks noChangeShapeType="1"/>
            </p:cNvSpPr>
            <p:nvPr/>
          </p:nvSpPr>
          <p:spPr bwMode="auto">
            <a:xfrm>
              <a:off x="1476375" y="1276350"/>
              <a:ext cx="638175" cy="180975"/>
            </a:xfrm>
            <a:prstGeom prst="line">
              <a:avLst/>
            </a:prstGeom>
            <a:noFill/>
            <a:ln w="12700">
              <a:solidFill>
                <a:srgbClr val="FF0000"/>
              </a:solidFill>
              <a:round/>
              <a:headEnd type="triangle" w="med" len="med"/>
              <a:tailEnd type="triangle" w="med" len="med"/>
            </a:ln>
          </p:spPr>
          <p:txBody>
            <a:bodyPr>
              <a:spAutoFit/>
            </a:bodyPr>
            <a:lstStyle/>
            <a:p>
              <a:endParaRPr lang="en-US"/>
            </a:p>
          </p:txBody>
        </p:sp>
        <p:sp>
          <p:nvSpPr>
            <p:cNvPr id="14374" name="Line 140"/>
            <p:cNvSpPr>
              <a:spLocks noChangeShapeType="1"/>
            </p:cNvSpPr>
            <p:nvPr/>
          </p:nvSpPr>
          <p:spPr bwMode="auto">
            <a:xfrm>
              <a:off x="1962150" y="1057275"/>
              <a:ext cx="247650" cy="352425"/>
            </a:xfrm>
            <a:prstGeom prst="line">
              <a:avLst/>
            </a:prstGeom>
            <a:noFill/>
            <a:ln w="19050">
              <a:solidFill>
                <a:srgbClr val="FF0000"/>
              </a:solidFill>
              <a:round/>
              <a:headEnd type="triangle" w="med" len="med"/>
              <a:tailEnd type="triangle" w="med" len="med"/>
            </a:ln>
          </p:spPr>
          <p:txBody>
            <a:bodyPr>
              <a:spAutoFit/>
            </a:bodyPr>
            <a:lstStyle/>
            <a:p>
              <a:endParaRPr lang="en-US"/>
            </a:p>
          </p:txBody>
        </p:sp>
        <p:sp>
          <p:nvSpPr>
            <p:cNvPr id="14375" name="Line 161"/>
            <p:cNvSpPr>
              <a:spLocks noChangeShapeType="1"/>
            </p:cNvSpPr>
            <p:nvPr/>
          </p:nvSpPr>
          <p:spPr bwMode="auto">
            <a:xfrm>
              <a:off x="742950" y="1514475"/>
              <a:ext cx="1371600" cy="28575"/>
            </a:xfrm>
            <a:prstGeom prst="line">
              <a:avLst/>
            </a:prstGeom>
            <a:noFill/>
            <a:ln w="12700">
              <a:solidFill>
                <a:srgbClr val="FF0000"/>
              </a:solidFill>
              <a:prstDash val="sysDot"/>
              <a:round/>
              <a:headEnd type="triangle" w="med" len="med"/>
              <a:tailEnd type="triangle" w="med" len="med"/>
            </a:ln>
          </p:spPr>
          <p:txBody>
            <a:bodyPr>
              <a:spAutoFit/>
            </a:bodyPr>
            <a:lstStyle/>
            <a:p>
              <a:endParaRPr lang="en-US"/>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6"/>
          <p:cNvSpPr>
            <a:spLocks noChangeArrowheads="1"/>
          </p:cNvSpPr>
          <p:nvPr/>
        </p:nvSpPr>
        <p:spPr bwMode="auto">
          <a:xfrm>
            <a:off x="6881813" y="1190625"/>
            <a:ext cx="2147887" cy="2505075"/>
          </a:xfrm>
          <a:prstGeom prst="roundRect">
            <a:avLst>
              <a:gd name="adj" fmla="val 11111"/>
            </a:avLst>
          </a:prstGeom>
          <a:solidFill>
            <a:srgbClr val="3366FF">
              <a:alpha val="20000"/>
            </a:srgbClr>
          </a:solidFill>
          <a:ln w="25400">
            <a:solidFill>
              <a:schemeClr val="bg2"/>
            </a:solidFill>
            <a:round/>
            <a:headEnd/>
            <a:tailEnd/>
          </a:ln>
        </p:spPr>
        <p:txBody>
          <a:bodyPr lIns="100584" tIns="73152" rIns="64008" bIns="82296" anchor="b"/>
          <a:lstStyle/>
          <a:p>
            <a:pPr marL="58738" indent="-58738">
              <a:lnSpc>
                <a:spcPct val="90000"/>
              </a:lnSpc>
              <a:spcBef>
                <a:spcPct val="35000"/>
              </a:spcBef>
            </a:pPr>
            <a:endParaRPr lang="en-US" sz="1400"/>
          </a:p>
          <a:p>
            <a:pPr marL="58738" indent="-58738">
              <a:lnSpc>
                <a:spcPct val="90000"/>
              </a:lnSpc>
              <a:spcBef>
                <a:spcPct val="35000"/>
              </a:spcBef>
            </a:pPr>
            <a:endParaRPr lang="en-US" sz="1400"/>
          </a:p>
          <a:p>
            <a:pPr marL="58738" indent="-58738">
              <a:lnSpc>
                <a:spcPct val="90000"/>
              </a:lnSpc>
              <a:spcBef>
                <a:spcPct val="35000"/>
              </a:spcBef>
            </a:pPr>
            <a:endParaRPr lang="en-US" sz="1400"/>
          </a:p>
          <a:p>
            <a:pPr marL="58738" indent="-58738">
              <a:lnSpc>
                <a:spcPct val="90000"/>
              </a:lnSpc>
              <a:spcBef>
                <a:spcPct val="35000"/>
              </a:spcBef>
            </a:pPr>
            <a:r>
              <a:rPr lang="en-US" sz="1400"/>
              <a:t>	</a:t>
            </a:r>
            <a:endParaRPr kumimoji="1" lang="en-US" sz="1400"/>
          </a:p>
        </p:txBody>
      </p:sp>
      <p:sp>
        <p:nvSpPr>
          <p:cNvPr id="15363" name="Rectangle 2"/>
          <p:cNvSpPr>
            <a:spLocks noChangeArrowheads="1"/>
          </p:cNvSpPr>
          <p:nvPr/>
        </p:nvSpPr>
        <p:spPr bwMode="auto">
          <a:xfrm>
            <a:off x="0" y="6240463"/>
            <a:ext cx="9144000" cy="617537"/>
          </a:xfrm>
          <a:prstGeom prst="rect">
            <a:avLst/>
          </a:prstGeom>
          <a:solidFill>
            <a:schemeClr val="bg1"/>
          </a:solidFill>
          <a:ln w="12700">
            <a:noFill/>
            <a:miter lim="800000"/>
            <a:headEnd/>
            <a:tailEnd/>
          </a:ln>
        </p:spPr>
        <p:txBody>
          <a:bodyPr wrap="none" anchor="ctr">
            <a:spAutoFit/>
          </a:bodyPr>
          <a:lstStyle/>
          <a:p>
            <a:endParaRPr lang="zh-CN" altLang="en-US">
              <a:ea typeface="SimSun" pitchFamily="2" charset="-122"/>
            </a:endParaRPr>
          </a:p>
        </p:txBody>
      </p:sp>
      <p:sp>
        <p:nvSpPr>
          <p:cNvPr id="15364" name="AutoShape 2"/>
          <p:cNvSpPr>
            <a:spLocks noChangeAspect="1" noChangeArrowheads="1"/>
          </p:cNvSpPr>
          <p:nvPr/>
        </p:nvSpPr>
        <p:spPr bwMode="auto">
          <a:xfrm>
            <a:off x="7599363" y="3932238"/>
            <a:ext cx="615950" cy="363537"/>
          </a:xfrm>
          <a:prstGeom prst="downArrow">
            <a:avLst>
              <a:gd name="adj1" fmla="val 53611"/>
              <a:gd name="adj2" fmla="val 53773"/>
            </a:avLst>
          </a:prstGeom>
          <a:solidFill>
            <a:srgbClr val="B2B2B2">
              <a:alpha val="59999"/>
            </a:srgbClr>
          </a:solidFill>
          <a:ln w="12700">
            <a:solidFill>
              <a:srgbClr val="808080"/>
            </a:solidFill>
            <a:miter lim="800000"/>
            <a:headEnd/>
            <a:tailEnd/>
          </a:ln>
        </p:spPr>
        <p:txBody>
          <a:bodyPr wrap="none" anchor="ctr"/>
          <a:lstStyle/>
          <a:p>
            <a:pPr algn="ctr"/>
            <a:endParaRPr lang="en-US" sz="1400" b="1">
              <a:solidFill>
                <a:srgbClr val="952B1D"/>
              </a:solidFill>
              <a:latin typeface="Century Gothic" pitchFamily="34" charset="0"/>
            </a:endParaRPr>
          </a:p>
        </p:txBody>
      </p:sp>
      <p:sp>
        <p:nvSpPr>
          <p:cNvPr id="15365" name="AutoShape 4"/>
          <p:cNvSpPr>
            <a:spLocks noChangeArrowheads="1"/>
          </p:cNvSpPr>
          <p:nvPr/>
        </p:nvSpPr>
        <p:spPr bwMode="auto">
          <a:xfrm>
            <a:off x="2827338" y="1220788"/>
            <a:ext cx="3649662" cy="4989512"/>
          </a:xfrm>
          <a:prstGeom prst="roundRect">
            <a:avLst>
              <a:gd name="adj" fmla="val 7963"/>
            </a:avLst>
          </a:prstGeom>
          <a:solidFill>
            <a:srgbClr val="666699">
              <a:alpha val="25098"/>
            </a:srgbClr>
          </a:solidFill>
          <a:ln w="38100">
            <a:solidFill>
              <a:srgbClr val="4D4D4D"/>
            </a:solidFill>
            <a:round/>
            <a:headEnd/>
            <a:tailEnd/>
          </a:ln>
        </p:spPr>
        <p:txBody>
          <a:bodyPr tIns="91440" bIns="91440"/>
          <a:lstStyle/>
          <a:p>
            <a:pPr marL="114300" indent="-114300"/>
            <a:endParaRPr lang="en-US" sz="1200" u="sng"/>
          </a:p>
        </p:txBody>
      </p:sp>
      <p:sp>
        <p:nvSpPr>
          <p:cNvPr id="15366" name="Rectangle 27"/>
          <p:cNvSpPr>
            <a:spLocks noGrp="1" noChangeArrowheads="1"/>
          </p:cNvSpPr>
          <p:nvPr>
            <p:ph type="title"/>
          </p:nvPr>
        </p:nvSpPr>
        <p:spPr>
          <a:xfrm>
            <a:off x="847725" y="196850"/>
            <a:ext cx="7991475" cy="519113"/>
          </a:xfrm>
        </p:spPr>
        <p:txBody>
          <a:bodyPr/>
          <a:lstStyle/>
          <a:p>
            <a:pPr eaLnBrk="1" hangingPunct="1"/>
            <a:r>
              <a:rPr lang="en-US" smtClean="0"/>
              <a:t>Towards Strong Converses for MANETs: </a:t>
            </a:r>
            <a:r>
              <a:rPr lang="en-US" sz="2000" i="1" smtClean="0"/>
              <a:t>Moulin</a:t>
            </a:r>
            <a:endParaRPr lang="en-US" i="1" smtClean="0"/>
          </a:p>
        </p:txBody>
      </p:sp>
      <p:sp>
        <p:nvSpPr>
          <p:cNvPr id="15367" name="AutoShape 6"/>
          <p:cNvSpPr>
            <a:spLocks noChangeArrowheads="1"/>
          </p:cNvSpPr>
          <p:nvPr/>
        </p:nvSpPr>
        <p:spPr bwMode="auto">
          <a:xfrm>
            <a:off x="325438" y="4162425"/>
            <a:ext cx="2335212" cy="2143125"/>
          </a:xfrm>
          <a:prstGeom prst="roundRect">
            <a:avLst>
              <a:gd name="adj" fmla="val 11111"/>
            </a:avLst>
          </a:prstGeom>
          <a:solidFill>
            <a:srgbClr val="3366FF">
              <a:alpha val="20000"/>
            </a:srgbClr>
          </a:solidFill>
          <a:ln w="25400">
            <a:solidFill>
              <a:schemeClr val="bg2"/>
            </a:solidFill>
            <a:round/>
            <a:headEnd/>
            <a:tailEnd/>
          </a:ln>
        </p:spPr>
        <p:txBody>
          <a:bodyPr lIns="100584" tIns="73152" rIns="64008" bIns="82296" anchor="b"/>
          <a:lstStyle/>
          <a:p>
            <a:pPr marL="58738" indent="-58738">
              <a:lnSpc>
                <a:spcPct val="90000"/>
              </a:lnSpc>
              <a:spcBef>
                <a:spcPct val="35000"/>
              </a:spcBef>
            </a:pPr>
            <a:endParaRPr lang="en-US" sz="1000"/>
          </a:p>
          <a:p>
            <a:pPr marL="58738" indent="-58738">
              <a:lnSpc>
                <a:spcPct val="90000"/>
              </a:lnSpc>
              <a:spcBef>
                <a:spcPct val="35000"/>
              </a:spcBef>
            </a:pPr>
            <a:endParaRPr lang="en-US" sz="1000"/>
          </a:p>
          <a:p>
            <a:pPr marL="58738" indent="-58738">
              <a:lnSpc>
                <a:spcPct val="90000"/>
              </a:lnSpc>
              <a:spcBef>
                <a:spcPct val="35000"/>
              </a:spcBef>
            </a:pPr>
            <a:endParaRPr lang="en-US" sz="1000"/>
          </a:p>
          <a:p>
            <a:pPr marL="58738" indent="-58738">
              <a:lnSpc>
                <a:spcPct val="90000"/>
              </a:lnSpc>
              <a:spcBef>
                <a:spcPct val="35000"/>
              </a:spcBef>
            </a:pPr>
            <a:r>
              <a:rPr lang="en-US" sz="1000"/>
              <a:t>	</a:t>
            </a:r>
            <a:endParaRPr kumimoji="1" lang="en-US" sz="1000"/>
          </a:p>
        </p:txBody>
      </p:sp>
      <p:sp>
        <p:nvSpPr>
          <p:cNvPr id="15368" name="Text Box 7"/>
          <p:cNvSpPr txBox="1">
            <a:spLocks noChangeArrowheads="1"/>
          </p:cNvSpPr>
          <p:nvPr/>
        </p:nvSpPr>
        <p:spPr bwMode="auto">
          <a:xfrm>
            <a:off x="401638" y="6348413"/>
            <a:ext cx="8359775" cy="385762"/>
          </a:xfrm>
          <a:prstGeom prst="rect">
            <a:avLst/>
          </a:prstGeom>
          <a:solidFill>
            <a:srgbClr val="FFFF00"/>
          </a:solidFill>
          <a:ln w="31750" algn="ctr">
            <a:solidFill>
              <a:srgbClr val="333333"/>
            </a:solidFill>
            <a:miter lim="800000"/>
            <a:headEnd/>
            <a:tailEnd/>
          </a:ln>
        </p:spPr>
        <p:txBody>
          <a:bodyPr lIns="274320" tIns="100584" rIns="274320" bIns="73152" anchor="b" anchorCtr="1">
            <a:spAutoFit/>
          </a:bodyPr>
          <a:lstStyle/>
          <a:p>
            <a:pPr algn="ctr">
              <a:lnSpc>
                <a:spcPct val="85000"/>
              </a:lnSpc>
            </a:pPr>
            <a:r>
              <a:rPr lang="en-US" sz="1400" b="1"/>
              <a:t>New tools are needed to derive tighter outer bounds on capacity regions</a:t>
            </a:r>
          </a:p>
        </p:txBody>
      </p:sp>
      <p:sp>
        <p:nvSpPr>
          <p:cNvPr id="15369" name="Rectangle 8"/>
          <p:cNvSpPr>
            <a:spLocks noChangeArrowheads="1"/>
          </p:cNvSpPr>
          <p:nvPr/>
        </p:nvSpPr>
        <p:spPr bwMode="auto">
          <a:xfrm>
            <a:off x="3028950" y="1352550"/>
            <a:ext cx="3286125" cy="4694238"/>
          </a:xfrm>
          <a:prstGeom prst="rect">
            <a:avLst/>
          </a:prstGeom>
          <a:noFill/>
          <a:ln w="19050">
            <a:noFill/>
            <a:prstDash val="sysDot"/>
            <a:miter lim="800000"/>
            <a:headEnd/>
            <a:tailEnd/>
          </a:ln>
        </p:spPr>
        <p:txBody>
          <a:bodyPr lIns="0" tIns="0" rIns="0" bIns="0">
            <a:spAutoFit/>
          </a:bodyPr>
          <a:lstStyle/>
          <a:p>
            <a:pPr marL="114300" indent="-114300">
              <a:lnSpc>
                <a:spcPct val="90000"/>
              </a:lnSpc>
              <a:spcBef>
                <a:spcPct val="35000"/>
              </a:spcBef>
              <a:tabLst>
                <a:tab pos="119063" algn="l"/>
              </a:tabLst>
            </a:pPr>
            <a:r>
              <a:rPr lang="en-US" sz="1200" b="1"/>
              <a:t>MAIN ACHIEVEMENT:</a:t>
            </a:r>
          </a:p>
          <a:p>
            <a:pPr marL="114300" indent="-114300" algn="just">
              <a:lnSpc>
                <a:spcPct val="90000"/>
              </a:lnSpc>
              <a:spcBef>
                <a:spcPct val="35000"/>
              </a:spcBef>
              <a:tabLst>
                <a:tab pos="119063" algn="l"/>
              </a:tabLst>
            </a:pPr>
            <a:r>
              <a:rPr lang="en-US" sz="1100"/>
              <a:t>	</a:t>
            </a:r>
            <a:r>
              <a:rPr lang="en-US" sz="1200"/>
              <a:t>Derived capacity region for multiple-access Gelfand-Pinsker channel. The GP channel models transmission in the presence of known interference</a:t>
            </a:r>
            <a:endParaRPr lang="en-US" sz="1100"/>
          </a:p>
          <a:p>
            <a:pPr marL="114300" indent="-114300">
              <a:lnSpc>
                <a:spcPct val="90000"/>
              </a:lnSpc>
              <a:spcBef>
                <a:spcPct val="35000"/>
              </a:spcBef>
              <a:tabLst>
                <a:tab pos="119063" algn="l"/>
              </a:tabLst>
            </a:pPr>
            <a:endParaRPr lang="en-US" sz="1100"/>
          </a:p>
          <a:p>
            <a:pPr marL="114300" indent="-114300">
              <a:lnSpc>
                <a:spcPct val="90000"/>
              </a:lnSpc>
              <a:spcBef>
                <a:spcPct val="35000"/>
              </a:spcBef>
              <a:tabLst>
                <a:tab pos="119063" algn="l"/>
              </a:tabLst>
            </a:pPr>
            <a:endParaRPr lang="en-US" b="1"/>
          </a:p>
          <a:p>
            <a:pPr marL="114300" indent="-114300">
              <a:lnSpc>
                <a:spcPct val="90000"/>
              </a:lnSpc>
              <a:spcBef>
                <a:spcPct val="35000"/>
              </a:spcBef>
              <a:tabLst>
                <a:tab pos="119063" algn="l"/>
              </a:tabLst>
            </a:pPr>
            <a:r>
              <a:rPr lang="en-US" sz="1100"/>
              <a:t> </a:t>
            </a:r>
          </a:p>
          <a:p>
            <a:pPr marL="114300" indent="-114300">
              <a:lnSpc>
                <a:spcPct val="90000"/>
              </a:lnSpc>
              <a:spcBef>
                <a:spcPct val="35000"/>
              </a:spcBef>
              <a:tabLst>
                <a:tab pos="119063" algn="l"/>
              </a:tabLst>
            </a:pPr>
            <a:endParaRPr lang="en-US" sz="1200" b="1"/>
          </a:p>
          <a:p>
            <a:pPr marL="114300" indent="-114300">
              <a:lnSpc>
                <a:spcPct val="90000"/>
              </a:lnSpc>
              <a:spcBef>
                <a:spcPct val="35000"/>
              </a:spcBef>
              <a:tabLst>
                <a:tab pos="119063" algn="l"/>
              </a:tabLst>
            </a:pPr>
            <a:endParaRPr lang="en-US" sz="1200" b="1"/>
          </a:p>
          <a:p>
            <a:pPr marL="114300" indent="-114300">
              <a:lnSpc>
                <a:spcPct val="90000"/>
              </a:lnSpc>
              <a:spcBef>
                <a:spcPct val="35000"/>
              </a:spcBef>
              <a:tabLst>
                <a:tab pos="119063" algn="l"/>
              </a:tabLst>
            </a:pPr>
            <a:r>
              <a:rPr lang="en-US" sz="1200" b="1"/>
              <a:t>HOW IT WORKS: </a:t>
            </a:r>
          </a:p>
          <a:p>
            <a:pPr marL="114300" indent="-114300">
              <a:lnSpc>
                <a:spcPct val="90000"/>
              </a:lnSpc>
              <a:spcBef>
                <a:spcPct val="35000"/>
              </a:spcBef>
              <a:buFont typeface="Arial" pitchFamily="34" charset="0"/>
              <a:buChar char="•"/>
              <a:tabLst>
                <a:tab pos="119063" algn="l"/>
              </a:tabLst>
            </a:pPr>
            <a:r>
              <a:rPr lang="en-US" sz="1100"/>
              <a:t>	A set of typical channel outputs is defined. </a:t>
            </a:r>
          </a:p>
          <a:p>
            <a:pPr marL="114300" indent="-114300" algn="just">
              <a:lnSpc>
                <a:spcPct val="90000"/>
              </a:lnSpc>
              <a:spcBef>
                <a:spcPct val="35000"/>
              </a:spcBef>
              <a:buFont typeface="Arial" pitchFamily="34" charset="0"/>
              <a:buChar char="•"/>
              <a:tabLst>
                <a:tab pos="119063" algn="l"/>
              </a:tabLst>
            </a:pPr>
            <a:r>
              <a:rPr lang="en-US" sz="1100"/>
              <a:t>A sphere packing analysis is conducted to bound the number of codewords that can be packed based on the requirement that the error probability is small for exponentially many codewords. </a:t>
            </a:r>
          </a:p>
          <a:p>
            <a:pPr marL="114300" indent="-114300" algn="just">
              <a:lnSpc>
                <a:spcPct val="90000"/>
              </a:lnSpc>
              <a:spcBef>
                <a:spcPct val="35000"/>
              </a:spcBef>
              <a:buFont typeface="Arial" pitchFamily="34" charset="0"/>
              <a:buChar char="•"/>
              <a:tabLst>
                <a:tab pos="119063" algn="l"/>
              </a:tabLst>
            </a:pPr>
            <a:r>
              <a:rPr lang="en-US" sz="1100"/>
              <a:t>The approach is based on elementary statistics of the difference between empirical mutual informations (aka “self-informations” of codewords, or “information densities”)</a:t>
            </a:r>
          </a:p>
          <a:p>
            <a:pPr marL="114300" indent="-114300">
              <a:lnSpc>
                <a:spcPct val="90000"/>
              </a:lnSpc>
              <a:spcBef>
                <a:spcPct val="35000"/>
              </a:spcBef>
              <a:buFont typeface="Arial" pitchFamily="34" charset="0"/>
              <a:buChar char="•"/>
              <a:tabLst>
                <a:tab pos="119063" algn="l"/>
              </a:tabLst>
            </a:pPr>
            <a:endParaRPr lang="en-US" sz="1100"/>
          </a:p>
          <a:p>
            <a:pPr marL="114300" indent="-114300">
              <a:lnSpc>
                <a:spcPct val="90000"/>
              </a:lnSpc>
              <a:spcBef>
                <a:spcPct val="35000"/>
              </a:spcBef>
              <a:tabLst>
                <a:tab pos="119063" algn="l"/>
              </a:tabLst>
            </a:pPr>
            <a:r>
              <a:rPr lang="en-US" sz="1100" b="1"/>
              <a:t>ASSUMPTIONS AND LIMITATIONS:</a:t>
            </a:r>
          </a:p>
          <a:p>
            <a:pPr marL="114300" indent="-114300" algn="just">
              <a:lnSpc>
                <a:spcPct val="90000"/>
              </a:lnSpc>
              <a:spcBef>
                <a:spcPct val="35000"/>
              </a:spcBef>
              <a:buFontTx/>
              <a:buChar char="•"/>
              <a:tabLst>
                <a:tab pos="119063" algn="l"/>
              </a:tabLst>
            </a:pPr>
            <a:r>
              <a:rPr lang="en-US" sz="1100"/>
              <a:t>	</a:t>
            </a:r>
            <a:r>
              <a:rPr lang="en-US" sz="1200"/>
              <a:t>Memoryless channel, but this is not a fundamental limitation of the approach</a:t>
            </a:r>
            <a:endParaRPr lang="en-US" sz="1100" b="1"/>
          </a:p>
        </p:txBody>
      </p:sp>
      <p:sp>
        <p:nvSpPr>
          <p:cNvPr id="15370" name="AutoShape 9"/>
          <p:cNvSpPr>
            <a:spLocks noChangeAspect="1" noChangeArrowheads="1"/>
          </p:cNvSpPr>
          <p:nvPr/>
        </p:nvSpPr>
        <p:spPr bwMode="auto">
          <a:xfrm rot="-5400000">
            <a:off x="2483644" y="5082381"/>
            <a:ext cx="615950" cy="363538"/>
          </a:xfrm>
          <a:prstGeom prst="downArrow">
            <a:avLst>
              <a:gd name="adj1" fmla="val 53611"/>
              <a:gd name="adj2" fmla="val 53773"/>
            </a:avLst>
          </a:prstGeom>
          <a:solidFill>
            <a:srgbClr val="952B1D"/>
          </a:solidFill>
          <a:ln w="12700">
            <a:solidFill>
              <a:srgbClr val="4D4D4D"/>
            </a:solidFill>
            <a:miter lim="800000"/>
            <a:headEnd/>
            <a:tailEnd/>
          </a:ln>
        </p:spPr>
        <p:txBody>
          <a:bodyPr vert="eaVert" wrap="none" anchor="ctr"/>
          <a:lstStyle/>
          <a:p>
            <a:pPr algn="ctr"/>
            <a:endParaRPr lang="en-US" sz="700" b="1">
              <a:solidFill>
                <a:srgbClr val="952B1D"/>
              </a:solidFill>
              <a:latin typeface="Century Gothic" pitchFamily="34" charset="0"/>
            </a:endParaRPr>
          </a:p>
        </p:txBody>
      </p:sp>
      <p:sp>
        <p:nvSpPr>
          <p:cNvPr id="15371" name="AutoShape 10"/>
          <p:cNvSpPr>
            <a:spLocks noChangeAspect="1" noChangeArrowheads="1"/>
          </p:cNvSpPr>
          <p:nvPr/>
        </p:nvSpPr>
        <p:spPr bwMode="auto">
          <a:xfrm rot="-5400000">
            <a:off x="6247607" y="2105819"/>
            <a:ext cx="615950" cy="363537"/>
          </a:xfrm>
          <a:prstGeom prst="downArrow">
            <a:avLst>
              <a:gd name="adj1" fmla="val 53611"/>
              <a:gd name="adj2" fmla="val 53773"/>
            </a:avLst>
          </a:prstGeom>
          <a:solidFill>
            <a:srgbClr val="952B1D"/>
          </a:solidFill>
          <a:ln w="12700">
            <a:solidFill>
              <a:srgbClr val="4D4D4D"/>
            </a:solidFill>
            <a:miter lim="800000"/>
            <a:headEnd/>
            <a:tailEnd/>
          </a:ln>
        </p:spPr>
        <p:txBody>
          <a:bodyPr vert="eaVert" wrap="none" anchor="ctr"/>
          <a:lstStyle/>
          <a:p>
            <a:pPr algn="ctr"/>
            <a:endParaRPr lang="en-US" sz="700" b="1">
              <a:solidFill>
                <a:srgbClr val="952B1D"/>
              </a:solidFill>
              <a:latin typeface="Century Gothic" pitchFamily="34" charset="0"/>
            </a:endParaRPr>
          </a:p>
        </p:txBody>
      </p:sp>
      <p:grpSp>
        <p:nvGrpSpPr>
          <p:cNvPr id="2" name="Group 11"/>
          <p:cNvGrpSpPr>
            <a:grpSpLocks/>
          </p:cNvGrpSpPr>
          <p:nvPr/>
        </p:nvGrpSpPr>
        <p:grpSpPr bwMode="auto">
          <a:xfrm>
            <a:off x="325438" y="3879850"/>
            <a:ext cx="2303462" cy="527050"/>
            <a:chOff x="198" y="2502"/>
            <a:chExt cx="1451" cy="332"/>
          </a:xfrm>
        </p:grpSpPr>
        <p:sp>
          <p:nvSpPr>
            <p:cNvPr id="15388" name="AutoShape 12"/>
            <p:cNvSpPr>
              <a:spLocks noChangeAspect="1" noChangeArrowheads="1"/>
            </p:cNvSpPr>
            <p:nvPr/>
          </p:nvSpPr>
          <p:spPr bwMode="auto">
            <a:xfrm>
              <a:off x="735" y="2605"/>
              <a:ext cx="388" cy="229"/>
            </a:xfrm>
            <a:prstGeom prst="downArrow">
              <a:avLst>
                <a:gd name="adj1" fmla="val 53611"/>
                <a:gd name="adj2" fmla="val 53773"/>
              </a:avLst>
            </a:prstGeom>
            <a:solidFill>
              <a:srgbClr val="B2B2B2">
                <a:alpha val="59999"/>
              </a:srgbClr>
            </a:solidFill>
            <a:ln w="12700">
              <a:solidFill>
                <a:srgbClr val="808080"/>
              </a:solidFill>
              <a:miter lim="800000"/>
              <a:headEnd/>
              <a:tailEnd/>
            </a:ln>
          </p:spPr>
          <p:txBody>
            <a:bodyPr wrap="none" anchor="ctr"/>
            <a:lstStyle/>
            <a:p>
              <a:pPr algn="ctr"/>
              <a:endParaRPr lang="en-US" sz="700" b="1">
                <a:solidFill>
                  <a:srgbClr val="952B1D"/>
                </a:solidFill>
                <a:latin typeface="Century Gothic" pitchFamily="34" charset="0"/>
              </a:endParaRPr>
            </a:p>
          </p:txBody>
        </p:sp>
        <p:sp>
          <p:nvSpPr>
            <p:cNvPr id="15389" name="AutoShape 13"/>
            <p:cNvSpPr>
              <a:spLocks/>
            </p:cNvSpPr>
            <p:nvPr/>
          </p:nvSpPr>
          <p:spPr bwMode="auto">
            <a:xfrm rot="5400000">
              <a:off x="871" y="1829"/>
              <a:ext cx="105" cy="1451"/>
            </a:xfrm>
            <a:prstGeom prst="rightBracket">
              <a:avLst>
                <a:gd name="adj" fmla="val 115159"/>
              </a:avLst>
            </a:prstGeom>
            <a:noFill/>
            <a:ln w="28575">
              <a:solidFill>
                <a:srgbClr val="969696"/>
              </a:solidFill>
              <a:round/>
              <a:headEnd/>
              <a:tailEnd/>
            </a:ln>
          </p:spPr>
          <p:txBody>
            <a:bodyPr anchor="ctr">
              <a:spAutoFit/>
            </a:bodyPr>
            <a:lstStyle/>
            <a:p>
              <a:endParaRPr lang="en-US"/>
            </a:p>
          </p:txBody>
        </p:sp>
      </p:grpSp>
      <p:sp>
        <p:nvSpPr>
          <p:cNvPr id="15373" name="Rectangle 14"/>
          <p:cNvSpPr>
            <a:spLocks noChangeArrowheads="1"/>
          </p:cNvSpPr>
          <p:nvPr/>
        </p:nvSpPr>
        <p:spPr bwMode="auto">
          <a:xfrm>
            <a:off x="431800" y="3505200"/>
            <a:ext cx="2254250" cy="554038"/>
          </a:xfrm>
          <a:prstGeom prst="rect">
            <a:avLst/>
          </a:prstGeom>
          <a:noFill/>
          <a:ln w="19050">
            <a:noFill/>
            <a:prstDash val="sysDot"/>
            <a:miter lim="800000"/>
            <a:headEnd/>
            <a:tailEnd/>
          </a:ln>
        </p:spPr>
        <p:txBody>
          <a:bodyPr lIns="0" tIns="0" rIns="0" bIns="0" anchor="b">
            <a:spAutoFit/>
          </a:bodyPr>
          <a:lstStyle/>
          <a:p>
            <a:pPr>
              <a:lnSpc>
                <a:spcPct val="90000"/>
              </a:lnSpc>
              <a:spcBef>
                <a:spcPct val="35000"/>
              </a:spcBef>
              <a:buClr>
                <a:srgbClr val="000066"/>
              </a:buClr>
              <a:tabLst>
                <a:tab pos="58738" algn="l"/>
              </a:tabLst>
            </a:pPr>
            <a:r>
              <a:rPr kumimoji="1" lang="en-US" sz="1000" i="1"/>
              <a:t>•	This has been verified for a few problems (Verdu’s information spectrum, and Moulin’s fingerprinting problem)</a:t>
            </a:r>
          </a:p>
        </p:txBody>
      </p:sp>
      <p:grpSp>
        <p:nvGrpSpPr>
          <p:cNvPr id="3" name="Group 16"/>
          <p:cNvGrpSpPr>
            <a:grpSpLocks/>
          </p:cNvGrpSpPr>
          <p:nvPr/>
        </p:nvGrpSpPr>
        <p:grpSpPr bwMode="auto">
          <a:xfrm>
            <a:off x="304800" y="1096963"/>
            <a:ext cx="8651875" cy="4922837"/>
            <a:chOff x="295" y="849"/>
            <a:chExt cx="5365" cy="2391"/>
          </a:xfrm>
        </p:grpSpPr>
        <p:sp>
          <p:nvSpPr>
            <p:cNvPr id="9240" name="Rectangle 17"/>
            <p:cNvSpPr>
              <a:spLocks noChangeArrowheads="1"/>
            </p:cNvSpPr>
            <p:nvPr/>
          </p:nvSpPr>
          <p:spPr bwMode="auto">
            <a:xfrm>
              <a:off x="295" y="849"/>
              <a:ext cx="1512" cy="429"/>
            </a:xfrm>
            <a:prstGeom prst="rect">
              <a:avLst/>
            </a:prstGeom>
            <a:noFill/>
            <a:ln w="25400" cap="rnd">
              <a:noFill/>
              <a:prstDash val="sysDot"/>
              <a:miter lim="800000"/>
              <a:headEnd/>
              <a:tailEnd/>
            </a:ln>
          </p:spPr>
          <p:txBody>
            <a:bodyPr rIns="45720">
              <a:spAutoFit/>
            </a:bodyPr>
            <a:lstStyle/>
            <a:p>
              <a:pPr>
                <a:lnSpc>
                  <a:spcPct val="90000"/>
                </a:lnSpc>
                <a:spcBef>
                  <a:spcPct val="40000"/>
                </a:spcBef>
                <a:defRPr/>
              </a:pPr>
              <a:r>
                <a:rPr lang="en-US" sz="1050" b="1" dirty="0">
                  <a:solidFill>
                    <a:schemeClr val="accent2"/>
                  </a:solidFill>
                </a:rPr>
                <a:t>The conventional approach used for deriving (weak) converses, based on </a:t>
              </a:r>
              <a:r>
                <a:rPr lang="en-US" sz="1050" b="1" dirty="0" err="1">
                  <a:solidFill>
                    <a:schemeClr val="accent2"/>
                  </a:solidFill>
                </a:rPr>
                <a:t>Fano’s</a:t>
              </a:r>
              <a:r>
                <a:rPr lang="en-US" sz="1050" b="1" dirty="0">
                  <a:solidFill>
                    <a:schemeClr val="accent2"/>
                  </a:solidFill>
                </a:rPr>
                <a:t> inequality, is insufficient.</a:t>
              </a:r>
            </a:p>
            <a:p>
              <a:pPr algn="just">
                <a:lnSpc>
                  <a:spcPct val="90000"/>
                </a:lnSpc>
                <a:spcBef>
                  <a:spcPct val="40000"/>
                </a:spcBef>
                <a:defRPr/>
              </a:pPr>
              <a:r>
                <a:rPr lang="en-US" sz="1050" b="1" dirty="0">
                  <a:solidFill>
                    <a:schemeClr val="accent2"/>
                  </a:solidFill>
                </a:rPr>
                <a:t>There remains a gap between inner (achievable) and outer rate regions.</a:t>
              </a:r>
            </a:p>
          </p:txBody>
        </p:sp>
        <p:sp>
          <p:nvSpPr>
            <p:cNvPr id="9241" name="Rectangle 18"/>
            <p:cNvSpPr>
              <a:spLocks noChangeArrowheads="1"/>
            </p:cNvSpPr>
            <p:nvPr/>
          </p:nvSpPr>
          <p:spPr bwMode="auto">
            <a:xfrm>
              <a:off x="389" y="2528"/>
              <a:ext cx="1271" cy="712"/>
            </a:xfrm>
            <a:prstGeom prst="rect">
              <a:avLst/>
            </a:prstGeom>
            <a:noFill/>
            <a:ln w="25400" cap="rnd">
              <a:solidFill>
                <a:schemeClr val="accent2"/>
              </a:solidFill>
              <a:prstDash val="sysDot"/>
              <a:miter lim="800000"/>
              <a:headEnd/>
              <a:tailEnd/>
            </a:ln>
          </p:spPr>
          <p:txBody>
            <a:bodyPr rIns="45720">
              <a:spAutoFit/>
            </a:bodyPr>
            <a:lstStyle/>
            <a:p>
              <a:pPr>
                <a:lnSpc>
                  <a:spcPct val="90000"/>
                </a:lnSpc>
                <a:spcBef>
                  <a:spcPct val="40000"/>
                </a:spcBef>
                <a:buFont typeface="Arial" pitchFamily="34" charset="0"/>
                <a:buChar char="•"/>
                <a:defRPr/>
              </a:pPr>
              <a:r>
                <a:rPr lang="en-US" sz="1050" b="1" dirty="0">
                  <a:solidFill>
                    <a:schemeClr val="accent2"/>
                  </a:solidFill>
                </a:rPr>
                <a:t>For MACs, the strong converse with maximum-error criterion seems to be more tractable than average-error criterion</a:t>
              </a:r>
            </a:p>
            <a:p>
              <a:pPr>
                <a:lnSpc>
                  <a:spcPct val="90000"/>
                </a:lnSpc>
                <a:spcBef>
                  <a:spcPct val="40000"/>
                </a:spcBef>
                <a:buFont typeface="Arial" pitchFamily="34" charset="0"/>
                <a:buChar char="•"/>
                <a:defRPr/>
              </a:pPr>
              <a:r>
                <a:rPr lang="en-US" sz="1050" b="1" dirty="0">
                  <a:solidFill>
                    <a:schemeClr val="accent2"/>
                  </a:solidFill>
                </a:rPr>
                <a:t>Some creativity is needed to guess a suitable reference distribution over output space </a:t>
              </a:r>
            </a:p>
          </p:txBody>
        </p:sp>
        <p:sp>
          <p:nvSpPr>
            <p:cNvPr id="15386" name="Rectangle 19"/>
            <p:cNvSpPr>
              <a:spLocks noChangeArrowheads="1"/>
            </p:cNvSpPr>
            <p:nvPr/>
          </p:nvSpPr>
          <p:spPr bwMode="auto">
            <a:xfrm>
              <a:off x="4406" y="999"/>
              <a:ext cx="1252" cy="1031"/>
            </a:xfrm>
            <a:prstGeom prst="rect">
              <a:avLst/>
            </a:prstGeom>
            <a:noFill/>
            <a:ln w="25400" cap="rnd">
              <a:solidFill>
                <a:schemeClr val="accent2"/>
              </a:solidFill>
              <a:prstDash val="sysDot"/>
              <a:miter lim="800000"/>
              <a:headEnd/>
              <a:tailEnd/>
            </a:ln>
          </p:spPr>
          <p:txBody>
            <a:bodyPr rIns="45720">
              <a:spAutoFit/>
            </a:bodyPr>
            <a:lstStyle/>
            <a:p>
              <a:pPr>
                <a:lnSpc>
                  <a:spcPct val="90000"/>
                </a:lnSpc>
                <a:spcBef>
                  <a:spcPct val="40000"/>
                </a:spcBef>
              </a:pPr>
              <a:r>
                <a:rPr lang="en-US" sz="1100" b="1">
                  <a:solidFill>
                    <a:schemeClr val="accent2"/>
                  </a:solidFill>
                </a:rPr>
                <a:t>The approach could potentially be extended to the broadcast channel and possibly to complex networks</a:t>
              </a:r>
            </a:p>
            <a:p>
              <a:pPr>
                <a:lnSpc>
                  <a:spcPct val="90000"/>
                </a:lnSpc>
                <a:spcBef>
                  <a:spcPct val="40000"/>
                </a:spcBef>
                <a:buFont typeface="Arial" pitchFamily="34" charset="0"/>
                <a:buChar char="•"/>
              </a:pPr>
              <a:r>
                <a:rPr lang="en-US" sz="1100" b="1">
                  <a:solidFill>
                    <a:schemeClr val="accent2"/>
                  </a:solidFill>
                </a:rPr>
                <a:t>First item planned</a:t>
              </a:r>
              <a:r>
                <a:rPr lang="en-US" sz="1100">
                  <a:solidFill>
                    <a:schemeClr val="accent2"/>
                  </a:solidFill>
                </a:rPr>
                <a:t>.</a:t>
              </a:r>
              <a:r>
                <a:rPr lang="en-US" sz="1100" b="1">
                  <a:solidFill>
                    <a:schemeClr val="accent2"/>
                  </a:solidFill>
                </a:rPr>
                <a:t> </a:t>
              </a:r>
              <a:r>
                <a:rPr lang="en-US" sz="1100">
                  <a:solidFill>
                    <a:schemeClr val="accent2"/>
                  </a:solidFill>
                </a:rPr>
                <a:t>Extend approach to degraded broadcast channel.</a:t>
              </a:r>
            </a:p>
            <a:p>
              <a:pPr>
                <a:lnSpc>
                  <a:spcPct val="90000"/>
                </a:lnSpc>
                <a:spcBef>
                  <a:spcPct val="40000"/>
                </a:spcBef>
                <a:buFont typeface="Arial" pitchFamily="34" charset="0"/>
                <a:buChar char="•"/>
              </a:pPr>
              <a:r>
                <a:rPr lang="en-US" sz="1100" b="1">
                  <a:solidFill>
                    <a:schemeClr val="accent2"/>
                  </a:solidFill>
                </a:rPr>
                <a:t>Second item planned. </a:t>
              </a:r>
              <a:r>
                <a:rPr lang="en-US" sz="1100">
                  <a:solidFill>
                    <a:schemeClr val="accent2"/>
                  </a:solidFill>
                </a:rPr>
                <a:t>Extend approach to more complex</a:t>
              </a:r>
              <a:r>
                <a:rPr lang="en-US" sz="1100" b="1">
                  <a:solidFill>
                    <a:schemeClr val="accent2"/>
                  </a:solidFill>
                </a:rPr>
                <a:t> </a:t>
              </a:r>
              <a:r>
                <a:rPr lang="en-US" sz="1100">
                  <a:solidFill>
                    <a:schemeClr val="accent2"/>
                  </a:solidFill>
                </a:rPr>
                <a:t>networks.</a:t>
              </a:r>
            </a:p>
            <a:p>
              <a:pPr>
                <a:lnSpc>
                  <a:spcPct val="90000"/>
                </a:lnSpc>
                <a:spcBef>
                  <a:spcPct val="40000"/>
                </a:spcBef>
              </a:pPr>
              <a:endParaRPr lang="en-US" sz="1100" b="1">
                <a:solidFill>
                  <a:schemeClr val="accent2"/>
                </a:solidFill>
              </a:endParaRPr>
            </a:p>
          </p:txBody>
        </p:sp>
        <p:sp>
          <p:nvSpPr>
            <p:cNvPr id="15387" name="Rectangle 20"/>
            <p:cNvSpPr>
              <a:spLocks noChangeArrowheads="1"/>
            </p:cNvSpPr>
            <p:nvPr/>
          </p:nvSpPr>
          <p:spPr bwMode="auto">
            <a:xfrm>
              <a:off x="4429" y="2667"/>
              <a:ext cx="1231" cy="327"/>
            </a:xfrm>
            <a:prstGeom prst="rect">
              <a:avLst/>
            </a:prstGeom>
            <a:noFill/>
            <a:ln w="25400" cap="rnd">
              <a:solidFill>
                <a:schemeClr val="accent2"/>
              </a:solidFill>
              <a:prstDash val="sysDot"/>
              <a:miter lim="800000"/>
              <a:headEnd/>
              <a:tailEnd/>
            </a:ln>
          </p:spPr>
          <p:txBody>
            <a:bodyPr rIns="45720">
              <a:spAutoFit/>
            </a:bodyPr>
            <a:lstStyle/>
            <a:p>
              <a:pPr>
                <a:lnSpc>
                  <a:spcPct val="90000"/>
                </a:lnSpc>
                <a:spcBef>
                  <a:spcPct val="40000"/>
                </a:spcBef>
              </a:pPr>
              <a:r>
                <a:rPr lang="en-US" sz="1400" b="1">
                  <a:solidFill>
                    <a:schemeClr val="accent2"/>
                  </a:solidFill>
                </a:rPr>
                <a:t>Extend this technique to more general networks</a:t>
              </a:r>
            </a:p>
          </p:txBody>
        </p:sp>
      </p:grpSp>
      <p:grpSp>
        <p:nvGrpSpPr>
          <p:cNvPr id="4" name="Group 21"/>
          <p:cNvGrpSpPr>
            <a:grpSpLocks/>
          </p:cNvGrpSpPr>
          <p:nvPr/>
        </p:nvGrpSpPr>
        <p:grpSpPr bwMode="auto">
          <a:xfrm>
            <a:off x="161925" y="914400"/>
            <a:ext cx="6726238" cy="5016500"/>
            <a:chOff x="102" y="576"/>
            <a:chExt cx="4237" cy="3160"/>
          </a:xfrm>
        </p:grpSpPr>
        <p:sp>
          <p:nvSpPr>
            <p:cNvPr id="15379" name="Text Box 22"/>
            <p:cNvSpPr txBox="1">
              <a:spLocks noChangeArrowheads="1"/>
            </p:cNvSpPr>
            <p:nvPr/>
          </p:nvSpPr>
          <p:spPr bwMode="auto">
            <a:xfrm rot="-5400000">
              <a:off x="3581" y="1394"/>
              <a:ext cx="1423" cy="92"/>
            </a:xfrm>
            <a:prstGeom prst="rect">
              <a:avLst/>
            </a:prstGeom>
            <a:noFill/>
            <a:ln w="12700" algn="ctr">
              <a:noFill/>
              <a:miter lim="800000"/>
              <a:headEnd/>
              <a:tailEnd/>
            </a:ln>
          </p:spPr>
          <p:txBody>
            <a:bodyPr lIns="0" tIns="0" rIns="0" bIns="0">
              <a:spAutoFit/>
            </a:bodyPr>
            <a:lstStyle/>
            <a:p>
              <a:pPr algn="ctr">
                <a:lnSpc>
                  <a:spcPct val="80000"/>
                </a:lnSpc>
              </a:pPr>
              <a:r>
                <a:rPr lang="en-US" sz="1200">
                  <a:solidFill>
                    <a:srgbClr val="952B1D"/>
                  </a:solidFill>
                  <a:latin typeface="Arial Black" pitchFamily="34" charset="0"/>
                </a:rPr>
                <a:t>IMPACT</a:t>
              </a:r>
            </a:p>
          </p:txBody>
        </p:sp>
        <p:sp>
          <p:nvSpPr>
            <p:cNvPr id="15380" name="Text Box 23"/>
            <p:cNvSpPr txBox="1">
              <a:spLocks noChangeArrowheads="1"/>
            </p:cNvSpPr>
            <p:nvPr/>
          </p:nvSpPr>
          <p:spPr bwMode="auto">
            <a:xfrm rot="-5400000">
              <a:off x="3504" y="2914"/>
              <a:ext cx="1553" cy="92"/>
            </a:xfrm>
            <a:prstGeom prst="rect">
              <a:avLst/>
            </a:prstGeom>
            <a:noFill/>
            <a:ln w="12700" algn="ctr">
              <a:noFill/>
              <a:miter lim="800000"/>
              <a:headEnd/>
              <a:tailEnd/>
            </a:ln>
          </p:spPr>
          <p:txBody>
            <a:bodyPr lIns="0" tIns="0" rIns="0" bIns="0">
              <a:spAutoFit/>
            </a:bodyPr>
            <a:lstStyle/>
            <a:p>
              <a:pPr>
                <a:lnSpc>
                  <a:spcPct val="80000"/>
                </a:lnSpc>
              </a:pPr>
              <a:r>
                <a:rPr lang="en-US" sz="1200">
                  <a:solidFill>
                    <a:srgbClr val="952B1D"/>
                  </a:solidFill>
                  <a:latin typeface="Arial Black" pitchFamily="34" charset="0"/>
                </a:rPr>
                <a:t>NEXT-PHASE GOALS</a:t>
              </a:r>
            </a:p>
          </p:txBody>
        </p:sp>
        <p:sp>
          <p:nvSpPr>
            <p:cNvPr id="15381" name="Text Box 24"/>
            <p:cNvSpPr txBox="1">
              <a:spLocks noChangeArrowheads="1"/>
            </p:cNvSpPr>
            <p:nvPr/>
          </p:nvSpPr>
          <p:spPr bwMode="auto">
            <a:xfrm>
              <a:off x="1644" y="576"/>
              <a:ext cx="2622" cy="134"/>
            </a:xfrm>
            <a:prstGeom prst="rect">
              <a:avLst/>
            </a:prstGeom>
            <a:noFill/>
            <a:ln w="12700" algn="ctr">
              <a:noFill/>
              <a:miter lim="800000"/>
              <a:headEnd/>
              <a:tailEnd/>
            </a:ln>
          </p:spPr>
          <p:txBody>
            <a:bodyPr lIns="0" tIns="0" rIns="0" bIns="0">
              <a:spAutoFit/>
            </a:bodyPr>
            <a:lstStyle/>
            <a:p>
              <a:pPr algn="ctr"/>
              <a:r>
                <a:rPr lang="en-US" sz="1400">
                  <a:solidFill>
                    <a:srgbClr val="952B1D"/>
                  </a:solidFill>
                  <a:latin typeface="Arial Black" pitchFamily="34" charset="0"/>
                </a:rPr>
                <a:t>[UPPER BOUNDS] </a:t>
              </a:r>
            </a:p>
          </p:txBody>
        </p:sp>
        <p:sp>
          <p:nvSpPr>
            <p:cNvPr id="15382" name="Text Box 25"/>
            <p:cNvSpPr txBox="1">
              <a:spLocks noChangeArrowheads="1"/>
            </p:cNvSpPr>
            <p:nvPr/>
          </p:nvSpPr>
          <p:spPr bwMode="auto">
            <a:xfrm rot="-5400000">
              <a:off x="-210" y="1317"/>
              <a:ext cx="715" cy="92"/>
            </a:xfrm>
            <a:prstGeom prst="rect">
              <a:avLst/>
            </a:prstGeom>
            <a:noFill/>
            <a:ln w="12700" algn="ctr">
              <a:noFill/>
              <a:miter lim="800000"/>
              <a:headEnd/>
              <a:tailEnd/>
            </a:ln>
          </p:spPr>
          <p:txBody>
            <a:bodyPr lIns="0" tIns="0" rIns="0" bIns="0">
              <a:spAutoFit/>
            </a:bodyPr>
            <a:lstStyle/>
            <a:p>
              <a:pPr>
                <a:lnSpc>
                  <a:spcPct val="80000"/>
                </a:lnSpc>
              </a:pPr>
              <a:r>
                <a:rPr lang="en-US" sz="1200">
                  <a:solidFill>
                    <a:srgbClr val="952B1D"/>
                  </a:solidFill>
                  <a:latin typeface="Arial Black" pitchFamily="34" charset="0"/>
                </a:rPr>
                <a:t>STATUS QUO</a:t>
              </a:r>
            </a:p>
          </p:txBody>
        </p:sp>
        <p:sp>
          <p:nvSpPr>
            <p:cNvPr id="15383" name="Text Box 26"/>
            <p:cNvSpPr txBox="1">
              <a:spLocks noChangeArrowheads="1"/>
            </p:cNvSpPr>
            <p:nvPr/>
          </p:nvSpPr>
          <p:spPr bwMode="auto">
            <a:xfrm rot="-5400000">
              <a:off x="-364" y="3156"/>
              <a:ext cx="1035" cy="92"/>
            </a:xfrm>
            <a:prstGeom prst="rect">
              <a:avLst/>
            </a:prstGeom>
            <a:noFill/>
            <a:ln w="12700" algn="ctr">
              <a:noFill/>
              <a:miter lim="800000"/>
              <a:headEnd/>
              <a:tailEnd/>
            </a:ln>
          </p:spPr>
          <p:txBody>
            <a:bodyPr lIns="0" tIns="0" rIns="0" bIns="0">
              <a:spAutoFit/>
            </a:bodyPr>
            <a:lstStyle/>
            <a:p>
              <a:pPr>
                <a:lnSpc>
                  <a:spcPct val="80000"/>
                </a:lnSpc>
                <a:tabLst>
                  <a:tab pos="1827213" algn="l"/>
                </a:tabLst>
              </a:pPr>
              <a:r>
                <a:rPr lang="en-US" sz="1200">
                  <a:solidFill>
                    <a:srgbClr val="952B1D"/>
                  </a:solidFill>
                  <a:latin typeface="Arial Black" pitchFamily="34" charset="0"/>
                </a:rPr>
                <a:t>NEW INSIGHTS</a:t>
              </a:r>
            </a:p>
          </p:txBody>
        </p:sp>
      </p:grpSp>
      <p:sp>
        <p:nvSpPr>
          <p:cNvPr id="15376" name="Text Box 29"/>
          <p:cNvSpPr txBox="1">
            <a:spLocks noChangeArrowheads="1"/>
          </p:cNvSpPr>
          <p:nvPr/>
        </p:nvSpPr>
        <p:spPr bwMode="auto">
          <a:xfrm>
            <a:off x="7054850" y="4786313"/>
            <a:ext cx="1838325" cy="307975"/>
          </a:xfrm>
          <a:prstGeom prst="rect">
            <a:avLst/>
          </a:prstGeom>
          <a:noFill/>
          <a:ln w="12700" algn="ctr">
            <a:noFill/>
            <a:miter lim="800000"/>
            <a:headEnd/>
            <a:tailEnd/>
          </a:ln>
        </p:spPr>
        <p:txBody>
          <a:bodyPr>
            <a:spAutoFit/>
          </a:bodyPr>
          <a:lstStyle/>
          <a:p>
            <a:endParaRPr lang="en-US" sz="1400"/>
          </a:p>
        </p:txBody>
      </p:sp>
      <p:pic>
        <p:nvPicPr>
          <p:cNvPr id="15377" name="Picture 25" descr="C-GP-MAC.eps"/>
          <p:cNvPicPr>
            <a:picLocks noChangeAspect="1"/>
          </p:cNvPicPr>
          <p:nvPr/>
        </p:nvPicPr>
        <p:blipFill>
          <a:blip r:embed="rId3" cstate="print"/>
          <a:srcRect/>
          <a:stretch>
            <a:fillRect/>
          </a:stretch>
        </p:blipFill>
        <p:spPr bwMode="auto">
          <a:xfrm>
            <a:off x="-12700" y="1524000"/>
            <a:ext cx="2722563" cy="2324100"/>
          </a:xfrm>
          <a:prstGeom prst="rect">
            <a:avLst/>
          </a:prstGeom>
          <a:noFill/>
          <a:ln w="9525">
            <a:noFill/>
            <a:miter lim="800000"/>
            <a:headEnd/>
            <a:tailEnd/>
          </a:ln>
        </p:spPr>
      </p:pic>
      <p:pic>
        <p:nvPicPr>
          <p:cNvPr id="15378" name="Picture 26" descr="GP-MAC.eps"/>
          <p:cNvPicPr>
            <a:picLocks noChangeAspect="1"/>
          </p:cNvPicPr>
          <p:nvPr/>
        </p:nvPicPr>
        <p:blipFill>
          <a:blip r:embed="rId4" cstate="print"/>
          <a:srcRect/>
          <a:stretch>
            <a:fillRect/>
          </a:stretch>
        </p:blipFill>
        <p:spPr bwMode="auto">
          <a:xfrm>
            <a:off x="2811463" y="2122488"/>
            <a:ext cx="3752850" cy="1306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228600" y="5181600"/>
            <a:ext cx="2133600" cy="476250"/>
          </a:xfrm>
          <a:prstGeom prst="rect">
            <a:avLst/>
          </a:prstGeom>
          <a:noFill/>
          <a:ln w="9525">
            <a:noFill/>
            <a:miter lim="800000"/>
            <a:headEnd/>
            <a:tailEnd/>
          </a:ln>
        </p:spPr>
        <p:txBody>
          <a:bodyPr/>
          <a:lstStyle/>
          <a:p>
            <a:pPr eaLnBrk="0" hangingPunct="0"/>
            <a:endParaRPr lang="en-US" altLang="en-US">
              <a:latin typeface="Times" pitchFamily="18" charset="0"/>
            </a:endParaRPr>
          </a:p>
        </p:txBody>
      </p:sp>
      <p:sp>
        <p:nvSpPr>
          <p:cNvPr id="18435" name="Rectangle 4"/>
          <p:cNvSpPr>
            <a:spLocks noChangeArrowheads="1"/>
          </p:cNvSpPr>
          <p:nvPr/>
        </p:nvSpPr>
        <p:spPr bwMode="auto">
          <a:xfrm>
            <a:off x="482600" y="1960563"/>
            <a:ext cx="8166100" cy="3983037"/>
          </a:xfrm>
          <a:prstGeom prst="rect">
            <a:avLst/>
          </a:prstGeom>
          <a:solidFill>
            <a:srgbClr val="0C285B"/>
          </a:solidFill>
          <a:ln w="9525">
            <a:noFill/>
            <a:miter lim="800000"/>
            <a:headEnd/>
            <a:tailEnd/>
          </a:ln>
        </p:spPr>
        <p:txBody>
          <a:bodyPr lIns="137160" tIns="228600" rIns="45720" bIns="274320"/>
          <a:lstStyle/>
          <a:p>
            <a:pPr algn="ctr">
              <a:lnSpc>
                <a:spcPct val="85000"/>
              </a:lnSpc>
            </a:pPr>
            <a:endParaRPr lang="en-US" altLang="en-US" sz="2800" b="1">
              <a:solidFill>
                <a:srgbClr val="FFFF99"/>
              </a:solidFill>
              <a:latin typeface="Times" pitchFamily="18" charset="0"/>
            </a:endParaRPr>
          </a:p>
        </p:txBody>
      </p:sp>
      <p:sp>
        <p:nvSpPr>
          <p:cNvPr id="18436" name="Text Box 5"/>
          <p:cNvSpPr txBox="1">
            <a:spLocks noChangeArrowheads="1"/>
          </p:cNvSpPr>
          <p:nvPr/>
        </p:nvSpPr>
        <p:spPr bwMode="auto">
          <a:xfrm>
            <a:off x="914400" y="2362200"/>
            <a:ext cx="7315200" cy="3354388"/>
          </a:xfrm>
          <a:prstGeom prst="rect">
            <a:avLst/>
          </a:prstGeom>
          <a:noFill/>
          <a:ln w="9525">
            <a:noFill/>
            <a:miter lim="800000"/>
            <a:headEnd/>
            <a:tailEnd/>
          </a:ln>
        </p:spPr>
        <p:txBody>
          <a:bodyPr lIns="0" tIns="0" rIns="0" bIns="0">
            <a:spAutoFit/>
          </a:bodyPr>
          <a:lstStyle/>
          <a:p>
            <a:pPr algn="ctr" eaLnBrk="0" hangingPunct="0">
              <a:spcBef>
                <a:spcPct val="20000"/>
              </a:spcBef>
            </a:pPr>
            <a:endParaRPr lang="en-US" altLang="en-US" sz="1700" b="1">
              <a:solidFill>
                <a:srgbClr val="FFFF99"/>
              </a:solidFill>
              <a:latin typeface="Times" pitchFamily="18" charset="0"/>
            </a:endParaRPr>
          </a:p>
          <a:p>
            <a:pPr algn="ctr">
              <a:lnSpc>
                <a:spcPct val="95000"/>
              </a:lnSpc>
            </a:pPr>
            <a:r>
              <a:rPr lang="en-US" altLang="en-US" sz="2000" b="1" i="1">
                <a:solidFill>
                  <a:srgbClr val="FF0000"/>
                </a:solidFill>
                <a:latin typeface="Times" pitchFamily="18" charset="0"/>
              </a:rPr>
              <a:t>Progress Criteria 2:</a:t>
            </a:r>
          </a:p>
          <a:p>
            <a:pPr algn="ctr">
              <a:lnSpc>
                <a:spcPct val="95000"/>
              </a:lnSpc>
            </a:pPr>
            <a:endParaRPr lang="en-US" altLang="en-US" sz="2000" b="1" i="1">
              <a:solidFill>
                <a:srgbClr val="FF0000"/>
              </a:solidFill>
              <a:latin typeface="Times" pitchFamily="18" charset="0"/>
            </a:endParaRPr>
          </a:p>
          <a:p>
            <a:pPr algn="ctr">
              <a:lnSpc>
                <a:spcPct val="95000"/>
              </a:lnSpc>
            </a:pPr>
            <a:endParaRPr lang="en-US" altLang="en-US" sz="2000" b="1" i="1">
              <a:solidFill>
                <a:srgbClr val="FF0000"/>
              </a:solidFill>
              <a:latin typeface="Times" pitchFamily="18" charset="0"/>
            </a:endParaRPr>
          </a:p>
          <a:p>
            <a:r>
              <a:rPr lang="en-US" sz="2400" b="1">
                <a:solidFill>
                  <a:schemeClr val="bg1"/>
                </a:solidFill>
              </a:rPr>
              <a:t>Determine the optimal channel/network “coding” that achieves these capacity upper bounds when possible, and characterize for which classes of networks gaps still exist between achievability and upper bounds, and why. </a:t>
            </a:r>
            <a:endParaRPr lang="en-US" sz="2400">
              <a:solidFill>
                <a:schemeClr val="bg1"/>
              </a:solidFill>
            </a:endParaRPr>
          </a:p>
          <a:p>
            <a:r>
              <a:rPr lang="en-US" sz="2400" b="1"/>
              <a:t> </a:t>
            </a:r>
            <a:endParaRPr lang="en-US" altLang="en-US" sz="2400" b="1">
              <a:solidFill>
                <a:srgbClr val="FFFF99"/>
              </a:solidFill>
              <a:latin typeface="Times" pitchFamily="18" charset="0"/>
            </a:endParaRPr>
          </a:p>
        </p:txBody>
      </p:sp>
    </p:spTree>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 2 Criteria Met</a:t>
            </a:r>
            <a:endParaRPr lang="en-US" dirty="0"/>
          </a:p>
        </p:txBody>
      </p:sp>
      <p:sp>
        <p:nvSpPr>
          <p:cNvPr id="4" name="Rectangle 13"/>
          <p:cNvSpPr>
            <a:spLocks noGrp="1" noChangeArrowheads="1"/>
          </p:cNvSpPr>
          <p:nvPr>
            <p:ph idx="1"/>
          </p:nvPr>
        </p:nvSpPr>
        <p:spPr/>
        <p:txBody>
          <a:bodyPr/>
          <a:lstStyle/>
          <a:p>
            <a:pPr eaLnBrk="1" hangingPunct="1"/>
            <a:r>
              <a:rPr lang="en-US" dirty="0" smtClean="0">
                <a:latin typeface="Trebuchet MS" pitchFamily="34" charset="0"/>
              </a:rPr>
              <a:t>Analog Network Coding in the High-SNR Regime </a:t>
            </a:r>
          </a:p>
          <a:p>
            <a:pPr eaLnBrk="1" hangingPunct="1"/>
            <a:r>
              <a:rPr lang="en-US" dirty="0" smtClean="0"/>
              <a:t>Noisy Network Coding</a:t>
            </a:r>
          </a:p>
          <a:p>
            <a:pPr eaLnBrk="1" hangingPunct="1"/>
            <a:r>
              <a:rPr lang="en-US" dirty="0" smtClean="0"/>
              <a:t>Linear Representation in Network Coding</a:t>
            </a:r>
          </a:p>
          <a:p>
            <a:pPr eaLnBrk="1" hangingPunct="1"/>
            <a:r>
              <a:rPr lang="en-US" altLang="zh-CN" dirty="0" smtClean="0">
                <a:latin typeface="Trebuchet MS" pitchFamily="34" charset="0"/>
                <a:ea typeface="SimSun" pitchFamily="2" charset="-122"/>
              </a:rPr>
              <a:t>Cognitive and Cooperative Relaying in Broadcast Channels</a:t>
            </a:r>
          </a:p>
          <a:p>
            <a:pPr eaLnBrk="1" hangingPunct="1"/>
            <a:r>
              <a:rPr lang="en-US" altLang="zh-CN" dirty="0" err="1" smtClean="0">
                <a:latin typeface="Trebuchet MS" pitchFamily="34" charset="0"/>
                <a:ea typeface="SimSun" pitchFamily="2" charset="-122"/>
              </a:rPr>
              <a:t>Multiway</a:t>
            </a:r>
            <a:r>
              <a:rPr lang="en-US" altLang="zh-CN" dirty="0" smtClean="0">
                <a:latin typeface="Trebuchet MS" pitchFamily="34" charset="0"/>
                <a:ea typeface="SimSun" pitchFamily="2" charset="-122"/>
              </a:rPr>
              <a:t> Relaying</a:t>
            </a:r>
          </a:p>
          <a:p>
            <a:pPr eaLnBrk="1" hangingPunct="1"/>
            <a:r>
              <a:rPr lang="en-US" altLang="zh-CN" dirty="0" smtClean="0">
                <a:latin typeface="Trebuchet MS" pitchFamily="34" charset="0"/>
                <a:ea typeface="SimSun" pitchFamily="2" charset="-122"/>
              </a:rPr>
              <a:t>Multicasting with a Relay</a:t>
            </a:r>
          </a:p>
          <a:p>
            <a:pPr eaLnBrk="1" hangingPunct="1"/>
            <a:r>
              <a:rPr lang="en-US" dirty="0" smtClean="0"/>
              <a:t>Multicast Capacity Region of a Large Wireless Network</a:t>
            </a:r>
          </a:p>
          <a:p>
            <a:pPr eaLnBrk="1" hangingPunct="1"/>
            <a:r>
              <a:rPr lang="en-US" altLang="zh-CN" dirty="0" smtClean="0">
                <a:latin typeface="Trebuchet MS" pitchFamily="34" charset="0"/>
                <a:ea typeface="SimSun" pitchFamily="2" charset="-122"/>
              </a:rPr>
              <a:t>Decentralized control via coding</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AutoShape 2"/>
          <p:cNvSpPr>
            <a:spLocks noChangeAspect="1" noChangeArrowheads="1"/>
          </p:cNvSpPr>
          <p:nvPr/>
        </p:nvSpPr>
        <p:spPr bwMode="auto">
          <a:xfrm>
            <a:off x="7589838" y="3806825"/>
            <a:ext cx="615950" cy="363538"/>
          </a:xfrm>
          <a:prstGeom prst="downArrow">
            <a:avLst>
              <a:gd name="adj1" fmla="val 53611"/>
              <a:gd name="adj2" fmla="val 53773"/>
            </a:avLst>
          </a:prstGeom>
          <a:solidFill>
            <a:srgbClr val="B2B2B2">
              <a:alpha val="59999"/>
            </a:srgbClr>
          </a:solidFill>
          <a:ln w="12700">
            <a:solidFill>
              <a:srgbClr val="808080"/>
            </a:solidFill>
            <a:miter lim="800000"/>
            <a:headEnd/>
            <a:tailEnd/>
          </a:ln>
        </p:spPr>
        <p:txBody>
          <a:bodyPr wrap="none" anchor="ctr"/>
          <a:lstStyle/>
          <a:p>
            <a:pPr algn="ctr"/>
            <a:endParaRPr lang="zh-CN" altLang="en-US" sz="700" b="1">
              <a:solidFill>
                <a:srgbClr val="952B1D"/>
              </a:solidFill>
              <a:latin typeface="Century Gothic" pitchFamily="34" charset="0"/>
              <a:ea typeface="SimSun" pitchFamily="2" charset="-122"/>
            </a:endParaRPr>
          </a:p>
        </p:txBody>
      </p:sp>
      <p:sp>
        <p:nvSpPr>
          <p:cNvPr id="2053" name="AutoShape 3"/>
          <p:cNvSpPr>
            <a:spLocks noChangeArrowheads="1"/>
          </p:cNvSpPr>
          <p:nvPr/>
        </p:nvSpPr>
        <p:spPr bwMode="auto">
          <a:xfrm>
            <a:off x="6748463" y="1173163"/>
            <a:ext cx="2270125" cy="2566987"/>
          </a:xfrm>
          <a:prstGeom prst="roundRect">
            <a:avLst>
              <a:gd name="adj" fmla="val 11111"/>
            </a:avLst>
          </a:prstGeom>
          <a:solidFill>
            <a:srgbClr val="3366FF">
              <a:alpha val="20000"/>
            </a:srgbClr>
          </a:solidFill>
          <a:ln w="25400">
            <a:solidFill>
              <a:schemeClr val="bg2"/>
            </a:solidFill>
            <a:round/>
            <a:headEnd/>
            <a:tailEnd/>
          </a:ln>
        </p:spPr>
        <p:txBody>
          <a:bodyPr lIns="100584" tIns="73152" rIns="64008" bIns="82296" anchor="b"/>
          <a:lstStyle/>
          <a:p>
            <a:pPr marL="58738" indent="-58738" eaLnBrk="0" hangingPunct="0">
              <a:lnSpc>
                <a:spcPct val="90000"/>
              </a:lnSpc>
              <a:spcBef>
                <a:spcPct val="35000"/>
              </a:spcBef>
            </a:pPr>
            <a:endParaRPr lang="zh-CN" altLang="en-US" sz="1000">
              <a:ea typeface="SimSun" pitchFamily="2" charset="-122"/>
            </a:endParaRPr>
          </a:p>
          <a:p>
            <a:pPr marL="58738" indent="-58738" eaLnBrk="0" hangingPunct="0">
              <a:lnSpc>
                <a:spcPct val="90000"/>
              </a:lnSpc>
              <a:spcBef>
                <a:spcPct val="35000"/>
              </a:spcBef>
            </a:pPr>
            <a:endParaRPr lang="zh-CN" altLang="en-US" sz="1000">
              <a:ea typeface="SimSun" pitchFamily="2" charset="-122"/>
            </a:endParaRPr>
          </a:p>
          <a:p>
            <a:pPr marL="58738" indent="-58738" eaLnBrk="0" hangingPunct="0">
              <a:lnSpc>
                <a:spcPct val="90000"/>
              </a:lnSpc>
              <a:spcBef>
                <a:spcPct val="35000"/>
              </a:spcBef>
            </a:pPr>
            <a:endParaRPr lang="zh-CN" altLang="en-US" sz="1000">
              <a:ea typeface="SimSun" pitchFamily="2" charset="-122"/>
            </a:endParaRPr>
          </a:p>
          <a:p>
            <a:pPr marL="58738" indent="-58738" eaLnBrk="0" hangingPunct="0">
              <a:lnSpc>
                <a:spcPct val="90000"/>
              </a:lnSpc>
              <a:spcBef>
                <a:spcPct val="35000"/>
              </a:spcBef>
            </a:pPr>
            <a:endParaRPr lang="zh-CN" altLang="en-US" sz="1000">
              <a:ea typeface="SimSun" pitchFamily="2" charset="-122"/>
            </a:endParaRPr>
          </a:p>
          <a:p>
            <a:pPr marL="58738" indent="-58738" eaLnBrk="0" hangingPunct="0">
              <a:lnSpc>
                <a:spcPct val="90000"/>
              </a:lnSpc>
              <a:spcBef>
                <a:spcPct val="35000"/>
              </a:spcBef>
            </a:pPr>
            <a:endParaRPr lang="zh-CN" altLang="en-US" sz="1000">
              <a:ea typeface="SimSun" pitchFamily="2" charset="-122"/>
            </a:endParaRPr>
          </a:p>
          <a:p>
            <a:pPr marL="58738" indent="-58738" eaLnBrk="0" hangingPunct="0">
              <a:lnSpc>
                <a:spcPct val="90000"/>
              </a:lnSpc>
              <a:spcBef>
                <a:spcPct val="35000"/>
              </a:spcBef>
            </a:pPr>
            <a:endParaRPr lang="zh-CN" altLang="en-US" sz="1000">
              <a:ea typeface="SimSun" pitchFamily="2" charset="-122"/>
            </a:endParaRPr>
          </a:p>
          <a:p>
            <a:pPr marL="58738" indent="-58738" eaLnBrk="0" hangingPunct="0">
              <a:lnSpc>
                <a:spcPct val="90000"/>
              </a:lnSpc>
              <a:spcBef>
                <a:spcPct val="35000"/>
              </a:spcBef>
            </a:pPr>
            <a:endParaRPr lang="zh-CN" altLang="en-US" sz="1000">
              <a:ea typeface="SimSun" pitchFamily="2" charset="-122"/>
            </a:endParaRPr>
          </a:p>
          <a:p>
            <a:pPr marL="58738" indent="-58738" eaLnBrk="0" hangingPunct="0">
              <a:lnSpc>
                <a:spcPct val="90000"/>
              </a:lnSpc>
              <a:spcBef>
                <a:spcPct val="35000"/>
              </a:spcBef>
            </a:pPr>
            <a:r>
              <a:rPr lang="zh-CN" altLang="en-US" sz="1000" b="1">
                <a:ea typeface="SimSun" pitchFamily="2" charset="-122"/>
              </a:rPr>
              <a:t>	 </a:t>
            </a:r>
            <a:r>
              <a:rPr lang="en-US" altLang="zh-CN" sz="1000" b="1">
                <a:ea typeface="SimSun" pitchFamily="2" charset="-122"/>
              </a:rPr>
              <a:t>New coding strategy for noisy multisource, multicast networks</a:t>
            </a:r>
          </a:p>
          <a:p>
            <a:pPr marL="58738" indent="-58738" eaLnBrk="0" hangingPunct="0">
              <a:lnSpc>
                <a:spcPct val="90000"/>
              </a:lnSpc>
              <a:spcBef>
                <a:spcPct val="35000"/>
              </a:spcBef>
            </a:pPr>
            <a:endParaRPr lang="en-US" altLang="zh-CN" sz="1000" b="1">
              <a:ea typeface="SimSun" pitchFamily="2" charset="-122"/>
            </a:endParaRPr>
          </a:p>
          <a:p>
            <a:pPr marL="58738" indent="-58738" eaLnBrk="0" hangingPunct="0">
              <a:lnSpc>
                <a:spcPct val="90000"/>
              </a:lnSpc>
              <a:spcBef>
                <a:spcPct val="35000"/>
              </a:spcBef>
            </a:pPr>
            <a:r>
              <a:rPr lang="en-US" altLang="zh-CN" sz="1000" b="1">
                <a:ea typeface="SimSun" pitchFamily="2" charset="-122"/>
              </a:rPr>
              <a:t>Simplified and unified coding scheme for noisy multisource, multicast networks</a:t>
            </a:r>
          </a:p>
          <a:p>
            <a:pPr marL="58738" indent="-58738" eaLnBrk="0" hangingPunct="0">
              <a:lnSpc>
                <a:spcPct val="90000"/>
              </a:lnSpc>
              <a:spcBef>
                <a:spcPct val="35000"/>
              </a:spcBef>
            </a:pPr>
            <a:endParaRPr lang="en-US" altLang="zh-CN" sz="1000" b="1">
              <a:ea typeface="SimSun" pitchFamily="2" charset="-122"/>
            </a:endParaRPr>
          </a:p>
          <a:p>
            <a:pPr marL="58738" indent="-58738" eaLnBrk="0" hangingPunct="0">
              <a:lnSpc>
                <a:spcPct val="90000"/>
              </a:lnSpc>
              <a:spcBef>
                <a:spcPct val="35000"/>
              </a:spcBef>
            </a:pPr>
            <a:r>
              <a:rPr lang="en-US" altLang="zh-CN" sz="1000" b="1">
                <a:ea typeface="SimSun" pitchFamily="2" charset="-122"/>
              </a:rPr>
              <a:t>Strictly better than current achievable schemes</a:t>
            </a:r>
          </a:p>
          <a:p>
            <a:pPr marL="58738" indent="-58738" eaLnBrk="0" hangingPunct="0">
              <a:lnSpc>
                <a:spcPct val="90000"/>
              </a:lnSpc>
              <a:spcBef>
                <a:spcPct val="35000"/>
              </a:spcBef>
            </a:pPr>
            <a:endParaRPr lang="en-US" altLang="zh-CN" sz="1000" b="1">
              <a:ea typeface="SimSun" pitchFamily="2" charset="-122"/>
            </a:endParaRPr>
          </a:p>
          <a:p>
            <a:pPr marL="58738" indent="-58738" eaLnBrk="0" hangingPunct="0">
              <a:lnSpc>
                <a:spcPct val="90000"/>
              </a:lnSpc>
              <a:spcBef>
                <a:spcPct val="35000"/>
              </a:spcBef>
            </a:pPr>
            <a:endParaRPr kumimoji="1" lang="en-US" altLang="zh-CN" sz="1000">
              <a:ea typeface="SimSun" pitchFamily="2" charset="-122"/>
            </a:endParaRPr>
          </a:p>
        </p:txBody>
      </p:sp>
      <p:sp>
        <p:nvSpPr>
          <p:cNvPr id="2054" name="AutoShape 4"/>
          <p:cNvSpPr>
            <a:spLocks noChangeArrowheads="1"/>
          </p:cNvSpPr>
          <p:nvPr/>
        </p:nvSpPr>
        <p:spPr bwMode="auto">
          <a:xfrm>
            <a:off x="2913063" y="1163638"/>
            <a:ext cx="3549650" cy="4989512"/>
          </a:xfrm>
          <a:prstGeom prst="roundRect">
            <a:avLst>
              <a:gd name="adj" fmla="val 7963"/>
            </a:avLst>
          </a:prstGeom>
          <a:solidFill>
            <a:srgbClr val="666699">
              <a:alpha val="25098"/>
            </a:srgbClr>
          </a:solidFill>
          <a:ln w="38100">
            <a:solidFill>
              <a:srgbClr val="4D4D4D"/>
            </a:solidFill>
            <a:round/>
            <a:headEnd/>
            <a:tailEnd/>
          </a:ln>
        </p:spPr>
        <p:txBody>
          <a:bodyPr tIns="91440" bIns="91440"/>
          <a:lstStyle/>
          <a:p>
            <a:pPr marL="114300" indent="-114300" eaLnBrk="0" hangingPunct="0">
              <a:spcBef>
                <a:spcPct val="50000"/>
              </a:spcBef>
            </a:pPr>
            <a:endParaRPr lang="zh-CN" altLang="en-US" sz="1200" u="sng">
              <a:ea typeface="SimSun" pitchFamily="2" charset="-122"/>
            </a:endParaRPr>
          </a:p>
        </p:txBody>
      </p:sp>
      <p:sp>
        <p:nvSpPr>
          <p:cNvPr id="2055" name="Rectangle 5"/>
          <p:cNvSpPr>
            <a:spLocks noGrp="1" noChangeArrowheads="1"/>
          </p:cNvSpPr>
          <p:nvPr>
            <p:ph type="title" idx="4294967295"/>
          </p:nvPr>
        </p:nvSpPr>
        <p:spPr>
          <a:xfrm>
            <a:off x="1055688" y="66675"/>
            <a:ext cx="6977062" cy="655638"/>
          </a:xfrm>
        </p:spPr>
        <p:txBody>
          <a:bodyPr/>
          <a:lstStyle/>
          <a:p>
            <a:pPr eaLnBrk="1" hangingPunct="1"/>
            <a:r>
              <a:rPr lang="en-US" altLang="zh-CN" smtClean="0">
                <a:latin typeface="Trebuchet MS" pitchFamily="34" charset="0"/>
                <a:ea typeface="SimSun" pitchFamily="2" charset="-122"/>
              </a:rPr>
              <a:t>Noisy Network Coding:</a:t>
            </a:r>
            <a:r>
              <a:rPr lang="en-US" altLang="zh-CN" i="1" smtClean="0">
                <a:latin typeface="Trebuchet MS" pitchFamily="34" charset="0"/>
                <a:ea typeface="SimSun" pitchFamily="2" charset="-122"/>
              </a:rPr>
              <a:t> El Gamal</a:t>
            </a:r>
          </a:p>
        </p:txBody>
      </p:sp>
      <p:sp>
        <p:nvSpPr>
          <p:cNvPr id="2056" name="AutoShape 6"/>
          <p:cNvSpPr>
            <a:spLocks noChangeArrowheads="1"/>
          </p:cNvSpPr>
          <p:nvPr/>
        </p:nvSpPr>
        <p:spPr bwMode="auto">
          <a:xfrm>
            <a:off x="300038" y="3759200"/>
            <a:ext cx="2420937" cy="2347913"/>
          </a:xfrm>
          <a:prstGeom prst="roundRect">
            <a:avLst>
              <a:gd name="adj" fmla="val 11111"/>
            </a:avLst>
          </a:prstGeom>
          <a:solidFill>
            <a:srgbClr val="3366FF">
              <a:alpha val="20000"/>
            </a:srgbClr>
          </a:solidFill>
          <a:ln w="25400">
            <a:solidFill>
              <a:schemeClr val="bg2"/>
            </a:solidFill>
            <a:round/>
            <a:headEnd/>
            <a:tailEnd/>
          </a:ln>
        </p:spPr>
        <p:txBody>
          <a:bodyPr lIns="45720" tIns="73152" rIns="45720" bIns="82296" anchor="b"/>
          <a:lstStyle/>
          <a:p>
            <a:pPr marL="58738" indent="-58738" eaLnBrk="0" hangingPunct="0">
              <a:lnSpc>
                <a:spcPct val="90000"/>
              </a:lnSpc>
              <a:spcBef>
                <a:spcPct val="35000"/>
              </a:spcBef>
            </a:pPr>
            <a:r>
              <a:rPr kumimoji="1" lang="en-US" altLang="zh-CN" sz="1000">
                <a:ea typeface="SimSun" pitchFamily="2" charset="-122"/>
              </a:rPr>
              <a:t>Network coding and its extensions to deterministic and erasure networks are special cases of  compress– forward coding technique</a:t>
            </a:r>
          </a:p>
          <a:p>
            <a:pPr marL="58738" indent="-58738" eaLnBrk="0" hangingPunct="0">
              <a:lnSpc>
                <a:spcPct val="90000"/>
              </a:lnSpc>
              <a:spcBef>
                <a:spcPct val="35000"/>
              </a:spcBef>
            </a:pPr>
            <a:r>
              <a:rPr kumimoji="1" lang="en-US" altLang="zh-CN" sz="1000">
                <a:ea typeface="SimSun" pitchFamily="2" charset="-122"/>
              </a:rPr>
              <a:t>New coding technique provides a simple and unified proofs of all previous results</a:t>
            </a:r>
          </a:p>
        </p:txBody>
      </p:sp>
      <p:sp>
        <p:nvSpPr>
          <p:cNvPr id="2057" name="Text Box 7"/>
          <p:cNvSpPr txBox="1">
            <a:spLocks noChangeArrowheads="1"/>
          </p:cNvSpPr>
          <p:nvPr/>
        </p:nvSpPr>
        <p:spPr bwMode="auto">
          <a:xfrm>
            <a:off x="401638" y="6343650"/>
            <a:ext cx="8359775" cy="363538"/>
          </a:xfrm>
          <a:prstGeom prst="rect">
            <a:avLst/>
          </a:prstGeom>
          <a:solidFill>
            <a:srgbClr val="FFFF00"/>
          </a:solidFill>
          <a:ln w="31750">
            <a:solidFill>
              <a:srgbClr val="333333"/>
            </a:solidFill>
            <a:miter lim="800000"/>
            <a:headEnd/>
            <a:tailEnd/>
          </a:ln>
        </p:spPr>
        <p:txBody>
          <a:bodyPr lIns="274320" tIns="100584" rIns="274320" bIns="73152" anchor="b" anchorCtr="1">
            <a:spAutoFit/>
          </a:bodyPr>
          <a:lstStyle/>
          <a:p>
            <a:pPr algn="ctr">
              <a:lnSpc>
                <a:spcPct val="85000"/>
              </a:lnSpc>
            </a:pPr>
            <a:r>
              <a:rPr lang="en-US" altLang="zh-CN" sz="1400" b="1">
                <a:ea typeface="SimSun" pitchFamily="2" charset="-122"/>
              </a:rPr>
              <a:t>Network coding and its extensions are special cases of compress-forward</a:t>
            </a:r>
          </a:p>
        </p:txBody>
      </p:sp>
      <p:sp>
        <p:nvSpPr>
          <p:cNvPr id="2058" name="Rectangle 8"/>
          <p:cNvSpPr>
            <a:spLocks noChangeArrowheads="1"/>
          </p:cNvSpPr>
          <p:nvPr/>
        </p:nvSpPr>
        <p:spPr bwMode="auto">
          <a:xfrm>
            <a:off x="3132138" y="1314450"/>
            <a:ext cx="3292475" cy="4462463"/>
          </a:xfrm>
          <a:prstGeom prst="rect">
            <a:avLst/>
          </a:prstGeom>
          <a:noFill/>
          <a:ln w="19050">
            <a:noFill/>
            <a:prstDash val="sysDot"/>
            <a:miter lim="800000"/>
            <a:headEnd/>
            <a:tailEnd/>
          </a:ln>
        </p:spPr>
        <p:txBody>
          <a:bodyPr lIns="0" tIns="0" rIns="0" bIns="0">
            <a:spAutoFit/>
          </a:bodyPr>
          <a:lstStyle/>
          <a:p>
            <a:pPr marL="457200" indent="-457200" eaLnBrk="0" hangingPunct="0">
              <a:lnSpc>
                <a:spcPct val="90000"/>
              </a:lnSpc>
              <a:spcBef>
                <a:spcPct val="35000"/>
              </a:spcBef>
              <a:tabLst>
                <a:tab pos="119063" algn="l"/>
              </a:tabLst>
            </a:pPr>
            <a:r>
              <a:rPr lang="en-US" altLang="zh-CN" sz="1200" b="1">
                <a:latin typeface="Times New Roman" pitchFamily="18" charset="0"/>
                <a:ea typeface="SimSun" pitchFamily="2" charset="-122"/>
              </a:rPr>
              <a:t>MAIN ACHIEVEMENT:</a:t>
            </a:r>
          </a:p>
          <a:p>
            <a:pPr marL="457200" indent="-457200" eaLnBrk="0" hangingPunct="0">
              <a:lnSpc>
                <a:spcPct val="90000"/>
              </a:lnSpc>
              <a:spcBef>
                <a:spcPct val="35000"/>
              </a:spcBef>
              <a:buFontTx/>
              <a:buChar char="•"/>
              <a:tabLst>
                <a:tab pos="119063" algn="l"/>
              </a:tabLst>
            </a:pPr>
            <a:r>
              <a:rPr lang="en-US" altLang="zh-CN" sz="1200" b="1">
                <a:latin typeface="Times New Roman" pitchFamily="18" charset="0"/>
                <a:ea typeface="SimSun" pitchFamily="2" charset="-122"/>
              </a:rPr>
              <a:t>New achievable rate for </a:t>
            </a:r>
            <a:r>
              <a:rPr lang="en-US" altLang="zh-CN" sz="1200" b="1">
                <a:solidFill>
                  <a:srgbClr val="FF0066"/>
                </a:solidFill>
                <a:latin typeface="Times New Roman" pitchFamily="18" charset="0"/>
                <a:ea typeface="SimSun" pitchFamily="2" charset="-122"/>
              </a:rPr>
              <a:t>noisy, multisource, multicast </a:t>
            </a:r>
            <a:r>
              <a:rPr lang="en-US" altLang="zh-CN" sz="1200" b="1">
                <a:latin typeface="Times New Roman" pitchFamily="18" charset="0"/>
                <a:ea typeface="SimSun" pitchFamily="2" charset="-122"/>
              </a:rPr>
              <a:t>networks</a:t>
            </a:r>
          </a:p>
          <a:p>
            <a:pPr marL="457200" indent="-457200" eaLnBrk="0" hangingPunct="0">
              <a:lnSpc>
                <a:spcPct val="90000"/>
              </a:lnSpc>
              <a:spcBef>
                <a:spcPct val="35000"/>
              </a:spcBef>
              <a:buFontTx/>
              <a:buChar char="•"/>
              <a:tabLst>
                <a:tab pos="119063" algn="l"/>
              </a:tabLst>
            </a:pPr>
            <a:r>
              <a:rPr lang="en-US" altLang="zh-CN" sz="1200" b="1">
                <a:latin typeface="Times New Roman" pitchFamily="18" charset="0"/>
                <a:ea typeface="SimSun" pitchFamily="2" charset="-122"/>
              </a:rPr>
              <a:t>Includes all previous achievable schemes</a:t>
            </a:r>
          </a:p>
          <a:p>
            <a:pPr marL="457200" indent="-457200" eaLnBrk="0" hangingPunct="0">
              <a:lnSpc>
                <a:spcPct val="90000"/>
              </a:lnSpc>
              <a:spcBef>
                <a:spcPct val="35000"/>
              </a:spcBef>
              <a:buFontTx/>
              <a:buChar char="•"/>
              <a:tabLst>
                <a:tab pos="119063" algn="l"/>
              </a:tabLst>
            </a:pPr>
            <a:r>
              <a:rPr lang="en-US" altLang="zh-CN" sz="1200" b="1">
                <a:latin typeface="Times New Roman" pitchFamily="18" charset="0"/>
                <a:ea typeface="SimSun" pitchFamily="2" charset="-122"/>
              </a:rPr>
              <a:t>In particular, includes </a:t>
            </a:r>
            <a:r>
              <a:rPr lang="en-US" altLang="zh-CN" sz="1200" b="1">
                <a:solidFill>
                  <a:srgbClr val="FF0066"/>
                </a:solidFill>
                <a:latin typeface="Times New Roman" pitchFamily="18" charset="0"/>
                <a:ea typeface="SimSun" pitchFamily="2" charset="-122"/>
              </a:rPr>
              <a:t>noiseless networks</a:t>
            </a:r>
            <a:r>
              <a:rPr lang="en-US" altLang="zh-CN" sz="1200" b="1">
                <a:latin typeface="Times New Roman" pitchFamily="18" charset="0"/>
                <a:ea typeface="SimSun" pitchFamily="2" charset="-122"/>
              </a:rPr>
              <a:t> (network coding), </a:t>
            </a:r>
            <a:r>
              <a:rPr lang="en-US" altLang="zh-CN" sz="1200" b="1">
                <a:solidFill>
                  <a:srgbClr val="FF0066"/>
                </a:solidFill>
                <a:latin typeface="Times New Roman" pitchFamily="18" charset="0"/>
                <a:ea typeface="SimSun" pitchFamily="2" charset="-122"/>
              </a:rPr>
              <a:t>deterministic multicast networks</a:t>
            </a:r>
            <a:r>
              <a:rPr lang="en-US" altLang="zh-CN" sz="1200" b="1">
                <a:latin typeface="Times New Roman" pitchFamily="18" charset="0"/>
                <a:ea typeface="SimSun" pitchFamily="2" charset="-122"/>
              </a:rPr>
              <a:t> and </a:t>
            </a:r>
            <a:r>
              <a:rPr lang="en-US" altLang="zh-CN" sz="1200" b="1">
                <a:solidFill>
                  <a:srgbClr val="FF0066"/>
                </a:solidFill>
                <a:latin typeface="Times New Roman" pitchFamily="18" charset="0"/>
                <a:ea typeface="SimSun" pitchFamily="2" charset="-122"/>
              </a:rPr>
              <a:t>erasure networks</a:t>
            </a:r>
            <a:r>
              <a:rPr lang="en-US" altLang="zh-CN" sz="1200" b="1">
                <a:latin typeface="Times New Roman" pitchFamily="18" charset="0"/>
                <a:ea typeface="SimSun" pitchFamily="2" charset="-122"/>
              </a:rPr>
              <a:t> as special cases</a:t>
            </a:r>
          </a:p>
          <a:p>
            <a:pPr marL="457200" indent="-457200" eaLnBrk="0" hangingPunct="0">
              <a:lnSpc>
                <a:spcPct val="90000"/>
              </a:lnSpc>
              <a:spcBef>
                <a:spcPct val="35000"/>
              </a:spcBef>
              <a:buFontTx/>
              <a:buChar char="•"/>
              <a:tabLst>
                <a:tab pos="119063" algn="l"/>
              </a:tabLst>
            </a:pPr>
            <a:r>
              <a:rPr lang="en-US" altLang="zh-CN" sz="1200" b="1">
                <a:latin typeface="Times New Roman" pitchFamily="18" charset="0"/>
                <a:ea typeface="SimSun" pitchFamily="2" charset="-122"/>
              </a:rPr>
              <a:t> Shown to be strictly better than current schemes for some networks</a:t>
            </a:r>
          </a:p>
          <a:p>
            <a:pPr marL="457200" indent="-457200" eaLnBrk="0" hangingPunct="0">
              <a:lnSpc>
                <a:spcPct val="90000"/>
              </a:lnSpc>
              <a:spcBef>
                <a:spcPct val="35000"/>
              </a:spcBef>
              <a:tabLst>
                <a:tab pos="119063" algn="l"/>
              </a:tabLst>
            </a:pPr>
            <a:r>
              <a:rPr lang="en-US" altLang="zh-CN" sz="1200" b="1">
                <a:latin typeface="Times New Roman" pitchFamily="18" charset="0"/>
                <a:ea typeface="SimSun" pitchFamily="2" charset="-122"/>
              </a:rPr>
              <a:t>HOW IT WORKS: </a:t>
            </a:r>
          </a:p>
          <a:p>
            <a:pPr marL="457200" indent="-457200" eaLnBrk="0" hangingPunct="0">
              <a:lnSpc>
                <a:spcPct val="90000"/>
              </a:lnSpc>
              <a:spcBef>
                <a:spcPct val="35000"/>
              </a:spcBef>
              <a:tabLst>
                <a:tab pos="119063" algn="l"/>
              </a:tabLst>
            </a:pPr>
            <a:endParaRPr lang="en-US" altLang="zh-CN" sz="1200" b="1">
              <a:latin typeface="Times New Roman" pitchFamily="18" charset="0"/>
              <a:ea typeface="SimSun" pitchFamily="2" charset="-122"/>
            </a:endParaRPr>
          </a:p>
          <a:p>
            <a:pPr marL="457200" indent="-457200" eaLnBrk="0" hangingPunct="0">
              <a:lnSpc>
                <a:spcPct val="90000"/>
              </a:lnSpc>
              <a:spcBef>
                <a:spcPct val="35000"/>
              </a:spcBef>
              <a:tabLst>
                <a:tab pos="119063" algn="l"/>
              </a:tabLst>
            </a:pPr>
            <a:endParaRPr lang="en-US" altLang="zh-CN" sz="1200" b="1">
              <a:latin typeface="Times New Roman" pitchFamily="18" charset="0"/>
              <a:ea typeface="SimSun" pitchFamily="2" charset="-122"/>
            </a:endParaRPr>
          </a:p>
          <a:p>
            <a:pPr marL="457200" indent="-457200" eaLnBrk="0" hangingPunct="0">
              <a:lnSpc>
                <a:spcPct val="90000"/>
              </a:lnSpc>
              <a:spcBef>
                <a:spcPct val="35000"/>
              </a:spcBef>
              <a:tabLst>
                <a:tab pos="119063" algn="l"/>
              </a:tabLst>
            </a:pPr>
            <a:endParaRPr lang="en-US" altLang="zh-CN" sz="1200" b="1">
              <a:latin typeface="Times New Roman" pitchFamily="18" charset="0"/>
              <a:ea typeface="SimSun" pitchFamily="2" charset="-122"/>
            </a:endParaRPr>
          </a:p>
          <a:p>
            <a:pPr marL="457200" indent="-457200" eaLnBrk="0" hangingPunct="0">
              <a:lnSpc>
                <a:spcPct val="90000"/>
              </a:lnSpc>
              <a:spcBef>
                <a:spcPct val="35000"/>
              </a:spcBef>
              <a:tabLst>
                <a:tab pos="119063" algn="l"/>
              </a:tabLst>
            </a:pPr>
            <a:endParaRPr lang="en-US" altLang="zh-CN" sz="1200" b="1">
              <a:latin typeface="Times New Roman" pitchFamily="18" charset="0"/>
              <a:ea typeface="SimSun" pitchFamily="2" charset="-122"/>
            </a:endParaRPr>
          </a:p>
          <a:p>
            <a:pPr marL="457200" indent="-457200" eaLnBrk="0" hangingPunct="0">
              <a:lnSpc>
                <a:spcPct val="90000"/>
              </a:lnSpc>
              <a:spcBef>
                <a:spcPct val="35000"/>
              </a:spcBef>
              <a:tabLst>
                <a:tab pos="119063" algn="l"/>
              </a:tabLst>
            </a:pPr>
            <a:endParaRPr lang="en-US" altLang="zh-CN" sz="1200" b="1">
              <a:latin typeface="Times New Roman" pitchFamily="18" charset="0"/>
              <a:ea typeface="SimSun" pitchFamily="2" charset="-122"/>
            </a:endParaRPr>
          </a:p>
          <a:p>
            <a:pPr marL="457200" indent="-457200" eaLnBrk="0" hangingPunct="0">
              <a:lnSpc>
                <a:spcPct val="90000"/>
              </a:lnSpc>
              <a:spcBef>
                <a:spcPct val="35000"/>
              </a:spcBef>
              <a:buFontTx/>
              <a:buChar char="•"/>
              <a:tabLst>
                <a:tab pos="119063" algn="l"/>
              </a:tabLst>
            </a:pPr>
            <a:r>
              <a:rPr lang="en-US" altLang="zh-CN" sz="1200" b="1">
                <a:latin typeface="Times New Roman" pitchFamily="18" charset="0"/>
                <a:ea typeface="SimSun" pitchFamily="2" charset="-122"/>
              </a:rPr>
              <a:t>Source node(s) sends message b times</a:t>
            </a:r>
          </a:p>
          <a:p>
            <a:pPr marL="457200" indent="-457200" eaLnBrk="0" hangingPunct="0">
              <a:lnSpc>
                <a:spcPct val="90000"/>
              </a:lnSpc>
              <a:spcBef>
                <a:spcPct val="35000"/>
              </a:spcBef>
              <a:buFontTx/>
              <a:buChar char="•"/>
              <a:tabLst>
                <a:tab pos="119063" algn="l"/>
              </a:tabLst>
            </a:pPr>
            <a:r>
              <a:rPr lang="en-US" altLang="zh-CN" sz="1200" b="1">
                <a:latin typeface="Times New Roman" pitchFamily="18" charset="0"/>
                <a:ea typeface="SimSun" pitchFamily="2" charset="-122"/>
              </a:rPr>
              <a:t>Relay nodes use compress-forward</a:t>
            </a:r>
          </a:p>
          <a:p>
            <a:pPr marL="457200" indent="-457200" eaLnBrk="0" hangingPunct="0">
              <a:lnSpc>
                <a:spcPct val="90000"/>
              </a:lnSpc>
              <a:spcBef>
                <a:spcPct val="35000"/>
              </a:spcBef>
              <a:buFontTx/>
              <a:buChar char="•"/>
              <a:tabLst>
                <a:tab pos="119063" algn="l"/>
              </a:tabLst>
            </a:pPr>
            <a:r>
              <a:rPr lang="en-US" altLang="zh-CN" sz="1200" b="1">
                <a:latin typeface="Times New Roman" pitchFamily="18" charset="0"/>
                <a:ea typeface="SimSun" pitchFamily="2" charset="-122"/>
              </a:rPr>
              <a:t>Decoders use simultaneous decoding</a:t>
            </a:r>
          </a:p>
          <a:p>
            <a:pPr marL="457200" indent="-457200" eaLnBrk="0" hangingPunct="0">
              <a:lnSpc>
                <a:spcPct val="90000"/>
              </a:lnSpc>
              <a:spcBef>
                <a:spcPct val="35000"/>
              </a:spcBef>
              <a:tabLst>
                <a:tab pos="119063" algn="l"/>
              </a:tabLst>
            </a:pPr>
            <a:r>
              <a:rPr lang="en-US" altLang="zh-CN" sz="1200" b="1">
                <a:latin typeface="Times New Roman" pitchFamily="18" charset="0"/>
                <a:ea typeface="SimSun" pitchFamily="2" charset="-122"/>
              </a:rPr>
              <a:t>ASSUMPTIONS AND LIMITATIONS:</a:t>
            </a:r>
          </a:p>
          <a:p>
            <a:pPr marL="457200" indent="-457200" eaLnBrk="0" hangingPunct="0">
              <a:lnSpc>
                <a:spcPct val="90000"/>
              </a:lnSpc>
              <a:spcBef>
                <a:spcPct val="35000"/>
              </a:spcBef>
              <a:buFontTx/>
              <a:buChar char="•"/>
              <a:tabLst>
                <a:tab pos="119063" algn="l"/>
              </a:tabLst>
            </a:pPr>
            <a:r>
              <a:rPr lang="en-US" altLang="zh-CN" sz="1200" b="1">
                <a:latin typeface="Times New Roman" pitchFamily="18" charset="0"/>
                <a:ea typeface="SimSun" pitchFamily="2" charset="-122"/>
              </a:rPr>
              <a:t>Does not include decode--forward</a:t>
            </a:r>
          </a:p>
        </p:txBody>
      </p:sp>
      <p:sp>
        <p:nvSpPr>
          <p:cNvPr id="2059" name="AutoShape 9"/>
          <p:cNvSpPr>
            <a:spLocks noChangeAspect="1" noChangeArrowheads="1"/>
          </p:cNvSpPr>
          <p:nvPr/>
        </p:nvSpPr>
        <p:spPr bwMode="auto">
          <a:xfrm rot="-5400000">
            <a:off x="2531269" y="4110831"/>
            <a:ext cx="615950" cy="363538"/>
          </a:xfrm>
          <a:prstGeom prst="downArrow">
            <a:avLst>
              <a:gd name="adj1" fmla="val 53611"/>
              <a:gd name="adj2" fmla="val 53773"/>
            </a:avLst>
          </a:prstGeom>
          <a:solidFill>
            <a:srgbClr val="952B1D"/>
          </a:solidFill>
          <a:ln w="12700">
            <a:solidFill>
              <a:srgbClr val="4D4D4D"/>
            </a:solidFill>
            <a:miter lim="800000"/>
            <a:headEnd/>
            <a:tailEnd/>
          </a:ln>
        </p:spPr>
        <p:txBody>
          <a:bodyPr vert="eaVert" wrap="none" anchor="ctr"/>
          <a:lstStyle/>
          <a:p>
            <a:pPr algn="ctr"/>
            <a:endParaRPr lang="zh-CN" altLang="en-US" sz="700" b="1">
              <a:solidFill>
                <a:srgbClr val="952B1D"/>
              </a:solidFill>
              <a:latin typeface="Century Gothic" pitchFamily="34" charset="0"/>
              <a:ea typeface="SimSun" pitchFamily="2" charset="-122"/>
            </a:endParaRPr>
          </a:p>
        </p:txBody>
      </p:sp>
      <p:sp>
        <p:nvSpPr>
          <p:cNvPr id="2060" name="AutoShape 10"/>
          <p:cNvSpPr>
            <a:spLocks noChangeAspect="1" noChangeArrowheads="1"/>
          </p:cNvSpPr>
          <p:nvPr/>
        </p:nvSpPr>
        <p:spPr bwMode="auto">
          <a:xfrm rot="-5400000">
            <a:off x="6299994" y="3472657"/>
            <a:ext cx="615950" cy="277812"/>
          </a:xfrm>
          <a:prstGeom prst="downArrow">
            <a:avLst>
              <a:gd name="adj1" fmla="val 53611"/>
              <a:gd name="adj2" fmla="val 53773"/>
            </a:avLst>
          </a:prstGeom>
          <a:solidFill>
            <a:srgbClr val="952B1D"/>
          </a:solidFill>
          <a:ln w="12700">
            <a:solidFill>
              <a:srgbClr val="4D4D4D"/>
            </a:solidFill>
            <a:miter lim="800000"/>
            <a:headEnd/>
            <a:tailEnd/>
          </a:ln>
        </p:spPr>
        <p:txBody>
          <a:bodyPr vert="eaVert" wrap="none" anchor="ctr"/>
          <a:lstStyle/>
          <a:p>
            <a:pPr algn="ctr"/>
            <a:endParaRPr lang="zh-CN" altLang="en-US" sz="700" b="1">
              <a:solidFill>
                <a:srgbClr val="952B1D"/>
              </a:solidFill>
              <a:latin typeface="Century Gothic" pitchFamily="34" charset="0"/>
              <a:ea typeface="SimSun" pitchFamily="2" charset="-122"/>
            </a:endParaRPr>
          </a:p>
        </p:txBody>
      </p:sp>
      <p:grpSp>
        <p:nvGrpSpPr>
          <p:cNvPr id="2" name="Group 11"/>
          <p:cNvGrpSpPr>
            <a:grpSpLocks/>
          </p:cNvGrpSpPr>
          <p:nvPr/>
        </p:nvGrpSpPr>
        <p:grpSpPr bwMode="auto">
          <a:xfrm>
            <a:off x="325438" y="3203575"/>
            <a:ext cx="2303462" cy="527050"/>
            <a:chOff x="198" y="2502"/>
            <a:chExt cx="1451" cy="332"/>
          </a:xfrm>
        </p:grpSpPr>
        <p:sp>
          <p:nvSpPr>
            <p:cNvPr id="2165" name="AutoShape 12"/>
            <p:cNvSpPr>
              <a:spLocks noChangeAspect="1" noChangeArrowheads="1"/>
            </p:cNvSpPr>
            <p:nvPr/>
          </p:nvSpPr>
          <p:spPr bwMode="auto">
            <a:xfrm>
              <a:off x="735" y="2605"/>
              <a:ext cx="388" cy="229"/>
            </a:xfrm>
            <a:prstGeom prst="downArrow">
              <a:avLst>
                <a:gd name="adj1" fmla="val 53611"/>
                <a:gd name="adj2" fmla="val 53773"/>
              </a:avLst>
            </a:prstGeom>
            <a:solidFill>
              <a:srgbClr val="B2B2B2">
                <a:alpha val="59999"/>
              </a:srgbClr>
            </a:solidFill>
            <a:ln w="12700">
              <a:solidFill>
                <a:srgbClr val="808080"/>
              </a:solidFill>
              <a:miter lim="800000"/>
              <a:headEnd/>
              <a:tailEnd/>
            </a:ln>
          </p:spPr>
          <p:txBody>
            <a:bodyPr wrap="none" anchor="ctr"/>
            <a:lstStyle/>
            <a:p>
              <a:pPr algn="ctr"/>
              <a:endParaRPr lang="zh-CN" altLang="en-US" sz="700" b="1">
                <a:solidFill>
                  <a:srgbClr val="952B1D"/>
                </a:solidFill>
                <a:latin typeface="Century Gothic" pitchFamily="34" charset="0"/>
                <a:ea typeface="SimSun" pitchFamily="2" charset="-122"/>
              </a:endParaRPr>
            </a:p>
          </p:txBody>
        </p:sp>
        <p:sp>
          <p:nvSpPr>
            <p:cNvPr id="2166" name="AutoShape 13"/>
            <p:cNvSpPr>
              <a:spLocks/>
            </p:cNvSpPr>
            <p:nvPr/>
          </p:nvSpPr>
          <p:spPr bwMode="auto">
            <a:xfrm rot="5400000">
              <a:off x="871" y="1829"/>
              <a:ext cx="105" cy="1451"/>
            </a:xfrm>
            <a:prstGeom prst="rightBracket">
              <a:avLst>
                <a:gd name="adj" fmla="val 115159"/>
              </a:avLst>
            </a:prstGeom>
            <a:noFill/>
            <a:ln w="28575">
              <a:solidFill>
                <a:srgbClr val="969696"/>
              </a:solidFill>
              <a:round/>
              <a:headEnd/>
              <a:tailEnd/>
            </a:ln>
          </p:spPr>
          <p:txBody>
            <a:bodyPr anchor="ctr">
              <a:spAutoFit/>
            </a:bodyPr>
            <a:lstStyle/>
            <a:p>
              <a:endParaRPr lang="en-US"/>
            </a:p>
          </p:txBody>
        </p:sp>
      </p:grpSp>
      <p:grpSp>
        <p:nvGrpSpPr>
          <p:cNvPr id="3" name="Group 16"/>
          <p:cNvGrpSpPr>
            <a:grpSpLocks/>
          </p:cNvGrpSpPr>
          <p:nvPr/>
        </p:nvGrpSpPr>
        <p:grpSpPr bwMode="auto">
          <a:xfrm>
            <a:off x="85725" y="914400"/>
            <a:ext cx="6640513" cy="5159375"/>
            <a:chOff x="108" y="576"/>
            <a:chExt cx="4183" cy="3250"/>
          </a:xfrm>
        </p:grpSpPr>
        <p:sp>
          <p:nvSpPr>
            <p:cNvPr id="2160" name="Text Box 17"/>
            <p:cNvSpPr txBox="1">
              <a:spLocks noChangeArrowheads="1"/>
            </p:cNvSpPr>
            <p:nvPr/>
          </p:nvSpPr>
          <p:spPr bwMode="auto">
            <a:xfrm rot="-5400000">
              <a:off x="3533" y="1394"/>
              <a:ext cx="1423" cy="92"/>
            </a:xfrm>
            <a:prstGeom prst="rect">
              <a:avLst/>
            </a:prstGeom>
            <a:noFill/>
            <a:ln w="12700">
              <a:noFill/>
              <a:miter lim="800000"/>
              <a:headEnd/>
              <a:tailEnd/>
            </a:ln>
          </p:spPr>
          <p:txBody>
            <a:bodyPr lIns="0" tIns="0" rIns="0" bIns="0">
              <a:spAutoFit/>
            </a:bodyPr>
            <a:lstStyle/>
            <a:p>
              <a:pPr algn="ctr" eaLnBrk="0" hangingPunct="0">
                <a:lnSpc>
                  <a:spcPct val="80000"/>
                </a:lnSpc>
              </a:pPr>
              <a:r>
                <a:rPr lang="en-US" altLang="zh-CN" sz="1200">
                  <a:solidFill>
                    <a:srgbClr val="952B1D"/>
                  </a:solidFill>
                  <a:latin typeface="Arial Black" pitchFamily="34" charset="0"/>
                  <a:ea typeface="SimSun" pitchFamily="2" charset="-122"/>
                </a:rPr>
                <a:t>IMPACT</a:t>
              </a:r>
            </a:p>
          </p:txBody>
        </p:sp>
        <p:sp>
          <p:nvSpPr>
            <p:cNvPr id="2161" name="Text Box 18"/>
            <p:cNvSpPr txBox="1">
              <a:spLocks noChangeArrowheads="1"/>
            </p:cNvSpPr>
            <p:nvPr/>
          </p:nvSpPr>
          <p:spPr bwMode="auto">
            <a:xfrm rot="-5400000">
              <a:off x="3468" y="3004"/>
              <a:ext cx="1553" cy="92"/>
            </a:xfrm>
            <a:prstGeom prst="rect">
              <a:avLst/>
            </a:prstGeom>
            <a:noFill/>
            <a:ln w="12700">
              <a:noFill/>
              <a:miter lim="800000"/>
              <a:headEnd/>
              <a:tailEnd/>
            </a:ln>
          </p:spPr>
          <p:txBody>
            <a:bodyPr lIns="0" tIns="0" rIns="0" bIns="0">
              <a:spAutoFit/>
            </a:bodyPr>
            <a:lstStyle/>
            <a:p>
              <a:pPr eaLnBrk="0" hangingPunct="0">
                <a:lnSpc>
                  <a:spcPct val="80000"/>
                </a:lnSpc>
              </a:pPr>
              <a:r>
                <a:rPr lang="en-US" altLang="zh-CN" sz="1200">
                  <a:solidFill>
                    <a:srgbClr val="952B1D"/>
                  </a:solidFill>
                  <a:latin typeface="Arial Black" pitchFamily="34" charset="0"/>
                  <a:ea typeface="SimSun" pitchFamily="2" charset="-122"/>
                </a:rPr>
                <a:t>NEXT-PHASE GOALS</a:t>
              </a:r>
            </a:p>
          </p:txBody>
        </p:sp>
        <p:sp>
          <p:nvSpPr>
            <p:cNvPr id="2162" name="Text Box 19"/>
            <p:cNvSpPr txBox="1">
              <a:spLocks noChangeArrowheads="1"/>
            </p:cNvSpPr>
            <p:nvPr/>
          </p:nvSpPr>
          <p:spPr bwMode="auto">
            <a:xfrm>
              <a:off x="1644" y="576"/>
              <a:ext cx="2622" cy="136"/>
            </a:xfrm>
            <a:prstGeom prst="rect">
              <a:avLst/>
            </a:prstGeom>
            <a:noFill/>
            <a:ln w="12700">
              <a:noFill/>
              <a:miter lim="800000"/>
              <a:headEnd/>
              <a:tailEnd/>
            </a:ln>
          </p:spPr>
          <p:txBody>
            <a:bodyPr lIns="0" tIns="0" rIns="0" bIns="0">
              <a:spAutoFit/>
            </a:bodyPr>
            <a:lstStyle/>
            <a:p>
              <a:pPr algn="ctr" eaLnBrk="0" hangingPunct="0">
                <a:spcBef>
                  <a:spcPct val="50000"/>
                </a:spcBef>
              </a:pPr>
              <a:r>
                <a:rPr lang="en-US" altLang="zh-CN" sz="1400">
                  <a:solidFill>
                    <a:srgbClr val="952B1D"/>
                  </a:solidFill>
                  <a:latin typeface="Arial Black" pitchFamily="34" charset="0"/>
                  <a:ea typeface="SimSun" pitchFamily="2" charset="-122"/>
                </a:rPr>
                <a:t>FLoWS ACHIEVEMENT </a:t>
              </a:r>
            </a:p>
          </p:txBody>
        </p:sp>
        <p:sp>
          <p:nvSpPr>
            <p:cNvPr id="2163" name="Text Box 20"/>
            <p:cNvSpPr txBox="1">
              <a:spLocks noChangeArrowheads="1"/>
            </p:cNvSpPr>
            <p:nvPr/>
          </p:nvSpPr>
          <p:spPr bwMode="auto">
            <a:xfrm rot="-5400000">
              <a:off x="-204" y="1029"/>
              <a:ext cx="715" cy="92"/>
            </a:xfrm>
            <a:prstGeom prst="rect">
              <a:avLst/>
            </a:prstGeom>
            <a:noFill/>
            <a:ln w="12700">
              <a:noFill/>
              <a:miter lim="800000"/>
              <a:headEnd/>
              <a:tailEnd/>
            </a:ln>
          </p:spPr>
          <p:txBody>
            <a:bodyPr lIns="0" tIns="0" rIns="0" bIns="0">
              <a:spAutoFit/>
            </a:bodyPr>
            <a:lstStyle/>
            <a:p>
              <a:pPr eaLnBrk="0" hangingPunct="0">
                <a:lnSpc>
                  <a:spcPct val="80000"/>
                </a:lnSpc>
              </a:pPr>
              <a:r>
                <a:rPr lang="en-US" altLang="zh-CN" sz="1200">
                  <a:solidFill>
                    <a:srgbClr val="952B1D"/>
                  </a:solidFill>
                  <a:latin typeface="Arial Black" pitchFamily="34" charset="0"/>
                  <a:ea typeface="SimSun" pitchFamily="2" charset="-122"/>
                </a:rPr>
                <a:t>STATUS QUO</a:t>
              </a:r>
            </a:p>
          </p:txBody>
        </p:sp>
        <p:sp>
          <p:nvSpPr>
            <p:cNvPr id="2164" name="Text Box 21"/>
            <p:cNvSpPr txBox="1">
              <a:spLocks noChangeArrowheads="1"/>
            </p:cNvSpPr>
            <p:nvPr/>
          </p:nvSpPr>
          <p:spPr bwMode="auto">
            <a:xfrm rot="-5400000">
              <a:off x="-348" y="3023"/>
              <a:ext cx="1035" cy="92"/>
            </a:xfrm>
            <a:prstGeom prst="rect">
              <a:avLst/>
            </a:prstGeom>
            <a:noFill/>
            <a:ln w="12700">
              <a:noFill/>
              <a:miter lim="800000"/>
              <a:headEnd/>
              <a:tailEnd/>
            </a:ln>
          </p:spPr>
          <p:txBody>
            <a:bodyPr lIns="0" tIns="0" rIns="0" bIns="0">
              <a:spAutoFit/>
            </a:bodyPr>
            <a:lstStyle/>
            <a:p>
              <a:pPr eaLnBrk="0" hangingPunct="0">
                <a:lnSpc>
                  <a:spcPct val="80000"/>
                </a:lnSpc>
                <a:tabLst>
                  <a:tab pos="1827213" algn="l"/>
                </a:tabLst>
              </a:pPr>
              <a:r>
                <a:rPr lang="en-US" altLang="zh-CN" sz="1200">
                  <a:solidFill>
                    <a:srgbClr val="952B1D"/>
                  </a:solidFill>
                  <a:latin typeface="Arial Black" pitchFamily="34" charset="0"/>
                  <a:ea typeface="SimSun" pitchFamily="2" charset="-122"/>
                </a:rPr>
                <a:t>NEW INSIGHTS</a:t>
              </a:r>
            </a:p>
          </p:txBody>
        </p:sp>
      </p:grpSp>
      <p:sp>
        <p:nvSpPr>
          <p:cNvPr id="2063" name="Text Box 153"/>
          <p:cNvSpPr txBox="1">
            <a:spLocks noChangeArrowheads="1"/>
          </p:cNvSpPr>
          <p:nvPr/>
        </p:nvSpPr>
        <p:spPr bwMode="auto">
          <a:xfrm>
            <a:off x="219075" y="1628775"/>
            <a:ext cx="873125" cy="244475"/>
          </a:xfrm>
          <a:prstGeom prst="rect">
            <a:avLst/>
          </a:prstGeom>
          <a:noFill/>
          <a:ln w="9525">
            <a:noFill/>
            <a:miter lim="800000"/>
            <a:headEnd/>
            <a:tailEnd/>
          </a:ln>
        </p:spPr>
        <p:txBody>
          <a:bodyPr>
            <a:spAutoFit/>
          </a:bodyPr>
          <a:lstStyle/>
          <a:p>
            <a:pPr>
              <a:spcBef>
                <a:spcPct val="50000"/>
              </a:spcBef>
            </a:pPr>
            <a:r>
              <a:rPr lang="en-US" sz="1000">
                <a:solidFill>
                  <a:srgbClr val="FF0066"/>
                </a:solidFill>
              </a:rPr>
              <a:t>M</a:t>
            </a:r>
            <a:r>
              <a:rPr lang="en-US" sz="1000" baseline="-25000">
                <a:solidFill>
                  <a:srgbClr val="FF0066"/>
                </a:solidFill>
              </a:rPr>
              <a:t>1</a:t>
            </a:r>
            <a:endParaRPr lang="en-US" sz="1000">
              <a:solidFill>
                <a:srgbClr val="FF0066"/>
              </a:solidFill>
            </a:endParaRPr>
          </a:p>
        </p:txBody>
      </p:sp>
      <p:sp>
        <p:nvSpPr>
          <p:cNvPr id="2064" name="Text Box 156"/>
          <p:cNvSpPr txBox="1">
            <a:spLocks noChangeArrowheads="1"/>
          </p:cNvSpPr>
          <p:nvPr/>
        </p:nvSpPr>
        <p:spPr bwMode="auto">
          <a:xfrm>
            <a:off x="2395538" y="1774825"/>
            <a:ext cx="873125" cy="244475"/>
          </a:xfrm>
          <a:prstGeom prst="rect">
            <a:avLst/>
          </a:prstGeom>
          <a:noFill/>
          <a:ln w="9525">
            <a:noFill/>
            <a:miter lim="800000"/>
            <a:headEnd/>
            <a:tailEnd/>
          </a:ln>
        </p:spPr>
        <p:txBody>
          <a:bodyPr>
            <a:spAutoFit/>
          </a:bodyPr>
          <a:lstStyle/>
          <a:p>
            <a:pPr>
              <a:spcBef>
                <a:spcPct val="50000"/>
              </a:spcBef>
            </a:pPr>
            <a:r>
              <a:rPr lang="en-US" sz="1000">
                <a:solidFill>
                  <a:srgbClr val="FF0066"/>
                </a:solidFill>
              </a:rPr>
              <a:t>M</a:t>
            </a:r>
            <a:r>
              <a:rPr lang="en-US" sz="1000" baseline="-25000">
                <a:solidFill>
                  <a:srgbClr val="FF0066"/>
                </a:solidFill>
              </a:rPr>
              <a:t>1</a:t>
            </a:r>
            <a:r>
              <a:rPr lang="en-US" sz="1000">
                <a:solidFill>
                  <a:srgbClr val="FF0066"/>
                </a:solidFill>
              </a:rPr>
              <a:t>,M</a:t>
            </a:r>
            <a:r>
              <a:rPr lang="en-US" sz="1000" baseline="-25000">
                <a:solidFill>
                  <a:srgbClr val="FF0066"/>
                </a:solidFill>
              </a:rPr>
              <a:t>2</a:t>
            </a:r>
            <a:endParaRPr lang="en-US" sz="1000">
              <a:solidFill>
                <a:srgbClr val="FF0066"/>
              </a:solidFill>
            </a:endParaRPr>
          </a:p>
        </p:txBody>
      </p:sp>
      <p:sp>
        <p:nvSpPr>
          <p:cNvPr id="2065" name="Rectangle 61"/>
          <p:cNvSpPr>
            <a:spLocks noChangeArrowheads="1"/>
          </p:cNvSpPr>
          <p:nvPr/>
        </p:nvSpPr>
        <p:spPr bwMode="auto">
          <a:xfrm>
            <a:off x="349250" y="1887538"/>
            <a:ext cx="2422525" cy="1557337"/>
          </a:xfrm>
          <a:prstGeom prst="rect">
            <a:avLst/>
          </a:prstGeom>
          <a:noFill/>
          <a:ln w="19050">
            <a:noFill/>
            <a:prstDash val="sysDot"/>
            <a:miter lim="800000"/>
            <a:headEnd/>
            <a:tailEnd/>
          </a:ln>
        </p:spPr>
        <p:txBody>
          <a:bodyPr lIns="0" tIns="0" rIns="0" bIns="0">
            <a:spAutoFit/>
          </a:bodyPr>
          <a:lstStyle/>
          <a:p>
            <a:pPr eaLnBrk="0" hangingPunct="0">
              <a:spcBef>
                <a:spcPct val="30000"/>
              </a:spcBef>
            </a:pPr>
            <a:endParaRPr kumimoji="1" lang="en-US" sz="1100" i="1">
              <a:latin typeface="Trebuchet MS" pitchFamily="34" charset="0"/>
            </a:endParaRPr>
          </a:p>
          <a:p>
            <a:pPr eaLnBrk="0" hangingPunct="0">
              <a:spcBef>
                <a:spcPct val="30000"/>
              </a:spcBef>
            </a:pPr>
            <a:endParaRPr kumimoji="1" lang="en-US" sz="1100" i="1">
              <a:latin typeface="Trebuchet MS" pitchFamily="34" charset="0"/>
            </a:endParaRPr>
          </a:p>
          <a:p>
            <a:pPr eaLnBrk="0" hangingPunct="0">
              <a:spcBef>
                <a:spcPct val="30000"/>
              </a:spcBef>
            </a:pPr>
            <a:r>
              <a:rPr kumimoji="1" lang="en-US" sz="1100" i="1">
                <a:latin typeface="Trebuchet MS" pitchFamily="34" charset="0"/>
              </a:rPr>
              <a:t>No general network coding result for noisy network</a:t>
            </a:r>
          </a:p>
          <a:p>
            <a:pPr eaLnBrk="0" hangingPunct="0">
              <a:spcBef>
                <a:spcPct val="30000"/>
              </a:spcBef>
            </a:pPr>
            <a:r>
              <a:rPr kumimoji="1" lang="en-US" sz="1100" i="1">
                <a:latin typeface="Trebuchet MS" pitchFamily="34" charset="0"/>
              </a:rPr>
              <a:t>Capacity results for multisource, multicast networks known only for some special cases </a:t>
            </a:r>
          </a:p>
          <a:p>
            <a:pPr eaLnBrk="0" hangingPunct="0">
              <a:spcBef>
                <a:spcPct val="30000"/>
              </a:spcBef>
            </a:pPr>
            <a:endParaRPr kumimoji="1" lang="en-US" sz="1100" i="1">
              <a:latin typeface="Trebuchet MS" pitchFamily="34" charset="0"/>
            </a:endParaRPr>
          </a:p>
        </p:txBody>
      </p:sp>
      <p:sp>
        <p:nvSpPr>
          <p:cNvPr id="2066" name="Text Box 298"/>
          <p:cNvSpPr txBox="1">
            <a:spLocks noChangeArrowheads="1"/>
          </p:cNvSpPr>
          <p:nvPr/>
        </p:nvSpPr>
        <p:spPr bwMode="auto">
          <a:xfrm>
            <a:off x="268288" y="1390650"/>
            <a:ext cx="873125" cy="244475"/>
          </a:xfrm>
          <a:prstGeom prst="rect">
            <a:avLst/>
          </a:prstGeom>
          <a:noFill/>
          <a:ln w="9525">
            <a:noFill/>
            <a:miter lim="800000"/>
            <a:headEnd/>
            <a:tailEnd/>
          </a:ln>
        </p:spPr>
        <p:txBody>
          <a:bodyPr>
            <a:spAutoFit/>
          </a:bodyPr>
          <a:lstStyle/>
          <a:p>
            <a:pPr>
              <a:spcBef>
                <a:spcPct val="50000"/>
              </a:spcBef>
            </a:pPr>
            <a:r>
              <a:rPr lang="en-US" sz="1000">
                <a:solidFill>
                  <a:srgbClr val="FF0066"/>
                </a:solidFill>
              </a:rPr>
              <a:t>M</a:t>
            </a:r>
            <a:r>
              <a:rPr lang="en-US" sz="1000" baseline="-25000">
                <a:solidFill>
                  <a:srgbClr val="FF0066"/>
                </a:solidFill>
              </a:rPr>
              <a:t>2</a:t>
            </a:r>
            <a:endParaRPr lang="en-US" sz="1000">
              <a:solidFill>
                <a:srgbClr val="FF0066"/>
              </a:solidFill>
            </a:endParaRPr>
          </a:p>
        </p:txBody>
      </p:sp>
      <p:sp>
        <p:nvSpPr>
          <p:cNvPr id="2067" name="Text Box 299"/>
          <p:cNvSpPr txBox="1">
            <a:spLocks noChangeArrowheads="1"/>
          </p:cNvSpPr>
          <p:nvPr/>
        </p:nvSpPr>
        <p:spPr bwMode="auto">
          <a:xfrm>
            <a:off x="2433638" y="1549400"/>
            <a:ext cx="873125" cy="244475"/>
          </a:xfrm>
          <a:prstGeom prst="rect">
            <a:avLst/>
          </a:prstGeom>
          <a:noFill/>
          <a:ln w="9525">
            <a:noFill/>
            <a:miter lim="800000"/>
            <a:headEnd/>
            <a:tailEnd/>
          </a:ln>
        </p:spPr>
        <p:txBody>
          <a:bodyPr>
            <a:spAutoFit/>
          </a:bodyPr>
          <a:lstStyle/>
          <a:p>
            <a:pPr>
              <a:spcBef>
                <a:spcPct val="50000"/>
              </a:spcBef>
            </a:pPr>
            <a:r>
              <a:rPr lang="en-US" sz="1000">
                <a:solidFill>
                  <a:srgbClr val="FF0066"/>
                </a:solidFill>
              </a:rPr>
              <a:t>M</a:t>
            </a:r>
            <a:r>
              <a:rPr lang="en-US" sz="1000" baseline="-25000">
                <a:solidFill>
                  <a:srgbClr val="FF0066"/>
                </a:solidFill>
              </a:rPr>
              <a:t>1</a:t>
            </a:r>
            <a:r>
              <a:rPr lang="en-US" sz="1000">
                <a:solidFill>
                  <a:srgbClr val="FF0066"/>
                </a:solidFill>
              </a:rPr>
              <a:t>,M</a:t>
            </a:r>
            <a:r>
              <a:rPr lang="en-US" sz="1000" baseline="-25000">
                <a:solidFill>
                  <a:srgbClr val="FF0066"/>
                </a:solidFill>
              </a:rPr>
              <a:t>2</a:t>
            </a:r>
            <a:endParaRPr lang="en-US" sz="1000">
              <a:solidFill>
                <a:srgbClr val="FF0066"/>
              </a:solidFill>
            </a:endParaRPr>
          </a:p>
        </p:txBody>
      </p:sp>
      <p:sp>
        <p:nvSpPr>
          <p:cNvPr id="2068" name="Text Box 300"/>
          <p:cNvSpPr txBox="1">
            <a:spLocks noChangeArrowheads="1"/>
          </p:cNvSpPr>
          <p:nvPr/>
        </p:nvSpPr>
        <p:spPr bwMode="auto">
          <a:xfrm>
            <a:off x="2379663" y="877888"/>
            <a:ext cx="873125" cy="244475"/>
          </a:xfrm>
          <a:prstGeom prst="rect">
            <a:avLst/>
          </a:prstGeom>
          <a:noFill/>
          <a:ln w="9525">
            <a:noFill/>
            <a:miter lim="800000"/>
            <a:headEnd/>
            <a:tailEnd/>
          </a:ln>
        </p:spPr>
        <p:txBody>
          <a:bodyPr>
            <a:spAutoFit/>
          </a:bodyPr>
          <a:lstStyle/>
          <a:p>
            <a:pPr>
              <a:spcBef>
                <a:spcPct val="50000"/>
              </a:spcBef>
            </a:pPr>
            <a:r>
              <a:rPr lang="en-US" sz="1000">
                <a:solidFill>
                  <a:srgbClr val="FF0066"/>
                </a:solidFill>
              </a:rPr>
              <a:t>M</a:t>
            </a:r>
            <a:r>
              <a:rPr lang="en-US" sz="1000" baseline="-25000">
                <a:solidFill>
                  <a:srgbClr val="FF0066"/>
                </a:solidFill>
              </a:rPr>
              <a:t>1</a:t>
            </a:r>
            <a:r>
              <a:rPr lang="en-US" sz="1000">
                <a:solidFill>
                  <a:srgbClr val="FF0066"/>
                </a:solidFill>
              </a:rPr>
              <a:t>,M</a:t>
            </a:r>
            <a:r>
              <a:rPr lang="en-US" sz="1000" baseline="-25000">
                <a:solidFill>
                  <a:srgbClr val="FF0066"/>
                </a:solidFill>
              </a:rPr>
              <a:t>2</a:t>
            </a:r>
            <a:endParaRPr lang="en-US" sz="1000">
              <a:solidFill>
                <a:srgbClr val="FF0066"/>
              </a:solidFill>
            </a:endParaRPr>
          </a:p>
        </p:txBody>
      </p:sp>
      <p:grpSp>
        <p:nvGrpSpPr>
          <p:cNvPr id="4" name="Group 301"/>
          <p:cNvGrpSpPr>
            <a:grpSpLocks/>
          </p:cNvGrpSpPr>
          <p:nvPr/>
        </p:nvGrpSpPr>
        <p:grpSpPr bwMode="auto">
          <a:xfrm>
            <a:off x="1127125" y="3973513"/>
            <a:ext cx="735013" cy="344487"/>
            <a:chOff x="895" y="2358"/>
            <a:chExt cx="841" cy="342"/>
          </a:xfrm>
        </p:grpSpPr>
        <p:sp>
          <p:nvSpPr>
            <p:cNvPr id="2154" name="Oval 25"/>
            <p:cNvSpPr>
              <a:spLocks noChangeArrowheads="1"/>
            </p:cNvSpPr>
            <p:nvPr/>
          </p:nvSpPr>
          <p:spPr bwMode="auto">
            <a:xfrm rot="-5400000">
              <a:off x="1649" y="2595"/>
              <a:ext cx="91" cy="82"/>
            </a:xfrm>
            <a:prstGeom prst="ellipse">
              <a:avLst/>
            </a:prstGeom>
            <a:solidFill>
              <a:srgbClr val="FF9900"/>
            </a:solidFill>
            <a:ln w="25400">
              <a:noFill/>
              <a:round/>
              <a:headEnd/>
              <a:tailEnd/>
            </a:ln>
          </p:spPr>
          <p:txBody>
            <a:bodyPr rot="10800000" wrap="none" anchor="ctr"/>
            <a:lstStyle/>
            <a:p>
              <a:pPr algn="ctr" eaLnBrk="0" hangingPunct="0">
                <a:spcBef>
                  <a:spcPct val="50000"/>
                </a:spcBef>
              </a:pPr>
              <a:endParaRPr lang="en-US" sz="2400" b="1">
                <a:solidFill>
                  <a:srgbClr val="FF9966"/>
                </a:solidFill>
                <a:latin typeface="Comic Sans MS" pitchFamily="66" charset="0"/>
              </a:endParaRPr>
            </a:p>
          </p:txBody>
        </p:sp>
        <p:sp>
          <p:nvSpPr>
            <p:cNvPr id="2155" name="Line 26"/>
            <p:cNvSpPr>
              <a:spLocks noChangeShapeType="1"/>
            </p:cNvSpPr>
            <p:nvPr/>
          </p:nvSpPr>
          <p:spPr bwMode="auto">
            <a:xfrm>
              <a:off x="1331" y="2409"/>
              <a:ext cx="306" cy="176"/>
            </a:xfrm>
            <a:prstGeom prst="line">
              <a:avLst/>
            </a:prstGeom>
            <a:noFill/>
            <a:ln w="9525">
              <a:solidFill>
                <a:srgbClr val="A50021"/>
              </a:solidFill>
              <a:round/>
              <a:headEnd/>
              <a:tailEnd type="triangle" w="med" len="med"/>
            </a:ln>
          </p:spPr>
          <p:txBody>
            <a:bodyPr/>
            <a:lstStyle/>
            <a:p>
              <a:endParaRPr lang="en-US"/>
            </a:p>
          </p:txBody>
        </p:sp>
        <p:sp>
          <p:nvSpPr>
            <p:cNvPr id="2156" name="Oval 43"/>
            <p:cNvSpPr>
              <a:spLocks noChangeArrowheads="1"/>
            </p:cNvSpPr>
            <p:nvPr/>
          </p:nvSpPr>
          <p:spPr bwMode="auto">
            <a:xfrm rot="-5400000">
              <a:off x="891" y="2612"/>
              <a:ext cx="92" cy="84"/>
            </a:xfrm>
            <a:prstGeom prst="ellipse">
              <a:avLst/>
            </a:prstGeom>
            <a:solidFill>
              <a:srgbClr val="FF9900"/>
            </a:solidFill>
            <a:ln w="25400">
              <a:noFill/>
              <a:round/>
              <a:headEnd/>
              <a:tailEnd/>
            </a:ln>
          </p:spPr>
          <p:txBody>
            <a:bodyPr rot="10800000" wrap="none" anchor="ctr"/>
            <a:lstStyle/>
            <a:p>
              <a:pPr algn="ctr" eaLnBrk="0" hangingPunct="0">
                <a:spcBef>
                  <a:spcPct val="50000"/>
                </a:spcBef>
              </a:pPr>
              <a:endParaRPr lang="en-US" sz="2400" b="1">
                <a:solidFill>
                  <a:srgbClr val="FF9966"/>
                </a:solidFill>
                <a:latin typeface="Comic Sans MS" pitchFamily="66" charset="0"/>
              </a:endParaRPr>
            </a:p>
          </p:txBody>
        </p:sp>
        <p:sp>
          <p:nvSpPr>
            <p:cNvPr id="2157" name="Oval 59"/>
            <p:cNvSpPr>
              <a:spLocks noChangeArrowheads="1"/>
            </p:cNvSpPr>
            <p:nvPr/>
          </p:nvSpPr>
          <p:spPr bwMode="auto">
            <a:xfrm rot="-5400000">
              <a:off x="1237" y="2363"/>
              <a:ext cx="91" cy="82"/>
            </a:xfrm>
            <a:prstGeom prst="ellipse">
              <a:avLst/>
            </a:prstGeom>
            <a:solidFill>
              <a:srgbClr val="A50021"/>
            </a:solidFill>
            <a:ln w="25400">
              <a:noFill/>
              <a:round/>
              <a:headEnd/>
              <a:tailEnd/>
            </a:ln>
          </p:spPr>
          <p:txBody>
            <a:bodyPr rot="10800000" wrap="none" anchor="ctr"/>
            <a:lstStyle/>
            <a:p>
              <a:pPr algn="ctr" eaLnBrk="0" hangingPunct="0">
                <a:spcBef>
                  <a:spcPct val="50000"/>
                </a:spcBef>
              </a:pPr>
              <a:endParaRPr lang="en-US" sz="2400" b="1">
                <a:solidFill>
                  <a:srgbClr val="FF9966"/>
                </a:solidFill>
                <a:latin typeface="Comic Sans MS" pitchFamily="66" charset="0"/>
              </a:endParaRPr>
            </a:p>
          </p:txBody>
        </p:sp>
        <p:sp>
          <p:nvSpPr>
            <p:cNvPr id="2158" name="Line 26"/>
            <p:cNvSpPr>
              <a:spLocks noChangeShapeType="1"/>
            </p:cNvSpPr>
            <p:nvPr/>
          </p:nvSpPr>
          <p:spPr bwMode="auto">
            <a:xfrm flipV="1">
              <a:off x="997" y="2421"/>
              <a:ext cx="254" cy="190"/>
            </a:xfrm>
            <a:prstGeom prst="line">
              <a:avLst/>
            </a:prstGeom>
            <a:noFill/>
            <a:ln w="9525">
              <a:solidFill>
                <a:srgbClr val="A50021"/>
              </a:solidFill>
              <a:round/>
              <a:headEnd/>
              <a:tailEnd type="triangle" w="med" len="med"/>
            </a:ln>
          </p:spPr>
          <p:txBody>
            <a:bodyPr/>
            <a:lstStyle/>
            <a:p>
              <a:endParaRPr lang="en-US"/>
            </a:p>
          </p:txBody>
        </p:sp>
        <p:sp>
          <p:nvSpPr>
            <p:cNvPr id="2159" name="Line 26"/>
            <p:cNvSpPr>
              <a:spLocks noChangeShapeType="1"/>
            </p:cNvSpPr>
            <p:nvPr/>
          </p:nvSpPr>
          <p:spPr bwMode="auto">
            <a:xfrm flipV="1">
              <a:off x="981" y="2643"/>
              <a:ext cx="664" cy="5"/>
            </a:xfrm>
            <a:prstGeom prst="line">
              <a:avLst/>
            </a:prstGeom>
            <a:noFill/>
            <a:ln w="9525">
              <a:solidFill>
                <a:srgbClr val="A50021"/>
              </a:solidFill>
              <a:round/>
              <a:headEnd/>
              <a:tailEnd type="triangle" w="med" len="med"/>
            </a:ln>
          </p:spPr>
          <p:txBody>
            <a:bodyPr/>
            <a:lstStyle/>
            <a:p>
              <a:endParaRPr lang="en-US"/>
            </a:p>
          </p:txBody>
        </p:sp>
      </p:grpSp>
      <p:sp>
        <p:nvSpPr>
          <p:cNvPr id="2070" name="Text Box 308"/>
          <p:cNvSpPr txBox="1">
            <a:spLocks noChangeArrowheads="1"/>
          </p:cNvSpPr>
          <p:nvPr/>
        </p:nvSpPr>
        <p:spPr bwMode="auto">
          <a:xfrm>
            <a:off x="506413" y="4159250"/>
            <a:ext cx="873125" cy="244475"/>
          </a:xfrm>
          <a:prstGeom prst="rect">
            <a:avLst/>
          </a:prstGeom>
          <a:noFill/>
          <a:ln w="9525">
            <a:noFill/>
            <a:miter lim="800000"/>
            <a:headEnd/>
            <a:tailEnd/>
          </a:ln>
        </p:spPr>
        <p:txBody>
          <a:bodyPr>
            <a:spAutoFit/>
          </a:bodyPr>
          <a:lstStyle/>
          <a:p>
            <a:pPr>
              <a:spcBef>
                <a:spcPct val="50000"/>
              </a:spcBef>
            </a:pPr>
            <a:r>
              <a:rPr lang="en-US" sz="1000">
                <a:solidFill>
                  <a:srgbClr val="FF0066"/>
                </a:solidFill>
              </a:rPr>
              <a:t>Source</a:t>
            </a:r>
          </a:p>
        </p:txBody>
      </p:sp>
      <p:sp>
        <p:nvSpPr>
          <p:cNvPr id="2071" name="Text Box 309"/>
          <p:cNvSpPr txBox="1">
            <a:spLocks noChangeArrowheads="1"/>
          </p:cNvSpPr>
          <p:nvPr/>
        </p:nvSpPr>
        <p:spPr bwMode="auto">
          <a:xfrm>
            <a:off x="1217613" y="3795713"/>
            <a:ext cx="873125" cy="244475"/>
          </a:xfrm>
          <a:prstGeom prst="rect">
            <a:avLst/>
          </a:prstGeom>
          <a:noFill/>
          <a:ln w="9525">
            <a:noFill/>
            <a:miter lim="800000"/>
            <a:headEnd/>
            <a:tailEnd/>
          </a:ln>
        </p:spPr>
        <p:txBody>
          <a:bodyPr>
            <a:spAutoFit/>
          </a:bodyPr>
          <a:lstStyle/>
          <a:p>
            <a:pPr>
              <a:spcBef>
                <a:spcPct val="50000"/>
              </a:spcBef>
            </a:pPr>
            <a:r>
              <a:rPr lang="en-US" sz="1000">
                <a:solidFill>
                  <a:srgbClr val="FF0066"/>
                </a:solidFill>
              </a:rPr>
              <a:t>Relay</a:t>
            </a:r>
          </a:p>
        </p:txBody>
      </p:sp>
      <p:sp>
        <p:nvSpPr>
          <p:cNvPr id="2072" name="Text Box 310"/>
          <p:cNvSpPr txBox="1">
            <a:spLocks noChangeArrowheads="1"/>
          </p:cNvSpPr>
          <p:nvPr/>
        </p:nvSpPr>
        <p:spPr bwMode="auto">
          <a:xfrm>
            <a:off x="1833563" y="4125913"/>
            <a:ext cx="873125" cy="244475"/>
          </a:xfrm>
          <a:prstGeom prst="rect">
            <a:avLst/>
          </a:prstGeom>
          <a:noFill/>
          <a:ln w="9525">
            <a:noFill/>
            <a:miter lim="800000"/>
            <a:headEnd/>
            <a:tailEnd/>
          </a:ln>
        </p:spPr>
        <p:txBody>
          <a:bodyPr>
            <a:spAutoFit/>
          </a:bodyPr>
          <a:lstStyle/>
          <a:p>
            <a:pPr>
              <a:spcBef>
                <a:spcPct val="50000"/>
              </a:spcBef>
            </a:pPr>
            <a:r>
              <a:rPr lang="en-US" sz="1000">
                <a:solidFill>
                  <a:srgbClr val="FF0066"/>
                </a:solidFill>
              </a:rPr>
              <a:t>Destination</a:t>
            </a:r>
          </a:p>
        </p:txBody>
      </p:sp>
      <p:sp>
        <p:nvSpPr>
          <p:cNvPr id="2073" name="AutoShape 311"/>
          <p:cNvSpPr>
            <a:spLocks noChangeArrowheads="1"/>
          </p:cNvSpPr>
          <p:nvPr/>
        </p:nvSpPr>
        <p:spPr bwMode="auto">
          <a:xfrm>
            <a:off x="1439863" y="4287838"/>
            <a:ext cx="157162" cy="136525"/>
          </a:xfrm>
          <a:prstGeom prst="downArrow">
            <a:avLst>
              <a:gd name="adj1" fmla="val 50000"/>
              <a:gd name="adj2" fmla="val 25000"/>
            </a:avLst>
          </a:prstGeom>
          <a:solidFill>
            <a:srgbClr val="00FF00"/>
          </a:solidFill>
          <a:ln w="9525">
            <a:solidFill>
              <a:schemeClr val="tx1"/>
            </a:solidFill>
            <a:miter lim="800000"/>
            <a:headEnd/>
            <a:tailEnd/>
          </a:ln>
        </p:spPr>
        <p:txBody>
          <a:bodyPr wrap="none" anchor="ctr"/>
          <a:lstStyle/>
          <a:p>
            <a:endParaRPr lang="en-US"/>
          </a:p>
        </p:txBody>
      </p:sp>
      <p:grpSp>
        <p:nvGrpSpPr>
          <p:cNvPr id="5" name="Group 85"/>
          <p:cNvGrpSpPr>
            <a:grpSpLocks/>
          </p:cNvGrpSpPr>
          <p:nvPr/>
        </p:nvGrpSpPr>
        <p:grpSpPr bwMode="auto">
          <a:xfrm>
            <a:off x="531813" y="4495800"/>
            <a:ext cx="1912937" cy="444500"/>
            <a:chOff x="306" y="656"/>
            <a:chExt cx="1423" cy="405"/>
          </a:xfrm>
        </p:grpSpPr>
        <p:sp>
          <p:nvSpPr>
            <p:cNvPr id="2120" name="Oval 25"/>
            <p:cNvSpPr>
              <a:spLocks noChangeArrowheads="1"/>
            </p:cNvSpPr>
            <p:nvPr/>
          </p:nvSpPr>
          <p:spPr bwMode="auto">
            <a:xfrm rot="-5400000">
              <a:off x="709" y="995"/>
              <a:ext cx="39" cy="47"/>
            </a:xfrm>
            <a:prstGeom prst="ellipse">
              <a:avLst/>
            </a:prstGeom>
            <a:solidFill>
              <a:srgbClr val="FF9900"/>
            </a:solidFill>
            <a:ln w="25400">
              <a:noFill/>
              <a:round/>
              <a:headEnd/>
              <a:tailEnd/>
            </a:ln>
          </p:spPr>
          <p:txBody>
            <a:bodyPr rot="10800000" wrap="none" anchor="ctr"/>
            <a:lstStyle/>
            <a:p>
              <a:pPr algn="ctr" eaLnBrk="0" hangingPunct="0">
                <a:spcBef>
                  <a:spcPct val="50000"/>
                </a:spcBef>
              </a:pPr>
              <a:endParaRPr lang="en-US" sz="2400" b="1">
                <a:solidFill>
                  <a:srgbClr val="FF9966"/>
                </a:solidFill>
                <a:latin typeface="Comic Sans MS" pitchFamily="66" charset="0"/>
              </a:endParaRPr>
            </a:p>
          </p:txBody>
        </p:sp>
        <p:sp>
          <p:nvSpPr>
            <p:cNvPr id="2121" name="Line 26"/>
            <p:cNvSpPr>
              <a:spLocks noChangeShapeType="1"/>
            </p:cNvSpPr>
            <p:nvPr/>
          </p:nvSpPr>
          <p:spPr bwMode="auto">
            <a:xfrm>
              <a:off x="590" y="939"/>
              <a:ext cx="80" cy="52"/>
            </a:xfrm>
            <a:prstGeom prst="line">
              <a:avLst/>
            </a:prstGeom>
            <a:noFill/>
            <a:ln w="9525">
              <a:solidFill>
                <a:srgbClr val="A50021"/>
              </a:solidFill>
              <a:round/>
              <a:headEnd/>
              <a:tailEnd type="triangle" w="med" len="med"/>
            </a:ln>
          </p:spPr>
          <p:txBody>
            <a:bodyPr/>
            <a:lstStyle/>
            <a:p>
              <a:endParaRPr lang="en-US"/>
            </a:p>
          </p:txBody>
        </p:sp>
        <p:sp>
          <p:nvSpPr>
            <p:cNvPr id="2122" name="Line 27"/>
            <p:cNvSpPr>
              <a:spLocks noChangeShapeType="1"/>
            </p:cNvSpPr>
            <p:nvPr/>
          </p:nvSpPr>
          <p:spPr bwMode="auto">
            <a:xfrm>
              <a:off x="891" y="879"/>
              <a:ext cx="116" cy="41"/>
            </a:xfrm>
            <a:prstGeom prst="line">
              <a:avLst/>
            </a:prstGeom>
            <a:noFill/>
            <a:ln w="9525">
              <a:solidFill>
                <a:srgbClr val="A50021"/>
              </a:solidFill>
              <a:round/>
              <a:headEnd/>
              <a:tailEnd type="triangle" w="med" len="med"/>
            </a:ln>
          </p:spPr>
          <p:txBody>
            <a:bodyPr/>
            <a:lstStyle/>
            <a:p>
              <a:endParaRPr lang="en-US"/>
            </a:p>
          </p:txBody>
        </p:sp>
        <p:sp>
          <p:nvSpPr>
            <p:cNvPr id="2123" name="Line 28"/>
            <p:cNvSpPr>
              <a:spLocks noChangeShapeType="1"/>
            </p:cNvSpPr>
            <p:nvPr/>
          </p:nvSpPr>
          <p:spPr bwMode="auto">
            <a:xfrm>
              <a:off x="1088" y="921"/>
              <a:ext cx="93" cy="26"/>
            </a:xfrm>
            <a:prstGeom prst="line">
              <a:avLst/>
            </a:prstGeom>
            <a:noFill/>
            <a:ln w="9525">
              <a:solidFill>
                <a:srgbClr val="A50021"/>
              </a:solidFill>
              <a:round/>
              <a:headEnd/>
              <a:tailEnd type="triangle" w="med" len="med"/>
            </a:ln>
          </p:spPr>
          <p:txBody>
            <a:bodyPr/>
            <a:lstStyle/>
            <a:p>
              <a:endParaRPr lang="en-US"/>
            </a:p>
          </p:txBody>
        </p:sp>
        <p:sp>
          <p:nvSpPr>
            <p:cNvPr id="2124" name="Line 29"/>
            <p:cNvSpPr>
              <a:spLocks noChangeShapeType="1"/>
            </p:cNvSpPr>
            <p:nvPr/>
          </p:nvSpPr>
          <p:spPr bwMode="auto">
            <a:xfrm flipV="1">
              <a:off x="746" y="884"/>
              <a:ext cx="106" cy="106"/>
            </a:xfrm>
            <a:prstGeom prst="line">
              <a:avLst/>
            </a:prstGeom>
            <a:noFill/>
            <a:ln w="9525">
              <a:solidFill>
                <a:srgbClr val="A50021"/>
              </a:solidFill>
              <a:round/>
              <a:headEnd/>
              <a:tailEnd type="triangle" w="med" len="med"/>
            </a:ln>
          </p:spPr>
          <p:txBody>
            <a:bodyPr/>
            <a:lstStyle/>
            <a:p>
              <a:endParaRPr lang="en-US"/>
            </a:p>
          </p:txBody>
        </p:sp>
        <p:sp>
          <p:nvSpPr>
            <p:cNvPr id="2125" name="Line 30"/>
            <p:cNvSpPr>
              <a:spLocks noChangeShapeType="1"/>
            </p:cNvSpPr>
            <p:nvPr/>
          </p:nvSpPr>
          <p:spPr bwMode="auto">
            <a:xfrm flipV="1">
              <a:off x="1256" y="884"/>
              <a:ext cx="101" cy="56"/>
            </a:xfrm>
            <a:prstGeom prst="line">
              <a:avLst/>
            </a:prstGeom>
            <a:noFill/>
            <a:ln w="9525">
              <a:solidFill>
                <a:srgbClr val="A50021"/>
              </a:solidFill>
              <a:round/>
              <a:headEnd/>
              <a:tailEnd type="triangle" w="med" len="med"/>
            </a:ln>
          </p:spPr>
          <p:txBody>
            <a:bodyPr/>
            <a:lstStyle/>
            <a:p>
              <a:endParaRPr lang="en-US"/>
            </a:p>
          </p:txBody>
        </p:sp>
        <p:sp>
          <p:nvSpPr>
            <p:cNvPr id="2126" name="Oval 31"/>
            <p:cNvSpPr>
              <a:spLocks noChangeArrowheads="1"/>
            </p:cNvSpPr>
            <p:nvPr/>
          </p:nvSpPr>
          <p:spPr bwMode="auto">
            <a:xfrm rot="-5400000">
              <a:off x="845" y="834"/>
              <a:ext cx="39" cy="47"/>
            </a:xfrm>
            <a:prstGeom prst="ellipse">
              <a:avLst/>
            </a:prstGeom>
            <a:solidFill>
              <a:srgbClr val="FF9900"/>
            </a:solidFill>
            <a:ln w="25400">
              <a:noFill/>
              <a:round/>
              <a:headEnd/>
              <a:tailEnd/>
            </a:ln>
          </p:spPr>
          <p:txBody>
            <a:bodyPr rot="10800000" wrap="none" anchor="ctr"/>
            <a:lstStyle/>
            <a:p>
              <a:pPr algn="ctr" eaLnBrk="0" hangingPunct="0">
                <a:spcBef>
                  <a:spcPct val="50000"/>
                </a:spcBef>
              </a:pPr>
              <a:endParaRPr lang="en-US" sz="2400" b="1">
                <a:solidFill>
                  <a:srgbClr val="FF9966"/>
                </a:solidFill>
                <a:latin typeface="Comic Sans MS" pitchFamily="66" charset="0"/>
              </a:endParaRPr>
            </a:p>
          </p:txBody>
        </p:sp>
        <p:sp>
          <p:nvSpPr>
            <p:cNvPr id="2127" name="Oval 32"/>
            <p:cNvSpPr>
              <a:spLocks noChangeArrowheads="1"/>
            </p:cNvSpPr>
            <p:nvPr/>
          </p:nvSpPr>
          <p:spPr bwMode="auto">
            <a:xfrm rot="-5400000">
              <a:off x="1006" y="897"/>
              <a:ext cx="39" cy="47"/>
            </a:xfrm>
            <a:prstGeom prst="ellipse">
              <a:avLst/>
            </a:prstGeom>
            <a:solidFill>
              <a:srgbClr val="FF9900"/>
            </a:solidFill>
            <a:ln w="25400">
              <a:noFill/>
              <a:round/>
              <a:headEnd/>
              <a:tailEnd/>
            </a:ln>
          </p:spPr>
          <p:txBody>
            <a:bodyPr rot="10800000" wrap="none" anchor="ctr"/>
            <a:lstStyle/>
            <a:p>
              <a:pPr algn="ctr" eaLnBrk="0" hangingPunct="0">
                <a:spcBef>
                  <a:spcPct val="50000"/>
                </a:spcBef>
              </a:pPr>
              <a:endParaRPr lang="en-US" sz="2400" b="1">
                <a:solidFill>
                  <a:srgbClr val="FF9966"/>
                </a:solidFill>
                <a:latin typeface="Comic Sans MS" pitchFamily="66" charset="0"/>
              </a:endParaRPr>
            </a:p>
          </p:txBody>
        </p:sp>
        <p:sp>
          <p:nvSpPr>
            <p:cNvPr id="2128" name="Oval 33"/>
            <p:cNvSpPr>
              <a:spLocks noChangeArrowheads="1"/>
            </p:cNvSpPr>
            <p:nvPr/>
          </p:nvSpPr>
          <p:spPr bwMode="auto">
            <a:xfrm rot="-5400000">
              <a:off x="1061" y="972"/>
              <a:ext cx="39" cy="47"/>
            </a:xfrm>
            <a:prstGeom prst="ellipse">
              <a:avLst/>
            </a:prstGeom>
            <a:solidFill>
              <a:srgbClr val="FF9900"/>
            </a:solidFill>
            <a:ln w="25400">
              <a:noFill/>
              <a:round/>
              <a:headEnd/>
              <a:tailEnd/>
            </a:ln>
          </p:spPr>
          <p:txBody>
            <a:bodyPr rot="10800000" wrap="none" anchor="ctr"/>
            <a:lstStyle/>
            <a:p>
              <a:pPr algn="ctr" eaLnBrk="0" hangingPunct="0">
                <a:spcBef>
                  <a:spcPct val="50000"/>
                </a:spcBef>
              </a:pPr>
              <a:endParaRPr lang="en-US" sz="2400" b="1">
                <a:solidFill>
                  <a:srgbClr val="FF9966"/>
                </a:solidFill>
                <a:latin typeface="Comic Sans MS" pitchFamily="66" charset="0"/>
              </a:endParaRPr>
            </a:p>
          </p:txBody>
        </p:sp>
        <p:sp>
          <p:nvSpPr>
            <p:cNvPr id="2129" name="Oval 34"/>
            <p:cNvSpPr>
              <a:spLocks noChangeArrowheads="1"/>
            </p:cNvSpPr>
            <p:nvPr/>
          </p:nvSpPr>
          <p:spPr bwMode="auto">
            <a:xfrm rot="-5400000">
              <a:off x="1196" y="932"/>
              <a:ext cx="39" cy="47"/>
            </a:xfrm>
            <a:prstGeom prst="ellipse">
              <a:avLst/>
            </a:prstGeom>
            <a:solidFill>
              <a:srgbClr val="FF9900"/>
            </a:solidFill>
            <a:ln w="25400">
              <a:noFill/>
              <a:round/>
              <a:headEnd/>
              <a:tailEnd/>
            </a:ln>
          </p:spPr>
          <p:txBody>
            <a:bodyPr rot="10800000" wrap="none" anchor="ctr"/>
            <a:lstStyle/>
            <a:p>
              <a:pPr algn="ctr" eaLnBrk="0" hangingPunct="0">
                <a:spcBef>
                  <a:spcPct val="50000"/>
                </a:spcBef>
              </a:pPr>
              <a:endParaRPr lang="en-US" sz="2400" b="1">
                <a:solidFill>
                  <a:srgbClr val="FF9966"/>
                </a:solidFill>
                <a:latin typeface="Comic Sans MS" pitchFamily="66" charset="0"/>
              </a:endParaRPr>
            </a:p>
          </p:txBody>
        </p:sp>
        <p:sp>
          <p:nvSpPr>
            <p:cNvPr id="2130" name="Oval 35"/>
            <p:cNvSpPr>
              <a:spLocks noChangeArrowheads="1"/>
            </p:cNvSpPr>
            <p:nvPr/>
          </p:nvSpPr>
          <p:spPr bwMode="auto">
            <a:xfrm rot="-5400000">
              <a:off x="1302" y="949"/>
              <a:ext cx="39" cy="47"/>
            </a:xfrm>
            <a:prstGeom prst="ellipse">
              <a:avLst/>
            </a:prstGeom>
            <a:solidFill>
              <a:srgbClr val="FF9900"/>
            </a:solidFill>
            <a:ln w="25400">
              <a:noFill/>
              <a:round/>
              <a:headEnd/>
              <a:tailEnd/>
            </a:ln>
          </p:spPr>
          <p:txBody>
            <a:bodyPr rot="10800000" wrap="none" anchor="ctr"/>
            <a:lstStyle/>
            <a:p>
              <a:pPr algn="ctr" eaLnBrk="0" hangingPunct="0">
                <a:spcBef>
                  <a:spcPct val="50000"/>
                </a:spcBef>
              </a:pPr>
              <a:endParaRPr lang="en-US" sz="2400" b="1">
                <a:solidFill>
                  <a:srgbClr val="FF9966"/>
                </a:solidFill>
                <a:latin typeface="Comic Sans MS" pitchFamily="66" charset="0"/>
              </a:endParaRPr>
            </a:p>
          </p:txBody>
        </p:sp>
        <p:sp>
          <p:nvSpPr>
            <p:cNvPr id="2131" name="Oval 36"/>
            <p:cNvSpPr>
              <a:spLocks noChangeArrowheads="1"/>
            </p:cNvSpPr>
            <p:nvPr/>
          </p:nvSpPr>
          <p:spPr bwMode="auto">
            <a:xfrm rot="-5400000">
              <a:off x="680" y="854"/>
              <a:ext cx="39" cy="47"/>
            </a:xfrm>
            <a:prstGeom prst="ellipse">
              <a:avLst/>
            </a:prstGeom>
            <a:solidFill>
              <a:srgbClr val="FF9900"/>
            </a:solidFill>
            <a:ln w="25400">
              <a:noFill/>
              <a:round/>
              <a:headEnd/>
              <a:tailEnd/>
            </a:ln>
          </p:spPr>
          <p:txBody>
            <a:bodyPr rot="10800000" wrap="none" anchor="ctr"/>
            <a:lstStyle/>
            <a:p>
              <a:pPr algn="ctr" eaLnBrk="0" hangingPunct="0">
                <a:spcBef>
                  <a:spcPct val="50000"/>
                </a:spcBef>
              </a:pPr>
              <a:endParaRPr lang="en-US" sz="2400" b="1">
                <a:solidFill>
                  <a:srgbClr val="FF9966"/>
                </a:solidFill>
                <a:latin typeface="Comic Sans MS" pitchFamily="66" charset="0"/>
              </a:endParaRPr>
            </a:p>
          </p:txBody>
        </p:sp>
        <p:sp>
          <p:nvSpPr>
            <p:cNvPr id="2132" name="Oval 37"/>
            <p:cNvSpPr>
              <a:spLocks noChangeArrowheads="1"/>
            </p:cNvSpPr>
            <p:nvPr/>
          </p:nvSpPr>
          <p:spPr bwMode="auto">
            <a:xfrm rot="-5400000">
              <a:off x="1434" y="779"/>
              <a:ext cx="39" cy="47"/>
            </a:xfrm>
            <a:prstGeom prst="ellipse">
              <a:avLst/>
            </a:prstGeom>
            <a:solidFill>
              <a:srgbClr val="FF9900"/>
            </a:solidFill>
            <a:ln w="25400">
              <a:noFill/>
              <a:round/>
              <a:headEnd/>
              <a:tailEnd/>
            </a:ln>
          </p:spPr>
          <p:txBody>
            <a:bodyPr rot="10800000" wrap="none" anchor="ctr"/>
            <a:lstStyle/>
            <a:p>
              <a:pPr algn="ctr" eaLnBrk="0" hangingPunct="0">
                <a:spcBef>
                  <a:spcPct val="50000"/>
                </a:spcBef>
              </a:pPr>
              <a:endParaRPr lang="en-US" sz="2400" b="1">
                <a:solidFill>
                  <a:srgbClr val="FF9966"/>
                </a:solidFill>
                <a:latin typeface="Comic Sans MS" pitchFamily="66" charset="0"/>
              </a:endParaRPr>
            </a:p>
          </p:txBody>
        </p:sp>
        <p:sp>
          <p:nvSpPr>
            <p:cNvPr id="2133" name="Oval 38"/>
            <p:cNvSpPr>
              <a:spLocks noChangeArrowheads="1"/>
            </p:cNvSpPr>
            <p:nvPr/>
          </p:nvSpPr>
          <p:spPr bwMode="auto">
            <a:xfrm rot="-5400000">
              <a:off x="1313" y="776"/>
              <a:ext cx="39" cy="47"/>
            </a:xfrm>
            <a:prstGeom prst="ellipse">
              <a:avLst/>
            </a:prstGeom>
            <a:solidFill>
              <a:srgbClr val="FF9900"/>
            </a:solidFill>
            <a:ln w="25400">
              <a:noFill/>
              <a:round/>
              <a:headEnd/>
              <a:tailEnd/>
            </a:ln>
          </p:spPr>
          <p:txBody>
            <a:bodyPr rot="10800000" wrap="none" anchor="ctr"/>
            <a:lstStyle/>
            <a:p>
              <a:pPr algn="ctr" eaLnBrk="0" hangingPunct="0">
                <a:spcBef>
                  <a:spcPct val="50000"/>
                </a:spcBef>
              </a:pPr>
              <a:endParaRPr lang="en-US" sz="2400" b="1">
                <a:solidFill>
                  <a:srgbClr val="FF9966"/>
                </a:solidFill>
                <a:latin typeface="Comic Sans MS" pitchFamily="66" charset="0"/>
              </a:endParaRPr>
            </a:p>
          </p:txBody>
        </p:sp>
        <p:sp>
          <p:nvSpPr>
            <p:cNvPr id="2134" name="Oval 39"/>
            <p:cNvSpPr>
              <a:spLocks noChangeArrowheads="1"/>
            </p:cNvSpPr>
            <p:nvPr/>
          </p:nvSpPr>
          <p:spPr bwMode="auto">
            <a:xfrm rot="-5400000">
              <a:off x="786" y="735"/>
              <a:ext cx="39" cy="47"/>
            </a:xfrm>
            <a:prstGeom prst="ellipse">
              <a:avLst/>
            </a:prstGeom>
            <a:solidFill>
              <a:srgbClr val="FF9900"/>
            </a:solidFill>
            <a:ln w="25400">
              <a:noFill/>
              <a:round/>
              <a:headEnd/>
              <a:tailEnd/>
            </a:ln>
          </p:spPr>
          <p:txBody>
            <a:bodyPr rot="10800000" wrap="none" anchor="ctr"/>
            <a:lstStyle/>
            <a:p>
              <a:pPr algn="ctr" eaLnBrk="0" hangingPunct="0">
                <a:spcBef>
                  <a:spcPct val="50000"/>
                </a:spcBef>
              </a:pPr>
              <a:endParaRPr lang="en-US" sz="2400" b="1">
                <a:solidFill>
                  <a:srgbClr val="FF9966"/>
                </a:solidFill>
                <a:latin typeface="Comic Sans MS" pitchFamily="66" charset="0"/>
              </a:endParaRPr>
            </a:p>
          </p:txBody>
        </p:sp>
        <p:sp>
          <p:nvSpPr>
            <p:cNvPr id="2135" name="Oval 40"/>
            <p:cNvSpPr>
              <a:spLocks noChangeArrowheads="1"/>
            </p:cNvSpPr>
            <p:nvPr/>
          </p:nvSpPr>
          <p:spPr bwMode="auto">
            <a:xfrm rot="-5400000">
              <a:off x="954" y="796"/>
              <a:ext cx="39" cy="48"/>
            </a:xfrm>
            <a:prstGeom prst="ellipse">
              <a:avLst/>
            </a:prstGeom>
            <a:solidFill>
              <a:srgbClr val="FF9900"/>
            </a:solidFill>
            <a:ln w="25400">
              <a:noFill/>
              <a:round/>
              <a:headEnd/>
              <a:tailEnd/>
            </a:ln>
          </p:spPr>
          <p:txBody>
            <a:bodyPr rot="10800000" wrap="none" anchor="ctr"/>
            <a:lstStyle/>
            <a:p>
              <a:pPr algn="ctr" eaLnBrk="0" hangingPunct="0">
                <a:spcBef>
                  <a:spcPct val="50000"/>
                </a:spcBef>
              </a:pPr>
              <a:endParaRPr lang="en-US" sz="2400" b="1">
                <a:solidFill>
                  <a:srgbClr val="FF9966"/>
                </a:solidFill>
                <a:latin typeface="Comic Sans MS" pitchFamily="66" charset="0"/>
              </a:endParaRPr>
            </a:p>
          </p:txBody>
        </p:sp>
        <p:sp>
          <p:nvSpPr>
            <p:cNvPr id="2136" name="Oval 41"/>
            <p:cNvSpPr>
              <a:spLocks noChangeArrowheads="1"/>
            </p:cNvSpPr>
            <p:nvPr/>
          </p:nvSpPr>
          <p:spPr bwMode="auto">
            <a:xfrm rot="-5400000">
              <a:off x="1057" y="721"/>
              <a:ext cx="39" cy="47"/>
            </a:xfrm>
            <a:prstGeom prst="ellipse">
              <a:avLst/>
            </a:prstGeom>
            <a:solidFill>
              <a:srgbClr val="FF9900"/>
            </a:solidFill>
            <a:ln w="25400">
              <a:noFill/>
              <a:round/>
              <a:headEnd/>
              <a:tailEnd/>
            </a:ln>
          </p:spPr>
          <p:txBody>
            <a:bodyPr rot="10800000" wrap="none" anchor="ctr"/>
            <a:lstStyle/>
            <a:p>
              <a:pPr algn="ctr" eaLnBrk="0" hangingPunct="0">
                <a:spcBef>
                  <a:spcPct val="50000"/>
                </a:spcBef>
              </a:pPr>
              <a:endParaRPr lang="en-US" sz="2400" b="1">
                <a:solidFill>
                  <a:srgbClr val="FF9966"/>
                </a:solidFill>
                <a:latin typeface="Comic Sans MS" pitchFamily="66" charset="0"/>
              </a:endParaRPr>
            </a:p>
          </p:txBody>
        </p:sp>
        <p:sp>
          <p:nvSpPr>
            <p:cNvPr id="2137" name="Oval 42"/>
            <p:cNvSpPr>
              <a:spLocks noChangeArrowheads="1"/>
            </p:cNvSpPr>
            <p:nvPr/>
          </p:nvSpPr>
          <p:spPr bwMode="auto">
            <a:xfrm rot="-5400000">
              <a:off x="1181" y="698"/>
              <a:ext cx="39" cy="47"/>
            </a:xfrm>
            <a:prstGeom prst="ellipse">
              <a:avLst/>
            </a:prstGeom>
            <a:solidFill>
              <a:srgbClr val="FF9900"/>
            </a:solidFill>
            <a:ln w="25400">
              <a:noFill/>
              <a:round/>
              <a:headEnd/>
              <a:tailEnd/>
            </a:ln>
          </p:spPr>
          <p:txBody>
            <a:bodyPr rot="10800000" wrap="none" anchor="ctr"/>
            <a:lstStyle/>
            <a:p>
              <a:pPr algn="ctr" eaLnBrk="0" hangingPunct="0">
                <a:spcBef>
                  <a:spcPct val="50000"/>
                </a:spcBef>
              </a:pPr>
              <a:endParaRPr lang="en-US" sz="2400" b="1">
                <a:solidFill>
                  <a:srgbClr val="FF9966"/>
                </a:solidFill>
                <a:latin typeface="Comic Sans MS" pitchFamily="66" charset="0"/>
              </a:endParaRPr>
            </a:p>
          </p:txBody>
        </p:sp>
        <p:sp>
          <p:nvSpPr>
            <p:cNvPr id="2138" name="Oval 43"/>
            <p:cNvSpPr>
              <a:spLocks noChangeArrowheads="1"/>
            </p:cNvSpPr>
            <p:nvPr/>
          </p:nvSpPr>
          <p:spPr bwMode="auto">
            <a:xfrm rot="-5400000">
              <a:off x="621" y="785"/>
              <a:ext cx="39" cy="48"/>
            </a:xfrm>
            <a:prstGeom prst="ellipse">
              <a:avLst/>
            </a:prstGeom>
            <a:solidFill>
              <a:srgbClr val="FF9900"/>
            </a:solidFill>
            <a:ln w="25400">
              <a:noFill/>
              <a:round/>
              <a:headEnd/>
              <a:tailEnd/>
            </a:ln>
          </p:spPr>
          <p:txBody>
            <a:bodyPr rot="10800000" wrap="none" anchor="ctr"/>
            <a:lstStyle/>
            <a:p>
              <a:pPr algn="ctr" eaLnBrk="0" hangingPunct="0">
                <a:spcBef>
                  <a:spcPct val="50000"/>
                </a:spcBef>
              </a:pPr>
              <a:endParaRPr lang="en-US" sz="2400" b="1">
                <a:solidFill>
                  <a:srgbClr val="FF9966"/>
                </a:solidFill>
                <a:latin typeface="Comic Sans MS" pitchFamily="66" charset="0"/>
              </a:endParaRPr>
            </a:p>
          </p:txBody>
        </p:sp>
        <p:sp>
          <p:nvSpPr>
            <p:cNvPr id="2139" name="Oval 44"/>
            <p:cNvSpPr>
              <a:spLocks noChangeArrowheads="1"/>
            </p:cNvSpPr>
            <p:nvPr/>
          </p:nvSpPr>
          <p:spPr bwMode="auto">
            <a:xfrm rot="-5400000">
              <a:off x="1277" y="724"/>
              <a:ext cx="39" cy="47"/>
            </a:xfrm>
            <a:prstGeom prst="ellipse">
              <a:avLst/>
            </a:prstGeom>
            <a:solidFill>
              <a:srgbClr val="FF9900"/>
            </a:solidFill>
            <a:ln w="25400">
              <a:noFill/>
              <a:round/>
              <a:headEnd/>
              <a:tailEnd/>
            </a:ln>
          </p:spPr>
          <p:txBody>
            <a:bodyPr rot="10800000" wrap="none" anchor="ctr"/>
            <a:lstStyle/>
            <a:p>
              <a:pPr algn="ctr" eaLnBrk="0" hangingPunct="0">
                <a:spcBef>
                  <a:spcPct val="50000"/>
                </a:spcBef>
              </a:pPr>
              <a:endParaRPr lang="en-US" sz="2400" b="1">
                <a:solidFill>
                  <a:srgbClr val="FF9966"/>
                </a:solidFill>
                <a:latin typeface="Comic Sans MS" pitchFamily="66" charset="0"/>
              </a:endParaRPr>
            </a:p>
          </p:txBody>
        </p:sp>
        <p:sp>
          <p:nvSpPr>
            <p:cNvPr id="2140" name="Oval 45"/>
            <p:cNvSpPr>
              <a:spLocks noChangeArrowheads="1"/>
            </p:cNvSpPr>
            <p:nvPr/>
          </p:nvSpPr>
          <p:spPr bwMode="auto">
            <a:xfrm rot="-5400000">
              <a:off x="541" y="900"/>
              <a:ext cx="39" cy="47"/>
            </a:xfrm>
            <a:prstGeom prst="ellipse">
              <a:avLst/>
            </a:prstGeom>
            <a:solidFill>
              <a:srgbClr val="B2B2B2"/>
            </a:solidFill>
            <a:ln w="25400">
              <a:noFill/>
              <a:round/>
              <a:headEnd/>
              <a:tailEnd/>
            </a:ln>
          </p:spPr>
          <p:txBody>
            <a:bodyPr rot="10800000" wrap="none" anchor="ctr"/>
            <a:lstStyle/>
            <a:p>
              <a:pPr algn="ctr" eaLnBrk="0" hangingPunct="0">
                <a:spcBef>
                  <a:spcPct val="50000"/>
                </a:spcBef>
              </a:pPr>
              <a:endParaRPr lang="en-US" sz="2400" b="1">
                <a:solidFill>
                  <a:srgbClr val="FF9966"/>
                </a:solidFill>
                <a:latin typeface="Comic Sans MS" pitchFamily="66" charset="0"/>
              </a:endParaRPr>
            </a:p>
          </p:txBody>
        </p:sp>
        <p:sp>
          <p:nvSpPr>
            <p:cNvPr id="2141" name="Oval 46"/>
            <p:cNvSpPr>
              <a:spLocks noChangeArrowheads="1"/>
            </p:cNvSpPr>
            <p:nvPr/>
          </p:nvSpPr>
          <p:spPr bwMode="auto">
            <a:xfrm rot="-5400000">
              <a:off x="1379" y="854"/>
              <a:ext cx="39" cy="47"/>
            </a:xfrm>
            <a:prstGeom prst="ellipse">
              <a:avLst/>
            </a:prstGeom>
            <a:solidFill>
              <a:srgbClr val="B2B2B2"/>
            </a:solidFill>
            <a:ln w="25400">
              <a:noFill/>
              <a:round/>
              <a:headEnd/>
              <a:tailEnd/>
            </a:ln>
          </p:spPr>
          <p:txBody>
            <a:bodyPr rot="10800000" wrap="none" anchor="ctr"/>
            <a:lstStyle/>
            <a:p>
              <a:pPr algn="ctr" eaLnBrk="0" hangingPunct="0">
                <a:spcBef>
                  <a:spcPct val="50000"/>
                </a:spcBef>
              </a:pPr>
              <a:endParaRPr lang="en-US" sz="2400" b="1">
                <a:solidFill>
                  <a:srgbClr val="FF9966"/>
                </a:solidFill>
                <a:latin typeface="Comic Sans MS" pitchFamily="66" charset="0"/>
              </a:endParaRPr>
            </a:p>
          </p:txBody>
        </p:sp>
        <p:sp>
          <p:nvSpPr>
            <p:cNvPr id="2142" name="Oval 47"/>
            <p:cNvSpPr>
              <a:spLocks noChangeArrowheads="1"/>
            </p:cNvSpPr>
            <p:nvPr/>
          </p:nvSpPr>
          <p:spPr bwMode="auto">
            <a:xfrm rot="-5400000">
              <a:off x="1050" y="805"/>
              <a:ext cx="39" cy="47"/>
            </a:xfrm>
            <a:prstGeom prst="ellipse">
              <a:avLst/>
            </a:prstGeom>
            <a:solidFill>
              <a:srgbClr val="FF9900"/>
            </a:solidFill>
            <a:ln w="25400">
              <a:noFill/>
              <a:round/>
              <a:headEnd/>
              <a:tailEnd/>
            </a:ln>
          </p:spPr>
          <p:txBody>
            <a:bodyPr rot="10800000" wrap="none" anchor="ctr"/>
            <a:lstStyle/>
            <a:p>
              <a:pPr algn="ctr" eaLnBrk="0" hangingPunct="0">
                <a:spcBef>
                  <a:spcPct val="50000"/>
                </a:spcBef>
              </a:pPr>
              <a:endParaRPr lang="en-US" sz="2400" b="1">
                <a:solidFill>
                  <a:srgbClr val="FF9966"/>
                </a:solidFill>
                <a:latin typeface="Comic Sans MS" pitchFamily="66" charset="0"/>
              </a:endParaRPr>
            </a:p>
          </p:txBody>
        </p:sp>
        <p:sp>
          <p:nvSpPr>
            <p:cNvPr id="2143" name="Oval 48"/>
            <p:cNvSpPr>
              <a:spLocks noChangeArrowheads="1"/>
            </p:cNvSpPr>
            <p:nvPr/>
          </p:nvSpPr>
          <p:spPr bwMode="auto">
            <a:xfrm rot="-5400000">
              <a:off x="1225" y="842"/>
              <a:ext cx="39" cy="47"/>
            </a:xfrm>
            <a:prstGeom prst="ellipse">
              <a:avLst/>
            </a:prstGeom>
            <a:solidFill>
              <a:srgbClr val="FF9900"/>
            </a:solidFill>
            <a:ln w="25400">
              <a:noFill/>
              <a:round/>
              <a:headEnd/>
              <a:tailEnd/>
            </a:ln>
          </p:spPr>
          <p:txBody>
            <a:bodyPr rot="10800000" wrap="none" anchor="ctr"/>
            <a:lstStyle/>
            <a:p>
              <a:pPr algn="ctr" eaLnBrk="0" hangingPunct="0">
                <a:spcBef>
                  <a:spcPct val="50000"/>
                </a:spcBef>
              </a:pPr>
              <a:endParaRPr lang="en-US" sz="2400" b="1">
                <a:solidFill>
                  <a:srgbClr val="FF9966"/>
                </a:solidFill>
                <a:latin typeface="Comic Sans MS" pitchFamily="66" charset="0"/>
              </a:endParaRPr>
            </a:p>
          </p:txBody>
        </p:sp>
        <p:sp>
          <p:nvSpPr>
            <p:cNvPr id="2144" name="Oval 49"/>
            <p:cNvSpPr>
              <a:spLocks noChangeArrowheads="1"/>
            </p:cNvSpPr>
            <p:nvPr/>
          </p:nvSpPr>
          <p:spPr bwMode="auto">
            <a:xfrm rot="-5400000">
              <a:off x="1159" y="787"/>
              <a:ext cx="39" cy="48"/>
            </a:xfrm>
            <a:prstGeom prst="ellipse">
              <a:avLst/>
            </a:prstGeom>
            <a:solidFill>
              <a:srgbClr val="FF9900"/>
            </a:solidFill>
            <a:ln w="25400">
              <a:noFill/>
              <a:round/>
              <a:headEnd/>
              <a:tailEnd/>
            </a:ln>
          </p:spPr>
          <p:txBody>
            <a:bodyPr rot="10800000" wrap="none" anchor="ctr"/>
            <a:lstStyle/>
            <a:p>
              <a:pPr algn="ctr" eaLnBrk="0" hangingPunct="0">
                <a:spcBef>
                  <a:spcPct val="50000"/>
                </a:spcBef>
              </a:pPr>
              <a:endParaRPr lang="en-US" sz="2400" b="1">
                <a:solidFill>
                  <a:srgbClr val="FF9966"/>
                </a:solidFill>
                <a:latin typeface="Comic Sans MS" pitchFamily="66" charset="0"/>
              </a:endParaRPr>
            </a:p>
          </p:txBody>
        </p:sp>
        <p:sp>
          <p:nvSpPr>
            <p:cNvPr id="2145" name="Oval 50"/>
            <p:cNvSpPr>
              <a:spLocks noChangeArrowheads="1"/>
            </p:cNvSpPr>
            <p:nvPr/>
          </p:nvSpPr>
          <p:spPr bwMode="auto">
            <a:xfrm rot="-5400000">
              <a:off x="658" y="718"/>
              <a:ext cx="39" cy="47"/>
            </a:xfrm>
            <a:prstGeom prst="ellipse">
              <a:avLst/>
            </a:prstGeom>
            <a:solidFill>
              <a:srgbClr val="FF9900"/>
            </a:solidFill>
            <a:ln w="25400">
              <a:noFill/>
              <a:round/>
              <a:headEnd/>
              <a:tailEnd/>
            </a:ln>
          </p:spPr>
          <p:txBody>
            <a:bodyPr rot="10800000" wrap="none" anchor="ctr"/>
            <a:lstStyle/>
            <a:p>
              <a:pPr algn="ctr" eaLnBrk="0" hangingPunct="0">
                <a:spcBef>
                  <a:spcPct val="50000"/>
                </a:spcBef>
              </a:pPr>
              <a:endParaRPr lang="en-US" sz="2400" b="1">
                <a:solidFill>
                  <a:srgbClr val="FF9966"/>
                </a:solidFill>
                <a:latin typeface="Comic Sans MS" pitchFamily="66" charset="0"/>
              </a:endParaRPr>
            </a:p>
          </p:txBody>
        </p:sp>
        <p:sp>
          <p:nvSpPr>
            <p:cNvPr id="2146" name="Line 51"/>
            <p:cNvSpPr>
              <a:spLocks noChangeShapeType="1"/>
            </p:cNvSpPr>
            <p:nvPr/>
          </p:nvSpPr>
          <p:spPr bwMode="auto">
            <a:xfrm flipV="1">
              <a:off x="650" y="656"/>
              <a:ext cx="1079" cy="3"/>
            </a:xfrm>
            <a:prstGeom prst="line">
              <a:avLst/>
            </a:prstGeom>
            <a:noFill/>
            <a:ln w="9525">
              <a:solidFill>
                <a:srgbClr val="000066"/>
              </a:solidFill>
              <a:round/>
              <a:headEnd/>
              <a:tailEnd/>
            </a:ln>
          </p:spPr>
          <p:txBody>
            <a:bodyPr/>
            <a:lstStyle/>
            <a:p>
              <a:endParaRPr lang="en-US"/>
            </a:p>
          </p:txBody>
        </p:sp>
        <p:sp>
          <p:nvSpPr>
            <p:cNvPr id="2147" name="Line 52"/>
            <p:cNvSpPr>
              <a:spLocks noChangeShapeType="1"/>
            </p:cNvSpPr>
            <p:nvPr/>
          </p:nvSpPr>
          <p:spPr bwMode="auto">
            <a:xfrm>
              <a:off x="306" y="1058"/>
              <a:ext cx="1065" cy="0"/>
            </a:xfrm>
            <a:prstGeom prst="line">
              <a:avLst/>
            </a:prstGeom>
            <a:noFill/>
            <a:ln w="9525">
              <a:solidFill>
                <a:srgbClr val="000066"/>
              </a:solidFill>
              <a:round/>
              <a:headEnd/>
              <a:tailEnd/>
            </a:ln>
          </p:spPr>
          <p:txBody>
            <a:bodyPr/>
            <a:lstStyle/>
            <a:p>
              <a:endParaRPr lang="en-US"/>
            </a:p>
          </p:txBody>
        </p:sp>
        <p:sp>
          <p:nvSpPr>
            <p:cNvPr id="2148" name="Line 53"/>
            <p:cNvSpPr>
              <a:spLocks noChangeShapeType="1"/>
            </p:cNvSpPr>
            <p:nvPr/>
          </p:nvSpPr>
          <p:spPr bwMode="auto">
            <a:xfrm flipV="1">
              <a:off x="1370" y="659"/>
              <a:ext cx="359" cy="402"/>
            </a:xfrm>
            <a:prstGeom prst="line">
              <a:avLst/>
            </a:prstGeom>
            <a:noFill/>
            <a:ln w="9525">
              <a:solidFill>
                <a:srgbClr val="000066"/>
              </a:solidFill>
              <a:round/>
              <a:headEnd/>
              <a:tailEnd/>
            </a:ln>
          </p:spPr>
          <p:txBody>
            <a:bodyPr/>
            <a:lstStyle/>
            <a:p>
              <a:endParaRPr lang="en-US"/>
            </a:p>
          </p:txBody>
        </p:sp>
        <p:sp>
          <p:nvSpPr>
            <p:cNvPr id="2149" name="Line 54"/>
            <p:cNvSpPr>
              <a:spLocks noChangeShapeType="1"/>
            </p:cNvSpPr>
            <p:nvPr/>
          </p:nvSpPr>
          <p:spPr bwMode="auto">
            <a:xfrm flipV="1">
              <a:off x="306" y="656"/>
              <a:ext cx="348" cy="402"/>
            </a:xfrm>
            <a:prstGeom prst="line">
              <a:avLst/>
            </a:prstGeom>
            <a:noFill/>
            <a:ln w="9525">
              <a:solidFill>
                <a:srgbClr val="000066"/>
              </a:solidFill>
              <a:round/>
              <a:headEnd/>
              <a:tailEnd/>
            </a:ln>
          </p:spPr>
          <p:txBody>
            <a:bodyPr/>
            <a:lstStyle/>
            <a:p>
              <a:endParaRPr lang="en-US"/>
            </a:p>
          </p:txBody>
        </p:sp>
        <p:sp>
          <p:nvSpPr>
            <p:cNvPr id="2150" name="Oval 55"/>
            <p:cNvSpPr>
              <a:spLocks noChangeArrowheads="1"/>
            </p:cNvSpPr>
            <p:nvPr/>
          </p:nvSpPr>
          <p:spPr bwMode="auto">
            <a:xfrm rot="-5400000">
              <a:off x="940" y="987"/>
              <a:ext cx="39" cy="47"/>
            </a:xfrm>
            <a:prstGeom prst="ellipse">
              <a:avLst/>
            </a:prstGeom>
            <a:solidFill>
              <a:srgbClr val="FF9900"/>
            </a:solidFill>
            <a:ln w="25400">
              <a:noFill/>
              <a:round/>
              <a:headEnd/>
              <a:tailEnd/>
            </a:ln>
          </p:spPr>
          <p:txBody>
            <a:bodyPr rot="10800000" wrap="none" anchor="ctr"/>
            <a:lstStyle/>
            <a:p>
              <a:pPr algn="ctr" eaLnBrk="0" hangingPunct="0">
                <a:spcBef>
                  <a:spcPct val="50000"/>
                </a:spcBef>
              </a:pPr>
              <a:endParaRPr lang="en-US" sz="2400" b="1">
                <a:solidFill>
                  <a:srgbClr val="FF9966"/>
                </a:solidFill>
                <a:latin typeface="Comic Sans MS" pitchFamily="66" charset="0"/>
              </a:endParaRPr>
            </a:p>
          </p:txBody>
        </p:sp>
        <p:sp>
          <p:nvSpPr>
            <p:cNvPr id="2151" name="Oval 56"/>
            <p:cNvSpPr>
              <a:spLocks noChangeArrowheads="1"/>
            </p:cNvSpPr>
            <p:nvPr/>
          </p:nvSpPr>
          <p:spPr bwMode="auto">
            <a:xfrm rot="-5400000">
              <a:off x="1484" y="697"/>
              <a:ext cx="39" cy="47"/>
            </a:xfrm>
            <a:prstGeom prst="ellipse">
              <a:avLst/>
            </a:prstGeom>
            <a:solidFill>
              <a:srgbClr val="FF9900"/>
            </a:solidFill>
            <a:ln w="25400">
              <a:noFill/>
              <a:round/>
              <a:headEnd/>
              <a:tailEnd/>
            </a:ln>
          </p:spPr>
          <p:txBody>
            <a:bodyPr rot="10800000" wrap="none" anchor="ctr"/>
            <a:lstStyle/>
            <a:p>
              <a:pPr algn="ctr" eaLnBrk="0" hangingPunct="0">
                <a:spcBef>
                  <a:spcPct val="50000"/>
                </a:spcBef>
              </a:pPr>
              <a:endParaRPr lang="en-US" sz="2400" b="1">
                <a:solidFill>
                  <a:srgbClr val="FF9966"/>
                </a:solidFill>
                <a:latin typeface="Comic Sans MS" pitchFamily="66" charset="0"/>
              </a:endParaRPr>
            </a:p>
          </p:txBody>
        </p:sp>
        <p:sp>
          <p:nvSpPr>
            <p:cNvPr id="2152" name="Oval 57"/>
            <p:cNvSpPr>
              <a:spLocks noChangeArrowheads="1"/>
            </p:cNvSpPr>
            <p:nvPr/>
          </p:nvSpPr>
          <p:spPr bwMode="auto">
            <a:xfrm rot="-5400000">
              <a:off x="1583" y="668"/>
              <a:ext cx="39" cy="47"/>
            </a:xfrm>
            <a:prstGeom prst="ellipse">
              <a:avLst/>
            </a:prstGeom>
            <a:solidFill>
              <a:srgbClr val="FF9900"/>
            </a:solidFill>
            <a:ln w="25400">
              <a:noFill/>
              <a:round/>
              <a:headEnd/>
              <a:tailEnd/>
            </a:ln>
          </p:spPr>
          <p:txBody>
            <a:bodyPr rot="10800000" wrap="none" anchor="ctr"/>
            <a:lstStyle/>
            <a:p>
              <a:pPr algn="ctr" eaLnBrk="0" hangingPunct="0">
                <a:spcBef>
                  <a:spcPct val="50000"/>
                </a:spcBef>
              </a:pPr>
              <a:endParaRPr lang="en-US" sz="2400" b="1">
                <a:solidFill>
                  <a:srgbClr val="FF9966"/>
                </a:solidFill>
                <a:latin typeface="Comic Sans MS" pitchFamily="66" charset="0"/>
              </a:endParaRPr>
            </a:p>
          </p:txBody>
        </p:sp>
        <p:sp>
          <p:nvSpPr>
            <p:cNvPr id="2153" name="Oval 59"/>
            <p:cNvSpPr>
              <a:spLocks noChangeArrowheads="1"/>
            </p:cNvSpPr>
            <p:nvPr/>
          </p:nvSpPr>
          <p:spPr bwMode="auto">
            <a:xfrm rot="-5400000">
              <a:off x="845" y="833"/>
              <a:ext cx="39" cy="47"/>
            </a:xfrm>
            <a:prstGeom prst="ellipse">
              <a:avLst/>
            </a:prstGeom>
            <a:solidFill>
              <a:srgbClr val="A50021"/>
            </a:solidFill>
            <a:ln w="25400">
              <a:noFill/>
              <a:round/>
              <a:headEnd/>
              <a:tailEnd/>
            </a:ln>
          </p:spPr>
          <p:txBody>
            <a:bodyPr rot="10800000" wrap="none" anchor="ctr"/>
            <a:lstStyle/>
            <a:p>
              <a:pPr algn="ctr" eaLnBrk="0" hangingPunct="0">
                <a:spcBef>
                  <a:spcPct val="50000"/>
                </a:spcBef>
              </a:pPr>
              <a:endParaRPr lang="en-US" sz="2400" b="1">
                <a:solidFill>
                  <a:srgbClr val="FF9966"/>
                </a:solidFill>
                <a:latin typeface="Comic Sans MS" pitchFamily="66" charset="0"/>
              </a:endParaRPr>
            </a:p>
          </p:txBody>
        </p:sp>
      </p:grpSp>
      <p:pic>
        <p:nvPicPr>
          <p:cNvPr id="2075" name="Picture 347" descr="test1"/>
          <p:cNvPicPr>
            <a:picLocks noChangeAspect="1" noChangeArrowheads="1"/>
          </p:cNvPicPr>
          <p:nvPr/>
        </p:nvPicPr>
        <p:blipFill>
          <a:blip r:embed="rId4" cstate="print"/>
          <a:srcRect/>
          <a:stretch>
            <a:fillRect/>
          </a:stretch>
        </p:blipFill>
        <p:spPr bwMode="auto">
          <a:xfrm>
            <a:off x="3208338" y="3538538"/>
            <a:ext cx="2801937" cy="996950"/>
          </a:xfrm>
          <a:prstGeom prst="rect">
            <a:avLst/>
          </a:prstGeom>
          <a:noFill/>
          <a:ln w="9525">
            <a:noFill/>
            <a:miter lim="800000"/>
            <a:headEnd/>
            <a:tailEnd/>
          </a:ln>
        </p:spPr>
      </p:pic>
      <p:sp>
        <p:nvSpPr>
          <p:cNvPr id="2076" name="Rectangle 70"/>
          <p:cNvSpPr>
            <a:spLocks noChangeArrowheads="1"/>
          </p:cNvSpPr>
          <p:nvPr/>
        </p:nvSpPr>
        <p:spPr bwMode="auto">
          <a:xfrm>
            <a:off x="6851650" y="4473575"/>
            <a:ext cx="2109788" cy="1403350"/>
          </a:xfrm>
          <a:prstGeom prst="rect">
            <a:avLst/>
          </a:prstGeom>
          <a:noFill/>
          <a:ln w="19050">
            <a:noFill/>
            <a:prstDash val="sysDot"/>
            <a:miter lim="800000"/>
            <a:headEnd/>
            <a:tailEnd/>
          </a:ln>
        </p:spPr>
        <p:txBody>
          <a:bodyPr lIns="0" tIns="0" rIns="0" bIns="0">
            <a:spAutoFit/>
          </a:bodyPr>
          <a:lstStyle/>
          <a:p>
            <a:pPr eaLnBrk="0" hangingPunct="0">
              <a:lnSpc>
                <a:spcPct val="104000"/>
              </a:lnSpc>
              <a:spcBef>
                <a:spcPts val="625"/>
              </a:spcBef>
              <a:buClr>
                <a:srgbClr val="000000"/>
              </a:buClr>
              <a:buSzPct val="100000"/>
              <a:buFont typeface="Times New Roman" pitchFamily="18" charset="0"/>
              <a:buNone/>
            </a:pPr>
            <a:r>
              <a:rPr lang="en-GB" sz="1400" i="1">
                <a:solidFill>
                  <a:srgbClr val="000000"/>
                </a:solidFill>
                <a:latin typeface="Helvetica" pitchFamily="-65" charset="0"/>
              </a:rPr>
              <a:t>Application of noisy network coding to wireless networks</a:t>
            </a:r>
          </a:p>
          <a:p>
            <a:pPr eaLnBrk="0" hangingPunct="0">
              <a:lnSpc>
                <a:spcPct val="104000"/>
              </a:lnSpc>
              <a:spcBef>
                <a:spcPts val="625"/>
              </a:spcBef>
              <a:buClr>
                <a:srgbClr val="000000"/>
              </a:buClr>
              <a:buSzPct val="100000"/>
              <a:buFont typeface="Times New Roman" pitchFamily="18" charset="0"/>
              <a:buNone/>
            </a:pPr>
            <a:r>
              <a:rPr lang="en-GB" sz="1400" i="1">
                <a:solidFill>
                  <a:srgbClr val="000000"/>
                </a:solidFill>
                <a:latin typeface="Helvetica" pitchFamily="-65" charset="0"/>
              </a:rPr>
              <a:t>Combine noisy network coding with decode (compute)-forward</a:t>
            </a:r>
          </a:p>
        </p:txBody>
      </p:sp>
      <p:grpSp>
        <p:nvGrpSpPr>
          <p:cNvPr id="6" name="Group 350"/>
          <p:cNvGrpSpPr>
            <a:grpSpLocks/>
          </p:cNvGrpSpPr>
          <p:nvPr/>
        </p:nvGrpSpPr>
        <p:grpSpPr bwMode="auto">
          <a:xfrm>
            <a:off x="466725" y="1103313"/>
            <a:ext cx="2236788" cy="982662"/>
            <a:chOff x="1460" y="1542"/>
            <a:chExt cx="3653" cy="1764"/>
          </a:xfrm>
        </p:grpSpPr>
        <p:sp>
          <p:nvSpPr>
            <p:cNvPr id="2078" name="Oval 25"/>
            <p:cNvSpPr>
              <a:spLocks noChangeArrowheads="1"/>
            </p:cNvSpPr>
            <p:nvPr/>
          </p:nvSpPr>
          <p:spPr bwMode="auto">
            <a:xfrm rot="-5400000">
              <a:off x="2472" y="3084"/>
              <a:ext cx="148" cy="121"/>
            </a:xfrm>
            <a:prstGeom prst="ellipse">
              <a:avLst/>
            </a:prstGeom>
            <a:solidFill>
              <a:srgbClr val="FF9900"/>
            </a:solidFill>
            <a:ln w="25400">
              <a:noFill/>
              <a:round/>
              <a:headEnd/>
              <a:tailEnd/>
            </a:ln>
          </p:spPr>
          <p:txBody>
            <a:bodyPr rot="10800000" wrap="none" anchor="ctr"/>
            <a:lstStyle/>
            <a:p>
              <a:pPr algn="ctr" eaLnBrk="0" hangingPunct="0">
                <a:spcBef>
                  <a:spcPct val="50000"/>
                </a:spcBef>
              </a:pPr>
              <a:endParaRPr lang="en-US" sz="2400" b="1">
                <a:solidFill>
                  <a:srgbClr val="FF9966"/>
                </a:solidFill>
                <a:latin typeface="Comic Sans MS" pitchFamily="66" charset="0"/>
              </a:endParaRPr>
            </a:p>
          </p:txBody>
        </p:sp>
        <p:sp>
          <p:nvSpPr>
            <p:cNvPr id="2079" name="Line 26"/>
            <p:cNvSpPr>
              <a:spLocks noChangeShapeType="1"/>
            </p:cNvSpPr>
            <p:nvPr/>
          </p:nvSpPr>
          <p:spPr bwMode="auto">
            <a:xfrm>
              <a:off x="2188" y="2842"/>
              <a:ext cx="206" cy="199"/>
            </a:xfrm>
            <a:prstGeom prst="line">
              <a:avLst/>
            </a:prstGeom>
            <a:noFill/>
            <a:ln w="9525">
              <a:solidFill>
                <a:srgbClr val="A50021"/>
              </a:solidFill>
              <a:round/>
              <a:headEnd/>
              <a:tailEnd type="triangle" w="med" len="med"/>
            </a:ln>
          </p:spPr>
          <p:txBody>
            <a:bodyPr/>
            <a:lstStyle/>
            <a:p>
              <a:endParaRPr lang="en-US"/>
            </a:p>
          </p:txBody>
        </p:sp>
        <p:sp>
          <p:nvSpPr>
            <p:cNvPr id="2080" name="Line 27"/>
            <p:cNvSpPr>
              <a:spLocks noChangeShapeType="1"/>
            </p:cNvSpPr>
            <p:nvPr/>
          </p:nvSpPr>
          <p:spPr bwMode="auto">
            <a:xfrm>
              <a:off x="2962" y="2616"/>
              <a:ext cx="297" cy="155"/>
            </a:xfrm>
            <a:prstGeom prst="line">
              <a:avLst/>
            </a:prstGeom>
            <a:noFill/>
            <a:ln w="9525">
              <a:solidFill>
                <a:srgbClr val="A50021"/>
              </a:solidFill>
              <a:round/>
              <a:headEnd/>
              <a:tailEnd type="triangle" w="med" len="med"/>
            </a:ln>
          </p:spPr>
          <p:txBody>
            <a:bodyPr/>
            <a:lstStyle/>
            <a:p>
              <a:endParaRPr lang="en-US"/>
            </a:p>
          </p:txBody>
        </p:sp>
        <p:sp>
          <p:nvSpPr>
            <p:cNvPr id="2081" name="Line 28"/>
            <p:cNvSpPr>
              <a:spLocks noChangeShapeType="1"/>
            </p:cNvSpPr>
            <p:nvPr/>
          </p:nvSpPr>
          <p:spPr bwMode="auto">
            <a:xfrm>
              <a:off x="3375" y="2789"/>
              <a:ext cx="259" cy="73"/>
            </a:xfrm>
            <a:prstGeom prst="line">
              <a:avLst/>
            </a:prstGeom>
            <a:noFill/>
            <a:ln w="9525">
              <a:solidFill>
                <a:srgbClr val="A50021"/>
              </a:solidFill>
              <a:round/>
              <a:headEnd/>
              <a:tailEnd type="triangle" w="med" len="med"/>
            </a:ln>
          </p:spPr>
          <p:txBody>
            <a:bodyPr/>
            <a:lstStyle/>
            <a:p>
              <a:endParaRPr lang="en-US"/>
            </a:p>
          </p:txBody>
        </p:sp>
        <p:sp>
          <p:nvSpPr>
            <p:cNvPr id="2082" name="Line 29"/>
            <p:cNvSpPr>
              <a:spLocks noChangeShapeType="1"/>
            </p:cNvSpPr>
            <p:nvPr/>
          </p:nvSpPr>
          <p:spPr bwMode="auto">
            <a:xfrm flipV="1">
              <a:off x="2589" y="2635"/>
              <a:ext cx="273" cy="402"/>
            </a:xfrm>
            <a:prstGeom prst="line">
              <a:avLst/>
            </a:prstGeom>
            <a:noFill/>
            <a:ln w="9525">
              <a:solidFill>
                <a:srgbClr val="A50021"/>
              </a:solidFill>
              <a:round/>
              <a:headEnd/>
              <a:tailEnd type="triangle" w="med" len="med"/>
            </a:ln>
          </p:spPr>
          <p:txBody>
            <a:bodyPr/>
            <a:lstStyle/>
            <a:p>
              <a:endParaRPr lang="en-US"/>
            </a:p>
          </p:txBody>
        </p:sp>
        <p:sp>
          <p:nvSpPr>
            <p:cNvPr id="2083" name="Line 30"/>
            <p:cNvSpPr>
              <a:spLocks noChangeShapeType="1"/>
            </p:cNvSpPr>
            <p:nvPr/>
          </p:nvSpPr>
          <p:spPr bwMode="auto">
            <a:xfrm flipV="1">
              <a:off x="3772" y="2629"/>
              <a:ext cx="414" cy="230"/>
            </a:xfrm>
            <a:prstGeom prst="line">
              <a:avLst/>
            </a:prstGeom>
            <a:noFill/>
            <a:ln w="9525">
              <a:solidFill>
                <a:srgbClr val="A50021"/>
              </a:solidFill>
              <a:round/>
              <a:headEnd/>
              <a:tailEnd type="triangle" w="med" len="med"/>
            </a:ln>
          </p:spPr>
          <p:txBody>
            <a:bodyPr/>
            <a:lstStyle/>
            <a:p>
              <a:endParaRPr lang="en-US"/>
            </a:p>
          </p:txBody>
        </p:sp>
        <p:sp>
          <p:nvSpPr>
            <p:cNvPr id="2084" name="Oval 31"/>
            <p:cNvSpPr>
              <a:spLocks noChangeArrowheads="1"/>
            </p:cNvSpPr>
            <p:nvPr/>
          </p:nvSpPr>
          <p:spPr bwMode="auto">
            <a:xfrm rot="-5400000">
              <a:off x="2819" y="2473"/>
              <a:ext cx="149" cy="122"/>
            </a:xfrm>
            <a:prstGeom prst="ellipse">
              <a:avLst/>
            </a:prstGeom>
            <a:solidFill>
              <a:srgbClr val="FF9900"/>
            </a:solidFill>
            <a:ln w="25400">
              <a:noFill/>
              <a:round/>
              <a:headEnd/>
              <a:tailEnd/>
            </a:ln>
          </p:spPr>
          <p:txBody>
            <a:bodyPr rot="10800000" wrap="none" anchor="ctr"/>
            <a:lstStyle/>
            <a:p>
              <a:pPr algn="ctr" eaLnBrk="0" hangingPunct="0">
                <a:spcBef>
                  <a:spcPct val="50000"/>
                </a:spcBef>
              </a:pPr>
              <a:endParaRPr lang="en-US" sz="2400" b="1">
                <a:solidFill>
                  <a:srgbClr val="FF9966"/>
                </a:solidFill>
                <a:latin typeface="Comic Sans MS" pitchFamily="66" charset="0"/>
              </a:endParaRPr>
            </a:p>
          </p:txBody>
        </p:sp>
        <p:sp>
          <p:nvSpPr>
            <p:cNvPr id="2085" name="Oval 32"/>
            <p:cNvSpPr>
              <a:spLocks noChangeArrowheads="1"/>
            </p:cNvSpPr>
            <p:nvPr/>
          </p:nvSpPr>
          <p:spPr bwMode="auto">
            <a:xfrm rot="-5400000">
              <a:off x="3234" y="2712"/>
              <a:ext cx="148" cy="119"/>
            </a:xfrm>
            <a:prstGeom prst="ellipse">
              <a:avLst/>
            </a:prstGeom>
            <a:solidFill>
              <a:srgbClr val="FF9900"/>
            </a:solidFill>
            <a:ln w="25400">
              <a:noFill/>
              <a:round/>
              <a:headEnd/>
              <a:tailEnd/>
            </a:ln>
          </p:spPr>
          <p:txBody>
            <a:bodyPr rot="10800000" wrap="none" anchor="ctr"/>
            <a:lstStyle/>
            <a:p>
              <a:pPr algn="ctr" eaLnBrk="0" hangingPunct="0">
                <a:spcBef>
                  <a:spcPct val="50000"/>
                </a:spcBef>
              </a:pPr>
              <a:endParaRPr lang="en-US" sz="2400" b="1">
                <a:solidFill>
                  <a:srgbClr val="FF9966"/>
                </a:solidFill>
                <a:latin typeface="Comic Sans MS" pitchFamily="66" charset="0"/>
              </a:endParaRPr>
            </a:p>
          </p:txBody>
        </p:sp>
        <p:sp>
          <p:nvSpPr>
            <p:cNvPr id="2086" name="Oval 33"/>
            <p:cNvSpPr>
              <a:spLocks noChangeArrowheads="1"/>
            </p:cNvSpPr>
            <p:nvPr/>
          </p:nvSpPr>
          <p:spPr bwMode="auto">
            <a:xfrm rot="-5400000">
              <a:off x="3373" y="2998"/>
              <a:ext cx="149" cy="120"/>
            </a:xfrm>
            <a:prstGeom prst="ellipse">
              <a:avLst/>
            </a:prstGeom>
            <a:solidFill>
              <a:srgbClr val="FF9900"/>
            </a:solidFill>
            <a:ln w="25400">
              <a:noFill/>
              <a:round/>
              <a:headEnd/>
              <a:tailEnd/>
            </a:ln>
          </p:spPr>
          <p:txBody>
            <a:bodyPr rot="10800000" wrap="none" anchor="ctr"/>
            <a:lstStyle/>
            <a:p>
              <a:pPr algn="ctr" eaLnBrk="0" hangingPunct="0">
                <a:spcBef>
                  <a:spcPct val="50000"/>
                </a:spcBef>
              </a:pPr>
              <a:endParaRPr lang="en-US" sz="2400" b="1">
                <a:solidFill>
                  <a:srgbClr val="FF9966"/>
                </a:solidFill>
                <a:latin typeface="Comic Sans MS" pitchFamily="66" charset="0"/>
              </a:endParaRPr>
            </a:p>
          </p:txBody>
        </p:sp>
        <p:sp>
          <p:nvSpPr>
            <p:cNvPr id="2087" name="Oval 34"/>
            <p:cNvSpPr>
              <a:spLocks noChangeArrowheads="1"/>
            </p:cNvSpPr>
            <p:nvPr/>
          </p:nvSpPr>
          <p:spPr bwMode="auto">
            <a:xfrm rot="-5400000">
              <a:off x="3655" y="2838"/>
              <a:ext cx="147" cy="122"/>
            </a:xfrm>
            <a:prstGeom prst="ellipse">
              <a:avLst/>
            </a:prstGeom>
            <a:solidFill>
              <a:srgbClr val="FF9900"/>
            </a:solidFill>
            <a:ln w="25400">
              <a:noFill/>
              <a:round/>
              <a:headEnd/>
              <a:tailEnd/>
            </a:ln>
          </p:spPr>
          <p:txBody>
            <a:bodyPr rot="10800000" wrap="none" anchor="ctr"/>
            <a:lstStyle/>
            <a:p>
              <a:pPr algn="ctr" eaLnBrk="0" hangingPunct="0">
                <a:spcBef>
                  <a:spcPct val="50000"/>
                </a:spcBef>
              </a:pPr>
              <a:endParaRPr lang="en-US" sz="2400" b="1">
                <a:solidFill>
                  <a:srgbClr val="FF9966"/>
                </a:solidFill>
                <a:latin typeface="Comic Sans MS" pitchFamily="66" charset="0"/>
              </a:endParaRPr>
            </a:p>
          </p:txBody>
        </p:sp>
        <p:sp>
          <p:nvSpPr>
            <p:cNvPr id="2088" name="Oval 36"/>
            <p:cNvSpPr>
              <a:spLocks noChangeArrowheads="1"/>
            </p:cNvSpPr>
            <p:nvPr/>
          </p:nvSpPr>
          <p:spPr bwMode="auto">
            <a:xfrm rot="-5400000">
              <a:off x="2397" y="2550"/>
              <a:ext cx="148" cy="120"/>
            </a:xfrm>
            <a:prstGeom prst="ellipse">
              <a:avLst/>
            </a:prstGeom>
            <a:solidFill>
              <a:srgbClr val="FF9900"/>
            </a:solidFill>
            <a:ln w="25400">
              <a:noFill/>
              <a:round/>
              <a:headEnd/>
              <a:tailEnd/>
            </a:ln>
          </p:spPr>
          <p:txBody>
            <a:bodyPr rot="10800000" wrap="none" anchor="ctr"/>
            <a:lstStyle/>
            <a:p>
              <a:pPr algn="ctr" eaLnBrk="0" hangingPunct="0">
                <a:spcBef>
                  <a:spcPct val="50000"/>
                </a:spcBef>
              </a:pPr>
              <a:endParaRPr lang="en-US" sz="2400" b="1">
                <a:solidFill>
                  <a:srgbClr val="FF9966"/>
                </a:solidFill>
                <a:latin typeface="Comic Sans MS" pitchFamily="66" charset="0"/>
              </a:endParaRPr>
            </a:p>
          </p:txBody>
        </p:sp>
        <p:sp>
          <p:nvSpPr>
            <p:cNvPr id="2089" name="Oval 37"/>
            <p:cNvSpPr>
              <a:spLocks noChangeArrowheads="1"/>
            </p:cNvSpPr>
            <p:nvPr/>
          </p:nvSpPr>
          <p:spPr bwMode="auto">
            <a:xfrm rot="-5400000">
              <a:off x="4332" y="2264"/>
              <a:ext cx="148" cy="122"/>
            </a:xfrm>
            <a:prstGeom prst="ellipse">
              <a:avLst/>
            </a:prstGeom>
            <a:solidFill>
              <a:srgbClr val="FF9900"/>
            </a:solidFill>
            <a:ln w="25400">
              <a:noFill/>
              <a:round/>
              <a:headEnd/>
              <a:tailEnd/>
            </a:ln>
          </p:spPr>
          <p:txBody>
            <a:bodyPr rot="10800000" wrap="none" anchor="ctr"/>
            <a:lstStyle/>
            <a:p>
              <a:pPr algn="ctr" eaLnBrk="0" hangingPunct="0">
                <a:spcBef>
                  <a:spcPct val="50000"/>
                </a:spcBef>
              </a:pPr>
              <a:endParaRPr lang="en-US" sz="2400" b="1">
                <a:solidFill>
                  <a:srgbClr val="FF9966"/>
                </a:solidFill>
                <a:latin typeface="Comic Sans MS" pitchFamily="66" charset="0"/>
              </a:endParaRPr>
            </a:p>
          </p:txBody>
        </p:sp>
        <p:sp>
          <p:nvSpPr>
            <p:cNvPr id="2090" name="Oval 38"/>
            <p:cNvSpPr>
              <a:spLocks noChangeArrowheads="1"/>
            </p:cNvSpPr>
            <p:nvPr/>
          </p:nvSpPr>
          <p:spPr bwMode="auto">
            <a:xfrm rot="-5400000">
              <a:off x="4022" y="2254"/>
              <a:ext cx="148" cy="119"/>
            </a:xfrm>
            <a:prstGeom prst="ellipse">
              <a:avLst/>
            </a:prstGeom>
            <a:solidFill>
              <a:srgbClr val="FF9900"/>
            </a:solidFill>
            <a:ln w="25400">
              <a:noFill/>
              <a:round/>
              <a:headEnd/>
              <a:tailEnd/>
            </a:ln>
          </p:spPr>
          <p:txBody>
            <a:bodyPr rot="10800000" wrap="none" anchor="ctr"/>
            <a:lstStyle/>
            <a:p>
              <a:pPr algn="ctr" eaLnBrk="0" hangingPunct="0">
                <a:spcBef>
                  <a:spcPct val="50000"/>
                </a:spcBef>
              </a:pPr>
              <a:endParaRPr lang="en-US" sz="2400" b="1">
                <a:solidFill>
                  <a:srgbClr val="FF9966"/>
                </a:solidFill>
                <a:latin typeface="Comic Sans MS" pitchFamily="66" charset="0"/>
              </a:endParaRPr>
            </a:p>
          </p:txBody>
        </p:sp>
        <p:sp>
          <p:nvSpPr>
            <p:cNvPr id="2091" name="Oval 39"/>
            <p:cNvSpPr>
              <a:spLocks noChangeArrowheads="1"/>
            </p:cNvSpPr>
            <p:nvPr/>
          </p:nvSpPr>
          <p:spPr bwMode="auto">
            <a:xfrm rot="-5400000">
              <a:off x="2668" y="2097"/>
              <a:ext cx="148" cy="122"/>
            </a:xfrm>
            <a:prstGeom prst="ellipse">
              <a:avLst/>
            </a:prstGeom>
            <a:solidFill>
              <a:srgbClr val="FF9900"/>
            </a:solidFill>
            <a:ln w="25400">
              <a:noFill/>
              <a:round/>
              <a:headEnd/>
              <a:tailEnd/>
            </a:ln>
          </p:spPr>
          <p:txBody>
            <a:bodyPr rot="10800000" wrap="none" anchor="ctr"/>
            <a:lstStyle/>
            <a:p>
              <a:pPr algn="ctr" eaLnBrk="0" hangingPunct="0">
                <a:spcBef>
                  <a:spcPct val="50000"/>
                </a:spcBef>
              </a:pPr>
              <a:endParaRPr lang="en-US" sz="2400" b="1">
                <a:solidFill>
                  <a:srgbClr val="FF9966"/>
                </a:solidFill>
                <a:latin typeface="Comic Sans MS" pitchFamily="66" charset="0"/>
              </a:endParaRPr>
            </a:p>
          </p:txBody>
        </p:sp>
        <p:sp>
          <p:nvSpPr>
            <p:cNvPr id="2092" name="Oval 40"/>
            <p:cNvSpPr>
              <a:spLocks noChangeArrowheads="1"/>
            </p:cNvSpPr>
            <p:nvPr/>
          </p:nvSpPr>
          <p:spPr bwMode="auto">
            <a:xfrm rot="-5400000">
              <a:off x="3101" y="2327"/>
              <a:ext cx="148" cy="124"/>
            </a:xfrm>
            <a:prstGeom prst="ellipse">
              <a:avLst/>
            </a:prstGeom>
            <a:solidFill>
              <a:srgbClr val="FF9900"/>
            </a:solidFill>
            <a:ln w="25400">
              <a:noFill/>
              <a:round/>
              <a:headEnd/>
              <a:tailEnd/>
            </a:ln>
          </p:spPr>
          <p:txBody>
            <a:bodyPr rot="10800000" wrap="none" anchor="ctr"/>
            <a:lstStyle/>
            <a:p>
              <a:pPr algn="ctr" eaLnBrk="0" hangingPunct="0">
                <a:spcBef>
                  <a:spcPct val="50000"/>
                </a:spcBef>
              </a:pPr>
              <a:endParaRPr lang="en-US" sz="2400" b="1">
                <a:solidFill>
                  <a:srgbClr val="FF9966"/>
                </a:solidFill>
                <a:latin typeface="Comic Sans MS" pitchFamily="66" charset="0"/>
              </a:endParaRPr>
            </a:p>
          </p:txBody>
        </p:sp>
        <p:sp>
          <p:nvSpPr>
            <p:cNvPr id="2093" name="Oval 41"/>
            <p:cNvSpPr>
              <a:spLocks noChangeArrowheads="1"/>
            </p:cNvSpPr>
            <p:nvPr/>
          </p:nvSpPr>
          <p:spPr bwMode="auto">
            <a:xfrm rot="-5400000">
              <a:off x="3364" y="2045"/>
              <a:ext cx="147" cy="120"/>
            </a:xfrm>
            <a:prstGeom prst="ellipse">
              <a:avLst/>
            </a:prstGeom>
            <a:solidFill>
              <a:srgbClr val="FF9900"/>
            </a:solidFill>
            <a:ln w="25400">
              <a:noFill/>
              <a:round/>
              <a:headEnd/>
              <a:tailEnd/>
            </a:ln>
          </p:spPr>
          <p:txBody>
            <a:bodyPr rot="10800000" wrap="none" anchor="ctr"/>
            <a:lstStyle/>
            <a:p>
              <a:pPr algn="ctr" eaLnBrk="0" hangingPunct="0">
                <a:spcBef>
                  <a:spcPct val="50000"/>
                </a:spcBef>
              </a:pPr>
              <a:endParaRPr lang="en-US" sz="2400" b="1">
                <a:solidFill>
                  <a:srgbClr val="FF9966"/>
                </a:solidFill>
                <a:latin typeface="Comic Sans MS" pitchFamily="66" charset="0"/>
              </a:endParaRPr>
            </a:p>
          </p:txBody>
        </p:sp>
        <p:sp>
          <p:nvSpPr>
            <p:cNvPr id="2094" name="Oval 42"/>
            <p:cNvSpPr>
              <a:spLocks noChangeArrowheads="1"/>
            </p:cNvSpPr>
            <p:nvPr/>
          </p:nvSpPr>
          <p:spPr bwMode="auto">
            <a:xfrm rot="-5400000">
              <a:off x="3683" y="1956"/>
              <a:ext cx="148" cy="121"/>
            </a:xfrm>
            <a:prstGeom prst="ellipse">
              <a:avLst/>
            </a:prstGeom>
            <a:solidFill>
              <a:srgbClr val="FF9900"/>
            </a:solidFill>
            <a:ln w="25400">
              <a:noFill/>
              <a:round/>
              <a:headEnd/>
              <a:tailEnd/>
            </a:ln>
          </p:spPr>
          <p:txBody>
            <a:bodyPr rot="10800000" wrap="none" anchor="ctr"/>
            <a:lstStyle/>
            <a:p>
              <a:pPr algn="ctr" eaLnBrk="0" hangingPunct="0">
                <a:spcBef>
                  <a:spcPct val="50000"/>
                </a:spcBef>
              </a:pPr>
              <a:endParaRPr lang="en-US" sz="2400" b="1">
                <a:solidFill>
                  <a:srgbClr val="FF9966"/>
                </a:solidFill>
                <a:latin typeface="Comic Sans MS" pitchFamily="66" charset="0"/>
              </a:endParaRPr>
            </a:p>
          </p:txBody>
        </p:sp>
        <p:sp>
          <p:nvSpPr>
            <p:cNvPr id="2095" name="Oval 44"/>
            <p:cNvSpPr>
              <a:spLocks noChangeArrowheads="1"/>
            </p:cNvSpPr>
            <p:nvPr/>
          </p:nvSpPr>
          <p:spPr bwMode="auto">
            <a:xfrm rot="-5400000">
              <a:off x="3929" y="2055"/>
              <a:ext cx="148" cy="121"/>
            </a:xfrm>
            <a:prstGeom prst="ellipse">
              <a:avLst/>
            </a:prstGeom>
            <a:solidFill>
              <a:srgbClr val="FF9900"/>
            </a:solidFill>
            <a:ln w="25400">
              <a:noFill/>
              <a:round/>
              <a:headEnd/>
              <a:tailEnd/>
            </a:ln>
          </p:spPr>
          <p:txBody>
            <a:bodyPr rot="10800000" wrap="none" anchor="ctr"/>
            <a:lstStyle/>
            <a:p>
              <a:pPr algn="ctr" eaLnBrk="0" hangingPunct="0">
                <a:spcBef>
                  <a:spcPct val="50000"/>
                </a:spcBef>
              </a:pPr>
              <a:endParaRPr lang="en-US" sz="2400" b="1">
                <a:solidFill>
                  <a:srgbClr val="FF9966"/>
                </a:solidFill>
                <a:latin typeface="Comic Sans MS" pitchFamily="66" charset="0"/>
              </a:endParaRPr>
            </a:p>
          </p:txBody>
        </p:sp>
        <p:sp>
          <p:nvSpPr>
            <p:cNvPr id="2096" name="Oval 45"/>
            <p:cNvSpPr>
              <a:spLocks noChangeArrowheads="1"/>
            </p:cNvSpPr>
            <p:nvPr/>
          </p:nvSpPr>
          <p:spPr bwMode="auto">
            <a:xfrm rot="-5400000">
              <a:off x="2040" y="2724"/>
              <a:ext cx="148" cy="120"/>
            </a:xfrm>
            <a:prstGeom prst="ellipse">
              <a:avLst/>
            </a:prstGeom>
            <a:solidFill>
              <a:srgbClr val="B2B2B2"/>
            </a:solidFill>
            <a:ln w="25400">
              <a:noFill/>
              <a:round/>
              <a:headEnd/>
              <a:tailEnd/>
            </a:ln>
          </p:spPr>
          <p:txBody>
            <a:bodyPr rot="10800000" wrap="none" anchor="ctr"/>
            <a:lstStyle/>
            <a:p>
              <a:pPr algn="ctr" eaLnBrk="0" hangingPunct="0">
                <a:spcBef>
                  <a:spcPct val="50000"/>
                </a:spcBef>
              </a:pPr>
              <a:endParaRPr lang="en-US" sz="2400" b="1">
                <a:solidFill>
                  <a:srgbClr val="FF9966"/>
                </a:solidFill>
                <a:latin typeface="Comic Sans MS" pitchFamily="66" charset="0"/>
              </a:endParaRPr>
            </a:p>
          </p:txBody>
        </p:sp>
        <p:sp>
          <p:nvSpPr>
            <p:cNvPr id="2097" name="Oval 46"/>
            <p:cNvSpPr>
              <a:spLocks noChangeArrowheads="1"/>
            </p:cNvSpPr>
            <p:nvPr/>
          </p:nvSpPr>
          <p:spPr bwMode="auto">
            <a:xfrm rot="-5400000">
              <a:off x="4191" y="2549"/>
              <a:ext cx="148" cy="121"/>
            </a:xfrm>
            <a:prstGeom prst="ellipse">
              <a:avLst/>
            </a:prstGeom>
            <a:solidFill>
              <a:srgbClr val="B2B2B2"/>
            </a:solidFill>
            <a:ln w="25400">
              <a:noFill/>
              <a:round/>
              <a:headEnd/>
              <a:tailEnd/>
            </a:ln>
          </p:spPr>
          <p:txBody>
            <a:bodyPr rot="10800000" wrap="none" anchor="ctr"/>
            <a:lstStyle/>
            <a:p>
              <a:pPr algn="ctr" eaLnBrk="0" hangingPunct="0">
                <a:spcBef>
                  <a:spcPct val="50000"/>
                </a:spcBef>
              </a:pPr>
              <a:endParaRPr lang="en-US" sz="2400" b="1">
                <a:solidFill>
                  <a:srgbClr val="FF9966"/>
                </a:solidFill>
                <a:latin typeface="Comic Sans MS" pitchFamily="66" charset="0"/>
              </a:endParaRPr>
            </a:p>
          </p:txBody>
        </p:sp>
        <p:sp>
          <p:nvSpPr>
            <p:cNvPr id="2098" name="Oval 47"/>
            <p:cNvSpPr>
              <a:spLocks noChangeArrowheads="1"/>
            </p:cNvSpPr>
            <p:nvPr/>
          </p:nvSpPr>
          <p:spPr bwMode="auto">
            <a:xfrm rot="-5400000">
              <a:off x="3345" y="2363"/>
              <a:ext cx="150" cy="120"/>
            </a:xfrm>
            <a:prstGeom prst="ellipse">
              <a:avLst/>
            </a:prstGeom>
            <a:solidFill>
              <a:srgbClr val="FF9900"/>
            </a:solidFill>
            <a:ln w="25400">
              <a:noFill/>
              <a:round/>
              <a:headEnd/>
              <a:tailEnd/>
            </a:ln>
          </p:spPr>
          <p:txBody>
            <a:bodyPr rot="10800000" wrap="none" anchor="ctr"/>
            <a:lstStyle/>
            <a:p>
              <a:pPr algn="ctr" eaLnBrk="0" hangingPunct="0">
                <a:spcBef>
                  <a:spcPct val="50000"/>
                </a:spcBef>
              </a:pPr>
              <a:endParaRPr lang="en-US" sz="2400" b="1">
                <a:solidFill>
                  <a:srgbClr val="FF9966"/>
                </a:solidFill>
                <a:latin typeface="Comic Sans MS" pitchFamily="66" charset="0"/>
              </a:endParaRPr>
            </a:p>
          </p:txBody>
        </p:sp>
        <p:sp>
          <p:nvSpPr>
            <p:cNvPr id="2099" name="Oval 48"/>
            <p:cNvSpPr>
              <a:spLocks noChangeArrowheads="1"/>
            </p:cNvSpPr>
            <p:nvPr/>
          </p:nvSpPr>
          <p:spPr bwMode="auto">
            <a:xfrm rot="-5400000">
              <a:off x="3795" y="2504"/>
              <a:ext cx="148" cy="120"/>
            </a:xfrm>
            <a:prstGeom prst="ellipse">
              <a:avLst/>
            </a:prstGeom>
            <a:solidFill>
              <a:srgbClr val="FF9900"/>
            </a:solidFill>
            <a:ln w="25400">
              <a:noFill/>
              <a:round/>
              <a:headEnd/>
              <a:tailEnd/>
            </a:ln>
          </p:spPr>
          <p:txBody>
            <a:bodyPr rot="10800000" wrap="none" anchor="ctr"/>
            <a:lstStyle/>
            <a:p>
              <a:pPr algn="ctr" eaLnBrk="0" hangingPunct="0">
                <a:spcBef>
                  <a:spcPct val="50000"/>
                </a:spcBef>
              </a:pPr>
              <a:endParaRPr lang="en-US" sz="2400" b="1">
                <a:solidFill>
                  <a:srgbClr val="FF9966"/>
                </a:solidFill>
                <a:latin typeface="Comic Sans MS" pitchFamily="66" charset="0"/>
              </a:endParaRPr>
            </a:p>
          </p:txBody>
        </p:sp>
        <p:sp>
          <p:nvSpPr>
            <p:cNvPr id="2100" name="Oval 49"/>
            <p:cNvSpPr>
              <a:spLocks noChangeArrowheads="1"/>
            </p:cNvSpPr>
            <p:nvPr/>
          </p:nvSpPr>
          <p:spPr bwMode="auto">
            <a:xfrm rot="-5400000">
              <a:off x="3627" y="2294"/>
              <a:ext cx="148" cy="124"/>
            </a:xfrm>
            <a:prstGeom prst="ellipse">
              <a:avLst/>
            </a:prstGeom>
            <a:solidFill>
              <a:srgbClr val="FF9900"/>
            </a:solidFill>
            <a:ln w="25400">
              <a:noFill/>
              <a:round/>
              <a:headEnd/>
              <a:tailEnd/>
            </a:ln>
          </p:spPr>
          <p:txBody>
            <a:bodyPr rot="10800000" wrap="none" anchor="ctr"/>
            <a:lstStyle/>
            <a:p>
              <a:pPr algn="ctr" eaLnBrk="0" hangingPunct="0">
                <a:spcBef>
                  <a:spcPct val="50000"/>
                </a:spcBef>
              </a:pPr>
              <a:endParaRPr lang="en-US" sz="2400" b="1">
                <a:solidFill>
                  <a:srgbClr val="FF9966"/>
                </a:solidFill>
                <a:latin typeface="Comic Sans MS" pitchFamily="66" charset="0"/>
              </a:endParaRPr>
            </a:p>
          </p:txBody>
        </p:sp>
        <p:sp>
          <p:nvSpPr>
            <p:cNvPr id="2101" name="Oval 50"/>
            <p:cNvSpPr>
              <a:spLocks noChangeArrowheads="1"/>
            </p:cNvSpPr>
            <p:nvPr/>
          </p:nvSpPr>
          <p:spPr bwMode="auto">
            <a:xfrm rot="-5400000">
              <a:off x="2340" y="2033"/>
              <a:ext cx="148" cy="122"/>
            </a:xfrm>
            <a:prstGeom prst="ellipse">
              <a:avLst/>
            </a:prstGeom>
            <a:solidFill>
              <a:srgbClr val="FF9900"/>
            </a:solidFill>
            <a:ln w="25400">
              <a:noFill/>
              <a:round/>
              <a:headEnd/>
              <a:tailEnd/>
            </a:ln>
          </p:spPr>
          <p:txBody>
            <a:bodyPr rot="10800000" wrap="none" anchor="ctr"/>
            <a:lstStyle/>
            <a:p>
              <a:pPr algn="ctr" eaLnBrk="0" hangingPunct="0">
                <a:spcBef>
                  <a:spcPct val="50000"/>
                </a:spcBef>
              </a:pPr>
              <a:endParaRPr lang="en-US" sz="2400" b="1">
                <a:solidFill>
                  <a:srgbClr val="FF9966"/>
                </a:solidFill>
                <a:latin typeface="Comic Sans MS" pitchFamily="66" charset="0"/>
              </a:endParaRPr>
            </a:p>
          </p:txBody>
        </p:sp>
        <p:sp>
          <p:nvSpPr>
            <p:cNvPr id="2102" name="Line 51"/>
            <p:cNvSpPr>
              <a:spLocks noChangeShapeType="1"/>
            </p:cNvSpPr>
            <p:nvPr/>
          </p:nvSpPr>
          <p:spPr bwMode="auto">
            <a:xfrm flipV="1">
              <a:off x="2343" y="1769"/>
              <a:ext cx="2770" cy="12"/>
            </a:xfrm>
            <a:prstGeom prst="line">
              <a:avLst/>
            </a:prstGeom>
            <a:noFill/>
            <a:ln w="9525">
              <a:solidFill>
                <a:srgbClr val="000066"/>
              </a:solidFill>
              <a:round/>
              <a:headEnd/>
              <a:tailEnd/>
            </a:ln>
          </p:spPr>
          <p:txBody>
            <a:bodyPr/>
            <a:lstStyle/>
            <a:p>
              <a:endParaRPr lang="en-US"/>
            </a:p>
          </p:txBody>
        </p:sp>
        <p:sp>
          <p:nvSpPr>
            <p:cNvPr id="2103" name="Line 52"/>
            <p:cNvSpPr>
              <a:spLocks noChangeShapeType="1"/>
            </p:cNvSpPr>
            <p:nvPr/>
          </p:nvSpPr>
          <p:spPr bwMode="auto">
            <a:xfrm>
              <a:off x="1460" y="3294"/>
              <a:ext cx="2734" cy="0"/>
            </a:xfrm>
            <a:prstGeom prst="line">
              <a:avLst/>
            </a:prstGeom>
            <a:noFill/>
            <a:ln w="9525">
              <a:solidFill>
                <a:srgbClr val="000066"/>
              </a:solidFill>
              <a:round/>
              <a:headEnd/>
              <a:tailEnd/>
            </a:ln>
          </p:spPr>
          <p:txBody>
            <a:bodyPr/>
            <a:lstStyle/>
            <a:p>
              <a:endParaRPr lang="en-US"/>
            </a:p>
          </p:txBody>
        </p:sp>
        <p:sp>
          <p:nvSpPr>
            <p:cNvPr id="2104" name="Line 53"/>
            <p:cNvSpPr>
              <a:spLocks noChangeShapeType="1"/>
            </p:cNvSpPr>
            <p:nvPr/>
          </p:nvSpPr>
          <p:spPr bwMode="auto">
            <a:xfrm flipV="1">
              <a:off x="4192" y="1781"/>
              <a:ext cx="921" cy="1525"/>
            </a:xfrm>
            <a:prstGeom prst="line">
              <a:avLst/>
            </a:prstGeom>
            <a:noFill/>
            <a:ln w="9525">
              <a:solidFill>
                <a:srgbClr val="000066"/>
              </a:solidFill>
              <a:round/>
              <a:headEnd/>
              <a:tailEnd/>
            </a:ln>
          </p:spPr>
          <p:txBody>
            <a:bodyPr/>
            <a:lstStyle/>
            <a:p>
              <a:endParaRPr lang="en-US"/>
            </a:p>
          </p:txBody>
        </p:sp>
        <p:sp>
          <p:nvSpPr>
            <p:cNvPr id="2105" name="Line 54"/>
            <p:cNvSpPr>
              <a:spLocks noChangeShapeType="1"/>
            </p:cNvSpPr>
            <p:nvPr/>
          </p:nvSpPr>
          <p:spPr bwMode="auto">
            <a:xfrm flipV="1">
              <a:off x="1460" y="1769"/>
              <a:ext cx="893" cy="1525"/>
            </a:xfrm>
            <a:prstGeom prst="line">
              <a:avLst/>
            </a:prstGeom>
            <a:noFill/>
            <a:ln w="9525">
              <a:solidFill>
                <a:srgbClr val="000066"/>
              </a:solidFill>
              <a:round/>
              <a:headEnd/>
              <a:tailEnd/>
            </a:ln>
          </p:spPr>
          <p:txBody>
            <a:bodyPr/>
            <a:lstStyle/>
            <a:p>
              <a:endParaRPr lang="en-US"/>
            </a:p>
          </p:txBody>
        </p:sp>
        <p:sp>
          <p:nvSpPr>
            <p:cNvPr id="2106" name="Oval 55"/>
            <p:cNvSpPr>
              <a:spLocks noChangeArrowheads="1"/>
            </p:cNvSpPr>
            <p:nvPr/>
          </p:nvSpPr>
          <p:spPr bwMode="auto">
            <a:xfrm rot="-5400000">
              <a:off x="3063" y="3055"/>
              <a:ext cx="147" cy="120"/>
            </a:xfrm>
            <a:prstGeom prst="ellipse">
              <a:avLst/>
            </a:prstGeom>
            <a:solidFill>
              <a:srgbClr val="FF9900"/>
            </a:solidFill>
            <a:ln w="25400">
              <a:noFill/>
              <a:round/>
              <a:headEnd/>
              <a:tailEnd/>
            </a:ln>
          </p:spPr>
          <p:txBody>
            <a:bodyPr rot="10800000" wrap="none" anchor="ctr"/>
            <a:lstStyle/>
            <a:p>
              <a:pPr algn="ctr" eaLnBrk="0" hangingPunct="0">
                <a:spcBef>
                  <a:spcPct val="50000"/>
                </a:spcBef>
              </a:pPr>
              <a:endParaRPr lang="en-US" sz="2400" b="1">
                <a:solidFill>
                  <a:srgbClr val="FF9966"/>
                </a:solidFill>
                <a:latin typeface="Comic Sans MS" pitchFamily="66" charset="0"/>
              </a:endParaRPr>
            </a:p>
          </p:txBody>
        </p:sp>
        <p:sp>
          <p:nvSpPr>
            <p:cNvPr id="2107" name="Line 30"/>
            <p:cNvSpPr>
              <a:spLocks noChangeShapeType="1"/>
            </p:cNvSpPr>
            <p:nvPr/>
          </p:nvSpPr>
          <p:spPr bwMode="auto">
            <a:xfrm flipV="1">
              <a:off x="3216" y="2141"/>
              <a:ext cx="730" cy="212"/>
            </a:xfrm>
            <a:prstGeom prst="line">
              <a:avLst/>
            </a:prstGeom>
            <a:noFill/>
            <a:ln w="9525">
              <a:solidFill>
                <a:srgbClr val="A50021"/>
              </a:solidFill>
              <a:round/>
              <a:headEnd/>
              <a:tailEnd type="triangle" w="med" len="med"/>
            </a:ln>
          </p:spPr>
          <p:txBody>
            <a:bodyPr/>
            <a:lstStyle/>
            <a:p>
              <a:endParaRPr lang="en-US"/>
            </a:p>
          </p:txBody>
        </p:sp>
        <p:sp>
          <p:nvSpPr>
            <p:cNvPr id="2108" name="Line 30"/>
            <p:cNvSpPr>
              <a:spLocks noChangeShapeType="1"/>
            </p:cNvSpPr>
            <p:nvPr/>
          </p:nvSpPr>
          <p:spPr bwMode="auto">
            <a:xfrm flipV="1">
              <a:off x="4077" y="1957"/>
              <a:ext cx="613" cy="136"/>
            </a:xfrm>
            <a:prstGeom prst="line">
              <a:avLst/>
            </a:prstGeom>
            <a:noFill/>
            <a:ln w="9525">
              <a:solidFill>
                <a:srgbClr val="A50021"/>
              </a:solidFill>
              <a:round/>
              <a:headEnd/>
              <a:tailEnd type="triangle" w="med" len="med"/>
            </a:ln>
          </p:spPr>
          <p:txBody>
            <a:bodyPr/>
            <a:lstStyle/>
            <a:p>
              <a:endParaRPr lang="en-US"/>
            </a:p>
          </p:txBody>
        </p:sp>
        <p:sp>
          <p:nvSpPr>
            <p:cNvPr id="2109" name="Oval 46"/>
            <p:cNvSpPr>
              <a:spLocks noChangeArrowheads="1"/>
            </p:cNvSpPr>
            <p:nvPr/>
          </p:nvSpPr>
          <p:spPr bwMode="auto">
            <a:xfrm rot="-5400000">
              <a:off x="4694" y="1895"/>
              <a:ext cx="148" cy="120"/>
            </a:xfrm>
            <a:prstGeom prst="ellipse">
              <a:avLst/>
            </a:prstGeom>
            <a:solidFill>
              <a:srgbClr val="B2B2B2"/>
            </a:solidFill>
            <a:ln w="25400">
              <a:noFill/>
              <a:round/>
              <a:headEnd/>
              <a:tailEnd/>
            </a:ln>
          </p:spPr>
          <p:txBody>
            <a:bodyPr rot="10800000" wrap="none" anchor="ctr"/>
            <a:lstStyle/>
            <a:p>
              <a:pPr algn="ctr" eaLnBrk="0" hangingPunct="0">
                <a:spcBef>
                  <a:spcPct val="50000"/>
                </a:spcBef>
              </a:pPr>
              <a:endParaRPr lang="en-US" sz="2400" b="1">
                <a:solidFill>
                  <a:srgbClr val="FF9966"/>
                </a:solidFill>
                <a:latin typeface="Comic Sans MS" pitchFamily="66" charset="0"/>
              </a:endParaRPr>
            </a:p>
          </p:txBody>
        </p:sp>
        <p:sp>
          <p:nvSpPr>
            <p:cNvPr id="2110" name="Line 28"/>
            <p:cNvSpPr>
              <a:spLocks noChangeShapeType="1"/>
            </p:cNvSpPr>
            <p:nvPr/>
          </p:nvSpPr>
          <p:spPr bwMode="auto">
            <a:xfrm>
              <a:off x="3780" y="2897"/>
              <a:ext cx="231" cy="63"/>
            </a:xfrm>
            <a:prstGeom prst="line">
              <a:avLst/>
            </a:prstGeom>
            <a:noFill/>
            <a:ln w="9525">
              <a:solidFill>
                <a:srgbClr val="A50021"/>
              </a:solidFill>
              <a:round/>
              <a:headEnd/>
              <a:tailEnd type="triangle" w="med" len="med"/>
            </a:ln>
          </p:spPr>
          <p:txBody>
            <a:bodyPr/>
            <a:lstStyle/>
            <a:p>
              <a:endParaRPr lang="en-US"/>
            </a:p>
          </p:txBody>
        </p:sp>
        <p:sp>
          <p:nvSpPr>
            <p:cNvPr id="2111" name="Oval 46"/>
            <p:cNvSpPr>
              <a:spLocks noChangeArrowheads="1"/>
            </p:cNvSpPr>
            <p:nvPr/>
          </p:nvSpPr>
          <p:spPr bwMode="auto">
            <a:xfrm rot="-5400000">
              <a:off x="3998" y="2900"/>
              <a:ext cx="147" cy="121"/>
            </a:xfrm>
            <a:prstGeom prst="ellipse">
              <a:avLst/>
            </a:prstGeom>
            <a:solidFill>
              <a:srgbClr val="B2B2B2"/>
            </a:solidFill>
            <a:ln w="25400">
              <a:noFill/>
              <a:round/>
              <a:headEnd/>
              <a:tailEnd/>
            </a:ln>
          </p:spPr>
          <p:txBody>
            <a:bodyPr rot="10800000" wrap="none" anchor="ctr"/>
            <a:lstStyle/>
            <a:p>
              <a:pPr algn="ctr" eaLnBrk="0" hangingPunct="0">
                <a:spcBef>
                  <a:spcPct val="50000"/>
                </a:spcBef>
              </a:pPr>
              <a:endParaRPr lang="en-US" sz="2400" b="1">
                <a:solidFill>
                  <a:srgbClr val="FF9966"/>
                </a:solidFill>
                <a:latin typeface="Comic Sans MS" pitchFamily="66" charset="0"/>
              </a:endParaRPr>
            </a:p>
          </p:txBody>
        </p:sp>
        <p:sp>
          <p:nvSpPr>
            <p:cNvPr id="2112" name="Line 30"/>
            <p:cNvSpPr>
              <a:spLocks noChangeShapeType="1"/>
            </p:cNvSpPr>
            <p:nvPr/>
          </p:nvSpPr>
          <p:spPr bwMode="auto">
            <a:xfrm>
              <a:off x="1543" y="2753"/>
              <a:ext cx="480" cy="22"/>
            </a:xfrm>
            <a:prstGeom prst="line">
              <a:avLst/>
            </a:prstGeom>
            <a:noFill/>
            <a:ln w="9525">
              <a:solidFill>
                <a:srgbClr val="A50021"/>
              </a:solidFill>
              <a:round/>
              <a:headEnd/>
              <a:tailEnd type="triangle" w="med" len="med"/>
            </a:ln>
          </p:spPr>
          <p:txBody>
            <a:bodyPr/>
            <a:lstStyle/>
            <a:p>
              <a:endParaRPr lang="en-US"/>
            </a:p>
          </p:txBody>
        </p:sp>
        <p:sp>
          <p:nvSpPr>
            <p:cNvPr id="2113" name="Line 30"/>
            <p:cNvSpPr>
              <a:spLocks noChangeShapeType="1"/>
            </p:cNvSpPr>
            <p:nvPr/>
          </p:nvSpPr>
          <p:spPr bwMode="auto">
            <a:xfrm>
              <a:off x="4144" y="2960"/>
              <a:ext cx="581" cy="19"/>
            </a:xfrm>
            <a:prstGeom prst="line">
              <a:avLst/>
            </a:prstGeom>
            <a:noFill/>
            <a:ln w="9525">
              <a:solidFill>
                <a:srgbClr val="A50021"/>
              </a:solidFill>
              <a:round/>
              <a:headEnd/>
              <a:tailEnd type="triangle" w="med" len="med"/>
            </a:ln>
          </p:spPr>
          <p:txBody>
            <a:bodyPr/>
            <a:lstStyle/>
            <a:p>
              <a:endParaRPr lang="en-US"/>
            </a:p>
          </p:txBody>
        </p:sp>
        <p:sp>
          <p:nvSpPr>
            <p:cNvPr id="2114" name="Line 30"/>
            <p:cNvSpPr>
              <a:spLocks noChangeShapeType="1"/>
            </p:cNvSpPr>
            <p:nvPr/>
          </p:nvSpPr>
          <p:spPr bwMode="auto">
            <a:xfrm>
              <a:off x="4344" y="2588"/>
              <a:ext cx="459" cy="13"/>
            </a:xfrm>
            <a:prstGeom prst="line">
              <a:avLst/>
            </a:prstGeom>
            <a:noFill/>
            <a:ln w="9525">
              <a:solidFill>
                <a:srgbClr val="A50021"/>
              </a:solidFill>
              <a:round/>
              <a:headEnd/>
              <a:tailEnd type="triangle" w="med" len="med"/>
            </a:ln>
          </p:spPr>
          <p:txBody>
            <a:bodyPr/>
            <a:lstStyle/>
            <a:p>
              <a:endParaRPr lang="en-US"/>
            </a:p>
          </p:txBody>
        </p:sp>
        <p:sp>
          <p:nvSpPr>
            <p:cNvPr id="2115" name="Line 30"/>
            <p:cNvSpPr>
              <a:spLocks noChangeShapeType="1"/>
            </p:cNvSpPr>
            <p:nvPr/>
          </p:nvSpPr>
          <p:spPr bwMode="auto">
            <a:xfrm flipV="1">
              <a:off x="4808" y="1542"/>
              <a:ext cx="188" cy="339"/>
            </a:xfrm>
            <a:prstGeom prst="line">
              <a:avLst/>
            </a:prstGeom>
            <a:noFill/>
            <a:ln w="9525">
              <a:solidFill>
                <a:srgbClr val="A50021"/>
              </a:solidFill>
              <a:round/>
              <a:headEnd/>
              <a:tailEnd type="triangle" w="med" len="med"/>
            </a:ln>
          </p:spPr>
          <p:txBody>
            <a:bodyPr/>
            <a:lstStyle/>
            <a:p>
              <a:endParaRPr lang="en-US"/>
            </a:p>
          </p:txBody>
        </p:sp>
        <p:graphicFrame>
          <p:nvGraphicFramePr>
            <p:cNvPr id="2050" name="Object 114"/>
            <p:cNvGraphicFramePr>
              <a:graphicFrameLocks noChangeAspect="1"/>
            </p:cNvGraphicFramePr>
            <p:nvPr/>
          </p:nvGraphicFramePr>
          <p:xfrm>
            <a:off x="3193" y="2834"/>
            <a:ext cx="48" cy="105"/>
          </p:xfrm>
          <a:graphic>
            <a:graphicData uri="http://schemas.openxmlformats.org/presentationml/2006/ole">
              <p:oleObj spid="_x0000_s2050" name="Equation" r:id="rId5" imgW="114120" imgH="215640" progId="Equation.3">
                <p:embed/>
              </p:oleObj>
            </a:graphicData>
          </a:graphic>
        </p:graphicFrame>
        <p:graphicFrame>
          <p:nvGraphicFramePr>
            <p:cNvPr id="2051" name="Object 115"/>
            <p:cNvGraphicFramePr>
              <a:graphicFrameLocks noChangeAspect="1"/>
            </p:cNvGraphicFramePr>
            <p:nvPr/>
          </p:nvGraphicFramePr>
          <p:xfrm>
            <a:off x="3193" y="2834"/>
            <a:ext cx="48" cy="105"/>
          </p:xfrm>
          <a:graphic>
            <a:graphicData uri="http://schemas.openxmlformats.org/presentationml/2006/ole">
              <p:oleObj spid="_x0000_s2051" name="Equation" r:id="rId6" imgW="114120" imgH="215640" progId="Equation.3">
                <p:embed/>
              </p:oleObj>
            </a:graphicData>
          </a:graphic>
        </p:graphicFrame>
        <p:sp>
          <p:nvSpPr>
            <p:cNvPr id="2116" name="Oval 46"/>
            <p:cNvSpPr>
              <a:spLocks noChangeArrowheads="1"/>
            </p:cNvSpPr>
            <p:nvPr/>
          </p:nvSpPr>
          <p:spPr bwMode="auto">
            <a:xfrm rot="-5400000">
              <a:off x="2189" y="2313"/>
              <a:ext cx="148" cy="121"/>
            </a:xfrm>
            <a:prstGeom prst="ellipse">
              <a:avLst/>
            </a:prstGeom>
            <a:solidFill>
              <a:srgbClr val="B2B2B2"/>
            </a:solidFill>
            <a:ln w="25400">
              <a:noFill/>
              <a:round/>
              <a:headEnd/>
              <a:tailEnd/>
            </a:ln>
          </p:spPr>
          <p:txBody>
            <a:bodyPr rot="10800000" wrap="none" anchor="ctr"/>
            <a:lstStyle/>
            <a:p>
              <a:pPr algn="ctr" eaLnBrk="0" hangingPunct="0">
                <a:spcBef>
                  <a:spcPct val="50000"/>
                </a:spcBef>
              </a:pPr>
              <a:endParaRPr lang="en-US" sz="2400" b="1">
                <a:solidFill>
                  <a:srgbClr val="FF9966"/>
                </a:solidFill>
                <a:latin typeface="Comic Sans MS" pitchFamily="66" charset="0"/>
              </a:endParaRPr>
            </a:p>
          </p:txBody>
        </p:sp>
        <p:sp>
          <p:nvSpPr>
            <p:cNvPr id="2117" name="Line 30"/>
            <p:cNvSpPr>
              <a:spLocks noChangeShapeType="1"/>
            </p:cNvSpPr>
            <p:nvPr/>
          </p:nvSpPr>
          <p:spPr bwMode="auto">
            <a:xfrm>
              <a:off x="1688" y="2343"/>
              <a:ext cx="479" cy="23"/>
            </a:xfrm>
            <a:prstGeom prst="line">
              <a:avLst/>
            </a:prstGeom>
            <a:noFill/>
            <a:ln w="9525">
              <a:solidFill>
                <a:srgbClr val="A50021"/>
              </a:solidFill>
              <a:round/>
              <a:headEnd/>
              <a:tailEnd type="triangle" w="med" len="med"/>
            </a:ln>
          </p:spPr>
          <p:txBody>
            <a:bodyPr/>
            <a:lstStyle/>
            <a:p>
              <a:endParaRPr lang="en-US"/>
            </a:p>
          </p:txBody>
        </p:sp>
        <p:sp>
          <p:nvSpPr>
            <p:cNvPr id="2118" name="Line 30"/>
            <p:cNvSpPr>
              <a:spLocks noChangeShapeType="1"/>
            </p:cNvSpPr>
            <p:nvPr/>
          </p:nvSpPr>
          <p:spPr bwMode="auto">
            <a:xfrm flipV="1">
              <a:off x="2340" y="2167"/>
              <a:ext cx="379" cy="165"/>
            </a:xfrm>
            <a:prstGeom prst="line">
              <a:avLst/>
            </a:prstGeom>
            <a:noFill/>
            <a:ln w="9525">
              <a:solidFill>
                <a:srgbClr val="A50021"/>
              </a:solidFill>
              <a:round/>
              <a:headEnd/>
              <a:tailEnd type="triangle" w="med" len="med"/>
            </a:ln>
          </p:spPr>
          <p:txBody>
            <a:bodyPr/>
            <a:lstStyle/>
            <a:p>
              <a:endParaRPr lang="en-US"/>
            </a:p>
          </p:txBody>
        </p:sp>
        <p:sp>
          <p:nvSpPr>
            <p:cNvPr id="2119" name="Line 30"/>
            <p:cNvSpPr>
              <a:spLocks noChangeShapeType="1"/>
            </p:cNvSpPr>
            <p:nvPr/>
          </p:nvSpPr>
          <p:spPr bwMode="auto">
            <a:xfrm>
              <a:off x="2802" y="2129"/>
              <a:ext cx="367" cy="201"/>
            </a:xfrm>
            <a:prstGeom prst="line">
              <a:avLst/>
            </a:prstGeom>
            <a:noFill/>
            <a:ln w="9525">
              <a:solidFill>
                <a:srgbClr val="A50021"/>
              </a:solidFill>
              <a:round/>
              <a:headEnd/>
              <a:tailEnd type="triangle" w="med" len="med"/>
            </a:ln>
          </p:spPr>
          <p:txBody>
            <a:bodyPr/>
            <a:lstStyle/>
            <a:p>
              <a:endParaRPr lang="en-US"/>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740" y="152400"/>
            <a:ext cx="8269288" cy="519113"/>
          </a:xfrm>
        </p:spPr>
        <p:txBody>
          <a:bodyPr/>
          <a:lstStyle/>
          <a:p>
            <a:pPr>
              <a:defRPr/>
            </a:pPr>
            <a:r>
              <a:rPr lang="en-US" sz="3200" dirty="0" err="1" smtClean="0"/>
              <a:t>FLoWS</a:t>
            </a:r>
            <a:r>
              <a:rPr lang="en-US" sz="3200" dirty="0" smtClean="0"/>
              <a:t> Challenge and Progress</a:t>
            </a:r>
            <a:endParaRPr lang="en-US" sz="3200" dirty="0"/>
          </a:p>
        </p:txBody>
      </p:sp>
      <p:sp>
        <p:nvSpPr>
          <p:cNvPr id="14339" name="Content Placeholder 2"/>
          <p:cNvSpPr>
            <a:spLocks noGrp="1"/>
          </p:cNvSpPr>
          <p:nvPr>
            <p:ph idx="1"/>
          </p:nvPr>
        </p:nvSpPr>
        <p:spPr>
          <a:xfrm>
            <a:off x="367867" y="2604074"/>
            <a:ext cx="8346642" cy="2244725"/>
          </a:xfrm>
        </p:spPr>
        <p:txBody>
          <a:bodyPr/>
          <a:lstStyle/>
          <a:p>
            <a:pPr>
              <a:lnSpc>
                <a:spcPct val="80000"/>
              </a:lnSpc>
            </a:pPr>
            <a:r>
              <a:rPr lang="en-US" dirty="0" smtClean="0">
                <a:solidFill>
                  <a:srgbClr val="00356D"/>
                </a:solidFill>
                <a:latin typeface="Verdana" pitchFamily="34" charset="0"/>
              </a:rPr>
              <a:t>Develop and exploit a more powerful information theory for mobile wireless networks.</a:t>
            </a:r>
          </a:p>
          <a:p>
            <a:pPr>
              <a:lnSpc>
                <a:spcPct val="80000"/>
              </a:lnSpc>
            </a:pPr>
            <a:r>
              <a:rPr lang="en-US" dirty="0" smtClean="0">
                <a:solidFill>
                  <a:srgbClr val="00356D"/>
                </a:solidFill>
                <a:latin typeface="Verdana" pitchFamily="34" charset="0"/>
              </a:rPr>
              <a:t>New theory within and between thrust areas has emerged, along with blurring lines between thrusts.</a:t>
            </a:r>
          </a:p>
          <a:p>
            <a:r>
              <a:rPr lang="en-US" dirty="0" smtClean="0">
                <a:solidFill>
                  <a:srgbClr val="00356D"/>
                </a:solidFill>
                <a:latin typeface="Verdana" pitchFamily="34" charset="0"/>
              </a:rPr>
              <a:t>Phase 3 progress criteria met</a:t>
            </a:r>
          </a:p>
          <a:p>
            <a:pPr lvl="1"/>
            <a:r>
              <a:rPr lang="en-US" dirty="0" smtClean="0">
                <a:solidFill>
                  <a:srgbClr val="00356D"/>
                </a:solidFill>
                <a:latin typeface="Verdana" pitchFamily="34" charset="0"/>
              </a:rPr>
              <a:t>Revolutionize upper bounds</a:t>
            </a:r>
          </a:p>
          <a:p>
            <a:pPr lvl="1"/>
            <a:r>
              <a:rPr lang="en-US" dirty="0" smtClean="0">
                <a:solidFill>
                  <a:srgbClr val="002060"/>
                </a:solidFill>
                <a:latin typeface="Verdana" pitchFamily="34" charset="0"/>
                <a:ea typeface="Verdana" pitchFamily="34" charset="0"/>
                <a:cs typeface="Verdana" pitchFamily="34" charset="0"/>
              </a:rPr>
              <a:t>Determine optimal channel/network “coding” and its gap to capacity</a:t>
            </a:r>
          </a:p>
          <a:p>
            <a:pPr lvl="1"/>
            <a:r>
              <a:rPr lang="en-US" dirty="0" smtClean="0">
                <a:solidFill>
                  <a:srgbClr val="002060"/>
                </a:solidFill>
                <a:latin typeface="Verdana" pitchFamily="34" charset="0"/>
              </a:rPr>
              <a:t>Determine new achievability results based on key performance metrics for dynamic networks</a:t>
            </a:r>
          </a:p>
          <a:p>
            <a:pPr lvl="1"/>
            <a:r>
              <a:rPr lang="en-US" dirty="0" smtClean="0">
                <a:solidFill>
                  <a:srgbClr val="002060"/>
                </a:solidFill>
                <a:latin typeface="Verdana" pitchFamily="34" charset="0"/>
                <a:ea typeface="Verdana" pitchFamily="34" charset="0"/>
                <a:cs typeface="Verdana" pitchFamily="34" charset="0"/>
              </a:rPr>
              <a:t>Develop a generalized theory of rate distortion and network utilization</a:t>
            </a:r>
          </a:p>
        </p:txBody>
      </p:sp>
      <p:grpSp>
        <p:nvGrpSpPr>
          <p:cNvPr id="45" name="Group 44"/>
          <p:cNvGrpSpPr/>
          <p:nvPr/>
        </p:nvGrpSpPr>
        <p:grpSpPr>
          <a:xfrm>
            <a:off x="1808885" y="959861"/>
            <a:ext cx="4342533" cy="1367704"/>
            <a:chOff x="1476375" y="1042988"/>
            <a:chExt cx="5559425" cy="2135187"/>
          </a:xfrm>
        </p:grpSpPr>
        <p:sp>
          <p:nvSpPr>
            <p:cNvPr id="14340" name="Rectangle 69"/>
            <p:cNvSpPr>
              <a:spLocks noChangeArrowheads="1"/>
            </p:cNvSpPr>
            <p:nvPr/>
          </p:nvSpPr>
          <p:spPr bwMode="auto">
            <a:xfrm>
              <a:off x="5351463" y="1352550"/>
              <a:ext cx="374650" cy="50165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latin typeface="Calibri" pitchFamily="34" charset="0"/>
              </a:endParaRPr>
            </a:p>
          </p:txBody>
        </p:sp>
        <p:sp>
          <p:nvSpPr>
            <p:cNvPr id="14341" name="Rectangle 71"/>
            <p:cNvSpPr>
              <a:spLocks noChangeArrowheads="1"/>
            </p:cNvSpPr>
            <p:nvPr/>
          </p:nvSpPr>
          <p:spPr bwMode="auto">
            <a:xfrm>
              <a:off x="4859338" y="2527300"/>
              <a:ext cx="374650" cy="50165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latin typeface="Calibri" pitchFamily="34" charset="0"/>
              </a:endParaRPr>
            </a:p>
          </p:txBody>
        </p:sp>
        <p:sp>
          <p:nvSpPr>
            <p:cNvPr id="14342" name="Rectangle 74"/>
            <p:cNvSpPr>
              <a:spLocks noChangeArrowheads="1"/>
            </p:cNvSpPr>
            <p:nvPr/>
          </p:nvSpPr>
          <p:spPr bwMode="auto">
            <a:xfrm>
              <a:off x="2809875" y="1822450"/>
              <a:ext cx="374650" cy="50165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latin typeface="Calibri" pitchFamily="34" charset="0"/>
              </a:endParaRPr>
            </a:p>
          </p:txBody>
        </p:sp>
        <p:sp>
          <p:nvSpPr>
            <p:cNvPr id="14343" name="Line 75"/>
            <p:cNvSpPr>
              <a:spLocks noChangeShapeType="1"/>
            </p:cNvSpPr>
            <p:nvPr/>
          </p:nvSpPr>
          <p:spPr bwMode="auto">
            <a:xfrm>
              <a:off x="3001963" y="1500188"/>
              <a:ext cx="0" cy="311150"/>
            </a:xfrm>
            <a:prstGeom prst="line">
              <a:avLst/>
            </a:prstGeom>
            <a:noFill/>
            <a:ln w="38100">
              <a:solidFill>
                <a:schemeClr val="tx1"/>
              </a:solidFill>
              <a:round/>
              <a:headEnd type="none" w="sm" len="sm"/>
              <a:tailEnd type="none" w="sm" len="sm"/>
            </a:ln>
          </p:spPr>
          <p:txBody>
            <a:bodyPr/>
            <a:lstStyle/>
            <a:p>
              <a:endParaRPr lang="en-US"/>
            </a:p>
          </p:txBody>
        </p:sp>
        <p:sp>
          <p:nvSpPr>
            <p:cNvPr id="14344" name="Rectangle 76"/>
            <p:cNvSpPr>
              <a:spLocks noChangeArrowheads="1"/>
            </p:cNvSpPr>
            <p:nvPr/>
          </p:nvSpPr>
          <p:spPr bwMode="auto">
            <a:xfrm>
              <a:off x="3963988" y="1695450"/>
              <a:ext cx="374650" cy="50165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latin typeface="Calibri" pitchFamily="34" charset="0"/>
              </a:endParaRPr>
            </a:p>
          </p:txBody>
        </p:sp>
        <p:sp>
          <p:nvSpPr>
            <p:cNvPr id="14345" name="Rectangle 78"/>
            <p:cNvSpPr>
              <a:spLocks noChangeArrowheads="1"/>
            </p:cNvSpPr>
            <p:nvPr/>
          </p:nvSpPr>
          <p:spPr bwMode="auto">
            <a:xfrm>
              <a:off x="6650038" y="1997075"/>
              <a:ext cx="374650" cy="503238"/>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latin typeface="Calibri" pitchFamily="34" charset="0"/>
              </a:endParaRPr>
            </a:p>
          </p:txBody>
        </p:sp>
        <p:sp>
          <p:nvSpPr>
            <p:cNvPr id="14346" name="Rectangle 80"/>
            <p:cNvSpPr>
              <a:spLocks noChangeArrowheads="1"/>
            </p:cNvSpPr>
            <p:nvPr/>
          </p:nvSpPr>
          <p:spPr bwMode="auto">
            <a:xfrm>
              <a:off x="1501775" y="2079625"/>
              <a:ext cx="374650" cy="50165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latin typeface="Calibri" pitchFamily="34" charset="0"/>
              </a:endParaRPr>
            </a:p>
          </p:txBody>
        </p:sp>
        <p:sp>
          <p:nvSpPr>
            <p:cNvPr id="14347" name="Line 81"/>
            <p:cNvSpPr>
              <a:spLocks noChangeShapeType="1"/>
            </p:cNvSpPr>
            <p:nvPr/>
          </p:nvSpPr>
          <p:spPr bwMode="auto">
            <a:xfrm>
              <a:off x="1682750" y="1757363"/>
              <a:ext cx="0" cy="311150"/>
            </a:xfrm>
            <a:prstGeom prst="line">
              <a:avLst/>
            </a:prstGeom>
            <a:noFill/>
            <a:ln w="38100">
              <a:solidFill>
                <a:schemeClr val="tx1"/>
              </a:solidFill>
              <a:round/>
              <a:headEnd type="none" w="sm" len="sm"/>
              <a:tailEnd type="none" w="sm" len="sm"/>
            </a:ln>
          </p:spPr>
          <p:txBody>
            <a:bodyPr/>
            <a:lstStyle/>
            <a:p>
              <a:endParaRPr lang="en-US"/>
            </a:p>
          </p:txBody>
        </p:sp>
        <p:sp>
          <p:nvSpPr>
            <p:cNvPr id="14348" name="Line 82"/>
            <p:cNvSpPr>
              <a:spLocks noChangeShapeType="1"/>
            </p:cNvSpPr>
            <p:nvPr/>
          </p:nvSpPr>
          <p:spPr bwMode="auto">
            <a:xfrm>
              <a:off x="3157538" y="1611313"/>
              <a:ext cx="787400" cy="0"/>
            </a:xfrm>
            <a:prstGeom prst="line">
              <a:avLst/>
            </a:prstGeom>
            <a:noFill/>
            <a:ln w="38100">
              <a:solidFill>
                <a:srgbClr val="000000"/>
              </a:solidFill>
              <a:round/>
              <a:headEnd type="triangle" w="med" len="med"/>
              <a:tailEnd type="triangle" w="med" len="med"/>
            </a:ln>
          </p:spPr>
          <p:txBody>
            <a:bodyPr/>
            <a:lstStyle/>
            <a:p>
              <a:endParaRPr lang="en-US"/>
            </a:p>
          </p:txBody>
        </p:sp>
        <p:sp>
          <p:nvSpPr>
            <p:cNvPr id="14349" name="Line 83"/>
            <p:cNvSpPr>
              <a:spLocks noChangeShapeType="1"/>
            </p:cNvSpPr>
            <p:nvPr/>
          </p:nvSpPr>
          <p:spPr bwMode="auto">
            <a:xfrm flipV="1">
              <a:off x="4275138" y="1116013"/>
              <a:ext cx="1163637" cy="309562"/>
            </a:xfrm>
            <a:prstGeom prst="line">
              <a:avLst/>
            </a:prstGeom>
            <a:noFill/>
            <a:ln w="38100">
              <a:solidFill>
                <a:srgbClr val="000000"/>
              </a:solidFill>
              <a:round/>
              <a:headEnd type="triangle" w="med" len="med"/>
              <a:tailEnd type="triangle" w="med" len="med"/>
            </a:ln>
          </p:spPr>
          <p:txBody>
            <a:bodyPr/>
            <a:lstStyle/>
            <a:p>
              <a:endParaRPr lang="en-US"/>
            </a:p>
          </p:txBody>
        </p:sp>
        <p:sp>
          <p:nvSpPr>
            <p:cNvPr id="14350" name="Line 84"/>
            <p:cNvSpPr>
              <a:spLocks noChangeShapeType="1"/>
            </p:cNvSpPr>
            <p:nvPr/>
          </p:nvSpPr>
          <p:spPr bwMode="auto">
            <a:xfrm>
              <a:off x="5619750" y="1079500"/>
              <a:ext cx="1136650" cy="595313"/>
            </a:xfrm>
            <a:prstGeom prst="line">
              <a:avLst/>
            </a:prstGeom>
            <a:noFill/>
            <a:ln w="38100">
              <a:solidFill>
                <a:srgbClr val="000000"/>
              </a:solidFill>
              <a:round/>
              <a:headEnd type="triangle" w="med" len="med"/>
              <a:tailEnd type="triangle" w="med" len="med"/>
            </a:ln>
          </p:spPr>
          <p:txBody>
            <a:bodyPr/>
            <a:lstStyle/>
            <a:p>
              <a:endParaRPr lang="en-US"/>
            </a:p>
          </p:txBody>
        </p:sp>
        <p:sp>
          <p:nvSpPr>
            <p:cNvPr id="14351" name="Line 85"/>
            <p:cNvSpPr>
              <a:spLocks noChangeShapeType="1"/>
            </p:cNvSpPr>
            <p:nvPr/>
          </p:nvSpPr>
          <p:spPr bwMode="auto">
            <a:xfrm flipV="1">
              <a:off x="1878013" y="1641475"/>
              <a:ext cx="739775" cy="184150"/>
            </a:xfrm>
            <a:prstGeom prst="line">
              <a:avLst/>
            </a:prstGeom>
            <a:noFill/>
            <a:ln w="38100">
              <a:solidFill>
                <a:srgbClr val="000000"/>
              </a:solidFill>
              <a:round/>
              <a:headEnd type="triangle" w="med" len="med"/>
              <a:tailEnd type="triangle" w="med" len="med"/>
            </a:ln>
          </p:spPr>
          <p:txBody>
            <a:bodyPr/>
            <a:lstStyle/>
            <a:p>
              <a:endParaRPr lang="en-US"/>
            </a:p>
          </p:txBody>
        </p:sp>
        <p:sp>
          <p:nvSpPr>
            <p:cNvPr id="14352" name="Line 87"/>
            <p:cNvSpPr>
              <a:spLocks noChangeShapeType="1"/>
            </p:cNvSpPr>
            <p:nvPr/>
          </p:nvSpPr>
          <p:spPr bwMode="auto">
            <a:xfrm>
              <a:off x="4300538" y="1487488"/>
              <a:ext cx="687387" cy="757237"/>
            </a:xfrm>
            <a:prstGeom prst="line">
              <a:avLst/>
            </a:prstGeom>
            <a:noFill/>
            <a:ln w="38100">
              <a:solidFill>
                <a:srgbClr val="000000"/>
              </a:solidFill>
              <a:round/>
              <a:headEnd type="triangle" w="med" len="med"/>
              <a:tailEnd type="triangle" w="med" len="med"/>
            </a:ln>
          </p:spPr>
          <p:txBody>
            <a:bodyPr/>
            <a:lstStyle/>
            <a:p>
              <a:endParaRPr lang="en-US"/>
            </a:p>
          </p:txBody>
        </p:sp>
        <p:sp>
          <p:nvSpPr>
            <p:cNvPr id="14353" name="Line 88"/>
            <p:cNvSpPr>
              <a:spLocks noChangeShapeType="1"/>
            </p:cNvSpPr>
            <p:nvPr/>
          </p:nvSpPr>
          <p:spPr bwMode="auto">
            <a:xfrm>
              <a:off x="1974850" y="2139950"/>
              <a:ext cx="2792413" cy="341313"/>
            </a:xfrm>
            <a:prstGeom prst="line">
              <a:avLst/>
            </a:prstGeom>
            <a:noFill/>
            <a:ln w="38100">
              <a:solidFill>
                <a:srgbClr val="000000"/>
              </a:solidFill>
              <a:round/>
              <a:headEnd type="triangle" w="med" len="med"/>
              <a:tailEnd type="triangle" w="med" len="med"/>
            </a:ln>
          </p:spPr>
          <p:txBody>
            <a:bodyPr/>
            <a:lstStyle/>
            <a:p>
              <a:endParaRPr lang="en-US"/>
            </a:p>
          </p:txBody>
        </p:sp>
        <p:sp>
          <p:nvSpPr>
            <p:cNvPr id="14354" name="Line 89"/>
            <p:cNvSpPr>
              <a:spLocks noChangeShapeType="1"/>
            </p:cNvSpPr>
            <p:nvPr/>
          </p:nvSpPr>
          <p:spPr bwMode="auto">
            <a:xfrm flipV="1">
              <a:off x="5130800" y="1770063"/>
              <a:ext cx="1601788" cy="485775"/>
            </a:xfrm>
            <a:prstGeom prst="line">
              <a:avLst/>
            </a:prstGeom>
            <a:noFill/>
            <a:ln w="38100">
              <a:solidFill>
                <a:srgbClr val="000000"/>
              </a:solidFill>
              <a:round/>
              <a:headEnd type="triangle" w="med" len="med"/>
              <a:tailEnd type="triangle" w="med" len="med"/>
            </a:ln>
          </p:spPr>
          <p:txBody>
            <a:bodyPr/>
            <a:lstStyle/>
            <a:p>
              <a:endParaRPr lang="en-US"/>
            </a:p>
          </p:txBody>
        </p:sp>
        <p:sp>
          <p:nvSpPr>
            <p:cNvPr id="26" name="Curved Down Arrow 25"/>
            <p:cNvSpPr/>
            <p:nvPr/>
          </p:nvSpPr>
          <p:spPr>
            <a:xfrm rot="9867836" flipH="1">
              <a:off x="5157788" y="2192338"/>
              <a:ext cx="1801812" cy="452437"/>
            </a:xfrm>
            <a:prstGeom prst="curved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7" name="Curved Down Arrow 26"/>
            <p:cNvSpPr/>
            <p:nvPr/>
          </p:nvSpPr>
          <p:spPr>
            <a:xfrm rot="9981973" flipH="1">
              <a:off x="3071813" y="1879600"/>
              <a:ext cx="1135062" cy="354013"/>
            </a:xfrm>
            <a:prstGeom prst="curved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8" name="Curved Down Arrow 27"/>
            <p:cNvSpPr/>
            <p:nvPr/>
          </p:nvSpPr>
          <p:spPr>
            <a:xfrm rot="20777833" flipH="1">
              <a:off x="1479550" y="1104900"/>
              <a:ext cx="1460500" cy="487363"/>
            </a:xfrm>
            <a:prstGeom prst="curved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14359" name="Line 75"/>
            <p:cNvSpPr>
              <a:spLocks noChangeShapeType="1"/>
            </p:cNvSpPr>
            <p:nvPr/>
          </p:nvSpPr>
          <p:spPr bwMode="auto">
            <a:xfrm>
              <a:off x="4152900" y="1392238"/>
              <a:ext cx="0" cy="309562"/>
            </a:xfrm>
            <a:prstGeom prst="line">
              <a:avLst/>
            </a:prstGeom>
            <a:noFill/>
            <a:ln w="38100">
              <a:solidFill>
                <a:schemeClr val="tx1"/>
              </a:solidFill>
              <a:round/>
              <a:headEnd type="none" w="sm" len="sm"/>
              <a:tailEnd type="none" w="sm" len="sm"/>
            </a:ln>
          </p:spPr>
          <p:txBody>
            <a:bodyPr/>
            <a:lstStyle/>
            <a:p>
              <a:endParaRPr lang="en-US"/>
            </a:p>
          </p:txBody>
        </p:sp>
        <p:sp>
          <p:nvSpPr>
            <p:cNvPr id="14360" name="Line 75"/>
            <p:cNvSpPr>
              <a:spLocks noChangeShapeType="1"/>
            </p:cNvSpPr>
            <p:nvPr/>
          </p:nvSpPr>
          <p:spPr bwMode="auto">
            <a:xfrm>
              <a:off x="5043488" y="2211388"/>
              <a:ext cx="0" cy="309562"/>
            </a:xfrm>
            <a:prstGeom prst="line">
              <a:avLst/>
            </a:prstGeom>
            <a:noFill/>
            <a:ln w="38100">
              <a:solidFill>
                <a:schemeClr val="tx1"/>
              </a:solidFill>
              <a:round/>
              <a:headEnd type="none" w="sm" len="sm"/>
              <a:tailEnd type="none" w="sm" len="sm"/>
            </a:ln>
          </p:spPr>
          <p:txBody>
            <a:bodyPr/>
            <a:lstStyle/>
            <a:p>
              <a:endParaRPr lang="en-US"/>
            </a:p>
          </p:txBody>
        </p:sp>
        <p:sp>
          <p:nvSpPr>
            <p:cNvPr id="14361" name="Line 75"/>
            <p:cNvSpPr>
              <a:spLocks noChangeShapeType="1"/>
            </p:cNvSpPr>
            <p:nvPr/>
          </p:nvSpPr>
          <p:spPr bwMode="auto">
            <a:xfrm>
              <a:off x="6846888" y="1685925"/>
              <a:ext cx="0" cy="311150"/>
            </a:xfrm>
            <a:prstGeom prst="line">
              <a:avLst/>
            </a:prstGeom>
            <a:noFill/>
            <a:ln w="38100">
              <a:solidFill>
                <a:schemeClr val="tx1"/>
              </a:solidFill>
              <a:round/>
              <a:headEnd type="none" w="sm" len="sm"/>
              <a:tailEnd type="none" w="sm" len="sm"/>
            </a:ln>
          </p:spPr>
          <p:txBody>
            <a:bodyPr/>
            <a:lstStyle/>
            <a:p>
              <a:endParaRPr lang="en-US"/>
            </a:p>
          </p:txBody>
        </p:sp>
        <p:sp>
          <p:nvSpPr>
            <p:cNvPr id="14362" name="Line 75"/>
            <p:cNvSpPr>
              <a:spLocks noChangeShapeType="1"/>
            </p:cNvSpPr>
            <p:nvPr/>
          </p:nvSpPr>
          <p:spPr bwMode="auto">
            <a:xfrm>
              <a:off x="5549900" y="1042988"/>
              <a:ext cx="0" cy="311150"/>
            </a:xfrm>
            <a:prstGeom prst="line">
              <a:avLst/>
            </a:prstGeom>
            <a:noFill/>
            <a:ln w="38100">
              <a:solidFill>
                <a:schemeClr val="tx1"/>
              </a:solidFill>
              <a:round/>
              <a:headEnd type="none" w="sm" len="sm"/>
              <a:tailEnd type="none" w="sm" len="sm"/>
            </a:ln>
          </p:spPr>
          <p:txBody>
            <a:bodyPr/>
            <a:lstStyle/>
            <a:p>
              <a:endParaRPr lang="en-US"/>
            </a:p>
          </p:txBody>
        </p:sp>
        <p:grpSp>
          <p:nvGrpSpPr>
            <p:cNvPr id="14363" name="Group 40"/>
            <p:cNvGrpSpPr>
              <a:grpSpLocks/>
            </p:cNvGrpSpPr>
            <p:nvPr/>
          </p:nvGrpSpPr>
          <p:grpSpPr bwMode="auto">
            <a:xfrm>
              <a:off x="1476375" y="2578100"/>
              <a:ext cx="404813" cy="150813"/>
              <a:chOff x="1475945" y="2578696"/>
              <a:chExt cx="404832" cy="149628"/>
            </a:xfrm>
          </p:grpSpPr>
          <p:sp>
            <p:nvSpPr>
              <p:cNvPr id="39" name="Donut 38"/>
              <p:cNvSpPr/>
              <p:nvPr/>
            </p:nvSpPr>
            <p:spPr>
              <a:xfrm>
                <a:off x="1475945" y="2578696"/>
                <a:ext cx="144470" cy="149628"/>
              </a:xfrm>
              <a:prstGeom prst="donut">
                <a:avLst/>
              </a:prstGeom>
              <a:solidFill>
                <a:srgbClr val="A7D3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40" name="Donut 39"/>
              <p:cNvSpPr/>
              <p:nvPr/>
            </p:nvSpPr>
            <p:spPr>
              <a:xfrm>
                <a:off x="1736307" y="2578696"/>
                <a:ext cx="144470" cy="149628"/>
              </a:xfrm>
              <a:prstGeom prst="donut">
                <a:avLst/>
              </a:prstGeom>
              <a:solidFill>
                <a:srgbClr val="A7D3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grpSp>
          <p:nvGrpSpPr>
            <p:cNvPr id="14364" name="Group 41"/>
            <p:cNvGrpSpPr>
              <a:grpSpLocks/>
            </p:cNvGrpSpPr>
            <p:nvPr/>
          </p:nvGrpSpPr>
          <p:grpSpPr bwMode="auto">
            <a:xfrm>
              <a:off x="2784475" y="2320925"/>
              <a:ext cx="404813" cy="149225"/>
              <a:chOff x="1475945" y="2578696"/>
              <a:chExt cx="404832" cy="149628"/>
            </a:xfrm>
          </p:grpSpPr>
          <p:sp>
            <p:nvSpPr>
              <p:cNvPr id="43" name="Donut 42"/>
              <p:cNvSpPr/>
              <p:nvPr/>
            </p:nvSpPr>
            <p:spPr>
              <a:xfrm>
                <a:off x="1475945" y="2578696"/>
                <a:ext cx="144470" cy="149628"/>
              </a:xfrm>
              <a:prstGeom prst="donut">
                <a:avLst/>
              </a:prstGeom>
              <a:solidFill>
                <a:srgbClr val="A7D3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44" name="Donut 43"/>
              <p:cNvSpPr/>
              <p:nvPr/>
            </p:nvSpPr>
            <p:spPr>
              <a:xfrm>
                <a:off x="1736307" y="2578696"/>
                <a:ext cx="144470" cy="149628"/>
              </a:xfrm>
              <a:prstGeom prst="donut">
                <a:avLst/>
              </a:prstGeom>
              <a:solidFill>
                <a:srgbClr val="A7D3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grpSp>
          <p:nvGrpSpPr>
            <p:cNvPr id="14365" name="Group 44"/>
            <p:cNvGrpSpPr>
              <a:grpSpLocks/>
            </p:cNvGrpSpPr>
            <p:nvPr/>
          </p:nvGrpSpPr>
          <p:grpSpPr bwMode="auto">
            <a:xfrm>
              <a:off x="3932238" y="2197100"/>
              <a:ext cx="404812" cy="150813"/>
              <a:chOff x="1475945" y="2578696"/>
              <a:chExt cx="404832" cy="149628"/>
            </a:xfrm>
          </p:grpSpPr>
          <p:sp>
            <p:nvSpPr>
              <p:cNvPr id="46" name="Donut 45"/>
              <p:cNvSpPr/>
              <p:nvPr/>
            </p:nvSpPr>
            <p:spPr>
              <a:xfrm>
                <a:off x="1475945" y="2578696"/>
                <a:ext cx="144469" cy="149628"/>
              </a:xfrm>
              <a:prstGeom prst="donut">
                <a:avLst/>
              </a:prstGeom>
              <a:solidFill>
                <a:srgbClr val="A7D3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47" name="Donut 46"/>
              <p:cNvSpPr/>
              <p:nvPr/>
            </p:nvSpPr>
            <p:spPr>
              <a:xfrm>
                <a:off x="1736308" y="2578696"/>
                <a:ext cx="144469" cy="149628"/>
              </a:xfrm>
              <a:prstGeom prst="donut">
                <a:avLst/>
              </a:prstGeom>
              <a:solidFill>
                <a:srgbClr val="A7D3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grpSp>
          <p:nvGrpSpPr>
            <p:cNvPr id="14366" name="Group 47"/>
            <p:cNvGrpSpPr>
              <a:grpSpLocks/>
            </p:cNvGrpSpPr>
            <p:nvPr/>
          </p:nvGrpSpPr>
          <p:grpSpPr bwMode="auto">
            <a:xfrm>
              <a:off x="4845050" y="3028950"/>
              <a:ext cx="404813" cy="149225"/>
              <a:chOff x="1475945" y="2578696"/>
              <a:chExt cx="404832" cy="149628"/>
            </a:xfrm>
          </p:grpSpPr>
          <p:sp>
            <p:nvSpPr>
              <p:cNvPr id="49" name="Donut 48"/>
              <p:cNvSpPr/>
              <p:nvPr/>
            </p:nvSpPr>
            <p:spPr>
              <a:xfrm>
                <a:off x="1475945" y="2578696"/>
                <a:ext cx="144470" cy="149628"/>
              </a:xfrm>
              <a:prstGeom prst="donut">
                <a:avLst/>
              </a:prstGeom>
              <a:solidFill>
                <a:srgbClr val="A7D3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50" name="Donut 49"/>
              <p:cNvSpPr/>
              <p:nvPr/>
            </p:nvSpPr>
            <p:spPr>
              <a:xfrm>
                <a:off x="1736307" y="2578696"/>
                <a:ext cx="144470" cy="149628"/>
              </a:xfrm>
              <a:prstGeom prst="donut">
                <a:avLst/>
              </a:prstGeom>
              <a:solidFill>
                <a:srgbClr val="A7D3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grpSp>
          <p:nvGrpSpPr>
            <p:cNvPr id="14367" name="Group 50"/>
            <p:cNvGrpSpPr>
              <a:grpSpLocks/>
            </p:cNvGrpSpPr>
            <p:nvPr/>
          </p:nvGrpSpPr>
          <p:grpSpPr bwMode="auto">
            <a:xfrm>
              <a:off x="6630988" y="2495550"/>
              <a:ext cx="404812" cy="149225"/>
              <a:chOff x="1475945" y="2578696"/>
              <a:chExt cx="404832" cy="149628"/>
            </a:xfrm>
          </p:grpSpPr>
          <p:sp>
            <p:nvSpPr>
              <p:cNvPr id="52" name="Donut 51"/>
              <p:cNvSpPr/>
              <p:nvPr/>
            </p:nvSpPr>
            <p:spPr>
              <a:xfrm>
                <a:off x="1475945" y="2578696"/>
                <a:ext cx="144469" cy="149628"/>
              </a:xfrm>
              <a:prstGeom prst="donut">
                <a:avLst/>
              </a:prstGeom>
              <a:solidFill>
                <a:srgbClr val="A7D3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53" name="Donut 52"/>
              <p:cNvSpPr/>
              <p:nvPr/>
            </p:nvSpPr>
            <p:spPr>
              <a:xfrm>
                <a:off x="1736308" y="2578696"/>
                <a:ext cx="144469" cy="149628"/>
              </a:xfrm>
              <a:prstGeom prst="donut">
                <a:avLst/>
              </a:prstGeom>
              <a:solidFill>
                <a:srgbClr val="A7D3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grpSp>
          <p:nvGrpSpPr>
            <p:cNvPr id="14368" name="Group 53"/>
            <p:cNvGrpSpPr>
              <a:grpSpLocks/>
            </p:cNvGrpSpPr>
            <p:nvPr/>
          </p:nvGrpSpPr>
          <p:grpSpPr bwMode="auto">
            <a:xfrm>
              <a:off x="5330825" y="1854200"/>
              <a:ext cx="404813" cy="150813"/>
              <a:chOff x="1475945" y="2578696"/>
              <a:chExt cx="404832" cy="149628"/>
            </a:xfrm>
          </p:grpSpPr>
          <p:sp>
            <p:nvSpPr>
              <p:cNvPr id="55" name="Donut 54"/>
              <p:cNvSpPr/>
              <p:nvPr/>
            </p:nvSpPr>
            <p:spPr>
              <a:xfrm>
                <a:off x="1475945" y="2578696"/>
                <a:ext cx="144470" cy="149628"/>
              </a:xfrm>
              <a:prstGeom prst="donut">
                <a:avLst/>
              </a:prstGeom>
              <a:solidFill>
                <a:srgbClr val="A7D3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56" name="Donut 55"/>
              <p:cNvSpPr/>
              <p:nvPr/>
            </p:nvSpPr>
            <p:spPr>
              <a:xfrm>
                <a:off x="1736307" y="2578696"/>
                <a:ext cx="144470" cy="149628"/>
              </a:xfrm>
              <a:prstGeom prst="donut">
                <a:avLst/>
              </a:prstGeom>
              <a:solidFill>
                <a:srgbClr val="A7D3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AutoShape 2"/>
          <p:cNvSpPr>
            <a:spLocks noChangeAspect="1" noChangeArrowheads="1"/>
          </p:cNvSpPr>
          <p:nvPr/>
        </p:nvSpPr>
        <p:spPr bwMode="auto">
          <a:xfrm>
            <a:off x="7599363" y="4367213"/>
            <a:ext cx="615950" cy="363537"/>
          </a:xfrm>
          <a:prstGeom prst="downArrow">
            <a:avLst>
              <a:gd name="adj1" fmla="val 53611"/>
              <a:gd name="adj2" fmla="val 53773"/>
            </a:avLst>
          </a:prstGeom>
          <a:solidFill>
            <a:srgbClr val="B2B2B2">
              <a:alpha val="59999"/>
            </a:srgbClr>
          </a:solidFill>
          <a:ln w="12700">
            <a:solidFill>
              <a:srgbClr val="808080"/>
            </a:solidFill>
            <a:miter lim="800000"/>
            <a:headEnd/>
            <a:tailEnd/>
          </a:ln>
        </p:spPr>
        <p:txBody>
          <a:bodyPr wrap="none" anchor="ctr"/>
          <a:lstStyle/>
          <a:p>
            <a:pPr algn="ctr"/>
            <a:endParaRPr lang="en-US" sz="700" b="1">
              <a:solidFill>
                <a:srgbClr val="952B1D"/>
              </a:solidFill>
              <a:latin typeface="Century Gothic" pitchFamily="34" charset="0"/>
            </a:endParaRPr>
          </a:p>
        </p:txBody>
      </p:sp>
      <p:sp>
        <p:nvSpPr>
          <p:cNvPr id="3077" name="AutoShape 3"/>
          <p:cNvSpPr>
            <a:spLocks noChangeArrowheads="1"/>
          </p:cNvSpPr>
          <p:nvPr/>
        </p:nvSpPr>
        <p:spPr bwMode="auto">
          <a:xfrm>
            <a:off x="6815138" y="1173163"/>
            <a:ext cx="2174875" cy="3198812"/>
          </a:xfrm>
          <a:prstGeom prst="roundRect">
            <a:avLst>
              <a:gd name="adj" fmla="val 11111"/>
            </a:avLst>
          </a:prstGeom>
          <a:solidFill>
            <a:srgbClr val="3366FF">
              <a:alpha val="20000"/>
            </a:srgbClr>
          </a:solidFill>
          <a:ln w="25400">
            <a:solidFill>
              <a:schemeClr val="bg2"/>
            </a:solidFill>
            <a:round/>
            <a:headEnd/>
            <a:tailEnd/>
          </a:ln>
        </p:spPr>
        <p:txBody>
          <a:bodyPr lIns="100584" tIns="73152" rIns="64008" bIns="82296" anchor="b"/>
          <a:lstStyle/>
          <a:p>
            <a:pPr marL="58738" indent="-58738">
              <a:lnSpc>
                <a:spcPct val="90000"/>
              </a:lnSpc>
              <a:spcBef>
                <a:spcPct val="35000"/>
              </a:spcBef>
            </a:pPr>
            <a:endParaRPr lang="en-US" sz="1000"/>
          </a:p>
          <a:p>
            <a:pPr marL="58738" indent="-58738">
              <a:lnSpc>
                <a:spcPct val="90000"/>
              </a:lnSpc>
              <a:spcBef>
                <a:spcPct val="35000"/>
              </a:spcBef>
            </a:pPr>
            <a:endParaRPr lang="en-US" sz="1000"/>
          </a:p>
          <a:p>
            <a:pPr marL="58738" indent="-58738">
              <a:lnSpc>
                <a:spcPct val="90000"/>
              </a:lnSpc>
              <a:spcBef>
                <a:spcPct val="35000"/>
              </a:spcBef>
            </a:pPr>
            <a:endParaRPr lang="en-US" sz="1000"/>
          </a:p>
          <a:p>
            <a:pPr marL="58738" indent="-58738">
              <a:lnSpc>
                <a:spcPct val="90000"/>
              </a:lnSpc>
              <a:spcBef>
                <a:spcPct val="35000"/>
              </a:spcBef>
            </a:pPr>
            <a:endParaRPr lang="en-US" sz="1000"/>
          </a:p>
          <a:p>
            <a:pPr marL="58738" indent="-58738">
              <a:lnSpc>
                <a:spcPct val="90000"/>
              </a:lnSpc>
              <a:spcBef>
                <a:spcPct val="35000"/>
              </a:spcBef>
              <a:buFontTx/>
              <a:buChar char="•"/>
            </a:pPr>
            <a:r>
              <a:rPr lang="en-US" sz="1100"/>
              <a:t>Optimal two-layer network co-operative scheme for any traffic demand built on multi-hop and hierarchical scheme</a:t>
            </a:r>
          </a:p>
          <a:p>
            <a:pPr marL="58738" indent="-58738">
              <a:lnSpc>
                <a:spcPct val="90000"/>
              </a:lnSpc>
              <a:spcBef>
                <a:spcPct val="35000"/>
              </a:spcBef>
              <a:buFontTx/>
              <a:buChar char="•"/>
            </a:pPr>
            <a:r>
              <a:rPr lang="en-US" sz="1100"/>
              <a:t>Geometry of capacity region: it is </a:t>
            </a:r>
            <a:r>
              <a:rPr lang="en-US" sz="1100" i="1"/>
              <a:t>nice </a:t>
            </a:r>
            <a:r>
              <a:rPr lang="en-US" sz="1100"/>
              <a:t>and </a:t>
            </a:r>
            <a:r>
              <a:rPr lang="en-US" sz="1100" i="1"/>
              <a:t>round</a:t>
            </a:r>
            <a:endParaRPr lang="en-US" sz="1000"/>
          </a:p>
        </p:txBody>
      </p:sp>
      <p:sp>
        <p:nvSpPr>
          <p:cNvPr id="3078" name="AutoShape 4"/>
          <p:cNvSpPr>
            <a:spLocks noChangeArrowheads="1"/>
          </p:cNvSpPr>
          <p:nvPr/>
        </p:nvSpPr>
        <p:spPr bwMode="auto">
          <a:xfrm>
            <a:off x="2913063" y="1173163"/>
            <a:ext cx="3549650" cy="4989512"/>
          </a:xfrm>
          <a:prstGeom prst="roundRect">
            <a:avLst>
              <a:gd name="adj" fmla="val 7963"/>
            </a:avLst>
          </a:prstGeom>
          <a:solidFill>
            <a:srgbClr val="666699">
              <a:alpha val="25098"/>
            </a:srgbClr>
          </a:solidFill>
          <a:ln w="38100">
            <a:solidFill>
              <a:srgbClr val="4D4D4D"/>
            </a:solidFill>
            <a:round/>
            <a:headEnd/>
            <a:tailEnd/>
          </a:ln>
        </p:spPr>
        <p:txBody>
          <a:bodyPr tIns="91440" bIns="91440"/>
          <a:lstStyle/>
          <a:p>
            <a:pPr marL="114300" indent="-114300"/>
            <a:endParaRPr lang="en-US" sz="1200" u="sng"/>
          </a:p>
        </p:txBody>
      </p:sp>
      <p:sp>
        <p:nvSpPr>
          <p:cNvPr id="3079" name="Rectangle 27"/>
          <p:cNvSpPr>
            <a:spLocks noGrp="1" noChangeArrowheads="1"/>
          </p:cNvSpPr>
          <p:nvPr>
            <p:ph type="title" idx="4294967295"/>
          </p:nvPr>
        </p:nvSpPr>
        <p:spPr>
          <a:xfrm>
            <a:off x="914400" y="228600"/>
            <a:ext cx="8035925" cy="427038"/>
          </a:xfrm>
        </p:spPr>
        <p:txBody>
          <a:bodyPr/>
          <a:lstStyle/>
          <a:p>
            <a:pPr eaLnBrk="1" hangingPunct="1"/>
            <a:r>
              <a:rPr lang="en-US" sz="2000" dirty="0" smtClean="0"/>
              <a:t>Multicast Capacity Region of a Large Wireless Network</a:t>
            </a:r>
            <a:r>
              <a:rPr lang="en-US" sz="2400" dirty="0" smtClean="0"/>
              <a:t>: </a:t>
            </a:r>
            <a:r>
              <a:rPr lang="en-US" sz="2000" i="1" dirty="0" smtClean="0"/>
              <a:t>Shah</a:t>
            </a:r>
            <a:endParaRPr lang="en-US" sz="2400" dirty="0" smtClean="0"/>
          </a:p>
        </p:txBody>
      </p:sp>
      <p:sp>
        <p:nvSpPr>
          <p:cNvPr id="3080" name="AutoShape 6"/>
          <p:cNvSpPr>
            <a:spLocks noChangeArrowheads="1"/>
          </p:cNvSpPr>
          <p:nvPr/>
        </p:nvSpPr>
        <p:spPr bwMode="auto">
          <a:xfrm>
            <a:off x="325438" y="3814763"/>
            <a:ext cx="2335212" cy="2347912"/>
          </a:xfrm>
          <a:prstGeom prst="roundRect">
            <a:avLst>
              <a:gd name="adj" fmla="val 11111"/>
            </a:avLst>
          </a:prstGeom>
          <a:solidFill>
            <a:srgbClr val="3366FF">
              <a:alpha val="20000"/>
            </a:srgbClr>
          </a:solidFill>
          <a:ln w="25400">
            <a:solidFill>
              <a:schemeClr val="bg2"/>
            </a:solidFill>
            <a:round/>
            <a:headEnd/>
            <a:tailEnd/>
          </a:ln>
        </p:spPr>
        <p:txBody>
          <a:bodyPr lIns="100584" tIns="73152" rIns="64008" bIns="82296" anchor="b"/>
          <a:lstStyle/>
          <a:p>
            <a:pPr marL="58738" indent="-58738">
              <a:lnSpc>
                <a:spcPct val="90000"/>
              </a:lnSpc>
              <a:spcBef>
                <a:spcPct val="35000"/>
              </a:spcBef>
            </a:pPr>
            <a:endParaRPr kumimoji="1" lang="en-US" sz="1000"/>
          </a:p>
        </p:txBody>
      </p:sp>
      <p:sp>
        <p:nvSpPr>
          <p:cNvPr id="3081" name="Text Box 7"/>
          <p:cNvSpPr txBox="1">
            <a:spLocks noChangeArrowheads="1"/>
          </p:cNvSpPr>
          <p:nvPr/>
        </p:nvSpPr>
        <p:spPr bwMode="auto">
          <a:xfrm>
            <a:off x="401638" y="6348413"/>
            <a:ext cx="8359775" cy="358775"/>
          </a:xfrm>
          <a:prstGeom prst="rect">
            <a:avLst/>
          </a:prstGeom>
          <a:solidFill>
            <a:srgbClr val="FFFF00"/>
          </a:solidFill>
          <a:ln w="31750" algn="ctr">
            <a:solidFill>
              <a:srgbClr val="333333"/>
            </a:solidFill>
            <a:miter lim="800000"/>
            <a:headEnd/>
            <a:tailEnd/>
          </a:ln>
        </p:spPr>
        <p:txBody>
          <a:bodyPr lIns="274320" tIns="100584" rIns="274320" bIns="73152" anchor="b" anchorCtr="1">
            <a:spAutoFit/>
          </a:bodyPr>
          <a:lstStyle/>
          <a:p>
            <a:pPr algn="ctr">
              <a:lnSpc>
                <a:spcPct val="85000"/>
              </a:lnSpc>
            </a:pPr>
            <a:r>
              <a:rPr lang="en-US" sz="1400" b="1"/>
              <a:t>Complete characterization of </a:t>
            </a:r>
            <a:r>
              <a:rPr lang="en-US" sz="1400" b="1" i="1"/>
              <a:t>multicast</a:t>
            </a:r>
            <a:r>
              <a:rPr lang="en-US" sz="1400" b="1"/>
              <a:t> capacity region: separation of NET and PHY layer</a:t>
            </a:r>
          </a:p>
        </p:txBody>
      </p:sp>
      <p:sp>
        <p:nvSpPr>
          <p:cNvPr id="3082" name="Rectangle 8"/>
          <p:cNvSpPr>
            <a:spLocks noChangeArrowheads="1"/>
          </p:cNvSpPr>
          <p:nvPr/>
        </p:nvSpPr>
        <p:spPr bwMode="auto">
          <a:xfrm>
            <a:off x="3141663" y="1346200"/>
            <a:ext cx="3197225" cy="4568825"/>
          </a:xfrm>
          <a:prstGeom prst="rect">
            <a:avLst/>
          </a:prstGeom>
          <a:noFill/>
          <a:ln w="19050">
            <a:noFill/>
            <a:prstDash val="sysDot"/>
            <a:miter lim="800000"/>
            <a:headEnd/>
            <a:tailEnd/>
          </a:ln>
        </p:spPr>
        <p:txBody>
          <a:bodyPr lIns="0" tIns="0" rIns="0" bIns="0">
            <a:spAutoFit/>
          </a:bodyPr>
          <a:lstStyle/>
          <a:p>
            <a:pPr marL="114300" indent="-114300">
              <a:lnSpc>
                <a:spcPct val="90000"/>
              </a:lnSpc>
              <a:spcBef>
                <a:spcPct val="35000"/>
              </a:spcBef>
              <a:tabLst>
                <a:tab pos="119063" algn="l"/>
              </a:tabLst>
            </a:pPr>
            <a:r>
              <a:rPr lang="en-US" sz="1200" b="1"/>
              <a:t>MAIN ACHIEVEMENT:</a:t>
            </a:r>
          </a:p>
          <a:p>
            <a:pPr marL="114300" indent="-114300">
              <a:lnSpc>
                <a:spcPct val="90000"/>
              </a:lnSpc>
              <a:spcBef>
                <a:spcPct val="35000"/>
              </a:spcBef>
              <a:tabLst>
                <a:tab pos="119063" algn="l"/>
              </a:tabLst>
            </a:pPr>
            <a:r>
              <a:rPr lang="en-US" sz="1100" b="1"/>
              <a:t>Characterization of            dim. multicast region </a:t>
            </a:r>
          </a:p>
          <a:p>
            <a:pPr marL="114300" indent="-114300">
              <a:lnSpc>
                <a:spcPct val="90000"/>
              </a:lnSpc>
              <a:spcBef>
                <a:spcPct val="35000"/>
              </a:spcBef>
              <a:buFontTx/>
              <a:buChar char="•"/>
              <a:tabLst>
                <a:tab pos="119063" algn="l"/>
              </a:tabLst>
            </a:pPr>
            <a:r>
              <a:rPr lang="en-US" sz="1100"/>
              <a:t>Easily computable in terms of </a:t>
            </a:r>
            <a:r>
              <a:rPr lang="en-US" sz="1100" i="1"/>
              <a:t>2n</a:t>
            </a:r>
            <a:r>
              <a:rPr lang="en-US" sz="1100"/>
              <a:t> `weighted cuts’ </a:t>
            </a:r>
          </a:p>
          <a:p>
            <a:pPr marL="114300" indent="-114300">
              <a:lnSpc>
                <a:spcPct val="90000"/>
              </a:lnSpc>
              <a:spcBef>
                <a:spcPct val="35000"/>
              </a:spcBef>
              <a:buFontTx/>
              <a:buChar char="•"/>
              <a:tabLst>
                <a:tab pos="119063" algn="l"/>
              </a:tabLst>
            </a:pPr>
            <a:r>
              <a:rPr lang="en-US" sz="1100"/>
              <a:t>Under Gaussian fading channel model</a:t>
            </a:r>
          </a:p>
          <a:p>
            <a:pPr marL="114300" indent="-114300">
              <a:lnSpc>
                <a:spcPct val="90000"/>
              </a:lnSpc>
              <a:spcBef>
                <a:spcPct val="35000"/>
              </a:spcBef>
              <a:tabLst>
                <a:tab pos="119063" algn="l"/>
              </a:tabLst>
            </a:pPr>
            <a:endParaRPr lang="en-US" sz="1100"/>
          </a:p>
          <a:p>
            <a:pPr marL="114300" indent="-114300">
              <a:lnSpc>
                <a:spcPct val="90000"/>
              </a:lnSpc>
              <a:spcBef>
                <a:spcPct val="35000"/>
              </a:spcBef>
              <a:tabLst>
                <a:tab pos="119063" algn="l"/>
              </a:tabLst>
            </a:pPr>
            <a:endParaRPr lang="en-US" sz="1200" b="1"/>
          </a:p>
          <a:p>
            <a:pPr marL="114300" indent="-114300">
              <a:lnSpc>
                <a:spcPct val="90000"/>
              </a:lnSpc>
              <a:spcBef>
                <a:spcPct val="35000"/>
              </a:spcBef>
              <a:tabLst>
                <a:tab pos="119063" algn="l"/>
              </a:tabLst>
            </a:pPr>
            <a:endParaRPr lang="en-US" sz="1200" b="1"/>
          </a:p>
          <a:p>
            <a:pPr marL="114300" indent="-114300">
              <a:lnSpc>
                <a:spcPct val="90000"/>
              </a:lnSpc>
              <a:spcBef>
                <a:spcPct val="35000"/>
              </a:spcBef>
              <a:tabLst>
                <a:tab pos="119063" algn="l"/>
              </a:tabLst>
            </a:pPr>
            <a:endParaRPr lang="en-US" sz="1200" b="1"/>
          </a:p>
          <a:p>
            <a:pPr marL="114300" indent="-114300">
              <a:lnSpc>
                <a:spcPct val="90000"/>
              </a:lnSpc>
              <a:spcBef>
                <a:spcPct val="35000"/>
              </a:spcBef>
              <a:tabLst>
                <a:tab pos="119063" algn="l"/>
              </a:tabLst>
            </a:pPr>
            <a:endParaRPr lang="en-US" sz="1200" b="1"/>
          </a:p>
          <a:p>
            <a:pPr marL="114300" indent="-114300">
              <a:lnSpc>
                <a:spcPct val="90000"/>
              </a:lnSpc>
              <a:spcBef>
                <a:spcPct val="35000"/>
              </a:spcBef>
              <a:tabLst>
                <a:tab pos="119063" algn="l"/>
              </a:tabLst>
            </a:pPr>
            <a:endParaRPr lang="en-US" sz="1200" b="1"/>
          </a:p>
          <a:p>
            <a:pPr marL="114300" indent="-114300">
              <a:lnSpc>
                <a:spcPct val="90000"/>
              </a:lnSpc>
              <a:spcBef>
                <a:spcPct val="35000"/>
              </a:spcBef>
              <a:tabLst>
                <a:tab pos="119063" algn="l"/>
              </a:tabLst>
            </a:pPr>
            <a:endParaRPr lang="en-US" sz="1200" b="1"/>
          </a:p>
          <a:p>
            <a:pPr marL="114300" indent="-114300">
              <a:lnSpc>
                <a:spcPct val="90000"/>
              </a:lnSpc>
              <a:spcBef>
                <a:spcPct val="35000"/>
              </a:spcBef>
              <a:tabLst>
                <a:tab pos="119063" algn="l"/>
              </a:tabLst>
            </a:pPr>
            <a:r>
              <a:rPr lang="en-US" sz="1200" b="1"/>
              <a:t>HOW IT WORKS:</a:t>
            </a:r>
          </a:p>
          <a:p>
            <a:pPr marL="114300" indent="-114300">
              <a:lnSpc>
                <a:spcPct val="90000"/>
              </a:lnSpc>
              <a:spcBef>
                <a:spcPct val="35000"/>
              </a:spcBef>
              <a:tabLst>
                <a:tab pos="119063" algn="l"/>
              </a:tabLst>
            </a:pPr>
            <a:r>
              <a:rPr lang="en-US" sz="1200" b="1"/>
              <a:t>Achievability</a:t>
            </a:r>
          </a:p>
          <a:p>
            <a:pPr marL="114300" indent="-114300">
              <a:lnSpc>
                <a:spcPct val="90000"/>
              </a:lnSpc>
              <a:spcBef>
                <a:spcPct val="35000"/>
              </a:spcBef>
              <a:buFontTx/>
              <a:buChar char="•"/>
              <a:tabLst>
                <a:tab pos="119063" algn="l"/>
              </a:tabLst>
            </a:pPr>
            <a:r>
              <a:rPr lang="en-US" sz="1100"/>
              <a:t>Realize `tree’ network using co-operative relay built on multi-hop and hierarchical (virtual MAC and BC) depending upon channel characteristics</a:t>
            </a:r>
          </a:p>
          <a:p>
            <a:pPr marL="114300" indent="-114300">
              <a:lnSpc>
                <a:spcPct val="90000"/>
              </a:lnSpc>
              <a:spcBef>
                <a:spcPct val="35000"/>
              </a:spcBef>
              <a:buFontTx/>
              <a:buChar char="•"/>
              <a:tabLst>
                <a:tab pos="119063" algn="l"/>
              </a:tabLst>
            </a:pPr>
            <a:r>
              <a:rPr lang="en-US" sz="1100"/>
              <a:t>Use this as multicast `tree’ </a:t>
            </a:r>
          </a:p>
          <a:p>
            <a:pPr marL="114300" indent="-114300">
              <a:tabLst>
                <a:tab pos="119063" algn="l"/>
              </a:tabLst>
            </a:pPr>
            <a:r>
              <a:rPr lang="en-US" sz="1200" b="1"/>
              <a:t>Converse</a:t>
            </a:r>
          </a:p>
          <a:p>
            <a:pPr marL="114300" indent="-114300">
              <a:buFontTx/>
              <a:buChar char="•"/>
              <a:tabLst>
                <a:tab pos="119063" algn="l"/>
              </a:tabLst>
            </a:pPr>
            <a:r>
              <a:rPr lang="en-US" sz="1200"/>
              <a:t> </a:t>
            </a:r>
            <a:r>
              <a:rPr lang="en-US" sz="1100"/>
              <a:t>Establish tightness of </a:t>
            </a:r>
            <a:r>
              <a:rPr lang="en-US" sz="1100" i="1"/>
              <a:t>2n</a:t>
            </a:r>
            <a:r>
              <a:rPr lang="en-US" sz="1100"/>
              <a:t> cuts, each of them corresponds to a `node’ of tree </a:t>
            </a:r>
          </a:p>
          <a:p>
            <a:pPr marL="114300" indent="-114300">
              <a:lnSpc>
                <a:spcPct val="90000"/>
              </a:lnSpc>
              <a:spcBef>
                <a:spcPct val="35000"/>
              </a:spcBef>
              <a:tabLst>
                <a:tab pos="119063" algn="l"/>
              </a:tabLst>
            </a:pPr>
            <a:r>
              <a:rPr lang="en-US" sz="1200" b="1"/>
              <a:t>ASSUMPTIONS AND LIMITATIONS:</a:t>
            </a:r>
          </a:p>
          <a:p>
            <a:pPr marL="114300" indent="-114300">
              <a:lnSpc>
                <a:spcPct val="90000"/>
              </a:lnSpc>
              <a:spcBef>
                <a:spcPct val="35000"/>
              </a:spcBef>
              <a:buFontTx/>
              <a:buChar char="•"/>
              <a:tabLst>
                <a:tab pos="119063" algn="l"/>
              </a:tabLst>
            </a:pPr>
            <a:r>
              <a:rPr lang="en-US" sz="1100"/>
              <a:t>Random node placement  </a:t>
            </a:r>
            <a:endParaRPr lang="en-US" sz="1100" b="1"/>
          </a:p>
        </p:txBody>
      </p:sp>
      <p:sp>
        <p:nvSpPr>
          <p:cNvPr id="3083" name="AutoShape 9"/>
          <p:cNvSpPr>
            <a:spLocks noChangeAspect="1" noChangeArrowheads="1"/>
          </p:cNvSpPr>
          <p:nvPr/>
        </p:nvSpPr>
        <p:spPr bwMode="auto">
          <a:xfrm rot="-5400000">
            <a:off x="2531269" y="4110831"/>
            <a:ext cx="615950" cy="363538"/>
          </a:xfrm>
          <a:prstGeom prst="downArrow">
            <a:avLst>
              <a:gd name="adj1" fmla="val 53611"/>
              <a:gd name="adj2" fmla="val 53773"/>
            </a:avLst>
          </a:prstGeom>
          <a:solidFill>
            <a:srgbClr val="952B1D"/>
          </a:solidFill>
          <a:ln w="12700">
            <a:solidFill>
              <a:srgbClr val="4D4D4D"/>
            </a:solidFill>
            <a:miter lim="800000"/>
            <a:headEnd/>
            <a:tailEnd/>
          </a:ln>
        </p:spPr>
        <p:txBody>
          <a:bodyPr vert="eaVert" wrap="none" anchor="ctr"/>
          <a:lstStyle/>
          <a:p>
            <a:pPr algn="ctr"/>
            <a:endParaRPr lang="en-US" sz="700" b="1">
              <a:solidFill>
                <a:srgbClr val="952B1D"/>
              </a:solidFill>
              <a:latin typeface="Century Gothic" pitchFamily="34" charset="0"/>
            </a:endParaRPr>
          </a:p>
        </p:txBody>
      </p:sp>
      <p:sp>
        <p:nvSpPr>
          <p:cNvPr id="3084" name="AutoShape 10"/>
          <p:cNvSpPr>
            <a:spLocks noChangeAspect="1" noChangeArrowheads="1"/>
          </p:cNvSpPr>
          <p:nvPr/>
        </p:nvSpPr>
        <p:spPr bwMode="auto">
          <a:xfrm rot="-5400000">
            <a:off x="6342857" y="3429794"/>
            <a:ext cx="615950" cy="363537"/>
          </a:xfrm>
          <a:prstGeom prst="downArrow">
            <a:avLst>
              <a:gd name="adj1" fmla="val 53611"/>
              <a:gd name="adj2" fmla="val 53773"/>
            </a:avLst>
          </a:prstGeom>
          <a:solidFill>
            <a:srgbClr val="952B1D"/>
          </a:solidFill>
          <a:ln w="12700">
            <a:solidFill>
              <a:srgbClr val="4D4D4D"/>
            </a:solidFill>
            <a:miter lim="800000"/>
            <a:headEnd/>
            <a:tailEnd/>
          </a:ln>
        </p:spPr>
        <p:txBody>
          <a:bodyPr vert="eaVert" wrap="none" anchor="ctr"/>
          <a:lstStyle/>
          <a:p>
            <a:pPr algn="ctr"/>
            <a:endParaRPr lang="en-US" sz="700" b="1">
              <a:solidFill>
                <a:srgbClr val="952B1D"/>
              </a:solidFill>
              <a:latin typeface="Century Gothic" pitchFamily="34" charset="0"/>
            </a:endParaRPr>
          </a:p>
        </p:txBody>
      </p:sp>
      <p:grpSp>
        <p:nvGrpSpPr>
          <p:cNvPr id="2" name="Group 11"/>
          <p:cNvGrpSpPr>
            <a:grpSpLocks/>
          </p:cNvGrpSpPr>
          <p:nvPr/>
        </p:nvGrpSpPr>
        <p:grpSpPr bwMode="auto">
          <a:xfrm>
            <a:off x="325438" y="3203575"/>
            <a:ext cx="2303462" cy="527050"/>
            <a:chOff x="198" y="2502"/>
            <a:chExt cx="1451" cy="332"/>
          </a:xfrm>
        </p:grpSpPr>
        <p:sp>
          <p:nvSpPr>
            <p:cNvPr id="3277" name="AutoShape 12"/>
            <p:cNvSpPr>
              <a:spLocks noChangeAspect="1" noChangeArrowheads="1"/>
            </p:cNvSpPr>
            <p:nvPr/>
          </p:nvSpPr>
          <p:spPr bwMode="auto">
            <a:xfrm>
              <a:off x="735" y="2605"/>
              <a:ext cx="388" cy="229"/>
            </a:xfrm>
            <a:prstGeom prst="downArrow">
              <a:avLst>
                <a:gd name="adj1" fmla="val 53611"/>
                <a:gd name="adj2" fmla="val 53773"/>
              </a:avLst>
            </a:prstGeom>
            <a:solidFill>
              <a:srgbClr val="B2B2B2">
                <a:alpha val="59999"/>
              </a:srgbClr>
            </a:solidFill>
            <a:ln w="12700">
              <a:solidFill>
                <a:srgbClr val="808080"/>
              </a:solidFill>
              <a:miter lim="800000"/>
              <a:headEnd/>
              <a:tailEnd/>
            </a:ln>
          </p:spPr>
          <p:txBody>
            <a:bodyPr wrap="none" anchor="ctr"/>
            <a:lstStyle/>
            <a:p>
              <a:pPr algn="ctr"/>
              <a:endParaRPr lang="en-US" sz="700" b="1">
                <a:solidFill>
                  <a:srgbClr val="952B1D"/>
                </a:solidFill>
                <a:latin typeface="Century Gothic" pitchFamily="34" charset="0"/>
              </a:endParaRPr>
            </a:p>
          </p:txBody>
        </p:sp>
        <p:sp>
          <p:nvSpPr>
            <p:cNvPr id="3278" name="AutoShape 13"/>
            <p:cNvSpPr>
              <a:spLocks/>
            </p:cNvSpPr>
            <p:nvPr/>
          </p:nvSpPr>
          <p:spPr bwMode="auto">
            <a:xfrm rot="5400000">
              <a:off x="871" y="1829"/>
              <a:ext cx="105" cy="1451"/>
            </a:xfrm>
            <a:prstGeom prst="rightBracket">
              <a:avLst>
                <a:gd name="adj" fmla="val 115159"/>
              </a:avLst>
            </a:prstGeom>
            <a:noFill/>
            <a:ln w="28575">
              <a:solidFill>
                <a:srgbClr val="969696"/>
              </a:solidFill>
              <a:round/>
              <a:headEnd/>
              <a:tailEnd/>
            </a:ln>
          </p:spPr>
          <p:txBody>
            <a:bodyPr anchor="ctr">
              <a:spAutoFit/>
            </a:bodyPr>
            <a:lstStyle/>
            <a:p>
              <a:endParaRPr lang="en-US"/>
            </a:p>
          </p:txBody>
        </p:sp>
      </p:grpSp>
      <p:sp>
        <p:nvSpPr>
          <p:cNvPr id="3086" name="Rectangle 14"/>
          <p:cNvSpPr>
            <a:spLocks noChangeArrowheads="1"/>
          </p:cNvSpPr>
          <p:nvPr/>
        </p:nvSpPr>
        <p:spPr bwMode="auto">
          <a:xfrm>
            <a:off x="365125" y="2176463"/>
            <a:ext cx="2287588" cy="1031875"/>
          </a:xfrm>
          <a:prstGeom prst="rect">
            <a:avLst/>
          </a:prstGeom>
          <a:noFill/>
          <a:ln w="19050">
            <a:noFill/>
            <a:prstDash val="sysDot"/>
            <a:miter lim="800000"/>
            <a:headEnd/>
            <a:tailEnd/>
          </a:ln>
        </p:spPr>
        <p:txBody>
          <a:bodyPr lIns="0" tIns="0" rIns="0" bIns="0" anchor="b">
            <a:spAutoFit/>
          </a:bodyPr>
          <a:lstStyle/>
          <a:p>
            <a:pPr>
              <a:lnSpc>
                <a:spcPct val="90000"/>
              </a:lnSpc>
              <a:spcBef>
                <a:spcPct val="35000"/>
              </a:spcBef>
              <a:tabLst>
                <a:tab pos="58738" algn="l"/>
              </a:tabLst>
            </a:pPr>
            <a:r>
              <a:rPr kumimoji="1" lang="en-US" sz="1100" b="1" i="1"/>
              <a:t>Very little known about multicast capacity region of wireless network of n nodes</a:t>
            </a:r>
          </a:p>
          <a:p>
            <a:pPr>
              <a:lnSpc>
                <a:spcPct val="90000"/>
              </a:lnSpc>
              <a:spcBef>
                <a:spcPct val="35000"/>
              </a:spcBef>
              <a:buFontTx/>
              <a:buChar char="•"/>
              <a:tabLst>
                <a:tab pos="58738" algn="l"/>
              </a:tabLst>
            </a:pPr>
            <a:r>
              <a:rPr kumimoji="1" lang="en-US" sz="1100"/>
              <a:t> It is            dimensional</a:t>
            </a:r>
          </a:p>
          <a:p>
            <a:pPr>
              <a:lnSpc>
                <a:spcPct val="90000"/>
              </a:lnSpc>
              <a:spcBef>
                <a:spcPct val="35000"/>
              </a:spcBef>
              <a:buFontTx/>
              <a:buChar char="•"/>
              <a:tabLst>
                <a:tab pos="58738" algn="l"/>
              </a:tabLst>
            </a:pPr>
            <a:r>
              <a:rPr kumimoji="1" lang="en-US" sz="1100"/>
              <a:t> Lack of fundamental understanding of co-operative relay schemes</a:t>
            </a:r>
          </a:p>
        </p:txBody>
      </p:sp>
      <p:sp>
        <p:nvSpPr>
          <p:cNvPr id="3087" name="Rectangle 15"/>
          <p:cNvSpPr>
            <a:spLocks noChangeArrowheads="1"/>
          </p:cNvSpPr>
          <p:nvPr/>
        </p:nvSpPr>
        <p:spPr bwMode="auto">
          <a:xfrm>
            <a:off x="6980238" y="5524500"/>
            <a:ext cx="2005012" cy="376238"/>
          </a:xfrm>
          <a:prstGeom prst="rect">
            <a:avLst/>
          </a:prstGeom>
          <a:noFill/>
          <a:ln w="19050">
            <a:noFill/>
            <a:prstDash val="sysDot"/>
            <a:miter lim="800000"/>
            <a:headEnd/>
            <a:tailEnd/>
          </a:ln>
        </p:spPr>
        <p:txBody>
          <a:bodyPr lIns="0" tIns="0" rIns="0" bIns="0" anchor="b">
            <a:spAutoFit/>
          </a:bodyPr>
          <a:lstStyle/>
          <a:p>
            <a:pPr>
              <a:tabLst>
                <a:tab pos="58738" algn="l"/>
              </a:tabLst>
            </a:pPr>
            <a:r>
              <a:rPr lang="en-US" sz="1200" b="1"/>
              <a:t>Multicast capacity scaling</a:t>
            </a:r>
          </a:p>
          <a:p>
            <a:pPr>
              <a:lnSpc>
                <a:spcPct val="90000"/>
              </a:lnSpc>
              <a:spcBef>
                <a:spcPct val="35000"/>
              </a:spcBef>
              <a:buFontTx/>
              <a:buChar char="•"/>
              <a:tabLst>
                <a:tab pos="58738" algn="l"/>
              </a:tabLst>
            </a:pPr>
            <a:r>
              <a:rPr kumimoji="1" lang="en-US" sz="1000"/>
              <a:t> Arbitrary node placement</a:t>
            </a:r>
          </a:p>
        </p:txBody>
      </p:sp>
      <p:grpSp>
        <p:nvGrpSpPr>
          <p:cNvPr id="3" name="Group 21"/>
          <p:cNvGrpSpPr>
            <a:grpSpLocks/>
          </p:cNvGrpSpPr>
          <p:nvPr/>
        </p:nvGrpSpPr>
        <p:grpSpPr bwMode="auto">
          <a:xfrm>
            <a:off x="171450" y="914400"/>
            <a:ext cx="6640513" cy="5159375"/>
            <a:chOff x="108" y="576"/>
            <a:chExt cx="4183" cy="3250"/>
          </a:xfrm>
        </p:grpSpPr>
        <p:sp>
          <p:nvSpPr>
            <p:cNvPr id="3272" name="Text Box 22"/>
            <p:cNvSpPr txBox="1">
              <a:spLocks noChangeArrowheads="1"/>
            </p:cNvSpPr>
            <p:nvPr/>
          </p:nvSpPr>
          <p:spPr bwMode="auto">
            <a:xfrm rot="-5400000">
              <a:off x="3533" y="1394"/>
              <a:ext cx="1423" cy="92"/>
            </a:xfrm>
            <a:prstGeom prst="rect">
              <a:avLst/>
            </a:prstGeom>
            <a:noFill/>
            <a:ln w="12700" algn="ctr">
              <a:noFill/>
              <a:miter lim="800000"/>
              <a:headEnd/>
              <a:tailEnd/>
            </a:ln>
          </p:spPr>
          <p:txBody>
            <a:bodyPr lIns="0" tIns="0" rIns="0" bIns="0">
              <a:spAutoFit/>
            </a:bodyPr>
            <a:lstStyle/>
            <a:p>
              <a:pPr algn="ctr">
                <a:lnSpc>
                  <a:spcPct val="80000"/>
                </a:lnSpc>
              </a:pPr>
              <a:r>
                <a:rPr lang="en-US" sz="1200">
                  <a:solidFill>
                    <a:srgbClr val="952B1D"/>
                  </a:solidFill>
                  <a:latin typeface="Arial Black" pitchFamily="34" charset="0"/>
                </a:rPr>
                <a:t>IMPACT</a:t>
              </a:r>
            </a:p>
          </p:txBody>
        </p:sp>
        <p:sp>
          <p:nvSpPr>
            <p:cNvPr id="3273" name="Text Box 23"/>
            <p:cNvSpPr txBox="1">
              <a:spLocks noChangeArrowheads="1"/>
            </p:cNvSpPr>
            <p:nvPr/>
          </p:nvSpPr>
          <p:spPr bwMode="auto">
            <a:xfrm rot="-5400000">
              <a:off x="3468" y="3004"/>
              <a:ext cx="1553" cy="92"/>
            </a:xfrm>
            <a:prstGeom prst="rect">
              <a:avLst/>
            </a:prstGeom>
            <a:noFill/>
            <a:ln w="12700" algn="ctr">
              <a:noFill/>
              <a:miter lim="800000"/>
              <a:headEnd/>
              <a:tailEnd/>
            </a:ln>
          </p:spPr>
          <p:txBody>
            <a:bodyPr lIns="0" tIns="0" rIns="0" bIns="0">
              <a:spAutoFit/>
            </a:bodyPr>
            <a:lstStyle/>
            <a:p>
              <a:pPr>
                <a:lnSpc>
                  <a:spcPct val="80000"/>
                </a:lnSpc>
              </a:pPr>
              <a:r>
                <a:rPr lang="en-US" sz="1200">
                  <a:solidFill>
                    <a:srgbClr val="952B1D"/>
                  </a:solidFill>
                  <a:latin typeface="Arial Black" pitchFamily="34" charset="0"/>
                </a:rPr>
                <a:t>NEXT-PHASE GOALS</a:t>
              </a:r>
            </a:p>
          </p:txBody>
        </p:sp>
        <p:sp>
          <p:nvSpPr>
            <p:cNvPr id="3274" name="Text Box 24"/>
            <p:cNvSpPr txBox="1">
              <a:spLocks noChangeArrowheads="1"/>
            </p:cNvSpPr>
            <p:nvPr/>
          </p:nvSpPr>
          <p:spPr bwMode="auto">
            <a:xfrm>
              <a:off x="1644" y="576"/>
              <a:ext cx="2622" cy="134"/>
            </a:xfrm>
            <a:prstGeom prst="rect">
              <a:avLst/>
            </a:prstGeom>
            <a:noFill/>
            <a:ln w="12700" algn="ctr">
              <a:noFill/>
              <a:miter lim="800000"/>
              <a:headEnd/>
              <a:tailEnd/>
            </a:ln>
          </p:spPr>
          <p:txBody>
            <a:bodyPr lIns="0" tIns="0" rIns="0" bIns="0">
              <a:spAutoFit/>
            </a:bodyPr>
            <a:lstStyle/>
            <a:p>
              <a:pPr algn="ctr"/>
              <a:r>
                <a:rPr lang="en-US" sz="1400">
                  <a:solidFill>
                    <a:srgbClr val="952B1D"/>
                  </a:solidFill>
                  <a:latin typeface="Arial Black" pitchFamily="34" charset="0"/>
                </a:rPr>
                <a:t>ACHIEVEMENT </a:t>
              </a:r>
            </a:p>
          </p:txBody>
        </p:sp>
        <p:sp>
          <p:nvSpPr>
            <p:cNvPr id="3275" name="Text Box 25"/>
            <p:cNvSpPr txBox="1">
              <a:spLocks noChangeArrowheads="1"/>
            </p:cNvSpPr>
            <p:nvPr/>
          </p:nvSpPr>
          <p:spPr bwMode="auto">
            <a:xfrm rot="-5400000">
              <a:off x="-204" y="1029"/>
              <a:ext cx="715" cy="92"/>
            </a:xfrm>
            <a:prstGeom prst="rect">
              <a:avLst/>
            </a:prstGeom>
            <a:noFill/>
            <a:ln w="12700" algn="ctr">
              <a:noFill/>
              <a:miter lim="800000"/>
              <a:headEnd/>
              <a:tailEnd/>
            </a:ln>
          </p:spPr>
          <p:txBody>
            <a:bodyPr lIns="0" tIns="0" rIns="0" bIns="0">
              <a:spAutoFit/>
            </a:bodyPr>
            <a:lstStyle/>
            <a:p>
              <a:pPr>
                <a:lnSpc>
                  <a:spcPct val="80000"/>
                </a:lnSpc>
              </a:pPr>
              <a:r>
                <a:rPr lang="en-US" sz="1200">
                  <a:solidFill>
                    <a:srgbClr val="952B1D"/>
                  </a:solidFill>
                  <a:latin typeface="Arial Black" pitchFamily="34" charset="0"/>
                </a:rPr>
                <a:t>STATUS QUO</a:t>
              </a:r>
            </a:p>
          </p:txBody>
        </p:sp>
        <p:sp>
          <p:nvSpPr>
            <p:cNvPr id="3276" name="Text Box 26"/>
            <p:cNvSpPr txBox="1">
              <a:spLocks noChangeArrowheads="1"/>
            </p:cNvSpPr>
            <p:nvPr/>
          </p:nvSpPr>
          <p:spPr bwMode="auto">
            <a:xfrm rot="-5400000">
              <a:off x="-364" y="3252"/>
              <a:ext cx="1035" cy="92"/>
            </a:xfrm>
            <a:prstGeom prst="rect">
              <a:avLst/>
            </a:prstGeom>
            <a:noFill/>
            <a:ln w="12700" algn="ctr">
              <a:noFill/>
              <a:miter lim="800000"/>
              <a:headEnd/>
              <a:tailEnd/>
            </a:ln>
          </p:spPr>
          <p:txBody>
            <a:bodyPr lIns="0" tIns="0" rIns="0" bIns="0">
              <a:spAutoFit/>
            </a:bodyPr>
            <a:lstStyle/>
            <a:p>
              <a:pPr>
                <a:lnSpc>
                  <a:spcPct val="80000"/>
                </a:lnSpc>
                <a:tabLst>
                  <a:tab pos="1827213" algn="l"/>
                </a:tabLst>
              </a:pPr>
              <a:r>
                <a:rPr lang="en-US" sz="1200">
                  <a:solidFill>
                    <a:srgbClr val="952B1D"/>
                  </a:solidFill>
                  <a:latin typeface="Arial Black" pitchFamily="34" charset="0"/>
                </a:rPr>
                <a:t>NEW INSIGHTS</a:t>
              </a:r>
            </a:p>
          </p:txBody>
        </p:sp>
      </p:grpSp>
      <p:pic>
        <p:nvPicPr>
          <p:cNvPr id="3089" name="Picture 2" descr="bluerate"/>
          <p:cNvPicPr>
            <a:picLocks noChangeAspect="1" noChangeArrowheads="1"/>
          </p:cNvPicPr>
          <p:nvPr/>
        </p:nvPicPr>
        <p:blipFill>
          <a:blip r:embed="rId4" cstate="print"/>
          <a:srcRect/>
          <a:stretch>
            <a:fillRect/>
          </a:stretch>
        </p:blipFill>
        <p:spPr bwMode="auto">
          <a:xfrm>
            <a:off x="7296150" y="4751388"/>
            <a:ext cx="1174750" cy="820737"/>
          </a:xfrm>
          <a:prstGeom prst="rect">
            <a:avLst/>
          </a:prstGeom>
          <a:noFill/>
          <a:ln w="9525">
            <a:noFill/>
            <a:miter lim="800000"/>
            <a:headEnd/>
            <a:tailEnd/>
          </a:ln>
        </p:spPr>
      </p:pic>
      <p:sp>
        <p:nvSpPr>
          <p:cNvPr id="3090" name="Text Box 111"/>
          <p:cNvSpPr txBox="1">
            <a:spLocks noChangeArrowheads="1"/>
          </p:cNvSpPr>
          <p:nvPr/>
        </p:nvSpPr>
        <p:spPr bwMode="auto">
          <a:xfrm>
            <a:off x="352425" y="5060950"/>
            <a:ext cx="2263775" cy="1116013"/>
          </a:xfrm>
          <a:prstGeom prst="rect">
            <a:avLst/>
          </a:prstGeom>
          <a:noFill/>
          <a:ln w="12700" algn="ctr">
            <a:noFill/>
            <a:miter lim="800000"/>
            <a:headEnd/>
            <a:tailEnd/>
          </a:ln>
        </p:spPr>
        <p:txBody>
          <a:bodyPr>
            <a:spAutoFit/>
          </a:bodyPr>
          <a:lstStyle/>
          <a:p>
            <a:pPr algn="ctr"/>
            <a:r>
              <a:rPr lang="en-US" sz="1200" b="1" i="1"/>
              <a:t>Equivalence relation</a:t>
            </a:r>
          </a:p>
          <a:p>
            <a:pPr>
              <a:buFontTx/>
              <a:buChar char="•"/>
            </a:pPr>
            <a:r>
              <a:rPr lang="en-US" sz="1100"/>
              <a:t> Wireless network </a:t>
            </a:r>
            <a:r>
              <a:rPr lang="en-US" sz="1100" i="1"/>
              <a:t>=</a:t>
            </a:r>
            <a:r>
              <a:rPr lang="en-US" sz="1100"/>
              <a:t> “tree-structure”</a:t>
            </a:r>
          </a:p>
          <a:p>
            <a:pPr>
              <a:buFontTx/>
              <a:buChar char="•"/>
            </a:pPr>
            <a:r>
              <a:rPr lang="en-US" sz="1100"/>
              <a:t> This decides optimal structure for network-wide co-operation</a:t>
            </a:r>
          </a:p>
        </p:txBody>
      </p:sp>
      <p:grpSp>
        <p:nvGrpSpPr>
          <p:cNvPr id="4" name="Group 106"/>
          <p:cNvGrpSpPr>
            <a:grpSpLocks/>
          </p:cNvGrpSpPr>
          <p:nvPr/>
        </p:nvGrpSpPr>
        <p:grpSpPr bwMode="auto">
          <a:xfrm>
            <a:off x="355600" y="3810000"/>
            <a:ext cx="2273300" cy="1231900"/>
            <a:chOff x="2712" y="2328"/>
            <a:chExt cx="2304" cy="1192"/>
          </a:xfrm>
        </p:grpSpPr>
        <p:sp>
          <p:nvSpPr>
            <p:cNvPr id="3220" name="AutoShape 107"/>
            <p:cNvSpPr>
              <a:spLocks noChangeArrowheads="1"/>
            </p:cNvSpPr>
            <p:nvPr/>
          </p:nvSpPr>
          <p:spPr bwMode="auto">
            <a:xfrm>
              <a:off x="2712" y="2648"/>
              <a:ext cx="2304" cy="864"/>
            </a:xfrm>
            <a:prstGeom prst="parallelogram">
              <a:avLst>
                <a:gd name="adj" fmla="val 66667"/>
              </a:avLst>
            </a:prstGeom>
            <a:solidFill>
              <a:schemeClr val="accent1"/>
            </a:solidFill>
            <a:ln w="12700" algn="ctr">
              <a:solidFill>
                <a:srgbClr val="33CCCC"/>
              </a:solidFill>
              <a:miter lim="800000"/>
              <a:headEnd/>
              <a:tailEnd/>
            </a:ln>
          </p:spPr>
          <p:txBody>
            <a:bodyPr wrap="none" anchor="ctr">
              <a:spAutoFit/>
            </a:bodyPr>
            <a:lstStyle/>
            <a:p>
              <a:endParaRPr lang="en-US"/>
            </a:p>
          </p:txBody>
        </p:sp>
        <p:sp>
          <p:nvSpPr>
            <p:cNvPr id="3221" name="Line 108"/>
            <p:cNvSpPr>
              <a:spLocks noChangeShapeType="1"/>
            </p:cNvSpPr>
            <p:nvPr/>
          </p:nvSpPr>
          <p:spPr bwMode="auto">
            <a:xfrm flipV="1">
              <a:off x="3584" y="2640"/>
              <a:ext cx="568" cy="864"/>
            </a:xfrm>
            <a:prstGeom prst="line">
              <a:avLst/>
            </a:prstGeom>
            <a:noFill/>
            <a:ln w="12700" cap="rnd">
              <a:solidFill>
                <a:srgbClr val="003366"/>
              </a:solidFill>
              <a:prstDash val="sysDot"/>
              <a:round/>
              <a:headEnd/>
              <a:tailEnd/>
            </a:ln>
          </p:spPr>
          <p:txBody>
            <a:bodyPr>
              <a:spAutoFit/>
            </a:bodyPr>
            <a:lstStyle/>
            <a:p>
              <a:endParaRPr lang="en-US"/>
            </a:p>
          </p:txBody>
        </p:sp>
        <p:sp>
          <p:nvSpPr>
            <p:cNvPr id="3222" name="Line 109"/>
            <p:cNvSpPr>
              <a:spLocks noChangeShapeType="1"/>
            </p:cNvSpPr>
            <p:nvPr/>
          </p:nvSpPr>
          <p:spPr bwMode="auto">
            <a:xfrm flipV="1">
              <a:off x="4000" y="2656"/>
              <a:ext cx="568" cy="864"/>
            </a:xfrm>
            <a:prstGeom prst="line">
              <a:avLst/>
            </a:prstGeom>
            <a:noFill/>
            <a:ln w="12700" cap="rnd">
              <a:solidFill>
                <a:srgbClr val="003366"/>
              </a:solidFill>
              <a:prstDash val="sysDot"/>
              <a:round/>
              <a:headEnd/>
              <a:tailEnd/>
            </a:ln>
          </p:spPr>
          <p:txBody>
            <a:bodyPr>
              <a:spAutoFit/>
            </a:bodyPr>
            <a:lstStyle/>
            <a:p>
              <a:endParaRPr lang="en-US"/>
            </a:p>
          </p:txBody>
        </p:sp>
        <p:sp>
          <p:nvSpPr>
            <p:cNvPr id="3223" name="Line 110"/>
            <p:cNvSpPr>
              <a:spLocks noChangeShapeType="1"/>
            </p:cNvSpPr>
            <p:nvPr/>
          </p:nvSpPr>
          <p:spPr bwMode="auto">
            <a:xfrm flipV="1">
              <a:off x="3136" y="2648"/>
              <a:ext cx="568" cy="864"/>
            </a:xfrm>
            <a:prstGeom prst="line">
              <a:avLst/>
            </a:prstGeom>
            <a:noFill/>
            <a:ln w="12700" cap="rnd">
              <a:solidFill>
                <a:srgbClr val="003366"/>
              </a:solidFill>
              <a:prstDash val="sysDot"/>
              <a:round/>
              <a:headEnd/>
              <a:tailEnd/>
            </a:ln>
          </p:spPr>
          <p:txBody>
            <a:bodyPr>
              <a:spAutoFit/>
            </a:bodyPr>
            <a:lstStyle/>
            <a:p>
              <a:endParaRPr lang="en-US"/>
            </a:p>
          </p:txBody>
        </p:sp>
        <p:sp>
          <p:nvSpPr>
            <p:cNvPr id="3224" name="Line 111"/>
            <p:cNvSpPr>
              <a:spLocks noChangeShapeType="1"/>
            </p:cNvSpPr>
            <p:nvPr/>
          </p:nvSpPr>
          <p:spPr bwMode="auto">
            <a:xfrm>
              <a:off x="3016" y="3032"/>
              <a:ext cx="1744" cy="0"/>
            </a:xfrm>
            <a:prstGeom prst="line">
              <a:avLst/>
            </a:prstGeom>
            <a:noFill/>
            <a:ln w="12700">
              <a:solidFill>
                <a:srgbClr val="003366"/>
              </a:solidFill>
              <a:prstDash val="sysDot"/>
              <a:round/>
              <a:headEnd/>
              <a:tailEnd/>
            </a:ln>
          </p:spPr>
          <p:txBody>
            <a:bodyPr>
              <a:spAutoFit/>
            </a:bodyPr>
            <a:lstStyle/>
            <a:p>
              <a:endParaRPr lang="en-US"/>
            </a:p>
          </p:txBody>
        </p:sp>
        <p:sp>
          <p:nvSpPr>
            <p:cNvPr id="3225" name="Line 112"/>
            <p:cNvSpPr>
              <a:spLocks noChangeShapeType="1"/>
            </p:cNvSpPr>
            <p:nvPr/>
          </p:nvSpPr>
          <p:spPr bwMode="auto">
            <a:xfrm>
              <a:off x="2856" y="3264"/>
              <a:ext cx="1744" cy="0"/>
            </a:xfrm>
            <a:prstGeom prst="line">
              <a:avLst/>
            </a:prstGeom>
            <a:noFill/>
            <a:ln w="12700">
              <a:solidFill>
                <a:srgbClr val="003366"/>
              </a:solidFill>
              <a:prstDash val="sysDot"/>
              <a:round/>
              <a:headEnd/>
              <a:tailEnd/>
            </a:ln>
          </p:spPr>
          <p:txBody>
            <a:bodyPr>
              <a:spAutoFit/>
            </a:bodyPr>
            <a:lstStyle/>
            <a:p>
              <a:endParaRPr lang="en-US"/>
            </a:p>
          </p:txBody>
        </p:sp>
        <p:sp>
          <p:nvSpPr>
            <p:cNvPr id="3226" name="Line 113"/>
            <p:cNvSpPr>
              <a:spLocks noChangeShapeType="1"/>
            </p:cNvSpPr>
            <p:nvPr/>
          </p:nvSpPr>
          <p:spPr bwMode="auto">
            <a:xfrm>
              <a:off x="3152" y="2832"/>
              <a:ext cx="1744" cy="0"/>
            </a:xfrm>
            <a:prstGeom prst="line">
              <a:avLst/>
            </a:prstGeom>
            <a:noFill/>
            <a:ln w="12700">
              <a:solidFill>
                <a:srgbClr val="003366"/>
              </a:solidFill>
              <a:prstDash val="sysDot"/>
              <a:round/>
              <a:headEnd/>
              <a:tailEnd/>
            </a:ln>
          </p:spPr>
          <p:txBody>
            <a:bodyPr>
              <a:spAutoFit/>
            </a:bodyPr>
            <a:lstStyle/>
            <a:p>
              <a:endParaRPr lang="en-US"/>
            </a:p>
          </p:txBody>
        </p:sp>
        <p:sp>
          <p:nvSpPr>
            <p:cNvPr id="3227" name="Oval 114"/>
            <p:cNvSpPr>
              <a:spLocks noChangeArrowheads="1"/>
            </p:cNvSpPr>
            <p:nvPr/>
          </p:nvSpPr>
          <p:spPr bwMode="auto">
            <a:xfrm>
              <a:off x="2904" y="3344"/>
              <a:ext cx="56" cy="56"/>
            </a:xfrm>
            <a:prstGeom prst="ellipse">
              <a:avLst/>
            </a:prstGeom>
            <a:solidFill>
              <a:schemeClr val="tx1"/>
            </a:solidFill>
            <a:ln w="12700" algn="ctr">
              <a:solidFill>
                <a:schemeClr val="tx1"/>
              </a:solidFill>
              <a:round/>
              <a:headEnd/>
              <a:tailEnd/>
            </a:ln>
          </p:spPr>
          <p:txBody>
            <a:bodyPr wrap="none" anchor="ctr">
              <a:spAutoFit/>
            </a:bodyPr>
            <a:lstStyle/>
            <a:p>
              <a:endParaRPr lang="en-US"/>
            </a:p>
          </p:txBody>
        </p:sp>
        <p:sp>
          <p:nvSpPr>
            <p:cNvPr id="3228" name="Oval 115"/>
            <p:cNvSpPr>
              <a:spLocks noChangeArrowheads="1"/>
            </p:cNvSpPr>
            <p:nvPr/>
          </p:nvSpPr>
          <p:spPr bwMode="auto">
            <a:xfrm>
              <a:off x="3064" y="3072"/>
              <a:ext cx="56" cy="56"/>
            </a:xfrm>
            <a:prstGeom prst="ellipse">
              <a:avLst/>
            </a:prstGeom>
            <a:solidFill>
              <a:schemeClr val="tx1"/>
            </a:solidFill>
            <a:ln w="12700" algn="ctr">
              <a:solidFill>
                <a:schemeClr val="tx1"/>
              </a:solidFill>
              <a:round/>
              <a:headEnd/>
              <a:tailEnd/>
            </a:ln>
          </p:spPr>
          <p:txBody>
            <a:bodyPr wrap="none" anchor="ctr">
              <a:spAutoFit/>
            </a:bodyPr>
            <a:lstStyle/>
            <a:p>
              <a:endParaRPr lang="en-US"/>
            </a:p>
          </p:txBody>
        </p:sp>
        <p:sp>
          <p:nvSpPr>
            <p:cNvPr id="3229" name="Oval 116"/>
            <p:cNvSpPr>
              <a:spLocks noChangeArrowheads="1"/>
            </p:cNvSpPr>
            <p:nvPr/>
          </p:nvSpPr>
          <p:spPr bwMode="auto">
            <a:xfrm>
              <a:off x="3248" y="3088"/>
              <a:ext cx="56" cy="56"/>
            </a:xfrm>
            <a:prstGeom prst="ellipse">
              <a:avLst/>
            </a:prstGeom>
            <a:solidFill>
              <a:schemeClr val="tx1"/>
            </a:solidFill>
            <a:ln w="12700" algn="ctr">
              <a:solidFill>
                <a:schemeClr val="tx1"/>
              </a:solidFill>
              <a:round/>
              <a:headEnd/>
              <a:tailEnd/>
            </a:ln>
          </p:spPr>
          <p:txBody>
            <a:bodyPr wrap="none" anchor="ctr">
              <a:spAutoFit/>
            </a:bodyPr>
            <a:lstStyle/>
            <a:p>
              <a:endParaRPr lang="en-US"/>
            </a:p>
          </p:txBody>
        </p:sp>
        <p:sp>
          <p:nvSpPr>
            <p:cNvPr id="3230" name="Oval 117"/>
            <p:cNvSpPr>
              <a:spLocks noChangeArrowheads="1"/>
            </p:cNvSpPr>
            <p:nvPr/>
          </p:nvSpPr>
          <p:spPr bwMode="auto">
            <a:xfrm>
              <a:off x="3352" y="3352"/>
              <a:ext cx="56" cy="56"/>
            </a:xfrm>
            <a:prstGeom prst="ellipse">
              <a:avLst/>
            </a:prstGeom>
            <a:solidFill>
              <a:schemeClr val="tx1"/>
            </a:solidFill>
            <a:ln w="12700" algn="ctr">
              <a:solidFill>
                <a:schemeClr val="tx1"/>
              </a:solidFill>
              <a:round/>
              <a:headEnd/>
              <a:tailEnd/>
            </a:ln>
          </p:spPr>
          <p:txBody>
            <a:bodyPr wrap="none" anchor="ctr">
              <a:spAutoFit/>
            </a:bodyPr>
            <a:lstStyle/>
            <a:p>
              <a:endParaRPr lang="en-US"/>
            </a:p>
          </p:txBody>
        </p:sp>
        <p:sp>
          <p:nvSpPr>
            <p:cNvPr id="3231" name="Oval 118"/>
            <p:cNvSpPr>
              <a:spLocks noChangeArrowheads="1"/>
            </p:cNvSpPr>
            <p:nvPr/>
          </p:nvSpPr>
          <p:spPr bwMode="auto">
            <a:xfrm>
              <a:off x="3536" y="3128"/>
              <a:ext cx="56" cy="56"/>
            </a:xfrm>
            <a:prstGeom prst="ellipse">
              <a:avLst/>
            </a:prstGeom>
            <a:solidFill>
              <a:schemeClr val="tx1"/>
            </a:solidFill>
            <a:ln w="12700" algn="ctr">
              <a:solidFill>
                <a:schemeClr val="tx1"/>
              </a:solidFill>
              <a:round/>
              <a:headEnd/>
              <a:tailEnd/>
            </a:ln>
          </p:spPr>
          <p:txBody>
            <a:bodyPr anchor="ctr">
              <a:spAutoFit/>
            </a:bodyPr>
            <a:lstStyle/>
            <a:p>
              <a:endParaRPr lang="en-US"/>
            </a:p>
          </p:txBody>
        </p:sp>
        <p:sp>
          <p:nvSpPr>
            <p:cNvPr id="3232" name="Oval 119"/>
            <p:cNvSpPr>
              <a:spLocks noChangeArrowheads="1"/>
            </p:cNvSpPr>
            <p:nvPr/>
          </p:nvSpPr>
          <p:spPr bwMode="auto">
            <a:xfrm>
              <a:off x="3240" y="2896"/>
              <a:ext cx="56" cy="56"/>
            </a:xfrm>
            <a:prstGeom prst="ellipse">
              <a:avLst/>
            </a:prstGeom>
            <a:solidFill>
              <a:schemeClr val="tx1"/>
            </a:solidFill>
            <a:ln w="12700" algn="ctr">
              <a:solidFill>
                <a:schemeClr val="tx1"/>
              </a:solidFill>
              <a:round/>
              <a:headEnd/>
              <a:tailEnd/>
            </a:ln>
          </p:spPr>
          <p:txBody>
            <a:bodyPr wrap="none" anchor="ctr">
              <a:spAutoFit/>
            </a:bodyPr>
            <a:lstStyle/>
            <a:p>
              <a:endParaRPr lang="en-US"/>
            </a:p>
          </p:txBody>
        </p:sp>
        <p:sp>
          <p:nvSpPr>
            <p:cNvPr id="3233" name="Oval 120"/>
            <p:cNvSpPr>
              <a:spLocks noChangeArrowheads="1"/>
            </p:cNvSpPr>
            <p:nvPr/>
          </p:nvSpPr>
          <p:spPr bwMode="auto">
            <a:xfrm>
              <a:off x="3424" y="2712"/>
              <a:ext cx="56" cy="56"/>
            </a:xfrm>
            <a:prstGeom prst="ellipse">
              <a:avLst/>
            </a:prstGeom>
            <a:solidFill>
              <a:schemeClr val="tx1"/>
            </a:solidFill>
            <a:ln w="12700" algn="ctr">
              <a:solidFill>
                <a:schemeClr val="tx1"/>
              </a:solidFill>
              <a:round/>
              <a:headEnd/>
              <a:tailEnd/>
            </a:ln>
          </p:spPr>
          <p:txBody>
            <a:bodyPr wrap="none" anchor="ctr">
              <a:spAutoFit/>
            </a:bodyPr>
            <a:lstStyle/>
            <a:p>
              <a:endParaRPr lang="en-US"/>
            </a:p>
          </p:txBody>
        </p:sp>
        <p:sp>
          <p:nvSpPr>
            <p:cNvPr id="3234" name="Oval 121"/>
            <p:cNvSpPr>
              <a:spLocks noChangeArrowheads="1"/>
            </p:cNvSpPr>
            <p:nvPr/>
          </p:nvSpPr>
          <p:spPr bwMode="auto">
            <a:xfrm>
              <a:off x="3840" y="3352"/>
              <a:ext cx="56" cy="56"/>
            </a:xfrm>
            <a:prstGeom prst="ellipse">
              <a:avLst/>
            </a:prstGeom>
            <a:solidFill>
              <a:schemeClr val="tx1"/>
            </a:solidFill>
            <a:ln w="12700" algn="ctr">
              <a:solidFill>
                <a:schemeClr val="tx1"/>
              </a:solidFill>
              <a:round/>
              <a:headEnd/>
              <a:tailEnd/>
            </a:ln>
          </p:spPr>
          <p:txBody>
            <a:bodyPr wrap="none" anchor="ctr">
              <a:spAutoFit/>
            </a:bodyPr>
            <a:lstStyle/>
            <a:p>
              <a:endParaRPr lang="en-US"/>
            </a:p>
          </p:txBody>
        </p:sp>
        <p:sp>
          <p:nvSpPr>
            <p:cNvPr id="3235" name="Oval 122"/>
            <p:cNvSpPr>
              <a:spLocks noChangeArrowheads="1"/>
            </p:cNvSpPr>
            <p:nvPr/>
          </p:nvSpPr>
          <p:spPr bwMode="auto">
            <a:xfrm>
              <a:off x="3784" y="2912"/>
              <a:ext cx="56" cy="56"/>
            </a:xfrm>
            <a:prstGeom prst="ellipse">
              <a:avLst/>
            </a:prstGeom>
            <a:solidFill>
              <a:schemeClr val="tx1"/>
            </a:solidFill>
            <a:ln w="12700" algn="ctr">
              <a:solidFill>
                <a:schemeClr val="tx1"/>
              </a:solidFill>
              <a:round/>
              <a:headEnd/>
              <a:tailEnd/>
            </a:ln>
          </p:spPr>
          <p:txBody>
            <a:bodyPr wrap="none" anchor="ctr">
              <a:spAutoFit/>
            </a:bodyPr>
            <a:lstStyle/>
            <a:p>
              <a:endParaRPr lang="en-US"/>
            </a:p>
          </p:txBody>
        </p:sp>
        <p:sp>
          <p:nvSpPr>
            <p:cNvPr id="3236" name="Oval 123"/>
            <p:cNvSpPr>
              <a:spLocks noChangeArrowheads="1"/>
            </p:cNvSpPr>
            <p:nvPr/>
          </p:nvSpPr>
          <p:spPr bwMode="auto">
            <a:xfrm>
              <a:off x="4008" y="3128"/>
              <a:ext cx="56" cy="56"/>
            </a:xfrm>
            <a:prstGeom prst="ellipse">
              <a:avLst/>
            </a:prstGeom>
            <a:solidFill>
              <a:schemeClr val="tx1"/>
            </a:solidFill>
            <a:ln w="12700" algn="ctr">
              <a:solidFill>
                <a:schemeClr val="tx1"/>
              </a:solidFill>
              <a:round/>
              <a:headEnd/>
              <a:tailEnd/>
            </a:ln>
          </p:spPr>
          <p:txBody>
            <a:bodyPr wrap="none" anchor="ctr">
              <a:spAutoFit/>
            </a:bodyPr>
            <a:lstStyle/>
            <a:p>
              <a:endParaRPr lang="en-US"/>
            </a:p>
          </p:txBody>
        </p:sp>
        <p:sp>
          <p:nvSpPr>
            <p:cNvPr id="3237" name="Oval 124"/>
            <p:cNvSpPr>
              <a:spLocks noChangeArrowheads="1"/>
            </p:cNvSpPr>
            <p:nvPr/>
          </p:nvSpPr>
          <p:spPr bwMode="auto">
            <a:xfrm>
              <a:off x="4536" y="3120"/>
              <a:ext cx="56" cy="56"/>
            </a:xfrm>
            <a:prstGeom prst="ellipse">
              <a:avLst/>
            </a:prstGeom>
            <a:solidFill>
              <a:schemeClr val="tx1"/>
            </a:solidFill>
            <a:ln w="12700" algn="ctr">
              <a:solidFill>
                <a:schemeClr val="tx1"/>
              </a:solidFill>
              <a:round/>
              <a:headEnd/>
              <a:tailEnd/>
            </a:ln>
          </p:spPr>
          <p:txBody>
            <a:bodyPr wrap="none" anchor="ctr">
              <a:spAutoFit/>
            </a:bodyPr>
            <a:lstStyle/>
            <a:p>
              <a:endParaRPr lang="en-US"/>
            </a:p>
          </p:txBody>
        </p:sp>
        <p:sp>
          <p:nvSpPr>
            <p:cNvPr id="3238" name="Oval 125"/>
            <p:cNvSpPr>
              <a:spLocks noChangeArrowheads="1"/>
            </p:cNvSpPr>
            <p:nvPr/>
          </p:nvSpPr>
          <p:spPr bwMode="auto">
            <a:xfrm>
              <a:off x="4432" y="3328"/>
              <a:ext cx="56" cy="56"/>
            </a:xfrm>
            <a:prstGeom prst="ellipse">
              <a:avLst/>
            </a:prstGeom>
            <a:solidFill>
              <a:schemeClr val="tx1"/>
            </a:solidFill>
            <a:ln w="12700" algn="ctr">
              <a:solidFill>
                <a:schemeClr val="tx1"/>
              </a:solidFill>
              <a:round/>
              <a:headEnd/>
              <a:tailEnd/>
            </a:ln>
          </p:spPr>
          <p:txBody>
            <a:bodyPr wrap="none" anchor="ctr">
              <a:spAutoFit/>
            </a:bodyPr>
            <a:lstStyle/>
            <a:p>
              <a:endParaRPr lang="en-US"/>
            </a:p>
          </p:txBody>
        </p:sp>
        <p:sp>
          <p:nvSpPr>
            <p:cNvPr id="3239" name="Oval 126"/>
            <p:cNvSpPr>
              <a:spLocks noChangeArrowheads="1"/>
            </p:cNvSpPr>
            <p:nvPr/>
          </p:nvSpPr>
          <p:spPr bwMode="auto">
            <a:xfrm>
              <a:off x="4224" y="3424"/>
              <a:ext cx="56" cy="56"/>
            </a:xfrm>
            <a:prstGeom prst="ellipse">
              <a:avLst/>
            </a:prstGeom>
            <a:solidFill>
              <a:schemeClr val="tx1"/>
            </a:solidFill>
            <a:ln w="12700" algn="ctr">
              <a:solidFill>
                <a:schemeClr val="tx1"/>
              </a:solidFill>
              <a:round/>
              <a:headEnd/>
              <a:tailEnd/>
            </a:ln>
          </p:spPr>
          <p:txBody>
            <a:bodyPr wrap="none" anchor="ctr">
              <a:spAutoFit/>
            </a:bodyPr>
            <a:lstStyle/>
            <a:p>
              <a:endParaRPr lang="en-US"/>
            </a:p>
          </p:txBody>
        </p:sp>
        <p:sp>
          <p:nvSpPr>
            <p:cNvPr id="3240" name="Oval 127"/>
            <p:cNvSpPr>
              <a:spLocks noChangeArrowheads="1"/>
            </p:cNvSpPr>
            <p:nvPr/>
          </p:nvSpPr>
          <p:spPr bwMode="auto">
            <a:xfrm>
              <a:off x="4104" y="2912"/>
              <a:ext cx="56" cy="56"/>
            </a:xfrm>
            <a:prstGeom prst="ellipse">
              <a:avLst/>
            </a:prstGeom>
            <a:solidFill>
              <a:schemeClr val="tx1"/>
            </a:solidFill>
            <a:ln w="12700" algn="ctr">
              <a:solidFill>
                <a:schemeClr val="tx1"/>
              </a:solidFill>
              <a:round/>
              <a:headEnd/>
              <a:tailEnd/>
            </a:ln>
          </p:spPr>
          <p:txBody>
            <a:bodyPr wrap="none" anchor="ctr">
              <a:spAutoFit/>
            </a:bodyPr>
            <a:lstStyle/>
            <a:p>
              <a:endParaRPr lang="en-US"/>
            </a:p>
          </p:txBody>
        </p:sp>
        <p:sp>
          <p:nvSpPr>
            <p:cNvPr id="3241" name="Oval 128"/>
            <p:cNvSpPr>
              <a:spLocks noChangeArrowheads="1"/>
            </p:cNvSpPr>
            <p:nvPr/>
          </p:nvSpPr>
          <p:spPr bwMode="auto">
            <a:xfrm>
              <a:off x="4312" y="2688"/>
              <a:ext cx="56" cy="56"/>
            </a:xfrm>
            <a:prstGeom prst="ellipse">
              <a:avLst/>
            </a:prstGeom>
            <a:solidFill>
              <a:schemeClr val="tx1"/>
            </a:solidFill>
            <a:ln w="12700" algn="ctr">
              <a:solidFill>
                <a:schemeClr val="tx1"/>
              </a:solidFill>
              <a:round/>
              <a:headEnd/>
              <a:tailEnd/>
            </a:ln>
          </p:spPr>
          <p:txBody>
            <a:bodyPr wrap="none" anchor="ctr">
              <a:spAutoFit/>
            </a:bodyPr>
            <a:lstStyle/>
            <a:p>
              <a:endParaRPr lang="en-US"/>
            </a:p>
          </p:txBody>
        </p:sp>
        <p:sp>
          <p:nvSpPr>
            <p:cNvPr id="3242" name="Oval 129"/>
            <p:cNvSpPr>
              <a:spLocks noChangeArrowheads="1"/>
            </p:cNvSpPr>
            <p:nvPr/>
          </p:nvSpPr>
          <p:spPr bwMode="auto">
            <a:xfrm>
              <a:off x="4672" y="2728"/>
              <a:ext cx="56" cy="56"/>
            </a:xfrm>
            <a:prstGeom prst="ellipse">
              <a:avLst/>
            </a:prstGeom>
            <a:solidFill>
              <a:schemeClr val="tx1"/>
            </a:solidFill>
            <a:ln w="12700" algn="ctr">
              <a:solidFill>
                <a:schemeClr val="tx1"/>
              </a:solidFill>
              <a:round/>
              <a:headEnd/>
              <a:tailEnd/>
            </a:ln>
          </p:spPr>
          <p:txBody>
            <a:bodyPr wrap="none" anchor="ctr">
              <a:spAutoFit/>
            </a:bodyPr>
            <a:lstStyle/>
            <a:p>
              <a:endParaRPr lang="en-US"/>
            </a:p>
          </p:txBody>
        </p:sp>
        <p:sp>
          <p:nvSpPr>
            <p:cNvPr id="3243" name="Oval 130"/>
            <p:cNvSpPr>
              <a:spLocks noChangeArrowheads="1"/>
            </p:cNvSpPr>
            <p:nvPr/>
          </p:nvSpPr>
          <p:spPr bwMode="auto">
            <a:xfrm>
              <a:off x="4568" y="2904"/>
              <a:ext cx="56" cy="56"/>
            </a:xfrm>
            <a:prstGeom prst="ellipse">
              <a:avLst/>
            </a:prstGeom>
            <a:solidFill>
              <a:schemeClr val="tx1"/>
            </a:solidFill>
            <a:ln w="12700" algn="ctr">
              <a:solidFill>
                <a:schemeClr val="tx1"/>
              </a:solidFill>
              <a:round/>
              <a:headEnd/>
              <a:tailEnd/>
            </a:ln>
          </p:spPr>
          <p:txBody>
            <a:bodyPr wrap="none" anchor="ctr">
              <a:spAutoFit/>
            </a:bodyPr>
            <a:lstStyle/>
            <a:p>
              <a:endParaRPr lang="en-US"/>
            </a:p>
          </p:txBody>
        </p:sp>
        <p:sp>
          <p:nvSpPr>
            <p:cNvPr id="3244" name="Oval 131"/>
            <p:cNvSpPr>
              <a:spLocks noChangeArrowheads="1"/>
            </p:cNvSpPr>
            <p:nvPr/>
          </p:nvSpPr>
          <p:spPr bwMode="auto">
            <a:xfrm>
              <a:off x="3800" y="2704"/>
              <a:ext cx="56" cy="56"/>
            </a:xfrm>
            <a:prstGeom prst="ellipse">
              <a:avLst/>
            </a:prstGeom>
            <a:solidFill>
              <a:schemeClr val="tx1"/>
            </a:solidFill>
            <a:ln w="12700" algn="ctr">
              <a:solidFill>
                <a:schemeClr val="tx1"/>
              </a:solidFill>
              <a:round/>
              <a:headEnd/>
              <a:tailEnd/>
            </a:ln>
          </p:spPr>
          <p:txBody>
            <a:bodyPr wrap="none" anchor="ctr">
              <a:spAutoFit/>
            </a:bodyPr>
            <a:lstStyle/>
            <a:p>
              <a:endParaRPr lang="en-US"/>
            </a:p>
          </p:txBody>
        </p:sp>
        <p:sp>
          <p:nvSpPr>
            <p:cNvPr id="3245" name="Oval 132"/>
            <p:cNvSpPr>
              <a:spLocks noChangeArrowheads="1"/>
            </p:cNvSpPr>
            <p:nvPr/>
          </p:nvSpPr>
          <p:spPr bwMode="auto">
            <a:xfrm>
              <a:off x="3008" y="2864"/>
              <a:ext cx="56" cy="56"/>
            </a:xfrm>
            <a:prstGeom prst="ellipse">
              <a:avLst/>
            </a:prstGeom>
            <a:solidFill>
              <a:srgbClr val="808000"/>
            </a:solidFill>
            <a:ln w="12700" algn="ctr">
              <a:solidFill>
                <a:srgbClr val="808000"/>
              </a:solidFill>
              <a:round/>
              <a:headEnd/>
              <a:tailEnd/>
            </a:ln>
          </p:spPr>
          <p:txBody>
            <a:bodyPr wrap="none" anchor="ctr">
              <a:spAutoFit/>
            </a:bodyPr>
            <a:lstStyle/>
            <a:p>
              <a:endParaRPr lang="en-US"/>
            </a:p>
          </p:txBody>
        </p:sp>
        <p:sp>
          <p:nvSpPr>
            <p:cNvPr id="3246" name="Oval 133"/>
            <p:cNvSpPr>
              <a:spLocks noChangeArrowheads="1"/>
            </p:cNvSpPr>
            <p:nvPr/>
          </p:nvSpPr>
          <p:spPr bwMode="auto">
            <a:xfrm>
              <a:off x="3480" y="2504"/>
              <a:ext cx="56" cy="56"/>
            </a:xfrm>
            <a:prstGeom prst="ellipse">
              <a:avLst/>
            </a:prstGeom>
            <a:solidFill>
              <a:srgbClr val="808000"/>
            </a:solidFill>
            <a:ln w="12700" algn="ctr">
              <a:solidFill>
                <a:srgbClr val="808000"/>
              </a:solidFill>
              <a:round/>
              <a:headEnd/>
              <a:tailEnd/>
            </a:ln>
          </p:spPr>
          <p:txBody>
            <a:bodyPr wrap="none" anchor="ctr">
              <a:spAutoFit/>
            </a:bodyPr>
            <a:lstStyle/>
            <a:p>
              <a:endParaRPr lang="en-US"/>
            </a:p>
          </p:txBody>
        </p:sp>
        <p:sp>
          <p:nvSpPr>
            <p:cNvPr id="3247" name="Line 134"/>
            <p:cNvSpPr>
              <a:spLocks noChangeShapeType="1"/>
            </p:cNvSpPr>
            <p:nvPr/>
          </p:nvSpPr>
          <p:spPr bwMode="auto">
            <a:xfrm flipV="1">
              <a:off x="2928" y="2912"/>
              <a:ext cx="112" cy="424"/>
            </a:xfrm>
            <a:prstGeom prst="line">
              <a:avLst/>
            </a:prstGeom>
            <a:noFill/>
            <a:ln w="12700">
              <a:solidFill>
                <a:srgbClr val="808000"/>
              </a:solidFill>
              <a:round/>
              <a:headEnd/>
              <a:tailEnd/>
            </a:ln>
          </p:spPr>
          <p:txBody>
            <a:bodyPr>
              <a:spAutoFit/>
            </a:bodyPr>
            <a:lstStyle/>
            <a:p>
              <a:endParaRPr lang="en-US"/>
            </a:p>
          </p:txBody>
        </p:sp>
        <p:sp>
          <p:nvSpPr>
            <p:cNvPr id="3248" name="Line 135"/>
            <p:cNvSpPr>
              <a:spLocks noChangeShapeType="1"/>
            </p:cNvSpPr>
            <p:nvPr/>
          </p:nvSpPr>
          <p:spPr bwMode="auto">
            <a:xfrm flipH="1" flipV="1">
              <a:off x="3040" y="2904"/>
              <a:ext cx="336" cy="456"/>
            </a:xfrm>
            <a:prstGeom prst="line">
              <a:avLst/>
            </a:prstGeom>
            <a:noFill/>
            <a:ln w="12700">
              <a:solidFill>
                <a:srgbClr val="808000"/>
              </a:solidFill>
              <a:round/>
              <a:headEnd/>
              <a:tailEnd/>
            </a:ln>
          </p:spPr>
          <p:txBody>
            <a:bodyPr>
              <a:spAutoFit/>
            </a:bodyPr>
            <a:lstStyle/>
            <a:p>
              <a:endParaRPr lang="en-US"/>
            </a:p>
          </p:txBody>
        </p:sp>
        <p:sp>
          <p:nvSpPr>
            <p:cNvPr id="3249" name="Line 136"/>
            <p:cNvSpPr>
              <a:spLocks noChangeShapeType="1"/>
            </p:cNvSpPr>
            <p:nvPr/>
          </p:nvSpPr>
          <p:spPr bwMode="auto">
            <a:xfrm flipH="1" flipV="1">
              <a:off x="3032" y="2888"/>
              <a:ext cx="48" cy="192"/>
            </a:xfrm>
            <a:prstGeom prst="line">
              <a:avLst/>
            </a:prstGeom>
            <a:noFill/>
            <a:ln w="12700">
              <a:solidFill>
                <a:srgbClr val="808000"/>
              </a:solidFill>
              <a:round/>
              <a:headEnd/>
              <a:tailEnd/>
            </a:ln>
          </p:spPr>
          <p:txBody>
            <a:bodyPr>
              <a:spAutoFit/>
            </a:bodyPr>
            <a:lstStyle/>
            <a:p>
              <a:endParaRPr lang="en-US"/>
            </a:p>
          </p:txBody>
        </p:sp>
        <p:sp>
          <p:nvSpPr>
            <p:cNvPr id="3250" name="Line 137"/>
            <p:cNvSpPr>
              <a:spLocks noChangeShapeType="1"/>
            </p:cNvSpPr>
            <p:nvPr/>
          </p:nvSpPr>
          <p:spPr bwMode="auto">
            <a:xfrm flipH="1" flipV="1">
              <a:off x="3024" y="2888"/>
              <a:ext cx="232" cy="200"/>
            </a:xfrm>
            <a:prstGeom prst="line">
              <a:avLst/>
            </a:prstGeom>
            <a:noFill/>
            <a:ln w="12700">
              <a:solidFill>
                <a:srgbClr val="808000"/>
              </a:solidFill>
              <a:round/>
              <a:headEnd/>
              <a:tailEnd/>
            </a:ln>
          </p:spPr>
          <p:txBody>
            <a:bodyPr>
              <a:spAutoFit/>
            </a:bodyPr>
            <a:lstStyle/>
            <a:p>
              <a:endParaRPr lang="en-US"/>
            </a:p>
          </p:txBody>
        </p:sp>
        <p:sp>
          <p:nvSpPr>
            <p:cNvPr id="3251" name="Line 138"/>
            <p:cNvSpPr>
              <a:spLocks noChangeShapeType="1"/>
            </p:cNvSpPr>
            <p:nvPr/>
          </p:nvSpPr>
          <p:spPr bwMode="auto">
            <a:xfrm flipH="1" flipV="1">
              <a:off x="3016" y="2896"/>
              <a:ext cx="520" cy="248"/>
            </a:xfrm>
            <a:prstGeom prst="line">
              <a:avLst/>
            </a:prstGeom>
            <a:noFill/>
            <a:ln w="12700">
              <a:solidFill>
                <a:srgbClr val="808000"/>
              </a:solidFill>
              <a:round/>
              <a:headEnd/>
              <a:tailEnd/>
            </a:ln>
          </p:spPr>
          <p:txBody>
            <a:bodyPr>
              <a:spAutoFit/>
            </a:bodyPr>
            <a:lstStyle/>
            <a:p>
              <a:endParaRPr lang="en-US"/>
            </a:p>
          </p:txBody>
        </p:sp>
        <p:sp>
          <p:nvSpPr>
            <p:cNvPr id="3252" name="Line 139"/>
            <p:cNvSpPr>
              <a:spLocks noChangeShapeType="1"/>
            </p:cNvSpPr>
            <p:nvPr/>
          </p:nvSpPr>
          <p:spPr bwMode="auto">
            <a:xfrm flipV="1">
              <a:off x="3264" y="2552"/>
              <a:ext cx="224" cy="352"/>
            </a:xfrm>
            <a:prstGeom prst="line">
              <a:avLst/>
            </a:prstGeom>
            <a:noFill/>
            <a:ln w="12700">
              <a:solidFill>
                <a:srgbClr val="808000"/>
              </a:solidFill>
              <a:round/>
              <a:headEnd/>
              <a:tailEnd/>
            </a:ln>
          </p:spPr>
          <p:txBody>
            <a:bodyPr>
              <a:spAutoFit/>
            </a:bodyPr>
            <a:lstStyle/>
            <a:p>
              <a:endParaRPr lang="en-US"/>
            </a:p>
          </p:txBody>
        </p:sp>
        <p:sp>
          <p:nvSpPr>
            <p:cNvPr id="3253" name="Line 140"/>
            <p:cNvSpPr>
              <a:spLocks noChangeShapeType="1"/>
            </p:cNvSpPr>
            <p:nvPr/>
          </p:nvSpPr>
          <p:spPr bwMode="auto">
            <a:xfrm flipV="1">
              <a:off x="3456" y="2512"/>
              <a:ext cx="56" cy="208"/>
            </a:xfrm>
            <a:prstGeom prst="line">
              <a:avLst/>
            </a:prstGeom>
            <a:noFill/>
            <a:ln w="12700">
              <a:solidFill>
                <a:srgbClr val="808000"/>
              </a:solidFill>
              <a:round/>
              <a:headEnd/>
              <a:tailEnd/>
            </a:ln>
          </p:spPr>
          <p:txBody>
            <a:bodyPr>
              <a:spAutoFit/>
            </a:bodyPr>
            <a:lstStyle/>
            <a:p>
              <a:endParaRPr lang="en-US"/>
            </a:p>
          </p:txBody>
        </p:sp>
        <p:sp>
          <p:nvSpPr>
            <p:cNvPr id="3254" name="Line 141"/>
            <p:cNvSpPr>
              <a:spLocks noChangeShapeType="1"/>
            </p:cNvSpPr>
            <p:nvPr/>
          </p:nvSpPr>
          <p:spPr bwMode="auto">
            <a:xfrm flipH="1" flipV="1">
              <a:off x="3496" y="2528"/>
              <a:ext cx="312" cy="400"/>
            </a:xfrm>
            <a:prstGeom prst="line">
              <a:avLst/>
            </a:prstGeom>
            <a:noFill/>
            <a:ln w="12700">
              <a:solidFill>
                <a:srgbClr val="808000"/>
              </a:solidFill>
              <a:round/>
              <a:headEnd/>
              <a:tailEnd/>
            </a:ln>
          </p:spPr>
          <p:txBody>
            <a:bodyPr>
              <a:spAutoFit/>
            </a:bodyPr>
            <a:lstStyle/>
            <a:p>
              <a:endParaRPr lang="en-US"/>
            </a:p>
          </p:txBody>
        </p:sp>
        <p:sp>
          <p:nvSpPr>
            <p:cNvPr id="3255" name="Line 142"/>
            <p:cNvSpPr>
              <a:spLocks noChangeShapeType="1"/>
            </p:cNvSpPr>
            <p:nvPr/>
          </p:nvSpPr>
          <p:spPr bwMode="auto">
            <a:xfrm flipH="1" flipV="1">
              <a:off x="3504" y="2536"/>
              <a:ext cx="320" cy="192"/>
            </a:xfrm>
            <a:prstGeom prst="line">
              <a:avLst/>
            </a:prstGeom>
            <a:noFill/>
            <a:ln w="12700">
              <a:solidFill>
                <a:srgbClr val="808000"/>
              </a:solidFill>
              <a:round/>
              <a:headEnd/>
              <a:tailEnd/>
            </a:ln>
          </p:spPr>
          <p:txBody>
            <a:bodyPr>
              <a:spAutoFit/>
            </a:bodyPr>
            <a:lstStyle/>
            <a:p>
              <a:endParaRPr lang="en-US"/>
            </a:p>
          </p:txBody>
        </p:sp>
        <p:sp>
          <p:nvSpPr>
            <p:cNvPr id="3256" name="Oval 143"/>
            <p:cNvSpPr>
              <a:spLocks noChangeArrowheads="1"/>
            </p:cNvSpPr>
            <p:nvPr/>
          </p:nvSpPr>
          <p:spPr bwMode="auto">
            <a:xfrm>
              <a:off x="4264" y="2488"/>
              <a:ext cx="56" cy="56"/>
            </a:xfrm>
            <a:prstGeom prst="ellipse">
              <a:avLst/>
            </a:prstGeom>
            <a:solidFill>
              <a:srgbClr val="808000"/>
            </a:solidFill>
            <a:ln w="12700" algn="ctr">
              <a:solidFill>
                <a:srgbClr val="808000"/>
              </a:solidFill>
              <a:round/>
              <a:headEnd/>
              <a:tailEnd/>
            </a:ln>
          </p:spPr>
          <p:txBody>
            <a:bodyPr wrap="none" anchor="ctr">
              <a:spAutoFit/>
            </a:bodyPr>
            <a:lstStyle/>
            <a:p>
              <a:endParaRPr lang="en-US"/>
            </a:p>
          </p:txBody>
        </p:sp>
        <p:sp>
          <p:nvSpPr>
            <p:cNvPr id="3257" name="Oval 144"/>
            <p:cNvSpPr>
              <a:spLocks noChangeArrowheads="1"/>
            </p:cNvSpPr>
            <p:nvPr/>
          </p:nvSpPr>
          <p:spPr bwMode="auto">
            <a:xfrm>
              <a:off x="3976" y="2944"/>
              <a:ext cx="56" cy="56"/>
            </a:xfrm>
            <a:prstGeom prst="ellipse">
              <a:avLst/>
            </a:prstGeom>
            <a:solidFill>
              <a:srgbClr val="808000"/>
            </a:solidFill>
            <a:ln w="12700" algn="ctr">
              <a:solidFill>
                <a:srgbClr val="808000"/>
              </a:solidFill>
              <a:round/>
              <a:headEnd/>
              <a:tailEnd/>
            </a:ln>
          </p:spPr>
          <p:txBody>
            <a:bodyPr wrap="none" anchor="ctr">
              <a:spAutoFit/>
            </a:bodyPr>
            <a:lstStyle/>
            <a:p>
              <a:endParaRPr lang="en-US"/>
            </a:p>
          </p:txBody>
        </p:sp>
        <p:sp>
          <p:nvSpPr>
            <p:cNvPr id="3258" name="Line 145"/>
            <p:cNvSpPr>
              <a:spLocks noChangeShapeType="1"/>
            </p:cNvSpPr>
            <p:nvPr/>
          </p:nvSpPr>
          <p:spPr bwMode="auto">
            <a:xfrm flipV="1">
              <a:off x="3864" y="2984"/>
              <a:ext cx="136" cy="368"/>
            </a:xfrm>
            <a:prstGeom prst="line">
              <a:avLst/>
            </a:prstGeom>
            <a:noFill/>
            <a:ln w="12700">
              <a:solidFill>
                <a:srgbClr val="808000"/>
              </a:solidFill>
              <a:round/>
              <a:headEnd/>
              <a:tailEnd/>
            </a:ln>
          </p:spPr>
          <p:txBody>
            <a:bodyPr>
              <a:spAutoFit/>
            </a:bodyPr>
            <a:lstStyle/>
            <a:p>
              <a:endParaRPr lang="en-US"/>
            </a:p>
          </p:txBody>
        </p:sp>
        <p:sp>
          <p:nvSpPr>
            <p:cNvPr id="3259" name="Line 146"/>
            <p:cNvSpPr>
              <a:spLocks noChangeShapeType="1"/>
            </p:cNvSpPr>
            <p:nvPr/>
          </p:nvSpPr>
          <p:spPr bwMode="auto">
            <a:xfrm flipH="1" flipV="1">
              <a:off x="4000" y="2968"/>
              <a:ext cx="32" cy="152"/>
            </a:xfrm>
            <a:prstGeom prst="line">
              <a:avLst/>
            </a:prstGeom>
            <a:noFill/>
            <a:ln w="12700">
              <a:solidFill>
                <a:srgbClr val="808000"/>
              </a:solidFill>
              <a:round/>
              <a:headEnd/>
              <a:tailEnd/>
            </a:ln>
          </p:spPr>
          <p:txBody>
            <a:bodyPr>
              <a:spAutoFit/>
            </a:bodyPr>
            <a:lstStyle/>
            <a:p>
              <a:endParaRPr lang="en-US"/>
            </a:p>
          </p:txBody>
        </p:sp>
        <p:sp>
          <p:nvSpPr>
            <p:cNvPr id="3260" name="Line 147"/>
            <p:cNvSpPr>
              <a:spLocks noChangeShapeType="1"/>
            </p:cNvSpPr>
            <p:nvPr/>
          </p:nvSpPr>
          <p:spPr bwMode="auto">
            <a:xfrm flipH="1" flipV="1">
              <a:off x="4000" y="2968"/>
              <a:ext cx="248" cy="448"/>
            </a:xfrm>
            <a:prstGeom prst="line">
              <a:avLst/>
            </a:prstGeom>
            <a:noFill/>
            <a:ln w="12700">
              <a:solidFill>
                <a:srgbClr val="808000"/>
              </a:solidFill>
              <a:round/>
              <a:headEnd/>
              <a:tailEnd/>
            </a:ln>
          </p:spPr>
          <p:txBody>
            <a:bodyPr>
              <a:spAutoFit/>
            </a:bodyPr>
            <a:lstStyle/>
            <a:p>
              <a:endParaRPr lang="en-US"/>
            </a:p>
          </p:txBody>
        </p:sp>
        <p:sp>
          <p:nvSpPr>
            <p:cNvPr id="3261" name="Line 148"/>
            <p:cNvSpPr>
              <a:spLocks noChangeShapeType="1"/>
            </p:cNvSpPr>
            <p:nvPr/>
          </p:nvSpPr>
          <p:spPr bwMode="auto">
            <a:xfrm flipH="1" flipV="1">
              <a:off x="4000" y="2984"/>
              <a:ext cx="448" cy="352"/>
            </a:xfrm>
            <a:prstGeom prst="line">
              <a:avLst/>
            </a:prstGeom>
            <a:noFill/>
            <a:ln w="12700">
              <a:solidFill>
                <a:srgbClr val="808000"/>
              </a:solidFill>
              <a:round/>
              <a:headEnd/>
              <a:tailEnd/>
            </a:ln>
          </p:spPr>
          <p:txBody>
            <a:bodyPr>
              <a:spAutoFit/>
            </a:bodyPr>
            <a:lstStyle/>
            <a:p>
              <a:endParaRPr lang="en-US"/>
            </a:p>
          </p:txBody>
        </p:sp>
        <p:sp>
          <p:nvSpPr>
            <p:cNvPr id="3262" name="Line 149"/>
            <p:cNvSpPr>
              <a:spLocks noChangeShapeType="1"/>
            </p:cNvSpPr>
            <p:nvPr/>
          </p:nvSpPr>
          <p:spPr bwMode="auto">
            <a:xfrm flipH="1" flipV="1">
              <a:off x="3992" y="2976"/>
              <a:ext cx="552" cy="152"/>
            </a:xfrm>
            <a:prstGeom prst="line">
              <a:avLst/>
            </a:prstGeom>
            <a:noFill/>
            <a:ln w="12700">
              <a:solidFill>
                <a:srgbClr val="808000"/>
              </a:solidFill>
              <a:round/>
              <a:headEnd/>
              <a:tailEnd/>
            </a:ln>
          </p:spPr>
          <p:txBody>
            <a:bodyPr>
              <a:spAutoFit/>
            </a:bodyPr>
            <a:lstStyle/>
            <a:p>
              <a:endParaRPr lang="en-US"/>
            </a:p>
          </p:txBody>
        </p:sp>
        <p:sp>
          <p:nvSpPr>
            <p:cNvPr id="3263" name="Line 150"/>
            <p:cNvSpPr>
              <a:spLocks noChangeShapeType="1"/>
            </p:cNvSpPr>
            <p:nvPr/>
          </p:nvSpPr>
          <p:spPr bwMode="auto">
            <a:xfrm flipV="1">
              <a:off x="4136" y="2520"/>
              <a:ext cx="160" cy="400"/>
            </a:xfrm>
            <a:prstGeom prst="line">
              <a:avLst/>
            </a:prstGeom>
            <a:noFill/>
            <a:ln w="12700">
              <a:solidFill>
                <a:srgbClr val="808000"/>
              </a:solidFill>
              <a:round/>
              <a:headEnd/>
              <a:tailEnd/>
            </a:ln>
          </p:spPr>
          <p:txBody>
            <a:bodyPr>
              <a:spAutoFit/>
            </a:bodyPr>
            <a:lstStyle/>
            <a:p>
              <a:endParaRPr lang="en-US"/>
            </a:p>
          </p:txBody>
        </p:sp>
        <p:sp>
          <p:nvSpPr>
            <p:cNvPr id="3264" name="Line 151"/>
            <p:cNvSpPr>
              <a:spLocks noChangeShapeType="1"/>
            </p:cNvSpPr>
            <p:nvPr/>
          </p:nvSpPr>
          <p:spPr bwMode="auto">
            <a:xfrm flipH="1" flipV="1">
              <a:off x="4296" y="2504"/>
              <a:ext cx="40" cy="192"/>
            </a:xfrm>
            <a:prstGeom prst="line">
              <a:avLst/>
            </a:prstGeom>
            <a:noFill/>
            <a:ln w="12700">
              <a:solidFill>
                <a:srgbClr val="808000"/>
              </a:solidFill>
              <a:round/>
              <a:headEnd/>
              <a:tailEnd/>
            </a:ln>
          </p:spPr>
          <p:txBody>
            <a:bodyPr>
              <a:spAutoFit/>
            </a:bodyPr>
            <a:lstStyle/>
            <a:p>
              <a:endParaRPr lang="en-US"/>
            </a:p>
          </p:txBody>
        </p:sp>
        <p:sp>
          <p:nvSpPr>
            <p:cNvPr id="3265" name="Line 152"/>
            <p:cNvSpPr>
              <a:spLocks noChangeShapeType="1"/>
            </p:cNvSpPr>
            <p:nvPr/>
          </p:nvSpPr>
          <p:spPr bwMode="auto">
            <a:xfrm flipH="1" flipV="1">
              <a:off x="4288" y="2512"/>
              <a:ext cx="304" cy="400"/>
            </a:xfrm>
            <a:prstGeom prst="line">
              <a:avLst/>
            </a:prstGeom>
            <a:noFill/>
            <a:ln w="12700">
              <a:solidFill>
                <a:srgbClr val="808000"/>
              </a:solidFill>
              <a:round/>
              <a:headEnd/>
              <a:tailEnd/>
            </a:ln>
          </p:spPr>
          <p:txBody>
            <a:bodyPr>
              <a:spAutoFit/>
            </a:bodyPr>
            <a:lstStyle/>
            <a:p>
              <a:endParaRPr lang="en-US"/>
            </a:p>
          </p:txBody>
        </p:sp>
        <p:sp>
          <p:nvSpPr>
            <p:cNvPr id="3266" name="Line 153"/>
            <p:cNvSpPr>
              <a:spLocks noChangeShapeType="1"/>
            </p:cNvSpPr>
            <p:nvPr/>
          </p:nvSpPr>
          <p:spPr bwMode="auto">
            <a:xfrm flipH="1" flipV="1">
              <a:off x="4280" y="2512"/>
              <a:ext cx="408" cy="216"/>
            </a:xfrm>
            <a:prstGeom prst="line">
              <a:avLst/>
            </a:prstGeom>
            <a:noFill/>
            <a:ln w="12700">
              <a:solidFill>
                <a:srgbClr val="808000"/>
              </a:solidFill>
              <a:round/>
              <a:headEnd/>
              <a:tailEnd/>
            </a:ln>
          </p:spPr>
          <p:txBody>
            <a:bodyPr>
              <a:spAutoFit/>
            </a:bodyPr>
            <a:lstStyle/>
            <a:p>
              <a:endParaRPr lang="en-US"/>
            </a:p>
          </p:txBody>
        </p:sp>
        <p:sp>
          <p:nvSpPr>
            <p:cNvPr id="3267" name="Oval 154"/>
            <p:cNvSpPr>
              <a:spLocks noChangeArrowheads="1"/>
            </p:cNvSpPr>
            <p:nvPr/>
          </p:nvSpPr>
          <p:spPr bwMode="auto">
            <a:xfrm>
              <a:off x="3880" y="2328"/>
              <a:ext cx="56" cy="56"/>
            </a:xfrm>
            <a:prstGeom prst="ellipse">
              <a:avLst/>
            </a:prstGeom>
            <a:solidFill>
              <a:srgbClr val="008000"/>
            </a:solidFill>
            <a:ln w="12700" algn="ctr">
              <a:solidFill>
                <a:srgbClr val="008000"/>
              </a:solidFill>
              <a:round/>
              <a:headEnd/>
              <a:tailEnd/>
            </a:ln>
          </p:spPr>
          <p:txBody>
            <a:bodyPr wrap="none" anchor="ctr">
              <a:spAutoFit/>
            </a:bodyPr>
            <a:lstStyle/>
            <a:p>
              <a:endParaRPr lang="en-US"/>
            </a:p>
          </p:txBody>
        </p:sp>
        <p:sp>
          <p:nvSpPr>
            <p:cNvPr id="3268" name="Line 155"/>
            <p:cNvSpPr>
              <a:spLocks noChangeShapeType="1"/>
            </p:cNvSpPr>
            <p:nvPr/>
          </p:nvSpPr>
          <p:spPr bwMode="auto">
            <a:xfrm flipV="1">
              <a:off x="3040" y="2376"/>
              <a:ext cx="848" cy="496"/>
            </a:xfrm>
            <a:prstGeom prst="line">
              <a:avLst/>
            </a:prstGeom>
            <a:noFill/>
            <a:ln w="12700">
              <a:solidFill>
                <a:srgbClr val="008000"/>
              </a:solidFill>
              <a:round/>
              <a:headEnd/>
              <a:tailEnd/>
            </a:ln>
          </p:spPr>
          <p:txBody>
            <a:bodyPr>
              <a:spAutoFit/>
            </a:bodyPr>
            <a:lstStyle/>
            <a:p>
              <a:endParaRPr lang="en-US"/>
            </a:p>
          </p:txBody>
        </p:sp>
        <p:sp>
          <p:nvSpPr>
            <p:cNvPr id="3269" name="Line 156"/>
            <p:cNvSpPr>
              <a:spLocks noChangeShapeType="1"/>
            </p:cNvSpPr>
            <p:nvPr/>
          </p:nvSpPr>
          <p:spPr bwMode="auto">
            <a:xfrm flipV="1">
              <a:off x="3504" y="2368"/>
              <a:ext cx="376" cy="136"/>
            </a:xfrm>
            <a:prstGeom prst="line">
              <a:avLst/>
            </a:prstGeom>
            <a:noFill/>
            <a:ln w="12700">
              <a:solidFill>
                <a:srgbClr val="008000"/>
              </a:solidFill>
              <a:round/>
              <a:headEnd/>
              <a:tailEnd/>
            </a:ln>
          </p:spPr>
          <p:txBody>
            <a:bodyPr>
              <a:spAutoFit/>
            </a:bodyPr>
            <a:lstStyle/>
            <a:p>
              <a:endParaRPr lang="en-US"/>
            </a:p>
          </p:txBody>
        </p:sp>
        <p:sp>
          <p:nvSpPr>
            <p:cNvPr id="3270" name="Line 157"/>
            <p:cNvSpPr>
              <a:spLocks noChangeShapeType="1"/>
            </p:cNvSpPr>
            <p:nvPr/>
          </p:nvSpPr>
          <p:spPr bwMode="auto">
            <a:xfrm flipH="1" flipV="1">
              <a:off x="3912" y="2376"/>
              <a:ext cx="80" cy="576"/>
            </a:xfrm>
            <a:prstGeom prst="line">
              <a:avLst/>
            </a:prstGeom>
            <a:noFill/>
            <a:ln w="12700">
              <a:solidFill>
                <a:srgbClr val="008000"/>
              </a:solidFill>
              <a:round/>
              <a:headEnd/>
              <a:tailEnd/>
            </a:ln>
          </p:spPr>
          <p:txBody>
            <a:bodyPr>
              <a:spAutoFit/>
            </a:bodyPr>
            <a:lstStyle/>
            <a:p>
              <a:endParaRPr lang="en-US"/>
            </a:p>
          </p:txBody>
        </p:sp>
        <p:sp>
          <p:nvSpPr>
            <p:cNvPr id="3271" name="Line 158"/>
            <p:cNvSpPr>
              <a:spLocks noChangeShapeType="1"/>
            </p:cNvSpPr>
            <p:nvPr/>
          </p:nvSpPr>
          <p:spPr bwMode="auto">
            <a:xfrm flipH="1" flipV="1">
              <a:off x="3936" y="2368"/>
              <a:ext cx="336" cy="120"/>
            </a:xfrm>
            <a:prstGeom prst="line">
              <a:avLst/>
            </a:prstGeom>
            <a:noFill/>
            <a:ln w="12700">
              <a:solidFill>
                <a:srgbClr val="008000"/>
              </a:solidFill>
              <a:round/>
              <a:headEnd/>
              <a:tailEnd/>
            </a:ln>
          </p:spPr>
          <p:txBody>
            <a:bodyPr>
              <a:spAutoFit/>
            </a:bodyPr>
            <a:lstStyle/>
            <a:p>
              <a:endParaRPr lang="en-US"/>
            </a:p>
          </p:txBody>
        </p:sp>
      </p:grpSp>
      <p:grpSp>
        <p:nvGrpSpPr>
          <p:cNvPr id="5" name="Group 159"/>
          <p:cNvGrpSpPr>
            <a:grpSpLocks/>
          </p:cNvGrpSpPr>
          <p:nvPr/>
        </p:nvGrpSpPr>
        <p:grpSpPr bwMode="auto">
          <a:xfrm>
            <a:off x="3048000" y="2260600"/>
            <a:ext cx="3124200" cy="1460500"/>
            <a:chOff x="2832" y="824"/>
            <a:chExt cx="2304" cy="1192"/>
          </a:xfrm>
        </p:grpSpPr>
        <p:sp>
          <p:nvSpPr>
            <p:cNvPr id="3168" name="AutoShape 160"/>
            <p:cNvSpPr>
              <a:spLocks noChangeArrowheads="1"/>
            </p:cNvSpPr>
            <p:nvPr/>
          </p:nvSpPr>
          <p:spPr bwMode="auto">
            <a:xfrm>
              <a:off x="2832" y="1144"/>
              <a:ext cx="2304" cy="864"/>
            </a:xfrm>
            <a:prstGeom prst="parallelogram">
              <a:avLst>
                <a:gd name="adj" fmla="val 66667"/>
              </a:avLst>
            </a:prstGeom>
            <a:solidFill>
              <a:schemeClr val="accent1"/>
            </a:solidFill>
            <a:ln w="12700" algn="ctr">
              <a:solidFill>
                <a:srgbClr val="33CCCC"/>
              </a:solidFill>
              <a:miter lim="800000"/>
              <a:headEnd/>
              <a:tailEnd/>
            </a:ln>
          </p:spPr>
          <p:txBody>
            <a:bodyPr anchor="ctr">
              <a:spAutoFit/>
            </a:bodyPr>
            <a:lstStyle/>
            <a:p>
              <a:endParaRPr lang="en-US"/>
            </a:p>
          </p:txBody>
        </p:sp>
        <p:sp>
          <p:nvSpPr>
            <p:cNvPr id="3169" name="Line 161"/>
            <p:cNvSpPr>
              <a:spLocks noChangeShapeType="1"/>
            </p:cNvSpPr>
            <p:nvPr/>
          </p:nvSpPr>
          <p:spPr bwMode="auto">
            <a:xfrm flipV="1">
              <a:off x="3704" y="1136"/>
              <a:ext cx="568" cy="864"/>
            </a:xfrm>
            <a:prstGeom prst="line">
              <a:avLst/>
            </a:prstGeom>
            <a:noFill/>
            <a:ln w="12700" cap="rnd">
              <a:solidFill>
                <a:srgbClr val="003366"/>
              </a:solidFill>
              <a:prstDash val="sysDot"/>
              <a:round/>
              <a:headEnd/>
              <a:tailEnd/>
            </a:ln>
          </p:spPr>
          <p:txBody>
            <a:bodyPr>
              <a:spAutoFit/>
            </a:bodyPr>
            <a:lstStyle/>
            <a:p>
              <a:endParaRPr lang="en-US"/>
            </a:p>
          </p:txBody>
        </p:sp>
        <p:sp>
          <p:nvSpPr>
            <p:cNvPr id="3170" name="Line 162"/>
            <p:cNvSpPr>
              <a:spLocks noChangeShapeType="1"/>
            </p:cNvSpPr>
            <p:nvPr/>
          </p:nvSpPr>
          <p:spPr bwMode="auto">
            <a:xfrm flipV="1">
              <a:off x="4120" y="1152"/>
              <a:ext cx="568" cy="864"/>
            </a:xfrm>
            <a:prstGeom prst="line">
              <a:avLst/>
            </a:prstGeom>
            <a:noFill/>
            <a:ln w="12700" cap="rnd">
              <a:solidFill>
                <a:srgbClr val="003366"/>
              </a:solidFill>
              <a:prstDash val="sysDot"/>
              <a:round/>
              <a:headEnd/>
              <a:tailEnd/>
            </a:ln>
          </p:spPr>
          <p:txBody>
            <a:bodyPr>
              <a:spAutoFit/>
            </a:bodyPr>
            <a:lstStyle/>
            <a:p>
              <a:endParaRPr lang="en-US"/>
            </a:p>
          </p:txBody>
        </p:sp>
        <p:sp>
          <p:nvSpPr>
            <p:cNvPr id="3171" name="Line 163"/>
            <p:cNvSpPr>
              <a:spLocks noChangeShapeType="1"/>
            </p:cNvSpPr>
            <p:nvPr/>
          </p:nvSpPr>
          <p:spPr bwMode="auto">
            <a:xfrm flipV="1">
              <a:off x="3256" y="1144"/>
              <a:ext cx="568" cy="864"/>
            </a:xfrm>
            <a:prstGeom prst="line">
              <a:avLst/>
            </a:prstGeom>
            <a:noFill/>
            <a:ln w="12700" cap="rnd">
              <a:solidFill>
                <a:srgbClr val="003366"/>
              </a:solidFill>
              <a:prstDash val="sysDot"/>
              <a:round/>
              <a:headEnd/>
              <a:tailEnd/>
            </a:ln>
          </p:spPr>
          <p:txBody>
            <a:bodyPr>
              <a:spAutoFit/>
            </a:bodyPr>
            <a:lstStyle/>
            <a:p>
              <a:endParaRPr lang="en-US"/>
            </a:p>
          </p:txBody>
        </p:sp>
        <p:sp>
          <p:nvSpPr>
            <p:cNvPr id="3172" name="Line 164"/>
            <p:cNvSpPr>
              <a:spLocks noChangeShapeType="1"/>
            </p:cNvSpPr>
            <p:nvPr/>
          </p:nvSpPr>
          <p:spPr bwMode="auto">
            <a:xfrm>
              <a:off x="3136" y="1528"/>
              <a:ext cx="1744" cy="0"/>
            </a:xfrm>
            <a:prstGeom prst="line">
              <a:avLst/>
            </a:prstGeom>
            <a:noFill/>
            <a:ln w="12700">
              <a:solidFill>
                <a:srgbClr val="003366"/>
              </a:solidFill>
              <a:prstDash val="sysDot"/>
              <a:round/>
              <a:headEnd/>
              <a:tailEnd/>
            </a:ln>
          </p:spPr>
          <p:txBody>
            <a:bodyPr>
              <a:spAutoFit/>
            </a:bodyPr>
            <a:lstStyle/>
            <a:p>
              <a:endParaRPr lang="en-US"/>
            </a:p>
          </p:txBody>
        </p:sp>
        <p:sp>
          <p:nvSpPr>
            <p:cNvPr id="3173" name="Line 165"/>
            <p:cNvSpPr>
              <a:spLocks noChangeShapeType="1"/>
            </p:cNvSpPr>
            <p:nvPr/>
          </p:nvSpPr>
          <p:spPr bwMode="auto">
            <a:xfrm>
              <a:off x="2976" y="1760"/>
              <a:ext cx="1744" cy="0"/>
            </a:xfrm>
            <a:prstGeom prst="line">
              <a:avLst/>
            </a:prstGeom>
            <a:noFill/>
            <a:ln w="12700">
              <a:solidFill>
                <a:srgbClr val="003366"/>
              </a:solidFill>
              <a:prstDash val="sysDot"/>
              <a:round/>
              <a:headEnd/>
              <a:tailEnd/>
            </a:ln>
          </p:spPr>
          <p:txBody>
            <a:bodyPr>
              <a:spAutoFit/>
            </a:bodyPr>
            <a:lstStyle/>
            <a:p>
              <a:endParaRPr lang="en-US"/>
            </a:p>
          </p:txBody>
        </p:sp>
        <p:sp>
          <p:nvSpPr>
            <p:cNvPr id="3174" name="Line 166"/>
            <p:cNvSpPr>
              <a:spLocks noChangeShapeType="1"/>
            </p:cNvSpPr>
            <p:nvPr/>
          </p:nvSpPr>
          <p:spPr bwMode="auto">
            <a:xfrm>
              <a:off x="3272" y="1328"/>
              <a:ext cx="1744" cy="0"/>
            </a:xfrm>
            <a:prstGeom prst="line">
              <a:avLst/>
            </a:prstGeom>
            <a:noFill/>
            <a:ln w="12700">
              <a:solidFill>
                <a:srgbClr val="003366"/>
              </a:solidFill>
              <a:prstDash val="sysDot"/>
              <a:round/>
              <a:headEnd/>
              <a:tailEnd/>
            </a:ln>
          </p:spPr>
          <p:txBody>
            <a:bodyPr>
              <a:spAutoFit/>
            </a:bodyPr>
            <a:lstStyle/>
            <a:p>
              <a:endParaRPr lang="en-US"/>
            </a:p>
          </p:txBody>
        </p:sp>
        <p:sp>
          <p:nvSpPr>
            <p:cNvPr id="3175" name="Oval 167"/>
            <p:cNvSpPr>
              <a:spLocks noChangeArrowheads="1"/>
            </p:cNvSpPr>
            <p:nvPr/>
          </p:nvSpPr>
          <p:spPr bwMode="auto">
            <a:xfrm>
              <a:off x="3024" y="1840"/>
              <a:ext cx="56" cy="56"/>
            </a:xfrm>
            <a:prstGeom prst="ellipse">
              <a:avLst/>
            </a:prstGeom>
            <a:solidFill>
              <a:srgbClr val="0000FF"/>
            </a:solidFill>
            <a:ln w="12700" algn="ctr">
              <a:solidFill>
                <a:srgbClr val="0000FF"/>
              </a:solidFill>
              <a:round/>
              <a:headEnd/>
              <a:tailEnd/>
            </a:ln>
          </p:spPr>
          <p:txBody>
            <a:bodyPr anchor="ctr">
              <a:spAutoFit/>
            </a:bodyPr>
            <a:lstStyle/>
            <a:p>
              <a:endParaRPr lang="en-US"/>
            </a:p>
          </p:txBody>
        </p:sp>
        <p:sp>
          <p:nvSpPr>
            <p:cNvPr id="3176" name="Oval 168"/>
            <p:cNvSpPr>
              <a:spLocks noChangeArrowheads="1"/>
            </p:cNvSpPr>
            <p:nvPr/>
          </p:nvSpPr>
          <p:spPr bwMode="auto">
            <a:xfrm>
              <a:off x="3184" y="1568"/>
              <a:ext cx="56" cy="56"/>
            </a:xfrm>
            <a:prstGeom prst="ellipse">
              <a:avLst/>
            </a:prstGeom>
            <a:solidFill>
              <a:schemeClr val="tx1"/>
            </a:solidFill>
            <a:ln w="12700" algn="ctr">
              <a:solidFill>
                <a:schemeClr val="tx1"/>
              </a:solidFill>
              <a:round/>
              <a:headEnd/>
              <a:tailEnd/>
            </a:ln>
          </p:spPr>
          <p:txBody>
            <a:bodyPr wrap="none" anchor="ctr">
              <a:spAutoFit/>
            </a:bodyPr>
            <a:lstStyle/>
            <a:p>
              <a:endParaRPr lang="en-US"/>
            </a:p>
          </p:txBody>
        </p:sp>
        <p:sp>
          <p:nvSpPr>
            <p:cNvPr id="3177" name="Oval 169"/>
            <p:cNvSpPr>
              <a:spLocks noChangeArrowheads="1"/>
            </p:cNvSpPr>
            <p:nvPr/>
          </p:nvSpPr>
          <p:spPr bwMode="auto">
            <a:xfrm>
              <a:off x="3368" y="1584"/>
              <a:ext cx="56" cy="56"/>
            </a:xfrm>
            <a:prstGeom prst="ellipse">
              <a:avLst/>
            </a:prstGeom>
            <a:solidFill>
              <a:schemeClr val="tx1"/>
            </a:solidFill>
            <a:ln w="12700" algn="ctr">
              <a:solidFill>
                <a:schemeClr val="tx1"/>
              </a:solidFill>
              <a:round/>
              <a:headEnd/>
              <a:tailEnd/>
            </a:ln>
          </p:spPr>
          <p:txBody>
            <a:bodyPr wrap="none" anchor="ctr">
              <a:spAutoFit/>
            </a:bodyPr>
            <a:lstStyle/>
            <a:p>
              <a:endParaRPr lang="en-US"/>
            </a:p>
          </p:txBody>
        </p:sp>
        <p:sp>
          <p:nvSpPr>
            <p:cNvPr id="3178" name="Oval 170"/>
            <p:cNvSpPr>
              <a:spLocks noChangeArrowheads="1"/>
            </p:cNvSpPr>
            <p:nvPr/>
          </p:nvSpPr>
          <p:spPr bwMode="auto">
            <a:xfrm>
              <a:off x="3472" y="1848"/>
              <a:ext cx="56" cy="56"/>
            </a:xfrm>
            <a:prstGeom prst="ellipse">
              <a:avLst/>
            </a:prstGeom>
            <a:solidFill>
              <a:schemeClr val="tx1"/>
            </a:solidFill>
            <a:ln w="12700" algn="ctr">
              <a:solidFill>
                <a:schemeClr val="tx1"/>
              </a:solidFill>
              <a:round/>
              <a:headEnd/>
              <a:tailEnd/>
            </a:ln>
          </p:spPr>
          <p:txBody>
            <a:bodyPr wrap="none" anchor="ctr">
              <a:spAutoFit/>
            </a:bodyPr>
            <a:lstStyle/>
            <a:p>
              <a:endParaRPr lang="en-US"/>
            </a:p>
          </p:txBody>
        </p:sp>
        <p:sp>
          <p:nvSpPr>
            <p:cNvPr id="3179" name="Oval 171"/>
            <p:cNvSpPr>
              <a:spLocks noChangeArrowheads="1"/>
            </p:cNvSpPr>
            <p:nvPr/>
          </p:nvSpPr>
          <p:spPr bwMode="auto">
            <a:xfrm>
              <a:off x="3656" y="1624"/>
              <a:ext cx="56" cy="56"/>
            </a:xfrm>
            <a:prstGeom prst="ellipse">
              <a:avLst/>
            </a:prstGeom>
            <a:solidFill>
              <a:schemeClr val="tx1"/>
            </a:solidFill>
            <a:ln w="12700" algn="ctr">
              <a:solidFill>
                <a:schemeClr val="tx1"/>
              </a:solidFill>
              <a:round/>
              <a:headEnd/>
              <a:tailEnd/>
            </a:ln>
          </p:spPr>
          <p:txBody>
            <a:bodyPr wrap="none" anchor="ctr">
              <a:spAutoFit/>
            </a:bodyPr>
            <a:lstStyle/>
            <a:p>
              <a:endParaRPr lang="en-US"/>
            </a:p>
          </p:txBody>
        </p:sp>
        <p:sp>
          <p:nvSpPr>
            <p:cNvPr id="3180" name="Oval 172"/>
            <p:cNvSpPr>
              <a:spLocks noChangeArrowheads="1"/>
            </p:cNvSpPr>
            <p:nvPr/>
          </p:nvSpPr>
          <p:spPr bwMode="auto">
            <a:xfrm>
              <a:off x="3360" y="1392"/>
              <a:ext cx="56" cy="56"/>
            </a:xfrm>
            <a:prstGeom prst="ellipse">
              <a:avLst/>
            </a:prstGeom>
            <a:solidFill>
              <a:schemeClr val="tx1"/>
            </a:solidFill>
            <a:ln w="12700" algn="ctr">
              <a:solidFill>
                <a:schemeClr val="tx1"/>
              </a:solidFill>
              <a:round/>
              <a:headEnd/>
              <a:tailEnd/>
            </a:ln>
          </p:spPr>
          <p:txBody>
            <a:bodyPr wrap="none" anchor="ctr">
              <a:spAutoFit/>
            </a:bodyPr>
            <a:lstStyle/>
            <a:p>
              <a:endParaRPr lang="en-US"/>
            </a:p>
          </p:txBody>
        </p:sp>
        <p:sp>
          <p:nvSpPr>
            <p:cNvPr id="3181" name="Oval 173"/>
            <p:cNvSpPr>
              <a:spLocks noChangeArrowheads="1"/>
            </p:cNvSpPr>
            <p:nvPr/>
          </p:nvSpPr>
          <p:spPr bwMode="auto">
            <a:xfrm>
              <a:off x="3544" y="1208"/>
              <a:ext cx="56" cy="56"/>
            </a:xfrm>
            <a:prstGeom prst="ellipse">
              <a:avLst/>
            </a:prstGeom>
            <a:solidFill>
              <a:schemeClr val="tx1"/>
            </a:solidFill>
            <a:ln w="12700" algn="ctr">
              <a:solidFill>
                <a:schemeClr val="tx1"/>
              </a:solidFill>
              <a:round/>
              <a:headEnd/>
              <a:tailEnd/>
            </a:ln>
          </p:spPr>
          <p:txBody>
            <a:bodyPr wrap="none" anchor="ctr">
              <a:spAutoFit/>
            </a:bodyPr>
            <a:lstStyle/>
            <a:p>
              <a:endParaRPr lang="en-US"/>
            </a:p>
          </p:txBody>
        </p:sp>
        <p:sp>
          <p:nvSpPr>
            <p:cNvPr id="3182" name="Oval 174"/>
            <p:cNvSpPr>
              <a:spLocks noChangeArrowheads="1"/>
            </p:cNvSpPr>
            <p:nvPr/>
          </p:nvSpPr>
          <p:spPr bwMode="auto">
            <a:xfrm>
              <a:off x="3960" y="1848"/>
              <a:ext cx="56" cy="56"/>
            </a:xfrm>
            <a:prstGeom prst="ellipse">
              <a:avLst/>
            </a:prstGeom>
            <a:solidFill>
              <a:srgbClr val="800000"/>
            </a:solidFill>
            <a:ln w="12700" algn="ctr">
              <a:solidFill>
                <a:srgbClr val="800000"/>
              </a:solidFill>
              <a:round/>
              <a:headEnd/>
              <a:tailEnd/>
            </a:ln>
          </p:spPr>
          <p:txBody>
            <a:bodyPr wrap="none" anchor="ctr">
              <a:spAutoFit/>
            </a:bodyPr>
            <a:lstStyle/>
            <a:p>
              <a:endParaRPr lang="en-US"/>
            </a:p>
          </p:txBody>
        </p:sp>
        <p:sp>
          <p:nvSpPr>
            <p:cNvPr id="3183" name="Oval 175"/>
            <p:cNvSpPr>
              <a:spLocks noChangeArrowheads="1"/>
            </p:cNvSpPr>
            <p:nvPr/>
          </p:nvSpPr>
          <p:spPr bwMode="auto">
            <a:xfrm>
              <a:off x="3904" y="1408"/>
              <a:ext cx="56" cy="56"/>
            </a:xfrm>
            <a:prstGeom prst="ellipse">
              <a:avLst/>
            </a:prstGeom>
            <a:solidFill>
              <a:srgbClr val="0000FF"/>
            </a:solidFill>
            <a:ln w="12700" algn="ctr">
              <a:solidFill>
                <a:srgbClr val="0000FF"/>
              </a:solidFill>
              <a:round/>
              <a:headEnd/>
              <a:tailEnd/>
            </a:ln>
          </p:spPr>
          <p:txBody>
            <a:bodyPr wrap="none" anchor="ctr">
              <a:spAutoFit/>
            </a:bodyPr>
            <a:lstStyle/>
            <a:p>
              <a:endParaRPr lang="en-US"/>
            </a:p>
          </p:txBody>
        </p:sp>
        <p:sp>
          <p:nvSpPr>
            <p:cNvPr id="3184" name="Oval 176"/>
            <p:cNvSpPr>
              <a:spLocks noChangeArrowheads="1"/>
            </p:cNvSpPr>
            <p:nvPr/>
          </p:nvSpPr>
          <p:spPr bwMode="auto">
            <a:xfrm>
              <a:off x="4128" y="1624"/>
              <a:ext cx="56" cy="56"/>
            </a:xfrm>
            <a:prstGeom prst="ellipse">
              <a:avLst/>
            </a:prstGeom>
            <a:solidFill>
              <a:schemeClr val="tx1"/>
            </a:solidFill>
            <a:ln w="12700" algn="ctr">
              <a:solidFill>
                <a:schemeClr val="tx1"/>
              </a:solidFill>
              <a:round/>
              <a:headEnd/>
              <a:tailEnd/>
            </a:ln>
          </p:spPr>
          <p:txBody>
            <a:bodyPr wrap="none" anchor="ctr">
              <a:spAutoFit/>
            </a:bodyPr>
            <a:lstStyle/>
            <a:p>
              <a:endParaRPr lang="en-US"/>
            </a:p>
          </p:txBody>
        </p:sp>
        <p:sp>
          <p:nvSpPr>
            <p:cNvPr id="3185" name="Oval 177"/>
            <p:cNvSpPr>
              <a:spLocks noChangeArrowheads="1"/>
            </p:cNvSpPr>
            <p:nvPr/>
          </p:nvSpPr>
          <p:spPr bwMode="auto">
            <a:xfrm>
              <a:off x="4656" y="1616"/>
              <a:ext cx="56" cy="56"/>
            </a:xfrm>
            <a:prstGeom prst="ellipse">
              <a:avLst/>
            </a:prstGeom>
            <a:solidFill>
              <a:schemeClr val="tx1"/>
            </a:solidFill>
            <a:ln w="12700" algn="ctr">
              <a:solidFill>
                <a:schemeClr val="tx1"/>
              </a:solidFill>
              <a:round/>
              <a:headEnd/>
              <a:tailEnd/>
            </a:ln>
          </p:spPr>
          <p:txBody>
            <a:bodyPr wrap="none" anchor="ctr">
              <a:spAutoFit/>
            </a:bodyPr>
            <a:lstStyle/>
            <a:p>
              <a:endParaRPr lang="en-US"/>
            </a:p>
          </p:txBody>
        </p:sp>
        <p:sp>
          <p:nvSpPr>
            <p:cNvPr id="3186" name="Oval 178"/>
            <p:cNvSpPr>
              <a:spLocks noChangeArrowheads="1"/>
            </p:cNvSpPr>
            <p:nvPr/>
          </p:nvSpPr>
          <p:spPr bwMode="auto">
            <a:xfrm>
              <a:off x="4552" y="1824"/>
              <a:ext cx="56" cy="56"/>
            </a:xfrm>
            <a:prstGeom prst="ellipse">
              <a:avLst/>
            </a:prstGeom>
            <a:solidFill>
              <a:srgbClr val="800000"/>
            </a:solidFill>
            <a:ln w="12700" algn="ctr">
              <a:solidFill>
                <a:srgbClr val="800000"/>
              </a:solidFill>
              <a:round/>
              <a:headEnd/>
              <a:tailEnd/>
            </a:ln>
          </p:spPr>
          <p:txBody>
            <a:bodyPr wrap="none" anchor="ctr">
              <a:spAutoFit/>
            </a:bodyPr>
            <a:lstStyle/>
            <a:p>
              <a:endParaRPr lang="en-US"/>
            </a:p>
          </p:txBody>
        </p:sp>
        <p:sp>
          <p:nvSpPr>
            <p:cNvPr id="3187" name="Oval 179"/>
            <p:cNvSpPr>
              <a:spLocks noChangeArrowheads="1"/>
            </p:cNvSpPr>
            <p:nvPr/>
          </p:nvSpPr>
          <p:spPr bwMode="auto">
            <a:xfrm>
              <a:off x="4344" y="1920"/>
              <a:ext cx="56" cy="56"/>
            </a:xfrm>
            <a:prstGeom prst="ellipse">
              <a:avLst/>
            </a:prstGeom>
            <a:solidFill>
              <a:schemeClr val="tx1"/>
            </a:solidFill>
            <a:ln w="12700" algn="ctr">
              <a:solidFill>
                <a:schemeClr val="tx1"/>
              </a:solidFill>
              <a:round/>
              <a:headEnd/>
              <a:tailEnd/>
            </a:ln>
          </p:spPr>
          <p:txBody>
            <a:bodyPr wrap="none" anchor="ctr">
              <a:spAutoFit/>
            </a:bodyPr>
            <a:lstStyle/>
            <a:p>
              <a:endParaRPr lang="en-US"/>
            </a:p>
          </p:txBody>
        </p:sp>
        <p:sp>
          <p:nvSpPr>
            <p:cNvPr id="3188" name="Oval 180"/>
            <p:cNvSpPr>
              <a:spLocks noChangeArrowheads="1"/>
            </p:cNvSpPr>
            <p:nvPr/>
          </p:nvSpPr>
          <p:spPr bwMode="auto">
            <a:xfrm>
              <a:off x="4224" y="1408"/>
              <a:ext cx="56" cy="56"/>
            </a:xfrm>
            <a:prstGeom prst="ellipse">
              <a:avLst/>
            </a:prstGeom>
            <a:solidFill>
              <a:schemeClr val="tx1"/>
            </a:solidFill>
            <a:ln w="12700" algn="ctr">
              <a:solidFill>
                <a:schemeClr val="tx1"/>
              </a:solidFill>
              <a:round/>
              <a:headEnd/>
              <a:tailEnd/>
            </a:ln>
          </p:spPr>
          <p:txBody>
            <a:bodyPr wrap="none" anchor="ctr">
              <a:spAutoFit/>
            </a:bodyPr>
            <a:lstStyle/>
            <a:p>
              <a:endParaRPr lang="en-US"/>
            </a:p>
          </p:txBody>
        </p:sp>
        <p:sp>
          <p:nvSpPr>
            <p:cNvPr id="3189" name="Oval 181"/>
            <p:cNvSpPr>
              <a:spLocks noChangeArrowheads="1"/>
            </p:cNvSpPr>
            <p:nvPr/>
          </p:nvSpPr>
          <p:spPr bwMode="auto">
            <a:xfrm>
              <a:off x="4432" y="1184"/>
              <a:ext cx="56" cy="56"/>
            </a:xfrm>
            <a:prstGeom prst="ellipse">
              <a:avLst/>
            </a:prstGeom>
            <a:solidFill>
              <a:schemeClr val="tx1"/>
            </a:solidFill>
            <a:ln w="12700" algn="ctr">
              <a:solidFill>
                <a:schemeClr val="tx1"/>
              </a:solidFill>
              <a:round/>
              <a:headEnd/>
              <a:tailEnd/>
            </a:ln>
          </p:spPr>
          <p:txBody>
            <a:bodyPr wrap="none" anchor="ctr">
              <a:spAutoFit/>
            </a:bodyPr>
            <a:lstStyle/>
            <a:p>
              <a:endParaRPr lang="en-US"/>
            </a:p>
          </p:txBody>
        </p:sp>
        <p:sp>
          <p:nvSpPr>
            <p:cNvPr id="3190" name="Oval 182"/>
            <p:cNvSpPr>
              <a:spLocks noChangeArrowheads="1"/>
            </p:cNvSpPr>
            <p:nvPr/>
          </p:nvSpPr>
          <p:spPr bwMode="auto">
            <a:xfrm>
              <a:off x="4792" y="1224"/>
              <a:ext cx="56" cy="56"/>
            </a:xfrm>
            <a:prstGeom prst="ellipse">
              <a:avLst/>
            </a:prstGeom>
            <a:solidFill>
              <a:schemeClr val="tx1"/>
            </a:solidFill>
            <a:ln w="12700" algn="ctr">
              <a:solidFill>
                <a:schemeClr val="tx1"/>
              </a:solidFill>
              <a:round/>
              <a:headEnd/>
              <a:tailEnd/>
            </a:ln>
          </p:spPr>
          <p:txBody>
            <a:bodyPr wrap="none" anchor="ctr">
              <a:spAutoFit/>
            </a:bodyPr>
            <a:lstStyle/>
            <a:p>
              <a:endParaRPr lang="en-US"/>
            </a:p>
          </p:txBody>
        </p:sp>
        <p:sp>
          <p:nvSpPr>
            <p:cNvPr id="3191" name="Oval 183"/>
            <p:cNvSpPr>
              <a:spLocks noChangeArrowheads="1"/>
            </p:cNvSpPr>
            <p:nvPr/>
          </p:nvSpPr>
          <p:spPr bwMode="auto">
            <a:xfrm>
              <a:off x="4688" y="1400"/>
              <a:ext cx="56" cy="56"/>
            </a:xfrm>
            <a:prstGeom prst="ellipse">
              <a:avLst/>
            </a:prstGeom>
            <a:solidFill>
              <a:schemeClr val="tx1"/>
            </a:solidFill>
            <a:ln w="12700" algn="ctr">
              <a:solidFill>
                <a:schemeClr val="tx1"/>
              </a:solidFill>
              <a:round/>
              <a:headEnd/>
              <a:tailEnd/>
            </a:ln>
          </p:spPr>
          <p:txBody>
            <a:bodyPr wrap="none" anchor="ctr">
              <a:spAutoFit/>
            </a:bodyPr>
            <a:lstStyle/>
            <a:p>
              <a:endParaRPr lang="en-US"/>
            </a:p>
          </p:txBody>
        </p:sp>
        <p:sp>
          <p:nvSpPr>
            <p:cNvPr id="3192" name="Oval 184"/>
            <p:cNvSpPr>
              <a:spLocks noChangeArrowheads="1"/>
            </p:cNvSpPr>
            <p:nvPr/>
          </p:nvSpPr>
          <p:spPr bwMode="auto">
            <a:xfrm>
              <a:off x="3920" y="1200"/>
              <a:ext cx="56" cy="56"/>
            </a:xfrm>
            <a:prstGeom prst="ellipse">
              <a:avLst/>
            </a:prstGeom>
            <a:solidFill>
              <a:schemeClr val="tx1"/>
            </a:solidFill>
            <a:ln w="12700" algn="ctr">
              <a:solidFill>
                <a:schemeClr val="tx1"/>
              </a:solidFill>
              <a:round/>
              <a:headEnd/>
              <a:tailEnd/>
            </a:ln>
          </p:spPr>
          <p:txBody>
            <a:bodyPr wrap="none" anchor="ctr">
              <a:spAutoFit/>
            </a:bodyPr>
            <a:lstStyle/>
            <a:p>
              <a:endParaRPr lang="en-US"/>
            </a:p>
          </p:txBody>
        </p:sp>
        <p:sp>
          <p:nvSpPr>
            <p:cNvPr id="3193" name="Oval 185"/>
            <p:cNvSpPr>
              <a:spLocks noChangeArrowheads="1"/>
            </p:cNvSpPr>
            <p:nvPr/>
          </p:nvSpPr>
          <p:spPr bwMode="auto">
            <a:xfrm>
              <a:off x="3128" y="1360"/>
              <a:ext cx="56" cy="56"/>
            </a:xfrm>
            <a:prstGeom prst="ellipse">
              <a:avLst/>
            </a:prstGeom>
            <a:solidFill>
              <a:srgbClr val="808000"/>
            </a:solidFill>
            <a:ln w="12700" algn="ctr">
              <a:solidFill>
                <a:srgbClr val="808000"/>
              </a:solidFill>
              <a:round/>
              <a:headEnd/>
              <a:tailEnd/>
            </a:ln>
          </p:spPr>
          <p:txBody>
            <a:bodyPr wrap="none" anchor="ctr">
              <a:spAutoFit/>
            </a:bodyPr>
            <a:lstStyle/>
            <a:p>
              <a:endParaRPr lang="en-US"/>
            </a:p>
          </p:txBody>
        </p:sp>
        <p:sp>
          <p:nvSpPr>
            <p:cNvPr id="3194" name="Line 186"/>
            <p:cNvSpPr>
              <a:spLocks noChangeShapeType="1"/>
            </p:cNvSpPr>
            <p:nvPr/>
          </p:nvSpPr>
          <p:spPr bwMode="auto">
            <a:xfrm flipV="1">
              <a:off x="3048" y="1408"/>
              <a:ext cx="112" cy="424"/>
            </a:xfrm>
            <a:prstGeom prst="line">
              <a:avLst/>
            </a:prstGeom>
            <a:noFill/>
            <a:ln w="12700">
              <a:solidFill>
                <a:srgbClr val="0000FF"/>
              </a:solidFill>
              <a:round/>
              <a:headEnd/>
              <a:tailEnd type="arrow" w="lg" len="lg"/>
            </a:ln>
          </p:spPr>
          <p:txBody>
            <a:bodyPr>
              <a:spAutoFit/>
            </a:bodyPr>
            <a:lstStyle/>
            <a:p>
              <a:endParaRPr lang="en-US"/>
            </a:p>
          </p:txBody>
        </p:sp>
        <p:sp>
          <p:nvSpPr>
            <p:cNvPr id="3195" name="Line 187"/>
            <p:cNvSpPr>
              <a:spLocks noChangeShapeType="1"/>
            </p:cNvSpPr>
            <p:nvPr/>
          </p:nvSpPr>
          <p:spPr bwMode="auto">
            <a:xfrm flipH="1" flipV="1">
              <a:off x="3160" y="1400"/>
              <a:ext cx="336" cy="456"/>
            </a:xfrm>
            <a:prstGeom prst="line">
              <a:avLst/>
            </a:prstGeom>
            <a:noFill/>
            <a:ln w="12700">
              <a:solidFill>
                <a:srgbClr val="808080"/>
              </a:solidFill>
              <a:round/>
              <a:headEnd/>
              <a:tailEnd/>
            </a:ln>
          </p:spPr>
          <p:txBody>
            <a:bodyPr>
              <a:spAutoFit/>
            </a:bodyPr>
            <a:lstStyle/>
            <a:p>
              <a:endParaRPr lang="en-US"/>
            </a:p>
          </p:txBody>
        </p:sp>
        <p:sp>
          <p:nvSpPr>
            <p:cNvPr id="3196" name="Line 188"/>
            <p:cNvSpPr>
              <a:spLocks noChangeShapeType="1"/>
            </p:cNvSpPr>
            <p:nvPr/>
          </p:nvSpPr>
          <p:spPr bwMode="auto">
            <a:xfrm flipH="1" flipV="1">
              <a:off x="3152" y="1384"/>
              <a:ext cx="48" cy="192"/>
            </a:xfrm>
            <a:prstGeom prst="line">
              <a:avLst/>
            </a:prstGeom>
            <a:noFill/>
            <a:ln w="12700">
              <a:solidFill>
                <a:srgbClr val="808080"/>
              </a:solidFill>
              <a:round/>
              <a:headEnd/>
              <a:tailEnd/>
            </a:ln>
          </p:spPr>
          <p:txBody>
            <a:bodyPr>
              <a:spAutoFit/>
            </a:bodyPr>
            <a:lstStyle/>
            <a:p>
              <a:endParaRPr lang="en-US"/>
            </a:p>
          </p:txBody>
        </p:sp>
        <p:sp>
          <p:nvSpPr>
            <p:cNvPr id="3197" name="Line 189"/>
            <p:cNvSpPr>
              <a:spLocks noChangeShapeType="1"/>
            </p:cNvSpPr>
            <p:nvPr/>
          </p:nvSpPr>
          <p:spPr bwMode="auto">
            <a:xfrm flipH="1" flipV="1">
              <a:off x="3144" y="1384"/>
              <a:ext cx="232" cy="200"/>
            </a:xfrm>
            <a:prstGeom prst="line">
              <a:avLst/>
            </a:prstGeom>
            <a:noFill/>
            <a:ln w="12700">
              <a:solidFill>
                <a:srgbClr val="808080"/>
              </a:solidFill>
              <a:round/>
              <a:headEnd/>
              <a:tailEnd/>
            </a:ln>
          </p:spPr>
          <p:txBody>
            <a:bodyPr>
              <a:spAutoFit/>
            </a:bodyPr>
            <a:lstStyle/>
            <a:p>
              <a:endParaRPr lang="en-US"/>
            </a:p>
          </p:txBody>
        </p:sp>
        <p:sp>
          <p:nvSpPr>
            <p:cNvPr id="3198" name="Line 190"/>
            <p:cNvSpPr>
              <a:spLocks noChangeShapeType="1"/>
            </p:cNvSpPr>
            <p:nvPr/>
          </p:nvSpPr>
          <p:spPr bwMode="auto">
            <a:xfrm flipH="1" flipV="1">
              <a:off x="3136" y="1392"/>
              <a:ext cx="520" cy="248"/>
            </a:xfrm>
            <a:prstGeom prst="line">
              <a:avLst/>
            </a:prstGeom>
            <a:noFill/>
            <a:ln w="12700">
              <a:solidFill>
                <a:srgbClr val="808080"/>
              </a:solidFill>
              <a:round/>
              <a:headEnd/>
              <a:tailEnd/>
            </a:ln>
          </p:spPr>
          <p:txBody>
            <a:bodyPr>
              <a:spAutoFit/>
            </a:bodyPr>
            <a:lstStyle/>
            <a:p>
              <a:endParaRPr lang="en-US"/>
            </a:p>
          </p:txBody>
        </p:sp>
        <p:sp>
          <p:nvSpPr>
            <p:cNvPr id="3199" name="Line 191"/>
            <p:cNvSpPr>
              <a:spLocks noChangeShapeType="1"/>
            </p:cNvSpPr>
            <p:nvPr/>
          </p:nvSpPr>
          <p:spPr bwMode="auto">
            <a:xfrm flipV="1">
              <a:off x="3384" y="1048"/>
              <a:ext cx="224" cy="352"/>
            </a:xfrm>
            <a:prstGeom prst="line">
              <a:avLst/>
            </a:prstGeom>
            <a:noFill/>
            <a:ln w="12700">
              <a:solidFill>
                <a:srgbClr val="808080"/>
              </a:solidFill>
              <a:round/>
              <a:headEnd/>
              <a:tailEnd/>
            </a:ln>
          </p:spPr>
          <p:txBody>
            <a:bodyPr>
              <a:spAutoFit/>
            </a:bodyPr>
            <a:lstStyle/>
            <a:p>
              <a:endParaRPr lang="en-US"/>
            </a:p>
          </p:txBody>
        </p:sp>
        <p:sp>
          <p:nvSpPr>
            <p:cNvPr id="3200" name="Line 192"/>
            <p:cNvSpPr>
              <a:spLocks noChangeShapeType="1"/>
            </p:cNvSpPr>
            <p:nvPr/>
          </p:nvSpPr>
          <p:spPr bwMode="auto">
            <a:xfrm flipV="1">
              <a:off x="3576" y="1008"/>
              <a:ext cx="56" cy="208"/>
            </a:xfrm>
            <a:prstGeom prst="line">
              <a:avLst/>
            </a:prstGeom>
            <a:noFill/>
            <a:ln w="12700">
              <a:solidFill>
                <a:srgbClr val="808080"/>
              </a:solidFill>
              <a:round/>
              <a:headEnd/>
              <a:tailEnd/>
            </a:ln>
          </p:spPr>
          <p:txBody>
            <a:bodyPr>
              <a:spAutoFit/>
            </a:bodyPr>
            <a:lstStyle/>
            <a:p>
              <a:endParaRPr lang="en-US"/>
            </a:p>
          </p:txBody>
        </p:sp>
        <p:sp>
          <p:nvSpPr>
            <p:cNvPr id="3201" name="Line 193"/>
            <p:cNvSpPr>
              <a:spLocks noChangeShapeType="1"/>
            </p:cNvSpPr>
            <p:nvPr/>
          </p:nvSpPr>
          <p:spPr bwMode="auto">
            <a:xfrm flipH="1" flipV="1">
              <a:off x="3616" y="1024"/>
              <a:ext cx="312" cy="400"/>
            </a:xfrm>
            <a:prstGeom prst="line">
              <a:avLst/>
            </a:prstGeom>
            <a:noFill/>
            <a:ln w="12700">
              <a:solidFill>
                <a:srgbClr val="0000FF"/>
              </a:solidFill>
              <a:round/>
              <a:headEnd type="arrow" w="lg" len="lg"/>
              <a:tailEnd/>
            </a:ln>
          </p:spPr>
          <p:txBody>
            <a:bodyPr>
              <a:spAutoFit/>
            </a:bodyPr>
            <a:lstStyle/>
            <a:p>
              <a:endParaRPr lang="en-US"/>
            </a:p>
          </p:txBody>
        </p:sp>
        <p:sp>
          <p:nvSpPr>
            <p:cNvPr id="3202" name="Line 194"/>
            <p:cNvSpPr>
              <a:spLocks noChangeShapeType="1"/>
            </p:cNvSpPr>
            <p:nvPr/>
          </p:nvSpPr>
          <p:spPr bwMode="auto">
            <a:xfrm flipH="1" flipV="1">
              <a:off x="3616" y="1032"/>
              <a:ext cx="328" cy="192"/>
            </a:xfrm>
            <a:prstGeom prst="line">
              <a:avLst/>
            </a:prstGeom>
            <a:noFill/>
            <a:ln w="12700">
              <a:solidFill>
                <a:srgbClr val="808080"/>
              </a:solidFill>
              <a:round/>
              <a:headEnd/>
              <a:tailEnd/>
            </a:ln>
          </p:spPr>
          <p:txBody>
            <a:bodyPr>
              <a:spAutoFit/>
            </a:bodyPr>
            <a:lstStyle/>
            <a:p>
              <a:endParaRPr lang="en-US"/>
            </a:p>
          </p:txBody>
        </p:sp>
        <p:sp>
          <p:nvSpPr>
            <p:cNvPr id="3203" name="Oval 195"/>
            <p:cNvSpPr>
              <a:spLocks noChangeArrowheads="1"/>
            </p:cNvSpPr>
            <p:nvPr/>
          </p:nvSpPr>
          <p:spPr bwMode="auto">
            <a:xfrm>
              <a:off x="4384" y="984"/>
              <a:ext cx="56" cy="56"/>
            </a:xfrm>
            <a:prstGeom prst="ellipse">
              <a:avLst/>
            </a:prstGeom>
            <a:solidFill>
              <a:srgbClr val="808000"/>
            </a:solidFill>
            <a:ln w="12700" algn="ctr">
              <a:solidFill>
                <a:srgbClr val="808000"/>
              </a:solidFill>
              <a:round/>
              <a:headEnd/>
              <a:tailEnd/>
            </a:ln>
          </p:spPr>
          <p:txBody>
            <a:bodyPr wrap="none" anchor="ctr">
              <a:spAutoFit/>
            </a:bodyPr>
            <a:lstStyle/>
            <a:p>
              <a:endParaRPr lang="en-US"/>
            </a:p>
          </p:txBody>
        </p:sp>
        <p:sp>
          <p:nvSpPr>
            <p:cNvPr id="3204" name="Oval 196"/>
            <p:cNvSpPr>
              <a:spLocks noChangeArrowheads="1"/>
            </p:cNvSpPr>
            <p:nvPr/>
          </p:nvSpPr>
          <p:spPr bwMode="auto">
            <a:xfrm>
              <a:off x="4096" y="1440"/>
              <a:ext cx="56" cy="56"/>
            </a:xfrm>
            <a:prstGeom prst="ellipse">
              <a:avLst/>
            </a:prstGeom>
            <a:solidFill>
              <a:srgbClr val="808000"/>
            </a:solidFill>
            <a:ln w="12700" algn="ctr">
              <a:solidFill>
                <a:srgbClr val="808000"/>
              </a:solidFill>
              <a:round/>
              <a:headEnd/>
              <a:tailEnd/>
            </a:ln>
          </p:spPr>
          <p:txBody>
            <a:bodyPr wrap="none" anchor="ctr">
              <a:spAutoFit/>
            </a:bodyPr>
            <a:lstStyle/>
            <a:p>
              <a:endParaRPr lang="en-US"/>
            </a:p>
          </p:txBody>
        </p:sp>
        <p:sp>
          <p:nvSpPr>
            <p:cNvPr id="3205" name="Line 197"/>
            <p:cNvSpPr>
              <a:spLocks noChangeShapeType="1"/>
            </p:cNvSpPr>
            <p:nvPr/>
          </p:nvSpPr>
          <p:spPr bwMode="auto">
            <a:xfrm flipV="1">
              <a:off x="3984" y="1480"/>
              <a:ext cx="136" cy="368"/>
            </a:xfrm>
            <a:prstGeom prst="line">
              <a:avLst/>
            </a:prstGeom>
            <a:noFill/>
            <a:ln w="12700">
              <a:solidFill>
                <a:srgbClr val="800000"/>
              </a:solidFill>
              <a:round/>
              <a:headEnd/>
              <a:tailEnd type="arrow" w="lg" len="lg"/>
            </a:ln>
          </p:spPr>
          <p:txBody>
            <a:bodyPr>
              <a:spAutoFit/>
            </a:bodyPr>
            <a:lstStyle/>
            <a:p>
              <a:endParaRPr lang="en-US"/>
            </a:p>
          </p:txBody>
        </p:sp>
        <p:sp>
          <p:nvSpPr>
            <p:cNvPr id="3206" name="Line 198"/>
            <p:cNvSpPr>
              <a:spLocks noChangeShapeType="1"/>
            </p:cNvSpPr>
            <p:nvPr/>
          </p:nvSpPr>
          <p:spPr bwMode="auto">
            <a:xfrm flipH="1" flipV="1">
              <a:off x="4120" y="1464"/>
              <a:ext cx="32" cy="152"/>
            </a:xfrm>
            <a:prstGeom prst="line">
              <a:avLst/>
            </a:prstGeom>
            <a:noFill/>
            <a:ln w="12700">
              <a:solidFill>
                <a:srgbClr val="808080"/>
              </a:solidFill>
              <a:round/>
              <a:headEnd/>
              <a:tailEnd/>
            </a:ln>
          </p:spPr>
          <p:txBody>
            <a:bodyPr>
              <a:spAutoFit/>
            </a:bodyPr>
            <a:lstStyle/>
            <a:p>
              <a:endParaRPr lang="en-US"/>
            </a:p>
          </p:txBody>
        </p:sp>
        <p:sp>
          <p:nvSpPr>
            <p:cNvPr id="3207" name="Line 199"/>
            <p:cNvSpPr>
              <a:spLocks noChangeShapeType="1"/>
            </p:cNvSpPr>
            <p:nvPr/>
          </p:nvSpPr>
          <p:spPr bwMode="auto">
            <a:xfrm flipH="1" flipV="1">
              <a:off x="4120" y="1464"/>
              <a:ext cx="248" cy="448"/>
            </a:xfrm>
            <a:prstGeom prst="line">
              <a:avLst/>
            </a:prstGeom>
            <a:noFill/>
            <a:ln w="12700">
              <a:solidFill>
                <a:srgbClr val="808080"/>
              </a:solidFill>
              <a:round/>
              <a:headEnd/>
              <a:tailEnd/>
            </a:ln>
          </p:spPr>
          <p:txBody>
            <a:bodyPr>
              <a:spAutoFit/>
            </a:bodyPr>
            <a:lstStyle/>
            <a:p>
              <a:endParaRPr lang="en-US"/>
            </a:p>
          </p:txBody>
        </p:sp>
        <p:sp>
          <p:nvSpPr>
            <p:cNvPr id="3208" name="Line 200"/>
            <p:cNvSpPr>
              <a:spLocks noChangeShapeType="1"/>
            </p:cNvSpPr>
            <p:nvPr/>
          </p:nvSpPr>
          <p:spPr bwMode="auto">
            <a:xfrm flipH="1" flipV="1">
              <a:off x="4120" y="1480"/>
              <a:ext cx="448" cy="352"/>
            </a:xfrm>
            <a:prstGeom prst="line">
              <a:avLst/>
            </a:prstGeom>
            <a:noFill/>
            <a:ln w="12700">
              <a:solidFill>
                <a:srgbClr val="800000"/>
              </a:solidFill>
              <a:round/>
              <a:headEnd type="arrow" w="lg" len="lg"/>
              <a:tailEnd type="none" w="lg" len="lg"/>
            </a:ln>
          </p:spPr>
          <p:txBody>
            <a:bodyPr>
              <a:spAutoFit/>
            </a:bodyPr>
            <a:lstStyle/>
            <a:p>
              <a:endParaRPr lang="en-US"/>
            </a:p>
          </p:txBody>
        </p:sp>
        <p:sp>
          <p:nvSpPr>
            <p:cNvPr id="3209" name="Line 201"/>
            <p:cNvSpPr>
              <a:spLocks noChangeShapeType="1"/>
            </p:cNvSpPr>
            <p:nvPr/>
          </p:nvSpPr>
          <p:spPr bwMode="auto">
            <a:xfrm flipH="1" flipV="1">
              <a:off x="4112" y="1464"/>
              <a:ext cx="552" cy="168"/>
            </a:xfrm>
            <a:prstGeom prst="line">
              <a:avLst/>
            </a:prstGeom>
            <a:noFill/>
            <a:ln w="12700">
              <a:solidFill>
                <a:srgbClr val="808080"/>
              </a:solidFill>
              <a:round/>
              <a:headEnd/>
              <a:tailEnd/>
            </a:ln>
          </p:spPr>
          <p:txBody>
            <a:bodyPr>
              <a:spAutoFit/>
            </a:bodyPr>
            <a:lstStyle/>
            <a:p>
              <a:endParaRPr lang="en-US"/>
            </a:p>
          </p:txBody>
        </p:sp>
        <p:sp>
          <p:nvSpPr>
            <p:cNvPr id="3210" name="Line 202"/>
            <p:cNvSpPr>
              <a:spLocks noChangeShapeType="1"/>
            </p:cNvSpPr>
            <p:nvPr/>
          </p:nvSpPr>
          <p:spPr bwMode="auto">
            <a:xfrm flipV="1">
              <a:off x="4256" y="1016"/>
              <a:ext cx="160" cy="400"/>
            </a:xfrm>
            <a:prstGeom prst="line">
              <a:avLst/>
            </a:prstGeom>
            <a:noFill/>
            <a:ln w="12700">
              <a:solidFill>
                <a:srgbClr val="808080"/>
              </a:solidFill>
              <a:round/>
              <a:headEnd/>
              <a:tailEnd/>
            </a:ln>
          </p:spPr>
          <p:txBody>
            <a:bodyPr>
              <a:spAutoFit/>
            </a:bodyPr>
            <a:lstStyle/>
            <a:p>
              <a:endParaRPr lang="en-US"/>
            </a:p>
          </p:txBody>
        </p:sp>
        <p:sp>
          <p:nvSpPr>
            <p:cNvPr id="3211" name="Line 203"/>
            <p:cNvSpPr>
              <a:spLocks noChangeShapeType="1"/>
            </p:cNvSpPr>
            <p:nvPr/>
          </p:nvSpPr>
          <p:spPr bwMode="auto">
            <a:xfrm flipH="1" flipV="1">
              <a:off x="4416" y="1000"/>
              <a:ext cx="40" cy="192"/>
            </a:xfrm>
            <a:prstGeom prst="line">
              <a:avLst/>
            </a:prstGeom>
            <a:noFill/>
            <a:ln w="12700">
              <a:solidFill>
                <a:srgbClr val="808080"/>
              </a:solidFill>
              <a:round/>
              <a:headEnd/>
              <a:tailEnd/>
            </a:ln>
          </p:spPr>
          <p:txBody>
            <a:bodyPr>
              <a:spAutoFit/>
            </a:bodyPr>
            <a:lstStyle/>
            <a:p>
              <a:endParaRPr lang="en-US"/>
            </a:p>
          </p:txBody>
        </p:sp>
        <p:sp>
          <p:nvSpPr>
            <p:cNvPr id="3212" name="Line 204"/>
            <p:cNvSpPr>
              <a:spLocks noChangeShapeType="1"/>
            </p:cNvSpPr>
            <p:nvPr/>
          </p:nvSpPr>
          <p:spPr bwMode="auto">
            <a:xfrm flipH="1" flipV="1">
              <a:off x="4408" y="1008"/>
              <a:ext cx="304" cy="400"/>
            </a:xfrm>
            <a:prstGeom prst="line">
              <a:avLst/>
            </a:prstGeom>
            <a:noFill/>
            <a:ln w="12700">
              <a:solidFill>
                <a:srgbClr val="808080"/>
              </a:solidFill>
              <a:round/>
              <a:headEnd/>
              <a:tailEnd/>
            </a:ln>
          </p:spPr>
          <p:txBody>
            <a:bodyPr>
              <a:spAutoFit/>
            </a:bodyPr>
            <a:lstStyle/>
            <a:p>
              <a:endParaRPr lang="en-US"/>
            </a:p>
          </p:txBody>
        </p:sp>
        <p:sp>
          <p:nvSpPr>
            <p:cNvPr id="3213" name="Line 205"/>
            <p:cNvSpPr>
              <a:spLocks noChangeShapeType="1"/>
            </p:cNvSpPr>
            <p:nvPr/>
          </p:nvSpPr>
          <p:spPr bwMode="auto">
            <a:xfrm flipH="1" flipV="1">
              <a:off x="4400" y="1008"/>
              <a:ext cx="408" cy="216"/>
            </a:xfrm>
            <a:prstGeom prst="line">
              <a:avLst/>
            </a:prstGeom>
            <a:noFill/>
            <a:ln w="12700">
              <a:solidFill>
                <a:srgbClr val="808080"/>
              </a:solidFill>
              <a:round/>
              <a:headEnd/>
              <a:tailEnd/>
            </a:ln>
          </p:spPr>
          <p:txBody>
            <a:bodyPr>
              <a:spAutoFit/>
            </a:bodyPr>
            <a:lstStyle/>
            <a:p>
              <a:endParaRPr lang="en-US"/>
            </a:p>
          </p:txBody>
        </p:sp>
        <p:sp>
          <p:nvSpPr>
            <p:cNvPr id="3214" name="Oval 206"/>
            <p:cNvSpPr>
              <a:spLocks noChangeArrowheads="1"/>
            </p:cNvSpPr>
            <p:nvPr/>
          </p:nvSpPr>
          <p:spPr bwMode="auto">
            <a:xfrm>
              <a:off x="4000" y="824"/>
              <a:ext cx="56" cy="56"/>
            </a:xfrm>
            <a:prstGeom prst="ellipse">
              <a:avLst/>
            </a:prstGeom>
            <a:solidFill>
              <a:srgbClr val="008000"/>
            </a:solidFill>
            <a:ln w="12700" algn="ctr">
              <a:solidFill>
                <a:srgbClr val="008000"/>
              </a:solidFill>
              <a:round/>
              <a:headEnd/>
              <a:tailEnd/>
            </a:ln>
          </p:spPr>
          <p:txBody>
            <a:bodyPr anchor="ctr">
              <a:spAutoFit/>
            </a:bodyPr>
            <a:lstStyle/>
            <a:p>
              <a:endParaRPr lang="en-US"/>
            </a:p>
          </p:txBody>
        </p:sp>
        <p:sp>
          <p:nvSpPr>
            <p:cNvPr id="3215" name="Line 207"/>
            <p:cNvSpPr>
              <a:spLocks noChangeShapeType="1"/>
            </p:cNvSpPr>
            <p:nvPr/>
          </p:nvSpPr>
          <p:spPr bwMode="auto">
            <a:xfrm flipV="1">
              <a:off x="3160" y="872"/>
              <a:ext cx="848" cy="496"/>
            </a:xfrm>
            <a:prstGeom prst="line">
              <a:avLst/>
            </a:prstGeom>
            <a:noFill/>
            <a:ln w="12700">
              <a:solidFill>
                <a:srgbClr val="0000FF"/>
              </a:solidFill>
              <a:round/>
              <a:headEnd/>
              <a:tailEnd type="arrow" w="lg" len="lg"/>
            </a:ln>
          </p:spPr>
          <p:txBody>
            <a:bodyPr>
              <a:spAutoFit/>
            </a:bodyPr>
            <a:lstStyle/>
            <a:p>
              <a:endParaRPr lang="en-US"/>
            </a:p>
          </p:txBody>
        </p:sp>
        <p:sp>
          <p:nvSpPr>
            <p:cNvPr id="3216" name="Line 208"/>
            <p:cNvSpPr>
              <a:spLocks noChangeShapeType="1"/>
            </p:cNvSpPr>
            <p:nvPr/>
          </p:nvSpPr>
          <p:spPr bwMode="auto">
            <a:xfrm flipV="1">
              <a:off x="3624" y="864"/>
              <a:ext cx="376" cy="136"/>
            </a:xfrm>
            <a:prstGeom prst="line">
              <a:avLst/>
            </a:prstGeom>
            <a:noFill/>
            <a:ln w="12700">
              <a:solidFill>
                <a:srgbClr val="0000FF"/>
              </a:solidFill>
              <a:round/>
              <a:headEnd type="arrow" w="lg" len="lg"/>
              <a:tailEnd/>
            </a:ln>
          </p:spPr>
          <p:txBody>
            <a:bodyPr>
              <a:spAutoFit/>
            </a:bodyPr>
            <a:lstStyle/>
            <a:p>
              <a:endParaRPr lang="en-US"/>
            </a:p>
          </p:txBody>
        </p:sp>
        <p:sp>
          <p:nvSpPr>
            <p:cNvPr id="3217" name="Line 209"/>
            <p:cNvSpPr>
              <a:spLocks noChangeShapeType="1"/>
            </p:cNvSpPr>
            <p:nvPr/>
          </p:nvSpPr>
          <p:spPr bwMode="auto">
            <a:xfrm flipH="1" flipV="1">
              <a:off x="4040" y="872"/>
              <a:ext cx="64" cy="576"/>
            </a:xfrm>
            <a:prstGeom prst="line">
              <a:avLst/>
            </a:prstGeom>
            <a:noFill/>
            <a:ln w="12700">
              <a:solidFill>
                <a:srgbClr val="808080"/>
              </a:solidFill>
              <a:round/>
              <a:headEnd/>
              <a:tailEnd/>
            </a:ln>
          </p:spPr>
          <p:txBody>
            <a:bodyPr>
              <a:spAutoFit/>
            </a:bodyPr>
            <a:lstStyle/>
            <a:p>
              <a:endParaRPr lang="en-US"/>
            </a:p>
          </p:txBody>
        </p:sp>
        <p:sp>
          <p:nvSpPr>
            <p:cNvPr id="3218" name="Line 210"/>
            <p:cNvSpPr>
              <a:spLocks noChangeShapeType="1"/>
            </p:cNvSpPr>
            <p:nvPr/>
          </p:nvSpPr>
          <p:spPr bwMode="auto">
            <a:xfrm flipH="1" flipV="1">
              <a:off x="4032" y="872"/>
              <a:ext cx="352" cy="120"/>
            </a:xfrm>
            <a:prstGeom prst="line">
              <a:avLst/>
            </a:prstGeom>
            <a:noFill/>
            <a:ln w="12700">
              <a:solidFill>
                <a:srgbClr val="808080"/>
              </a:solidFill>
              <a:round/>
              <a:headEnd/>
              <a:tailEnd/>
            </a:ln>
          </p:spPr>
          <p:txBody>
            <a:bodyPr>
              <a:spAutoFit/>
            </a:bodyPr>
            <a:lstStyle/>
            <a:p>
              <a:endParaRPr lang="en-US"/>
            </a:p>
          </p:txBody>
        </p:sp>
        <p:sp>
          <p:nvSpPr>
            <p:cNvPr id="3219" name="Oval 211"/>
            <p:cNvSpPr>
              <a:spLocks noChangeArrowheads="1"/>
            </p:cNvSpPr>
            <p:nvPr/>
          </p:nvSpPr>
          <p:spPr bwMode="auto">
            <a:xfrm>
              <a:off x="3600" y="1000"/>
              <a:ext cx="56" cy="56"/>
            </a:xfrm>
            <a:prstGeom prst="ellipse">
              <a:avLst/>
            </a:prstGeom>
            <a:solidFill>
              <a:srgbClr val="808000"/>
            </a:solidFill>
            <a:ln w="12700" algn="ctr">
              <a:solidFill>
                <a:srgbClr val="808000"/>
              </a:solidFill>
              <a:round/>
              <a:headEnd/>
              <a:tailEnd/>
            </a:ln>
          </p:spPr>
          <p:txBody>
            <a:bodyPr anchor="ctr">
              <a:spAutoFit/>
            </a:bodyPr>
            <a:lstStyle/>
            <a:p>
              <a:endParaRPr lang="en-US"/>
            </a:p>
          </p:txBody>
        </p:sp>
      </p:grpSp>
      <p:grpSp>
        <p:nvGrpSpPr>
          <p:cNvPr id="6" name="Group 212"/>
          <p:cNvGrpSpPr>
            <a:grpSpLocks/>
          </p:cNvGrpSpPr>
          <p:nvPr/>
        </p:nvGrpSpPr>
        <p:grpSpPr bwMode="auto">
          <a:xfrm>
            <a:off x="7002463" y="1346200"/>
            <a:ext cx="1747837" cy="752475"/>
            <a:chOff x="433" y="1088"/>
            <a:chExt cx="1981" cy="1018"/>
          </a:xfrm>
        </p:grpSpPr>
        <p:sp>
          <p:nvSpPr>
            <p:cNvPr id="3135" name="Oval 25"/>
            <p:cNvSpPr>
              <a:spLocks noChangeArrowheads="1"/>
            </p:cNvSpPr>
            <p:nvPr/>
          </p:nvSpPr>
          <p:spPr bwMode="auto">
            <a:xfrm rot="-5400000">
              <a:off x="972" y="1966"/>
              <a:ext cx="98" cy="66"/>
            </a:xfrm>
            <a:prstGeom prst="ellipse">
              <a:avLst/>
            </a:prstGeom>
            <a:solidFill>
              <a:srgbClr val="99CC00"/>
            </a:solidFill>
            <a:ln w="25400">
              <a:solidFill>
                <a:srgbClr val="99CC00"/>
              </a:solidFill>
              <a:round/>
              <a:headEnd/>
              <a:tailEnd/>
            </a:ln>
          </p:spPr>
          <p:txBody>
            <a:bodyPr rot="10800000" wrap="none" anchor="ctr"/>
            <a:lstStyle/>
            <a:p>
              <a:pPr algn="ctr"/>
              <a:endParaRPr lang="en-US" b="1">
                <a:solidFill>
                  <a:srgbClr val="FF9966"/>
                </a:solidFill>
                <a:latin typeface="Comic Sans MS" pitchFamily="66" charset="0"/>
              </a:endParaRPr>
            </a:p>
          </p:txBody>
        </p:sp>
        <p:sp>
          <p:nvSpPr>
            <p:cNvPr id="3136" name="Line 26"/>
            <p:cNvSpPr>
              <a:spLocks noChangeShapeType="1"/>
            </p:cNvSpPr>
            <p:nvPr/>
          </p:nvSpPr>
          <p:spPr bwMode="auto">
            <a:xfrm>
              <a:off x="828" y="1799"/>
              <a:ext cx="112" cy="131"/>
            </a:xfrm>
            <a:prstGeom prst="line">
              <a:avLst/>
            </a:prstGeom>
            <a:noFill/>
            <a:ln w="9525">
              <a:solidFill>
                <a:srgbClr val="A50021"/>
              </a:solidFill>
              <a:round/>
              <a:headEnd/>
              <a:tailEnd type="triangle" w="med" len="med"/>
            </a:ln>
          </p:spPr>
          <p:txBody>
            <a:bodyPr/>
            <a:lstStyle/>
            <a:p>
              <a:endParaRPr lang="en-US"/>
            </a:p>
          </p:txBody>
        </p:sp>
        <p:sp>
          <p:nvSpPr>
            <p:cNvPr id="3137" name="Line 27"/>
            <p:cNvSpPr>
              <a:spLocks noChangeShapeType="1"/>
            </p:cNvSpPr>
            <p:nvPr/>
          </p:nvSpPr>
          <p:spPr bwMode="auto">
            <a:xfrm>
              <a:off x="1247" y="1649"/>
              <a:ext cx="162" cy="103"/>
            </a:xfrm>
            <a:prstGeom prst="line">
              <a:avLst/>
            </a:prstGeom>
            <a:noFill/>
            <a:ln w="9525">
              <a:solidFill>
                <a:srgbClr val="A50021"/>
              </a:solidFill>
              <a:round/>
              <a:headEnd/>
              <a:tailEnd type="triangle" w="med" len="med"/>
            </a:ln>
          </p:spPr>
          <p:txBody>
            <a:bodyPr/>
            <a:lstStyle/>
            <a:p>
              <a:endParaRPr lang="en-US"/>
            </a:p>
          </p:txBody>
        </p:sp>
        <p:sp>
          <p:nvSpPr>
            <p:cNvPr id="3138" name="Line 28"/>
            <p:cNvSpPr>
              <a:spLocks noChangeShapeType="1"/>
            </p:cNvSpPr>
            <p:nvPr/>
          </p:nvSpPr>
          <p:spPr bwMode="auto">
            <a:xfrm>
              <a:off x="1522" y="1754"/>
              <a:ext cx="129" cy="65"/>
            </a:xfrm>
            <a:prstGeom prst="line">
              <a:avLst/>
            </a:prstGeom>
            <a:noFill/>
            <a:ln w="9525">
              <a:solidFill>
                <a:srgbClr val="A50021"/>
              </a:solidFill>
              <a:round/>
              <a:headEnd/>
              <a:tailEnd type="triangle" w="med" len="med"/>
            </a:ln>
          </p:spPr>
          <p:txBody>
            <a:bodyPr/>
            <a:lstStyle/>
            <a:p>
              <a:endParaRPr lang="en-US"/>
            </a:p>
          </p:txBody>
        </p:sp>
        <p:sp>
          <p:nvSpPr>
            <p:cNvPr id="3139" name="Line 29"/>
            <p:cNvSpPr>
              <a:spLocks noChangeShapeType="1"/>
            </p:cNvSpPr>
            <p:nvPr/>
          </p:nvSpPr>
          <p:spPr bwMode="auto">
            <a:xfrm flipV="1">
              <a:off x="1046" y="1661"/>
              <a:ext cx="147" cy="267"/>
            </a:xfrm>
            <a:prstGeom prst="line">
              <a:avLst/>
            </a:prstGeom>
            <a:noFill/>
            <a:ln w="9525">
              <a:solidFill>
                <a:srgbClr val="A50021"/>
              </a:solidFill>
              <a:round/>
              <a:headEnd/>
              <a:tailEnd type="triangle" w="med" len="med"/>
            </a:ln>
          </p:spPr>
          <p:txBody>
            <a:bodyPr/>
            <a:lstStyle/>
            <a:p>
              <a:endParaRPr lang="en-US"/>
            </a:p>
          </p:txBody>
        </p:sp>
        <p:sp>
          <p:nvSpPr>
            <p:cNvPr id="3140" name="Line 30"/>
            <p:cNvSpPr>
              <a:spLocks noChangeShapeType="1"/>
            </p:cNvSpPr>
            <p:nvPr/>
          </p:nvSpPr>
          <p:spPr bwMode="auto">
            <a:xfrm flipV="1">
              <a:off x="1756" y="1661"/>
              <a:ext cx="140" cy="141"/>
            </a:xfrm>
            <a:prstGeom prst="line">
              <a:avLst/>
            </a:prstGeom>
            <a:noFill/>
            <a:ln w="9525">
              <a:solidFill>
                <a:srgbClr val="A50021"/>
              </a:solidFill>
              <a:round/>
              <a:headEnd/>
              <a:tailEnd type="triangle" w="med" len="med"/>
            </a:ln>
          </p:spPr>
          <p:txBody>
            <a:bodyPr/>
            <a:lstStyle/>
            <a:p>
              <a:endParaRPr lang="en-US"/>
            </a:p>
          </p:txBody>
        </p:sp>
        <p:sp>
          <p:nvSpPr>
            <p:cNvPr id="3141" name="Oval 32"/>
            <p:cNvSpPr>
              <a:spLocks noChangeArrowheads="1"/>
            </p:cNvSpPr>
            <p:nvPr/>
          </p:nvSpPr>
          <p:spPr bwMode="auto">
            <a:xfrm rot="-5400000">
              <a:off x="1386" y="1720"/>
              <a:ext cx="98" cy="65"/>
            </a:xfrm>
            <a:prstGeom prst="ellipse">
              <a:avLst/>
            </a:prstGeom>
            <a:solidFill>
              <a:srgbClr val="99CC00"/>
            </a:solidFill>
            <a:ln w="25400">
              <a:solidFill>
                <a:srgbClr val="99CC00"/>
              </a:solidFill>
              <a:round/>
              <a:headEnd/>
              <a:tailEnd/>
            </a:ln>
          </p:spPr>
          <p:txBody>
            <a:bodyPr rot="10800000" wrap="none" anchor="ctr"/>
            <a:lstStyle/>
            <a:p>
              <a:pPr algn="ctr"/>
              <a:endParaRPr lang="en-US" b="1">
                <a:solidFill>
                  <a:srgbClr val="FF9966"/>
                </a:solidFill>
                <a:latin typeface="Comic Sans MS" pitchFamily="66" charset="0"/>
              </a:endParaRPr>
            </a:p>
          </p:txBody>
        </p:sp>
        <p:sp>
          <p:nvSpPr>
            <p:cNvPr id="3142" name="Oval 33"/>
            <p:cNvSpPr>
              <a:spLocks noChangeArrowheads="1"/>
            </p:cNvSpPr>
            <p:nvPr/>
          </p:nvSpPr>
          <p:spPr bwMode="auto">
            <a:xfrm rot="-5400000">
              <a:off x="1462" y="1908"/>
              <a:ext cx="98" cy="66"/>
            </a:xfrm>
            <a:prstGeom prst="ellipse">
              <a:avLst/>
            </a:prstGeom>
            <a:solidFill>
              <a:srgbClr val="99CC00"/>
            </a:solidFill>
            <a:ln w="25400">
              <a:solidFill>
                <a:srgbClr val="99CC00"/>
              </a:solidFill>
              <a:round/>
              <a:headEnd/>
              <a:tailEnd/>
            </a:ln>
          </p:spPr>
          <p:txBody>
            <a:bodyPr rot="10800000" wrap="none" anchor="ctr"/>
            <a:lstStyle/>
            <a:p>
              <a:pPr algn="ctr"/>
              <a:endParaRPr lang="en-US" b="1">
                <a:solidFill>
                  <a:srgbClr val="FF9966"/>
                </a:solidFill>
                <a:latin typeface="Comic Sans MS" pitchFamily="66" charset="0"/>
              </a:endParaRPr>
            </a:p>
          </p:txBody>
        </p:sp>
        <p:sp>
          <p:nvSpPr>
            <p:cNvPr id="3143" name="Oval 34"/>
            <p:cNvSpPr>
              <a:spLocks noChangeArrowheads="1"/>
            </p:cNvSpPr>
            <p:nvPr/>
          </p:nvSpPr>
          <p:spPr bwMode="auto">
            <a:xfrm rot="-5400000">
              <a:off x="1650" y="1808"/>
              <a:ext cx="98" cy="66"/>
            </a:xfrm>
            <a:prstGeom prst="ellipse">
              <a:avLst/>
            </a:prstGeom>
            <a:solidFill>
              <a:srgbClr val="99CC00"/>
            </a:solidFill>
            <a:ln w="25400">
              <a:solidFill>
                <a:srgbClr val="99CC00"/>
              </a:solidFill>
              <a:round/>
              <a:headEnd/>
              <a:tailEnd/>
            </a:ln>
          </p:spPr>
          <p:txBody>
            <a:bodyPr rot="10800000" wrap="none" anchor="ctr"/>
            <a:lstStyle/>
            <a:p>
              <a:pPr algn="ctr"/>
              <a:endParaRPr lang="en-US" b="1">
                <a:solidFill>
                  <a:srgbClr val="FF9966"/>
                </a:solidFill>
                <a:latin typeface="Comic Sans MS" pitchFamily="66" charset="0"/>
              </a:endParaRPr>
            </a:p>
          </p:txBody>
        </p:sp>
        <p:sp>
          <p:nvSpPr>
            <p:cNvPr id="3144" name="Oval 35"/>
            <p:cNvSpPr>
              <a:spLocks noChangeArrowheads="1"/>
            </p:cNvSpPr>
            <p:nvPr/>
          </p:nvSpPr>
          <p:spPr bwMode="auto">
            <a:xfrm rot="-5400000">
              <a:off x="1798" y="1851"/>
              <a:ext cx="98" cy="65"/>
            </a:xfrm>
            <a:prstGeom prst="ellipse">
              <a:avLst/>
            </a:prstGeom>
            <a:solidFill>
              <a:srgbClr val="99CC00"/>
            </a:solidFill>
            <a:ln w="25400">
              <a:solidFill>
                <a:srgbClr val="99CC00"/>
              </a:solidFill>
              <a:round/>
              <a:headEnd/>
              <a:tailEnd/>
            </a:ln>
          </p:spPr>
          <p:txBody>
            <a:bodyPr rot="10800000" wrap="none" anchor="ctr"/>
            <a:lstStyle/>
            <a:p>
              <a:pPr algn="ctr"/>
              <a:endParaRPr lang="en-US" b="1">
                <a:solidFill>
                  <a:srgbClr val="FF9966"/>
                </a:solidFill>
                <a:latin typeface="Comic Sans MS" pitchFamily="66" charset="0"/>
              </a:endParaRPr>
            </a:p>
          </p:txBody>
        </p:sp>
        <p:sp>
          <p:nvSpPr>
            <p:cNvPr id="3145" name="Oval 36"/>
            <p:cNvSpPr>
              <a:spLocks noChangeArrowheads="1"/>
            </p:cNvSpPr>
            <p:nvPr/>
          </p:nvSpPr>
          <p:spPr bwMode="auto">
            <a:xfrm rot="-5400000">
              <a:off x="932" y="1612"/>
              <a:ext cx="98" cy="66"/>
            </a:xfrm>
            <a:prstGeom prst="ellipse">
              <a:avLst/>
            </a:prstGeom>
            <a:solidFill>
              <a:srgbClr val="99CC00"/>
            </a:solidFill>
            <a:ln w="25400">
              <a:solidFill>
                <a:srgbClr val="99CC00"/>
              </a:solidFill>
              <a:round/>
              <a:headEnd/>
              <a:tailEnd/>
            </a:ln>
          </p:spPr>
          <p:txBody>
            <a:bodyPr rot="10800000" wrap="none" anchor="ctr"/>
            <a:lstStyle/>
            <a:p>
              <a:pPr algn="ctr"/>
              <a:endParaRPr lang="en-US" b="1">
                <a:solidFill>
                  <a:srgbClr val="FF9966"/>
                </a:solidFill>
                <a:latin typeface="Comic Sans MS" pitchFamily="66" charset="0"/>
              </a:endParaRPr>
            </a:p>
          </p:txBody>
        </p:sp>
        <p:sp>
          <p:nvSpPr>
            <p:cNvPr id="3146" name="Oval 37"/>
            <p:cNvSpPr>
              <a:spLocks noChangeArrowheads="1"/>
            </p:cNvSpPr>
            <p:nvPr/>
          </p:nvSpPr>
          <p:spPr bwMode="auto">
            <a:xfrm rot="-5400000">
              <a:off x="1982" y="1423"/>
              <a:ext cx="98" cy="65"/>
            </a:xfrm>
            <a:prstGeom prst="ellipse">
              <a:avLst/>
            </a:prstGeom>
            <a:solidFill>
              <a:srgbClr val="99CC00"/>
            </a:solidFill>
            <a:ln w="25400">
              <a:solidFill>
                <a:srgbClr val="99CC00"/>
              </a:solidFill>
              <a:round/>
              <a:headEnd/>
              <a:tailEnd/>
            </a:ln>
          </p:spPr>
          <p:txBody>
            <a:bodyPr rot="10800000" wrap="none" anchor="ctr"/>
            <a:lstStyle/>
            <a:p>
              <a:pPr algn="ctr"/>
              <a:endParaRPr lang="en-US" b="1">
                <a:solidFill>
                  <a:srgbClr val="FF9966"/>
                </a:solidFill>
                <a:latin typeface="Comic Sans MS" pitchFamily="66" charset="0"/>
              </a:endParaRPr>
            </a:p>
          </p:txBody>
        </p:sp>
        <p:sp>
          <p:nvSpPr>
            <p:cNvPr id="3147" name="Oval 38"/>
            <p:cNvSpPr>
              <a:spLocks noChangeArrowheads="1"/>
            </p:cNvSpPr>
            <p:nvPr/>
          </p:nvSpPr>
          <p:spPr bwMode="auto">
            <a:xfrm rot="-5400000">
              <a:off x="1813" y="1416"/>
              <a:ext cx="98" cy="66"/>
            </a:xfrm>
            <a:prstGeom prst="ellipse">
              <a:avLst/>
            </a:prstGeom>
            <a:solidFill>
              <a:srgbClr val="99CC00"/>
            </a:solidFill>
            <a:ln w="25400">
              <a:solidFill>
                <a:srgbClr val="99CC00"/>
              </a:solidFill>
              <a:round/>
              <a:headEnd/>
              <a:tailEnd/>
            </a:ln>
          </p:spPr>
          <p:txBody>
            <a:bodyPr rot="10800000" wrap="none" anchor="ctr"/>
            <a:lstStyle/>
            <a:p>
              <a:pPr algn="ctr"/>
              <a:endParaRPr lang="en-US" b="1">
                <a:solidFill>
                  <a:srgbClr val="FF9966"/>
                </a:solidFill>
                <a:latin typeface="Comic Sans MS" pitchFamily="66" charset="0"/>
              </a:endParaRPr>
            </a:p>
          </p:txBody>
        </p:sp>
        <p:sp>
          <p:nvSpPr>
            <p:cNvPr id="3148" name="Oval 39"/>
            <p:cNvSpPr>
              <a:spLocks noChangeArrowheads="1"/>
            </p:cNvSpPr>
            <p:nvPr/>
          </p:nvSpPr>
          <p:spPr bwMode="auto">
            <a:xfrm rot="-5400000">
              <a:off x="1080" y="1313"/>
              <a:ext cx="98" cy="65"/>
            </a:xfrm>
            <a:prstGeom prst="ellipse">
              <a:avLst/>
            </a:prstGeom>
            <a:solidFill>
              <a:srgbClr val="99CC00"/>
            </a:solidFill>
            <a:ln w="25400">
              <a:solidFill>
                <a:srgbClr val="99CC00"/>
              </a:solidFill>
              <a:round/>
              <a:headEnd/>
              <a:tailEnd/>
            </a:ln>
          </p:spPr>
          <p:txBody>
            <a:bodyPr rot="10800000" wrap="none" anchor="ctr"/>
            <a:lstStyle/>
            <a:p>
              <a:pPr algn="ctr"/>
              <a:endParaRPr lang="en-US" b="1">
                <a:solidFill>
                  <a:srgbClr val="FF9966"/>
                </a:solidFill>
                <a:latin typeface="Comic Sans MS" pitchFamily="66" charset="0"/>
              </a:endParaRPr>
            </a:p>
          </p:txBody>
        </p:sp>
        <p:sp>
          <p:nvSpPr>
            <p:cNvPr id="3149" name="Oval 40"/>
            <p:cNvSpPr>
              <a:spLocks noChangeArrowheads="1"/>
            </p:cNvSpPr>
            <p:nvPr/>
          </p:nvSpPr>
          <p:spPr bwMode="auto">
            <a:xfrm rot="-5400000">
              <a:off x="1314" y="1466"/>
              <a:ext cx="98" cy="66"/>
            </a:xfrm>
            <a:prstGeom prst="ellipse">
              <a:avLst/>
            </a:prstGeom>
            <a:solidFill>
              <a:srgbClr val="99CC00"/>
            </a:solidFill>
            <a:ln w="25400">
              <a:solidFill>
                <a:srgbClr val="99CC00"/>
              </a:solidFill>
              <a:round/>
              <a:headEnd/>
              <a:tailEnd/>
            </a:ln>
          </p:spPr>
          <p:txBody>
            <a:bodyPr rot="10800000" wrap="none" anchor="ctr"/>
            <a:lstStyle/>
            <a:p>
              <a:pPr algn="ctr"/>
              <a:endParaRPr lang="en-US" b="1">
                <a:solidFill>
                  <a:srgbClr val="FF9966"/>
                </a:solidFill>
                <a:latin typeface="Comic Sans MS" pitchFamily="66" charset="0"/>
              </a:endParaRPr>
            </a:p>
          </p:txBody>
        </p:sp>
        <p:sp>
          <p:nvSpPr>
            <p:cNvPr id="3150" name="Oval 41"/>
            <p:cNvSpPr>
              <a:spLocks noChangeArrowheads="1"/>
            </p:cNvSpPr>
            <p:nvPr/>
          </p:nvSpPr>
          <p:spPr bwMode="auto">
            <a:xfrm rot="-5400000">
              <a:off x="1457" y="1277"/>
              <a:ext cx="98" cy="65"/>
            </a:xfrm>
            <a:prstGeom prst="ellipse">
              <a:avLst/>
            </a:prstGeom>
            <a:solidFill>
              <a:srgbClr val="99CC00"/>
            </a:solidFill>
            <a:ln w="25400">
              <a:solidFill>
                <a:srgbClr val="99CC00"/>
              </a:solidFill>
              <a:round/>
              <a:headEnd/>
              <a:tailEnd/>
            </a:ln>
          </p:spPr>
          <p:txBody>
            <a:bodyPr rot="10800000" wrap="none" anchor="ctr"/>
            <a:lstStyle/>
            <a:p>
              <a:pPr algn="ctr"/>
              <a:endParaRPr lang="en-US" b="1">
                <a:solidFill>
                  <a:srgbClr val="FF9966"/>
                </a:solidFill>
                <a:latin typeface="Comic Sans MS" pitchFamily="66" charset="0"/>
              </a:endParaRPr>
            </a:p>
          </p:txBody>
        </p:sp>
        <p:sp>
          <p:nvSpPr>
            <p:cNvPr id="3151" name="Oval 42"/>
            <p:cNvSpPr>
              <a:spLocks noChangeArrowheads="1"/>
            </p:cNvSpPr>
            <p:nvPr/>
          </p:nvSpPr>
          <p:spPr bwMode="auto">
            <a:xfrm rot="-5400000">
              <a:off x="1630" y="1220"/>
              <a:ext cx="98" cy="65"/>
            </a:xfrm>
            <a:prstGeom prst="ellipse">
              <a:avLst/>
            </a:prstGeom>
            <a:solidFill>
              <a:srgbClr val="99CC00"/>
            </a:solidFill>
            <a:ln w="25400">
              <a:solidFill>
                <a:srgbClr val="99CC00"/>
              </a:solidFill>
              <a:round/>
              <a:headEnd/>
              <a:tailEnd/>
            </a:ln>
          </p:spPr>
          <p:txBody>
            <a:bodyPr rot="10800000" wrap="none" anchor="ctr"/>
            <a:lstStyle/>
            <a:p>
              <a:pPr algn="ctr"/>
              <a:endParaRPr lang="en-US" b="1">
                <a:solidFill>
                  <a:srgbClr val="FF9966"/>
                </a:solidFill>
                <a:latin typeface="Comic Sans MS" pitchFamily="66" charset="0"/>
              </a:endParaRPr>
            </a:p>
          </p:txBody>
        </p:sp>
        <p:sp>
          <p:nvSpPr>
            <p:cNvPr id="3152" name="Oval 43"/>
            <p:cNvSpPr>
              <a:spLocks noChangeArrowheads="1"/>
            </p:cNvSpPr>
            <p:nvPr/>
          </p:nvSpPr>
          <p:spPr bwMode="auto">
            <a:xfrm rot="-5400000">
              <a:off x="851" y="1437"/>
              <a:ext cx="98" cy="67"/>
            </a:xfrm>
            <a:prstGeom prst="ellipse">
              <a:avLst/>
            </a:prstGeom>
            <a:solidFill>
              <a:srgbClr val="99CC00"/>
            </a:solidFill>
            <a:ln w="25400">
              <a:solidFill>
                <a:srgbClr val="99CC00"/>
              </a:solidFill>
              <a:round/>
              <a:headEnd/>
              <a:tailEnd/>
            </a:ln>
          </p:spPr>
          <p:txBody>
            <a:bodyPr rot="10800000" wrap="none" anchor="ctr"/>
            <a:lstStyle/>
            <a:p>
              <a:pPr algn="ctr"/>
              <a:endParaRPr lang="en-US" b="1">
                <a:solidFill>
                  <a:srgbClr val="FF9966"/>
                </a:solidFill>
                <a:latin typeface="Comic Sans MS" pitchFamily="66" charset="0"/>
              </a:endParaRPr>
            </a:p>
          </p:txBody>
        </p:sp>
        <p:sp>
          <p:nvSpPr>
            <p:cNvPr id="3153" name="Oval 44"/>
            <p:cNvSpPr>
              <a:spLocks noChangeArrowheads="1"/>
            </p:cNvSpPr>
            <p:nvPr/>
          </p:nvSpPr>
          <p:spPr bwMode="auto">
            <a:xfrm rot="-5400000">
              <a:off x="1763" y="1285"/>
              <a:ext cx="98" cy="66"/>
            </a:xfrm>
            <a:prstGeom prst="ellipse">
              <a:avLst/>
            </a:prstGeom>
            <a:solidFill>
              <a:srgbClr val="99CC00"/>
            </a:solidFill>
            <a:ln w="25400">
              <a:solidFill>
                <a:srgbClr val="99CC00"/>
              </a:solidFill>
              <a:round/>
              <a:headEnd/>
              <a:tailEnd/>
            </a:ln>
          </p:spPr>
          <p:txBody>
            <a:bodyPr rot="10800000" wrap="none" anchor="ctr"/>
            <a:lstStyle/>
            <a:p>
              <a:pPr algn="ctr"/>
              <a:endParaRPr lang="en-US" b="1">
                <a:solidFill>
                  <a:srgbClr val="FF9966"/>
                </a:solidFill>
                <a:latin typeface="Comic Sans MS" pitchFamily="66" charset="0"/>
              </a:endParaRPr>
            </a:p>
          </p:txBody>
        </p:sp>
        <p:sp>
          <p:nvSpPr>
            <p:cNvPr id="3154" name="Oval 45"/>
            <p:cNvSpPr>
              <a:spLocks noChangeArrowheads="1"/>
            </p:cNvSpPr>
            <p:nvPr/>
          </p:nvSpPr>
          <p:spPr bwMode="auto">
            <a:xfrm rot="-5400000">
              <a:off x="739" y="1727"/>
              <a:ext cx="98" cy="65"/>
            </a:xfrm>
            <a:prstGeom prst="ellipse">
              <a:avLst/>
            </a:prstGeom>
            <a:solidFill>
              <a:srgbClr val="993300"/>
            </a:solidFill>
            <a:ln w="25400">
              <a:noFill/>
              <a:round/>
              <a:headEnd/>
              <a:tailEnd/>
            </a:ln>
          </p:spPr>
          <p:txBody>
            <a:bodyPr rot="10800000" wrap="none" anchor="ctr"/>
            <a:lstStyle/>
            <a:p>
              <a:pPr algn="ctr"/>
              <a:endParaRPr lang="en-US" b="1">
                <a:solidFill>
                  <a:srgbClr val="FF9966"/>
                </a:solidFill>
                <a:latin typeface="Comic Sans MS" pitchFamily="66" charset="0"/>
              </a:endParaRPr>
            </a:p>
          </p:txBody>
        </p:sp>
        <p:sp>
          <p:nvSpPr>
            <p:cNvPr id="3155" name="Oval 46"/>
            <p:cNvSpPr>
              <a:spLocks noChangeArrowheads="1"/>
            </p:cNvSpPr>
            <p:nvPr/>
          </p:nvSpPr>
          <p:spPr bwMode="auto">
            <a:xfrm rot="-5400000">
              <a:off x="1905" y="1612"/>
              <a:ext cx="98" cy="66"/>
            </a:xfrm>
            <a:prstGeom prst="ellipse">
              <a:avLst/>
            </a:prstGeom>
            <a:solidFill>
              <a:srgbClr val="993300"/>
            </a:solidFill>
            <a:ln w="25400">
              <a:noFill/>
              <a:round/>
              <a:headEnd/>
              <a:tailEnd/>
            </a:ln>
          </p:spPr>
          <p:txBody>
            <a:bodyPr rot="10800000" wrap="none" anchor="ctr"/>
            <a:lstStyle/>
            <a:p>
              <a:pPr algn="ctr"/>
              <a:endParaRPr lang="en-US" b="1">
                <a:solidFill>
                  <a:srgbClr val="FF9966"/>
                </a:solidFill>
                <a:latin typeface="Comic Sans MS" pitchFamily="66" charset="0"/>
              </a:endParaRPr>
            </a:p>
          </p:txBody>
        </p:sp>
        <p:sp>
          <p:nvSpPr>
            <p:cNvPr id="3156" name="Oval 47"/>
            <p:cNvSpPr>
              <a:spLocks noChangeArrowheads="1"/>
            </p:cNvSpPr>
            <p:nvPr/>
          </p:nvSpPr>
          <p:spPr bwMode="auto">
            <a:xfrm rot="-5400000">
              <a:off x="1447" y="1489"/>
              <a:ext cx="98" cy="66"/>
            </a:xfrm>
            <a:prstGeom prst="ellipse">
              <a:avLst/>
            </a:prstGeom>
            <a:solidFill>
              <a:srgbClr val="99CC00"/>
            </a:solidFill>
            <a:ln w="25400">
              <a:solidFill>
                <a:srgbClr val="99CC00"/>
              </a:solidFill>
              <a:round/>
              <a:headEnd/>
              <a:tailEnd/>
            </a:ln>
          </p:spPr>
          <p:txBody>
            <a:bodyPr rot="10800000" wrap="none" anchor="ctr"/>
            <a:lstStyle/>
            <a:p>
              <a:pPr algn="ctr"/>
              <a:endParaRPr lang="en-US" b="1">
                <a:solidFill>
                  <a:srgbClr val="FF9966"/>
                </a:solidFill>
                <a:latin typeface="Comic Sans MS" pitchFamily="66" charset="0"/>
              </a:endParaRPr>
            </a:p>
          </p:txBody>
        </p:sp>
        <p:sp>
          <p:nvSpPr>
            <p:cNvPr id="3157" name="Oval 48"/>
            <p:cNvSpPr>
              <a:spLocks noChangeArrowheads="1"/>
            </p:cNvSpPr>
            <p:nvPr/>
          </p:nvSpPr>
          <p:spPr bwMode="auto">
            <a:xfrm rot="-5400000">
              <a:off x="1691" y="1582"/>
              <a:ext cx="98" cy="65"/>
            </a:xfrm>
            <a:prstGeom prst="ellipse">
              <a:avLst/>
            </a:prstGeom>
            <a:solidFill>
              <a:srgbClr val="99CC00"/>
            </a:solidFill>
            <a:ln w="25400">
              <a:solidFill>
                <a:srgbClr val="99CC00"/>
              </a:solidFill>
              <a:round/>
              <a:headEnd/>
              <a:tailEnd/>
            </a:ln>
          </p:spPr>
          <p:txBody>
            <a:bodyPr rot="10800000" wrap="none" anchor="ctr"/>
            <a:lstStyle/>
            <a:p>
              <a:pPr algn="ctr"/>
              <a:endParaRPr lang="en-US" b="1">
                <a:solidFill>
                  <a:srgbClr val="FF9966"/>
                </a:solidFill>
                <a:latin typeface="Comic Sans MS" pitchFamily="66" charset="0"/>
              </a:endParaRPr>
            </a:p>
          </p:txBody>
        </p:sp>
        <p:sp>
          <p:nvSpPr>
            <p:cNvPr id="3158" name="Oval 49"/>
            <p:cNvSpPr>
              <a:spLocks noChangeArrowheads="1"/>
            </p:cNvSpPr>
            <p:nvPr/>
          </p:nvSpPr>
          <p:spPr bwMode="auto">
            <a:xfrm rot="-5400000">
              <a:off x="1600" y="1442"/>
              <a:ext cx="98" cy="67"/>
            </a:xfrm>
            <a:prstGeom prst="ellipse">
              <a:avLst/>
            </a:prstGeom>
            <a:solidFill>
              <a:srgbClr val="99CC00"/>
            </a:solidFill>
            <a:ln w="25400">
              <a:solidFill>
                <a:srgbClr val="99CC00"/>
              </a:solidFill>
              <a:round/>
              <a:headEnd/>
              <a:tailEnd/>
            </a:ln>
          </p:spPr>
          <p:txBody>
            <a:bodyPr rot="10800000" wrap="none" anchor="ctr"/>
            <a:lstStyle/>
            <a:p>
              <a:pPr algn="ctr"/>
              <a:endParaRPr lang="en-US" b="1">
                <a:solidFill>
                  <a:srgbClr val="FF9966"/>
                </a:solidFill>
                <a:latin typeface="Comic Sans MS" pitchFamily="66" charset="0"/>
              </a:endParaRPr>
            </a:p>
          </p:txBody>
        </p:sp>
        <p:sp>
          <p:nvSpPr>
            <p:cNvPr id="3159" name="Oval 50"/>
            <p:cNvSpPr>
              <a:spLocks noChangeArrowheads="1"/>
            </p:cNvSpPr>
            <p:nvPr/>
          </p:nvSpPr>
          <p:spPr bwMode="auto">
            <a:xfrm rot="-5400000">
              <a:off x="901" y="1270"/>
              <a:ext cx="98" cy="66"/>
            </a:xfrm>
            <a:prstGeom prst="ellipse">
              <a:avLst/>
            </a:prstGeom>
            <a:solidFill>
              <a:srgbClr val="99CC00"/>
            </a:solidFill>
            <a:ln w="25400">
              <a:solidFill>
                <a:srgbClr val="99CC00"/>
              </a:solidFill>
              <a:round/>
              <a:headEnd/>
              <a:tailEnd/>
            </a:ln>
          </p:spPr>
          <p:txBody>
            <a:bodyPr rot="10800000" wrap="none" anchor="ctr"/>
            <a:lstStyle/>
            <a:p>
              <a:pPr algn="ctr"/>
              <a:endParaRPr lang="en-US" b="1">
                <a:solidFill>
                  <a:srgbClr val="FF9966"/>
                </a:solidFill>
                <a:latin typeface="Comic Sans MS" pitchFamily="66" charset="0"/>
              </a:endParaRPr>
            </a:p>
          </p:txBody>
        </p:sp>
        <p:sp>
          <p:nvSpPr>
            <p:cNvPr id="3160" name="Line 51"/>
            <p:cNvSpPr>
              <a:spLocks noChangeShapeType="1"/>
            </p:cNvSpPr>
            <p:nvPr/>
          </p:nvSpPr>
          <p:spPr bwMode="auto">
            <a:xfrm flipV="1">
              <a:off x="912" y="1088"/>
              <a:ext cx="1502" cy="8"/>
            </a:xfrm>
            <a:prstGeom prst="line">
              <a:avLst/>
            </a:prstGeom>
            <a:noFill/>
            <a:ln w="9525">
              <a:solidFill>
                <a:srgbClr val="000066"/>
              </a:solidFill>
              <a:round/>
              <a:headEnd/>
              <a:tailEnd/>
            </a:ln>
          </p:spPr>
          <p:txBody>
            <a:bodyPr/>
            <a:lstStyle/>
            <a:p>
              <a:endParaRPr lang="en-US"/>
            </a:p>
          </p:txBody>
        </p:sp>
        <p:sp>
          <p:nvSpPr>
            <p:cNvPr id="3161" name="Line 52"/>
            <p:cNvSpPr>
              <a:spLocks noChangeShapeType="1"/>
            </p:cNvSpPr>
            <p:nvPr/>
          </p:nvSpPr>
          <p:spPr bwMode="auto">
            <a:xfrm>
              <a:off x="433" y="2098"/>
              <a:ext cx="1483" cy="0"/>
            </a:xfrm>
            <a:prstGeom prst="line">
              <a:avLst/>
            </a:prstGeom>
            <a:noFill/>
            <a:ln w="9525">
              <a:solidFill>
                <a:srgbClr val="000066"/>
              </a:solidFill>
              <a:round/>
              <a:headEnd/>
              <a:tailEnd/>
            </a:ln>
          </p:spPr>
          <p:txBody>
            <a:bodyPr/>
            <a:lstStyle/>
            <a:p>
              <a:endParaRPr lang="en-US"/>
            </a:p>
          </p:txBody>
        </p:sp>
        <p:sp>
          <p:nvSpPr>
            <p:cNvPr id="3162" name="Line 53"/>
            <p:cNvSpPr>
              <a:spLocks noChangeShapeType="1"/>
            </p:cNvSpPr>
            <p:nvPr/>
          </p:nvSpPr>
          <p:spPr bwMode="auto">
            <a:xfrm flipV="1">
              <a:off x="1914" y="1096"/>
              <a:ext cx="500" cy="1010"/>
            </a:xfrm>
            <a:prstGeom prst="line">
              <a:avLst/>
            </a:prstGeom>
            <a:noFill/>
            <a:ln w="9525">
              <a:solidFill>
                <a:srgbClr val="000066"/>
              </a:solidFill>
              <a:round/>
              <a:headEnd/>
              <a:tailEnd/>
            </a:ln>
          </p:spPr>
          <p:txBody>
            <a:bodyPr/>
            <a:lstStyle/>
            <a:p>
              <a:endParaRPr lang="en-US"/>
            </a:p>
          </p:txBody>
        </p:sp>
        <p:sp>
          <p:nvSpPr>
            <p:cNvPr id="3163" name="Line 54"/>
            <p:cNvSpPr>
              <a:spLocks noChangeShapeType="1"/>
            </p:cNvSpPr>
            <p:nvPr/>
          </p:nvSpPr>
          <p:spPr bwMode="auto">
            <a:xfrm flipV="1">
              <a:off x="433" y="1088"/>
              <a:ext cx="484" cy="1010"/>
            </a:xfrm>
            <a:prstGeom prst="line">
              <a:avLst/>
            </a:prstGeom>
            <a:noFill/>
            <a:ln w="9525">
              <a:solidFill>
                <a:srgbClr val="000066"/>
              </a:solidFill>
              <a:round/>
              <a:headEnd/>
              <a:tailEnd/>
            </a:ln>
          </p:spPr>
          <p:txBody>
            <a:bodyPr/>
            <a:lstStyle/>
            <a:p>
              <a:endParaRPr lang="en-US"/>
            </a:p>
          </p:txBody>
        </p:sp>
        <p:sp>
          <p:nvSpPr>
            <p:cNvPr id="3164" name="Oval 55"/>
            <p:cNvSpPr>
              <a:spLocks noChangeArrowheads="1"/>
            </p:cNvSpPr>
            <p:nvPr/>
          </p:nvSpPr>
          <p:spPr bwMode="auto">
            <a:xfrm rot="-5400000">
              <a:off x="1294" y="1946"/>
              <a:ext cx="98" cy="65"/>
            </a:xfrm>
            <a:prstGeom prst="ellipse">
              <a:avLst/>
            </a:prstGeom>
            <a:solidFill>
              <a:srgbClr val="99CC00"/>
            </a:solidFill>
            <a:ln w="25400">
              <a:solidFill>
                <a:srgbClr val="99CC00"/>
              </a:solidFill>
              <a:round/>
              <a:headEnd/>
              <a:tailEnd/>
            </a:ln>
          </p:spPr>
          <p:txBody>
            <a:bodyPr rot="10800000" wrap="none" anchor="ctr"/>
            <a:lstStyle/>
            <a:p>
              <a:pPr algn="ctr"/>
              <a:endParaRPr lang="en-US" b="1">
                <a:solidFill>
                  <a:srgbClr val="FF9966"/>
                </a:solidFill>
                <a:latin typeface="Comic Sans MS" pitchFamily="66" charset="0"/>
              </a:endParaRPr>
            </a:p>
          </p:txBody>
        </p:sp>
        <p:sp>
          <p:nvSpPr>
            <p:cNvPr id="3165" name="Oval 56"/>
            <p:cNvSpPr>
              <a:spLocks noChangeArrowheads="1"/>
            </p:cNvSpPr>
            <p:nvPr/>
          </p:nvSpPr>
          <p:spPr bwMode="auto">
            <a:xfrm rot="-5400000">
              <a:off x="2051" y="1217"/>
              <a:ext cx="98" cy="66"/>
            </a:xfrm>
            <a:prstGeom prst="ellipse">
              <a:avLst/>
            </a:prstGeom>
            <a:solidFill>
              <a:srgbClr val="99CC00"/>
            </a:solidFill>
            <a:ln w="25400">
              <a:solidFill>
                <a:srgbClr val="99CC00"/>
              </a:solidFill>
              <a:round/>
              <a:headEnd/>
              <a:tailEnd/>
            </a:ln>
          </p:spPr>
          <p:txBody>
            <a:bodyPr rot="10800000" wrap="none" anchor="ctr"/>
            <a:lstStyle/>
            <a:p>
              <a:pPr algn="ctr"/>
              <a:endParaRPr lang="en-US" b="1">
                <a:solidFill>
                  <a:srgbClr val="FF9966"/>
                </a:solidFill>
                <a:latin typeface="Comic Sans MS" pitchFamily="66" charset="0"/>
              </a:endParaRPr>
            </a:p>
          </p:txBody>
        </p:sp>
        <p:sp>
          <p:nvSpPr>
            <p:cNvPr id="3166" name="Oval 57"/>
            <p:cNvSpPr>
              <a:spLocks noChangeArrowheads="1"/>
            </p:cNvSpPr>
            <p:nvPr/>
          </p:nvSpPr>
          <p:spPr bwMode="auto">
            <a:xfrm rot="-5400000">
              <a:off x="2189" y="1144"/>
              <a:ext cx="98" cy="66"/>
            </a:xfrm>
            <a:prstGeom prst="ellipse">
              <a:avLst/>
            </a:prstGeom>
            <a:solidFill>
              <a:srgbClr val="99CC00"/>
            </a:solidFill>
            <a:ln w="25400">
              <a:solidFill>
                <a:srgbClr val="99CC00"/>
              </a:solidFill>
              <a:round/>
              <a:headEnd/>
              <a:tailEnd/>
            </a:ln>
          </p:spPr>
          <p:txBody>
            <a:bodyPr rot="10800000" wrap="none" anchor="ctr"/>
            <a:lstStyle/>
            <a:p>
              <a:pPr algn="ctr"/>
              <a:endParaRPr lang="en-US" b="1">
                <a:solidFill>
                  <a:srgbClr val="FF9966"/>
                </a:solidFill>
                <a:latin typeface="Comic Sans MS" pitchFamily="66" charset="0"/>
              </a:endParaRPr>
            </a:p>
          </p:txBody>
        </p:sp>
        <p:sp>
          <p:nvSpPr>
            <p:cNvPr id="3167" name="Oval 40"/>
            <p:cNvSpPr>
              <a:spLocks noChangeArrowheads="1"/>
            </p:cNvSpPr>
            <p:nvPr/>
          </p:nvSpPr>
          <p:spPr bwMode="auto">
            <a:xfrm rot="-5400000">
              <a:off x="1162" y="1578"/>
              <a:ext cx="98" cy="66"/>
            </a:xfrm>
            <a:prstGeom prst="ellipse">
              <a:avLst/>
            </a:prstGeom>
            <a:solidFill>
              <a:srgbClr val="99CC00"/>
            </a:solidFill>
            <a:ln w="25400">
              <a:solidFill>
                <a:srgbClr val="99CC00"/>
              </a:solidFill>
              <a:round/>
              <a:headEnd/>
              <a:tailEnd/>
            </a:ln>
          </p:spPr>
          <p:txBody>
            <a:bodyPr rot="10800000" wrap="none" anchor="ctr"/>
            <a:lstStyle/>
            <a:p>
              <a:pPr algn="ctr"/>
              <a:endParaRPr lang="en-US" b="1">
                <a:solidFill>
                  <a:srgbClr val="FF9966"/>
                </a:solidFill>
                <a:latin typeface="Comic Sans MS" pitchFamily="66" charset="0"/>
              </a:endParaRPr>
            </a:p>
          </p:txBody>
        </p:sp>
      </p:grpSp>
      <p:grpSp>
        <p:nvGrpSpPr>
          <p:cNvPr id="7" name="Group 278"/>
          <p:cNvGrpSpPr>
            <a:grpSpLocks/>
          </p:cNvGrpSpPr>
          <p:nvPr/>
        </p:nvGrpSpPr>
        <p:grpSpPr bwMode="auto">
          <a:xfrm>
            <a:off x="6961188" y="2184400"/>
            <a:ext cx="1836737" cy="944563"/>
            <a:chOff x="225" y="2464"/>
            <a:chExt cx="1981" cy="1171"/>
          </a:xfrm>
        </p:grpSpPr>
        <p:sp>
          <p:nvSpPr>
            <p:cNvPr id="3104" name="Oval 279"/>
            <p:cNvSpPr>
              <a:spLocks noChangeArrowheads="1"/>
            </p:cNvSpPr>
            <p:nvPr/>
          </p:nvSpPr>
          <p:spPr bwMode="auto">
            <a:xfrm rot="1234180">
              <a:off x="524" y="2651"/>
              <a:ext cx="544" cy="984"/>
            </a:xfrm>
            <a:prstGeom prst="ellipse">
              <a:avLst/>
            </a:prstGeom>
            <a:solidFill>
              <a:srgbClr val="969696"/>
            </a:solidFill>
            <a:ln w="12700" algn="ctr">
              <a:solidFill>
                <a:srgbClr val="969696"/>
              </a:solidFill>
              <a:round/>
              <a:headEnd/>
              <a:tailEnd/>
            </a:ln>
          </p:spPr>
          <p:txBody>
            <a:bodyPr anchor="ctr">
              <a:spAutoFit/>
            </a:bodyPr>
            <a:lstStyle/>
            <a:p>
              <a:endParaRPr lang="en-US"/>
            </a:p>
          </p:txBody>
        </p:sp>
        <p:sp>
          <p:nvSpPr>
            <p:cNvPr id="3105" name="Oval 280"/>
            <p:cNvSpPr>
              <a:spLocks noChangeArrowheads="1"/>
            </p:cNvSpPr>
            <p:nvPr/>
          </p:nvSpPr>
          <p:spPr bwMode="auto">
            <a:xfrm rot="1234180">
              <a:off x="1260" y="2631"/>
              <a:ext cx="610" cy="984"/>
            </a:xfrm>
            <a:prstGeom prst="ellipse">
              <a:avLst/>
            </a:prstGeom>
            <a:solidFill>
              <a:srgbClr val="969696"/>
            </a:solidFill>
            <a:ln w="12700" algn="ctr">
              <a:solidFill>
                <a:srgbClr val="969696"/>
              </a:solidFill>
              <a:round/>
              <a:headEnd/>
              <a:tailEnd/>
            </a:ln>
          </p:spPr>
          <p:txBody>
            <a:bodyPr anchor="ctr">
              <a:spAutoFit/>
            </a:bodyPr>
            <a:lstStyle/>
            <a:p>
              <a:endParaRPr lang="en-US"/>
            </a:p>
          </p:txBody>
        </p:sp>
        <p:sp>
          <p:nvSpPr>
            <p:cNvPr id="3106" name="AutoShape 281"/>
            <p:cNvSpPr>
              <a:spLocks noChangeArrowheads="1"/>
            </p:cNvSpPr>
            <p:nvPr/>
          </p:nvSpPr>
          <p:spPr bwMode="auto">
            <a:xfrm>
              <a:off x="832" y="2464"/>
              <a:ext cx="941" cy="310"/>
            </a:xfrm>
            <a:prstGeom prst="curvedDownArrow">
              <a:avLst>
                <a:gd name="adj1" fmla="val 60710"/>
                <a:gd name="adj2" fmla="val 121419"/>
                <a:gd name="adj3" fmla="val 33333"/>
              </a:avLst>
            </a:prstGeom>
            <a:solidFill>
              <a:srgbClr val="800000">
                <a:alpha val="50980"/>
              </a:srgbClr>
            </a:solidFill>
            <a:ln w="12700">
              <a:solidFill>
                <a:srgbClr val="800000"/>
              </a:solidFill>
              <a:miter lim="800000"/>
              <a:headEnd/>
              <a:tailEnd/>
            </a:ln>
          </p:spPr>
          <p:txBody>
            <a:bodyPr anchor="ctr">
              <a:spAutoFit/>
            </a:bodyPr>
            <a:lstStyle/>
            <a:p>
              <a:endParaRPr lang="en-US"/>
            </a:p>
          </p:txBody>
        </p:sp>
        <p:sp>
          <p:nvSpPr>
            <p:cNvPr id="3107" name="Oval 25"/>
            <p:cNvSpPr>
              <a:spLocks noChangeArrowheads="1"/>
            </p:cNvSpPr>
            <p:nvPr/>
          </p:nvSpPr>
          <p:spPr bwMode="auto">
            <a:xfrm rot="-5400000">
              <a:off x="764" y="3486"/>
              <a:ext cx="98" cy="66"/>
            </a:xfrm>
            <a:prstGeom prst="ellipse">
              <a:avLst/>
            </a:prstGeom>
            <a:solidFill>
              <a:srgbClr val="99CC00"/>
            </a:solidFill>
            <a:ln w="25400">
              <a:solidFill>
                <a:srgbClr val="99CC00"/>
              </a:solidFill>
              <a:round/>
              <a:headEnd/>
              <a:tailEnd/>
            </a:ln>
          </p:spPr>
          <p:txBody>
            <a:bodyPr rot="10800000" wrap="none" anchor="ctr"/>
            <a:lstStyle/>
            <a:p>
              <a:pPr algn="ctr"/>
              <a:endParaRPr lang="en-US" b="1">
                <a:solidFill>
                  <a:srgbClr val="FF9966"/>
                </a:solidFill>
                <a:latin typeface="Comic Sans MS" pitchFamily="66" charset="0"/>
              </a:endParaRPr>
            </a:p>
          </p:txBody>
        </p:sp>
        <p:sp>
          <p:nvSpPr>
            <p:cNvPr id="3108" name="Oval 32"/>
            <p:cNvSpPr>
              <a:spLocks noChangeArrowheads="1"/>
            </p:cNvSpPr>
            <p:nvPr/>
          </p:nvSpPr>
          <p:spPr bwMode="auto">
            <a:xfrm rot="-5400000">
              <a:off x="1178" y="3240"/>
              <a:ext cx="98" cy="65"/>
            </a:xfrm>
            <a:prstGeom prst="ellipse">
              <a:avLst/>
            </a:prstGeom>
            <a:solidFill>
              <a:srgbClr val="99CC00"/>
            </a:solidFill>
            <a:ln w="25400">
              <a:solidFill>
                <a:srgbClr val="99CC00"/>
              </a:solidFill>
              <a:round/>
              <a:headEnd/>
              <a:tailEnd/>
            </a:ln>
          </p:spPr>
          <p:txBody>
            <a:bodyPr rot="10800000" wrap="none" anchor="ctr"/>
            <a:lstStyle/>
            <a:p>
              <a:pPr algn="ctr"/>
              <a:endParaRPr lang="en-US" b="1">
                <a:solidFill>
                  <a:srgbClr val="FF9966"/>
                </a:solidFill>
                <a:latin typeface="Comic Sans MS" pitchFamily="66" charset="0"/>
              </a:endParaRPr>
            </a:p>
          </p:txBody>
        </p:sp>
        <p:sp>
          <p:nvSpPr>
            <p:cNvPr id="3109" name="Oval 33"/>
            <p:cNvSpPr>
              <a:spLocks noChangeArrowheads="1"/>
            </p:cNvSpPr>
            <p:nvPr/>
          </p:nvSpPr>
          <p:spPr bwMode="auto">
            <a:xfrm rot="-5400000">
              <a:off x="1254" y="3428"/>
              <a:ext cx="98" cy="66"/>
            </a:xfrm>
            <a:prstGeom prst="ellipse">
              <a:avLst/>
            </a:prstGeom>
            <a:solidFill>
              <a:srgbClr val="99CC00"/>
            </a:solidFill>
            <a:ln w="25400">
              <a:solidFill>
                <a:srgbClr val="99CC00"/>
              </a:solidFill>
              <a:round/>
              <a:headEnd/>
              <a:tailEnd/>
            </a:ln>
          </p:spPr>
          <p:txBody>
            <a:bodyPr rot="10800000" wrap="none" anchor="ctr"/>
            <a:lstStyle/>
            <a:p>
              <a:pPr algn="ctr"/>
              <a:endParaRPr lang="en-US" b="1">
                <a:solidFill>
                  <a:srgbClr val="FF9966"/>
                </a:solidFill>
                <a:latin typeface="Comic Sans MS" pitchFamily="66" charset="0"/>
              </a:endParaRPr>
            </a:p>
          </p:txBody>
        </p:sp>
        <p:sp>
          <p:nvSpPr>
            <p:cNvPr id="3110" name="Oval 34"/>
            <p:cNvSpPr>
              <a:spLocks noChangeArrowheads="1"/>
            </p:cNvSpPr>
            <p:nvPr/>
          </p:nvSpPr>
          <p:spPr bwMode="auto">
            <a:xfrm rot="-5400000">
              <a:off x="1442" y="3328"/>
              <a:ext cx="98" cy="66"/>
            </a:xfrm>
            <a:prstGeom prst="ellipse">
              <a:avLst/>
            </a:prstGeom>
            <a:solidFill>
              <a:srgbClr val="99CC00"/>
            </a:solidFill>
            <a:ln w="25400">
              <a:solidFill>
                <a:srgbClr val="99CC00"/>
              </a:solidFill>
              <a:round/>
              <a:headEnd/>
              <a:tailEnd/>
            </a:ln>
          </p:spPr>
          <p:txBody>
            <a:bodyPr rot="10800000" wrap="none" anchor="ctr"/>
            <a:lstStyle/>
            <a:p>
              <a:pPr algn="ctr"/>
              <a:endParaRPr lang="en-US" b="1">
                <a:solidFill>
                  <a:srgbClr val="FF9966"/>
                </a:solidFill>
                <a:latin typeface="Comic Sans MS" pitchFamily="66" charset="0"/>
              </a:endParaRPr>
            </a:p>
          </p:txBody>
        </p:sp>
        <p:sp>
          <p:nvSpPr>
            <p:cNvPr id="3111" name="Oval 35"/>
            <p:cNvSpPr>
              <a:spLocks noChangeArrowheads="1"/>
            </p:cNvSpPr>
            <p:nvPr/>
          </p:nvSpPr>
          <p:spPr bwMode="auto">
            <a:xfrm rot="-5400000">
              <a:off x="1590" y="3371"/>
              <a:ext cx="98" cy="65"/>
            </a:xfrm>
            <a:prstGeom prst="ellipse">
              <a:avLst/>
            </a:prstGeom>
            <a:solidFill>
              <a:srgbClr val="99CC00"/>
            </a:solidFill>
            <a:ln w="25400">
              <a:solidFill>
                <a:srgbClr val="99CC00"/>
              </a:solidFill>
              <a:round/>
              <a:headEnd/>
              <a:tailEnd/>
            </a:ln>
          </p:spPr>
          <p:txBody>
            <a:bodyPr rot="10800000" wrap="none" anchor="ctr"/>
            <a:lstStyle/>
            <a:p>
              <a:pPr algn="ctr"/>
              <a:endParaRPr lang="en-US" b="1">
                <a:solidFill>
                  <a:srgbClr val="FF9966"/>
                </a:solidFill>
                <a:latin typeface="Comic Sans MS" pitchFamily="66" charset="0"/>
              </a:endParaRPr>
            </a:p>
          </p:txBody>
        </p:sp>
        <p:sp>
          <p:nvSpPr>
            <p:cNvPr id="3112" name="Oval 36"/>
            <p:cNvSpPr>
              <a:spLocks noChangeArrowheads="1"/>
            </p:cNvSpPr>
            <p:nvPr/>
          </p:nvSpPr>
          <p:spPr bwMode="auto">
            <a:xfrm rot="-5400000">
              <a:off x="724" y="3132"/>
              <a:ext cx="98" cy="66"/>
            </a:xfrm>
            <a:prstGeom prst="ellipse">
              <a:avLst/>
            </a:prstGeom>
            <a:solidFill>
              <a:srgbClr val="99CC00"/>
            </a:solidFill>
            <a:ln w="25400">
              <a:solidFill>
                <a:srgbClr val="99CC00"/>
              </a:solidFill>
              <a:round/>
              <a:headEnd/>
              <a:tailEnd/>
            </a:ln>
          </p:spPr>
          <p:txBody>
            <a:bodyPr rot="10800000" wrap="none" anchor="ctr"/>
            <a:lstStyle/>
            <a:p>
              <a:pPr algn="ctr"/>
              <a:endParaRPr lang="en-US" b="1">
                <a:solidFill>
                  <a:srgbClr val="FF9966"/>
                </a:solidFill>
                <a:latin typeface="Comic Sans MS" pitchFamily="66" charset="0"/>
              </a:endParaRPr>
            </a:p>
          </p:txBody>
        </p:sp>
        <p:sp>
          <p:nvSpPr>
            <p:cNvPr id="3113" name="Oval 37"/>
            <p:cNvSpPr>
              <a:spLocks noChangeArrowheads="1"/>
            </p:cNvSpPr>
            <p:nvPr/>
          </p:nvSpPr>
          <p:spPr bwMode="auto">
            <a:xfrm rot="-5400000">
              <a:off x="1774" y="2943"/>
              <a:ext cx="98" cy="65"/>
            </a:xfrm>
            <a:prstGeom prst="ellipse">
              <a:avLst/>
            </a:prstGeom>
            <a:solidFill>
              <a:srgbClr val="99CC00"/>
            </a:solidFill>
            <a:ln w="25400">
              <a:solidFill>
                <a:srgbClr val="99CC00"/>
              </a:solidFill>
              <a:round/>
              <a:headEnd/>
              <a:tailEnd/>
            </a:ln>
          </p:spPr>
          <p:txBody>
            <a:bodyPr rot="10800000" wrap="none" anchor="ctr"/>
            <a:lstStyle/>
            <a:p>
              <a:pPr algn="ctr"/>
              <a:endParaRPr lang="en-US" b="1">
                <a:solidFill>
                  <a:srgbClr val="FF9966"/>
                </a:solidFill>
                <a:latin typeface="Comic Sans MS" pitchFamily="66" charset="0"/>
              </a:endParaRPr>
            </a:p>
          </p:txBody>
        </p:sp>
        <p:sp>
          <p:nvSpPr>
            <p:cNvPr id="3114" name="Oval 38"/>
            <p:cNvSpPr>
              <a:spLocks noChangeArrowheads="1"/>
            </p:cNvSpPr>
            <p:nvPr/>
          </p:nvSpPr>
          <p:spPr bwMode="auto">
            <a:xfrm rot="-5400000">
              <a:off x="1605" y="2936"/>
              <a:ext cx="98" cy="66"/>
            </a:xfrm>
            <a:prstGeom prst="ellipse">
              <a:avLst/>
            </a:prstGeom>
            <a:solidFill>
              <a:srgbClr val="99CC00"/>
            </a:solidFill>
            <a:ln w="25400">
              <a:solidFill>
                <a:srgbClr val="99CC00"/>
              </a:solidFill>
              <a:round/>
              <a:headEnd/>
              <a:tailEnd/>
            </a:ln>
          </p:spPr>
          <p:txBody>
            <a:bodyPr rot="10800000" wrap="none" anchor="ctr"/>
            <a:lstStyle/>
            <a:p>
              <a:pPr algn="ctr"/>
              <a:endParaRPr lang="en-US" b="1">
                <a:solidFill>
                  <a:srgbClr val="FF9966"/>
                </a:solidFill>
                <a:latin typeface="Comic Sans MS" pitchFamily="66" charset="0"/>
              </a:endParaRPr>
            </a:p>
          </p:txBody>
        </p:sp>
        <p:sp>
          <p:nvSpPr>
            <p:cNvPr id="3115" name="Oval 39"/>
            <p:cNvSpPr>
              <a:spLocks noChangeArrowheads="1"/>
            </p:cNvSpPr>
            <p:nvPr/>
          </p:nvSpPr>
          <p:spPr bwMode="auto">
            <a:xfrm rot="-5400000">
              <a:off x="872" y="2833"/>
              <a:ext cx="98" cy="65"/>
            </a:xfrm>
            <a:prstGeom prst="ellipse">
              <a:avLst/>
            </a:prstGeom>
            <a:solidFill>
              <a:srgbClr val="99CC00"/>
            </a:solidFill>
            <a:ln w="25400">
              <a:solidFill>
                <a:srgbClr val="99CC00"/>
              </a:solidFill>
              <a:round/>
              <a:headEnd/>
              <a:tailEnd/>
            </a:ln>
          </p:spPr>
          <p:txBody>
            <a:bodyPr rot="10800000" wrap="none" anchor="ctr"/>
            <a:lstStyle/>
            <a:p>
              <a:pPr algn="ctr"/>
              <a:endParaRPr lang="en-US" b="1">
                <a:solidFill>
                  <a:srgbClr val="FF9966"/>
                </a:solidFill>
                <a:latin typeface="Comic Sans MS" pitchFamily="66" charset="0"/>
              </a:endParaRPr>
            </a:p>
          </p:txBody>
        </p:sp>
        <p:sp>
          <p:nvSpPr>
            <p:cNvPr id="3116" name="Oval 40"/>
            <p:cNvSpPr>
              <a:spLocks noChangeArrowheads="1"/>
            </p:cNvSpPr>
            <p:nvPr/>
          </p:nvSpPr>
          <p:spPr bwMode="auto">
            <a:xfrm rot="-5400000">
              <a:off x="1106" y="2986"/>
              <a:ext cx="98" cy="66"/>
            </a:xfrm>
            <a:prstGeom prst="ellipse">
              <a:avLst/>
            </a:prstGeom>
            <a:solidFill>
              <a:srgbClr val="99CC00"/>
            </a:solidFill>
            <a:ln w="25400">
              <a:solidFill>
                <a:srgbClr val="99CC00"/>
              </a:solidFill>
              <a:round/>
              <a:headEnd/>
              <a:tailEnd/>
            </a:ln>
          </p:spPr>
          <p:txBody>
            <a:bodyPr rot="10800000" wrap="none" anchor="ctr"/>
            <a:lstStyle/>
            <a:p>
              <a:pPr algn="ctr"/>
              <a:endParaRPr lang="en-US" b="1">
                <a:solidFill>
                  <a:srgbClr val="FF9966"/>
                </a:solidFill>
                <a:latin typeface="Comic Sans MS" pitchFamily="66" charset="0"/>
              </a:endParaRPr>
            </a:p>
          </p:txBody>
        </p:sp>
        <p:sp>
          <p:nvSpPr>
            <p:cNvPr id="3117" name="Oval 41"/>
            <p:cNvSpPr>
              <a:spLocks noChangeArrowheads="1"/>
            </p:cNvSpPr>
            <p:nvPr/>
          </p:nvSpPr>
          <p:spPr bwMode="auto">
            <a:xfrm rot="-5400000">
              <a:off x="1249" y="2797"/>
              <a:ext cx="98" cy="65"/>
            </a:xfrm>
            <a:prstGeom prst="ellipse">
              <a:avLst/>
            </a:prstGeom>
            <a:solidFill>
              <a:srgbClr val="99CC00"/>
            </a:solidFill>
            <a:ln w="25400">
              <a:solidFill>
                <a:srgbClr val="99CC00"/>
              </a:solidFill>
              <a:round/>
              <a:headEnd/>
              <a:tailEnd/>
            </a:ln>
          </p:spPr>
          <p:txBody>
            <a:bodyPr rot="10800000" wrap="none" anchor="ctr"/>
            <a:lstStyle/>
            <a:p>
              <a:pPr algn="ctr"/>
              <a:endParaRPr lang="en-US" b="1">
                <a:solidFill>
                  <a:srgbClr val="FF9966"/>
                </a:solidFill>
                <a:latin typeface="Comic Sans MS" pitchFamily="66" charset="0"/>
              </a:endParaRPr>
            </a:p>
          </p:txBody>
        </p:sp>
        <p:sp>
          <p:nvSpPr>
            <p:cNvPr id="3118" name="Oval 42"/>
            <p:cNvSpPr>
              <a:spLocks noChangeArrowheads="1"/>
            </p:cNvSpPr>
            <p:nvPr/>
          </p:nvSpPr>
          <p:spPr bwMode="auto">
            <a:xfrm rot="-5400000">
              <a:off x="1422" y="2740"/>
              <a:ext cx="98" cy="65"/>
            </a:xfrm>
            <a:prstGeom prst="ellipse">
              <a:avLst/>
            </a:prstGeom>
            <a:solidFill>
              <a:srgbClr val="99CC00"/>
            </a:solidFill>
            <a:ln w="25400">
              <a:solidFill>
                <a:srgbClr val="99CC00"/>
              </a:solidFill>
              <a:round/>
              <a:headEnd/>
              <a:tailEnd/>
            </a:ln>
          </p:spPr>
          <p:txBody>
            <a:bodyPr rot="10800000" wrap="none" anchor="ctr"/>
            <a:lstStyle/>
            <a:p>
              <a:pPr algn="ctr"/>
              <a:endParaRPr lang="en-US" b="1">
                <a:solidFill>
                  <a:srgbClr val="FF9966"/>
                </a:solidFill>
                <a:latin typeface="Comic Sans MS" pitchFamily="66" charset="0"/>
              </a:endParaRPr>
            </a:p>
          </p:txBody>
        </p:sp>
        <p:sp>
          <p:nvSpPr>
            <p:cNvPr id="3119" name="Oval 43"/>
            <p:cNvSpPr>
              <a:spLocks noChangeArrowheads="1"/>
            </p:cNvSpPr>
            <p:nvPr/>
          </p:nvSpPr>
          <p:spPr bwMode="auto">
            <a:xfrm rot="-5400000">
              <a:off x="643" y="2957"/>
              <a:ext cx="98" cy="67"/>
            </a:xfrm>
            <a:prstGeom prst="ellipse">
              <a:avLst/>
            </a:prstGeom>
            <a:solidFill>
              <a:srgbClr val="99CC00"/>
            </a:solidFill>
            <a:ln w="25400">
              <a:solidFill>
                <a:srgbClr val="99CC00"/>
              </a:solidFill>
              <a:round/>
              <a:headEnd/>
              <a:tailEnd/>
            </a:ln>
          </p:spPr>
          <p:txBody>
            <a:bodyPr rot="10800000" wrap="none" anchor="ctr"/>
            <a:lstStyle/>
            <a:p>
              <a:pPr algn="ctr"/>
              <a:endParaRPr lang="en-US" b="1">
                <a:solidFill>
                  <a:srgbClr val="FF9966"/>
                </a:solidFill>
                <a:latin typeface="Comic Sans MS" pitchFamily="66" charset="0"/>
              </a:endParaRPr>
            </a:p>
          </p:txBody>
        </p:sp>
        <p:sp>
          <p:nvSpPr>
            <p:cNvPr id="3120" name="Oval 44"/>
            <p:cNvSpPr>
              <a:spLocks noChangeArrowheads="1"/>
            </p:cNvSpPr>
            <p:nvPr/>
          </p:nvSpPr>
          <p:spPr bwMode="auto">
            <a:xfrm rot="-5400000">
              <a:off x="1555" y="2805"/>
              <a:ext cx="98" cy="66"/>
            </a:xfrm>
            <a:prstGeom prst="ellipse">
              <a:avLst/>
            </a:prstGeom>
            <a:solidFill>
              <a:srgbClr val="99CC00"/>
            </a:solidFill>
            <a:ln w="25400">
              <a:solidFill>
                <a:srgbClr val="99CC00"/>
              </a:solidFill>
              <a:round/>
              <a:headEnd/>
              <a:tailEnd/>
            </a:ln>
          </p:spPr>
          <p:txBody>
            <a:bodyPr rot="10800000" wrap="none" anchor="ctr"/>
            <a:lstStyle/>
            <a:p>
              <a:pPr algn="ctr"/>
              <a:endParaRPr lang="en-US" b="1">
                <a:solidFill>
                  <a:srgbClr val="FF9966"/>
                </a:solidFill>
                <a:latin typeface="Comic Sans MS" pitchFamily="66" charset="0"/>
              </a:endParaRPr>
            </a:p>
          </p:txBody>
        </p:sp>
        <p:sp>
          <p:nvSpPr>
            <p:cNvPr id="3121" name="Oval 45"/>
            <p:cNvSpPr>
              <a:spLocks noChangeArrowheads="1"/>
            </p:cNvSpPr>
            <p:nvPr/>
          </p:nvSpPr>
          <p:spPr bwMode="auto">
            <a:xfrm rot="-5400000">
              <a:off x="531" y="3247"/>
              <a:ext cx="98" cy="65"/>
            </a:xfrm>
            <a:prstGeom prst="ellipse">
              <a:avLst/>
            </a:prstGeom>
            <a:solidFill>
              <a:srgbClr val="993300"/>
            </a:solidFill>
            <a:ln w="25400">
              <a:noFill/>
              <a:round/>
              <a:headEnd/>
              <a:tailEnd/>
            </a:ln>
          </p:spPr>
          <p:txBody>
            <a:bodyPr rot="10800000" wrap="none" anchor="ctr"/>
            <a:lstStyle/>
            <a:p>
              <a:pPr algn="ctr"/>
              <a:endParaRPr lang="en-US" b="1">
                <a:solidFill>
                  <a:srgbClr val="FF9966"/>
                </a:solidFill>
                <a:latin typeface="Comic Sans MS" pitchFamily="66" charset="0"/>
              </a:endParaRPr>
            </a:p>
          </p:txBody>
        </p:sp>
        <p:sp>
          <p:nvSpPr>
            <p:cNvPr id="3122" name="Oval 46"/>
            <p:cNvSpPr>
              <a:spLocks noChangeArrowheads="1"/>
            </p:cNvSpPr>
            <p:nvPr/>
          </p:nvSpPr>
          <p:spPr bwMode="auto">
            <a:xfrm rot="-5400000">
              <a:off x="1697" y="3132"/>
              <a:ext cx="98" cy="66"/>
            </a:xfrm>
            <a:prstGeom prst="ellipse">
              <a:avLst/>
            </a:prstGeom>
            <a:solidFill>
              <a:srgbClr val="993300"/>
            </a:solidFill>
            <a:ln w="25400">
              <a:noFill/>
              <a:round/>
              <a:headEnd/>
              <a:tailEnd/>
            </a:ln>
          </p:spPr>
          <p:txBody>
            <a:bodyPr rot="10800000" wrap="none" anchor="ctr"/>
            <a:lstStyle/>
            <a:p>
              <a:pPr algn="ctr"/>
              <a:endParaRPr lang="en-US" b="1">
                <a:solidFill>
                  <a:srgbClr val="FF9966"/>
                </a:solidFill>
                <a:latin typeface="Comic Sans MS" pitchFamily="66" charset="0"/>
              </a:endParaRPr>
            </a:p>
          </p:txBody>
        </p:sp>
        <p:sp>
          <p:nvSpPr>
            <p:cNvPr id="3123" name="Oval 47"/>
            <p:cNvSpPr>
              <a:spLocks noChangeArrowheads="1"/>
            </p:cNvSpPr>
            <p:nvPr/>
          </p:nvSpPr>
          <p:spPr bwMode="auto">
            <a:xfrm rot="-5400000">
              <a:off x="1239" y="3009"/>
              <a:ext cx="98" cy="66"/>
            </a:xfrm>
            <a:prstGeom prst="ellipse">
              <a:avLst/>
            </a:prstGeom>
            <a:solidFill>
              <a:srgbClr val="99CC00"/>
            </a:solidFill>
            <a:ln w="25400">
              <a:solidFill>
                <a:srgbClr val="99CC00"/>
              </a:solidFill>
              <a:round/>
              <a:headEnd/>
              <a:tailEnd/>
            </a:ln>
          </p:spPr>
          <p:txBody>
            <a:bodyPr rot="10800000" wrap="none" anchor="ctr"/>
            <a:lstStyle/>
            <a:p>
              <a:pPr algn="ctr"/>
              <a:endParaRPr lang="en-US" b="1">
                <a:solidFill>
                  <a:srgbClr val="FF9966"/>
                </a:solidFill>
                <a:latin typeface="Comic Sans MS" pitchFamily="66" charset="0"/>
              </a:endParaRPr>
            </a:p>
          </p:txBody>
        </p:sp>
        <p:sp>
          <p:nvSpPr>
            <p:cNvPr id="3124" name="Oval 48"/>
            <p:cNvSpPr>
              <a:spLocks noChangeArrowheads="1"/>
            </p:cNvSpPr>
            <p:nvPr/>
          </p:nvSpPr>
          <p:spPr bwMode="auto">
            <a:xfrm rot="-5400000">
              <a:off x="1483" y="3102"/>
              <a:ext cx="98" cy="65"/>
            </a:xfrm>
            <a:prstGeom prst="ellipse">
              <a:avLst/>
            </a:prstGeom>
            <a:solidFill>
              <a:srgbClr val="99CC00"/>
            </a:solidFill>
            <a:ln w="25400">
              <a:solidFill>
                <a:srgbClr val="99CC00"/>
              </a:solidFill>
              <a:round/>
              <a:headEnd/>
              <a:tailEnd/>
            </a:ln>
          </p:spPr>
          <p:txBody>
            <a:bodyPr rot="10800000" wrap="none" anchor="ctr"/>
            <a:lstStyle/>
            <a:p>
              <a:pPr algn="ctr"/>
              <a:endParaRPr lang="en-US" b="1">
                <a:solidFill>
                  <a:srgbClr val="FF9966"/>
                </a:solidFill>
                <a:latin typeface="Comic Sans MS" pitchFamily="66" charset="0"/>
              </a:endParaRPr>
            </a:p>
          </p:txBody>
        </p:sp>
        <p:sp>
          <p:nvSpPr>
            <p:cNvPr id="3125" name="Oval 49"/>
            <p:cNvSpPr>
              <a:spLocks noChangeArrowheads="1"/>
            </p:cNvSpPr>
            <p:nvPr/>
          </p:nvSpPr>
          <p:spPr bwMode="auto">
            <a:xfrm rot="-5400000">
              <a:off x="1392" y="2962"/>
              <a:ext cx="98" cy="67"/>
            </a:xfrm>
            <a:prstGeom prst="ellipse">
              <a:avLst/>
            </a:prstGeom>
            <a:solidFill>
              <a:srgbClr val="99CC00"/>
            </a:solidFill>
            <a:ln w="25400">
              <a:solidFill>
                <a:srgbClr val="99CC00"/>
              </a:solidFill>
              <a:round/>
              <a:headEnd/>
              <a:tailEnd/>
            </a:ln>
          </p:spPr>
          <p:txBody>
            <a:bodyPr rot="10800000" wrap="none" anchor="ctr"/>
            <a:lstStyle/>
            <a:p>
              <a:pPr algn="ctr"/>
              <a:endParaRPr lang="en-US" b="1">
                <a:solidFill>
                  <a:srgbClr val="FF9966"/>
                </a:solidFill>
                <a:latin typeface="Comic Sans MS" pitchFamily="66" charset="0"/>
              </a:endParaRPr>
            </a:p>
          </p:txBody>
        </p:sp>
        <p:sp>
          <p:nvSpPr>
            <p:cNvPr id="3126" name="Oval 50"/>
            <p:cNvSpPr>
              <a:spLocks noChangeArrowheads="1"/>
            </p:cNvSpPr>
            <p:nvPr/>
          </p:nvSpPr>
          <p:spPr bwMode="auto">
            <a:xfrm rot="-5400000">
              <a:off x="693" y="2790"/>
              <a:ext cx="98" cy="66"/>
            </a:xfrm>
            <a:prstGeom prst="ellipse">
              <a:avLst/>
            </a:prstGeom>
            <a:solidFill>
              <a:srgbClr val="99CC00"/>
            </a:solidFill>
            <a:ln w="25400">
              <a:solidFill>
                <a:srgbClr val="99CC00"/>
              </a:solidFill>
              <a:round/>
              <a:headEnd/>
              <a:tailEnd/>
            </a:ln>
          </p:spPr>
          <p:txBody>
            <a:bodyPr rot="10800000" wrap="none" anchor="ctr"/>
            <a:lstStyle/>
            <a:p>
              <a:pPr algn="ctr"/>
              <a:endParaRPr lang="en-US" b="1">
                <a:solidFill>
                  <a:srgbClr val="FF9966"/>
                </a:solidFill>
                <a:latin typeface="Comic Sans MS" pitchFamily="66" charset="0"/>
              </a:endParaRPr>
            </a:p>
          </p:txBody>
        </p:sp>
        <p:sp>
          <p:nvSpPr>
            <p:cNvPr id="3127" name="Line 51"/>
            <p:cNvSpPr>
              <a:spLocks noChangeShapeType="1"/>
            </p:cNvSpPr>
            <p:nvPr/>
          </p:nvSpPr>
          <p:spPr bwMode="auto">
            <a:xfrm flipV="1">
              <a:off x="704" y="2608"/>
              <a:ext cx="1502" cy="8"/>
            </a:xfrm>
            <a:prstGeom prst="line">
              <a:avLst/>
            </a:prstGeom>
            <a:noFill/>
            <a:ln w="9525">
              <a:solidFill>
                <a:srgbClr val="000066"/>
              </a:solidFill>
              <a:round/>
              <a:headEnd/>
              <a:tailEnd/>
            </a:ln>
          </p:spPr>
          <p:txBody>
            <a:bodyPr/>
            <a:lstStyle/>
            <a:p>
              <a:endParaRPr lang="en-US"/>
            </a:p>
          </p:txBody>
        </p:sp>
        <p:sp>
          <p:nvSpPr>
            <p:cNvPr id="3128" name="Line 52"/>
            <p:cNvSpPr>
              <a:spLocks noChangeShapeType="1"/>
            </p:cNvSpPr>
            <p:nvPr/>
          </p:nvSpPr>
          <p:spPr bwMode="auto">
            <a:xfrm>
              <a:off x="225" y="3618"/>
              <a:ext cx="1483" cy="0"/>
            </a:xfrm>
            <a:prstGeom prst="line">
              <a:avLst/>
            </a:prstGeom>
            <a:noFill/>
            <a:ln w="9525">
              <a:solidFill>
                <a:srgbClr val="000066"/>
              </a:solidFill>
              <a:round/>
              <a:headEnd/>
              <a:tailEnd/>
            </a:ln>
          </p:spPr>
          <p:txBody>
            <a:bodyPr/>
            <a:lstStyle/>
            <a:p>
              <a:endParaRPr lang="en-US"/>
            </a:p>
          </p:txBody>
        </p:sp>
        <p:sp>
          <p:nvSpPr>
            <p:cNvPr id="3129" name="Line 53"/>
            <p:cNvSpPr>
              <a:spLocks noChangeShapeType="1"/>
            </p:cNvSpPr>
            <p:nvPr/>
          </p:nvSpPr>
          <p:spPr bwMode="auto">
            <a:xfrm flipV="1">
              <a:off x="1706" y="2616"/>
              <a:ext cx="500" cy="1010"/>
            </a:xfrm>
            <a:prstGeom prst="line">
              <a:avLst/>
            </a:prstGeom>
            <a:noFill/>
            <a:ln w="9525">
              <a:solidFill>
                <a:srgbClr val="000066"/>
              </a:solidFill>
              <a:round/>
              <a:headEnd/>
              <a:tailEnd/>
            </a:ln>
          </p:spPr>
          <p:txBody>
            <a:bodyPr/>
            <a:lstStyle/>
            <a:p>
              <a:endParaRPr lang="en-US"/>
            </a:p>
          </p:txBody>
        </p:sp>
        <p:sp>
          <p:nvSpPr>
            <p:cNvPr id="3130" name="Line 54"/>
            <p:cNvSpPr>
              <a:spLocks noChangeShapeType="1"/>
            </p:cNvSpPr>
            <p:nvPr/>
          </p:nvSpPr>
          <p:spPr bwMode="auto">
            <a:xfrm flipV="1">
              <a:off x="225" y="2608"/>
              <a:ext cx="484" cy="1010"/>
            </a:xfrm>
            <a:prstGeom prst="line">
              <a:avLst/>
            </a:prstGeom>
            <a:noFill/>
            <a:ln w="9525">
              <a:solidFill>
                <a:srgbClr val="000066"/>
              </a:solidFill>
              <a:round/>
              <a:headEnd/>
              <a:tailEnd/>
            </a:ln>
          </p:spPr>
          <p:txBody>
            <a:bodyPr/>
            <a:lstStyle/>
            <a:p>
              <a:endParaRPr lang="en-US"/>
            </a:p>
          </p:txBody>
        </p:sp>
        <p:sp>
          <p:nvSpPr>
            <p:cNvPr id="3131" name="Oval 55"/>
            <p:cNvSpPr>
              <a:spLocks noChangeArrowheads="1"/>
            </p:cNvSpPr>
            <p:nvPr/>
          </p:nvSpPr>
          <p:spPr bwMode="auto">
            <a:xfrm rot="-5400000">
              <a:off x="1086" y="3466"/>
              <a:ext cx="98" cy="65"/>
            </a:xfrm>
            <a:prstGeom prst="ellipse">
              <a:avLst/>
            </a:prstGeom>
            <a:solidFill>
              <a:srgbClr val="99CC00"/>
            </a:solidFill>
            <a:ln w="25400">
              <a:solidFill>
                <a:srgbClr val="99CC00"/>
              </a:solidFill>
              <a:round/>
              <a:headEnd/>
              <a:tailEnd/>
            </a:ln>
          </p:spPr>
          <p:txBody>
            <a:bodyPr rot="10800000" wrap="none" anchor="ctr"/>
            <a:lstStyle/>
            <a:p>
              <a:pPr algn="ctr"/>
              <a:endParaRPr lang="en-US" b="1">
                <a:solidFill>
                  <a:srgbClr val="FF9966"/>
                </a:solidFill>
                <a:latin typeface="Comic Sans MS" pitchFamily="66" charset="0"/>
              </a:endParaRPr>
            </a:p>
          </p:txBody>
        </p:sp>
        <p:sp>
          <p:nvSpPr>
            <p:cNvPr id="3132" name="Oval 56"/>
            <p:cNvSpPr>
              <a:spLocks noChangeArrowheads="1"/>
            </p:cNvSpPr>
            <p:nvPr/>
          </p:nvSpPr>
          <p:spPr bwMode="auto">
            <a:xfrm rot="-5400000">
              <a:off x="1843" y="2737"/>
              <a:ext cx="98" cy="66"/>
            </a:xfrm>
            <a:prstGeom prst="ellipse">
              <a:avLst/>
            </a:prstGeom>
            <a:solidFill>
              <a:srgbClr val="99CC00"/>
            </a:solidFill>
            <a:ln w="25400">
              <a:solidFill>
                <a:srgbClr val="99CC00"/>
              </a:solidFill>
              <a:round/>
              <a:headEnd/>
              <a:tailEnd/>
            </a:ln>
          </p:spPr>
          <p:txBody>
            <a:bodyPr rot="10800000" wrap="none" anchor="ctr"/>
            <a:lstStyle/>
            <a:p>
              <a:pPr algn="ctr"/>
              <a:endParaRPr lang="en-US" b="1">
                <a:solidFill>
                  <a:srgbClr val="FF9966"/>
                </a:solidFill>
                <a:latin typeface="Comic Sans MS" pitchFamily="66" charset="0"/>
              </a:endParaRPr>
            </a:p>
          </p:txBody>
        </p:sp>
        <p:sp>
          <p:nvSpPr>
            <p:cNvPr id="3133" name="Oval 57"/>
            <p:cNvSpPr>
              <a:spLocks noChangeArrowheads="1"/>
            </p:cNvSpPr>
            <p:nvPr/>
          </p:nvSpPr>
          <p:spPr bwMode="auto">
            <a:xfrm rot="-5400000">
              <a:off x="1981" y="2664"/>
              <a:ext cx="98" cy="66"/>
            </a:xfrm>
            <a:prstGeom prst="ellipse">
              <a:avLst/>
            </a:prstGeom>
            <a:solidFill>
              <a:srgbClr val="99CC00"/>
            </a:solidFill>
            <a:ln w="25400">
              <a:solidFill>
                <a:srgbClr val="99CC00"/>
              </a:solidFill>
              <a:round/>
              <a:headEnd/>
              <a:tailEnd/>
            </a:ln>
          </p:spPr>
          <p:txBody>
            <a:bodyPr rot="10800000" wrap="none" anchor="ctr"/>
            <a:lstStyle/>
            <a:p>
              <a:pPr algn="ctr"/>
              <a:endParaRPr lang="en-US" b="1">
                <a:solidFill>
                  <a:srgbClr val="FF9966"/>
                </a:solidFill>
                <a:latin typeface="Comic Sans MS" pitchFamily="66" charset="0"/>
              </a:endParaRPr>
            </a:p>
          </p:txBody>
        </p:sp>
        <p:sp>
          <p:nvSpPr>
            <p:cNvPr id="3134" name="Oval 40"/>
            <p:cNvSpPr>
              <a:spLocks noChangeArrowheads="1"/>
            </p:cNvSpPr>
            <p:nvPr/>
          </p:nvSpPr>
          <p:spPr bwMode="auto">
            <a:xfrm rot="-5400000">
              <a:off x="954" y="3098"/>
              <a:ext cx="98" cy="66"/>
            </a:xfrm>
            <a:prstGeom prst="ellipse">
              <a:avLst/>
            </a:prstGeom>
            <a:solidFill>
              <a:srgbClr val="99CC00"/>
            </a:solidFill>
            <a:ln w="25400">
              <a:solidFill>
                <a:srgbClr val="99CC00"/>
              </a:solidFill>
              <a:round/>
              <a:headEnd/>
              <a:tailEnd/>
            </a:ln>
          </p:spPr>
          <p:txBody>
            <a:bodyPr rot="10800000" wrap="none" anchor="ctr"/>
            <a:lstStyle/>
            <a:p>
              <a:pPr algn="ctr"/>
              <a:endParaRPr lang="en-US" b="1">
                <a:solidFill>
                  <a:srgbClr val="FF9966"/>
                </a:solidFill>
                <a:latin typeface="Comic Sans MS" pitchFamily="66" charset="0"/>
              </a:endParaRPr>
            </a:p>
          </p:txBody>
        </p:sp>
      </p:grpSp>
      <p:grpSp>
        <p:nvGrpSpPr>
          <p:cNvPr id="8" name="Group 310"/>
          <p:cNvGrpSpPr>
            <a:grpSpLocks/>
          </p:cNvGrpSpPr>
          <p:nvPr/>
        </p:nvGrpSpPr>
        <p:grpSpPr bwMode="auto">
          <a:xfrm>
            <a:off x="838200" y="914400"/>
            <a:ext cx="1371600" cy="1181100"/>
            <a:chOff x="1792" y="1928"/>
            <a:chExt cx="1448" cy="1424"/>
          </a:xfrm>
        </p:grpSpPr>
        <p:sp>
          <p:nvSpPr>
            <p:cNvPr id="3096" name="Line 311"/>
            <p:cNvSpPr>
              <a:spLocks noChangeShapeType="1"/>
            </p:cNvSpPr>
            <p:nvPr/>
          </p:nvSpPr>
          <p:spPr bwMode="auto">
            <a:xfrm>
              <a:off x="1808" y="3344"/>
              <a:ext cx="1432" cy="0"/>
            </a:xfrm>
            <a:prstGeom prst="line">
              <a:avLst/>
            </a:prstGeom>
            <a:noFill/>
            <a:ln w="25400">
              <a:solidFill>
                <a:schemeClr val="tx1"/>
              </a:solidFill>
              <a:round/>
              <a:headEnd/>
              <a:tailEnd type="arrow" w="lg" len="lg"/>
            </a:ln>
          </p:spPr>
          <p:txBody>
            <a:bodyPr>
              <a:spAutoFit/>
            </a:bodyPr>
            <a:lstStyle/>
            <a:p>
              <a:endParaRPr lang="en-US"/>
            </a:p>
          </p:txBody>
        </p:sp>
        <p:sp>
          <p:nvSpPr>
            <p:cNvPr id="3097" name="Line 312"/>
            <p:cNvSpPr>
              <a:spLocks noChangeShapeType="1"/>
            </p:cNvSpPr>
            <p:nvPr/>
          </p:nvSpPr>
          <p:spPr bwMode="auto">
            <a:xfrm flipV="1">
              <a:off x="1800" y="1928"/>
              <a:ext cx="0" cy="1424"/>
            </a:xfrm>
            <a:prstGeom prst="line">
              <a:avLst/>
            </a:prstGeom>
            <a:noFill/>
            <a:ln w="25400">
              <a:solidFill>
                <a:schemeClr val="tx1"/>
              </a:solidFill>
              <a:round/>
              <a:headEnd/>
              <a:tailEnd type="arrow" w="lg" len="lg"/>
            </a:ln>
          </p:spPr>
          <p:txBody>
            <a:bodyPr>
              <a:spAutoFit/>
            </a:bodyPr>
            <a:lstStyle/>
            <a:p>
              <a:endParaRPr lang="en-US"/>
            </a:p>
          </p:txBody>
        </p:sp>
        <p:sp>
          <p:nvSpPr>
            <p:cNvPr id="3098" name="Line 313"/>
            <p:cNvSpPr>
              <a:spLocks noChangeShapeType="1"/>
            </p:cNvSpPr>
            <p:nvPr/>
          </p:nvSpPr>
          <p:spPr bwMode="auto">
            <a:xfrm flipV="1">
              <a:off x="1792" y="2384"/>
              <a:ext cx="928" cy="952"/>
            </a:xfrm>
            <a:prstGeom prst="line">
              <a:avLst/>
            </a:prstGeom>
            <a:noFill/>
            <a:ln w="25400" cap="rnd">
              <a:solidFill>
                <a:schemeClr val="tx1"/>
              </a:solidFill>
              <a:prstDash val="sysDot"/>
              <a:round/>
              <a:headEnd/>
              <a:tailEnd type="arrow" w="lg" len="lg"/>
            </a:ln>
          </p:spPr>
          <p:txBody>
            <a:bodyPr>
              <a:spAutoFit/>
            </a:bodyPr>
            <a:lstStyle/>
            <a:p>
              <a:endParaRPr lang="en-US"/>
            </a:p>
          </p:txBody>
        </p:sp>
        <p:sp>
          <p:nvSpPr>
            <p:cNvPr id="3099" name="Line 314"/>
            <p:cNvSpPr>
              <a:spLocks noChangeShapeType="1"/>
            </p:cNvSpPr>
            <p:nvPr/>
          </p:nvSpPr>
          <p:spPr bwMode="auto">
            <a:xfrm>
              <a:off x="1792" y="2376"/>
              <a:ext cx="536" cy="0"/>
            </a:xfrm>
            <a:prstGeom prst="line">
              <a:avLst/>
            </a:prstGeom>
            <a:noFill/>
            <a:ln w="25400">
              <a:solidFill>
                <a:srgbClr val="800000"/>
              </a:solidFill>
              <a:round/>
              <a:headEnd/>
              <a:tailEnd/>
            </a:ln>
          </p:spPr>
          <p:txBody>
            <a:bodyPr>
              <a:spAutoFit/>
            </a:bodyPr>
            <a:lstStyle/>
            <a:p>
              <a:endParaRPr lang="en-US"/>
            </a:p>
          </p:txBody>
        </p:sp>
        <p:sp>
          <p:nvSpPr>
            <p:cNvPr id="3100" name="Line 315"/>
            <p:cNvSpPr>
              <a:spLocks noChangeShapeType="1"/>
            </p:cNvSpPr>
            <p:nvPr/>
          </p:nvSpPr>
          <p:spPr bwMode="auto">
            <a:xfrm>
              <a:off x="2320" y="2376"/>
              <a:ext cx="480" cy="424"/>
            </a:xfrm>
            <a:prstGeom prst="line">
              <a:avLst/>
            </a:prstGeom>
            <a:noFill/>
            <a:ln w="25400">
              <a:solidFill>
                <a:srgbClr val="800000"/>
              </a:solidFill>
              <a:round/>
              <a:headEnd/>
              <a:tailEnd/>
            </a:ln>
          </p:spPr>
          <p:txBody>
            <a:bodyPr>
              <a:spAutoFit/>
            </a:bodyPr>
            <a:lstStyle/>
            <a:p>
              <a:endParaRPr lang="en-US"/>
            </a:p>
          </p:txBody>
        </p:sp>
        <p:sp>
          <p:nvSpPr>
            <p:cNvPr id="3101" name="Line 316"/>
            <p:cNvSpPr>
              <a:spLocks noChangeShapeType="1"/>
            </p:cNvSpPr>
            <p:nvPr/>
          </p:nvSpPr>
          <p:spPr bwMode="auto">
            <a:xfrm>
              <a:off x="2792" y="2792"/>
              <a:ext cx="0" cy="552"/>
            </a:xfrm>
            <a:prstGeom prst="line">
              <a:avLst/>
            </a:prstGeom>
            <a:noFill/>
            <a:ln w="25400">
              <a:solidFill>
                <a:srgbClr val="800000"/>
              </a:solidFill>
              <a:round/>
              <a:headEnd/>
              <a:tailEnd/>
            </a:ln>
          </p:spPr>
          <p:txBody>
            <a:bodyPr>
              <a:spAutoFit/>
            </a:bodyPr>
            <a:lstStyle/>
            <a:p>
              <a:endParaRPr lang="en-US"/>
            </a:p>
          </p:txBody>
        </p:sp>
        <p:sp>
          <p:nvSpPr>
            <p:cNvPr id="3102" name="Line 317"/>
            <p:cNvSpPr>
              <a:spLocks noChangeShapeType="1"/>
            </p:cNvSpPr>
            <p:nvPr/>
          </p:nvSpPr>
          <p:spPr bwMode="auto">
            <a:xfrm>
              <a:off x="2480" y="2560"/>
              <a:ext cx="112" cy="16"/>
            </a:xfrm>
            <a:prstGeom prst="line">
              <a:avLst/>
            </a:prstGeom>
            <a:noFill/>
            <a:ln w="19050">
              <a:solidFill>
                <a:schemeClr val="tx1"/>
              </a:solidFill>
              <a:round/>
              <a:headEnd/>
              <a:tailEnd/>
            </a:ln>
          </p:spPr>
          <p:txBody>
            <a:bodyPr>
              <a:spAutoFit/>
            </a:bodyPr>
            <a:lstStyle/>
            <a:p>
              <a:endParaRPr lang="en-US"/>
            </a:p>
          </p:txBody>
        </p:sp>
        <p:sp>
          <p:nvSpPr>
            <p:cNvPr id="3103" name="Line 318"/>
            <p:cNvSpPr>
              <a:spLocks noChangeShapeType="1"/>
            </p:cNvSpPr>
            <p:nvPr/>
          </p:nvSpPr>
          <p:spPr bwMode="auto">
            <a:xfrm flipV="1">
              <a:off x="2536" y="2520"/>
              <a:ext cx="0" cy="96"/>
            </a:xfrm>
            <a:prstGeom prst="line">
              <a:avLst/>
            </a:prstGeom>
            <a:noFill/>
            <a:ln w="19050">
              <a:solidFill>
                <a:schemeClr val="tx1"/>
              </a:solidFill>
              <a:round/>
              <a:headEnd/>
              <a:tailEnd/>
            </a:ln>
          </p:spPr>
          <p:txBody>
            <a:bodyPr>
              <a:spAutoFit/>
            </a:bodyPr>
            <a:lstStyle/>
            <a:p>
              <a:endParaRPr lang="en-US"/>
            </a:p>
          </p:txBody>
        </p:sp>
      </p:grpSp>
      <p:graphicFrame>
        <p:nvGraphicFramePr>
          <p:cNvPr id="3074" name="Object 320"/>
          <p:cNvGraphicFramePr>
            <a:graphicFrameLocks noChangeAspect="1"/>
          </p:cNvGraphicFramePr>
          <p:nvPr/>
        </p:nvGraphicFramePr>
        <p:xfrm>
          <a:off x="669925" y="2613025"/>
          <a:ext cx="477838" cy="252413"/>
        </p:xfrm>
        <a:graphic>
          <a:graphicData uri="http://schemas.openxmlformats.org/presentationml/2006/ole">
            <p:oleObj spid="_x0000_s3074" name="Equation" r:id="rId5" imgW="380880" imgH="203040" progId="Equation.3">
              <p:embed/>
            </p:oleObj>
          </a:graphicData>
        </a:graphic>
      </p:graphicFrame>
      <p:graphicFrame>
        <p:nvGraphicFramePr>
          <p:cNvPr id="3075" name="Object 321"/>
          <p:cNvGraphicFramePr>
            <a:graphicFrameLocks noChangeAspect="1"/>
          </p:cNvGraphicFramePr>
          <p:nvPr/>
        </p:nvGraphicFramePr>
        <p:xfrm>
          <a:off x="4405313" y="1479550"/>
          <a:ext cx="477837" cy="252413"/>
        </p:xfrm>
        <a:graphic>
          <a:graphicData uri="http://schemas.openxmlformats.org/presentationml/2006/ole">
            <p:oleObj spid="_x0000_s3075" name="Equation" r:id="rId6" imgW="380880" imgH="203040" progId="Equation.3">
              <p:embed/>
            </p:oleObj>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228600" y="5181600"/>
            <a:ext cx="2133600" cy="476250"/>
          </a:xfrm>
          <a:prstGeom prst="rect">
            <a:avLst/>
          </a:prstGeom>
          <a:noFill/>
          <a:ln w="9525">
            <a:noFill/>
            <a:miter lim="800000"/>
            <a:headEnd/>
            <a:tailEnd/>
          </a:ln>
        </p:spPr>
        <p:txBody>
          <a:bodyPr/>
          <a:lstStyle/>
          <a:p>
            <a:pPr eaLnBrk="0" hangingPunct="0"/>
            <a:endParaRPr lang="en-US" altLang="en-US">
              <a:latin typeface="Times" pitchFamily="18" charset="0"/>
            </a:endParaRPr>
          </a:p>
        </p:txBody>
      </p:sp>
      <p:sp>
        <p:nvSpPr>
          <p:cNvPr id="26627" name="Rectangle 4"/>
          <p:cNvSpPr>
            <a:spLocks noChangeArrowheads="1"/>
          </p:cNvSpPr>
          <p:nvPr/>
        </p:nvSpPr>
        <p:spPr bwMode="auto">
          <a:xfrm>
            <a:off x="482600" y="1960563"/>
            <a:ext cx="8356600" cy="3983037"/>
          </a:xfrm>
          <a:prstGeom prst="rect">
            <a:avLst/>
          </a:prstGeom>
          <a:solidFill>
            <a:srgbClr val="0C285B"/>
          </a:solidFill>
          <a:ln w="9525">
            <a:noFill/>
            <a:miter lim="800000"/>
            <a:headEnd/>
            <a:tailEnd/>
          </a:ln>
        </p:spPr>
        <p:txBody>
          <a:bodyPr lIns="137160" tIns="228600" rIns="45720" bIns="274320"/>
          <a:lstStyle/>
          <a:p>
            <a:pPr algn="ctr">
              <a:lnSpc>
                <a:spcPct val="85000"/>
              </a:lnSpc>
            </a:pPr>
            <a:endParaRPr lang="en-US" altLang="en-US" sz="2800" b="1">
              <a:solidFill>
                <a:srgbClr val="FFFF99"/>
              </a:solidFill>
              <a:latin typeface="Times" pitchFamily="18" charset="0"/>
            </a:endParaRPr>
          </a:p>
        </p:txBody>
      </p:sp>
      <p:sp>
        <p:nvSpPr>
          <p:cNvPr id="26628" name="Text Box 5"/>
          <p:cNvSpPr txBox="1">
            <a:spLocks noChangeArrowheads="1"/>
          </p:cNvSpPr>
          <p:nvPr/>
        </p:nvSpPr>
        <p:spPr bwMode="auto">
          <a:xfrm>
            <a:off x="685800" y="2362200"/>
            <a:ext cx="8001000" cy="2541588"/>
          </a:xfrm>
          <a:prstGeom prst="rect">
            <a:avLst/>
          </a:prstGeom>
          <a:noFill/>
          <a:ln w="9525">
            <a:noFill/>
            <a:miter lim="800000"/>
            <a:headEnd/>
            <a:tailEnd/>
          </a:ln>
        </p:spPr>
        <p:txBody>
          <a:bodyPr lIns="0" tIns="0" rIns="0" bIns="0">
            <a:spAutoFit/>
          </a:bodyPr>
          <a:lstStyle/>
          <a:p>
            <a:pPr algn="ctr" eaLnBrk="0" hangingPunct="0">
              <a:spcBef>
                <a:spcPct val="20000"/>
              </a:spcBef>
            </a:pPr>
            <a:endParaRPr lang="en-US" altLang="en-US" sz="1700" b="1">
              <a:solidFill>
                <a:srgbClr val="FFFF99"/>
              </a:solidFill>
              <a:latin typeface="Times" pitchFamily="18" charset="0"/>
            </a:endParaRPr>
          </a:p>
          <a:p>
            <a:pPr algn="ctr">
              <a:lnSpc>
                <a:spcPct val="95000"/>
              </a:lnSpc>
            </a:pPr>
            <a:r>
              <a:rPr lang="en-US" altLang="en-US" sz="2000" b="1" i="1">
                <a:solidFill>
                  <a:srgbClr val="FF0000"/>
                </a:solidFill>
                <a:latin typeface="Times" pitchFamily="18" charset="0"/>
              </a:rPr>
              <a:t>Progress Criteria 3:</a:t>
            </a:r>
          </a:p>
          <a:p>
            <a:pPr algn="ctr">
              <a:lnSpc>
                <a:spcPct val="95000"/>
              </a:lnSpc>
            </a:pPr>
            <a:endParaRPr lang="en-US" altLang="en-US" sz="2000" b="1" i="1">
              <a:solidFill>
                <a:srgbClr val="FF0000"/>
              </a:solidFill>
              <a:latin typeface="Times" pitchFamily="18" charset="0"/>
            </a:endParaRPr>
          </a:p>
          <a:p>
            <a:pPr algn="ctr">
              <a:lnSpc>
                <a:spcPct val="95000"/>
              </a:lnSpc>
            </a:pPr>
            <a:endParaRPr lang="en-US" altLang="en-US" sz="2000" b="1" i="1">
              <a:solidFill>
                <a:srgbClr val="FF0000"/>
              </a:solidFill>
              <a:latin typeface="Times" pitchFamily="18" charset="0"/>
            </a:endParaRPr>
          </a:p>
          <a:p>
            <a:pPr>
              <a:lnSpc>
                <a:spcPct val="95000"/>
              </a:lnSpc>
            </a:pPr>
            <a:r>
              <a:rPr lang="en-US" sz="2400" b="1">
                <a:solidFill>
                  <a:schemeClr val="bg1"/>
                </a:solidFill>
              </a:rPr>
              <a:t>Develop new achievability results for key performance metrics based on networks designed as a single probabilistic mapping with dynamics over multiple timescales </a:t>
            </a:r>
            <a:endParaRPr lang="en-US" sz="2400">
              <a:solidFill>
                <a:schemeClr val="bg1"/>
              </a:solidFill>
            </a:endParaRPr>
          </a:p>
        </p:txBody>
      </p:sp>
    </p:spTree>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 3 Criteria Met</a:t>
            </a:r>
            <a:endParaRPr lang="en-US" dirty="0"/>
          </a:p>
        </p:txBody>
      </p:sp>
      <p:sp>
        <p:nvSpPr>
          <p:cNvPr id="4" name="Rectangle 13"/>
          <p:cNvSpPr>
            <a:spLocks noGrp="1" noChangeArrowheads="1"/>
          </p:cNvSpPr>
          <p:nvPr>
            <p:ph idx="1"/>
          </p:nvPr>
        </p:nvSpPr>
        <p:spPr>
          <a:xfrm>
            <a:off x="519690" y="1046595"/>
            <a:ext cx="8097837" cy="5086350"/>
          </a:xfrm>
        </p:spPr>
        <p:txBody>
          <a:bodyPr/>
          <a:lstStyle/>
          <a:p>
            <a:pPr eaLnBrk="1" hangingPunct="1"/>
            <a:r>
              <a:rPr kumimoji="1" lang="en-US" sz="2000" dirty="0" smtClean="0">
                <a:effectLst>
                  <a:outerShdw blurRad="38100" dist="38100" dir="2700000" algn="tl">
                    <a:srgbClr val="C0C0C0"/>
                  </a:outerShdw>
                </a:effectLst>
                <a:latin typeface="Trebuchet MS" pitchFamily="34" charset="0"/>
              </a:rPr>
              <a:t>Relaying for Multiple Communicating Pairs</a:t>
            </a:r>
          </a:p>
          <a:p>
            <a:pPr eaLnBrk="1" hangingPunct="1"/>
            <a:r>
              <a:rPr lang="en-US" sz="2000" dirty="0" smtClean="0">
                <a:latin typeface="Times Roman"/>
              </a:rPr>
              <a:t>Unequal Error Protection: Application and Performance Limits:</a:t>
            </a:r>
          </a:p>
          <a:p>
            <a:pPr eaLnBrk="1" hangingPunct="1"/>
            <a:r>
              <a:rPr lang="en-US" altLang="zh-CN" sz="2000" dirty="0" smtClean="0">
                <a:ea typeface="SimSun" pitchFamily="2" charset="-122"/>
              </a:rPr>
              <a:t>Layered Source-Channel Schemes: A Distortion-</a:t>
            </a:r>
            <a:br>
              <a:rPr lang="en-US" altLang="zh-CN" sz="2000" dirty="0" smtClean="0">
                <a:ea typeface="SimSun" pitchFamily="2" charset="-122"/>
              </a:rPr>
            </a:br>
            <a:r>
              <a:rPr lang="en-US" altLang="zh-CN" sz="2000" dirty="0" smtClean="0">
                <a:ea typeface="SimSun" pitchFamily="2" charset="-122"/>
              </a:rPr>
              <a:t>Diversity Perspective:</a:t>
            </a:r>
          </a:p>
          <a:p>
            <a:pPr eaLnBrk="1" hangingPunct="1"/>
            <a:r>
              <a:rPr lang="en-US" sz="2000" dirty="0" smtClean="0"/>
              <a:t>Joint Source/Channel Coding with Limited Feedback</a:t>
            </a:r>
          </a:p>
          <a:p>
            <a:pPr eaLnBrk="1" hangingPunct="1"/>
            <a:r>
              <a:rPr lang="en-US" sz="2000" dirty="0" smtClean="0">
                <a:latin typeface="Times Roman"/>
              </a:rPr>
              <a:t>Tilted Matching for Feedback Channels</a:t>
            </a:r>
          </a:p>
          <a:p>
            <a:pPr eaLnBrk="1" hangingPunct="1"/>
            <a:r>
              <a:rPr lang="en-US" altLang="zh-CN" sz="2000" dirty="0" smtClean="0">
                <a:latin typeface="Trebuchet MS" pitchFamily="34" charset="0"/>
                <a:ea typeface="SimSun" pitchFamily="2" charset="-122"/>
              </a:rPr>
              <a:t>Diversity-Multiplexing-Delay Tradeoff in MIMO </a:t>
            </a:r>
            <a:r>
              <a:rPr lang="en-US" altLang="zh-CN" sz="2000" dirty="0" err="1" smtClean="0">
                <a:latin typeface="Trebuchet MS" pitchFamily="34" charset="0"/>
                <a:ea typeface="SimSun" pitchFamily="2" charset="-122"/>
              </a:rPr>
              <a:t>Multihop</a:t>
            </a:r>
            <a:r>
              <a:rPr lang="en-US" altLang="zh-CN" sz="2000" dirty="0" smtClean="0">
                <a:latin typeface="Trebuchet MS" pitchFamily="34" charset="0"/>
                <a:ea typeface="SimSun" pitchFamily="2" charset="-122"/>
              </a:rPr>
              <a:t> Networks</a:t>
            </a:r>
          </a:p>
          <a:p>
            <a:pPr eaLnBrk="1" hangingPunct="1"/>
            <a:r>
              <a:rPr lang="en-US" sz="2000" dirty="0" smtClean="0"/>
              <a:t>Feedback and Network Coding</a:t>
            </a:r>
          </a:p>
          <a:p>
            <a:pPr eaLnBrk="1" hangingPunct="1"/>
            <a:r>
              <a:rPr kumimoji="1" lang="en-US" sz="2000" dirty="0" smtClean="0">
                <a:effectLst>
                  <a:outerShdw blurRad="38100" dist="38100" dir="2700000" algn="tl">
                    <a:srgbClr val="C0C0C0"/>
                  </a:outerShdw>
                </a:effectLst>
                <a:latin typeface="Trebuchet MS" pitchFamily="34" charset="0"/>
              </a:rPr>
              <a:t>Time-Reversibility and Fundamental Limits of MANETs with Dynamics and Feedback</a:t>
            </a:r>
          </a:p>
          <a:p>
            <a:pPr eaLnBrk="1" hangingPunct="1"/>
            <a:r>
              <a:rPr lang="en-US" sz="2000" dirty="0" smtClean="0">
                <a:solidFill>
                  <a:schemeClr val="tx2"/>
                </a:solidFill>
              </a:rPr>
              <a:t>Near-Optimal Power Control in Wireless Networks: A Potential Game Approach:</a:t>
            </a:r>
            <a:endParaRPr lang="en-US" sz="2000" dirty="0" smtClean="0"/>
          </a:p>
          <a:p>
            <a:pPr eaLnBrk="1" hangingPunct="1"/>
            <a:endParaRPr kumimoji="1" lang="en-US" sz="2000" dirty="0" smtClean="0">
              <a:solidFill>
                <a:srgbClr val="990000"/>
              </a:solidFill>
              <a:effectLst>
                <a:outerShdw blurRad="38100" dist="38100" dir="2700000" algn="tl">
                  <a:srgbClr val="C0C0C0"/>
                </a:outerShdw>
              </a:effectLst>
              <a:latin typeface="Trebuchet MS"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Rectangle 2"/>
          <p:cNvSpPr>
            <a:spLocks noChangeArrowheads="1"/>
          </p:cNvSpPr>
          <p:nvPr/>
        </p:nvSpPr>
        <p:spPr bwMode="auto">
          <a:xfrm>
            <a:off x="0" y="6240463"/>
            <a:ext cx="9144000" cy="617537"/>
          </a:xfrm>
          <a:prstGeom prst="rect">
            <a:avLst/>
          </a:prstGeom>
          <a:solidFill>
            <a:schemeClr val="bg1"/>
          </a:solidFill>
          <a:ln w="12700">
            <a:noFill/>
            <a:miter lim="800000"/>
            <a:headEnd/>
            <a:tailEnd/>
          </a:ln>
        </p:spPr>
        <p:txBody>
          <a:bodyPr wrap="none" anchor="ctr">
            <a:spAutoFit/>
          </a:bodyPr>
          <a:lstStyle/>
          <a:p>
            <a:endParaRPr lang="zh-CN" altLang="en-US">
              <a:ea typeface="SimSun" pitchFamily="2" charset="-122"/>
            </a:endParaRPr>
          </a:p>
        </p:txBody>
      </p:sp>
      <p:sp>
        <p:nvSpPr>
          <p:cNvPr id="4104" name="AutoShape 2"/>
          <p:cNvSpPr>
            <a:spLocks noChangeAspect="1" noChangeArrowheads="1"/>
          </p:cNvSpPr>
          <p:nvPr/>
        </p:nvSpPr>
        <p:spPr bwMode="auto">
          <a:xfrm>
            <a:off x="7542213" y="3770313"/>
            <a:ext cx="615950" cy="363537"/>
          </a:xfrm>
          <a:prstGeom prst="downArrow">
            <a:avLst>
              <a:gd name="adj1" fmla="val 53611"/>
              <a:gd name="adj2" fmla="val 53773"/>
            </a:avLst>
          </a:prstGeom>
          <a:solidFill>
            <a:srgbClr val="B2B2B2">
              <a:alpha val="59999"/>
            </a:srgbClr>
          </a:solidFill>
          <a:ln w="12700">
            <a:solidFill>
              <a:srgbClr val="808080"/>
            </a:solidFill>
            <a:miter lim="800000"/>
            <a:headEnd/>
            <a:tailEnd/>
          </a:ln>
        </p:spPr>
        <p:txBody>
          <a:bodyPr wrap="none" anchor="ctr"/>
          <a:lstStyle/>
          <a:p>
            <a:pPr algn="ctr"/>
            <a:endParaRPr lang="zh-CN" altLang="en-US" sz="700" b="1">
              <a:solidFill>
                <a:srgbClr val="952B1D"/>
              </a:solidFill>
              <a:latin typeface="Century Gothic" pitchFamily="34" charset="0"/>
              <a:ea typeface="SimSun" pitchFamily="2" charset="-122"/>
            </a:endParaRPr>
          </a:p>
        </p:txBody>
      </p:sp>
      <p:sp>
        <p:nvSpPr>
          <p:cNvPr id="4105" name="AutoShape 3"/>
          <p:cNvSpPr>
            <a:spLocks noChangeArrowheads="1"/>
          </p:cNvSpPr>
          <p:nvPr/>
        </p:nvSpPr>
        <p:spPr bwMode="auto">
          <a:xfrm>
            <a:off x="6815138" y="1173163"/>
            <a:ext cx="2174875" cy="2601912"/>
          </a:xfrm>
          <a:prstGeom prst="roundRect">
            <a:avLst>
              <a:gd name="adj" fmla="val 11111"/>
            </a:avLst>
          </a:prstGeom>
          <a:solidFill>
            <a:srgbClr val="3366FF">
              <a:alpha val="20000"/>
            </a:srgbClr>
          </a:solidFill>
          <a:ln w="25400">
            <a:solidFill>
              <a:schemeClr val="bg2"/>
            </a:solidFill>
            <a:round/>
            <a:headEnd/>
            <a:tailEnd/>
          </a:ln>
        </p:spPr>
        <p:txBody>
          <a:bodyPr lIns="100584" tIns="73152" rIns="64008" bIns="82296" anchor="b"/>
          <a:lstStyle/>
          <a:p>
            <a:pPr marL="58738" indent="-58738">
              <a:lnSpc>
                <a:spcPct val="90000"/>
              </a:lnSpc>
              <a:spcBef>
                <a:spcPct val="35000"/>
              </a:spcBef>
            </a:pPr>
            <a:endParaRPr lang="zh-CN" altLang="en-US" sz="1000">
              <a:ea typeface="SimSun" pitchFamily="2" charset="-122"/>
            </a:endParaRPr>
          </a:p>
          <a:p>
            <a:pPr marL="58738" indent="-58738">
              <a:lnSpc>
                <a:spcPct val="90000"/>
              </a:lnSpc>
              <a:spcBef>
                <a:spcPct val="35000"/>
              </a:spcBef>
            </a:pPr>
            <a:endParaRPr lang="zh-CN" altLang="en-US" sz="1000">
              <a:ea typeface="SimSun" pitchFamily="2" charset="-122"/>
            </a:endParaRPr>
          </a:p>
          <a:p>
            <a:pPr marL="58738" indent="-58738">
              <a:lnSpc>
                <a:spcPct val="90000"/>
              </a:lnSpc>
              <a:spcBef>
                <a:spcPct val="35000"/>
              </a:spcBef>
            </a:pPr>
            <a:endParaRPr lang="zh-CN" altLang="en-US" sz="1000">
              <a:ea typeface="SimSun" pitchFamily="2" charset="-122"/>
            </a:endParaRPr>
          </a:p>
          <a:p>
            <a:pPr marL="58738" indent="-58738">
              <a:lnSpc>
                <a:spcPct val="90000"/>
              </a:lnSpc>
              <a:spcBef>
                <a:spcPct val="35000"/>
              </a:spcBef>
            </a:pPr>
            <a:endParaRPr lang="zh-CN" altLang="en-US" sz="1000">
              <a:ea typeface="SimSun" pitchFamily="2" charset="-122"/>
            </a:endParaRPr>
          </a:p>
          <a:p>
            <a:pPr marL="58738" indent="-58738">
              <a:lnSpc>
                <a:spcPct val="90000"/>
              </a:lnSpc>
              <a:spcBef>
                <a:spcPct val="35000"/>
              </a:spcBef>
            </a:pPr>
            <a:endParaRPr lang="zh-CN" altLang="en-US" sz="1000">
              <a:ea typeface="SimSun" pitchFamily="2" charset="-122"/>
            </a:endParaRPr>
          </a:p>
          <a:p>
            <a:pPr marL="58738" indent="-58738">
              <a:lnSpc>
                <a:spcPct val="90000"/>
              </a:lnSpc>
              <a:spcBef>
                <a:spcPct val="35000"/>
              </a:spcBef>
            </a:pPr>
            <a:endParaRPr lang="zh-CN" altLang="en-US" sz="1000">
              <a:ea typeface="SimSun" pitchFamily="2" charset="-122"/>
            </a:endParaRPr>
          </a:p>
          <a:p>
            <a:pPr marL="58738" indent="-58738">
              <a:lnSpc>
                <a:spcPct val="90000"/>
              </a:lnSpc>
              <a:spcBef>
                <a:spcPct val="35000"/>
              </a:spcBef>
            </a:pPr>
            <a:endParaRPr lang="zh-CN" altLang="en-US" sz="1000">
              <a:ea typeface="SimSun" pitchFamily="2" charset="-122"/>
            </a:endParaRPr>
          </a:p>
          <a:p>
            <a:pPr marL="58738" indent="-58738">
              <a:lnSpc>
                <a:spcPct val="90000"/>
              </a:lnSpc>
              <a:spcBef>
                <a:spcPct val="35000"/>
              </a:spcBef>
            </a:pPr>
            <a:endParaRPr lang="zh-CN" altLang="en-US" sz="1000">
              <a:ea typeface="SimSun" pitchFamily="2" charset="-122"/>
            </a:endParaRPr>
          </a:p>
          <a:p>
            <a:pPr marL="58738" indent="-58738">
              <a:lnSpc>
                <a:spcPct val="90000"/>
              </a:lnSpc>
              <a:spcBef>
                <a:spcPct val="35000"/>
              </a:spcBef>
              <a:buFontTx/>
              <a:buChar char="•"/>
            </a:pPr>
            <a:r>
              <a:rPr lang="en-US" altLang="zh-CN" sz="1000">
                <a:ea typeface="SimSun" pitchFamily="2" charset="-122"/>
              </a:rPr>
              <a:t>Three-layer scheme</a:t>
            </a:r>
            <a:r>
              <a:rPr lang="en-US" altLang="zh-CN" sz="1000" b="1">
                <a:ea typeface="SimSun" pitchFamily="2" charset="-122"/>
              </a:rPr>
              <a:t> </a:t>
            </a:r>
            <a:r>
              <a:rPr lang="en-US" altLang="zh-CN" sz="1000">
                <a:ea typeface="SimSun" pitchFamily="2" charset="-122"/>
              </a:rPr>
              <a:t>dominates previous double-layer schemes</a:t>
            </a:r>
          </a:p>
          <a:p>
            <a:pPr marL="58738" indent="-58738">
              <a:lnSpc>
                <a:spcPct val="90000"/>
              </a:lnSpc>
              <a:spcBef>
                <a:spcPct val="35000"/>
              </a:spcBef>
              <a:buFontTx/>
              <a:buChar char="•"/>
            </a:pPr>
            <a:r>
              <a:rPr lang="en-US" altLang="zh-CN" sz="1000">
                <a:ea typeface="SimSun" pitchFamily="2" charset="-122"/>
              </a:rPr>
              <a:t>Distortion-diversity tradeoff provides useful comparison in different operating regions</a:t>
            </a:r>
            <a:endParaRPr kumimoji="1" lang="en-US" altLang="zh-CN" sz="1000">
              <a:ea typeface="SimSun" pitchFamily="2" charset="-122"/>
            </a:endParaRPr>
          </a:p>
        </p:txBody>
      </p:sp>
      <p:sp>
        <p:nvSpPr>
          <p:cNvPr id="4106" name="AutoShape 4"/>
          <p:cNvSpPr>
            <a:spLocks noChangeArrowheads="1"/>
          </p:cNvSpPr>
          <p:nvPr/>
        </p:nvSpPr>
        <p:spPr bwMode="auto">
          <a:xfrm>
            <a:off x="2913063" y="1173163"/>
            <a:ext cx="3549650" cy="4989512"/>
          </a:xfrm>
          <a:prstGeom prst="roundRect">
            <a:avLst>
              <a:gd name="adj" fmla="val 7963"/>
            </a:avLst>
          </a:prstGeom>
          <a:solidFill>
            <a:srgbClr val="666699">
              <a:alpha val="25098"/>
            </a:srgbClr>
          </a:solidFill>
          <a:ln w="38100">
            <a:solidFill>
              <a:srgbClr val="4D4D4D"/>
            </a:solidFill>
            <a:round/>
            <a:headEnd/>
            <a:tailEnd/>
          </a:ln>
        </p:spPr>
        <p:txBody>
          <a:bodyPr tIns="91440" bIns="91440"/>
          <a:lstStyle/>
          <a:p>
            <a:pPr marL="114300" indent="-114300"/>
            <a:endParaRPr lang="zh-CN" altLang="en-US" sz="1200" u="sng">
              <a:ea typeface="SimSun" pitchFamily="2" charset="-122"/>
            </a:endParaRPr>
          </a:p>
        </p:txBody>
      </p:sp>
      <p:sp>
        <p:nvSpPr>
          <p:cNvPr id="4107" name="Rectangle 27"/>
          <p:cNvSpPr>
            <a:spLocks noGrp="1" noChangeArrowheads="1"/>
          </p:cNvSpPr>
          <p:nvPr>
            <p:ph type="title"/>
          </p:nvPr>
        </p:nvSpPr>
        <p:spPr>
          <a:xfrm>
            <a:off x="1000125" y="196850"/>
            <a:ext cx="7991475" cy="519113"/>
          </a:xfrm>
        </p:spPr>
        <p:txBody>
          <a:bodyPr/>
          <a:lstStyle/>
          <a:p>
            <a:pPr eaLnBrk="1" hangingPunct="1"/>
            <a:r>
              <a:rPr lang="en-US" altLang="zh-CN" sz="2400" dirty="0" smtClean="0">
                <a:ea typeface="SimSun" pitchFamily="2" charset="-122"/>
              </a:rPr>
              <a:t>Layered Source-Channel Schemes: A Distortion-</a:t>
            </a:r>
            <a:br>
              <a:rPr lang="en-US" altLang="zh-CN" sz="2400" dirty="0" smtClean="0">
                <a:ea typeface="SimSun" pitchFamily="2" charset="-122"/>
              </a:rPr>
            </a:br>
            <a:r>
              <a:rPr lang="en-US" altLang="zh-CN" sz="2400" dirty="0" smtClean="0">
                <a:ea typeface="SimSun" pitchFamily="2" charset="-122"/>
              </a:rPr>
              <a:t>Diversity Perspective: </a:t>
            </a:r>
            <a:r>
              <a:rPr lang="en-US" sz="2400" i="1" dirty="0" err="1" smtClean="0">
                <a:solidFill>
                  <a:srgbClr val="000000"/>
                </a:solidFill>
                <a:latin typeface="Times New Roman" pitchFamily="18" charset="0"/>
              </a:rPr>
              <a:t>Medard</a:t>
            </a:r>
            <a:r>
              <a:rPr lang="en-US" sz="2400" i="1" dirty="0" smtClean="0">
                <a:solidFill>
                  <a:srgbClr val="000000"/>
                </a:solidFill>
                <a:latin typeface="Times New Roman" pitchFamily="18" charset="0"/>
              </a:rPr>
              <a:t>, </a:t>
            </a:r>
            <a:r>
              <a:rPr lang="en-US" sz="2400" i="1" dirty="0" err="1" smtClean="0">
                <a:solidFill>
                  <a:srgbClr val="000000"/>
                </a:solidFill>
                <a:latin typeface="Times New Roman" pitchFamily="18" charset="0"/>
              </a:rPr>
              <a:t>Zheng</a:t>
            </a:r>
            <a:endParaRPr lang="en-US" altLang="zh-CN" sz="2400" i="1" dirty="0" smtClean="0">
              <a:ea typeface="SimSun" pitchFamily="2" charset="-122"/>
            </a:endParaRPr>
          </a:p>
        </p:txBody>
      </p:sp>
      <p:sp>
        <p:nvSpPr>
          <p:cNvPr id="4108" name="AutoShape 6"/>
          <p:cNvSpPr>
            <a:spLocks noChangeArrowheads="1"/>
          </p:cNvSpPr>
          <p:nvPr/>
        </p:nvSpPr>
        <p:spPr bwMode="auto">
          <a:xfrm>
            <a:off x="325438" y="3814763"/>
            <a:ext cx="2335212" cy="2347912"/>
          </a:xfrm>
          <a:prstGeom prst="roundRect">
            <a:avLst>
              <a:gd name="adj" fmla="val 11111"/>
            </a:avLst>
          </a:prstGeom>
          <a:solidFill>
            <a:srgbClr val="3366FF">
              <a:alpha val="20000"/>
            </a:srgbClr>
          </a:solidFill>
          <a:ln w="25400">
            <a:solidFill>
              <a:schemeClr val="bg2"/>
            </a:solidFill>
            <a:round/>
            <a:headEnd/>
            <a:tailEnd/>
          </a:ln>
        </p:spPr>
        <p:txBody>
          <a:bodyPr lIns="100584" tIns="73152" rIns="64008" bIns="82296" anchor="b"/>
          <a:lstStyle/>
          <a:p>
            <a:pPr marL="58738" indent="-58738">
              <a:lnSpc>
                <a:spcPct val="90000"/>
              </a:lnSpc>
              <a:spcBef>
                <a:spcPct val="35000"/>
              </a:spcBef>
              <a:buFontTx/>
              <a:buChar char="•"/>
            </a:pPr>
            <a:r>
              <a:rPr lang="en-US" altLang="zh-CN" sz="1000">
                <a:ea typeface="SimSun" pitchFamily="2" charset="-122"/>
              </a:rPr>
              <a:t>Diversity can be achieved through source coding techniques, like multiple description codes</a:t>
            </a:r>
          </a:p>
          <a:p>
            <a:pPr marL="58738" indent="-58738">
              <a:lnSpc>
                <a:spcPct val="90000"/>
              </a:lnSpc>
              <a:spcBef>
                <a:spcPct val="35000"/>
              </a:spcBef>
              <a:buFontTx/>
              <a:buChar char="•"/>
            </a:pPr>
            <a:r>
              <a:rPr lang="en-US" altLang="zh-CN" sz="1000">
                <a:ea typeface="SimSun" pitchFamily="2" charset="-122"/>
              </a:rPr>
              <a:t>We characterize source-channel schemes with distortion-diversity tradeoff</a:t>
            </a:r>
            <a:endParaRPr kumimoji="1" lang="en-US" altLang="zh-CN" sz="1000">
              <a:ea typeface="SimSun" pitchFamily="2" charset="-122"/>
            </a:endParaRPr>
          </a:p>
        </p:txBody>
      </p:sp>
      <p:sp>
        <p:nvSpPr>
          <p:cNvPr id="4109" name="Text Box 7"/>
          <p:cNvSpPr txBox="1">
            <a:spLocks noChangeArrowheads="1"/>
          </p:cNvSpPr>
          <p:nvPr/>
        </p:nvSpPr>
        <p:spPr bwMode="auto">
          <a:xfrm>
            <a:off x="401638" y="6348413"/>
            <a:ext cx="8359775" cy="385762"/>
          </a:xfrm>
          <a:prstGeom prst="rect">
            <a:avLst/>
          </a:prstGeom>
          <a:solidFill>
            <a:srgbClr val="FFFF00"/>
          </a:solidFill>
          <a:ln w="31750" algn="ctr">
            <a:solidFill>
              <a:srgbClr val="333333"/>
            </a:solidFill>
            <a:miter lim="800000"/>
            <a:headEnd/>
            <a:tailEnd/>
          </a:ln>
        </p:spPr>
        <p:txBody>
          <a:bodyPr lIns="274320" tIns="100584" rIns="274320" bIns="73152" anchor="b" anchorCtr="1">
            <a:spAutoFit/>
          </a:bodyPr>
          <a:lstStyle/>
          <a:p>
            <a:pPr algn="ctr">
              <a:lnSpc>
                <a:spcPct val="85000"/>
              </a:lnSpc>
            </a:pPr>
            <a:r>
              <a:rPr lang="en-US" altLang="zh-CN" sz="1400" b="1">
                <a:ea typeface="SimSun" pitchFamily="2" charset="-122"/>
              </a:rPr>
              <a:t>Distortion-diversity tradeoff better characterizes layered source-channel schemes</a:t>
            </a:r>
          </a:p>
        </p:txBody>
      </p:sp>
      <p:sp>
        <p:nvSpPr>
          <p:cNvPr id="4110" name="Rectangle 8"/>
          <p:cNvSpPr>
            <a:spLocks noChangeArrowheads="1"/>
          </p:cNvSpPr>
          <p:nvPr/>
        </p:nvSpPr>
        <p:spPr bwMode="auto">
          <a:xfrm>
            <a:off x="3141663" y="1346200"/>
            <a:ext cx="3197225" cy="4762500"/>
          </a:xfrm>
          <a:prstGeom prst="rect">
            <a:avLst/>
          </a:prstGeom>
          <a:noFill/>
          <a:ln w="19050">
            <a:noFill/>
            <a:prstDash val="sysDot"/>
            <a:miter lim="800000"/>
            <a:headEnd/>
            <a:tailEnd/>
          </a:ln>
        </p:spPr>
        <p:txBody>
          <a:bodyPr lIns="0" tIns="0" rIns="0" bIns="0">
            <a:spAutoFit/>
          </a:bodyPr>
          <a:lstStyle/>
          <a:p>
            <a:pPr marL="114300" indent="-114300">
              <a:lnSpc>
                <a:spcPct val="90000"/>
              </a:lnSpc>
              <a:spcBef>
                <a:spcPct val="35000"/>
              </a:spcBef>
              <a:tabLst>
                <a:tab pos="119063" algn="l"/>
              </a:tabLst>
            </a:pPr>
            <a:r>
              <a:rPr lang="en-US" altLang="zh-CN" sz="1200" b="1">
                <a:ea typeface="SimSun" pitchFamily="2" charset="-122"/>
              </a:rPr>
              <a:t>MAIN ACHIEVEMENT:</a:t>
            </a:r>
          </a:p>
          <a:p>
            <a:pPr marL="114300" indent="-114300">
              <a:lnSpc>
                <a:spcPct val="90000"/>
              </a:lnSpc>
              <a:spcBef>
                <a:spcPct val="35000"/>
              </a:spcBef>
              <a:tabLst>
                <a:tab pos="119063" algn="l"/>
              </a:tabLst>
            </a:pPr>
            <a:r>
              <a:rPr lang="en-US" altLang="zh-CN" sz="1100">
                <a:ea typeface="SimSun" pitchFamily="2" charset="-122"/>
              </a:rPr>
              <a:t>	A three-layer source-channel scheme, which includes previous multi-resolution-based and multi-description-based schemes as special cases</a:t>
            </a:r>
          </a:p>
          <a:p>
            <a:pPr marL="114300" indent="-114300">
              <a:lnSpc>
                <a:spcPct val="90000"/>
              </a:lnSpc>
              <a:spcBef>
                <a:spcPct val="35000"/>
              </a:spcBef>
              <a:tabLst>
                <a:tab pos="119063" algn="l"/>
              </a:tabLst>
            </a:pPr>
            <a:endParaRPr lang="en-US" altLang="zh-CN" sz="1200" b="1">
              <a:ea typeface="SimSun" pitchFamily="2" charset="-122"/>
            </a:endParaRPr>
          </a:p>
          <a:p>
            <a:pPr marL="114300" indent="-114300">
              <a:lnSpc>
                <a:spcPct val="90000"/>
              </a:lnSpc>
              <a:spcBef>
                <a:spcPct val="35000"/>
              </a:spcBef>
              <a:tabLst>
                <a:tab pos="119063" algn="l"/>
              </a:tabLst>
            </a:pPr>
            <a:r>
              <a:rPr lang="en-US" altLang="zh-CN" sz="1200" b="1">
                <a:ea typeface="SimSun" pitchFamily="2" charset="-122"/>
              </a:rPr>
              <a:t>HOW IT WORKS: </a:t>
            </a:r>
          </a:p>
          <a:p>
            <a:pPr marL="114300" indent="-114300">
              <a:lnSpc>
                <a:spcPct val="90000"/>
              </a:lnSpc>
              <a:spcBef>
                <a:spcPct val="35000"/>
              </a:spcBef>
              <a:buFontTx/>
              <a:buChar char="•"/>
              <a:tabLst>
                <a:tab pos="119063" algn="l"/>
              </a:tabLst>
            </a:pPr>
            <a:r>
              <a:rPr lang="en-US" altLang="zh-CN" sz="1100">
                <a:ea typeface="SimSun" pitchFamily="2" charset="-122"/>
              </a:rPr>
              <a:t>	Multi-description source code with a common refinement component</a:t>
            </a:r>
          </a:p>
          <a:p>
            <a:pPr marL="114300" indent="-114300">
              <a:lnSpc>
                <a:spcPct val="90000"/>
              </a:lnSpc>
              <a:spcBef>
                <a:spcPct val="35000"/>
              </a:spcBef>
              <a:buFontTx/>
              <a:buChar char="•"/>
              <a:tabLst>
                <a:tab pos="119063" algn="l"/>
              </a:tabLst>
            </a:pPr>
            <a:r>
              <a:rPr lang="en-US" altLang="zh-CN" sz="1100">
                <a:ea typeface="SimSun" pitchFamily="2" charset="-122"/>
              </a:rPr>
              <a:t>Superposition coding with successive interference cancellation</a:t>
            </a:r>
          </a:p>
          <a:p>
            <a:pPr marL="114300" indent="-114300">
              <a:lnSpc>
                <a:spcPct val="90000"/>
              </a:lnSpc>
              <a:spcBef>
                <a:spcPct val="35000"/>
              </a:spcBef>
              <a:buFontTx/>
              <a:buChar char="•"/>
              <a:tabLst>
                <a:tab pos="119063" algn="l"/>
              </a:tabLst>
            </a:pPr>
            <a:r>
              <a:rPr lang="en-US" altLang="zh-CN" sz="1100">
                <a:ea typeface="SimSun" pitchFamily="2" charset="-122"/>
              </a:rPr>
              <a:t>Joint source-channel decoding exploits source code correlation</a:t>
            </a:r>
          </a:p>
          <a:p>
            <a:pPr marL="114300" indent="-114300">
              <a:lnSpc>
                <a:spcPct val="90000"/>
              </a:lnSpc>
              <a:spcBef>
                <a:spcPct val="35000"/>
              </a:spcBef>
              <a:tabLst>
                <a:tab pos="119063" algn="l"/>
              </a:tabLst>
            </a:pPr>
            <a:endParaRPr lang="en-US" altLang="zh-CN" sz="1100">
              <a:ea typeface="SimSun" pitchFamily="2" charset="-122"/>
            </a:endParaRPr>
          </a:p>
          <a:p>
            <a:pPr marL="114300" indent="-114300">
              <a:lnSpc>
                <a:spcPct val="90000"/>
              </a:lnSpc>
              <a:spcBef>
                <a:spcPct val="35000"/>
              </a:spcBef>
              <a:tabLst>
                <a:tab pos="119063" algn="l"/>
              </a:tabLst>
            </a:pPr>
            <a:endParaRPr lang="en-US" altLang="zh-CN" sz="1100">
              <a:ea typeface="SimSun" pitchFamily="2" charset="-122"/>
            </a:endParaRPr>
          </a:p>
          <a:p>
            <a:pPr marL="114300" indent="-114300">
              <a:lnSpc>
                <a:spcPct val="90000"/>
              </a:lnSpc>
              <a:spcBef>
                <a:spcPct val="35000"/>
              </a:spcBef>
              <a:tabLst>
                <a:tab pos="119063" algn="l"/>
              </a:tabLst>
            </a:pPr>
            <a:endParaRPr lang="en-US" altLang="zh-CN" sz="1100">
              <a:ea typeface="SimSun" pitchFamily="2" charset="-122"/>
            </a:endParaRPr>
          </a:p>
          <a:p>
            <a:pPr marL="114300" indent="-114300">
              <a:lnSpc>
                <a:spcPct val="90000"/>
              </a:lnSpc>
              <a:spcBef>
                <a:spcPct val="35000"/>
              </a:spcBef>
              <a:tabLst>
                <a:tab pos="119063" algn="l"/>
              </a:tabLst>
            </a:pPr>
            <a:endParaRPr lang="en-US" altLang="zh-CN" sz="1100">
              <a:ea typeface="SimSun" pitchFamily="2" charset="-122"/>
            </a:endParaRPr>
          </a:p>
          <a:p>
            <a:pPr marL="114300" indent="-114300">
              <a:lnSpc>
                <a:spcPct val="90000"/>
              </a:lnSpc>
              <a:spcBef>
                <a:spcPct val="35000"/>
              </a:spcBef>
              <a:tabLst>
                <a:tab pos="119063" algn="l"/>
              </a:tabLst>
            </a:pPr>
            <a:endParaRPr lang="en-US" altLang="zh-CN" sz="1100">
              <a:ea typeface="SimSun" pitchFamily="2" charset="-122"/>
            </a:endParaRPr>
          </a:p>
          <a:p>
            <a:pPr marL="114300" indent="-114300">
              <a:lnSpc>
                <a:spcPct val="90000"/>
              </a:lnSpc>
              <a:spcBef>
                <a:spcPct val="35000"/>
              </a:spcBef>
              <a:tabLst>
                <a:tab pos="119063" algn="l"/>
              </a:tabLst>
            </a:pPr>
            <a:endParaRPr lang="en-US" altLang="zh-CN" sz="1100" b="1">
              <a:ea typeface="SimSun" pitchFamily="2" charset="-122"/>
            </a:endParaRPr>
          </a:p>
          <a:p>
            <a:pPr marL="114300" indent="-114300">
              <a:lnSpc>
                <a:spcPct val="90000"/>
              </a:lnSpc>
              <a:spcBef>
                <a:spcPct val="35000"/>
              </a:spcBef>
              <a:tabLst>
                <a:tab pos="119063" algn="l"/>
              </a:tabLst>
            </a:pPr>
            <a:r>
              <a:rPr lang="en-US" altLang="zh-CN" sz="1100" b="1">
                <a:ea typeface="SimSun" pitchFamily="2" charset="-122"/>
              </a:rPr>
              <a:t>ASSUMPTIONS AND LIMITATIONS:</a:t>
            </a:r>
          </a:p>
          <a:p>
            <a:pPr marL="114300" indent="-114300">
              <a:lnSpc>
                <a:spcPct val="90000"/>
              </a:lnSpc>
              <a:spcBef>
                <a:spcPct val="35000"/>
              </a:spcBef>
              <a:buFontTx/>
              <a:buChar char="•"/>
              <a:tabLst>
                <a:tab pos="119063" algn="l"/>
              </a:tabLst>
            </a:pPr>
            <a:r>
              <a:rPr lang="en-US" altLang="zh-CN" sz="1100">
                <a:ea typeface="SimSun" pitchFamily="2" charset="-122"/>
              </a:rPr>
              <a:t>	Quasi-static block-fading channel</a:t>
            </a:r>
          </a:p>
          <a:p>
            <a:pPr marL="114300" indent="-114300">
              <a:lnSpc>
                <a:spcPct val="90000"/>
              </a:lnSpc>
              <a:spcBef>
                <a:spcPct val="35000"/>
              </a:spcBef>
              <a:buFontTx/>
              <a:buChar char="•"/>
              <a:tabLst>
                <a:tab pos="119063" algn="l"/>
              </a:tabLst>
            </a:pPr>
            <a:r>
              <a:rPr lang="en-US" altLang="zh-CN" sz="1100">
                <a:ea typeface="SimSun" pitchFamily="2" charset="-122"/>
              </a:rPr>
              <a:t>Receivers have perfect channel state information, but the transmitter only has statistical knowledge of the channel</a:t>
            </a:r>
          </a:p>
          <a:p>
            <a:pPr marL="114300" indent="-114300">
              <a:lnSpc>
                <a:spcPct val="90000"/>
              </a:lnSpc>
              <a:spcBef>
                <a:spcPct val="35000"/>
              </a:spcBef>
              <a:tabLst>
                <a:tab pos="119063" algn="l"/>
              </a:tabLst>
            </a:pPr>
            <a:endParaRPr lang="en-US" altLang="zh-CN" sz="1100" b="1">
              <a:ea typeface="SimSun" pitchFamily="2" charset="-122"/>
            </a:endParaRPr>
          </a:p>
        </p:txBody>
      </p:sp>
      <p:sp>
        <p:nvSpPr>
          <p:cNvPr id="4111" name="AutoShape 9"/>
          <p:cNvSpPr>
            <a:spLocks noChangeAspect="1" noChangeArrowheads="1"/>
          </p:cNvSpPr>
          <p:nvPr/>
        </p:nvSpPr>
        <p:spPr bwMode="auto">
          <a:xfrm rot="-5400000">
            <a:off x="2483644" y="4263231"/>
            <a:ext cx="615950" cy="363538"/>
          </a:xfrm>
          <a:prstGeom prst="downArrow">
            <a:avLst>
              <a:gd name="adj1" fmla="val 53611"/>
              <a:gd name="adj2" fmla="val 53773"/>
            </a:avLst>
          </a:prstGeom>
          <a:solidFill>
            <a:srgbClr val="952B1D"/>
          </a:solidFill>
          <a:ln w="12700">
            <a:solidFill>
              <a:srgbClr val="4D4D4D"/>
            </a:solidFill>
            <a:miter lim="800000"/>
            <a:headEnd/>
            <a:tailEnd/>
          </a:ln>
        </p:spPr>
        <p:txBody>
          <a:bodyPr rot="10800000" wrap="none" anchor="ctr"/>
          <a:lstStyle/>
          <a:p>
            <a:pPr algn="ctr"/>
            <a:endParaRPr lang="zh-CN" altLang="en-US" sz="700" b="1">
              <a:solidFill>
                <a:srgbClr val="952B1D"/>
              </a:solidFill>
              <a:latin typeface="Century Gothic" pitchFamily="34" charset="0"/>
              <a:ea typeface="SimSun" pitchFamily="2" charset="-122"/>
            </a:endParaRPr>
          </a:p>
        </p:txBody>
      </p:sp>
      <p:sp>
        <p:nvSpPr>
          <p:cNvPr id="4112" name="AutoShape 10"/>
          <p:cNvSpPr>
            <a:spLocks noChangeAspect="1" noChangeArrowheads="1"/>
          </p:cNvSpPr>
          <p:nvPr/>
        </p:nvSpPr>
        <p:spPr bwMode="auto">
          <a:xfrm rot="-5400000">
            <a:off x="6342857" y="3429794"/>
            <a:ext cx="615950" cy="363537"/>
          </a:xfrm>
          <a:prstGeom prst="downArrow">
            <a:avLst>
              <a:gd name="adj1" fmla="val 53611"/>
              <a:gd name="adj2" fmla="val 53773"/>
            </a:avLst>
          </a:prstGeom>
          <a:solidFill>
            <a:srgbClr val="952B1D"/>
          </a:solidFill>
          <a:ln w="12700">
            <a:solidFill>
              <a:srgbClr val="4D4D4D"/>
            </a:solidFill>
            <a:miter lim="800000"/>
            <a:headEnd/>
            <a:tailEnd/>
          </a:ln>
        </p:spPr>
        <p:txBody>
          <a:bodyPr vert="eaVert" wrap="none" anchor="ctr"/>
          <a:lstStyle/>
          <a:p>
            <a:pPr algn="ctr"/>
            <a:endParaRPr lang="zh-CN" altLang="en-US" sz="700" b="1">
              <a:solidFill>
                <a:srgbClr val="952B1D"/>
              </a:solidFill>
              <a:latin typeface="Century Gothic" pitchFamily="34" charset="0"/>
              <a:ea typeface="SimSun" pitchFamily="2" charset="-122"/>
            </a:endParaRPr>
          </a:p>
        </p:txBody>
      </p:sp>
      <p:grpSp>
        <p:nvGrpSpPr>
          <p:cNvPr id="2" name="Group 11"/>
          <p:cNvGrpSpPr>
            <a:grpSpLocks/>
          </p:cNvGrpSpPr>
          <p:nvPr/>
        </p:nvGrpSpPr>
        <p:grpSpPr bwMode="auto">
          <a:xfrm>
            <a:off x="325438" y="3203575"/>
            <a:ext cx="2303462" cy="527050"/>
            <a:chOff x="198" y="2502"/>
            <a:chExt cx="1451" cy="332"/>
          </a:xfrm>
        </p:grpSpPr>
        <p:sp>
          <p:nvSpPr>
            <p:cNvPr id="4122" name="AutoShape 12"/>
            <p:cNvSpPr>
              <a:spLocks noChangeAspect="1" noChangeArrowheads="1"/>
            </p:cNvSpPr>
            <p:nvPr/>
          </p:nvSpPr>
          <p:spPr bwMode="auto">
            <a:xfrm>
              <a:off x="735" y="2605"/>
              <a:ext cx="388" cy="229"/>
            </a:xfrm>
            <a:prstGeom prst="downArrow">
              <a:avLst>
                <a:gd name="adj1" fmla="val 53611"/>
                <a:gd name="adj2" fmla="val 53773"/>
              </a:avLst>
            </a:prstGeom>
            <a:solidFill>
              <a:srgbClr val="B2B2B2">
                <a:alpha val="59999"/>
              </a:srgbClr>
            </a:solidFill>
            <a:ln w="12700">
              <a:solidFill>
                <a:srgbClr val="808080"/>
              </a:solidFill>
              <a:miter lim="800000"/>
              <a:headEnd/>
              <a:tailEnd/>
            </a:ln>
          </p:spPr>
          <p:txBody>
            <a:bodyPr wrap="none" anchor="ctr"/>
            <a:lstStyle/>
            <a:p>
              <a:pPr algn="ctr"/>
              <a:endParaRPr lang="zh-CN" altLang="en-US" sz="700" b="1">
                <a:solidFill>
                  <a:srgbClr val="952B1D"/>
                </a:solidFill>
                <a:latin typeface="Century Gothic" pitchFamily="34" charset="0"/>
                <a:ea typeface="SimSun" pitchFamily="2" charset="-122"/>
              </a:endParaRPr>
            </a:p>
          </p:txBody>
        </p:sp>
        <p:sp>
          <p:nvSpPr>
            <p:cNvPr id="4123" name="AutoShape 13"/>
            <p:cNvSpPr>
              <a:spLocks/>
            </p:cNvSpPr>
            <p:nvPr/>
          </p:nvSpPr>
          <p:spPr bwMode="auto">
            <a:xfrm rot="5400000">
              <a:off x="871" y="1829"/>
              <a:ext cx="105" cy="1451"/>
            </a:xfrm>
            <a:prstGeom prst="rightBracket">
              <a:avLst>
                <a:gd name="adj" fmla="val 115159"/>
              </a:avLst>
            </a:prstGeom>
            <a:noFill/>
            <a:ln w="28575">
              <a:solidFill>
                <a:srgbClr val="969696"/>
              </a:solidFill>
              <a:round/>
              <a:headEnd/>
              <a:tailEnd/>
            </a:ln>
          </p:spPr>
          <p:txBody>
            <a:bodyPr anchor="ctr">
              <a:spAutoFit/>
            </a:bodyPr>
            <a:lstStyle/>
            <a:p>
              <a:endParaRPr lang="zh-CN" altLang="en-US">
                <a:ea typeface="SimSun" pitchFamily="2" charset="-122"/>
              </a:endParaRPr>
            </a:p>
          </p:txBody>
        </p:sp>
      </p:grpSp>
      <p:sp>
        <p:nvSpPr>
          <p:cNvPr id="4114" name="Rectangle 14"/>
          <p:cNvSpPr>
            <a:spLocks noChangeArrowheads="1"/>
          </p:cNvSpPr>
          <p:nvPr/>
        </p:nvSpPr>
        <p:spPr bwMode="auto">
          <a:xfrm>
            <a:off x="508000" y="2424113"/>
            <a:ext cx="2049463" cy="736600"/>
          </a:xfrm>
          <a:prstGeom prst="rect">
            <a:avLst/>
          </a:prstGeom>
          <a:noFill/>
          <a:ln w="19050">
            <a:noFill/>
            <a:prstDash val="sysDot"/>
            <a:miter lim="800000"/>
            <a:headEnd/>
            <a:tailEnd/>
          </a:ln>
        </p:spPr>
        <p:txBody>
          <a:bodyPr lIns="0" tIns="0" rIns="0" bIns="0" anchor="b">
            <a:spAutoFit/>
          </a:bodyPr>
          <a:lstStyle/>
          <a:p>
            <a:pPr>
              <a:lnSpc>
                <a:spcPct val="90000"/>
              </a:lnSpc>
              <a:spcBef>
                <a:spcPct val="35000"/>
              </a:spcBef>
              <a:buFontTx/>
              <a:buChar char="•"/>
              <a:tabLst>
                <a:tab pos="58738" algn="l"/>
              </a:tabLst>
            </a:pPr>
            <a:r>
              <a:rPr kumimoji="1" lang="en-US" altLang="zh-CN" sz="1000" i="1">
                <a:ea typeface="SimSun" pitchFamily="2" charset="-122"/>
              </a:rPr>
              <a:t>Conventional source-channel scheme achieves a single level of reconstruction</a:t>
            </a:r>
          </a:p>
          <a:p>
            <a:pPr>
              <a:lnSpc>
                <a:spcPct val="90000"/>
              </a:lnSpc>
              <a:spcBef>
                <a:spcPct val="35000"/>
              </a:spcBef>
              <a:buFontTx/>
              <a:buChar char="•"/>
              <a:tabLst>
                <a:tab pos="58738" algn="l"/>
              </a:tabLst>
            </a:pPr>
            <a:r>
              <a:rPr kumimoji="1" lang="en-US" altLang="zh-CN" sz="1000" i="1">
                <a:ea typeface="SimSun" pitchFamily="2" charset="-122"/>
              </a:rPr>
              <a:t>Diversity is usually achieved in the channel coding component</a:t>
            </a:r>
          </a:p>
        </p:txBody>
      </p:sp>
      <p:sp>
        <p:nvSpPr>
          <p:cNvPr id="4115" name="Rectangle 15"/>
          <p:cNvSpPr>
            <a:spLocks noChangeArrowheads="1"/>
          </p:cNvSpPr>
          <p:nvPr/>
        </p:nvSpPr>
        <p:spPr bwMode="auto">
          <a:xfrm>
            <a:off x="6977063" y="5360988"/>
            <a:ext cx="1914525" cy="736600"/>
          </a:xfrm>
          <a:prstGeom prst="rect">
            <a:avLst/>
          </a:prstGeom>
          <a:noFill/>
          <a:ln w="19050">
            <a:noFill/>
            <a:prstDash val="sysDot"/>
            <a:miter lim="800000"/>
            <a:headEnd/>
            <a:tailEnd/>
          </a:ln>
        </p:spPr>
        <p:txBody>
          <a:bodyPr lIns="0" tIns="0" rIns="0" bIns="0" anchor="b">
            <a:spAutoFit/>
          </a:bodyPr>
          <a:lstStyle/>
          <a:p>
            <a:pPr>
              <a:lnSpc>
                <a:spcPct val="90000"/>
              </a:lnSpc>
              <a:spcBef>
                <a:spcPct val="35000"/>
              </a:spcBef>
              <a:buFontTx/>
              <a:buChar char="•"/>
              <a:tabLst>
                <a:tab pos="58738" algn="l"/>
              </a:tabLst>
            </a:pPr>
            <a:r>
              <a:rPr kumimoji="1" lang="en-US" altLang="zh-CN" sz="1000" i="1">
                <a:ea typeface="SimSun" pitchFamily="2" charset="-122"/>
              </a:rPr>
              <a:t>Extend multi-description-based source-channel scheme while preserving the interface between source and channel coding</a:t>
            </a:r>
          </a:p>
          <a:p>
            <a:pPr>
              <a:lnSpc>
                <a:spcPct val="90000"/>
              </a:lnSpc>
              <a:spcBef>
                <a:spcPct val="35000"/>
              </a:spcBef>
              <a:buFontTx/>
              <a:buChar char="•"/>
              <a:tabLst>
                <a:tab pos="58738" algn="l"/>
              </a:tabLst>
            </a:pPr>
            <a:r>
              <a:rPr kumimoji="1" lang="en-US" altLang="zh-CN" sz="1000" i="1">
                <a:ea typeface="SimSun" pitchFamily="2" charset="-122"/>
              </a:rPr>
              <a:t>More general channel model</a:t>
            </a:r>
          </a:p>
        </p:txBody>
      </p:sp>
      <p:grpSp>
        <p:nvGrpSpPr>
          <p:cNvPr id="3" name="Group 21"/>
          <p:cNvGrpSpPr>
            <a:grpSpLocks/>
          </p:cNvGrpSpPr>
          <p:nvPr/>
        </p:nvGrpSpPr>
        <p:grpSpPr bwMode="auto">
          <a:xfrm>
            <a:off x="171450" y="914400"/>
            <a:ext cx="6640513" cy="5159375"/>
            <a:chOff x="108" y="576"/>
            <a:chExt cx="4183" cy="3250"/>
          </a:xfrm>
        </p:grpSpPr>
        <p:sp>
          <p:nvSpPr>
            <p:cNvPr id="4117" name="Text Box 22"/>
            <p:cNvSpPr txBox="1">
              <a:spLocks noChangeArrowheads="1"/>
            </p:cNvSpPr>
            <p:nvPr/>
          </p:nvSpPr>
          <p:spPr bwMode="auto">
            <a:xfrm rot="-5400000">
              <a:off x="3533" y="1394"/>
              <a:ext cx="1423" cy="92"/>
            </a:xfrm>
            <a:prstGeom prst="rect">
              <a:avLst/>
            </a:prstGeom>
            <a:noFill/>
            <a:ln w="12700" algn="ctr">
              <a:noFill/>
              <a:miter lim="800000"/>
              <a:headEnd/>
              <a:tailEnd/>
            </a:ln>
          </p:spPr>
          <p:txBody>
            <a:bodyPr lIns="0" tIns="0" rIns="0" bIns="0">
              <a:spAutoFit/>
            </a:bodyPr>
            <a:lstStyle/>
            <a:p>
              <a:pPr algn="ctr">
                <a:lnSpc>
                  <a:spcPct val="80000"/>
                </a:lnSpc>
              </a:pPr>
              <a:r>
                <a:rPr lang="en-US" altLang="zh-CN" sz="1200">
                  <a:solidFill>
                    <a:srgbClr val="952B1D"/>
                  </a:solidFill>
                  <a:latin typeface="Arial Black" pitchFamily="34" charset="0"/>
                  <a:ea typeface="SimSun" pitchFamily="2" charset="-122"/>
                </a:rPr>
                <a:t>IMPACT</a:t>
              </a:r>
            </a:p>
          </p:txBody>
        </p:sp>
        <p:sp>
          <p:nvSpPr>
            <p:cNvPr id="4118" name="Text Box 23"/>
            <p:cNvSpPr txBox="1">
              <a:spLocks noChangeArrowheads="1"/>
            </p:cNvSpPr>
            <p:nvPr/>
          </p:nvSpPr>
          <p:spPr bwMode="auto">
            <a:xfrm rot="-5400000">
              <a:off x="3468" y="3004"/>
              <a:ext cx="1553" cy="92"/>
            </a:xfrm>
            <a:prstGeom prst="rect">
              <a:avLst/>
            </a:prstGeom>
            <a:noFill/>
            <a:ln w="12700" algn="ctr">
              <a:noFill/>
              <a:miter lim="800000"/>
              <a:headEnd/>
              <a:tailEnd/>
            </a:ln>
          </p:spPr>
          <p:txBody>
            <a:bodyPr lIns="0" tIns="0" rIns="0" bIns="0">
              <a:spAutoFit/>
            </a:bodyPr>
            <a:lstStyle/>
            <a:p>
              <a:pPr>
                <a:lnSpc>
                  <a:spcPct val="80000"/>
                </a:lnSpc>
              </a:pPr>
              <a:r>
                <a:rPr lang="en-US" altLang="zh-CN" sz="1200">
                  <a:solidFill>
                    <a:srgbClr val="952B1D"/>
                  </a:solidFill>
                  <a:latin typeface="Arial Black" pitchFamily="34" charset="0"/>
                  <a:ea typeface="SimSun" pitchFamily="2" charset="-122"/>
                </a:rPr>
                <a:t>NEXT-PHASE GOALS</a:t>
              </a:r>
            </a:p>
          </p:txBody>
        </p:sp>
        <p:sp>
          <p:nvSpPr>
            <p:cNvPr id="4119" name="Text Box 24"/>
            <p:cNvSpPr txBox="1">
              <a:spLocks noChangeArrowheads="1"/>
            </p:cNvSpPr>
            <p:nvPr/>
          </p:nvSpPr>
          <p:spPr bwMode="auto">
            <a:xfrm>
              <a:off x="1644" y="576"/>
              <a:ext cx="2622" cy="136"/>
            </a:xfrm>
            <a:prstGeom prst="rect">
              <a:avLst/>
            </a:prstGeom>
            <a:noFill/>
            <a:ln w="12700" algn="ctr">
              <a:noFill/>
              <a:miter lim="800000"/>
              <a:headEnd/>
              <a:tailEnd/>
            </a:ln>
          </p:spPr>
          <p:txBody>
            <a:bodyPr lIns="0" tIns="0" rIns="0" bIns="0">
              <a:spAutoFit/>
            </a:bodyPr>
            <a:lstStyle/>
            <a:p>
              <a:pPr algn="ctr"/>
              <a:r>
                <a:rPr lang="en-US" altLang="zh-CN" sz="1400">
                  <a:solidFill>
                    <a:srgbClr val="952B1D"/>
                  </a:solidFill>
                  <a:latin typeface="Arial Black" pitchFamily="34" charset="0"/>
                  <a:ea typeface="SimSun" pitchFamily="2" charset="-122"/>
                </a:rPr>
                <a:t>ACHIEVEMENT DESCRIPTION </a:t>
              </a:r>
            </a:p>
          </p:txBody>
        </p:sp>
        <p:sp>
          <p:nvSpPr>
            <p:cNvPr id="4120" name="Text Box 25"/>
            <p:cNvSpPr txBox="1">
              <a:spLocks noChangeArrowheads="1"/>
            </p:cNvSpPr>
            <p:nvPr/>
          </p:nvSpPr>
          <p:spPr bwMode="auto">
            <a:xfrm rot="-5400000">
              <a:off x="-204" y="1029"/>
              <a:ext cx="715" cy="92"/>
            </a:xfrm>
            <a:prstGeom prst="rect">
              <a:avLst/>
            </a:prstGeom>
            <a:noFill/>
            <a:ln w="12700" algn="ctr">
              <a:noFill/>
              <a:miter lim="800000"/>
              <a:headEnd/>
              <a:tailEnd/>
            </a:ln>
          </p:spPr>
          <p:txBody>
            <a:bodyPr lIns="0" tIns="0" rIns="0" bIns="0">
              <a:spAutoFit/>
            </a:bodyPr>
            <a:lstStyle/>
            <a:p>
              <a:pPr>
                <a:lnSpc>
                  <a:spcPct val="80000"/>
                </a:lnSpc>
              </a:pPr>
              <a:r>
                <a:rPr lang="en-US" altLang="zh-CN" sz="1200">
                  <a:solidFill>
                    <a:srgbClr val="952B1D"/>
                  </a:solidFill>
                  <a:latin typeface="Arial Black" pitchFamily="34" charset="0"/>
                  <a:ea typeface="SimSun" pitchFamily="2" charset="-122"/>
                </a:rPr>
                <a:t>STATUS QUO</a:t>
              </a:r>
            </a:p>
          </p:txBody>
        </p:sp>
        <p:sp>
          <p:nvSpPr>
            <p:cNvPr id="4121" name="Text Box 26"/>
            <p:cNvSpPr txBox="1">
              <a:spLocks noChangeArrowheads="1"/>
            </p:cNvSpPr>
            <p:nvPr/>
          </p:nvSpPr>
          <p:spPr bwMode="auto">
            <a:xfrm rot="-5400000">
              <a:off x="-364" y="3252"/>
              <a:ext cx="1035" cy="92"/>
            </a:xfrm>
            <a:prstGeom prst="rect">
              <a:avLst/>
            </a:prstGeom>
            <a:noFill/>
            <a:ln w="12700" algn="ctr">
              <a:noFill/>
              <a:miter lim="800000"/>
              <a:headEnd/>
              <a:tailEnd/>
            </a:ln>
          </p:spPr>
          <p:txBody>
            <a:bodyPr lIns="0" tIns="0" rIns="0" bIns="0">
              <a:spAutoFit/>
            </a:bodyPr>
            <a:lstStyle/>
            <a:p>
              <a:pPr>
                <a:lnSpc>
                  <a:spcPct val="80000"/>
                </a:lnSpc>
                <a:tabLst>
                  <a:tab pos="1827213" algn="l"/>
                </a:tabLst>
              </a:pPr>
              <a:r>
                <a:rPr lang="en-US" altLang="zh-CN" sz="1200">
                  <a:solidFill>
                    <a:srgbClr val="952B1D"/>
                  </a:solidFill>
                  <a:latin typeface="Arial Black" pitchFamily="34" charset="0"/>
                  <a:ea typeface="SimSun" pitchFamily="2" charset="-122"/>
                </a:rPr>
                <a:t>NEW INSIGHTS</a:t>
              </a:r>
            </a:p>
          </p:txBody>
        </p:sp>
      </p:grpSp>
      <p:graphicFrame>
        <p:nvGraphicFramePr>
          <p:cNvPr id="4098" name="Object 30"/>
          <p:cNvGraphicFramePr>
            <a:graphicFrameLocks noChangeAspect="1"/>
          </p:cNvGraphicFramePr>
          <p:nvPr/>
        </p:nvGraphicFramePr>
        <p:xfrm>
          <a:off x="2933700" y="3800475"/>
          <a:ext cx="3543300" cy="952500"/>
        </p:xfrm>
        <a:graphic>
          <a:graphicData uri="http://schemas.openxmlformats.org/presentationml/2006/ole">
            <p:oleObj spid="_x0000_s4098" name="Visio" r:id="rId4" imgW="12256115" imgH="2670334" progId="">
              <p:embed/>
            </p:oleObj>
          </a:graphicData>
        </a:graphic>
      </p:graphicFrame>
      <p:graphicFrame>
        <p:nvGraphicFramePr>
          <p:cNvPr id="4099" name="Object 33"/>
          <p:cNvGraphicFramePr>
            <a:graphicFrameLocks noChangeAspect="1"/>
          </p:cNvGraphicFramePr>
          <p:nvPr/>
        </p:nvGraphicFramePr>
        <p:xfrm>
          <a:off x="6846888" y="1325563"/>
          <a:ext cx="2051050" cy="1447800"/>
        </p:xfrm>
        <a:graphic>
          <a:graphicData uri="http://schemas.openxmlformats.org/presentationml/2006/ole">
            <p:oleObj spid="_x0000_s4099" name="Visio" r:id="rId5" imgW="2479477" imgH="1749385" progId="">
              <p:embed/>
            </p:oleObj>
          </a:graphicData>
        </a:graphic>
      </p:graphicFrame>
      <p:graphicFrame>
        <p:nvGraphicFramePr>
          <p:cNvPr id="4100" name="Object 35"/>
          <p:cNvGraphicFramePr>
            <a:graphicFrameLocks noChangeAspect="1"/>
          </p:cNvGraphicFramePr>
          <p:nvPr/>
        </p:nvGraphicFramePr>
        <p:xfrm>
          <a:off x="490538" y="908050"/>
          <a:ext cx="1943100" cy="1433513"/>
        </p:xfrm>
        <a:graphic>
          <a:graphicData uri="http://schemas.openxmlformats.org/presentationml/2006/ole">
            <p:oleObj spid="_x0000_s4100" name="Visio" r:id="rId6" imgW="6734175" imgH="4967704" progId="">
              <p:embed/>
            </p:oleObj>
          </a:graphicData>
        </a:graphic>
      </p:graphicFrame>
      <p:graphicFrame>
        <p:nvGraphicFramePr>
          <p:cNvPr id="4101" name="Object 36"/>
          <p:cNvGraphicFramePr>
            <a:graphicFrameLocks noChangeAspect="1"/>
          </p:cNvGraphicFramePr>
          <p:nvPr/>
        </p:nvGraphicFramePr>
        <p:xfrm>
          <a:off x="6896100" y="4117975"/>
          <a:ext cx="2085975" cy="1171575"/>
        </p:xfrm>
        <a:graphic>
          <a:graphicData uri="http://schemas.openxmlformats.org/presentationml/2006/ole">
            <p:oleObj spid="_x0000_s4101" name="Visio" r:id="rId7" imgW="6905446" imgH="3881735" progId="">
              <p:embed/>
            </p:oleObj>
          </a:graphicData>
        </a:graphic>
      </p:graphicFrame>
      <p:graphicFrame>
        <p:nvGraphicFramePr>
          <p:cNvPr id="4102" name="Object 37"/>
          <p:cNvGraphicFramePr>
            <a:graphicFrameLocks noChangeAspect="1"/>
          </p:cNvGraphicFramePr>
          <p:nvPr/>
        </p:nvGraphicFramePr>
        <p:xfrm>
          <a:off x="603250" y="3881438"/>
          <a:ext cx="1770063" cy="1233487"/>
        </p:xfrm>
        <a:graphic>
          <a:graphicData uri="http://schemas.openxmlformats.org/presentationml/2006/ole">
            <p:oleObj spid="_x0000_s4102" name="Visio" r:id="rId8" imgW="6109514" imgH="4257615" progId="">
              <p:embed/>
            </p:oleObj>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0" y="6240463"/>
            <a:ext cx="9144000" cy="617537"/>
          </a:xfrm>
          <a:prstGeom prst="rect">
            <a:avLst/>
          </a:prstGeom>
          <a:solidFill>
            <a:schemeClr val="bg1"/>
          </a:solidFill>
          <a:ln w="12700">
            <a:noFill/>
            <a:miter lim="800000"/>
            <a:headEnd/>
            <a:tailEnd/>
          </a:ln>
        </p:spPr>
        <p:txBody>
          <a:bodyPr wrap="none" anchor="ctr">
            <a:spAutoFit/>
          </a:bodyPr>
          <a:lstStyle/>
          <a:p>
            <a:endParaRPr lang="en-US"/>
          </a:p>
        </p:txBody>
      </p:sp>
      <p:sp>
        <p:nvSpPr>
          <p:cNvPr id="31747" name="AutoShape 2"/>
          <p:cNvSpPr>
            <a:spLocks noChangeAspect="1" noChangeArrowheads="1"/>
          </p:cNvSpPr>
          <p:nvPr/>
        </p:nvSpPr>
        <p:spPr bwMode="auto">
          <a:xfrm>
            <a:off x="7599363" y="3770313"/>
            <a:ext cx="615950" cy="363537"/>
          </a:xfrm>
          <a:prstGeom prst="downArrow">
            <a:avLst>
              <a:gd name="adj1" fmla="val 53611"/>
              <a:gd name="adj2" fmla="val 53773"/>
            </a:avLst>
          </a:prstGeom>
          <a:solidFill>
            <a:srgbClr val="B2B2B2">
              <a:alpha val="59999"/>
            </a:srgbClr>
          </a:solidFill>
          <a:ln w="12700">
            <a:solidFill>
              <a:srgbClr val="808080"/>
            </a:solidFill>
            <a:miter lim="800000"/>
            <a:headEnd/>
            <a:tailEnd/>
          </a:ln>
        </p:spPr>
        <p:txBody>
          <a:bodyPr wrap="none" anchor="ctr"/>
          <a:lstStyle/>
          <a:p>
            <a:pPr algn="ctr"/>
            <a:endParaRPr lang="en-US" sz="700" b="1">
              <a:solidFill>
                <a:srgbClr val="952B1D"/>
              </a:solidFill>
              <a:latin typeface="Century Gothic" pitchFamily="34" charset="0"/>
            </a:endParaRPr>
          </a:p>
        </p:txBody>
      </p:sp>
      <p:sp>
        <p:nvSpPr>
          <p:cNvPr id="31748" name="AutoShape 3"/>
          <p:cNvSpPr>
            <a:spLocks noChangeArrowheads="1"/>
          </p:cNvSpPr>
          <p:nvPr/>
        </p:nvSpPr>
        <p:spPr bwMode="auto">
          <a:xfrm>
            <a:off x="6815138" y="1173163"/>
            <a:ext cx="2174875" cy="2601912"/>
          </a:xfrm>
          <a:prstGeom prst="roundRect">
            <a:avLst>
              <a:gd name="adj" fmla="val 11111"/>
            </a:avLst>
          </a:prstGeom>
          <a:solidFill>
            <a:srgbClr val="3366FF">
              <a:alpha val="20000"/>
            </a:srgbClr>
          </a:solidFill>
          <a:ln w="25400">
            <a:solidFill>
              <a:schemeClr val="bg2"/>
            </a:solidFill>
            <a:round/>
            <a:headEnd/>
            <a:tailEnd/>
          </a:ln>
        </p:spPr>
        <p:txBody>
          <a:bodyPr lIns="100584" tIns="73152" rIns="64008" bIns="82296" anchor="b"/>
          <a:lstStyle/>
          <a:p>
            <a:pPr marL="58738" indent="-58738">
              <a:lnSpc>
                <a:spcPct val="90000"/>
              </a:lnSpc>
              <a:spcBef>
                <a:spcPct val="35000"/>
              </a:spcBef>
            </a:pPr>
            <a:endParaRPr lang="en-US" sz="1000"/>
          </a:p>
          <a:p>
            <a:pPr marL="58738" indent="-58738">
              <a:lnSpc>
                <a:spcPct val="90000"/>
              </a:lnSpc>
              <a:spcBef>
                <a:spcPct val="35000"/>
              </a:spcBef>
            </a:pPr>
            <a:endParaRPr lang="en-US" sz="1000"/>
          </a:p>
          <a:p>
            <a:pPr marL="58738" indent="-58738">
              <a:lnSpc>
                <a:spcPct val="90000"/>
              </a:lnSpc>
              <a:spcBef>
                <a:spcPct val="35000"/>
              </a:spcBef>
            </a:pPr>
            <a:endParaRPr lang="en-US" sz="1000"/>
          </a:p>
          <a:p>
            <a:pPr marL="58738" indent="-58738">
              <a:lnSpc>
                <a:spcPct val="90000"/>
              </a:lnSpc>
              <a:spcBef>
                <a:spcPct val="35000"/>
              </a:spcBef>
            </a:pPr>
            <a:endParaRPr lang="en-US" sz="1000"/>
          </a:p>
          <a:p>
            <a:pPr marL="58738" indent="-58738">
              <a:lnSpc>
                <a:spcPct val="90000"/>
              </a:lnSpc>
              <a:spcBef>
                <a:spcPct val="35000"/>
              </a:spcBef>
            </a:pPr>
            <a:endParaRPr lang="en-US" sz="1000"/>
          </a:p>
          <a:p>
            <a:pPr marL="58738" indent="-58738">
              <a:lnSpc>
                <a:spcPct val="90000"/>
              </a:lnSpc>
              <a:spcBef>
                <a:spcPct val="35000"/>
              </a:spcBef>
            </a:pPr>
            <a:endParaRPr lang="en-US" sz="1000"/>
          </a:p>
          <a:p>
            <a:pPr marL="58738" indent="-58738">
              <a:lnSpc>
                <a:spcPct val="90000"/>
              </a:lnSpc>
              <a:spcBef>
                <a:spcPct val="35000"/>
              </a:spcBef>
            </a:pPr>
            <a:endParaRPr lang="en-US" sz="1000"/>
          </a:p>
          <a:p>
            <a:pPr marL="58738" indent="-58738">
              <a:lnSpc>
                <a:spcPct val="90000"/>
              </a:lnSpc>
              <a:spcBef>
                <a:spcPct val="35000"/>
              </a:spcBef>
            </a:pPr>
            <a:endParaRPr lang="en-US" sz="1000"/>
          </a:p>
          <a:p>
            <a:pPr marL="58738" indent="-58738">
              <a:lnSpc>
                <a:spcPct val="90000"/>
              </a:lnSpc>
              <a:spcBef>
                <a:spcPct val="35000"/>
              </a:spcBef>
            </a:pPr>
            <a:r>
              <a:rPr lang="en-US" sz="1000"/>
              <a:t>	Increase in capacity is potentially unbounded.</a:t>
            </a:r>
          </a:p>
          <a:p>
            <a:pPr marL="58738" indent="-58738">
              <a:lnSpc>
                <a:spcPct val="90000"/>
              </a:lnSpc>
              <a:spcBef>
                <a:spcPct val="35000"/>
              </a:spcBef>
            </a:pPr>
            <a:r>
              <a:rPr lang="en-US" sz="1000"/>
              <a:t> </a:t>
            </a:r>
          </a:p>
          <a:p>
            <a:pPr marL="58738" indent="-58738">
              <a:lnSpc>
                <a:spcPct val="90000"/>
              </a:lnSpc>
              <a:spcBef>
                <a:spcPct val="35000"/>
              </a:spcBef>
            </a:pPr>
            <a:r>
              <a:rPr lang="en-US" sz="1000"/>
              <a:t>	Power consumption by remote sources can be decreased by employing feedback from the central receivers.</a:t>
            </a:r>
            <a:endParaRPr kumimoji="1" lang="en-US" sz="1000"/>
          </a:p>
        </p:txBody>
      </p:sp>
      <p:sp>
        <p:nvSpPr>
          <p:cNvPr id="31749" name="AutoShape 4"/>
          <p:cNvSpPr>
            <a:spLocks noChangeArrowheads="1"/>
          </p:cNvSpPr>
          <p:nvPr/>
        </p:nvSpPr>
        <p:spPr bwMode="auto">
          <a:xfrm>
            <a:off x="2913063" y="1173163"/>
            <a:ext cx="3549650" cy="4989512"/>
          </a:xfrm>
          <a:prstGeom prst="roundRect">
            <a:avLst>
              <a:gd name="adj" fmla="val 7963"/>
            </a:avLst>
          </a:prstGeom>
          <a:solidFill>
            <a:srgbClr val="666699">
              <a:alpha val="25098"/>
            </a:srgbClr>
          </a:solidFill>
          <a:ln w="38100">
            <a:solidFill>
              <a:srgbClr val="4D4D4D"/>
            </a:solidFill>
            <a:round/>
            <a:headEnd/>
            <a:tailEnd/>
          </a:ln>
        </p:spPr>
        <p:txBody>
          <a:bodyPr tIns="91440" bIns="91440"/>
          <a:lstStyle/>
          <a:p>
            <a:pPr marL="114300" indent="-114300"/>
            <a:endParaRPr lang="en-US" sz="1200" u="sng"/>
          </a:p>
        </p:txBody>
      </p:sp>
      <p:sp>
        <p:nvSpPr>
          <p:cNvPr id="31750" name="Rectangle 27"/>
          <p:cNvSpPr>
            <a:spLocks noGrp="1" noChangeArrowheads="1"/>
          </p:cNvSpPr>
          <p:nvPr>
            <p:ph type="title"/>
          </p:nvPr>
        </p:nvSpPr>
        <p:spPr>
          <a:xfrm>
            <a:off x="914400" y="188913"/>
            <a:ext cx="8010525" cy="519112"/>
          </a:xfrm>
        </p:spPr>
        <p:txBody>
          <a:bodyPr/>
          <a:lstStyle/>
          <a:p>
            <a:pPr eaLnBrk="1" hangingPunct="1"/>
            <a:r>
              <a:rPr lang="en-US" dirty="0" smtClean="0"/>
              <a:t>Feedback and Network Coding</a:t>
            </a:r>
            <a:br>
              <a:rPr lang="en-US" dirty="0" smtClean="0"/>
            </a:br>
            <a:r>
              <a:rPr lang="en-US" sz="2400" i="1" dirty="0" err="1" smtClean="0"/>
              <a:t>Effros</a:t>
            </a:r>
            <a:r>
              <a:rPr lang="en-US" sz="2400" i="1" dirty="0" smtClean="0"/>
              <a:t> and </a:t>
            </a:r>
            <a:r>
              <a:rPr lang="en-US" sz="2400" i="1" dirty="0" err="1" smtClean="0"/>
              <a:t>Bakshi</a:t>
            </a:r>
            <a:endParaRPr lang="en-US" dirty="0" smtClean="0"/>
          </a:p>
        </p:txBody>
      </p:sp>
      <p:sp>
        <p:nvSpPr>
          <p:cNvPr id="31751" name="AutoShape 6"/>
          <p:cNvSpPr>
            <a:spLocks noChangeArrowheads="1"/>
          </p:cNvSpPr>
          <p:nvPr/>
        </p:nvSpPr>
        <p:spPr bwMode="auto">
          <a:xfrm>
            <a:off x="325438" y="3814763"/>
            <a:ext cx="2335212" cy="2347912"/>
          </a:xfrm>
          <a:prstGeom prst="roundRect">
            <a:avLst>
              <a:gd name="adj" fmla="val 11111"/>
            </a:avLst>
          </a:prstGeom>
          <a:solidFill>
            <a:srgbClr val="3366FF">
              <a:alpha val="20000"/>
            </a:srgbClr>
          </a:solidFill>
          <a:ln w="25400">
            <a:solidFill>
              <a:schemeClr val="bg2"/>
            </a:solidFill>
            <a:round/>
            <a:headEnd/>
            <a:tailEnd/>
          </a:ln>
        </p:spPr>
        <p:txBody>
          <a:bodyPr lIns="100584" tIns="73152" rIns="64008" bIns="82296" anchor="b"/>
          <a:lstStyle/>
          <a:p>
            <a:pPr marL="58738" indent="-58738">
              <a:lnSpc>
                <a:spcPct val="90000"/>
              </a:lnSpc>
              <a:spcBef>
                <a:spcPct val="35000"/>
              </a:spcBef>
            </a:pPr>
            <a:endParaRPr lang="en-US" sz="1000"/>
          </a:p>
          <a:p>
            <a:pPr marL="58738" indent="-58738">
              <a:lnSpc>
                <a:spcPct val="90000"/>
              </a:lnSpc>
              <a:spcBef>
                <a:spcPct val="35000"/>
              </a:spcBef>
            </a:pPr>
            <a:endParaRPr lang="en-US" sz="1000"/>
          </a:p>
          <a:p>
            <a:pPr marL="58738" indent="-58738">
              <a:lnSpc>
                <a:spcPct val="90000"/>
              </a:lnSpc>
              <a:spcBef>
                <a:spcPct val="35000"/>
              </a:spcBef>
            </a:pPr>
            <a:endParaRPr lang="en-US" sz="1000"/>
          </a:p>
          <a:p>
            <a:pPr marL="58738" indent="-58738">
              <a:lnSpc>
                <a:spcPct val="90000"/>
              </a:lnSpc>
              <a:spcBef>
                <a:spcPct val="35000"/>
              </a:spcBef>
            </a:pPr>
            <a:r>
              <a:rPr lang="en-US" sz="900"/>
              <a:t>	</a:t>
            </a:r>
            <a:r>
              <a:rPr lang="en-US" sz="900" b="1"/>
              <a:t>Feedback increases the capacity region.</a:t>
            </a:r>
            <a:endParaRPr lang="en-US" sz="900"/>
          </a:p>
          <a:p>
            <a:pPr marL="58738" indent="-58738">
              <a:lnSpc>
                <a:spcPct val="90000"/>
              </a:lnSpc>
              <a:spcBef>
                <a:spcPct val="35000"/>
              </a:spcBef>
            </a:pPr>
            <a:r>
              <a:rPr lang="en-US" sz="900"/>
              <a:t>	</a:t>
            </a:r>
            <a:r>
              <a:rPr lang="en-US" sz="900" b="1"/>
              <a:t>By knowing what the receiver already knows from other sources, source nodes can avoid unnecessary transmission.</a:t>
            </a:r>
            <a:endParaRPr kumimoji="1" lang="en-US" sz="900"/>
          </a:p>
        </p:txBody>
      </p:sp>
      <p:sp>
        <p:nvSpPr>
          <p:cNvPr id="31752" name="Text Box 7"/>
          <p:cNvSpPr txBox="1">
            <a:spLocks noChangeArrowheads="1"/>
          </p:cNvSpPr>
          <p:nvPr/>
        </p:nvSpPr>
        <p:spPr bwMode="auto">
          <a:xfrm>
            <a:off x="401638" y="6348413"/>
            <a:ext cx="8359775" cy="363537"/>
          </a:xfrm>
          <a:prstGeom prst="rect">
            <a:avLst/>
          </a:prstGeom>
          <a:solidFill>
            <a:srgbClr val="FFFF00"/>
          </a:solidFill>
          <a:ln w="31750">
            <a:solidFill>
              <a:srgbClr val="333333"/>
            </a:solidFill>
            <a:miter lim="800000"/>
            <a:headEnd/>
            <a:tailEnd/>
          </a:ln>
        </p:spPr>
        <p:txBody>
          <a:bodyPr lIns="274320" tIns="100584" rIns="274320" bIns="73152" anchor="b" anchorCtr="1">
            <a:spAutoFit/>
          </a:bodyPr>
          <a:lstStyle/>
          <a:p>
            <a:pPr algn="ctr">
              <a:lnSpc>
                <a:spcPct val="85000"/>
              </a:lnSpc>
            </a:pPr>
            <a:r>
              <a:rPr lang="en-US" sz="1400" b="1"/>
              <a:t>Feedback increases the capacity of networks</a:t>
            </a:r>
          </a:p>
        </p:txBody>
      </p:sp>
      <p:sp>
        <p:nvSpPr>
          <p:cNvPr id="31753" name="Rectangle 8"/>
          <p:cNvSpPr>
            <a:spLocks noChangeArrowheads="1"/>
          </p:cNvSpPr>
          <p:nvPr/>
        </p:nvSpPr>
        <p:spPr bwMode="auto">
          <a:xfrm>
            <a:off x="3141663" y="1346200"/>
            <a:ext cx="3197225" cy="5080000"/>
          </a:xfrm>
          <a:prstGeom prst="rect">
            <a:avLst/>
          </a:prstGeom>
          <a:noFill/>
          <a:ln w="19050">
            <a:noFill/>
            <a:prstDash val="sysDot"/>
            <a:miter lim="800000"/>
            <a:headEnd/>
            <a:tailEnd/>
          </a:ln>
        </p:spPr>
        <p:txBody>
          <a:bodyPr lIns="0" tIns="0" rIns="0" bIns="0">
            <a:spAutoFit/>
          </a:bodyPr>
          <a:lstStyle/>
          <a:p>
            <a:pPr marL="114300" indent="-114300">
              <a:lnSpc>
                <a:spcPct val="90000"/>
              </a:lnSpc>
              <a:spcBef>
                <a:spcPct val="35000"/>
              </a:spcBef>
              <a:tabLst>
                <a:tab pos="119063" algn="l"/>
              </a:tabLst>
            </a:pPr>
            <a:r>
              <a:rPr lang="en-US" sz="1100" b="1"/>
              <a:t>MAIN ACHIEVEMENT:</a:t>
            </a:r>
          </a:p>
          <a:p>
            <a:pPr marL="114300" indent="-114300">
              <a:lnSpc>
                <a:spcPct val="90000"/>
              </a:lnSpc>
              <a:spcBef>
                <a:spcPct val="35000"/>
              </a:spcBef>
              <a:tabLst>
                <a:tab pos="119063" algn="l"/>
              </a:tabLst>
            </a:pPr>
            <a:r>
              <a:rPr lang="en-US" sz="1100"/>
              <a:t>	</a:t>
            </a:r>
            <a:r>
              <a:rPr lang="en-US" sz="1000"/>
              <a:t>In several examples networks, the capacity with feedback is strictly bigger than that without feedback</a:t>
            </a:r>
          </a:p>
          <a:p>
            <a:pPr marL="114300" indent="-114300">
              <a:lnSpc>
                <a:spcPct val="90000"/>
              </a:lnSpc>
              <a:spcBef>
                <a:spcPct val="35000"/>
              </a:spcBef>
              <a:tabLst>
                <a:tab pos="119063" algn="l"/>
              </a:tabLst>
            </a:pPr>
            <a:r>
              <a:rPr lang="en-US" sz="1100"/>
              <a:t>	 </a:t>
            </a:r>
            <a:r>
              <a:rPr lang="en-US" sz="900"/>
              <a:t>- Butterfly network</a:t>
            </a:r>
          </a:p>
          <a:p>
            <a:pPr marL="114300" indent="-114300">
              <a:lnSpc>
                <a:spcPct val="90000"/>
              </a:lnSpc>
              <a:spcBef>
                <a:spcPct val="35000"/>
              </a:spcBef>
              <a:tabLst>
                <a:tab pos="119063" algn="l"/>
              </a:tabLst>
            </a:pPr>
            <a:r>
              <a:rPr lang="en-US" sz="900"/>
              <a:t> 		- Source coding with coded side information</a:t>
            </a:r>
          </a:p>
          <a:p>
            <a:pPr marL="114300" indent="-114300">
              <a:lnSpc>
                <a:spcPct val="90000"/>
              </a:lnSpc>
              <a:spcBef>
                <a:spcPct val="35000"/>
              </a:spcBef>
              <a:tabLst>
                <a:tab pos="119063" algn="l"/>
              </a:tabLst>
            </a:pPr>
            <a:r>
              <a:rPr lang="en-US" sz="900"/>
              <a:t>		- Multiterminal source coding</a:t>
            </a:r>
            <a:endParaRPr lang="en-US" sz="1100"/>
          </a:p>
          <a:p>
            <a:pPr marL="114300" indent="-114300">
              <a:lnSpc>
                <a:spcPct val="90000"/>
              </a:lnSpc>
              <a:spcBef>
                <a:spcPct val="35000"/>
              </a:spcBef>
              <a:tabLst>
                <a:tab pos="119063" algn="l"/>
              </a:tabLst>
            </a:pPr>
            <a:r>
              <a:rPr lang="en-US" sz="1100"/>
              <a:t> </a:t>
            </a:r>
          </a:p>
          <a:p>
            <a:pPr marL="114300" indent="-114300">
              <a:lnSpc>
                <a:spcPct val="90000"/>
              </a:lnSpc>
              <a:spcBef>
                <a:spcPct val="35000"/>
              </a:spcBef>
              <a:tabLst>
                <a:tab pos="119063" algn="l"/>
              </a:tabLst>
            </a:pPr>
            <a:r>
              <a:rPr lang="en-US" sz="1100" b="1"/>
              <a:t>HOW IT WORKS: </a:t>
            </a:r>
          </a:p>
          <a:p>
            <a:pPr marL="114300" indent="-114300">
              <a:lnSpc>
                <a:spcPct val="90000"/>
              </a:lnSpc>
              <a:spcBef>
                <a:spcPct val="35000"/>
              </a:spcBef>
              <a:tabLst>
                <a:tab pos="119063" algn="l"/>
              </a:tabLst>
            </a:pPr>
            <a:r>
              <a:rPr lang="en-US" sz="1000"/>
              <a:t>	Receiver sends back everything it knows to the transmitter nodes. </a:t>
            </a:r>
          </a:p>
          <a:p>
            <a:pPr marL="114300" indent="-114300">
              <a:lnSpc>
                <a:spcPct val="90000"/>
              </a:lnSpc>
              <a:spcBef>
                <a:spcPct val="35000"/>
              </a:spcBef>
              <a:tabLst>
                <a:tab pos="119063" algn="l"/>
              </a:tabLst>
            </a:pPr>
            <a:r>
              <a:rPr lang="en-US" sz="1000"/>
              <a:t>		e.g.</a:t>
            </a:r>
          </a:p>
          <a:p>
            <a:pPr marL="114300" indent="-114300">
              <a:lnSpc>
                <a:spcPct val="90000"/>
              </a:lnSpc>
              <a:spcBef>
                <a:spcPct val="35000"/>
              </a:spcBef>
              <a:tabLst>
                <a:tab pos="119063" algn="l"/>
              </a:tabLst>
            </a:pPr>
            <a:endParaRPr lang="en-US" sz="1100"/>
          </a:p>
          <a:p>
            <a:pPr marL="114300" indent="-114300">
              <a:lnSpc>
                <a:spcPct val="90000"/>
              </a:lnSpc>
              <a:spcBef>
                <a:spcPct val="35000"/>
              </a:spcBef>
              <a:tabLst>
                <a:tab pos="119063" algn="l"/>
              </a:tabLst>
            </a:pPr>
            <a:endParaRPr lang="en-US" sz="1100"/>
          </a:p>
          <a:p>
            <a:pPr marL="114300" indent="-114300">
              <a:lnSpc>
                <a:spcPct val="90000"/>
              </a:lnSpc>
              <a:spcBef>
                <a:spcPct val="35000"/>
              </a:spcBef>
              <a:tabLst>
                <a:tab pos="119063" algn="l"/>
              </a:tabLst>
            </a:pPr>
            <a:endParaRPr lang="en-US" sz="1100"/>
          </a:p>
          <a:p>
            <a:pPr marL="114300" indent="-114300">
              <a:lnSpc>
                <a:spcPct val="90000"/>
              </a:lnSpc>
              <a:spcBef>
                <a:spcPct val="35000"/>
              </a:spcBef>
              <a:tabLst>
                <a:tab pos="119063" algn="l"/>
              </a:tabLst>
            </a:pPr>
            <a:r>
              <a:rPr lang="en-US" sz="1100"/>
              <a:t>      </a:t>
            </a:r>
            <a:r>
              <a:rPr lang="en-US" sz="1000"/>
              <a:t>- Encoder 2 knows X after the feedback.</a:t>
            </a:r>
            <a:endParaRPr lang="en-US" sz="1100"/>
          </a:p>
          <a:p>
            <a:pPr marL="114300" indent="-114300">
              <a:lnSpc>
                <a:spcPct val="90000"/>
              </a:lnSpc>
              <a:spcBef>
                <a:spcPct val="35000"/>
              </a:spcBef>
              <a:tabLst>
                <a:tab pos="119063" algn="l"/>
              </a:tabLst>
            </a:pPr>
            <a:r>
              <a:rPr lang="en-US" sz="1100"/>
              <a:t>		  </a:t>
            </a:r>
            <a:r>
              <a:rPr lang="en-US" sz="1000"/>
              <a:t>- Sum rate required is only H(X)</a:t>
            </a:r>
          </a:p>
          <a:p>
            <a:pPr marL="114300" indent="-114300">
              <a:lnSpc>
                <a:spcPct val="90000"/>
              </a:lnSpc>
              <a:spcBef>
                <a:spcPct val="35000"/>
              </a:spcBef>
              <a:tabLst>
                <a:tab pos="119063" algn="l"/>
              </a:tabLst>
            </a:pPr>
            <a:endParaRPr lang="en-US" sz="1000"/>
          </a:p>
          <a:p>
            <a:pPr marL="114300" indent="-114300">
              <a:lnSpc>
                <a:spcPct val="90000"/>
              </a:lnSpc>
              <a:spcBef>
                <a:spcPct val="35000"/>
              </a:spcBef>
              <a:tabLst>
                <a:tab pos="119063" algn="l"/>
              </a:tabLst>
            </a:pPr>
            <a:r>
              <a:rPr lang="en-US" sz="1100" b="1"/>
              <a:t>ASSUMPTIONS AND LIMITATIONS:</a:t>
            </a:r>
          </a:p>
          <a:p>
            <a:pPr marL="114300" indent="-114300">
              <a:lnSpc>
                <a:spcPct val="90000"/>
              </a:lnSpc>
              <a:spcBef>
                <a:spcPct val="35000"/>
              </a:spcBef>
              <a:buFontTx/>
              <a:buChar char="•"/>
              <a:tabLst>
                <a:tab pos="119063" algn="l"/>
              </a:tabLst>
            </a:pPr>
            <a:r>
              <a:rPr lang="en-US" sz="1100"/>
              <a:t>Feedback links are assumed to have infinite capacity</a:t>
            </a:r>
          </a:p>
          <a:p>
            <a:pPr marL="114300" indent="-114300">
              <a:lnSpc>
                <a:spcPct val="90000"/>
              </a:lnSpc>
              <a:spcBef>
                <a:spcPct val="35000"/>
              </a:spcBef>
              <a:buFontTx/>
              <a:buChar char="•"/>
              <a:tabLst>
                <a:tab pos="119063" algn="l"/>
              </a:tabLst>
            </a:pPr>
            <a:r>
              <a:rPr lang="en-US" sz="1100"/>
              <a:t>Sources nodes  are assumed to have  sufficient processing power</a:t>
            </a:r>
          </a:p>
          <a:p>
            <a:pPr marL="114300" indent="-114300">
              <a:lnSpc>
                <a:spcPct val="90000"/>
              </a:lnSpc>
              <a:spcBef>
                <a:spcPct val="35000"/>
              </a:spcBef>
              <a:tabLst>
                <a:tab pos="119063" algn="l"/>
              </a:tabLst>
            </a:pPr>
            <a:endParaRPr lang="en-US" sz="1100"/>
          </a:p>
          <a:p>
            <a:pPr marL="114300" indent="-114300">
              <a:lnSpc>
                <a:spcPct val="90000"/>
              </a:lnSpc>
              <a:spcBef>
                <a:spcPct val="35000"/>
              </a:spcBef>
              <a:tabLst>
                <a:tab pos="119063" algn="l"/>
              </a:tabLst>
            </a:pPr>
            <a:endParaRPr lang="en-US" sz="1100"/>
          </a:p>
          <a:p>
            <a:pPr marL="114300" indent="-114300">
              <a:lnSpc>
                <a:spcPct val="90000"/>
              </a:lnSpc>
              <a:spcBef>
                <a:spcPct val="35000"/>
              </a:spcBef>
              <a:tabLst>
                <a:tab pos="119063" algn="l"/>
              </a:tabLst>
            </a:pPr>
            <a:endParaRPr lang="en-US" sz="1100"/>
          </a:p>
          <a:p>
            <a:pPr marL="114300" indent="-114300">
              <a:lnSpc>
                <a:spcPct val="90000"/>
              </a:lnSpc>
              <a:spcBef>
                <a:spcPct val="35000"/>
              </a:spcBef>
              <a:tabLst>
                <a:tab pos="119063" algn="l"/>
              </a:tabLst>
            </a:pPr>
            <a:endParaRPr lang="en-US" sz="1100" b="1"/>
          </a:p>
        </p:txBody>
      </p:sp>
      <p:sp>
        <p:nvSpPr>
          <p:cNvPr id="31754" name="AutoShape 9"/>
          <p:cNvSpPr>
            <a:spLocks noChangeAspect="1" noChangeArrowheads="1"/>
          </p:cNvSpPr>
          <p:nvPr/>
        </p:nvSpPr>
        <p:spPr bwMode="auto">
          <a:xfrm rot="-5400000">
            <a:off x="2531269" y="4110831"/>
            <a:ext cx="615950" cy="363538"/>
          </a:xfrm>
          <a:prstGeom prst="downArrow">
            <a:avLst>
              <a:gd name="adj1" fmla="val 53611"/>
              <a:gd name="adj2" fmla="val 53773"/>
            </a:avLst>
          </a:prstGeom>
          <a:solidFill>
            <a:srgbClr val="952B1D"/>
          </a:solidFill>
          <a:ln w="12700">
            <a:solidFill>
              <a:srgbClr val="4D4D4D"/>
            </a:solidFill>
            <a:miter lim="800000"/>
            <a:headEnd/>
            <a:tailEnd/>
          </a:ln>
        </p:spPr>
        <p:txBody>
          <a:bodyPr vert="eaVert" wrap="none" anchor="ctr"/>
          <a:lstStyle/>
          <a:p>
            <a:pPr algn="ctr"/>
            <a:endParaRPr lang="en-US" sz="700" b="1">
              <a:solidFill>
                <a:srgbClr val="952B1D"/>
              </a:solidFill>
              <a:latin typeface="Century Gothic" pitchFamily="34" charset="0"/>
            </a:endParaRPr>
          </a:p>
        </p:txBody>
      </p:sp>
      <p:sp>
        <p:nvSpPr>
          <p:cNvPr id="31755" name="AutoShape 10"/>
          <p:cNvSpPr>
            <a:spLocks noChangeAspect="1" noChangeArrowheads="1"/>
          </p:cNvSpPr>
          <p:nvPr/>
        </p:nvSpPr>
        <p:spPr bwMode="auto">
          <a:xfrm rot="-5400000">
            <a:off x="6342857" y="3429794"/>
            <a:ext cx="615950" cy="363537"/>
          </a:xfrm>
          <a:prstGeom prst="downArrow">
            <a:avLst>
              <a:gd name="adj1" fmla="val 53611"/>
              <a:gd name="adj2" fmla="val 53773"/>
            </a:avLst>
          </a:prstGeom>
          <a:solidFill>
            <a:srgbClr val="952B1D"/>
          </a:solidFill>
          <a:ln w="12700">
            <a:solidFill>
              <a:srgbClr val="4D4D4D"/>
            </a:solidFill>
            <a:miter lim="800000"/>
            <a:headEnd/>
            <a:tailEnd/>
          </a:ln>
        </p:spPr>
        <p:txBody>
          <a:bodyPr vert="eaVert" wrap="none" anchor="ctr"/>
          <a:lstStyle/>
          <a:p>
            <a:pPr algn="ctr"/>
            <a:endParaRPr lang="en-US" sz="700" b="1">
              <a:solidFill>
                <a:srgbClr val="952B1D"/>
              </a:solidFill>
              <a:latin typeface="Century Gothic" pitchFamily="34" charset="0"/>
            </a:endParaRPr>
          </a:p>
        </p:txBody>
      </p:sp>
      <p:grpSp>
        <p:nvGrpSpPr>
          <p:cNvPr id="2" name="Group 11"/>
          <p:cNvGrpSpPr>
            <a:grpSpLocks/>
          </p:cNvGrpSpPr>
          <p:nvPr/>
        </p:nvGrpSpPr>
        <p:grpSpPr bwMode="auto">
          <a:xfrm>
            <a:off x="325438" y="3203575"/>
            <a:ext cx="2303462" cy="527050"/>
            <a:chOff x="198" y="2502"/>
            <a:chExt cx="1451" cy="332"/>
          </a:xfrm>
        </p:grpSpPr>
        <p:sp>
          <p:nvSpPr>
            <p:cNvPr id="31799" name="AutoShape 12"/>
            <p:cNvSpPr>
              <a:spLocks noChangeAspect="1" noChangeArrowheads="1"/>
            </p:cNvSpPr>
            <p:nvPr/>
          </p:nvSpPr>
          <p:spPr bwMode="auto">
            <a:xfrm>
              <a:off x="735" y="2605"/>
              <a:ext cx="388" cy="229"/>
            </a:xfrm>
            <a:prstGeom prst="downArrow">
              <a:avLst>
                <a:gd name="adj1" fmla="val 53611"/>
                <a:gd name="adj2" fmla="val 53773"/>
              </a:avLst>
            </a:prstGeom>
            <a:solidFill>
              <a:srgbClr val="B2B2B2">
                <a:alpha val="59999"/>
              </a:srgbClr>
            </a:solidFill>
            <a:ln w="12700">
              <a:solidFill>
                <a:srgbClr val="808080"/>
              </a:solidFill>
              <a:miter lim="800000"/>
              <a:headEnd/>
              <a:tailEnd/>
            </a:ln>
          </p:spPr>
          <p:txBody>
            <a:bodyPr wrap="none" anchor="ctr"/>
            <a:lstStyle/>
            <a:p>
              <a:pPr algn="ctr"/>
              <a:endParaRPr lang="en-US" sz="700" b="1">
                <a:solidFill>
                  <a:srgbClr val="952B1D"/>
                </a:solidFill>
                <a:latin typeface="Century Gothic" pitchFamily="34" charset="0"/>
              </a:endParaRPr>
            </a:p>
          </p:txBody>
        </p:sp>
        <p:sp>
          <p:nvSpPr>
            <p:cNvPr id="31800" name="AutoShape 13"/>
            <p:cNvSpPr>
              <a:spLocks/>
            </p:cNvSpPr>
            <p:nvPr/>
          </p:nvSpPr>
          <p:spPr bwMode="auto">
            <a:xfrm rot="5400000">
              <a:off x="871" y="1829"/>
              <a:ext cx="105" cy="1451"/>
            </a:xfrm>
            <a:prstGeom prst="rightBracket">
              <a:avLst>
                <a:gd name="adj" fmla="val 115159"/>
              </a:avLst>
            </a:prstGeom>
            <a:noFill/>
            <a:ln w="28575">
              <a:solidFill>
                <a:srgbClr val="969696"/>
              </a:solidFill>
              <a:round/>
              <a:headEnd/>
              <a:tailEnd/>
            </a:ln>
          </p:spPr>
          <p:txBody>
            <a:bodyPr anchor="ctr">
              <a:spAutoFit/>
            </a:bodyPr>
            <a:lstStyle/>
            <a:p>
              <a:endParaRPr lang="en-US"/>
            </a:p>
          </p:txBody>
        </p:sp>
      </p:grpSp>
      <p:sp>
        <p:nvSpPr>
          <p:cNvPr id="31757" name="Rectangle 14"/>
          <p:cNvSpPr>
            <a:spLocks noChangeArrowheads="1"/>
          </p:cNvSpPr>
          <p:nvPr/>
        </p:nvSpPr>
        <p:spPr bwMode="auto">
          <a:xfrm>
            <a:off x="425450" y="2276475"/>
            <a:ext cx="2354263" cy="908050"/>
          </a:xfrm>
          <a:prstGeom prst="rect">
            <a:avLst/>
          </a:prstGeom>
          <a:noFill/>
          <a:ln w="19050">
            <a:noFill/>
            <a:prstDash val="sysDot"/>
            <a:miter lim="800000"/>
            <a:headEnd/>
            <a:tailEnd/>
          </a:ln>
        </p:spPr>
        <p:txBody>
          <a:bodyPr lIns="0" tIns="0" rIns="0" bIns="0" anchor="b">
            <a:spAutoFit/>
          </a:bodyPr>
          <a:lstStyle/>
          <a:p>
            <a:pPr>
              <a:lnSpc>
                <a:spcPct val="90000"/>
              </a:lnSpc>
              <a:spcBef>
                <a:spcPct val="35000"/>
              </a:spcBef>
              <a:tabLst>
                <a:tab pos="58738" algn="l"/>
              </a:tabLst>
            </a:pPr>
            <a:r>
              <a:rPr kumimoji="1" lang="en-US" sz="1000" b="1" i="1"/>
              <a:t>In today’s networks, bulk of transmission from sources to sinks</a:t>
            </a:r>
          </a:p>
          <a:p>
            <a:pPr>
              <a:lnSpc>
                <a:spcPct val="90000"/>
              </a:lnSpc>
              <a:spcBef>
                <a:spcPct val="35000"/>
              </a:spcBef>
              <a:buClr>
                <a:srgbClr val="000066"/>
              </a:buClr>
              <a:tabLst>
                <a:tab pos="58738" algn="l"/>
              </a:tabLst>
            </a:pPr>
            <a:r>
              <a:rPr kumimoji="1" lang="en-US" sz="900" i="1"/>
              <a:t>• Remote sources have often lesser power available than sinks</a:t>
            </a:r>
          </a:p>
          <a:p>
            <a:pPr>
              <a:lnSpc>
                <a:spcPct val="90000"/>
              </a:lnSpc>
              <a:spcBef>
                <a:spcPct val="35000"/>
              </a:spcBef>
              <a:buClr>
                <a:srgbClr val="000066"/>
              </a:buClr>
              <a:tabLst>
                <a:tab pos="58738" algn="l"/>
              </a:tabLst>
            </a:pPr>
            <a:r>
              <a:rPr kumimoji="1" lang="en-US" sz="900" i="1"/>
              <a:t>• Feedback is studied mostly in the context of channel knowledge, not source knowledge</a:t>
            </a:r>
          </a:p>
        </p:txBody>
      </p:sp>
      <p:sp>
        <p:nvSpPr>
          <p:cNvPr id="31758" name="Rectangle 15"/>
          <p:cNvSpPr>
            <a:spLocks noChangeArrowheads="1"/>
          </p:cNvSpPr>
          <p:nvPr/>
        </p:nvSpPr>
        <p:spPr bwMode="auto">
          <a:xfrm>
            <a:off x="6977063" y="5414963"/>
            <a:ext cx="1914525" cy="496887"/>
          </a:xfrm>
          <a:prstGeom prst="rect">
            <a:avLst/>
          </a:prstGeom>
          <a:noFill/>
          <a:ln w="19050">
            <a:noFill/>
            <a:prstDash val="sysDot"/>
            <a:miter lim="800000"/>
            <a:headEnd/>
            <a:tailEnd/>
          </a:ln>
        </p:spPr>
        <p:txBody>
          <a:bodyPr lIns="0" tIns="0" rIns="0" bIns="0" anchor="b">
            <a:spAutoFit/>
          </a:bodyPr>
          <a:lstStyle/>
          <a:p>
            <a:pPr>
              <a:lnSpc>
                <a:spcPct val="90000"/>
              </a:lnSpc>
              <a:spcBef>
                <a:spcPct val="35000"/>
              </a:spcBef>
              <a:tabLst>
                <a:tab pos="58738" algn="l"/>
              </a:tabLst>
            </a:pPr>
            <a:r>
              <a:rPr kumimoji="1" lang="en-US" sz="1100" b="1" i="1"/>
              <a:t>Cost of feedback?.</a:t>
            </a:r>
          </a:p>
          <a:p>
            <a:pPr>
              <a:lnSpc>
                <a:spcPct val="90000"/>
              </a:lnSpc>
              <a:spcBef>
                <a:spcPct val="35000"/>
              </a:spcBef>
              <a:buClr>
                <a:srgbClr val="000066"/>
              </a:buClr>
              <a:tabLst>
                <a:tab pos="58738" algn="l"/>
              </a:tabLst>
            </a:pPr>
            <a:r>
              <a:rPr kumimoji="1" lang="en-US" sz="1000" i="1"/>
              <a:t>•	Feedback links may not always be “free”</a:t>
            </a:r>
          </a:p>
        </p:txBody>
      </p:sp>
      <p:grpSp>
        <p:nvGrpSpPr>
          <p:cNvPr id="3" name="Group 21"/>
          <p:cNvGrpSpPr>
            <a:grpSpLocks/>
          </p:cNvGrpSpPr>
          <p:nvPr/>
        </p:nvGrpSpPr>
        <p:grpSpPr bwMode="auto">
          <a:xfrm>
            <a:off x="171450" y="914400"/>
            <a:ext cx="6640513" cy="5159375"/>
            <a:chOff x="108" y="576"/>
            <a:chExt cx="4183" cy="3250"/>
          </a:xfrm>
        </p:grpSpPr>
        <p:sp>
          <p:nvSpPr>
            <p:cNvPr id="31794" name="Text Box 22"/>
            <p:cNvSpPr txBox="1">
              <a:spLocks noChangeArrowheads="1"/>
            </p:cNvSpPr>
            <p:nvPr/>
          </p:nvSpPr>
          <p:spPr bwMode="auto">
            <a:xfrm rot="-5400000">
              <a:off x="3533" y="1394"/>
              <a:ext cx="1423" cy="92"/>
            </a:xfrm>
            <a:prstGeom prst="rect">
              <a:avLst/>
            </a:prstGeom>
            <a:noFill/>
            <a:ln w="12700">
              <a:noFill/>
              <a:miter lim="800000"/>
              <a:headEnd/>
              <a:tailEnd/>
            </a:ln>
          </p:spPr>
          <p:txBody>
            <a:bodyPr lIns="0" tIns="0" rIns="0" bIns="0">
              <a:spAutoFit/>
            </a:bodyPr>
            <a:lstStyle/>
            <a:p>
              <a:pPr algn="ctr">
                <a:lnSpc>
                  <a:spcPct val="80000"/>
                </a:lnSpc>
              </a:pPr>
              <a:r>
                <a:rPr lang="en-US" sz="1200">
                  <a:solidFill>
                    <a:srgbClr val="952B1D"/>
                  </a:solidFill>
                  <a:latin typeface="Arial Black" pitchFamily="34" charset="0"/>
                </a:rPr>
                <a:t>IMPACT</a:t>
              </a:r>
            </a:p>
          </p:txBody>
        </p:sp>
        <p:sp>
          <p:nvSpPr>
            <p:cNvPr id="31795" name="Text Box 23"/>
            <p:cNvSpPr txBox="1">
              <a:spLocks noChangeArrowheads="1"/>
            </p:cNvSpPr>
            <p:nvPr/>
          </p:nvSpPr>
          <p:spPr bwMode="auto">
            <a:xfrm rot="-5400000">
              <a:off x="3468" y="3004"/>
              <a:ext cx="1553" cy="92"/>
            </a:xfrm>
            <a:prstGeom prst="rect">
              <a:avLst/>
            </a:prstGeom>
            <a:noFill/>
            <a:ln w="12700">
              <a:noFill/>
              <a:miter lim="800000"/>
              <a:headEnd/>
              <a:tailEnd/>
            </a:ln>
          </p:spPr>
          <p:txBody>
            <a:bodyPr lIns="0" tIns="0" rIns="0" bIns="0">
              <a:spAutoFit/>
            </a:bodyPr>
            <a:lstStyle/>
            <a:p>
              <a:pPr>
                <a:lnSpc>
                  <a:spcPct val="80000"/>
                </a:lnSpc>
              </a:pPr>
              <a:r>
                <a:rPr lang="en-US" sz="1200">
                  <a:solidFill>
                    <a:srgbClr val="952B1D"/>
                  </a:solidFill>
                  <a:latin typeface="Arial Black" pitchFamily="34" charset="0"/>
                </a:rPr>
                <a:t>NEXT-PHASE GOALS</a:t>
              </a:r>
            </a:p>
          </p:txBody>
        </p:sp>
        <p:sp>
          <p:nvSpPr>
            <p:cNvPr id="31796" name="Text Box 24"/>
            <p:cNvSpPr txBox="1">
              <a:spLocks noChangeArrowheads="1"/>
            </p:cNvSpPr>
            <p:nvPr/>
          </p:nvSpPr>
          <p:spPr bwMode="auto">
            <a:xfrm>
              <a:off x="1644" y="576"/>
              <a:ext cx="2622" cy="136"/>
            </a:xfrm>
            <a:prstGeom prst="rect">
              <a:avLst/>
            </a:prstGeom>
            <a:noFill/>
            <a:ln w="12700">
              <a:noFill/>
              <a:miter lim="800000"/>
              <a:headEnd/>
              <a:tailEnd/>
            </a:ln>
          </p:spPr>
          <p:txBody>
            <a:bodyPr lIns="0" tIns="0" rIns="0" bIns="0">
              <a:spAutoFit/>
            </a:bodyPr>
            <a:lstStyle/>
            <a:p>
              <a:pPr algn="ctr"/>
              <a:r>
                <a:rPr lang="en-US" sz="1400">
                  <a:solidFill>
                    <a:srgbClr val="952B1D"/>
                  </a:solidFill>
                  <a:latin typeface="Arial Black" pitchFamily="34" charset="0"/>
                </a:rPr>
                <a:t>ACHIEVEMENT DESCRIPTION </a:t>
              </a:r>
            </a:p>
          </p:txBody>
        </p:sp>
        <p:sp>
          <p:nvSpPr>
            <p:cNvPr id="31797" name="Text Box 25"/>
            <p:cNvSpPr txBox="1">
              <a:spLocks noChangeArrowheads="1"/>
            </p:cNvSpPr>
            <p:nvPr/>
          </p:nvSpPr>
          <p:spPr bwMode="auto">
            <a:xfrm rot="-5400000">
              <a:off x="-204" y="1029"/>
              <a:ext cx="715" cy="92"/>
            </a:xfrm>
            <a:prstGeom prst="rect">
              <a:avLst/>
            </a:prstGeom>
            <a:noFill/>
            <a:ln w="12700">
              <a:noFill/>
              <a:miter lim="800000"/>
              <a:headEnd/>
              <a:tailEnd/>
            </a:ln>
          </p:spPr>
          <p:txBody>
            <a:bodyPr lIns="0" tIns="0" rIns="0" bIns="0">
              <a:spAutoFit/>
            </a:bodyPr>
            <a:lstStyle/>
            <a:p>
              <a:pPr>
                <a:lnSpc>
                  <a:spcPct val="80000"/>
                </a:lnSpc>
              </a:pPr>
              <a:r>
                <a:rPr lang="en-US" sz="1200">
                  <a:solidFill>
                    <a:srgbClr val="952B1D"/>
                  </a:solidFill>
                  <a:latin typeface="Arial Black" pitchFamily="34" charset="0"/>
                </a:rPr>
                <a:t>STATUS QUO</a:t>
              </a:r>
            </a:p>
          </p:txBody>
        </p:sp>
        <p:sp>
          <p:nvSpPr>
            <p:cNvPr id="31798" name="Text Box 26"/>
            <p:cNvSpPr txBox="1">
              <a:spLocks noChangeArrowheads="1"/>
            </p:cNvSpPr>
            <p:nvPr/>
          </p:nvSpPr>
          <p:spPr bwMode="auto">
            <a:xfrm rot="-5400000">
              <a:off x="-364" y="3252"/>
              <a:ext cx="1035" cy="92"/>
            </a:xfrm>
            <a:prstGeom prst="rect">
              <a:avLst/>
            </a:prstGeom>
            <a:noFill/>
            <a:ln w="12700">
              <a:noFill/>
              <a:miter lim="800000"/>
              <a:headEnd/>
              <a:tailEnd/>
            </a:ln>
          </p:spPr>
          <p:txBody>
            <a:bodyPr lIns="0" tIns="0" rIns="0" bIns="0">
              <a:spAutoFit/>
            </a:bodyPr>
            <a:lstStyle/>
            <a:p>
              <a:pPr>
                <a:lnSpc>
                  <a:spcPct val="80000"/>
                </a:lnSpc>
                <a:tabLst>
                  <a:tab pos="1827213" algn="l"/>
                </a:tabLst>
              </a:pPr>
              <a:r>
                <a:rPr lang="en-US" sz="1200">
                  <a:solidFill>
                    <a:srgbClr val="952B1D"/>
                  </a:solidFill>
                  <a:latin typeface="Arial Black" pitchFamily="34" charset="0"/>
                </a:rPr>
                <a:t>NEW INSIGHTS</a:t>
              </a:r>
            </a:p>
          </p:txBody>
        </p:sp>
      </p:grpSp>
      <p:sp>
        <p:nvSpPr>
          <p:cNvPr id="31760" name="Rectangle 126"/>
          <p:cNvSpPr>
            <a:spLocks noChangeArrowheads="1"/>
          </p:cNvSpPr>
          <p:nvPr/>
        </p:nvSpPr>
        <p:spPr bwMode="auto">
          <a:xfrm>
            <a:off x="1290638" y="1298575"/>
            <a:ext cx="165100" cy="219075"/>
          </a:xfrm>
          <a:prstGeom prst="rect">
            <a:avLst/>
          </a:prstGeom>
          <a:solidFill>
            <a:srgbClr val="008000"/>
          </a:solidFill>
          <a:ln w="12700">
            <a:solidFill>
              <a:srgbClr val="0000FF"/>
            </a:solidFill>
            <a:miter lim="800000"/>
            <a:headEnd/>
            <a:tailEnd/>
          </a:ln>
        </p:spPr>
        <p:txBody>
          <a:bodyPr anchor="ctr">
            <a:spAutoFit/>
          </a:bodyPr>
          <a:lstStyle/>
          <a:p>
            <a:endParaRPr lang="en-US"/>
          </a:p>
        </p:txBody>
      </p:sp>
      <p:sp>
        <p:nvSpPr>
          <p:cNvPr id="31761" name="AutoShape 129"/>
          <p:cNvSpPr>
            <a:spLocks noChangeArrowheads="1"/>
          </p:cNvSpPr>
          <p:nvPr/>
        </p:nvSpPr>
        <p:spPr bwMode="auto">
          <a:xfrm flipV="1">
            <a:off x="1271588" y="1165225"/>
            <a:ext cx="200025" cy="133350"/>
          </a:xfrm>
          <a:prstGeom prst="triangle">
            <a:avLst>
              <a:gd name="adj" fmla="val 50000"/>
            </a:avLst>
          </a:prstGeom>
          <a:solidFill>
            <a:srgbClr val="008000"/>
          </a:solidFill>
          <a:ln w="12700">
            <a:noFill/>
            <a:miter lim="800000"/>
            <a:headEnd/>
            <a:tailEnd/>
          </a:ln>
        </p:spPr>
        <p:txBody>
          <a:bodyPr wrap="none" anchor="ctr">
            <a:spAutoFit/>
          </a:bodyPr>
          <a:lstStyle/>
          <a:p>
            <a:endParaRPr lang="en-US"/>
          </a:p>
        </p:txBody>
      </p:sp>
      <p:sp>
        <p:nvSpPr>
          <p:cNvPr id="31762" name="Line 135"/>
          <p:cNvSpPr>
            <a:spLocks noChangeShapeType="1"/>
          </p:cNvSpPr>
          <p:nvPr/>
        </p:nvSpPr>
        <p:spPr bwMode="auto">
          <a:xfrm flipV="1">
            <a:off x="693738" y="1257300"/>
            <a:ext cx="554037" cy="452438"/>
          </a:xfrm>
          <a:prstGeom prst="line">
            <a:avLst/>
          </a:prstGeom>
          <a:noFill/>
          <a:ln w="19050">
            <a:solidFill>
              <a:srgbClr val="FF0000"/>
            </a:solidFill>
            <a:round/>
            <a:headEnd/>
            <a:tailEnd type="triangle" w="med" len="med"/>
          </a:ln>
        </p:spPr>
        <p:txBody>
          <a:bodyPr>
            <a:spAutoFit/>
          </a:bodyPr>
          <a:lstStyle/>
          <a:p>
            <a:endParaRPr lang="en-US"/>
          </a:p>
        </p:txBody>
      </p:sp>
      <p:sp>
        <p:nvSpPr>
          <p:cNvPr id="31763" name="Line 139"/>
          <p:cNvSpPr>
            <a:spLocks noChangeShapeType="1"/>
          </p:cNvSpPr>
          <p:nvPr/>
        </p:nvSpPr>
        <p:spPr bwMode="auto">
          <a:xfrm>
            <a:off x="1493838" y="1314450"/>
            <a:ext cx="396875" cy="314325"/>
          </a:xfrm>
          <a:prstGeom prst="line">
            <a:avLst/>
          </a:prstGeom>
          <a:noFill/>
          <a:ln w="12700">
            <a:solidFill>
              <a:srgbClr val="FF0000"/>
            </a:solidFill>
            <a:round/>
            <a:headEnd type="triangle" w="med" len="med"/>
            <a:tailEnd/>
          </a:ln>
        </p:spPr>
        <p:txBody>
          <a:bodyPr>
            <a:spAutoFit/>
          </a:bodyPr>
          <a:lstStyle/>
          <a:p>
            <a:endParaRPr lang="en-US"/>
          </a:p>
        </p:txBody>
      </p:sp>
      <p:sp>
        <p:nvSpPr>
          <p:cNvPr id="31764" name="Line 139"/>
          <p:cNvSpPr>
            <a:spLocks noChangeShapeType="1"/>
          </p:cNvSpPr>
          <p:nvPr/>
        </p:nvSpPr>
        <p:spPr bwMode="auto">
          <a:xfrm flipH="1">
            <a:off x="1733550" y="1674813"/>
            <a:ext cx="157163" cy="125412"/>
          </a:xfrm>
          <a:prstGeom prst="line">
            <a:avLst/>
          </a:prstGeom>
          <a:noFill/>
          <a:ln w="12700">
            <a:solidFill>
              <a:srgbClr val="FF0000"/>
            </a:solidFill>
            <a:round/>
            <a:headEnd type="triangle" w="med" len="med"/>
            <a:tailEnd/>
          </a:ln>
        </p:spPr>
        <p:txBody>
          <a:bodyPr>
            <a:spAutoFit/>
          </a:bodyPr>
          <a:lstStyle/>
          <a:p>
            <a:endParaRPr lang="en-US"/>
          </a:p>
        </p:txBody>
      </p:sp>
      <p:sp>
        <p:nvSpPr>
          <p:cNvPr id="31765" name="Line 139"/>
          <p:cNvSpPr>
            <a:spLocks noChangeShapeType="1"/>
          </p:cNvSpPr>
          <p:nvPr/>
        </p:nvSpPr>
        <p:spPr bwMode="auto">
          <a:xfrm flipV="1">
            <a:off x="1509713" y="1082675"/>
            <a:ext cx="290512" cy="179388"/>
          </a:xfrm>
          <a:prstGeom prst="line">
            <a:avLst/>
          </a:prstGeom>
          <a:noFill/>
          <a:ln w="12700">
            <a:solidFill>
              <a:srgbClr val="FF0000"/>
            </a:solidFill>
            <a:round/>
            <a:headEnd type="triangle" w="med" len="med"/>
            <a:tailEnd/>
          </a:ln>
        </p:spPr>
        <p:txBody>
          <a:bodyPr>
            <a:spAutoFit/>
          </a:bodyPr>
          <a:lstStyle/>
          <a:p>
            <a:endParaRPr lang="en-US"/>
          </a:p>
        </p:txBody>
      </p:sp>
      <p:sp>
        <p:nvSpPr>
          <p:cNvPr id="31766" name="Line 135"/>
          <p:cNvSpPr>
            <a:spLocks noChangeShapeType="1"/>
          </p:cNvSpPr>
          <p:nvPr/>
        </p:nvSpPr>
        <p:spPr bwMode="auto">
          <a:xfrm>
            <a:off x="776288" y="1771650"/>
            <a:ext cx="808037" cy="46038"/>
          </a:xfrm>
          <a:prstGeom prst="line">
            <a:avLst/>
          </a:prstGeom>
          <a:noFill/>
          <a:ln w="19050">
            <a:solidFill>
              <a:srgbClr val="FF0000"/>
            </a:solidFill>
            <a:round/>
            <a:headEnd/>
            <a:tailEnd type="triangle" w="med" len="med"/>
          </a:ln>
        </p:spPr>
        <p:txBody>
          <a:bodyPr>
            <a:spAutoFit/>
          </a:bodyPr>
          <a:lstStyle/>
          <a:p>
            <a:endParaRPr lang="en-US"/>
          </a:p>
        </p:txBody>
      </p:sp>
      <p:sp>
        <p:nvSpPr>
          <p:cNvPr id="31767" name="Line 135"/>
          <p:cNvSpPr>
            <a:spLocks noChangeShapeType="1"/>
          </p:cNvSpPr>
          <p:nvPr/>
        </p:nvSpPr>
        <p:spPr bwMode="auto">
          <a:xfrm>
            <a:off x="971550" y="985838"/>
            <a:ext cx="276225" cy="209550"/>
          </a:xfrm>
          <a:prstGeom prst="line">
            <a:avLst/>
          </a:prstGeom>
          <a:noFill/>
          <a:ln w="19050">
            <a:solidFill>
              <a:srgbClr val="FF0000"/>
            </a:solidFill>
            <a:round/>
            <a:headEnd/>
            <a:tailEnd type="triangle" w="med" len="med"/>
          </a:ln>
        </p:spPr>
        <p:txBody>
          <a:bodyPr>
            <a:spAutoFit/>
          </a:bodyPr>
          <a:lstStyle/>
          <a:p>
            <a:endParaRPr lang="en-US"/>
          </a:p>
        </p:txBody>
      </p:sp>
      <p:pic>
        <p:nvPicPr>
          <p:cNvPr id="31768" name="Picture 26" descr="C:\Documents and Settings\ngctk.WSLGROUP\Application Data\Microsoft\Media Catalog\Downloaded Clips\cl74\j0290085.wmf"/>
          <p:cNvPicPr preferRelativeResize="0">
            <a:picLocks noChangeAspect="1" noChangeArrowheads="1"/>
          </p:cNvPicPr>
          <p:nvPr/>
        </p:nvPicPr>
        <p:blipFill>
          <a:blip r:embed="rId3" cstate="print"/>
          <a:srcRect/>
          <a:stretch>
            <a:fillRect/>
          </a:stretch>
        </p:blipFill>
        <p:spPr bwMode="auto">
          <a:xfrm>
            <a:off x="457200" y="1719263"/>
            <a:ext cx="255588" cy="334962"/>
          </a:xfrm>
          <a:prstGeom prst="rect">
            <a:avLst/>
          </a:prstGeom>
          <a:noFill/>
          <a:ln w="9525">
            <a:noFill/>
            <a:miter lim="800000"/>
            <a:headEnd/>
            <a:tailEnd/>
          </a:ln>
        </p:spPr>
      </p:pic>
      <p:pic>
        <p:nvPicPr>
          <p:cNvPr id="31769" name="Picture 26" descr="C:\Documents and Settings\ngctk.WSLGROUP\Application Data\Microsoft\Media Catalog\Downloaded Clips\cl74\j0290085.wmf"/>
          <p:cNvPicPr preferRelativeResize="0">
            <a:picLocks noChangeAspect="1" noChangeArrowheads="1"/>
          </p:cNvPicPr>
          <p:nvPr/>
        </p:nvPicPr>
        <p:blipFill>
          <a:blip r:embed="rId3" cstate="print"/>
          <a:srcRect/>
          <a:stretch>
            <a:fillRect/>
          </a:stretch>
        </p:blipFill>
        <p:spPr bwMode="auto">
          <a:xfrm>
            <a:off x="1533525" y="1808163"/>
            <a:ext cx="255588" cy="334962"/>
          </a:xfrm>
          <a:prstGeom prst="rect">
            <a:avLst/>
          </a:prstGeom>
          <a:noFill/>
          <a:ln w="9525">
            <a:noFill/>
            <a:miter lim="800000"/>
            <a:headEnd/>
            <a:tailEnd/>
          </a:ln>
        </p:spPr>
      </p:pic>
      <p:pic>
        <p:nvPicPr>
          <p:cNvPr id="31770" name="Picture 26" descr="C:\Documents and Settings\ngctk.WSLGROUP\Application Data\Microsoft\Media Catalog\Downloaded Clips\cl74\j0290085.wmf"/>
          <p:cNvPicPr preferRelativeResize="0">
            <a:picLocks noChangeAspect="1" noChangeArrowheads="1"/>
          </p:cNvPicPr>
          <p:nvPr/>
        </p:nvPicPr>
        <p:blipFill>
          <a:blip r:embed="rId3" cstate="print"/>
          <a:srcRect/>
          <a:stretch>
            <a:fillRect/>
          </a:stretch>
        </p:blipFill>
        <p:spPr bwMode="auto">
          <a:xfrm>
            <a:off x="1906588" y="1501775"/>
            <a:ext cx="255587" cy="334963"/>
          </a:xfrm>
          <a:prstGeom prst="rect">
            <a:avLst/>
          </a:prstGeom>
          <a:noFill/>
          <a:ln w="9525">
            <a:noFill/>
            <a:miter lim="800000"/>
            <a:headEnd/>
            <a:tailEnd/>
          </a:ln>
        </p:spPr>
      </p:pic>
      <p:pic>
        <p:nvPicPr>
          <p:cNvPr id="31771" name="Picture 26" descr="C:\Documents and Settings\ngctk.WSLGROUP\Application Data\Microsoft\Media Catalog\Downloaded Clips\cl74\j0290085.wmf"/>
          <p:cNvPicPr preferRelativeResize="0">
            <a:picLocks noChangeAspect="1" noChangeArrowheads="1"/>
          </p:cNvPicPr>
          <p:nvPr/>
        </p:nvPicPr>
        <p:blipFill>
          <a:blip r:embed="rId3" cstate="print"/>
          <a:srcRect/>
          <a:stretch>
            <a:fillRect/>
          </a:stretch>
        </p:blipFill>
        <p:spPr bwMode="auto">
          <a:xfrm>
            <a:off x="1831975" y="919163"/>
            <a:ext cx="255588" cy="334962"/>
          </a:xfrm>
          <a:prstGeom prst="rect">
            <a:avLst/>
          </a:prstGeom>
          <a:noFill/>
          <a:ln w="9525">
            <a:noFill/>
            <a:miter lim="800000"/>
            <a:headEnd/>
            <a:tailEnd/>
          </a:ln>
        </p:spPr>
      </p:pic>
      <p:pic>
        <p:nvPicPr>
          <p:cNvPr id="31772" name="Picture 26" descr="C:\Documents and Settings\ngctk.WSLGROUP\Application Data\Microsoft\Media Catalog\Downloaded Clips\cl74\j0290085.wmf"/>
          <p:cNvPicPr preferRelativeResize="0">
            <a:picLocks noChangeAspect="1" noChangeArrowheads="1"/>
          </p:cNvPicPr>
          <p:nvPr/>
        </p:nvPicPr>
        <p:blipFill>
          <a:blip r:embed="rId3" cstate="print"/>
          <a:srcRect/>
          <a:stretch>
            <a:fillRect/>
          </a:stretch>
        </p:blipFill>
        <p:spPr bwMode="auto">
          <a:xfrm>
            <a:off x="666750" y="890588"/>
            <a:ext cx="255588" cy="334962"/>
          </a:xfrm>
          <a:prstGeom prst="rect">
            <a:avLst/>
          </a:prstGeom>
          <a:noFill/>
          <a:ln w="9525">
            <a:noFill/>
            <a:miter lim="800000"/>
            <a:headEnd/>
            <a:tailEnd/>
          </a:ln>
        </p:spPr>
      </p:pic>
      <p:sp>
        <p:nvSpPr>
          <p:cNvPr id="31773" name="Rectangle 126"/>
          <p:cNvSpPr>
            <a:spLocks noChangeArrowheads="1"/>
          </p:cNvSpPr>
          <p:nvPr/>
        </p:nvSpPr>
        <p:spPr bwMode="auto">
          <a:xfrm>
            <a:off x="1354138" y="4305300"/>
            <a:ext cx="163512" cy="217488"/>
          </a:xfrm>
          <a:prstGeom prst="rect">
            <a:avLst/>
          </a:prstGeom>
          <a:solidFill>
            <a:srgbClr val="008000"/>
          </a:solidFill>
          <a:ln w="12700">
            <a:solidFill>
              <a:srgbClr val="0000FF"/>
            </a:solidFill>
            <a:miter lim="800000"/>
            <a:headEnd/>
            <a:tailEnd/>
          </a:ln>
        </p:spPr>
        <p:txBody>
          <a:bodyPr anchor="ctr">
            <a:spAutoFit/>
          </a:bodyPr>
          <a:lstStyle/>
          <a:p>
            <a:endParaRPr lang="en-US"/>
          </a:p>
        </p:txBody>
      </p:sp>
      <p:sp>
        <p:nvSpPr>
          <p:cNvPr id="31774" name="AutoShape 129"/>
          <p:cNvSpPr>
            <a:spLocks noChangeArrowheads="1"/>
          </p:cNvSpPr>
          <p:nvPr/>
        </p:nvSpPr>
        <p:spPr bwMode="auto">
          <a:xfrm flipV="1">
            <a:off x="1335088" y="4171950"/>
            <a:ext cx="198437" cy="133350"/>
          </a:xfrm>
          <a:prstGeom prst="triangle">
            <a:avLst>
              <a:gd name="adj" fmla="val 50000"/>
            </a:avLst>
          </a:prstGeom>
          <a:solidFill>
            <a:srgbClr val="008000"/>
          </a:solidFill>
          <a:ln w="12700">
            <a:noFill/>
            <a:miter lim="800000"/>
            <a:headEnd/>
            <a:tailEnd/>
          </a:ln>
        </p:spPr>
        <p:txBody>
          <a:bodyPr wrap="none" anchor="ctr">
            <a:spAutoFit/>
          </a:bodyPr>
          <a:lstStyle/>
          <a:p>
            <a:endParaRPr lang="en-US"/>
          </a:p>
        </p:txBody>
      </p:sp>
      <p:sp>
        <p:nvSpPr>
          <p:cNvPr id="31775" name="Line 135"/>
          <p:cNvSpPr>
            <a:spLocks noChangeShapeType="1"/>
          </p:cNvSpPr>
          <p:nvPr/>
        </p:nvSpPr>
        <p:spPr bwMode="auto">
          <a:xfrm flipV="1">
            <a:off x="757238" y="4264025"/>
            <a:ext cx="554037" cy="452438"/>
          </a:xfrm>
          <a:prstGeom prst="line">
            <a:avLst/>
          </a:prstGeom>
          <a:noFill/>
          <a:ln w="19050">
            <a:solidFill>
              <a:srgbClr val="FF0000"/>
            </a:solidFill>
            <a:round/>
            <a:headEnd/>
            <a:tailEnd type="triangle" w="med" len="med"/>
          </a:ln>
        </p:spPr>
        <p:txBody>
          <a:bodyPr>
            <a:spAutoFit/>
          </a:bodyPr>
          <a:lstStyle/>
          <a:p>
            <a:endParaRPr lang="en-US"/>
          </a:p>
        </p:txBody>
      </p:sp>
      <p:sp>
        <p:nvSpPr>
          <p:cNvPr id="31776" name="Line 139"/>
          <p:cNvSpPr>
            <a:spLocks noChangeShapeType="1"/>
          </p:cNvSpPr>
          <p:nvPr/>
        </p:nvSpPr>
        <p:spPr bwMode="auto">
          <a:xfrm>
            <a:off x="1557338" y="4321175"/>
            <a:ext cx="395287" cy="314325"/>
          </a:xfrm>
          <a:prstGeom prst="line">
            <a:avLst/>
          </a:prstGeom>
          <a:noFill/>
          <a:ln w="12700">
            <a:solidFill>
              <a:srgbClr val="FF0000"/>
            </a:solidFill>
            <a:round/>
            <a:headEnd type="triangle" w="med" len="med"/>
            <a:tailEnd/>
          </a:ln>
        </p:spPr>
        <p:txBody>
          <a:bodyPr>
            <a:spAutoFit/>
          </a:bodyPr>
          <a:lstStyle/>
          <a:p>
            <a:endParaRPr lang="en-US"/>
          </a:p>
        </p:txBody>
      </p:sp>
      <p:sp>
        <p:nvSpPr>
          <p:cNvPr id="31777" name="Line 139"/>
          <p:cNvSpPr>
            <a:spLocks noChangeShapeType="1"/>
          </p:cNvSpPr>
          <p:nvPr/>
        </p:nvSpPr>
        <p:spPr bwMode="auto">
          <a:xfrm flipH="1">
            <a:off x="1795463" y="4681538"/>
            <a:ext cx="157162" cy="125412"/>
          </a:xfrm>
          <a:prstGeom prst="line">
            <a:avLst/>
          </a:prstGeom>
          <a:noFill/>
          <a:ln w="12700">
            <a:solidFill>
              <a:srgbClr val="FF0000"/>
            </a:solidFill>
            <a:round/>
            <a:headEnd type="triangle" w="med" len="med"/>
            <a:tailEnd/>
          </a:ln>
        </p:spPr>
        <p:txBody>
          <a:bodyPr>
            <a:spAutoFit/>
          </a:bodyPr>
          <a:lstStyle/>
          <a:p>
            <a:endParaRPr lang="en-US"/>
          </a:p>
        </p:txBody>
      </p:sp>
      <p:sp>
        <p:nvSpPr>
          <p:cNvPr id="31778" name="Line 139"/>
          <p:cNvSpPr>
            <a:spLocks noChangeShapeType="1"/>
          </p:cNvSpPr>
          <p:nvPr/>
        </p:nvSpPr>
        <p:spPr bwMode="auto">
          <a:xfrm flipV="1">
            <a:off x="1571625" y="4124325"/>
            <a:ext cx="319088" cy="144463"/>
          </a:xfrm>
          <a:prstGeom prst="line">
            <a:avLst/>
          </a:prstGeom>
          <a:noFill/>
          <a:ln w="12700">
            <a:solidFill>
              <a:srgbClr val="FF0000"/>
            </a:solidFill>
            <a:round/>
            <a:headEnd type="triangle" w="med" len="med"/>
            <a:tailEnd/>
          </a:ln>
        </p:spPr>
        <p:txBody>
          <a:bodyPr>
            <a:spAutoFit/>
          </a:bodyPr>
          <a:lstStyle/>
          <a:p>
            <a:endParaRPr lang="en-US"/>
          </a:p>
        </p:txBody>
      </p:sp>
      <p:sp>
        <p:nvSpPr>
          <p:cNvPr id="31779" name="Line 135"/>
          <p:cNvSpPr>
            <a:spLocks noChangeShapeType="1"/>
          </p:cNvSpPr>
          <p:nvPr/>
        </p:nvSpPr>
        <p:spPr bwMode="auto">
          <a:xfrm>
            <a:off x="839788" y="4776788"/>
            <a:ext cx="806450" cy="46037"/>
          </a:xfrm>
          <a:prstGeom prst="line">
            <a:avLst/>
          </a:prstGeom>
          <a:noFill/>
          <a:ln w="19050">
            <a:solidFill>
              <a:srgbClr val="FF0000"/>
            </a:solidFill>
            <a:round/>
            <a:headEnd/>
            <a:tailEnd type="triangle" w="med" len="med"/>
          </a:ln>
        </p:spPr>
        <p:txBody>
          <a:bodyPr>
            <a:spAutoFit/>
          </a:bodyPr>
          <a:lstStyle/>
          <a:p>
            <a:endParaRPr lang="en-US"/>
          </a:p>
        </p:txBody>
      </p:sp>
      <p:sp>
        <p:nvSpPr>
          <p:cNvPr id="31780" name="Line 135"/>
          <p:cNvSpPr>
            <a:spLocks noChangeShapeType="1"/>
          </p:cNvSpPr>
          <p:nvPr/>
        </p:nvSpPr>
        <p:spPr bwMode="auto">
          <a:xfrm>
            <a:off x="1033463" y="3992563"/>
            <a:ext cx="276225" cy="209550"/>
          </a:xfrm>
          <a:prstGeom prst="line">
            <a:avLst/>
          </a:prstGeom>
          <a:noFill/>
          <a:ln w="19050">
            <a:solidFill>
              <a:srgbClr val="FF0000"/>
            </a:solidFill>
            <a:round/>
            <a:headEnd/>
            <a:tailEnd type="triangle" w="med" len="med"/>
          </a:ln>
        </p:spPr>
        <p:txBody>
          <a:bodyPr>
            <a:spAutoFit/>
          </a:bodyPr>
          <a:lstStyle/>
          <a:p>
            <a:endParaRPr lang="en-US"/>
          </a:p>
        </p:txBody>
      </p:sp>
      <p:pic>
        <p:nvPicPr>
          <p:cNvPr id="31781" name="Picture 26" descr="C:\Documents and Settings\ngctk.WSLGROUP\Application Data\Microsoft\Media Catalog\Downloaded Clips\cl74\j0290085.wmf"/>
          <p:cNvPicPr preferRelativeResize="0">
            <a:picLocks noChangeAspect="1" noChangeArrowheads="1"/>
          </p:cNvPicPr>
          <p:nvPr/>
        </p:nvPicPr>
        <p:blipFill>
          <a:blip r:embed="rId3" cstate="print"/>
          <a:srcRect/>
          <a:stretch>
            <a:fillRect/>
          </a:stretch>
        </p:blipFill>
        <p:spPr bwMode="auto">
          <a:xfrm>
            <a:off x="496888" y="4621213"/>
            <a:ext cx="255587" cy="334962"/>
          </a:xfrm>
          <a:prstGeom prst="rect">
            <a:avLst/>
          </a:prstGeom>
          <a:noFill/>
          <a:ln w="9525">
            <a:noFill/>
            <a:miter lim="800000"/>
            <a:headEnd/>
            <a:tailEnd/>
          </a:ln>
        </p:spPr>
      </p:pic>
      <p:pic>
        <p:nvPicPr>
          <p:cNvPr id="31782" name="Picture 26" descr="C:\Documents and Settings\ngctk.WSLGROUP\Application Data\Microsoft\Media Catalog\Downloaded Clips\cl74\j0290085.wmf"/>
          <p:cNvPicPr preferRelativeResize="0">
            <a:picLocks noChangeAspect="1" noChangeArrowheads="1"/>
          </p:cNvPicPr>
          <p:nvPr/>
        </p:nvPicPr>
        <p:blipFill>
          <a:blip r:embed="rId3" cstate="print"/>
          <a:srcRect/>
          <a:stretch>
            <a:fillRect/>
          </a:stretch>
        </p:blipFill>
        <p:spPr bwMode="auto">
          <a:xfrm>
            <a:off x="1581150" y="4732338"/>
            <a:ext cx="255588" cy="334962"/>
          </a:xfrm>
          <a:prstGeom prst="rect">
            <a:avLst/>
          </a:prstGeom>
          <a:noFill/>
          <a:ln w="9525">
            <a:noFill/>
            <a:miter lim="800000"/>
            <a:headEnd/>
            <a:tailEnd/>
          </a:ln>
        </p:spPr>
      </p:pic>
      <p:pic>
        <p:nvPicPr>
          <p:cNvPr id="31783" name="Picture 26" descr="C:\Documents and Settings\ngctk.WSLGROUP\Application Data\Microsoft\Media Catalog\Downloaded Clips\cl74\j0290085.wmf"/>
          <p:cNvPicPr preferRelativeResize="0">
            <a:picLocks noChangeAspect="1" noChangeArrowheads="1"/>
          </p:cNvPicPr>
          <p:nvPr/>
        </p:nvPicPr>
        <p:blipFill>
          <a:blip r:embed="rId3" cstate="print"/>
          <a:srcRect/>
          <a:stretch>
            <a:fillRect/>
          </a:stretch>
        </p:blipFill>
        <p:spPr bwMode="auto">
          <a:xfrm>
            <a:off x="1968500" y="4508500"/>
            <a:ext cx="255588" cy="334963"/>
          </a:xfrm>
          <a:prstGeom prst="rect">
            <a:avLst/>
          </a:prstGeom>
          <a:noFill/>
          <a:ln w="9525">
            <a:noFill/>
            <a:miter lim="800000"/>
            <a:headEnd/>
            <a:tailEnd/>
          </a:ln>
        </p:spPr>
      </p:pic>
      <p:pic>
        <p:nvPicPr>
          <p:cNvPr id="31784" name="Picture 26" descr="C:\Documents and Settings\ngctk.WSLGROUP\Application Data\Microsoft\Media Catalog\Downloaded Clips\cl74\j0290085.wmf"/>
          <p:cNvPicPr preferRelativeResize="0">
            <a:picLocks noChangeAspect="1" noChangeArrowheads="1"/>
          </p:cNvPicPr>
          <p:nvPr/>
        </p:nvPicPr>
        <p:blipFill>
          <a:blip r:embed="rId3" cstate="print"/>
          <a:srcRect/>
          <a:stretch>
            <a:fillRect/>
          </a:stretch>
        </p:blipFill>
        <p:spPr bwMode="auto">
          <a:xfrm>
            <a:off x="1893888" y="3925888"/>
            <a:ext cx="255587" cy="334962"/>
          </a:xfrm>
          <a:prstGeom prst="rect">
            <a:avLst/>
          </a:prstGeom>
          <a:noFill/>
          <a:ln w="9525">
            <a:noFill/>
            <a:miter lim="800000"/>
            <a:headEnd/>
            <a:tailEnd/>
          </a:ln>
        </p:spPr>
      </p:pic>
      <p:pic>
        <p:nvPicPr>
          <p:cNvPr id="31785" name="Picture 26" descr="C:\Documents and Settings\ngctk.WSLGROUP\Application Data\Microsoft\Media Catalog\Downloaded Clips\cl74\j0290085.wmf"/>
          <p:cNvPicPr preferRelativeResize="0">
            <a:picLocks noChangeAspect="1" noChangeArrowheads="1"/>
          </p:cNvPicPr>
          <p:nvPr/>
        </p:nvPicPr>
        <p:blipFill>
          <a:blip r:embed="rId3" cstate="print"/>
          <a:srcRect/>
          <a:stretch>
            <a:fillRect/>
          </a:stretch>
        </p:blipFill>
        <p:spPr bwMode="auto">
          <a:xfrm>
            <a:off x="728663" y="3895725"/>
            <a:ext cx="255587" cy="334963"/>
          </a:xfrm>
          <a:prstGeom prst="rect">
            <a:avLst/>
          </a:prstGeom>
          <a:noFill/>
          <a:ln w="9525">
            <a:noFill/>
            <a:miter lim="800000"/>
            <a:headEnd/>
            <a:tailEnd/>
          </a:ln>
        </p:spPr>
      </p:pic>
      <p:sp>
        <p:nvSpPr>
          <p:cNvPr id="31786" name="Line 139"/>
          <p:cNvSpPr>
            <a:spLocks noChangeShapeType="1"/>
          </p:cNvSpPr>
          <p:nvPr/>
        </p:nvSpPr>
        <p:spPr bwMode="auto">
          <a:xfrm flipV="1">
            <a:off x="836613" y="4378325"/>
            <a:ext cx="425450" cy="350838"/>
          </a:xfrm>
          <a:prstGeom prst="line">
            <a:avLst/>
          </a:prstGeom>
          <a:noFill/>
          <a:ln w="31750" cmpd="tri">
            <a:solidFill>
              <a:srgbClr val="008000"/>
            </a:solidFill>
            <a:round/>
            <a:headEnd type="triangle" w="sm" len="sm"/>
            <a:tailEnd/>
          </a:ln>
        </p:spPr>
        <p:txBody>
          <a:bodyPr>
            <a:spAutoFit/>
          </a:bodyPr>
          <a:lstStyle/>
          <a:p>
            <a:endParaRPr lang="en-US"/>
          </a:p>
        </p:txBody>
      </p:sp>
      <p:sp>
        <p:nvSpPr>
          <p:cNvPr id="31787" name="Line 139"/>
          <p:cNvSpPr>
            <a:spLocks noChangeShapeType="1"/>
          </p:cNvSpPr>
          <p:nvPr/>
        </p:nvSpPr>
        <p:spPr bwMode="auto">
          <a:xfrm flipH="1" flipV="1">
            <a:off x="1562100" y="4430713"/>
            <a:ext cx="149225" cy="357187"/>
          </a:xfrm>
          <a:prstGeom prst="line">
            <a:avLst/>
          </a:prstGeom>
          <a:noFill/>
          <a:ln w="31750" cmpd="tri">
            <a:solidFill>
              <a:srgbClr val="008000"/>
            </a:solidFill>
            <a:round/>
            <a:headEnd type="triangle" w="sm" len="sm"/>
            <a:tailEnd/>
          </a:ln>
        </p:spPr>
        <p:txBody>
          <a:bodyPr>
            <a:spAutoFit/>
          </a:bodyPr>
          <a:lstStyle/>
          <a:p>
            <a:endParaRPr lang="en-US"/>
          </a:p>
        </p:txBody>
      </p:sp>
      <p:sp>
        <p:nvSpPr>
          <p:cNvPr id="31788" name="Line 139"/>
          <p:cNvSpPr>
            <a:spLocks noChangeShapeType="1"/>
          </p:cNvSpPr>
          <p:nvPr/>
        </p:nvSpPr>
        <p:spPr bwMode="auto">
          <a:xfrm flipH="1" flipV="1">
            <a:off x="1651000" y="4310063"/>
            <a:ext cx="388938" cy="276225"/>
          </a:xfrm>
          <a:prstGeom prst="line">
            <a:avLst/>
          </a:prstGeom>
          <a:noFill/>
          <a:ln w="31750" cmpd="tri">
            <a:solidFill>
              <a:srgbClr val="008000"/>
            </a:solidFill>
            <a:round/>
            <a:headEnd type="triangle" w="sm" len="sm"/>
            <a:tailEnd/>
          </a:ln>
        </p:spPr>
        <p:txBody>
          <a:bodyPr>
            <a:spAutoFit/>
          </a:bodyPr>
          <a:lstStyle/>
          <a:p>
            <a:endParaRPr lang="en-US"/>
          </a:p>
        </p:txBody>
      </p:sp>
      <p:sp>
        <p:nvSpPr>
          <p:cNvPr id="31789" name="Line 139"/>
          <p:cNvSpPr>
            <a:spLocks noChangeShapeType="1"/>
          </p:cNvSpPr>
          <p:nvPr/>
        </p:nvSpPr>
        <p:spPr bwMode="auto">
          <a:xfrm flipH="1">
            <a:off x="1612900" y="3981450"/>
            <a:ext cx="388938" cy="209550"/>
          </a:xfrm>
          <a:prstGeom prst="line">
            <a:avLst/>
          </a:prstGeom>
          <a:noFill/>
          <a:ln w="31750" cmpd="tri">
            <a:solidFill>
              <a:srgbClr val="008000"/>
            </a:solidFill>
            <a:round/>
            <a:headEnd type="triangle" w="sm" len="sm"/>
            <a:tailEnd/>
          </a:ln>
        </p:spPr>
        <p:txBody>
          <a:bodyPr>
            <a:spAutoFit/>
          </a:bodyPr>
          <a:lstStyle/>
          <a:p>
            <a:endParaRPr lang="en-US"/>
          </a:p>
        </p:txBody>
      </p:sp>
      <p:sp>
        <p:nvSpPr>
          <p:cNvPr id="31790" name="Line 139"/>
          <p:cNvSpPr>
            <a:spLocks noChangeShapeType="1"/>
          </p:cNvSpPr>
          <p:nvPr/>
        </p:nvSpPr>
        <p:spPr bwMode="auto">
          <a:xfrm>
            <a:off x="1054100" y="3922713"/>
            <a:ext cx="276225" cy="207962"/>
          </a:xfrm>
          <a:prstGeom prst="line">
            <a:avLst/>
          </a:prstGeom>
          <a:noFill/>
          <a:ln w="31750" cmpd="tri">
            <a:solidFill>
              <a:srgbClr val="008000"/>
            </a:solidFill>
            <a:round/>
            <a:headEnd type="triangle" w="sm" len="sm"/>
            <a:tailEnd/>
          </a:ln>
        </p:spPr>
        <p:txBody>
          <a:bodyPr>
            <a:spAutoFit/>
          </a:bodyPr>
          <a:lstStyle/>
          <a:p>
            <a:endParaRPr lang="en-US"/>
          </a:p>
        </p:txBody>
      </p:sp>
      <p:pic>
        <p:nvPicPr>
          <p:cNvPr id="31791" name="Picture 89" descr="AhlswedeKorner.gif"/>
          <p:cNvPicPr>
            <a:picLocks noChangeAspect="1"/>
          </p:cNvPicPr>
          <p:nvPr/>
        </p:nvPicPr>
        <p:blipFill>
          <a:blip r:embed="rId4" cstate="print"/>
          <a:srcRect/>
          <a:stretch>
            <a:fillRect/>
          </a:stretch>
        </p:blipFill>
        <p:spPr bwMode="auto">
          <a:xfrm>
            <a:off x="3870325" y="3375025"/>
            <a:ext cx="1477963" cy="711200"/>
          </a:xfrm>
          <a:prstGeom prst="rect">
            <a:avLst/>
          </a:prstGeom>
          <a:noFill/>
          <a:ln w="9525">
            <a:noFill/>
            <a:miter lim="800000"/>
            <a:headEnd/>
            <a:tailEnd/>
          </a:ln>
        </p:spPr>
      </p:pic>
      <p:pic>
        <p:nvPicPr>
          <p:cNvPr id="31792" name="Picture 90" descr="Graph.gif"/>
          <p:cNvPicPr>
            <a:picLocks noChangeAspect="1"/>
          </p:cNvPicPr>
          <p:nvPr/>
        </p:nvPicPr>
        <p:blipFill>
          <a:blip r:embed="rId5" cstate="print">
            <a:lum bright="-100000" contrast="98000"/>
          </a:blip>
          <a:srcRect/>
          <a:stretch>
            <a:fillRect/>
          </a:stretch>
        </p:blipFill>
        <p:spPr bwMode="auto">
          <a:xfrm>
            <a:off x="7067550" y="1419225"/>
            <a:ext cx="1530350" cy="1004888"/>
          </a:xfrm>
          <a:prstGeom prst="rect">
            <a:avLst/>
          </a:prstGeom>
          <a:noFill/>
          <a:ln w="9525">
            <a:noFill/>
            <a:miter lim="800000"/>
            <a:headEnd/>
            <a:tailEnd/>
          </a:ln>
        </p:spPr>
      </p:pic>
      <p:pic>
        <p:nvPicPr>
          <p:cNvPr id="31793" name="Picture 91" descr="feedbackcost.gif"/>
          <p:cNvPicPr>
            <a:picLocks noChangeAspect="1"/>
          </p:cNvPicPr>
          <p:nvPr/>
        </p:nvPicPr>
        <p:blipFill>
          <a:blip r:embed="rId6" cstate="print"/>
          <a:srcRect/>
          <a:stretch>
            <a:fillRect/>
          </a:stretch>
        </p:blipFill>
        <p:spPr bwMode="auto">
          <a:xfrm>
            <a:off x="7335838" y="4422775"/>
            <a:ext cx="1344612" cy="663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AutoShape 4"/>
          <p:cNvSpPr>
            <a:spLocks noChangeArrowheads="1"/>
          </p:cNvSpPr>
          <p:nvPr/>
        </p:nvSpPr>
        <p:spPr bwMode="auto">
          <a:xfrm>
            <a:off x="2913063" y="1130300"/>
            <a:ext cx="3649662" cy="4989513"/>
          </a:xfrm>
          <a:prstGeom prst="roundRect">
            <a:avLst>
              <a:gd name="adj" fmla="val 7963"/>
            </a:avLst>
          </a:prstGeom>
          <a:solidFill>
            <a:srgbClr val="666699">
              <a:alpha val="39999"/>
            </a:srgbClr>
          </a:solidFill>
          <a:ln w="38100">
            <a:solidFill>
              <a:srgbClr val="4D4D4D"/>
            </a:solidFill>
            <a:round/>
            <a:headEnd/>
            <a:tailEnd/>
          </a:ln>
        </p:spPr>
        <p:txBody>
          <a:bodyPr tIns="91440" bIns="91440"/>
          <a:lstStyle/>
          <a:p>
            <a:pPr marL="114300" indent="-114300" eaLnBrk="0" hangingPunct="0">
              <a:spcBef>
                <a:spcPct val="50000"/>
              </a:spcBef>
            </a:pPr>
            <a:endParaRPr lang="en-US" sz="1200" u="sng">
              <a:latin typeface="Helvetica" pitchFamily="-65" charset="0"/>
            </a:endParaRPr>
          </a:p>
        </p:txBody>
      </p:sp>
      <p:pic>
        <p:nvPicPr>
          <p:cNvPr id="32771" name="Picture 133"/>
          <p:cNvPicPr>
            <a:picLocks noChangeAspect="1" noChangeArrowheads="1"/>
          </p:cNvPicPr>
          <p:nvPr/>
        </p:nvPicPr>
        <p:blipFill>
          <a:blip r:embed="rId3" cstate="print"/>
          <a:srcRect/>
          <a:stretch>
            <a:fillRect/>
          </a:stretch>
        </p:blipFill>
        <p:spPr bwMode="auto">
          <a:xfrm>
            <a:off x="206375" y="5680075"/>
            <a:ext cx="2465388" cy="554038"/>
          </a:xfrm>
          <a:prstGeom prst="rect">
            <a:avLst/>
          </a:prstGeom>
          <a:noFill/>
          <a:ln w="12700" algn="ctr">
            <a:noFill/>
            <a:miter lim="800000"/>
            <a:headEnd/>
            <a:tailEnd/>
          </a:ln>
        </p:spPr>
      </p:pic>
      <p:pic>
        <p:nvPicPr>
          <p:cNvPr id="32772" name="Picture 3"/>
          <p:cNvPicPr>
            <a:picLocks noChangeAspect="1" noChangeArrowheads="1"/>
          </p:cNvPicPr>
          <p:nvPr/>
        </p:nvPicPr>
        <p:blipFill>
          <a:blip r:embed="rId4" cstate="print"/>
          <a:srcRect/>
          <a:stretch>
            <a:fillRect/>
          </a:stretch>
        </p:blipFill>
        <p:spPr bwMode="auto">
          <a:xfrm>
            <a:off x="641350" y="4503738"/>
            <a:ext cx="1611313" cy="768350"/>
          </a:xfrm>
          <a:prstGeom prst="rect">
            <a:avLst/>
          </a:prstGeom>
          <a:noFill/>
          <a:ln w="9525">
            <a:noFill/>
            <a:miter lim="800000"/>
            <a:headEnd/>
            <a:tailEnd/>
          </a:ln>
        </p:spPr>
      </p:pic>
      <p:sp>
        <p:nvSpPr>
          <p:cNvPr id="32773" name="AutoShape 46"/>
          <p:cNvSpPr>
            <a:spLocks noChangeArrowheads="1"/>
          </p:cNvSpPr>
          <p:nvPr/>
        </p:nvSpPr>
        <p:spPr bwMode="auto">
          <a:xfrm>
            <a:off x="211138" y="3589338"/>
            <a:ext cx="2498725" cy="2606675"/>
          </a:xfrm>
          <a:prstGeom prst="roundRect">
            <a:avLst>
              <a:gd name="adj" fmla="val 11111"/>
            </a:avLst>
          </a:prstGeom>
          <a:solidFill>
            <a:srgbClr val="3366FF">
              <a:alpha val="25098"/>
            </a:srgbClr>
          </a:solidFill>
          <a:ln w="25400">
            <a:solidFill>
              <a:schemeClr val="bg2"/>
            </a:solidFill>
            <a:round/>
            <a:headEnd/>
            <a:tailEnd/>
          </a:ln>
        </p:spPr>
        <p:txBody>
          <a:bodyPr lIns="100584" tIns="73152" rIns="64008" bIns="82296"/>
          <a:lstStyle/>
          <a:p>
            <a:pPr eaLnBrk="0" hangingPunct="0">
              <a:lnSpc>
                <a:spcPct val="90000"/>
              </a:lnSpc>
              <a:spcBef>
                <a:spcPct val="40000"/>
              </a:spcBef>
              <a:buFont typeface="Arial" pitchFamily="34" charset="0"/>
              <a:buChar char="•"/>
            </a:pPr>
            <a:r>
              <a:rPr lang="en-US" sz="1100">
                <a:latin typeface="Trebuchet MS" pitchFamily="34" charset="0"/>
              </a:rPr>
              <a:t>Consider stochastic dynamical systems, get insight from Burke’s theorem: “current </a:t>
            </a:r>
            <a:r>
              <a:rPr lang="en-US" sz="1100" b="1" i="1">
                <a:latin typeface="Trebuchet MS" pitchFamily="34" charset="0"/>
              </a:rPr>
              <a:t>state of the system  is independent of all previous outputs</a:t>
            </a:r>
            <a:r>
              <a:rPr lang="en-US" sz="1100">
                <a:latin typeface="Trebuchet MS" pitchFamily="34" charset="0"/>
              </a:rPr>
              <a:t>” .</a:t>
            </a:r>
          </a:p>
          <a:p>
            <a:pPr eaLnBrk="0" hangingPunct="0">
              <a:lnSpc>
                <a:spcPct val="90000"/>
              </a:lnSpc>
              <a:spcBef>
                <a:spcPct val="40000"/>
              </a:spcBef>
              <a:buFont typeface="Arial" pitchFamily="34" charset="0"/>
              <a:buChar char="•"/>
            </a:pPr>
            <a:endParaRPr lang="en-US" sz="1100">
              <a:latin typeface="Trebuchet MS" pitchFamily="34" charset="0"/>
            </a:endParaRPr>
          </a:p>
          <a:p>
            <a:pPr eaLnBrk="0" hangingPunct="0">
              <a:lnSpc>
                <a:spcPct val="90000"/>
              </a:lnSpc>
              <a:spcBef>
                <a:spcPct val="40000"/>
              </a:spcBef>
              <a:buFont typeface="Arial" pitchFamily="34" charset="0"/>
              <a:buChar char="•"/>
            </a:pPr>
            <a:endParaRPr lang="en-US" sz="1100">
              <a:latin typeface="Trebuchet MS" pitchFamily="34" charset="0"/>
            </a:endParaRPr>
          </a:p>
          <a:p>
            <a:pPr eaLnBrk="0" hangingPunct="0">
              <a:lnSpc>
                <a:spcPct val="90000"/>
              </a:lnSpc>
              <a:spcBef>
                <a:spcPct val="40000"/>
              </a:spcBef>
              <a:buFont typeface="Arial" pitchFamily="34" charset="0"/>
              <a:buChar char="•"/>
            </a:pPr>
            <a:endParaRPr lang="en-US" sz="1100">
              <a:latin typeface="Trebuchet MS" pitchFamily="34" charset="0"/>
            </a:endParaRPr>
          </a:p>
          <a:p>
            <a:pPr eaLnBrk="0" hangingPunct="0">
              <a:lnSpc>
                <a:spcPct val="90000"/>
              </a:lnSpc>
              <a:spcBef>
                <a:spcPct val="40000"/>
              </a:spcBef>
              <a:buFont typeface="Arial" pitchFamily="34" charset="0"/>
              <a:buChar char="•"/>
            </a:pPr>
            <a:r>
              <a:rPr lang="en-US" sz="1100">
                <a:latin typeface="Trebuchet MS" pitchFamily="34" charset="0"/>
              </a:rPr>
              <a:t>Related to the </a:t>
            </a:r>
            <a:r>
              <a:rPr lang="en-US" sz="1100" b="1" i="1">
                <a:latin typeface="Trebuchet MS" pitchFamily="34" charset="0"/>
              </a:rPr>
              <a:t>posterior matching principle </a:t>
            </a:r>
            <a:r>
              <a:rPr lang="en-US" sz="1100" i="1">
                <a:latin typeface="Trebuchet MS" pitchFamily="34" charset="0"/>
              </a:rPr>
              <a:t>for commumication w/ feedback?</a:t>
            </a:r>
          </a:p>
        </p:txBody>
      </p:sp>
      <p:pic>
        <p:nvPicPr>
          <p:cNvPr id="32774" name="Picture 69"/>
          <p:cNvPicPr>
            <a:picLocks noChangeAspect="1" noChangeArrowheads="1"/>
          </p:cNvPicPr>
          <p:nvPr/>
        </p:nvPicPr>
        <p:blipFill>
          <a:blip r:embed="rId5" cstate="print"/>
          <a:srcRect/>
          <a:stretch>
            <a:fillRect/>
          </a:stretch>
        </p:blipFill>
        <p:spPr bwMode="auto">
          <a:xfrm>
            <a:off x="3000375" y="1200150"/>
            <a:ext cx="3495675" cy="1196975"/>
          </a:xfrm>
          <a:prstGeom prst="rect">
            <a:avLst/>
          </a:prstGeom>
          <a:noFill/>
          <a:ln w="9525">
            <a:noFill/>
            <a:miter lim="800000"/>
            <a:headEnd/>
            <a:tailEnd/>
          </a:ln>
        </p:spPr>
      </p:pic>
      <p:sp>
        <p:nvSpPr>
          <p:cNvPr id="32775" name="Rectangle 67"/>
          <p:cNvSpPr>
            <a:spLocks noChangeArrowheads="1"/>
          </p:cNvSpPr>
          <p:nvPr/>
        </p:nvSpPr>
        <p:spPr bwMode="auto">
          <a:xfrm>
            <a:off x="2947988" y="1255713"/>
            <a:ext cx="3641725" cy="5684837"/>
          </a:xfrm>
          <a:prstGeom prst="rect">
            <a:avLst/>
          </a:prstGeom>
          <a:noFill/>
          <a:ln w="19050">
            <a:noFill/>
            <a:prstDash val="sysDot"/>
            <a:miter lim="800000"/>
            <a:headEnd/>
            <a:tailEnd/>
          </a:ln>
        </p:spPr>
        <p:txBody>
          <a:bodyPr lIns="0" tIns="0" rIns="0" bIns="0">
            <a:spAutoFit/>
          </a:bodyPr>
          <a:lstStyle/>
          <a:p>
            <a:pPr marL="114300" indent="-114300" eaLnBrk="0" hangingPunct="0">
              <a:lnSpc>
                <a:spcPct val="90000"/>
              </a:lnSpc>
              <a:spcBef>
                <a:spcPct val="45000"/>
              </a:spcBef>
            </a:pPr>
            <a:r>
              <a:rPr lang="en-US" sz="1100" b="1">
                <a:latin typeface="Trebuchet MS" pitchFamily="34" charset="0"/>
              </a:rPr>
              <a:t>MAIN RESULT:</a:t>
            </a:r>
          </a:p>
          <a:p>
            <a:pPr marL="114300" indent="-114300" eaLnBrk="0" hangingPunct="0">
              <a:lnSpc>
                <a:spcPct val="90000"/>
              </a:lnSpc>
              <a:spcBef>
                <a:spcPct val="45000"/>
              </a:spcBef>
              <a:buFontTx/>
              <a:buChar char="•"/>
            </a:pPr>
            <a:endParaRPr lang="en-US" sz="1100">
              <a:latin typeface="Trebuchet MS" pitchFamily="34" charset="0"/>
            </a:endParaRPr>
          </a:p>
          <a:p>
            <a:pPr marL="114300" indent="-114300" eaLnBrk="0" hangingPunct="0">
              <a:lnSpc>
                <a:spcPct val="90000"/>
              </a:lnSpc>
              <a:spcBef>
                <a:spcPct val="45000"/>
              </a:spcBef>
              <a:buFontTx/>
              <a:buChar char="•"/>
            </a:pPr>
            <a:endParaRPr lang="en-US" sz="1100">
              <a:latin typeface="Trebuchet MS" pitchFamily="34" charset="0"/>
            </a:endParaRPr>
          </a:p>
          <a:p>
            <a:pPr marL="114300" indent="-114300" eaLnBrk="0" hangingPunct="0">
              <a:lnSpc>
                <a:spcPct val="90000"/>
              </a:lnSpc>
              <a:spcBef>
                <a:spcPct val="45000"/>
              </a:spcBef>
              <a:buFontTx/>
              <a:buChar char="•"/>
            </a:pPr>
            <a:endParaRPr lang="en-US" sz="1100">
              <a:latin typeface="Trebuchet MS" pitchFamily="34" charset="0"/>
            </a:endParaRPr>
          </a:p>
          <a:p>
            <a:pPr marL="114300" indent="-114300" eaLnBrk="0" hangingPunct="0">
              <a:lnSpc>
                <a:spcPct val="90000"/>
              </a:lnSpc>
              <a:spcBef>
                <a:spcPct val="45000"/>
              </a:spcBef>
              <a:buFontTx/>
              <a:buChar char="•"/>
            </a:pPr>
            <a:endParaRPr lang="en-US" sz="1100">
              <a:latin typeface="Trebuchet MS" pitchFamily="34" charset="0"/>
            </a:endParaRPr>
          </a:p>
          <a:p>
            <a:pPr marL="114300" indent="-114300" eaLnBrk="0" hangingPunct="0">
              <a:lnSpc>
                <a:spcPct val="90000"/>
              </a:lnSpc>
              <a:spcBef>
                <a:spcPct val="45000"/>
              </a:spcBef>
            </a:pPr>
            <a:r>
              <a:rPr lang="en-US" sz="1400" b="1" i="1">
                <a:solidFill>
                  <a:srgbClr val="0070C0"/>
                </a:solidFill>
                <a:latin typeface="Trebuchet MS" pitchFamily="34" charset="0"/>
              </a:rPr>
              <a:t>A sufficient condition that characterizes:</a:t>
            </a:r>
          </a:p>
          <a:p>
            <a:pPr marL="114300" indent="-114300" eaLnBrk="0" hangingPunct="0">
              <a:lnSpc>
                <a:spcPct val="90000"/>
              </a:lnSpc>
              <a:spcBef>
                <a:spcPct val="45000"/>
              </a:spcBef>
              <a:buFont typeface="Arial" pitchFamily="34" charset="0"/>
              <a:buChar char="•"/>
            </a:pPr>
            <a:r>
              <a:rPr lang="en-US" sz="1400" b="1" i="1">
                <a:solidFill>
                  <a:srgbClr val="0070C0"/>
                </a:solidFill>
                <a:latin typeface="Trebuchet MS" pitchFamily="34" charset="0"/>
              </a:rPr>
              <a:t> capacity of channels with infinite memory </a:t>
            </a:r>
          </a:p>
          <a:p>
            <a:pPr marL="114300" indent="-114300" eaLnBrk="0" hangingPunct="0">
              <a:lnSpc>
                <a:spcPct val="90000"/>
              </a:lnSpc>
              <a:spcBef>
                <a:spcPct val="45000"/>
              </a:spcBef>
              <a:buFont typeface="Arial" pitchFamily="34" charset="0"/>
              <a:buChar char="•"/>
            </a:pPr>
            <a:r>
              <a:rPr lang="en-US" sz="1400" b="1" i="1">
                <a:solidFill>
                  <a:srgbClr val="0070C0"/>
                </a:solidFill>
                <a:latin typeface="Trebuchet MS" pitchFamily="34" charset="0"/>
              </a:rPr>
              <a:t>Sequential rate-distortion function for causal joint-source channel coding with feedback </a:t>
            </a:r>
          </a:p>
          <a:p>
            <a:pPr marL="114300" indent="-114300" eaLnBrk="0" hangingPunct="0">
              <a:lnSpc>
                <a:spcPct val="90000"/>
              </a:lnSpc>
              <a:spcBef>
                <a:spcPct val="45000"/>
              </a:spcBef>
            </a:pPr>
            <a:r>
              <a:rPr lang="en-US" sz="1400" b="1" i="1">
                <a:solidFill>
                  <a:srgbClr val="0070C0"/>
                </a:solidFill>
                <a:latin typeface="Trebuchet MS" pitchFamily="34" charset="0"/>
              </a:rPr>
              <a:t>in terms of the time-reversibility of a Markov chain (X).</a:t>
            </a:r>
            <a:endParaRPr lang="en-US" sz="1400" b="1">
              <a:latin typeface="Trebuchet MS" pitchFamily="34" charset="0"/>
            </a:endParaRPr>
          </a:p>
          <a:p>
            <a:pPr marL="114300" indent="-114300" eaLnBrk="0" hangingPunct="0">
              <a:lnSpc>
                <a:spcPct val="90000"/>
              </a:lnSpc>
              <a:spcBef>
                <a:spcPct val="45000"/>
              </a:spcBef>
              <a:buFontTx/>
              <a:buChar char="•"/>
            </a:pPr>
            <a:r>
              <a:rPr lang="en-US" sz="1200" b="1">
                <a:latin typeface="Trebuchet MS" pitchFamily="34" charset="0"/>
              </a:rPr>
              <a:t>HOW IT WORKS: </a:t>
            </a:r>
          </a:p>
          <a:p>
            <a:pPr marL="114300" indent="-114300" eaLnBrk="0" hangingPunct="0">
              <a:lnSpc>
                <a:spcPct val="90000"/>
              </a:lnSpc>
              <a:spcBef>
                <a:spcPct val="70000"/>
              </a:spcBef>
            </a:pPr>
            <a:r>
              <a:rPr lang="en-US" sz="1200">
                <a:latin typeface="Trebuchet MS" pitchFamily="34" charset="0"/>
              </a:rPr>
              <a:t>Generalize the proof of Burke’s theorem in queuing theory to this more general context.  Next state value (X[i]) is independent of all possible channel outputs</a:t>
            </a:r>
          </a:p>
          <a:p>
            <a:pPr marL="114300" indent="-114300" eaLnBrk="0" hangingPunct="0">
              <a:lnSpc>
                <a:spcPct val="90000"/>
              </a:lnSpc>
              <a:spcBef>
                <a:spcPct val="70000"/>
              </a:spcBef>
            </a:pPr>
            <a:r>
              <a:rPr lang="en-US" sz="1200" b="1">
                <a:latin typeface="Trebuchet MS" pitchFamily="34" charset="0"/>
              </a:rPr>
              <a:t>ASSUMPTIONS AND LIMITATIONS:</a:t>
            </a:r>
          </a:p>
          <a:p>
            <a:pPr marL="114300" indent="-114300" eaLnBrk="0" hangingPunct="0">
              <a:lnSpc>
                <a:spcPct val="90000"/>
              </a:lnSpc>
              <a:spcBef>
                <a:spcPct val="70000"/>
              </a:spcBef>
              <a:buFontTx/>
              <a:buChar char="•"/>
            </a:pPr>
            <a:r>
              <a:rPr lang="en-US" sz="1200">
                <a:latin typeface="Trebuchet MS" pitchFamily="34" charset="0"/>
              </a:rPr>
              <a:t>Requires algebraic structure of dynamical system and time-reversibility condition to hold</a:t>
            </a:r>
          </a:p>
          <a:p>
            <a:pPr marL="114300" indent="-114300" eaLnBrk="0" hangingPunct="0">
              <a:lnSpc>
                <a:spcPct val="90000"/>
              </a:lnSpc>
              <a:spcBef>
                <a:spcPct val="45000"/>
              </a:spcBef>
            </a:pPr>
            <a:endParaRPr lang="en-US" sz="1100">
              <a:latin typeface="Trebuchet MS" pitchFamily="34" charset="0"/>
            </a:endParaRPr>
          </a:p>
          <a:p>
            <a:pPr marL="114300" indent="-114300" eaLnBrk="0" hangingPunct="0">
              <a:lnSpc>
                <a:spcPct val="90000"/>
              </a:lnSpc>
              <a:spcBef>
                <a:spcPct val="45000"/>
              </a:spcBef>
            </a:pPr>
            <a:endParaRPr lang="en-US" sz="1100">
              <a:latin typeface="Trebuchet MS" pitchFamily="34" charset="0"/>
            </a:endParaRPr>
          </a:p>
          <a:p>
            <a:pPr marL="114300" indent="-114300" eaLnBrk="0" hangingPunct="0">
              <a:lnSpc>
                <a:spcPct val="90000"/>
              </a:lnSpc>
              <a:spcBef>
                <a:spcPct val="45000"/>
              </a:spcBef>
            </a:pPr>
            <a:r>
              <a:rPr lang="en-US" sz="1100">
                <a:solidFill>
                  <a:srgbClr val="800000"/>
                </a:solidFill>
                <a:latin typeface="Trebuchet MS" pitchFamily="34" charset="0"/>
              </a:rPr>
              <a:t> </a:t>
            </a:r>
            <a:endParaRPr lang="en-US" sz="1100">
              <a:latin typeface="Trebuchet MS" pitchFamily="34" charset="0"/>
            </a:endParaRPr>
          </a:p>
        </p:txBody>
      </p:sp>
      <p:sp>
        <p:nvSpPr>
          <p:cNvPr id="32776" name="Rectangle 22"/>
          <p:cNvSpPr>
            <a:spLocks noChangeArrowheads="1"/>
          </p:cNvSpPr>
          <p:nvPr/>
        </p:nvSpPr>
        <p:spPr bwMode="auto">
          <a:xfrm>
            <a:off x="0" y="6248400"/>
            <a:ext cx="9144000" cy="609600"/>
          </a:xfrm>
          <a:prstGeom prst="rect">
            <a:avLst/>
          </a:prstGeom>
          <a:solidFill>
            <a:schemeClr val="bg1"/>
          </a:solidFill>
          <a:ln w="12700" algn="ctr">
            <a:noFill/>
            <a:round/>
            <a:headEnd/>
            <a:tailEnd/>
          </a:ln>
        </p:spPr>
        <p:txBody>
          <a:bodyPr>
            <a:spAutoFit/>
          </a:bodyPr>
          <a:lstStyle/>
          <a:p>
            <a:pPr eaLnBrk="0" hangingPunct="0">
              <a:spcBef>
                <a:spcPct val="50000"/>
              </a:spcBef>
            </a:pPr>
            <a:endParaRPr lang="en-US" sz="2400">
              <a:latin typeface="Helvetica" pitchFamily="-65" charset="0"/>
            </a:endParaRPr>
          </a:p>
        </p:txBody>
      </p:sp>
      <p:sp>
        <p:nvSpPr>
          <p:cNvPr id="32777" name="AutoShape 2"/>
          <p:cNvSpPr>
            <a:spLocks noChangeAspect="1" noChangeArrowheads="1"/>
          </p:cNvSpPr>
          <p:nvPr/>
        </p:nvSpPr>
        <p:spPr bwMode="auto">
          <a:xfrm>
            <a:off x="7550150" y="3536950"/>
            <a:ext cx="615950" cy="363538"/>
          </a:xfrm>
          <a:prstGeom prst="downArrow">
            <a:avLst>
              <a:gd name="adj1" fmla="val 53611"/>
              <a:gd name="adj2" fmla="val 53773"/>
            </a:avLst>
          </a:prstGeom>
          <a:solidFill>
            <a:srgbClr val="B2B2B2">
              <a:alpha val="59999"/>
            </a:srgbClr>
          </a:solidFill>
          <a:ln w="12700">
            <a:solidFill>
              <a:srgbClr val="808080"/>
            </a:solidFill>
            <a:miter lim="800000"/>
            <a:headEnd/>
            <a:tailEnd/>
          </a:ln>
        </p:spPr>
        <p:txBody>
          <a:bodyPr wrap="none" anchor="ctr"/>
          <a:lstStyle/>
          <a:p>
            <a:pPr algn="ctr"/>
            <a:endParaRPr lang="en-US" sz="700" b="1">
              <a:solidFill>
                <a:srgbClr val="952B1D"/>
              </a:solidFill>
              <a:latin typeface="Century Gothic" pitchFamily="34" charset="0"/>
            </a:endParaRPr>
          </a:p>
        </p:txBody>
      </p:sp>
      <p:sp>
        <p:nvSpPr>
          <p:cNvPr id="3079" name="Rectangle 6"/>
          <p:cNvSpPr>
            <a:spLocks noGrp="1" noChangeArrowheads="1"/>
          </p:cNvSpPr>
          <p:nvPr>
            <p:ph type="title" idx="4294967295"/>
          </p:nvPr>
        </p:nvSpPr>
        <p:spPr>
          <a:xfrm>
            <a:off x="990600" y="173038"/>
            <a:ext cx="6840538" cy="519112"/>
          </a:xfrm>
        </p:spPr>
        <p:txBody>
          <a:bodyPr/>
          <a:lstStyle/>
          <a:p>
            <a:pPr eaLnBrk="1" hangingPunct="1">
              <a:defRPr/>
            </a:pPr>
            <a:r>
              <a:rPr kumimoji="1" lang="en-US" sz="2400" dirty="0" smtClean="0">
                <a:effectLst>
                  <a:outerShdw blurRad="38100" dist="38100" dir="2700000" algn="tl">
                    <a:srgbClr val="C0C0C0"/>
                  </a:outerShdw>
                </a:effectLst>
                <a:latin typeface="Trebuchet MS" pitchFamily="34" charset="0"/>
              </a:rPr>
              <a:t>Time-Reversibility and Fundamental Limits of MANETs with Dynamics and Feedback: </a:t>
            </a:r>
            <a:r>
              <a:rPr kumimoji="1" lang="en-US" sz="2400" i="1" dirty="0" smtClean="0">
                <a:effectLst>
                  <a:outerShdw blurRad="38100" dist="38100" dir="2700000" algn="tl">
                    <a:srgbClr val="C0C0C0"/>
                  </a:outerShdw>
                </a:effectLst>
                <a:latin typeface="Trebuchet MS" pitchFamily="34" charset="0"/>
              </a:rPr>
              <a:t>Coleman</a:t>
            </a:r>
            <a:endParaRPr lang="en-US" sz="3200" i="1" dirty="0">
              <a:latin typeface="Times Roman"/>
            </a:endParaRPr>
          </a:p>
        </p:txBody>
      </p:sp>
      <p:sp>
        <p:nvSpPr>
          <p:cNvPr id="32779" name="Text Box 9"/>
          <p:cNvSpPr txBox="1">
            <a:spLocks noChangeArrowheads="1"/>
          </p:cNvSpPr>
          <p:nvPr/>
        </p:nvSpPr>
        <p:spPr bwMode="auto">
          <a:xfrm>
            <a:off x="401638" y="6207125"/>
            <a:ext cx="8359775" cy="550863"/>
          </a:xfrm>
          <a:prstGeom prst="rect">
            <a:avLst/>
          </a:prstGeom>
          <a:solidFill>
            <a:srgbClr val="FFFF00"/>
          </a:solidFill>
          <a:ln w="31750" algn="ctr">
            <a:solidFill>
              <a:srgbClr val="333333"/>
            </a:solidFill>
            <a:miter lim="800000"/>
            <a:headEnd/>
            <a:tailEnd/>
          </a:ln>
        </p:spPr>
        <p:txBody>
          <a:bodyPr lIns="502920" tIns="91440" rIns="502920" bIns="91440" anchor="b" anchorCtr="1">
            <a:spAutoFit/>
          </a:bodyPr>
          <a:lstStyle/>
          <a:p>
            <a:pPr algn="ctr">
              <a:lnSpc>
                <a:spcPct val="85000"/>
              </a:lnSpc>
            </a:pPr>
            <a:r>
              <a:rPr lang="en-US" sz="1400" b="1">
                <a:latin typeface="Helvetica" pitchFamily="-65" charset="0"/>
              </a:rPr>
              <a:t>Time-Reversibility in Dynamical Systems allows for characterizing fundamental Limits and ensuring low-complexity solutions are optimal for MANETs with Dynamics</a:t>
            </a:r>
          </a:p>
        </p:txBody>
      </p:sp>
      <p:sp>
        <p:nvSpPr>
          <p:cNvPr id="32780" name="Rectangle 10"/>
          <p:cNvSpPr>
            <a:spLocks noChangeArrowheads="1"/>
          </p:cNvSpPr>
          <p:nvPr/>
        </p:nvSpPr>
        <p:spPr bwMode="auto">
          <a:xfrm>
            <a:off x="3429000" y="2362200"/>
            <a:ext cx="609600" cy="228600"/>
          </a:xfrm>
          <a:prstGeom prst="rect">
            <a:avLst/>
          </a:prstGeom>
          <a:noFill/>
          <a:ln w="12700">
            <a:noFill/>
            <a:miter lim="800000"/>
            <a:headEnd/>
            <a:tailEnd/>
          </a:ln>
        </p:spPr>
        <p:txBody>
          <a:bodyPr wrap="none" anchor="ctr">
            <a:spAutoFit/>
          </a:bodyPr>
          <a:lstStyle/>
          <a:p>
            <a:pPr eaLnBrk="0" hangingPunct="0">
              <a:spcBef>
                <a:spcPct val="50000"/>
              </a:spcBef>
            </a:pPr>
            <a:endParaRPr lang="en-US" sz="2400">
              <a:latin typeface="Helvetica" pitchFamily="-65" charset="0"/>
            </a:endParaRPr>
          </a:p>
        </p:txBody>
      </p:sp>
      <p:sp>
        <p:nvSpPr>
          <p:cNvPr id="32781" name="AutoShape 12"/>
          <p:cNvSpPr>
            <a:spLocks noChangeAspect="1" noChangeArrowheads="1"/>
          </p:cNvSpPr>
          <p:nvPr/>
        </p:nvSpPr>
        <p:spPr bwMode="auto">
          <a:xfrm rot="-5400000">
            <a:off x="2520157" y="4914106"/>
            <a:ext cx="615950" cy="363537"/>
          </a:xfrm>
          <a:prstGeom prst="downArrow">
            <a:avLst>
              <a:gd name="adj1" fmla="val 53611"/>
              <a:gd name="adj2" fmla="val 53773"/>
            </a:avLst>
          </a:prstGeom>
          <a:solidFill>
            <a:srgbClr val="952B1D"/>
          </a:solidFill>
          <a:ln w="12700">
            <a:solidFill>
              <a:srgbClr val="4D4D4D"/>
            </a:solidFill>
            <a:miter lim="800000"/>
            <a:headEnd/>
            <a:tailEnd/>
          </a:ln>
        </p:spPr>
        <p:txBody>
          <a:bodyPr vert="eaVert" wrap="none" anchor="ctr"/>
          <a:lstStyle/>
          <a:p>
            <a:pPr algn="ctr"/>
            <a:endParaRPr lang="en-US" sz="700" b="1">
              <a:solidFill>
                <a:srgbClr val="952B1D"/>
              </a:solidFill>
              <a:latin typeface="Century Gothic" pitchFamily="34" charset="0"/>
            </a:endParaRPr>
          </a:p>
        </p:txBody>
      </p:sp>
      <p:sp>
        <p:nvSpPr>
          <p:cNvPr id="32782" name="AutoShape 13"/>
          <p:cNvSpPr>
            <a:spLocks noChangeAspect="1" noChangeArrowheads="1"/>
          </p:cNvSpPr>
          <p:nvPr/>
        </p:nvSpPr>
        <p:spPr bwMode="auto">
          <a:xfrm rot="-5400000">
            <a:off x="6342857" y="3174206"/>
            <a:ext cx="615950" cy="363537"/>
          </a:xfrm>
          <a:prstGeom prst="downArrow">
            <a:avLst>
              <a:gd name="adj1" fmla="val 53611"/>
              <a:gd name="adj2" fmla="val 53773"/>
            </a:avLst>
          </a:prstGeom>
          <a:solidFill>
            <a:srgbClr val="952B1D"/>
          </a:solidFill>
          <a:ln w="12700">
            <a:solidFill>
              <a:srgbClr val="4D4D4D"/>
            </a:solidFill>
            <a:miter lim="800000"/>
            <a:headEnd/>
            <a:tailEnd/>
          </a:ln>
        </p:spPr>
        <p:txBody>
          <a:bodyPr vert="eaVert" wrap="none" anchor="ctr"/>
          <a:lstStyle/>
          <a:p>
            <a:pPr algn="ctr"/>
            <a:endParaRPr lang="en-US" sz="700" b="1">
              <a:solidFill>
                <a:srgbClr val="952B1D"/>
              </a:solidFill>
              <a:latin typeface="Century Gothic" pitchFamily="34" charset="0"/>
            </a:endParaRPr>
          </a:p>
        </p:txBody>
      </p:sp>
      <p:sp>
        <p:nvSpPr>
          <p:cNvPr id="32783" name="AutoShape 15"/>
          <p:cNvSpPr>
            <a:spLocks noChangeAspect="1" noChangeArrowheads="1"/>
          </p:cNvSpPr>
          <p:nvPr/>
        </p:nvSpPr>
        <p:spPr bwMode="auto">
          <a:xfrm>
            <a:off x="1019175" y="3408363"/>
            <a:ext cx="782638" cy="180975"/>
          </a:xfrm>
          <a:prstGeom prst="downArrow">
            <a:avLst>
              <a:gd name="adj1" fmla="val 53611"/>
              <a:gd name="adj2" fmla="val 53773"/>
            </a:avLst>
          </a:prstGeom>
          <a:solidFill>
            <a:srgbClr val="B2B2B2">
              <a:alpha val="59999"/>
            </a:srgbClr>
          </a:solidFill>
          <a:ln w="12700">
            <a:solidFill>
              <a:srgbClr val="808080"/>
            </a:solidFill>
            <a:miter lim="800000"/>
            <a:headEnd/>
            <a:tailEnd/>
          </a:ln>
        </p:spPr>
        <p:txBody>
          <a:bodyPr wrap="none" anchor="ctr"/>
          <a:lstStyle/>
          <a:p>
            <a:pPr algn="ctr"/>
            <a:endParaRPr lang="en-US" sz="700" b="1">
              <a:solidFill>
                <a:srgbClr val="952B1D"/>
              </a:solidFill>
              <a:latin typeface="Century Gothic" pitchFamily="34" charset="0"/>
            </a:endParaRPr>
          </a:p>
        </p:txBody>
      </p:sp>
      <p:sp>
        <p:nvSpPr>
          <p:cNvPr id="32784" name="AutoShape 16"/>
          <p:cNvSpPr>
            <a:spLocks/>
          </p:cNvSpPr>
          <p:nvPr/>
        </p:nvSpPr>
        <p:spPr bwMode="auto">
          <a:xfrm rot="5400000">
            <a:off x="1053307" y="1612106"/>
            <a:ext cx="730250" cy="2836863"/>
          </a:xfrm>
          <a:prstGeom prst="rightBracket">
            <a:avLst>
              <a:gd name="adj" fmla="val 32373"/>
            </a:avLst>
          </a:prstGeom>
          <a:noFill/>
          <a:ln w="28575">
            <a:solidFill>
              <a:srgbClr val="969696"/>
            </a:solidFill>
            <a:round/>
            <a:headEnd/>
            <a:tailEnd/>
          </a:ln>
        </p:spPr>
        <p:txBody>
          <a:bodyPr rot="10800000" vert="eaVert" anchor="ctr">
            <a:spAutoFit/>
          </a:bodyPr>
          <a:lstStyle/>
          <a:p>
            <a:pPr eaLnBrk="0" hangingPunct="0">
              <a:spcBef>
                <a:spcPct val="50000"/>
              </a:spcBef>
            </a:pPr>
            <a:endParaRPr lang="en-US" sz="2400">
              <a:latin typeface="Helvetica" pitchFamily="-65" charset="0"/>
            </a:endParaRPr>
          </a:p>
        </p:txBody>
      </p:sp>
      <p:sp>
        <p:nvSpPr>
          <p:cNvPr id="32785" name="Text Box 18"/>
          <p:cNvSpPr txBox="1">
            <a:spLocks noChangeArrowheads="1"/>
          </p:cNvSpPr>
          <p:nvPr/>
        </p:nvSpPr>
        <p:spPr bwMode="auto">
          <a:xfrm rot="-5400000">
            <a:off x="6076950" y="2357438"/>
            <a:ext cx="1285875" cy="152400"/>
          </a:xfrm>
          <a:prstGeom prst="rect">
            <a:avLst/>
          </a:prstGeom>
          <a:noFill/>
          <a:ln w="12700" algn="ctr">
            <a:noFill/>
            <a:miter lim="800000"/>
            <a:headEnd/>
            <a:tailEnd/>
          </a:ln>
        </p:spPr>
        <p:txBody>
          <a:bodyPr lIns="0" tIns="0" rIns="0" bIns="0">
            <a:spAutoFit/>
          </a:bodyPr>
          <a:lstStyle/>
          <a:p>
            <a:pPr algn="r" eaLnBrk="0" hangingPunct="0">
              <a:lnSpc>
                <a:spcPct val="80000"/>
              </a:lnSpc>
            </a:pPr>
            <a:r>
              <a:rPr lang="en-US" sz="1200">
                <a:solidFill>
                  <a:srgbClr val="952B1D"/>
                </a:solidFill>
                <a:latin typeface="Arial Black" pitchFamily="34" charset="0"/>
              </a:rPr>
              <a:t>IMPACT</a:t>
            </a:r>
          </a:p>
        </p:txBody>
      </p:sp>
      <p:sp>
        <p:nvSpPr>
          <p:cNvPr id="32786" name="Text Box 19"/>
          <p:cNvSpPr txBox="1">
            <a:spLocks noChangeArrowheads="1"/>
          </p:cNvSpPr>
          <p:nvPr/>
        </p:nvSpPr>
        <p:spPr bwMode="auto">
          <a:xfrm rot="-5400000">
            <a:off x="5506244" y="4831557"/>
            <a:ext cx="2465387" cy="152400"/>
          </a:xfrm>
          <a:prstGeom prst="rect">
            <a:avLst/>
          </a:prstGeom>
          <a:noFill/>
          <a:ln w="12700" algn="ctr">
            <a:noFill/>
            <a:miter lim="800000"/>
            <a:headEnd/>
            <a:tailEnd/>
          </a:ln>
        </p:spPr>
        <p:txBody>
          <a:bodyPr lIns="0" tIns="0" rIns="0" bIns="0">
            <a:spAutoFit/>
          </a:bodyPr>
          <a:lstStyle/>
          <a:p>
            <a:pPr eaLnBrk="0" hangingPunct="0">
              <a:lnSpc>
                <a:spcPct val="80000"/>
              </a:lnSpc>
            </a:pPr>
            <a:r>
              <a:rPr lang="en-US" sz="1200">
                <a:solidFill>
                  <a:srgbClr val="952B1D"/>
                </a:solidFill>
                <a:latin typeface="Arial Black" pitchFamily="34" charset="0"/>
              </a:rPr>
              <a:t>NEXT-PHASE GOALS</a:t>
            </a:r>
          </a:p>
        </p:txBody>
      </p:sp>
      <p:sp>
        <p:nvSpPr>
          <p:cNvPr id="32787" name="Text Box 21"/>
          <p:cNvSpPr txBox="1">
            <a:spLocks noChangeArrowheads="1"/>
          </p:cNvSpPr>
          <p:nvPr/>
        </p:nvSpPr>
        <p:spPr bwMode="auto">
          <a:xfrm rot="-5400000">
            <a:off x="-323056" y="1477169"/>
            <a:ext cx="1135062" cy="146050"/>
          </a:xfrm>
          <a:prstGeom prst="rect">
            <a:avLst/>
          </a:prstGeom>
          <a:noFill/>
          <a:ln w="12700" algn="ctr">
            <a:noFill/>
            <a:miter lim="800000"/>
            <a:headEnd/>
            <a:tailEnd/>
          </a:ln>
        </p:spPr>
        <p:txBody>
          <a:bodyPr lIns="0" tIns="0" rIns="0" bIns="0">
            <a:spAutoFit/>
          </a:bodyPr>
          <a:lstStyle/>
          <a:p>
            <a:pPr eaLnBrk="0" hangingPunct="0">
              <a:lnSpc>
                <a:spcPct val="80000"/>
              </a:lnSpc>
            </a:pPr>
            <a:r>
              <a:rPr lang="en-US" sz="1200">
                <a:solidFill>
                  <a:srgbClr val="952B1D"/>
                </a:solidFill>
                <a:latin typeface="Arial Black" pitchFamily="34" charset="0"/>
              </a:rPr>
              <a:t>STATUS QUO</a:t>
            </a:r>
          </a:p>
        </p:txBody>
      </p:sp>
      <p:sp>
        <p:nvSpPr>
          <p:cNvPr id="32788" name="Text Box 22"/>
          <p:cNvSpPr txBox="1">
            <a:spLocks noChangeArrowheads="1"/>
          </p:cNvSpPr>
          <p:nvPr/>
        </p:nvSpPr>
        <p:spPr bwMode="auto">
          <a:xfrm rot="-5400000">
            <a:off x="-715168" y="4741069"/>
            <a:ext cx="1643062" cy="146050"/>
          </a:xfrm>
          <a:prstGeom prst="rect">
            <a:avLst/>
          </a:prstGeom>
          <a:noFill/>
          <a:ln w="12700" algn="ctr">
            <a:noFill/>
            <a:miter lim="800000"/>
            <a:headEnd/>
            <a:tailEnd/>
          </a:ln>
        </p:spPr>
        <p:txBody>
          <a:bodyPr lIns="0" tIns="0" rIns="0" bIns="0">
            <a:spAutoFit/>
          </a:bodyPr>
          <a:lstStyle/>
          <a:p>
            <a:pPr eaLnBrk="0" hangingPunct="0">
              <a:lnSpc>
                <a:spcPct val="80000"/>
              </a:lnSpc>
              <a:tabLst>
                <a:tab pos="1827213" algn="l"/>
              </a:tabLst>
            </a:pPr>
            <a:r>
              <a:rPr lang="en-US" sz="1200">
                <a:solidFill>
                  <a:srgbClr val="952B1D"/>
                </a:solidFill>
                <a:latin typeface="Arial Black" pitchFamily="34" charset="0"/>
              </a:rPr>
              <a:t>NEW INSIGHTS</a:t>
            </a:r>
          </a:p>
        </p:txBody>
      </p:sp>
      <p:sp>
        <p:nvSpPr>
          <p:cNvPr id="32789" name="Rectangle 45"/>
          <p:cNvSpPr>
            <a:spLocks noChangeArrowheads="1"/>
          </p:cNvSpPr>
          <p:nvPr/>
        </p:nvSpPr>
        <p:spPr bwMode="auto">
          <a:xfrm>
            <a:off x="63500" y="2174875"/>
            <a:ext cx="2860675" cy="1201738"/>
          </a:xfrm>
          <a:prstGeom prst="rect">
            <a:avLst/>
          </a:prstGeom>
          <a:noFill/>
          <a:ln w="19050">
            <a:noFill/>
            <a:prstDash val="sysDot"/>
            <a:miter lim="800000"/>
            <a:headEnd/>
            <a:tailEnd/>
          </a:ln>
        </p:spPr>
        <p:txBody>
          <a:bodyPr lIns="0" tIns="0" rIns="0" bIns="0">
            <a:spAutoFit/>
          </a:bodyPr>
          <a:lstStyle/>
          <a:p>
            <a:pPr eaLnBrk="0" hangingPunct="0">
              <a:lnSpc>
                <a:spcPct val="90000"/>
              </a:lnSpc>
              <a:spcBef>
                <a:spcPct val="40000"/>
              </a:spcBef>
              <a:buFont typeface="Arial" pitchFamily="34" charset="0"/>
              <a:buChar char="•"/>
            </a:pPr>
            <a:r>
              <a:rPr lang="en-US" sz="1100" b="1" i="1">
                <a:latin typeface="Trebuchet MS" pitchFamily="34" charset="0"/>
              </a:rPr>
              <a:t>Time-reversibility</a:t>
            </a:r>
            <a:r>
              <a:rPr lang="en-US" sz="1100" i="1">
                <a:latin typeface="Trebuchet MS" pitchFamily="34" charset="0"/>
              </a:rPr>
              <a:t> plays fundamental role in governing </a:t>
            </a:r>
            <a:r>
              <a:rPr lang="en-US" sz="1100" b="1" i="1">
                <a:latin typeface="Trebuchet MS" pitchFamily="34" charset="0"/>
              </a:rPr>
              <a:t>physical systems with dynamics</a:t>
            </a:r>
            <a:endParaRPr lang="en-US" sz="1100" i="1">
              <a:latin typeface="Trebuchet MS" pitchFamily="34" charset="0"/>
            </a:endParaRPr>
          </a:p>
          <a:p>
            <a:pPr eaLnBrk="0" hangingPunct="0">
              <a:lnSpc>
                <a:spcPct val="90000"/>
              </a:lnSpc>
              <a:spcBef>
                <a:spcPct val="40000"/>
              </a:spcBef>
              <a:buFont typeface="Arial" pitchFamily="34" charset="0"/>
              <a:buChar char="•"/>
            </a:pPr>
            <a:r>
              <a:rPr lang="en-US" sz="1100" i="1">
                <a:latin typeface="Trebuchet MS" pitchFamily="34" charset="0"/>
              </a:rPr>
              <a:t>How does time-reversibility of Markov chains relate to fundamental limits of </a:t>
            </a:r>
            <a:r>
              <a:rPr lang="en-US" sz="1100" b="1" i="1">
                <a:latin typeface="Trebuchet MS" pitchFamily="34" charset="0"/>
              </a:rPr>
              <a:t>MANETs with dynamics</a:t>
            </a:r>
            <a:r>
              <a:rPr lang="en-US" sz="1100" i="1">
                <a:latin typeface="Trebuchet MS" pitchFamily="34" charset="0"/>
              </a:rPr>
              <a:t>?</a:t>
            </a:r>
          </a:p>
          <a:p>
            <a:pPr lvl="1" eaLnBrk="0" hangingPunct="0">
              <a:lnSpc>
                <a:spcPct val="90000"/>
              </a:lnSpc>
              <a:spcBef>
                <a:spcPct val="40000"/>
              </a:spcBef>
              <a:buFont typeface="Arial" pitchFamily="34" charset="0"/>
              <a:buChar char="•"/>
            </a:pPr>
            <a:r>
              <a:rPr lang="en-US" sz="1100" i="1">
                <a:latin typeface="Trebuchet MS" pitchFamily="34" charset="0"/>
              </a:rPr>
              <a:t>Not much known at all.</a:t>
            </a:r>
          </a:p>
        </p:txBody>
      </p:sp>
      <p:sp>
        <p:nvSpPr>
          <p:cNvPr id="32790" name="AutoShape 69"/>
          <p:cNvSpPr>
            <a:spLocks noChangeArrowheads="1"/>
          </p:cNvSpPr>
          <p:nvPr/>
        </p:nvSpPr>
        <p:spPr bwMode="auto">
          <a:xfrm>
            <a:off x="6845300" y="1298575"/>
            <a:ext cx="2298700" cy="2235200"/>
          </a:xfrm>
          <a:prstGeom prst="roundRect">
            <a:avLst>
              <a:gd name="adj" fmla="val 11111"/>
            </a:avLst>
          </a:prstGeom>
          <a:solidFill>
            <a:srgbClr val="3366FF">
              <a:alpha val="25098"/>
            </a:srgbClr>
          </a:solidFill>
          <a:ln w="25400">
            <a:solidFill>
              <a:schemeClr val="bg2"/>
            </a:solidFill>
            <a:round/>
            <a:headEnd/>
            <a:tailEnd/>
          </a:ln>
        </p:spPr>
        <p:txBody>
          <a:bodyPr lIns="100584" tIns="73152" rIns="64008" bIns="82296"/>
          <a:lstStyle/>
          <a:p>
            <a:pPr eaLnBrk="0" hangingPunct="0">
              <a:lnSpc>
                <a:spcPct val="90000"/>
              </a:lnSpc>
              <a:spcBef>
                <a:spcPct val="40000"/>
              </a:spcBef>
            </a:pPr>
            <a:r>
              <a:rPr lang="en-US" sz="1100" b="1" u="sng">
                <a:latin typeface="Helvetica" pitchFamily="-65" charset="0"/>
              </a:rPr>
              <a:t>Fundamental Limits</a:t>
            </a:r>
          </a:p>
          <a:p>
            <a:pPr eaLnBrk="0" hangingPunct="0">
              <a:lnSpc>
                <a:spcPct val="90000"/>
              </a:lnSpc>
              <a:spcBef>
                <a:spcPct val="40000"/>
              </a:spcBef>
            </a:pPr>
            <a:r>
              <a:rPr lang="en-US" sz="1100">
                <a:latin typeface="Helvetica" pitchFamily="-65" charset="0"/>
              </a:rPr>
              <a:t>Provides capacity for a general class of channels with memory by taking insights from time-reversibility</a:t>
            </a:r>
          </a:p>
          <a:p>
            <a:pPr eaLnBrk="0" hangingPunct="0">
              <a:lnSpc>
                <a:spcPct val="90000"/>
              </a:lnSpc>
              <a:spcBef>
                <a:spcPct val="40000"/>
              </a:spcBef>
            </a:pPr>
            <a:r>
              <a:rPr lang="en-US" sz="1100" b="1" u="sng">
                <a:latin typeface="Helvetica" pitchFamily="-65" charset="0"/>
              </a:rPr>
              <a:t>Complexity</a:t>
            </a:r>
            <a:r>
              <a:rPr lang="en-US" sz="1100">
                <a:latin typeface="Helvetica" pitchFamily="-65" charset="0"/>
              </a:rPr>
              <a:t>: Provides source-channel matching conditions to understand in what contexts a very simple, </a:t>
            </a:r>
            <a:r>
              <a:rPr lang="en-US" sz="1100" b="1" i="1">
                <a:latin typeface="Helvetica" pitchFamily="-65" charset="0"/>
              </a:rPr>
              <a:t>“stationary Markov policy” controllers and time-invariant estimator are optimal</a:t>
            </a:r>
          </a:p>
          <a:p>
            <a:pPr eaLnBrk="0" hangingPunct="0">
              <a:lnSpc>
                <a:spcPct val="90000"/>
              </a:lnSpc>
              <a:spcBef>
                <a:spcPct val="40000"/>
              </a:spcBef>
              <a:buFontTx/>
              <a:buChar char="•"/>
            </a:pPr>
            <a:endParaRPr lang="en-US" sz="1100">
              <a:latin typeface="Helvetica" pitchFamily="-65" charset="0"/>
            </a:endParaRPr>
          </a:p>
          <a:p>
            <a:pPr eaLnBrk="0" hangingPunct="0">
              <a:lnSpc>
                <a:spcPct val="90000"/>
              </a:lnSpc>
              <a:spcBef>
                <a:spcPct val="40000"/>
              </a:spcBef>
              <a:buFontTx/>
              <a:buChar char="•"/>
            </a:pPr>
            <a:endParaRPr lang="en-US" sz="1100">
              <a:latin typeface="Helvetica" pitchFamily="-65" charset="0"/>
            </a:endParaRPr>
          </a:p>
        </p:txBody>
      </p:sp>
      <p:sp>
        <p:nvSpPr>
          <p:cNvPr id="32791" name="Rectangle 70"/>
          <p:cNvSpPr>
            <a:spLocks noChangeArrowheads="1"/>
          </p:cNvSpPr>
          <p:nvPr/>
        </p:nvSpPr>
        <p:spPr bwMode="auto">
          <a:xfrm>
            <a:off x="6843713" y="4000500"/>
            <a:ext cx="2109787" cy="2170113"/>
          </a:xfrm>
          <a:prstGeom prst="rect">
            <a:avLst/>
          </a:prstGeom>
          <a:noFill/>
          <a:ln w="19050">
            <a:noFill/>
            <a:prstDash val="sysDot"/>
            <a:miter lim="800000"/>
            <a:headEnd/>
            <a:tailEnd/>
          </a:ln>
        </p:spPr>
        <p:txBody>
          <a:bodyPr lIns="0" tIns="0" rIns="0" bIns="0">
            <a:spAutoFit/>
          </a:bodyPr>
          <a:lstStyle/>
          <a:p>
            <a:pPr eaLnBrk="0" hangingPunct="0">
              <a:lnSpc>
                <a:spcPct val="104000"/>
              </a:lnSpc>
              <a:spcBef>
                <a:spcPts val="625"/>
              </a:spcBef>
              <a:buClr>
                <a:srgbClr val="000000"/>
              </a:buClr>
              <a:buSzPct val="100000"/>
              <a:buFont typeface="Times New Roman" pitchFamily="18" charset="0"/>
              <a:buNone/>
            </a:pPr>
            <a:r>
              <a:rPr lang="en-GB" sz="1400" i="1">
                <a:solidFill>
                  <a:srgbClr val="000000"/>
                </a:solidFill>
                <a:latin typeface="Helvetica" pitchFamily="-65" charset="0"/>
              </a:rPr>
              <a:t>Extend to tree-like structures in networked systems </a:t>
            </a:r>
          </a:p>
          <a:p>
            <a:pPr eaLnBrk="0" hangingPunct="0">
              <a:lnSpc>
                <a:spcPct val="104000"/>
              </a:lnSpc>
              <a:spcBef>
                <a:spcPts val="625"/>
              </a:spcBef>
              <a:buClr>
                <a:srgbClr val="000000"/>
              </a:buClr>
              <a:buSzPct val="100000"/>
              <a:buFont typeface="Times New Roman" pitchFamily="18" charset="0"/>
              <a:buNone/>
            </a:pPr>
            <a:endParaRPr lang="en-GB" sz="1400" i="1">
              <a:solidFill>
                <a:srgbClr val="000000"/>
              </a:solidFill>
              <a:latin typeface="Helvetica" pitchFamily="-65" charset="0"/>
            </a:endParaRPr>
          </a:p>
          <a:p>
            <a:pPr eaLnBrk="0" hangingPunct="0">
              <a:lnSpc>
                <a:spcPct val="104000"/>
              </a:lnSpc>
              <a:spcBef>
                <a:spcPts val="625"/>
              </a:spcBef>
              <a:buClr>
                <a:srgbClr val="000000"/>
              </a:buClr>
              <a:buSzPct val="100000"/>
              <a:buFont typeface="Times New Roman" pitchFamily="18" charset="0"/>
              <a:buNone/>
            </a:pPr>
            <a:r>
              <a:rPr lang="en-GB" sz="1400" i="1">
                <a:solidFill>
                  <a:srgbClr val="000000"/>
                </a:solidFill>
                <a:latin typeface="Helvetica" pitchFamily="-65" charset="0"/>
              </a:rPr>
              <a:t>Understand more issues of decentralized control to understand how to manage dynamics in MANETS</a:t>
            </a:r>
          </a:p>
        </p:txBody>
      </p:sp>
      <p:sp>
        <p:nvSpPr>
          <p:cNvPr id="32792" name="Text Box 20"/>
          <p:cNvSpPr txBox="1">
            <a:spLocks noChangeArrowheads="1"/>
          </p:cNvSpPr>
          <p:nvPr/>
        </p:nvSpPr>
        <p:spPr bwMode="auto">
          <a:xfrm>
            <a:off x="2974975" y="914400"/>
            <a:ext cx="3432175" cy="215900"/>
          </a:xfrm>
          <a:prstGeom prst="rect">
            <a:avLst/>
          </a:prstGeom>
          <a:noFill/>
          <a:ln w="12700" algn="ctr">
            <a:noFill/>
            <a:miter lim="800000"/>
            <a:headEnd/>
            <a:tailEnd/>
          </a:ln>
        </p:spPr>
        <p:txBody>
          <a:bodyPr lIns="0" tIns="0" rIns="0" bIns="0">
            <a:spAutoFit/>
          </a:bodyPr>
          <a:lstStyle/>
          <a:p>
            <a:pPr algn="ctr" eaLnBrk="0" hangingPunct="0">
              <a:spcBef>
                <a:spcPct val="50000"/>
              </a:spcBef>
            </a:pPr>
            <a:r>
              <a:rPr lang="en-US" sz="1400">
                <a:solidFill>
                  <a:srgbClr val="952B1D"/>
                </a:solidFill>
                <a:latin typeface="Arial Black" pitchFamily="34" charset="0"/>
              </a:rPr>
              <a:t>FLOWS ACHIEVEMENT</a:t>
            </a:r>
          </a:p>
        </p:txBody>
      </p:sp>
      <p:pic>
        <p:nvPicPr>
          <p:cNvPr id="32793" name="Picture 5"/>
          <p:cNvPicPr>
            <a:picLocks noChangeAspect="1" noChangeArrowheads="1"/>
          </p:cNvPicPr>
          <p:nvPr/>
        </p:nvPicPr>
        <p:blipFill>
          <a:blip r:embed="rId6" cstate="print"/>
          <a:srcRect/>
          <a:stretch>
            <a:fillRect/>
          </a:stretch>
        </p:blipFill>
        <p:spPr bwMode="auto">
          <a:xfrm>
            <a:off x="477838" y="1046163"/>
            <a:ext cx="2233612" cy="1062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0" y="6240463"/>
            <a:ext cx="9144000" cy="617537"/>
          </a:xfrm>
          <a:prstGeom prst="rect">
            <a:avLst/>
          </a:prstGeom>
          <a:solidFill>
            <a:schemeClr val="bg1"/>
          </a:solidFill>
          <a:ln w="12700">
            <a:noFill/>
            <a:miter lim="800000"/>
            <a:headEnd/>
            <a:tailEnd/>
          </a:ln>
        </p:spPr>
        <p:txBody>
          <a:bodyPr wrap="none" anchor="ctr">
            <a:spAutoFit/>
          </a:bodyPr>
          <a:lstStyle/>
          <a:p>
            <a:endParaRPr lang="en-US"/>
          </a:p>
        </p:txBody>
      </p:sp>
      <p:sp>
        <p:nvSpPr>
          <p:cNvPr id="33795" name="AutoShape 2"/>
          <p:cNvSpPr>
            <a:spLocks noChangeAspect="1" noChangeArrowheads="1"/>
          </p:cNvSpPr>
          <p:nvPr/>
        </p:nvSpPr>
        <p:spPr bwMode="auto">
          <a:xfrm>
            <a:off x="7599363" y="3770313"/>
            <a:ext cx="615950" cy="363537"/>
          </a:xfrm>
          <a:prstGeom prst="downArrow">
            <a:avLst>
              <a:gd name="adj1" fmla="val 53611"/>
              <a:gd name="adj2" fmla="val 53773"/>
            </a:avLst>
          </a:prstGeom>
          <a:solidFill>
            <a:srgbClr val="B2B2B2">
              <a:alpha val="59999"/>
            </a:srgbClr>
          </a:solidFill>
          <a:ln w="12700">
            <a:solidFill>
              <a:srgbClr val="808080"/>
            </a:solidFill>
            <a:miter lim="800000"/>
            <a:headEnd/>
            <a:tailEnd/>
          </a:ln>
        </p:spPr>
        <p:txBody>
          <a:bodyPr wrap="none" anchor="ctr"/>
          <a:lstStyle/>
          <a:p>
            <a:pPr algn="ctr"/>
            <a:endParaRPr lang="en-US" sz="700" b="1">
              <a:solidFill>
                <a:srgbClr val="952B1D"/>
              </a:solidFill>
              <a:latin typeface="Century Gothic" pitchFamily="34" charset="0"/>
            </a:endParaRPr>
          </a:p>
        </p:txBody>
      </p:sp>
      <p:sp>
        <p:nvSpPr>
          <p:cNvPr id="63" name="AutoShape 3"/>
          <p:cNvSpPr>
            <a:spLocks noChangeArrowheads="1"/>
          </p:cNvSpPr>
          <p:nvPr/>
        </p:nvSpPr>
        <p:spPr bwMode="auto">
          <a:xfrm>
            <a:off x="6815138" y="1173163"/>
            <a:ext cx="2174875" cy="2601912"/>
          </a:xfrm>
          <a:prstGeom prst="roundRect">
            <a:avLst>
              <a:gd name="adj" fmla="val 11111"/>
            </a:avLst>
          </a:prstGeom>
          <a:solidFill>
            <a:srgbClr val="3366FF">
              <a:alpha val="20000"/>
            </a:srgbClr>
          </a:solidFill>
          <a:ln w="25400">
            <a:solidFill>
              <a:schemeClr val="bg2"/>
            </a:solidFill>
            <a:round/>
            <a:headEnd/>
            <a:tailEnd/>
          </a:ln>
        </p:spPr>
        <p:txBody>
          <a:bodyPr lIns="100584" tIns="73152" rIns="64008" bIns="82296" anchor="b"/>
          <a:lstStyle/>
          <a:p>
            <a:pPr marL="58738" indent="-58738">
              <a:lnSpc>
                <a:spcPct val="90000"/>
              </a:lnSpc>
              <a:spcBef>
                <a:spcPct val="35000"/>
              </a:spcBef>
              <a:defRPr/>
            </a:pPr>
            <a:endParaRPr lang="en-US" sz="1000" dirty="0">
              <a:latin typeface="Arial" pitchFamily="-107" charset="0"/>
              <a:ea typeface="Arial" pitchFamily="-106" charset="0"/>
              <a:cs typeface="Arial" pitchFamily="-106" charset="0"/>
            </a:endParaRPr>
          </a:p>
          <a:p>
            <a:pPr>
              <a:lnSpc>
                <a:spcPct val="90000"/>
              </a:lnSpc>
              <a:spcBef>
                <a:spcPct val="40000"/>
              </a:spcBef>
              <a:defRPr/>
            </a:pPr>
            <a:r>
              <a:rPr lang="en-US" sz="1000" dirty="0">
                <a:latin typeface="Trebuchet MS" pitchFamily="-106" charset="0"/>
                <a:ea typeface="Arial" pitchFamily="-107" charset="0"/>
                <a:cs typeface="Arial" pitchFamily="-107" charset="0"/>
              </a:rPr>
              <a:t>Simple pricing scheme for any system objective</a:t>
            </a:r>
          </a:p>
          <a:p>
            <a:pPr>
              <a:lnSpc>
                <a:spcPct val="90000"/>
              </a:lnSpc>
              <a:spcBef>
                <a:spcPct val="40000"/>
              </a:spcBef>
              <a:defRPr/>
            </a:pPr>
            <a:r>
              <a:rPr lang="en-US" sz="1000" dirty="0">
                <a:latin typeface="Trebuchet MS" pitchFamily="-106" charset="0"/>
                <a:ea typeface="Arial" pitchFamily="-107" charset="0"/>
                <a:cs typeface="Arial" pitchFamily="-107" charset="0"/>
              </a:rPr>
              <a:t>Near optimal performance in networks</a:t>
            </a:r>
          </a:p>
          <a:p>
            <a:pPr>
              <a:lnSpc>
                <a:spcPct val="90000"/>
              </a:lnSpc>
              <a:spcBef>
                <a:spcPct val="40000"/>
              </a:spcBef>
              <a:defRPr/>
            </a:pPr>
            <a:r>
              <a:rPr lang="en-US" sz="1000" dirty="0">
                <a:latin typeface="Trebuchet MS" pitchFamily="-106" charset="0"/>
                <a:ea typeface="Arial" pitchFamily="-107" charset="0"/>
                <a:cs typeface="Arial" pitchFamily="-107" charset="0"/>
              </a:rPr>
              <a:t>Suggests a new paradigm for regulation of wireless networks</a:t>
            </a:r>
          </a:p>
        </p:txBody>
      </p:sp>
      <p:sp>
        <p:nvSpPr>
          <p:cNvPr id="33797" name="AutoShape 4"/>
          <p:cNvSpPr>
            <a:spLocks noChangeArrowheads="1"/>
          </p:cNvSpPr>
          <p:nvPr/>
        </p:nvSpPr>
        <p:spPr bwMode="auto">
          <a:xfrm>
            <a:off x="2913063" y="1173163"/>
            <a:ext cx="3549650" cy="4989512"/>
          </a:xfrm>
          <a:prstGeom prst="roundRect">
            <a:avLst>
              <a:gd name="adj" fmla="val 7963"/>
            </a:avLst>
          </a:prstGeom>
          <a:solidFill>
            <a:srgbClr val="666699">
              <a:alpha val="25098"/>
            </a:srgbClr>
          </a:solidFill>
          <a:ln w="38100">
            <a:solidFill>
              <a:srgbClr val="4D4D4D"/>
            </a:solidFill>
            <a:round/>
            <a:headEnd/>
            <a:tailEnd/>
          </a:ln>
        </p:spPr>
        <p:txBody>
          <a:bodyPr tIns="91440" bIns="91440"/>
          <a:lstStyle/>
          <a:p>
            <a:pPr marL="114300" indent="-114300"/>
            <a:endParaRPr lang="en-US" sz="1200" u="sng"/>
          </a:p>
        </p:txBody>
      </p:sp>
      <p:sp>
        <p:nvSpPr>
          <p:cNvPr id="33798" name="Rectangle 27"/>
          <p:cNvSpPr txBox="1">
            <a:spLocks noChangeArrowheads="1"/>
          </p:cNvSpPr>
          <p:nvPr/>
        </p:nvSpPr>
        <p:spPr bwMode="auto">
          <a:xfrm>
            <a:off x="914400" y="196850"/>
            <a:ext cx="7162800" cy="519113"/>
          </a:xfrm>
          <a:prstGeom prst="rect">
            <a:avLst/>
          </a:prstGeom>
          <a:noFill/>
          <a:ln w="9525">
            <a:noFill/>
            <a:miter lim="800000"/>
            <a:headEnd/>
            <a:tailEnd/>
          </a:ln>
        </p:spPr>
        <p:txBody>
          <a:bodyPr lIns="0" tIns="0" rIns="0" bIns="0" anchor="ctr"/>
          <a:lstStyle/>
          <a:p>
            <a:pPr>
              <a:lnSpc>
                <a:spcPct val="85000"/>
              </a:lnSpc>
            </a:pPr>
            <a:r>
              <a:rPr lang="en-US" sz="1900" b="1" dirty="0">
                <a:solidFill>
                  <a:schemeClr val="tx2"/>
                </a:solidFill>
              </a:rPr>
              <a:t>Near-Optimal Power Control in Wireless Networks: A Potential Game Approach: </a:t>
            </a:r>
            <a:r>
              <a:rPr lang="en-US" sz="1900" b="1" i="1" dirty="0" err="1">
                <a:solidFill>
                  <a:schemeClr val="tx2"/>
                </a:solidFill>
              </a:rPr>
              <a:t>Candogan</a:t>
            </a:r>
            <a:r>
              <a:rPr lang="en-US" sz="1900" b="1" i="1" dirty="0">
                <a:solidFill>
                  <a:schemeClr val="tx2"/>
                </a:solidFill>
              </a:rPr>
              <a:t>, </a:t>
            </a:r>
            <a:r>
              <a:rPr lang="en-US" sz="1900" b="1" i="1" dirty="0" err="1">
                <a:solidFill>
                  <a:schemeClr val="tx2"/>
                </a:solidFill>
              </a:rPr>
              <a:t>Menache</a:t>
            </a:r>
            <a:r>
              <a:rPr lang="en-US" sz="1900" b="1" i="1" dirty="0">
                <a:solidFill>
                  <a:schemeClr val="tx2"/>
                </a:solidFill>
              </a:rPr>
              <a:t>, </a:t>
            </a:r>
            <a:r>
              <a:rPr lang="en-US" sz="1900" b="1" i="1" dirty="0" err="1">
                <a:solidFill>
                  <a:schemeClr val="tx2"/>
                </a:solidFill>
              </a:rPr>
              <a:t>Ozdaglar</a:t>
            </a:r>
            <a:r>
              <a:rPr lang="en-US" sz="1900" b="1" i="1" dirty="0">
                <a:solidFill>
                  <a:schemeClr val="tx2"/>
                </a:solidFill>
              </a:rPr>
              <a:t>, </a:t>
            </a:r>
            <a:r>
              <a:rPr lang="en-US" sz="1900" b="1" i="1" dirty="0" err="1">
                <a:solidFill>
                  <a:schemeClr val="tx2"/>
                </a:solidFill>
              </a:rPr>
              <a:t>Parrilo</a:t>
            </a:r>
            <a:endParaRPr lang="en-US" sz="1900" b="1" i="1" dirty="0">
              <a:solidFill>
                <a:schemeClr val="tx2"/>
              </a:solidFill>
            </a:endParaRPr>
          </a:p>
        </p:txBody>
      </p:sp>
      <p:sp>
        <p:nvSpPr>
          <p:cNvPr id="33799" name="AutoShape 6"/>
          <p:cNvSpPr>
            <a:spLocks noChangeArrowheads="1"/>
          </p:cNvSpPr>
          <p:nvPr/>
        </p:nvSpPr>
        <p:spPr bwMode="auto">
          <a:xfrm>
            <a:off x="325438" y="3814763"/>
            <a:ext cx="2335212" cy="2347912"/>
          </a:xfrm>
          <a:prstGeom prst="roundRect">
            <a:avLst>
              <a:gd name="adj" fmla="val 11111"/>
            </a:avLst>
          </a:prstGeom>
          <a:solidFill>
            <a:srgbClr val="3366FF">
              <a:alpha val="20000"/>
            </a:srgbClr>
          </a:solidFill>
          <a:ln w="25400">
            <a:solidFill>
              <a:schemeClr val="bg2"/>
            </a:solidFill>
            <a:round/>
            <a:headEnd/>
            <a:tailEnd/>
          </a:ln>
        </p:spPr>
        <p:txBody>
          <a:bodyPr lIns="100584" tIns="73152" rIns="64008" bIns="82296" anchor="b"/>
          <a:lstStyle/>
          <a:p>
            <a:pPr marL="58738" indent="-58738">
              <a:lnSpc>
                <a:spcPct val="90000"/>
              </a:lnSpc>
              <a:spcBef>
                <a:spcPct val="35000"/>
              </a:spcBef>
            </a:pPr>
            <a:endParaRPr kumimoji="1" lang="en-US" sz="1000"/>
          </a:p>
        </p:txBody>
      </p:sp>
      <p:sp>
        <p:nvSpPr>
          <p:cNvPr id="33800" name="Text Box 7"/>
          <p:cNvSpPr txBox="1">
            <a:spLocks noChangeArrowheads="1"/>
          </p:cNvSpPr>
          <p:nvPr/>
        </p:nvSpPr>
        <p:spPr bwMode="auto">
          <a:xfrm>
            <a:off x="254000" y="6370638"/>
            <a:ext cx="8623300" cy="363537"/>
          </a:xfrm>
          <a:prstGeom prst="rect">
            <a:avLst/>
          </a:prstGeom>
          <a:solidFill>
            <a:srgbClr val="FFFF00"/>
          </a:solidFill>
          <a:ln w="31750">
            <a:solidFill>
              <a:srgbClr val="333333"/>
            </a:solidFill>
            <a:miter lim="800000"/>
            <a:headEnd/>
            <a:tailEnd/>
          </a:ln>
        </p:spPr>
        <p:txBody>
          <a:bodyPr lIns="274320" tIns="100584" rIns="274320" bIns="73152" anchor="b" anchorCtr="1">
            <a:spAutoFit/>
          </a:bodyPr>
          <a:lstStyle/>
          <a:p>
            <a:pPr algn="ctr">
              <a:lnSpc>
                <a:spcPct val="85000"/>
              </a:lnSpc>
            </a:pPr>
            <a:r>
              <a:rPr lang="en-US" sz="1400" b="1"/>
              <a:t>Approximations with potential games lead to simple pricing schemes for </a:t>
            </a:r>
            <a:r>
              <a:rPr lang="en-US" sz="1400" b="1">
                <a:solidFill>
                  <a:srgbClr val="FF0000"/>
                </a:solidFill>
              </a:rPr>
              <a:t>any</a:t>
            </a:r>
            <a:r>
              <a:rPr lang="en-US" sz="1400" b="1"/>
              <a:t> system objective.</a:t>
            </a:r>
          </a:p>
        </p:txBody>
      </p:sp>
      <p:sp>
        <p:nvSpPr>
          <p:cNvPr id="33801" name="Rectangle 8"/>
          <p:cNvSpPr>
            <a:spLocks noChangeArrowheads="1"/>
          </p:cNvSpPr>
          <p:nvPr/>
        </p:nvSpPr>
        <p:spPr bwMode="auto">
          <a:xfrm>
            <a:off x="3141663" y="1346200"/>
            <a:ext cx="3197225" cy="5638800"/>
          </a:xfrm>
          <a:prstGeom prst="rect">
            <a:avLst/>
          </a:prstGeom>
          <a:noFill/>
          <a:ln w="19050">
            <a:noFill/>
            <a:prstDash val="sysDot"/>
            <a:miter lim="800000"/>
            <a:headEnd/>
            <a:tailEnd/>
          </a:ln>
        </p:spPr>
        <p:txBody>
          <a:bodyPr lIns="0" tIns="0" rIns="0" bIns="0">
            <a:spAutoFit/>
          </a:bodyPr>
          <a:lstStyle/>
          <a:p>
            <a:pPr marL="114300" indent="-114300">
              <a:lnSpc>
                <a:spcPct val="90000"/>
              </a:lnSpc>
              <a:spcBef>
                <a:spcPct val="35000"/>
              </a:spcBef>
              <a:tabLst>
                <a:tab pos="119063" algn="l"/>
              </a:tabLst>
            </a:pPr>
            <a:r>
              <a:rPr lang="en-US" sz="1200" b="1"/>
              <a:t>MAIN ACHIEVEMENT:</a:t>
            </a:r>
          </a:p>
          <a:p>
            <a:pPr marL="114300" indent="-114300">
              <a:lnSpc>
                <a:spcPct val="90000"/>
              </a:lnSpc>
              <a:spcBef>
                <a:spcPct val="35000"/>
              </a:spcBef>
              <a:tabLst>
                <a:tab pos="119063" algn="l"/>
              </a:tabLst>
            </a:pPr>
            <a:endParaRPr lang="en-US" sz="1100"/>
          </a:p>
          <a:p>
            <a:pPr marL="114300" indent="-114300">
              <a:lnSpc>
                <a:spcPct val="90000"/>
              </a:lnSpc>
              <a:spcBef>
                <a:spcPct val="35000"/>
              </a:spcBef>
              <a:tabLst>
                <a:tab pos="119063" algn="l"/>
              </a:tabLst>
            </a:pPr>
            <a:endParaRPr lang="en-US" sz="1100"/>
          </a:p>
          <a:p>
            <a:pPr marL="114300" indent="-114300">
              <a:lnSpc>
                <a:spcPct val="90000"/>
              </a:lnSpc>
              <a:spcBef>
                <a:spcPct val="35000"/>
              </a:spcBef>
              <a:tabLst>
                <a:tab pos="119063" algn="l"/>
              </a:tabLst>
            </a:pPr>
            <a:endParaRPr lang="en-US" sz="1100"/>
          </a:p>
          <a:p>
            <a:pPr marL="114300" indent="-114300">
              <a:lnSpc>
                <a:spcPct val="90000"/>
              </a:lnSpc>
              <a:spcBef>
                <a:spcPct val="35000"/>
              </a:spcBef>
              <a:tabLst>
                <a:tab pos="119063" algn="l"/>
              </a:tabLst>
            </a:pPr>
            <a:endParaRPr lang="en-US" sz="1100"/>
          </a:p>
          <a:p>
            <a:pPr marL="114300" indent="-114300">
              <a:lnSpc>
                <a:spcPct val="90000"/>
              </a:lnSpc>
              <a:spcBef>
                <a:spcPct val="35000"/>
              </a:spcBef>
              <a:tabLst>
                <a:tab pos="119063" algn="l"/>
              </a:tabLst>
            </a:pPr>
            <a:endParaRPr lang="en-US" sz="1100"/>
          </a:p>
          <a:p>
            <a:pPr marL="114300" indent="-114300">
              <a:lnSpc>
                <a:spcPct val="90000"/>
              </a:lnSpc>
              <a:spcBef>
                <a:spcPct val="35000"/>
              </a:spcBef>
              <a:tabLst>
                <a:tab pos="119063" algn="l"/>
              </a:tabLst>
            </a:pPr>
            <a:endParaRPr lang="en-US" sz="1100"/>
          </a:p>
          <a:p>
            <a:pPr marL="114300" indent="-114300">
              <a:lnSpc>
                <a:spcPct val="90000"/>
              </a:lnSpc>
              <a:spcBef>
                <a:spcPct val="35000"/>
              </a:spcBef>
              <a:tabLst>
                <a:tab pos="119063" algn="l"/>
              </a:tabLst>
            </a:pPr>
            <a:endParaRPr lang="en-US" sz="1100"/>
          </a:p>
          <a:p>
            <a:pPr marL="114300" indent="-114300">
              <a:lnSpc>
                <a:spcPct val="90000"/>
              </a:lnSpc>
              <a:spcBef>
                <a:spcPct val="35000"/>
              </a:spcBef>
              <a:tabLst>
                <a:tab pos="119063" algn="l"/>
              </a:tabLst>
            </a:pPr>
            <a:endParaRPr lang="en-US" sz="1200" b="1"/>
          </a:p>
          <a:p>
            <a:pPr marL="114300" indent="-114300">
              <a:lnSpc>
                <a:spcPct val="90000"/>
              </a:lnSpc>
              <a:spcBef>
                <a:spcPct val="35000"/>
              </a:spcBef>
              <a:buFontTx/>
              <a:buChar char="•"/>
              <a:tabLst>
                <a:tab pos="119063" algn="l"/>
              </a:tabLst>
            </a:pPr>
            <a:r>
              <a:rPr lang="en-US" sz="1200">
                <a:solidFill>
                  <a:srgbClr val="FF0000"/>
                </a:solidFill>
              </a:rPr>
              <a:t> </a:t>
            </a:r>
            <a:r>
              <a:rPr lang="en-US" sz="1200" i="1">
                <a:solidFill>
                  <a:srgbClr val="FF0000"/>
                </a:solidFill>
              </a:rPr>
              <a:t>Potential-game approach for distributed power allocation</a:t>
            </a:r>
            <a:r>
              <a:rPr lang="en-US" sz="1200" i="1"/>
              <a:t>, (approximately) enforces any power-dependent system-objective</a:t>
            </a:r>
            <a:endParaRPr lang="en-US" sz="1200" b="1"/>
          </a:p>
          <a:p>
            <a:pPr marL="114300" indent="-114300">
              <a:lnSpc>
                <a:spcPct val="90000"/>
              </a:lnSpc>
              <a:spcBef>
                <a:spcPct val="35000"/>
              </a:spcBef>
              <a:tabLst>
                <a:tab pos="119063" algn="l"/>
              </a:tabLst>
            </a:pPr>
            <a:r>
              <a:rPr lang="en-US" sz="1200" b="1"/>
              <a:t>HOW IT WORKS:</a:t>
            </a:r>
          </a:p>
          <a:p>
            <a:pPr marL="114300" indent="-114300">
              <a:lnSpc>
                <a:spcPct val="90000"/>
              </a:lnSpc>
              <a:spcBef>
                <a:spcPct val="35000"/>
              </a:spcBef>
              <a:buFontTx/>
              <a:buChar char="•"/>
              <a:tabLst>
                <a:tab pos="119063" algn="l"/>
              </a:tabLst>
            </a:pPr>
            <a:r>
              <a:rPr lang="en-US" sz="1300" i="1"/>
              <a:t>Approximate the underlying power control game with a </a:t>
            </a:r>
            <a:r>
              <a:rPr lang="en-US" sz="1300"/>
              <a:t> “close” potential game</a:t>
            </a:r>
            <a:endParaRPr lang="en-US" sz="1300" b="1"/>
          </a:p>
          <a:p>
            <a:pPr marL="114300" indent="-114300">
              <a:buFontTx/>
              <a:buChar char="•"/>
              <a:tabLst>
                <a:tab pos="119063" algn="l"/>
              </a:tabLst>
            </a:pPr>
            <a:r>
              <a:rPr lang="en-US" sz="1300"/>
              <a:t> Derive prices that induce an optimal power allocation in the potential game</a:t>
            </a:r>
          </a:p>
          <a:p>
            <a:pPr marL="114300" indent="-114300">
              <a:buFontTx/>
              <a:buChar char="•"/>
              <a:tabLst>
                <a:tab pos="119063" algn="l"/>
              </a:tabLst>
            </a:pPr>
            <a:r>
              <a:rPr lang="en-US" sz="1300"/>
              <a:t> The proximity of the original game to the approximate game establishes near optimal performance in the original game</a:t>
            </a:r>
          </a:p>
          <a:p>
            <a:pPr marL="114300" indent="-114300">
              <a:lnSpc>
                <a:spcPct val="90000"/>
              </a:lnSpc>
              <a:spcBef>
                <a:spcPct val="35000"/>
              </a:spcBef>
              <a:tabLst>
                <a:tab pos="119063" algn="l"/>
              </a:tabLst>
            </a:pPr>
            <a:r>
              <a:rPr lang="en-US" sz="1200" b="1"/>
              <a:t>ASSUMPTIONS AND LIMITATIONS:</a:t>
            </a:r>
            <a:endParaRPr lang="en-GB" sz="1200">
              <a:solidFill>
                <a:srgbClr val="000000"/>
              </a:solidFill>
            </a:endParaRPr>
          </a:p>
          <a:p>
            <a:pPr marL="114300" indent="-114300">
              <a:lnSpc>
                <a:spcPct val="70000"/>
              </a:lnSpc>
              <a:buClr>
                <a:srgbClr val="000000"/>
              </a:buClr>
              <a:buSzPct val="100000"/>
              <a:buFont typeface="Helvetica" pitchFamily="-65" charset="0"/>
              <a:buChar char="•"/>
              <a:tabLst>
                <a:tab pos="119063" algn="l"/>
              </a:tabLst>
            </a:pPr>
            <a:r>
              <a:rPr lang="en-GB" sz="1400">
                <a:solidFill>
                  <a:srgbClr val="000000"/>
                </a:solidFill>
              </a:rPr>
              <a:t>Single channel network is studied</a:t>
            </a:r>
          </a:p>
          <a:p>
            <a:pPr marL="114300" indent="-114300">
              <a:lnSpc>
                <a:spcPct val="70000"/>
              </a:lnSpc>
              <a:buClr>
                <a:srgbClr val="000000"/>
              </a:buClr>
              <a:buSzPct val="100000"/>
              <a:buFont typeface="Helvetica" pitchFamily="-65" charset="0"/>
              <a:buChar char="•"/>
              <a:tabLst>
                <a:tab pos="119063" algn="l"/>
              </a:tabLst>
            </a:pPr>
            <a:r>
              <a:rPr lang="en-US" sz="1400"/>
              <a:t>Minimum power requirement </a:t>
            </a:r>
          </a:p>
          <a:p>
            <a:pPr marL="114300" indent="-114300">
              <a:lnSpc>
                <a:spcPct val="90000"/>
              </a:lnSpc>
              <a:spcBef>
                <a:spcPct val="35000"/>
              </a:spcBef>
              <a:tabLst>
                <a:tab pos="119063" algn="l"/>
              </a:tabLst>
            </a:pPr>
            <a:endParaRPr lang="en-US" sz="1100"/>
          </a:p>
          <a:p>
            <a:pPr marL="114300" indent="-114300">
              <a:lnSpc>
                <a:spcPct val="90000"/>
              </a:lnSpc>
              <a:spcBef>
                <a:spcPct val="35000"/>
              </a:spcBef>
              <a:tabLst>
                <a:tab pos="119063" algn="l"/>
              </a:tabLst>
            </a:pPr>
            <a:endParaRPr lang="en-US" sz="1100"/>
          </a:p>
          <a:p>
            <a:pPr marL="114300" indent="-114300">
              <a:lnSpc>
                <a:spcPct val="90000"/>
              </a:lnSpc>
              <a:spcBef>
                <a:spcPct val="35000"/>
              </a:spcBef>
              <a:tabLst>
                <a:tab pos="119063" algn="l"/>
              </a:tabLst>
            </a:pPr>
            <a:endParaRPr lang="en-US" sz="1100"/>
          </a:p>
          <a:p>
            <a:pPr marL="114300" indent="-114300">
              <a:lnSpc>
                <a:spcPct val="90000"/>
              </a:lnSpc>
              <a:spcBef>
                <a:spcPct val="35000"/>
              </a:spcBef>
              <a:tabLst>
                <a:tab pos="119063" algn="l"/>
              </a:tabLst>
            </a:pPr>
            <a:endParaRPr lang="en-US" sz="1100" b="1"/>
          </a:p>
        </p:txBody>
      </p:sp>
      <p:sp>
        <p:nvSpPr>
          <p:cNvPr id="33802" name="AutoShape 9"/>
          <p:cNvSpPr>
            <a:spLocks noChangeAspect="1" noChangeArrowheads="1"/>
          </p:cNvSpPr>
          <p:nvPr/>
        </p:nvSpPr>
        <p:spPr bwMode="auto">
          <a:xfrm rot="-5400000">
            <a:off x="2531269" y="4110831"/>
            <a:ext cx="615950" cy="363538"/>
          </a:xfrm>
          <a:prstGeom prst="downArrow">
            <a:avLst>
              <a:gd name="adj1" fmla="val 53611"/>
              <a:gd name="adj2" fmla="val 53773"/>
            </a:avLst>
          </a:prstGeom>
          <a:solidFill>
            <a:srgbClr val="952B1D"/>
          </a:solidFill>
          <a:ln w="12700">
            <a:solidFill>
              <a:srgbClr val="4D4D4D"/>
            </a:solidFill>
            <a:miter lim="800000"/>
            <a:headEnd/>
            <a:tailEnd/>
          </a:ln>
        </p:spPr>
        <p:txBody>
          <a:bodyPr vert="eaVert" wrap="none" anchor="ctr"/>
          <a:lstStyle/>
          <a:p>
            <a:pPr algn="ctr"/>
            <a:endParaRPr lang="en-US" sz="700" b="1">
              <a:solidFill>
                <a:srgbClr val="952B1D"/>
              </a:solidFill>
              <a:latin typeface="Century Gothic" pitchFamily="34" charset="0"/>
            </a:endParaRPr>
          </a:p>
        </p:txBody>
      </p:sp>
      <p:sp>
        <p:nvSpPr>
          <p:cNvPr id="33803" name="AutoShape 10"/>
          <p:cNvSpPr>
            <a:spLocks noChangeAspect="1" noChangeArrowheads="1"/>
          </p:cNvSpPr>
          <p:nvPr/>
        </p:nvSpPr>
        <p:spPr bwMode="auto">
          <a:xfrm rot="-5400000">
            <a:off x="6342857" y="3429794"/>
            <a:ext cx="615950" cy="363537"/>
          </a:xfrm>
          <a:prstGeom prst="downArrow">
            <a:avLst>
              <a:gd name="adj1" fmla="val 53611"/>
              <a:gd name="adj2" fmla="val 53773"/>
            </a:avLst>
          </a:prstGeom>
          <a:solidFill>
            <a:srgbClr val="952B1D"/>
          </a:solidFill>
          <a:ln w="12700">
            <a:solidFill>
              <a:srgbClr val="4D4D4D"/>
            </a:solidFill>
            <a:miter lim="800000"/>
            <a:headEnd/>
            <a:tailEnd/>
          </a:ln>
        </p:spPr>
        <p:txBody>
          <a:bodyPr vert="eaVert" wrap="none" anchor="ctr"/>
          <a:lstStyle/>
          <a:p>
            <a:pPr algn="ctr"/>
            <a:endParaRPr lang="en-US" sz="700" b="1">
              <a:solidFill>
                <a:srgbClr val="952B1D"/>
              </a:solidFill>
              <a:latin typeface="Century Gothic" pitchFamily="34" charset="0"/>
            </a:endParaRPr>
          </a:p>
        </p:txBody>
      </p:sp>
      <p:grpSp>
        <p:nvGrpSpPr>
          <p:cNvPr id="2" name="Group 11"/>
          <p:cNvGrpSpPr>
            <a:grpSpLocks/>
          </p:cNvGrpSpPr>
          <p:nvPr/>
        </p:nvGrpSpPr>
        <p:grpSpPr bwMode="auto">
          <a:xfrm>
            <a:off x="325438" y="3203575"/>
            <a:ext cx="2303462" cy="527050"/>
            <a:chOff x="198" y="2502"/>
            <a:chExt cx="1451" cy="332"/>
          </a:xfrm>
        </p:grpSpPr>
        <p:sp>
          <p:nvSpPr>
            <p:cNvPr id="33846" name="AutoShape 12"/>
            <p:cNvSpPr>
              <a:spLocks noChangeAspect="1" noChangeArrowheads="1"/>
            </p:cNvSpPr>
            <p:nvPr/>
          </p:nvSpPr>
          <p:spPr bwMode="auto">
            <a:xfrm>
              <a:off x="735" y="2605"/>
              <a:ext cx="388" cy="229"/>
            </a:xfrm>
            <a:prstGeom prst="downArrow">
              <a:avLst>
                <a:gd name="adj1" fmla="val 53611"/>
                <a:gd name="adj2" fmla="val 53773"/>
              </a:avLst>
            </a:prstGeom>
            <a:solidFill>
              <a:srgbClr val="B2B2B2">
                <a:alpha val="59999"/>
              </a:srgbClr>
            </a:solidFill>
            <a:ln w="12700">
              <a:solidFill>
                <a:srgbClr val="808080"/>
              </a:solidFill>
              <a:miter lim="800000"/>
              <a:headEnd/>
              <a:tailEnd/>
            </a:ln>
          </p:spPr>
          <p:txBody>
            <a:bodyPr wrap="none" anchor="ctr"/>
            <a:lstStyle/>
            <a:p>
              <a:pPr algn="ctr"/>
              <a:endParaRPr lang="en-US" sz="700" b="1">
                <a:solidFill>
                  <a:srgbClr val="952B1D"/>
                </a:solidFill>
                <a:latin typeface="Century Gothic" pitchFamily="34" charset="0"/>
              </a:endParaRPr>
            </a:p>
          </p:txBody>
        </p:sp>
        <p:sp>
          <p:nvSpPr>
            <p:cNvPr id="33847" name="AutoShape 13"/>
            <p:cNvSpPr>
              <a:spLocks/>
            </p:cNvSpPr>
            <p:nvPr/>
          </p:nvSpPr>
          <p:spPr bwMode="auto">
            <a:xfrm rot="5400000">
              <a:off x="871" y="1829"/>
              <a:ext cx="105" cy="1451"/>
            </a:xfrm>
            <a:prstGeom prst="rightBracket">
              <a:avLst>
                <a:gd name="adj" fmla="val 115159"/>
              </a:avLst>
            </a:prstGeom>
            <a:noFill/>
            <a:ln w="28575">
              <a:solidFill>
                <a:srgbClr val="969696"/>
              </a:solidFill>
              <a:round/>
              <a:headEnd/>
              <a:tailEnd/>
            </a:ln>
          </p:spPr>
          <p:txBody>
            <a:bodyPr anchor="ctr">
              <a:spAutoFit/>
            </a:bodyPr>
            <a:lstStyle/>
            <a:p>
              <a:endParaRPr lang="en-US"/>
            </a:p>
          </p:txBody>
        </p:sp>
      </p:grpSp>
      <p:sp>
        <p:nvSpPr>
          <p:cNvPr id="33805" name="Rectangle 14"/>
          <p:cNvSpPr>
            <a:spLocks noChangeArrowheads="1"/>
          </p:cNvSpPr>
          <p:nvPr/>
        </p:nvSpPr>
        <p:spPr bwMode="auto">
          <a:xfrm>
            <a:off x="365125" y="2222500"/>
            <a:ext cx="2287588" cy="976313"/>
          </a:xfrm>
          <a:prstGeom prst="rect">
            <a:avLst/>
          </a:prstGeom>
          <a:noFill/>
          <a:ln w="19050">
            <a:noFill/>
            <a:prstDash val="sysDot"/>
            <a:miter lim="800000"/>
            <a:headEnd/>
            <a:tailEnd/>
          </a:ln>
        </p:spPr>
        <p:txBody>
          <a:bodyPr lIns="0" tIns="0" rIns="0" bIns="0" anchor="b">
            <a:spAutoFit/>
          </a:bodyPr>
          <a:lstStyle/>
          <a:p>
            <a:pPr>
              <a:lnSpc>
                <a:spcPct val="90000"/>
              </a:lnSpc>
              <a:spcBef>
                <a:spcPct val="35000"/>
              </a:spcBef>
              <a:tabLst>
                <a:tab pos="58738" algn="l"/>
              </a:tabLst>
            </a:pPr>
            <a:r>
              <a:rPr kumimoji="1" lang="en-US" sz="1100" b="1" i="1"/>
              <a:t>Pricing is used in the presence of selfish agents to regulate communication networks:</a:t>
            </a:r>
          </a:p>
          <a:p>
            <a:pPr>
              <a:lnSpc>
                <a:spcPct val="90000"/>
              </a:lnSpc>
              <a:spcBef>
                <a:spcPct val="35000"/>
              </a:spcBef>
              <a:tabLst>
                <a:tab pos="58738" algn="l"/>
              </a:tabLst>
            </a:pPr>
            <a:r>
              <a:rPr kumimoji="1" lang="en-US" sz="1100" b="1" i="1"/>
              <a:t>-</a:t>
            </a:r>
            <a:r>
              <a:rPr kumimoji="1" lang="en-US" sz="1100"/>
              <a:t>No general framework for </a:t>
            </a:r>
            <a:r>
              <a:rPr lang="en-US" sz="1100"/>
              <a:t>achieving (near) optimal performance for any given underlying system objective</a:t>
            </a:r>
          </a:p>
        </p:txBody>
      </p:sp>
      <p:sp>
        <p:nvSpPr>
          <p:cNvPr id="33806" name="Rectangle 15"/>
          <p:cNvSpPr>
            <a:spLocks noChangeArrowheads="1"/>
          </p:cNvSpPr>
          <p:nvPr/>
        </p:nvSpPr>
        <p:spPr bwMode="auto">
          <a:xfrm>
            <a:off x="6980238" y="5303838"/>
            <a:ext cx="1914525" cy="1325562"/>
          </a:xfrm>
          <a:prstGeom prst="rect">
            <a:avLst/>
          </a:prstGeom>
          <a:noFill/>
          <a:ln w="19050">
            <a:noFill/>
            <a:prstDash val="sysDot"/>
            <a:miter lim="800000"/>
            <a:headEnd/>
            <a:tailEnd/>
          </a:ln>
        </p:spPr>
        <p:txBody>
          <a:bodyPr lIns="0" tIns="0" rIns="0" bIns="0" anchor="b">
            <a:spAutoFit/>
          </a:bodyPr>
          <a:lstStyle/>
          <a:p>
            <a:pPr>
              <a:lnSpc>
                <a:spcPct val="90000"/>
              </a:lnSpc>
              <a:spcBef>
                <a:spcPct val="35000"/>
              </a:spcBef>
              <a:tabLst>
                <a:tab pos="58738" algn="l"/>
              </a:tabLst>
            </a:pPr>
            <a:r>
              <a:rPr kumimoji="1" lang="en-US" sz="1000"/>
              <a:t>Extend the results to approximation and pricing in multichannel networks</a:t>
            </a:r>
          </a:p>
          <a:p>
            <a:pPr>
              <a:lnSpc>
                <a:spcPct val="90000"/>
              </a:lnSpc>
              <a:spcBef>
                <a:spcPct val="35000"/>
              </a:spcBef>
              <a:tabLst>
                <a:tab pos="58738" algn="l"/>
              </a:tabLst>
            </a:pPr>
            <a:endParaRPr kumimoji="1" lang="en-US" sz="1000"/>
          </a:p>
          <a:p>
            <a:pPr>
              <a:lnSpc>
                <a:spcPct val="90000"/>
              </a:lnSpc>
              <a:spcBef>
                <a:spcPct val="35000"/>
              </a:spcBef>
              <a:tabLst>
                <a:tab pos="58738" algn="l"/>
              </a:tabLst>
            </a:pPr>
            <a:r>
              <a:rPr kumimoji="1" lang="en-US" sz="1000"/>
              <a:t>Distributed implementation of pricing is of interest</a:t>
            </a:r>
          </a:p>
          <a:p>
            <a:pPr>
              <a:lnSpc>
                <a:spcPct val="90000"/>
              </a:lnSpc>
              <a:spcBef>
                <a:spcPct val="35000"/>
              </a:spcBef>
              <a:tabLst>
                <a:tab pos="58738" algn="l"/>
              </a:tabLst>
            </a:pPr>
            <a:endParaRPr kumimoji="1" lang="en-US" sz="1000"/>
          </a:p>
          <a:p>
            <a:pPr>
              <a:lnSpc>
                <a:spcPct val="90000"/>
              </a:lnSpc>
              <a:spcBef>
                <a:spcPct val="35000"/>
              </a:spcBef>
              <a:tabLst>
                <a:tab pos="58738" algn="l"/>
              </a:tabLst>
            </a:pPr>
            <a:endParaRPr kumimoji="1" lang="en-US" sz="1000"/>
          </a:p>
        </p:txBody>
      </p:sp>
      <p:sp>
        <p:nvSpPr>
          <p:cNvPr id="33807" name="Text Box 111"/>
          <p:cNvSpPr txBox="1">
            <a:spLocks noChangeArrowheads="1"/>
          </p:cNvSpPr>
          <p:nvPr/>
        </p:nvSpPr>
        <p:spPr bwMode="auto">
          <a:xfrm>
            <a:off x="431800" y="4591050"/>
            <a:ext cx="2133600" cy="1554163"/>
          </a:xfrm>
          <a:prstGeom prst="rect">
            <a:avLst/>
          </a:prstGeom>
          <a:noFill/>
          <a:ln w="12700">
            <a:noFill/>
            <a:miter lim="800000"/>
            <a:headEnd/>
            <a:tailEnd/>
          </a:ln>
        </p:spPr>
        <p:txBody>
          <a:bodyPr>
            <a:spAutoFit/>
          </a:bodyPr>
          <a:lstStyle/>
          <a:p>
            <a:endParaRPr lang="en-US" sz="1200" b="1" i="1"/>
          </a:p>
          <a:p>
            <a:endParaRPr lang="en-US" sz="1200" b="1" i="1"/>
          </a:p>
          <a:p>
            <a:pPr>
              <a:buFontTx/>
              <a:buChar char="•"/>
            </a:pPr>
            <a:r>
              <a:rPr lang="en-US" sz="1000" i="1"/>
              <a:t>Approximations of games with potential games</a:t>
            </a:r>
          </a:p>
          <a:p>
            <a:pPr>
              <a:buFontTx/>
              <a:buChar char="•"/>
            </a:pPr>
            <a:r>
              <a:rPr lang="en-US" sz="1000" i="1"/>
              <a:t> Easier study of dynamics and equilibria</a:t>
            </a:r>
          </a:p>
          <a:p>
            <a:pPr>
              <a:buFontTx/>
              <a:buChar char="•"/>
            </a:pPr>
            <a:r>
              <a:rPr lang="en-US" sz="1000" i="1"/>
              <a:t>Simple pricing mechanisms</a:t>
            </a:r>
          </a:p>
        </p:txBody>
      </p:sp>
      <p:pic>
        <p:nvPicPr>
          <p:cNvPr id="33808" name="Picture 79" descr="Mperf.eps"/>
          <p:cNvPicPr>
            <a:picLocks noChangeAspect="1"/>
          </p:cNvPicPr>
          <p:nvPr/>
        </p:nvPicPr>
        <p:blipFill>
          <a:blip r:embed="rId3" cstate="print"/>
          <a:srcRect/>
          <a:stretch>
            <a:fillRect/>
          </a:stretch>
        </p:blipFill>
        <p:spPr bwMode="auto">
          <a:xfrm>
            <a:off x="6858000" y="638175"/>
            <a:ext cx="1989138" cy="2574925"/>
          </a:xfrm>
          <a:prstGeom prst="rect">
            <a:avLst/>
          </a:prstGeom>
          <a:noFill/>
          <a:ln w="9525">
            <a:noFill/>
            <a:miter lim="800000"/>
            <a:headEnd/>
            <a:tailEnd/>
          </a:ln>
        </p:spPr>
      </p:pic>
      <p:grpSp>
        <p:nvGrpSpPr>
          <p:cNvPr id="3" name="Group 145"/>
          <p:cNvGrpSpPr>
            <a:grpSpLocks/>
          </p:cNvGrpSpPr>
          <p:nvPr/>
        </p:nvGrpSpPr>
        <p:grpSpPr bwMode="auto">
          <a:xfrm>
            <a:off x="493713" y="1143000"/>
            <a:ext cx="2114550" cy="854075"/>
            <a:chOff x="493713" y="1143000"/>
            <a:chExt cx="2114550" cy="854075"/>
          </a:xfrm>
        </p:grpSpPr>
        <p:pic>
          <p:nvPicPr>
            <p:cNvPr id="33836" name="Picture 260"/>
            <p:cNvPicPr>
              <a:picLocks noChangeAspect="1" noChangeArrowheads="1"/>
            </p:cNvPicPr>
            <p:nvPr/>
          </p:nvPicPr>
          <p:blipFill>
            <a:blip r:embed="rId4" cstate="print"/>
            <a:srcRect/>
            <a:stretch>
              <a:fillRect/>
            </a:stretch>
          </p:blipFill>
          <p:spPr bwMode="auto">
            <a:xfrm>
              <a:off x="1141269" y="1563674"/>
              <a:ext cx="487666" cy="433401"/>
            </a:xfrm>
            <a:prstGeom prst="rect">
              <a:avLst/>
            </a:prstGeom>
            <a:noFill/>
            <a:ln w="9525">
              <a:noFill/>
              <a:miter lim="800000"/>
              <a:headEnd/>
              <a:tailEnd/>
            </a:ln>
          </p:spPr>
        </p:pic>
        <p:pic>
          <p:nvPicPr>
            <p:cNvPr id="33837" name="Picture 261"/>
            <p:cNvPicPr>
              <a:picLocks noChangeAspect="1" noChangeArrowheads="1"/>
            </p:cNvPicPr>
            <p:nvPr/>
          </p:nvPicPr>
          <p:blipFill>
            <a:blip r:embed="rId5" cstate="print"/>
            <a:srcRect/>
            <a:stretch>
              <a:fillRect/>
            </a:stretch>
          </p:blipFill>
          <p:spPr bwMode="auto">
            <a:xfrm>
              <a:off x="2154574" y="1653994"/>
              <a:ext cx="453689" cy="286463"/>
            </a:xfrm>
            <a:prstGeom prst="rect">
              <a:avLst/>
            </a:prstGeom>
            <a:noFill/>
            <a:ln w="9525">
              <a:noFill/>
              <a:miter lim="800000"/>
              <a:headEnd/>
              <a:tailEnd/>
            </a:ln>
          </p:spPr>
        </p:pic>
        <p:cxnSp>
          <p:nvCxnSpPr>
            <p:cNvPr id="33838" name="AutoShape 264"/>
            <p:cNvCxnSpPr>
              <a:cxnSpLocks noChangeShapeType="1"/>
            </p:cNvCxnSpPr>
            <p:nvPr/>
          </p:nvCxnSpPr>
          <p:spPr bwMode="auto">
            <a:xfrm>
              <a:off x="763528" y="1329112"/>
              <a:ext cx="621574" cy="234562"/>
            </a:xfrm>
            <a:prstGeom prst="curvedConnector2">
              <a:avLst/>
            </a:prstGeom>
            <a:noFill/>
            <a:ln w="9525">
              <a:solidFill>
                <a:srgbClr val="000000"/>
              </a:solidFill>
              <a:prstDash val="dash"/>
              <a:round/>
              <a:headEnd/>
              <a:tailEnd type="triangle" w="med" len="med"/>
            </a:ln>
          </p:spPr>
        </p:cxnSp>
        <p:cxnSp>
          <p:nvCxnSpPr>
            <p:cNvPr id="33839" name="AutoShape 265"/>
            <p:cNvCxnSpPr>
              <a:cxnSpLocks noChangeShapeType="1"/>
            </p:cNvCxnSpPr>
            <p:nvPr/>
          </p:nvCxnSpPr>
          <p:spPr bwMode="auto">
            <a:xfrm rot="5400000" flipH="1">
              <a:off x="1838100" y="1110676"/>
              <a:ext cx="90320" cy="996317"/>
            </a:xfrm>
            <a:prstGeom prst="curvedConnector3">
              <a:avLst>
                <a:gd name="adj1" fmla="val 207463"/>
              </a:avLst>
            </a:prstGeom>
            <a:noFill/>
            <a:ln w="9525">
              <a:solidFill>
                <a:srgbClr val="000000"/>
              </a:solidFill>
              <a:prstDash val="dash"/>
              <a:round/>
              <a:headEnd/>
              <a:tailEnd type="triangle" w="med" len="med"/>
            </a:ln>
          </p:spPr>
        </p:cxnSp>
        <p:cxnSp>
          <p:nvCxnSpPr>
            <p:cNvPr id="33840" name="AutoShape 266"/>
            <p:cNvCxnSpPr>
              <a:cxnSpLocks noChangeShapeType="1"/>
            </p:cNvCxnSpPr>
            <p:nvPr/>
          </p:nvCxnSpPr>
          <p:spPr bwMode="auto">
            <a:xfrm rot="-5400000">
              <a:off x="1078031" y="1304715"/>
              <a:ext cx="48530" cy="566112"/>
            </a:xfrm>
            <a:prstGeom prst="curvedConnector3">
              <a:avLst>
                <a:gd name="adj1" fmla="val 300000"/>
              </a:avLst>
            </a:prstGeom>
            <a:noFill/>
            <a:ln w="9525">
              <a:solidFill>
                <a:srgbClr val="000000"/>
              </a:solidFill>
              <a:prstDash val="dash"/>
              <a:round/>
              <a:headEnd/>
              <a:tailEnd type="triangle" w="med" len="med"/>
            </a:ln>
          </p:spPr>
        </p:cxnSp>
        <p:pic>
          <p:nvPicPr>
            <p:cNvPr id="33841" name="Picture 267"/>
            <p:cNvPicPr>
              <a:picLocks noChangeAspect="1" noChangeArrowheads="1"/>
            </p:cNvPicPr>
            <p:nvPr/>
          </p:nvPicPr>
          <p:blipFill>
            <a:blip r:embed="rId6" cstate="print"/>
            <a:srcRect/>
            <a:stretch>
              <a:fillRect/>
            </a:stretch>
          </p:blipFill>
          <p:spPr bwMode="auto">
            <a:xfrm>
              <a:off x="565664" y="1563674"/>
              <a:ext cx="296796" cy="215689"/>
            </a:xfrm>
            <a:prstGeom prst="rect">
              <a:avLst/>
            </a:prstGeom>
            <a:noFill/>
            <a:ln w="9525">
              <a:noFill/>
              <a:miter lim="800000"/>
              <a:headEnd/>
              <a:tailEnd/>
            </a:ln>
          </p:spPr>
        </p:pic>
        <p:pic>
          <p:nvPicPr>
            <p:cNvPr id="33842" name="Picture 268"/>
            <p:cNvPicPr>
              <a:picLocks noChangeAspect="1" noChangeArrowheads="1"/>
            </p:cNvPicPr>
            <p:nvPr/>
          </p:nvPicPr>
          <p:blipFill>
            <a:blip r:embed="rId6" cstate="print"/>
            <a:srcRect/>
            <a:stretch>
              <a:fillRect/>
            </a:stretch>
          </p:blipFill>
          <p:spPr bwMode="auto">
            <a:xfrm>
              <a:off x="493713" y="1223963"/>
              <a:ext cx="296796" cy="215689"/>
            </a:xfrm>
            <a:prstGeom prst="rect">
              <a:avLst/>
            </a:prstGeom>
            <a:noFill/>
            <a:ln w="9525">
              <a:noFill/>
              <a:miter lim="800000"/>
              <a:headEnd/>
              <a:tailEnd/>
            </a:ln>
          </p:spPr>
        </p:pic>
        <p:sp>
          <p:nvSpPr>
            <p:cNvPr id="33843" name="TextBox 85"/>
            <p:cNvSpPr txBox="1">
              <a:spLocks noChangeArrowheads="1"/>
            </p:cNvSpPr>
            <p:nvPr/>
          </p:nvSpPr>
          <p:spPr bwMode="auto">
            <a:xfrm>
              <a:off x="1727200" y="1257300"/>
              <a:ext cx="368300" cy="246221"/>
            </a:xfrm>
            <a:prstGeom prst="rect">
              <a:avLst/>
            </a:prstGeom>
            <a:noFill/>
            <a:ln w="9525">
              <a:noFill/>
              <a:miter lim="800000"/>
              <a:headEnd/>
              <a:tailEnd/>
            </a:ln>
          </p:spPr>
          <p:txBody>
            <a:bodyPr>
              <a:spAutoFit/>
            </a:bodyPr>
            <a:lstStyle/>
            <a:p>
              <a:r>
                <a:rPr lang="en-US" sz="1000"/>
                <a:t>$</a:t>
              </a:r>
            </a:p>
          </p:txBody>
        </p:sp>
        <p:sp>
          <p:nvSpPr>
            <p:cNvPr id="33844" name="TextBox 86"/>
            <p:cNvSpPr txBox="1">
              <a:spLocks noChangeArrowheads="1"/>
            </p:cNvSpPr>
            <p:nvPr/>
          </p:nvSpPr>
          <p:spPr bwMode="auto">
            <a:xfrm>
              <a:off x="952500" y="1143000"/>
              <a:ext cx="368300" cy="246221"/>
            </a:xfrm>
            <a:prstGeom prst="rect">
              <a:avLst/>
            </a:prstGeom>
            <a:noFill/>
            <a:ln w="9525">
              <a:noFill/>
              <a:miter lim="800000"/>
              <a:headEnd/>
              <a:tailEnd/>
            </a:ln>
          </p:spPr>
          <p:txBody>
            <a:bodyPr>
              <a:spAutoFit/>
            </a:bodyPr>
            <a:lstStyle/>
            <a:p>
              <a:r>
                <a:rPr lang="en-US" sz="1000"/>
                <a:t>$$</a:t>
              </a:r>
            </a:p>
          </p:txBody>
        </p:sp>
        <p:sp>
          <p:nvSpPr>
            <p:cNvPr id="33845" name="TextBox 87"/>
            <p:cNvSpPr txBox="1">
              <a:spLocks noChangeArrowheads="1"/>
            </p:cNvSpPr>
            <p:nvPr/>
          </p:nvSpPr>
          <p:spPr bwMode="auto">
            <a:xfrm>
              <a:off x="914400" y="1447800"/>
              <a:ext cx="368300" cy="246221"/>
            </a:xfrm>
            <a:prstGeom prst="rect">
              <a:avLst/>
            </a:prstGeom>
            <a:noFill/>
            <a:ln w="9525">
              <a:noFill/>
              <a:miter lim="800000"/>
              <a:headEnd/>
              <a:tailEnd/>
            </a:ln>
          </p:spPr>
          <p:txBody>
            <a:bodyPr>
              <a:spAutoFit/>
            </a:bodyPr>
            <a:lstStyle/>
            <a:p>
              <a:r>
                <a:rPr lang="en-US" sz="1000"/>
                <a:t>$</a:t>
              </a:r>
            </a:p>
          </p:txBody>
        </p:sp>
      </p:grpSp>
      <p:sp>
        <p:nvSpPr>
          <p:cNvPr id="33810" name="Text Box 100"/>
          <p:cNvSpPr txBox="1">
            <a:spLocks noChangeArrowheads="1"/>
          </p:cNvSpPr>
          <p:nvPr/>
        </p:nvSpPr>
        <p:spPr bwMode="auto">
          <a:xfrm>
            <a:off x="412750" y="3797300"/>
            <a:ext cx="768350" cy="609600"/>
          </a:xfrm>
          <a:prstGeom prst="rect">
            <a:avLst/>
          </a:prstGeom>
          <a:noFill/>
          <a:ln w="9525">
            <a:noFill/>
            <a:miter lim="800000"/>
            <a:headEnd/>
            <a:tailEnd/>
          </a:ln>
        </p:spPr>
        <p:txBody>
          <a:bodyPr>
            <a:spAutoFit/>
          </a:bodyPr>
          <a:lstStyle/>
          <a:p>
            <a:pPr>
              <a:lnSpc>
                <a:spcPct val="93000"/>
              </a:lnSpc>
              <a:buClr>
                <a:srgbClr val="000000"/>
              </a:buClr>
              <a:buSzPct val="100000"/>
              <a:buFont typeface="Times New Roman" pitchFamily="18" charset="0"/>
              <a:buNone/>
            </a:pPr>
            <a:r>
              <a:rPr lang="en-US" sz="1200" b="1" i="1">
                <a:solidFill>
                  <a:schemeClr val="accent2"/>
                </a:solidFill>
                <a:latin typeface="Times New Roman" pitchFamily="18" charset="0"/>
              </a:rPr>
              <a:t>Power control game</a:t>
            </a:r>
          </a:p>
        </p:txBody>
      </p:sp>
      <p:sp>
        <p:nvSpPr>
          <p:cNvPr id="33811" name="Right Arrow 89"/>
          <p:cNvSpPr>
            <a:spLocks noChangeArrowheads="1"/>
          </p:cNvSpPr>
          <p:nvPr/>
        </p:nvSpPr>
        <p:spPr bwMode="auto">
          <a:xfrm>
            <a:off x="1066800" y="4152900"/>
            <a:ext cx="850900" cy="46038"/>
          </a:xfrm>
          <a:prstGeom prst="rightArrow">
            <a:avLst>
              <a:gd name="adj1" fmla="val 50000"/>
              <a:gd name="adj2" fmla="val 49629"/>
            </a:avLst>
          </a:prstGeom>
          <a:noFill/>
          <a:ln w="12700">
            <a:noFill/>
            <a:round/>
            <a:headEnd/>
            <a:tailEnd/>
          </a:ln>
        </p:spPr>
        <p:txBody>
          <a:bodyPr>
            <a:spAutoFit/>
          </a:bodyPr>
          <a:lstStyle/>
          <a:p>
            <a:pPr eaLnBrk="0" hangingPunct="0">
              <a:spcBef>
                <a:spcPct val="50000"/>
              </a:spcBef>
            </a:pPr>
            <a:endParaRPr lang="en-US" sz="2400"/>
          </a:p>
        </p:txBody>
      </p:sp>
      <p:sp>
        <p:nvSpPr>
          <p:cNvPr id="91" name="Right Arrow 90"/>
          <p:cNvSpPr>
            <a:spLocks noChangeArrowheads="1"/>
          </p:cNvSpPr>
          <p:nvPr/>
        </p:nvSpPr>
        <p:spPr bwMode="auto">
          <a:xfrm>
            <a:off x="1130300" y="4025900"/>
            <a:ext cx="711200" cy="203200"/>
          </a:xfrm>
          <a:prstGeom prst="rightArrow">
            <a:avLst>
              <a:gd name="adj1" fmla="val 50000"/>
              <a:gd name="adj2" fmla="val 50005"/>
            </a:avLst>
          </a:prstGeom>
          <a:gradFill rotWithShape="1">
            <a:gsLst>
              <a:gs pos="0">
                <a:srgbClr val="000000"/>
              </a:gs>
              <a:gs pos="20000">
                <a:srgbClr val="000000"/>
              </a:gs>
              <a:gs pos="100000">
                <a:srgbClr val="000000"/>
              </a:gs>
            </a:gsLst>
            <a:lin ang="5400000"/>
          </a:gradFill>
          <a:ln w="9525">
            <a:solidFill>
              <a:srgbClr val="000000"/>
            </a:solidFill>
            <a:miter lim="800000"/>
            <a:headEnd/>
            <a:tailEnd/>
          </a:ln>
          <a:effectLst>
            <a:outerShdw dist="23000" dir="5400000" rotWithShape="0">
              <a:srgbClr val="808080">
                <a:alpha val="34999"/>
              </a:srgbClr>
            </a:outerShdw>
          </a:effectLst>
        </p:spPr>
        <p:txBody>
          <a:bodyPr>
            <a:spAutoFit/>
          </a:bodyPr>
          <a:lstStyle/>
          <a:p>
            <a:pPr eaLnBrk="0" hangingPunct="0">
              <a:spcBef>
                <a:spcPct val="50000"/>
              </a:spcBef>
              <a:defRPr/>
            </a:pPr>
            <a:endParaRPr lang="en-US" sz="2400">
              <a:cs typeface="+mn-cs"/>
            </a:endParaRPr>
          </a:p>
        </p:txBody>
      </p:sp>
      <p:sp>
        <p:nvSpPr>
          <p:cNvPr id="33813" name="Text Box 100"/>
          <p:cNvSpPr txBox="1">
            <a:spLocks noChangeArrowheads="1"/>
          </p:cNvSpPr>
          <p:nvPr/>
        </p:nvSpPr>
        <p:spPr bwMode="auto">
          <a:xfrm>
            <a:off x="1866900" y="3898900"/>
            <a:ext cx="749300" cy="438150"/>
          </a:xfrm>
          <a:prstGeom prst="rect">
            <a:avLst/>
          </a:prstGeom>
          <a:noFill/>
          <a:ln w="9525">
            <a:noFill/>
            <a:miter lim="800000"/>
            <a:headEnd/>
            <a:tailEnd/>
          </a:ln>
        </p:spPr>
        <p:txBody>
          <a:bodyPr>
            <a:spAutoFit/>
          </a:bodyPr>
          <a:lstStyle/>
          <a:p>
            <a:pPr>
              <a:lnSpc>
                <a:spcPct val="93000"/>
              </a:lnSpc>
              <a:buClr>
                <a:srgbClr val="000000"/>
              </a:buClr>
              <a:buSzPct val="100000"/>
              <a:buFont typeface="Times New Roman" pitchFamily="18" charset="0"/>
              <a:buNone/>
            </a:pPr>
            <a:r>
              <a:rPr lang="en-US" sz="1200" b="1" i="1">
                <a:solidFill>
                  <a:schemeClr val="accent2"/>
                </a:solidFill>
                <a:latin typeface="Times New Roman" pitchFamily="18" charset="0"/>
              </a:rPr>
              <a:t>Potential game</a:t>
            </a:r>
          </a:p>
        </p:txBody>
      </p:sp>
      <p:sp>
        <p:nvSpPr>
          <p:cNvPr id="33814" name="Text Box 100"/>
          <p:cNvSpPr txBox="1">
            <a:spLocks noChangeArrowheads="1"/>
          </p:cNvSpPr>
          <p:nvPr/>
        </p:nvSpPr>
        <p:spPr bwMode="auto">
          <a:xfrm>
            <a:off x="1066800" y="3797300"/>
            <a:ext cx="1181100" cy="236538"/>
          </a:xfrm>
          <a:prstGeom prst="rect">
            <a:avLst/>
          </a:prstGeom>
          <a:noFill/>
          <a:ln w="9525">
            <a:noFill/>
            <a:miter lim="800000"/>
            <a:headEnd/>
            <a:tailEnd/>
          </a:ln>
        </p:spPr>
        <p:txBody>
          <a:bodyPr>
            <a:spAutoFit/>
          </a:bodyPr>
          <a:lstStyle/>
          <a:p>
            <a:pPr>
              <a:lnSpc>
                <a:spcPct val="93000"/>
              </a:lnSpc>
              <a:buClr>
                <a:srgbClr val="000000"/>
              </a:buClr>
              <a:buSzPct val="100000"/>
              <a:buFont typeface="Times New Roman" pitchFamily="18" charset="0"/>
              <a:buNone/>
            </a:pPr>
            <a:r>
              <a:rPr lang="en-US" sz="1000" b="1" i="1">
                <a:solidFill>
                  <a:srgbClr val="FF0000"/>
                </a:solidFill>
                <a:latin typeface="Times New Roman" pitchFamily="18" charset="0"/>
              </a:rPr>
              <a:t>approximate</a:t>
            </a:r>
          </a:p>
        </p:txBody>
      </p:sp>
      <p:sp>
        <p:nvSpPr>
          <p:cNvPr id="94" name="Right Arrow 93"/>
          <p:cNvSpPr>
            <a:spLocks noChangeArrowheads="1"/>
          </p:cNvSpPr>
          <p:nvPr/>
        </p:nvSpPr>
        <p:spPr bwMode="auto">
          <a:xfrm rot="7818846">
            <a:off x="1676400" y="4457700"/>
            <a:ext cx="419100" cy="139700"/>
          </a:xfrm>
          <a:prstGeom prst="rightArrow">
            <a:avLst>
              <a:gd name="adj1" fmla="val 50000"/>
              <a:gd name="adj2" fmla="val 50000"/>
            </a:avLst>
          </a:prstGeom>
          <a:gradFill rotWithShape="1">
            <a:gsLst>
              <a:gs pos="0">
                <a:srgbClr val="000000"/>
              </a:gs>
              <a:gs pos="20000">
                <a:srgbClr val="000000"/>
              </a:gs>
              <a:gs pos="100000">
                <a:srgbClr val="000000"/>
              </a:gs>
            </a:gsLst>
            <a:lin ang="5400000"/>
          </a:gradFill>
          <a:ln w="9525">
            <a:solidFill>
              <a:srgbClr val="000000"/>
            </a:solidFill>
            <a:miter lim="800000"/>
            <a:headEnd/>
            <a:tailEnd/>
          </a:ln>
          <a:effectLst>
            <a:outerShdw dist="23000" dir="5400000" rotWithShape="0">
              <a:srgbClr val="808080">
                <a:alpha val="34999"/>
              </a:srgbClr>
            </a:outerShdw>
          </a:effectLst>
        </p:spPr>
        <p:txBody>
          <a:bodyPr>
            <a:spAutoFit/>
          </a:bodyPr>
          <a:lstStyle/>
          <a:p>
            <a:pPr eaLnBrk="0" hangingPunct="0">
              <a:spcBef>
                <a:spcPct val="50000"/>
              </a:spcBef>
              <a:defRPr/>
            </a:pPr>
            <a:endParaRPr lang="en-US" sz="2400">
              <a:cs typeface="+mn-cs"/>
            </a:endParaRPr>
          </a:p>
        </p:txBody>
      </p:sp>
      <p:sp>
        <p:nvSpPr>
          <p:cNvPr id="33816" name="Text Box 100"/>
          <p:cNvSpPr txBox="1">
            <a:spLocks noChangeArrowheads="1"/>
          </p:cNvSpPr>
          <p:nvPr/>
        </p:nvSpPr>
        <p:spPr bwMode="auto">
          <a:xfrm>
            <a:off x="1930400" y="4406900"/>
            <a:ext cx="749300" cy="236538"/>
          </a:xfrm>
          <a:prstGeom prst="rect">
            <a:avLst/>
          </a:prstGeom>
          <a:noFill/>
          <a:ln w="9525">
            <a:noFill/>
            <a:miter lim="800000"/>
            <a:headEnd/>
            <a:tailEnd/>
          </a:ln>
        </p:spPr>
        <p:txBody>
          <a:bodyPr>
            <a:spAutoFit/>
          </a:bodyPr>
          <a:lstStyle/>
          <a:p>
            <a:pPr>
              <a:lnSpc>
                <a:spcPct val="93000"/>
              </a:lnSpc>
              <a:buClr>
                <a:srgbClr val="000000"/>
              </a:buClr>
              <a:buSzPct val="100000"/>
              <a:buFont typeface="Times New Roman" pitchFamily="18" charset="0"/>
              <a:buNone/>
            </a:pPr>
            <a:r>
              <a:rPr lang="en-US" sz="1000" b="1" i="1">
                <a:solidFill>
                  <a:srgbClr val="FF0000"/>
                </a:solidFill>
                <a:latin typeface="Times New Roman" pitchFamily="18" charset="0"/>
              </a:rPr>
              <a:t>pricing</a:t>
            </a:r>
          </a:p>
        </p:txBody>
      </p:sp>
      <p:sp>
        <p:nvSpPr>
          <p:cNvPr id="96" name="Right Arrow 95"/>
          <p:cNvSpPr>
            <a:spLocks noChangeArrowheads="1"/>
          </p:cNvSpPr>
          <p:nvPr/>
        </p:nvSpPr>
        <p:spPr bwMode="auto">
          <a:xfrm rot="-7769669">
            <a:off x="901700" y="4445000"/>
            <a:ext cx="419100" cy="139700"/>
          </a:xfrm>
          <a:prstGeom prst="rightArrow">
            <a:avLst>
              <a:gd name="adj1" fmla="val 50000"/>
              <a:gd name="adj2" fmla="val 50000"/>
            </a:avLst>
          </a:prstGeom>
          <a:gradFill rotWithShape="1">
            <a:gsLst>
              <a:gs pos="0">
                <a:srgbClr val="000000"/>
              </a:gs>
              <a:gs pos="20000">
                <a:srgbClr val="000000"/>
              </a:gs>
              <a:gs pos="100000">
                <a:srgbClr val="000000"/>
              </a:gs>
            </a:gsLst>
            <a:lin ang="5400000"/>
          </a:gradFill>
          <a:ln w="9525">
            <a:solidFill>
              <a:srgbClr val="000000"/>
            </a:solidFill>
            <a:miter lim="800000"/>
            <a:headEnd/>
            <a:tailEnd/>
          </a:ln>
          <a:effectLst>
            <a:outerShdw dist="23000" dir="5400000" rotWithShape="0">
              <a:srgbClr val="808080">
                <a:alpha val="34999"/>
              </a:srgbClr>
            </a:outerShdw>
          </a:effectLst>
        </p:spPr>
        <p:txBody>
          <a:bodyPr>
            <a:spAutoFit/>
          </a:bodyPr>
          <a:lstStyle/>
          <a:p>
            <a:pPr eaLnBrk="0" hangingPunct="0">
              <a:spcBef>
                <a:spcPct val="50000"/>
              </a:spcBef>
              <a:defRPr/>
            </a:pPr>
            <a:endParaRPr lang="en-US" sz="2400">
              <a:cs typeface="+mn-cs"/>
            </a:endParaRPr>
          </a:p>
        </p:txBody>
      </p:sp>
      <p:sp>
        <p:nvSpPr>
          <p:cNvPr id="33818" name="Text Box 100"/>
          <p:cNvSpPr txBox="1">
            <a:spLocks noChangeArrowheads="1"/>
          </p:cNvSpPr>
          <p:nvPr/>
        </p:nvSpPr>
        <p:spPr bwMode="auto">
          <a:xfrm>
            <a:off x="355600" y="4419600"/>
            <a:ext cx="749300" cy="381000"/>
          </a:xfrm>
          <a:prstGeom prst="rect">
            <a:avLst/>
          </a:prstGeom>
          <a:noFill/>
          <a:ln w="9525">
            <a:noFill/>
            <a:miter lim="800000"/>
            <a:headEnd/>
            <a:tailEnd/>
          </a:ln>
        </p:spPr>
        <p:txBody>
          <a:bodyPr>
            <a:spAutoFit/>
          </a:bodyPr>
          <a:lstStyle/>
          <a:p>
            <a:pPr>
              <a:lnSpc>
                <a:spcPct val="93000"/>
              </a:lnSpc>
              <a:buClr>
                <a:srgbClr val="000000"/>
              </a:buClr>
              <a:buSzPct val="100000"/>
              <a:buFont typeface="Times New Roman" pitchFamily="18" charset="0"/>
              <a:buNone/>
            </a:pPr>
            <a:r>
              <a:rPr lang="en-US" sz="1000" b="1" i="1">
                <a:solidFill>
                  <a:srgbClr val="FF0000"/>
                </a:solidFill>
                <a:latin typeface="Times New Roman" pitchFamily="18" charset="0"/>
              </a:rPr>
              <a:t>Lyapunov</a:t>
            </a:r>
          </a:p>
          <a:p>
            <a:pPr>
              <a:lnSpc>
                <a:spcPct val="93000"/>
              </a:lnSpc>
              <a:buClr>
                <a:srgbClr val="000000"/>
              </a:buClr>
              <a:buSzPct val="100000"/>
              <a:buFont typeface="Times New Roman" pitchFamily="18" charset="0"/>
              <a:buNone/>
            </a:pPr>
            <a:r>
              <a:rPr lang="en-US" sz="1000" b="1" i="1">
                <a:solidFill>
                  <a:srgbClr val="FF0000"/>
                </a:solidFill>
                <a:latin typeface="Times New Roman" pitchFamily="18" charset="0"/>
              </a:rPr>
              <a:t>analysis</a:t>
            </a:r>
          </a:p>
        </p:txBody>
      </p:sp>
      <p:sp>
        <p:nvSpPr>
          <p:cNvPr id="33819" name="Text Box 100"/>
          <p:cNvSpPr txBox="1">
            <a:spLocks noChangeArrowheads="1"/>
          </p:cNvSpPr>
          <p:nvPr/>
        </p:nvSpPr>
        <p:spPr bwMode="auto">
          <a:xfrm>
            <a:off x="914400" y="4635500"/>
            <a:ext cx="1219200" cy="438150"/>
          </a:xfrm>
          <a:prstGeom prst="rect">
            <a:avLst/>
          </a:prstGeom>
          <a:noFill/>
          <a:ln w="9525">
            <a:noFill/>
            <a:miter lim="800000"/>
            <a:headEnd/>
            <a:tailEnd/>
          </a:ln>
        </p:spPr>
        <p:txBody>
          <a:bodyPr>
            <a:spAutoFit/>
          </a:bodyPr>
          <a:lstStyle/>
          <a:p>
            <a:pPr algn="ctr">
              <a:lnSpc>
                <a:spcPct val="93000"/>
              </a:lnSpc>
              <a:buClr>
                <a:srgbClr val="000000"/>
              </a:buClr>
              <a:buSzPct val="100000"/>
              <a:buFont typeface="Times New Roman" pitchFamily="18" charset="0"/>
              <a:buNone/>
            </a:pPr>
            <a:r>
              <a:rPr lang="en-US" sz="1200" b="1" i="1">
                <a:solidFill>
                  <a:schemeClr val="accent2"/>
                </a:solidFill>
                <a:latin typeface="Times New Roman" pitchFamily="18" charset="0"/>
              </a:rPr>
              <a:t>Optimal power allocation</a:t>
            </a:r>
          </a:p>
        </p:txBody>
      </p:sp>
      <p:pic>
        <p:nvPicPr>
          <p:cNvPr id="33820" name="Picture 6"/>
          <p:cNvPicPr>
            <a:picLocks noChangeAspect="1" noChangeArrowheads="1"/>
          </p:cNvPicPr>
          <p:nvPr/>
        </p:nvPicPr>
        <p:blipFill>
          <a:blip r:embed="rId7" cstate="print"/>
          <a:srcRect/>
          <a:stretch>
            <a:fillRect/>
          </a:stretch>
        </p:blipFill>
        <p:spPr bwMode="auto">
          <a:xfrm>
            <a:off x="2908300" y="1096963"/>
            <a:ext cx="1841500" cy="2349500"/>
          </a:xfrm>
          <a:prstGeom prst="rect">
            <a:avLst/>
          </a:prstGeom>
          <a:noFill/>
          <a:ln w="9525">
            <a:noFill/>
            <a:miter lim="800000"/>
            <a:headEnd/>
            <a:tailEnd/>
          </a:ln>
        </p:spPr>
      </p:pic>
      <p:pic>
        <p:nvPicPr>
          <p:cNvPr id="33821" name="Picture 123" descr="MACBC2"/>
          <p:cNvPicPr>
            <a:picLocks noChangeAspect="1" noChangeArrowheads="1"/>
          </p:cNvPicPr>
          <p:nvPr/>
        </p:nvPicPr>
        <p:blipFill>
          <a:blip r:embed="rId8" cstate="print"/>
          <a:srcRect/>
          <a:stretch>
            <a:fillRect/>
          </a:stretch>
        </p:blipFill>
        <p:spPr bwMode="auto">
          <a:xfrm>
            <a:off x="4622800" y="1093788"/>
            <a:ext cx="1816100" cy="2349500"/>
          </a:xfrm>
          <a:prstGeom prst="rect">
            <a:avLst/>
          </a:prstGeom>
          <a:noFill/>
          <a:ln w="9525">
            <a:noFill/>
            <a:miter lim="800000"/>
            <a:headEnd/>
            <a:tailEnd/>
          </a:ln>
        </p:spPr>
      </p:pic>
      <p:sp>
        <p:nvSpPr>
          <p:cNvPr id="33822" name="TextBox 100"/>
          <p:cNvSpPr txBox="1">
            <a:spLocks noChangeArrowheads="1"/>
          </p:cNvSpPr>
          <p:nvPr/>
        </p:nvSpPr>
        <p:spPr bwMode="auto">
          <a:xfrm>
            <a:off x="3556000" y="3054350"/>
            <a:ext cx="2192338" cy="230188"/>
          </a:xfrm>
          <a:prstGeom prst="rect">
            <a:avLst/>
          </a:prstGeom>
          <a:noFill/>
          <a:ln w="9525">
            <a:noFill/>
            <a:miter lim="800000"/>
            <a:headEnd/>
            <a:tailEnd/>
          </a:ln>
        </p:spPr>
        <p:txBody>
          <a:bodyPr wrap="none">
            <a:spAutoFit/>
          </a:bodyPr>
          <a:lstStyle/>
          <a:p>
            <a:r>
              <a:rPr lang="en-US" sz="900" b="1"/>
              <a:t>Pricing and best response dynamics</a:t>
            </a:r>
          </a:p>
        </p:txBody>
      </p:sp>
      <p:sp>
        <p:nvSpPr>
          <p:cNvPr id="33823" name="TextBox 101"/>
          <p:cNvSpPr txBox="1">
            <a:spLocks noChangeArrowheads="1"/>
          </p:cNvSpPr>
          <p:nvPr/>
        </p:nvSpPr>
        <p:spPr bwMode="auto">
          <a:xfrm>
            <a:off x="3041650" y="2813050"/>
            <a:ext cx="1517650" cy="215900"/>
          </a:xfrm>
          <a:prstGeom prst="rect">
            <a:avLst/>
          </a:prstGeom>
          <a:noFill/>
          <a:ln w="9525">
            <a:noFill/>
            <a:miter lim="800000"/>
            <a:headEnd/>
            <a:tailEnd/>
          </a:ln>
        </p:spPr>
        <p:txBody>
          <a:bodyPr wrap="none">
            <a:spAutoFit/>
          </a:bodyPr>
          <a:lstStyle/>
          <a:p>
            <a:r>
              <a:rPr lang="en-US" sz="800"/>
              <a:t>The evolution of power levels</a:t>
            </a:r>
          </a:p>
        </p:txBody>
      </p:sp>
      <p:sp>
        <p:nvSpPr>
          <p:cNvPr id="33824" name="TextBox 102"/>
          <p:cNvSpPr txBox="1">
            <a:spLocks noChangeArrowheads="1"/>
          </p:cNvSpPr>
          <p:nvPr/>
        </p:nvSpPr>
        <p:spPr bwMode="auto">
          <a:xfrm>
            <a:off x="4768850" y="2813050"/>
            <a:ext cx="1504950" cy="338138"/>
          </a:xfrm>
          <a:prstGeom prst="rect">
            <a:avLst/>
          </a:prstGeom>
          <a:noFill/>
          <a:ln w="9525">
            <a:noFill/>
            <a:miter lim="800000"/>
            <a:headEnd/>
            <a:tailEnd/>
          </a:ln>
        </p:spPr>
        <p:txBody>
          <a:bodyPr>
            <a:spAutoFit/>
          </a:bodyPr>
          <a:lstStyle/>
          <a:p>
            <a:r>
              <a:rPr lang="en-US" sz="800"/>
              <a:t>Distance between current and desired power allocation</a:t>
            </a:r>
          </a:p>
        </p:txBody>
      </p:sp>
      <p:pic>
        <p:nvPicPr>
          <p:cNvPr id="33825" name="Picture 260"/>
          <p:cNvPicPr>
            <a:picLocks noChangeAspect="1" noChangeArrowheads="1"/>
          </p:cNvPicPr>
          <p:nvPr/>
        </p:nvPicPr>
        <p:blipFill>
          <a:blip r:embed="rId4" cstate="print"/>
          <a:srcRect/>
          <a:stretch>
            <a:fillRect/>
          </a:stretch>
        </p:blipFill>
        <p:spPr bwMode="auto">
          <a:xfrm>
            <a:off x="7486650" y="4637088"/>
            <a:ext cx="487363" cy="433387"/>
          </a:xfrm>
          <a:prstGeom prst="rect">
            <a:avLst/>
          </a:prstGeom>
          <a:noFill/>
          <a:ln w="9525">
            <a:noFill/>
            <a:miter lim="800000"/>
            <a:headEnd/>
            <a:tailEnd/>
          </a:ln>
        </p:spPr>
      </p:pic>
      <p:pic>
        <p:nvPicPr>
          <p:cNvPr id="33826" name="Picture 261"/>
          <p:cNvPicPr>
            <a:picLocks noChangeAspect="1" noChangeArrowheads="1"/>
          </p:cNvPicPr>
          <p:nvPr/>
        </p:nvPicPr>
        <p:blipFill>
          <a:blip r:embed="rId5" cstate="print"/>
          <a:srcRect/>
          <a:stretch>
            <a:fillRect/>
          </a:stretch>
        </p:blipFill>
        <p:spPr bwMode="auto">
          <a:xfrm>
            <a:off x="8181975" y="5006975"/>
            <a:ext cx="454025" cy="285750"/>
          </a:xfrm>
          <a:prstGeom prst="rect">
            <a:avLst/>
          </a:prstGeom>
          <a:noFill/>
          <a:ln w="9525">
            <a:noFill/>
            <a:miter lim="800000"/>
            <a:headEnd/>
            <a:tailEnd/>
          </a:ln>
        </p:spPr>
      </p:pic>
      <p:cxnSp>
        <p:nvCxnSpPr>
          <p:cNvPr id="33827" name="AutoShape 264"/>
          <p:cNvCxnSpPr>
            <a:cxnSpLocks noChangeShapeType="1"/>
          </p:cNvCxnSpPr>
          <p:nvPr/>
        </p:nvCxnSpPr>
        <p:spPr bwMode="auto">
          <a:xfrm>
            <a:off x="7108825" y="4402138"/>
            <a:ext cx="622300" cy="234950"/>
          </a:xfrm>
          <a:prstGeom prst="curvedConnector2">
            <a:avLst/>
          </a:prstGeom>
          <a:noFill/>
          <a:ln w="9525">
            <a:solidFill>
              <a:srgbClr val="000000"/>
            </a:solidFill>
            <a:prstDash val="dash"/>
            <a:round/>
            <a:headEnd/>
            <a:tailEnd type="triangle" w="med" len="med"/>
          </a:ln>
        </p:spPr>
      </p:cxnSp>
      <p:cxnSp>
        <p:nvCxnSpPr>
          <p:cNvPr id="33828" name="AutoShape 266"/>
          <p:cNvCxnSpPr>
            <a:cxnSpLocks noChangeShapeType="1"/>
          </p:cNvCxnSpPr>
          <p:nvPr/>
        </p:nvCxnSpPr>
        <p:spPr bwMode="auto">
          <a:xfrm rot="-5400000">
            <a:off x="7423944" y="4377532"/>
            <a:ext cx="47625" cy="566737"/>
          </a:xfrm>
          <a:prstGeom prst="curvedConnector3">
            <a:avLst>
              <a:gd name="adj1" fmla="val 300000"/>
            </a:avLst>
          </a:prstGeom>
          <a:noFill/>
          <a:ln w="9525">
            <a:solidFill>
              <a:srgbClr val="000000"/>
            </a:solidFill>
            <a:prstDash val="dash"/>
            <a:round/>
            <a:headEnd/>
            <a:tailEnd type="triangle" w="med" len="med"/>
          </a:ln>
        </p:spPr>
      </p:cxnSp>
      <p:pic>
        <p:nvPicPr>
          <p:cNvPr id="33829" name="Picture 267"/>
          <p:cNvPicPr>
            <a:picLocks noChangeAspect="1" noChangeArrowheads="1"/>
          </p:cNvPicPr>
          <p:nvPr/>
        </p:nvPicPr>
        <p:blipFill>
          <a:blip r:embed="rId6" cstate="print"/>
          <a:srcRect/>
          <a:stretch>
            <a:fillRect/>
          </a:stretch>
        </p:blipFill>
        <p:spPr bwMode="auto">
          <a:xfrm>
            <a:off x="6910388" y="4637088"/>
            <a:ext cx="296862" cy="215900"/>
          </a:xfrm>
          <a:prstGeom prst="rect">
            <a:avLst/>
          </a:prstGeom>
          <a:noFill/>
          <a:ln w="9525">
            <a:noFill/>
            <a:miter lim="800000"/>
            <a:headEnd/>
            <a:tailEnd/>
          </a:ln>
        </p:spPr>
      </p:pic>
      <p:pic>
        <p:nvPicPr>
          <p:cNvPr id="33830" name="Picture 268"/>
          <p:cNvPicPr>
            <a:picLocks noChangeAspect="1" noChangeArrowheads="1"/>
          </p:cNvPicPr>
          <p:nvPr/>
        </p:nvPicPr>
        <p:blipFill>
          <a:blip r:embed="rId6" cstate="print"/>
          <a:srcRect/>
          <a:stretch>
            <a:fillRect/>
          </a:stretch>
        </p:blipFill>
        <p:spPr bwMode="auto">
          <a:xfrm>
            <a:off x="6838950" y="4297363"/>
            <a:ext cx="296863" cy="215900"/>
          </a:xfrm>
          <a:prstGeom prst="rect">
            <a:avLst/>
          </a:prstGeom>
          <a:noFill/>
          <a:ln w="9525">
            <a:noFill/>
            <a:miter lim="800000"/>
            <a:headEnd/>
            <a:tailEnd/>
          </a:ln>
        </p:spPr>
      </p:pic>
      <p:pic>
        <p:nvPicPr>
          <p:cNvPr id="33831" name="Picture 260"/>
          <p:cNvPicPr>
            <a:picLocks noChangeAspect="1" noChangeArrowheads="1"/>
          </p:cNvPicPr>
          <p:nvPr/>
        </p:nvPicPr>
        <p:blipFill>
          <a:blip r:embed="rId4" cstate="print"/>
          <a:srcRect/>
          <a:stretch>
            <a:fillRect/>
          </a:stretch>
        </p:blipFill>
        <p:spPr bwMode="auto">
          <a:xfrm>
            <a:off x="8362950" y="4383088"/>
            <a:ext cx="487363" cy="433387"/>
          </a:xfrm>
          <a:prstGeom prst="rect">
            <a:avLst/>
          </a:prstGeom>
          <a:noFill/>
          <a:ln w="9525">
            <a:noFill/>
            <a:miter lim="800000"/>
            <a:headEnd/>
            <a:tailEnd/>
          </a:ln>
        </p:spPr>
      </p:pic>
      <p:cxnSp>
        <p:nvCxnSpPr>
          <p:cNvPr id="33832" name="AutoShape 264"/>
          <p:cNvCxnSpPr>
            <a:cxnSpLocks noChangeShapeType="1"/>
          </p:cNvCxnSpPr>
          <p:nvPr/>
        </p:nvCxnSpPr>
        <p:spPr bwMode="auto">
          <a:xfrm rot="16200000" flipH="1">
            <a:off x="7754144" y="3529807"/>
            <a:ext cx="85725" cy="1620837"/>
          </a:xfrm>
          <a:prstGeom prst="curvedConnector4">
            <a:avLst>
              <a:gd name="adj1" fmla="val -148171"/>
              <a:gd name="adj2" fmla="val 100856"/>
            </a:avLst>
          </a:prstGeom>
          <a:noFill/>
          <a:ln w="9525">
            <a:solidFill>
              <a:srgbClr val="FF0000"/>
            </a:solidFill>
            <a:prstDash val="dash"/>
            <a:round/>
            <a:headEnd/>
            <a:tailEnd type="triangle" w="med" len="med"/>
          </a:ln>
        </p:spPr>
      </p:cxnSp>
      <p:cxnSp>
        <p:nvCxnSpPr>
          <p:cNvPr id="33833" name="AutoShape 265"/>
          <p:cNvCxnSpPr>
            <a:cxnSpLocks noChangeShapeType="1"/>
          </p:cNvCxnSpPr>
          <p:nvPr/>
        </p:nvCxnSpPr>
        <p:spPr bwMode="auto">
          <a:xfrm flipH="1" flipV="1">
            <a:off x="8607425" y="4383088"/>
            <a:ext cx="28575" cy="766762"/>
          </a:xfrm>
          <a:prstGeom prst="curvedConnector4">
            <a:avLst>
              <a:gd name="adj1" fmla="val -1509051"/>
              <a:gd name="adj2" fmla="val 129806"/>
            </a:avLst>
          </a:prstGeom>
          <a:noFill/>
          <a:ln w="9525">
            <a:solidFill>
              <a:srgbClr val="FF0000"/>
            </a:solidFill>
            <a:prstDash val="dash"/>
            <a:round/>
            <a:headEnd/>
            <a:tailEnd type="triangle" w="med" len="med"/>
          </a:ln>
        </p:spPr>
      </p:cxnSp>
      <p:cxnSp>
        <p:nvCxnSpPr>
          <p:cNvPr id="33834" name="AutoShape 265"/>
          <p:cNvCxnSpPr>
            <a:cxnSpLocks noChangeShapeType="1"/>
          </p:cNvCxnSpPr>
          <p:nvPr/>
        </p:nvCxnSpPr>
        <p:spPr bwMode="auto">
          <a:xfrm rot="16200000" flipV="1">
            <a:off x="7808913" y="4406900"/>
            <a:ext cx="395287" cy="804863"/>
          </a:xfrm>
          <a:prstGeom prst="curvedConnector2">
            <a:avLst/>
          </a:prstGeom>
          <a:noFill/>
          <a:ln w="9525">
            <a:solidFill>
              <a:srgbClr val="000000"/>
            </a:solidFill>
            <a:prstDash val="dash"/>
            <a:round/>
            <a:headEnd/>
            <a:tailEnd type="triangle" w="med" len="med"/>
          </a:ln>
        </p:spPr>
      </p:cxnSp>
      <p:cxnSp>
        <p:nvCxnSpPr>
          <p:cNvPr id="33835" name="AutoShape 264"/>
          <p:cNvCxnSpPr>
            <a:cxnSpLocks noChangeShapeType="1"/>
          </p:cNvCxnSpPr>
          <p:nvPr/>
        </p:nvCxnSpPr>
        <p:spPr bwMode="auto">
          <a:xfrm flipV="1">
            <a:off x="6986588" y="4445000"/>
            <a:ext cx="1484312" cy="246063"/>
          </a:xfrm>
          <a:prstGeom prst="curvedConnector3">
            <a:avLst>
              <a:gd name="adj1" fmla="val 14903"/>
            </a:avLst>
          </a:prstGeom>
          <a:noFill/>
          <a:ln w="9525">
            <a:solidFill>
              <a:srgbClr val="FF0000"/>
            </a:solidFill>
            <a:prstDash val="dash"/>
            <a:round/>
            <a:headEnd/>
            <a:tailEnd type="triangle" w="med" len="med"/>
          </a:ln>
        </p:spPr>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228600" y="5181600"/>
            <a:ext cx="2133600" cy="476250"/>
          </a:xfrm>
          <a:prstGeom prst="rect">
            <a:avLst/>
          </a:prstGeom>
          <a:noFill/>
          <a:ln w="9525">
            <a:noFill/>
            <a:miter lim="800000"/>
            <a:headEnd/>
            <a:tailEnd/>
          </a:ln>
        </p:spPr>
        <p:txBody>
          <a:bodyPr/>
          <a:lstStyle/>
          <a:p>
            <a:pPr eaLnBrk="0" hangingPunct="0"/>
            <a:endParaRPr lang="en-US" altLang="en-US">
              <a:latin typeface="Times" pitchFamily="18" charset="0"/>
            </a:endParaRPr>
          </a:p>
        </p:txBody>
      </p:sp>
      <p:sp>
        <p:nvSpPr>
          <p:cNvPr id="34819" name="Rectangle 4"/>
          <p:cNvSpPr>
            <a:spLocks noChangeArrowheads="1"/>
          </p:cNvSpPr>
          <p:nvPr/>
        </p:nvSpPr>
        <p:spPr bwMode="auto">
          <a:xfrm>
            <a:off x="482600" y="1960563"/>
            <a:ext cx="8166100" cy="3983037"/>
          </a:xfrm>
          <a:prstGeom prst="rect">
            <a:avLst/>
          </a:prstGeom>
          <a:solidFill>
            <a:srgbClr val="0C285B"/>
          </a:solidFill>
          <a:ln w="9525">
            <a:noFill/>
            <a:miter lim="800000"/>
            <a:headEnd/>
            <a:tailEnd/>
          </a:ln>
        </p:spPr>
        <p:txBody>
          <a:bodyPr lIns="137160" tIns="228600" rIns="45720" bIns="274320"/>
          <a:lstStyle/>
          <a:p>
            <a:pPr algn="ctr">
              <a:lnSpc>
                <a:spcPct val="85000"/>
              </a:lnSpc>
            </a:pPr>
            <a:endParaRPr lang="en-US" altLang="en-US" sz="2800" b="1">
              <a:solidFill>
                <a:srgbClr val="FFFF99"/>
              </a:solidFill>
              <a:latin typeface="Times" pitchFamily="18" charset="0"/>
            </a:endParaRPr>
          </a:p>
        </p:txBody>
      </p:sp>
      <p:sp>
        <p:nvSpPr>
          <p:cNvPr id="34820" name="Text Box 5"/>
          <p:cNvSpPr txBox="1">
            <a:spLocks noChangeArrowheads="1"/>
          </p:cNvSpPr>
          <p:nvPr/>
        </p:nvSpPr>
        <p:spPr bwMode="auto">
          <a:xfrm>
            <a:off x="914400" y="2362200"/>
            <a:ext cx="7315200" cy="2541588"/>
          </a:xfrm>
          <a:prstGeom prst="rect">
            <a:avLst/>
          </a:prstGeom>
          <a:noFill/>
          <a:ln w="9525">
            <a:noFill/>
            <a:miter lim="800000"/>
            <a:headEnd/>
            <a:tailEnd/>
          </a:ln>
        </p:spPr>
        <p:txBody>
          <a:bodyPr lIns="0" tIns="0" rIns="0" bIns="0">
            <a:spAutoFit/>
          </a:bodyPr>
          <a:lstStyle/>
          <a:p>
            <a:pPr algn="ctr" eaLnBrk="0" hangingPunct="0">
              <a:spcBef>
                <a:spcPct val="20000"/>
              </a:spcBef>
            </a:pPr>
            <a:endParaRPr lang="en-US" altLang="en-US" sz="1700" b="1">
              <a:solidFill>
                <a:srgbClr val="FFFF99"/>
              </a:solidFill>
              <a:latin typeface="Times" pitchFamily="18" charset="0"/>
            </a:endParaRPr>
          </a:p>
          <a:p>
            <a:pPr algn="ctr">
              <a:lnSpc>
                <a:spcPct val="95000"/>
              </a:lnSpc>
            </a:pPr>
            <a:r>
              <a:rPr lang="en-US" altLang="en-US" sz="2000" b="1" i="1">
                <a:solidFill>
                  <a:srgbClr val="FF0000"/>
                </a:solidFill>
                <a:latin typeface="Times" pitchFamily="18" charset="0"/>
              </a:rPr>
              <a:t>Progress Criteria 4:</a:t>
            </a:r>
          </a:p>
          <a:p>
            <a:pPr algn="ctr">
              <a:lnSpc>
                <a:spcPct val="95000"/>
              </a:lnSpc>
            </a:pPr>
            <a:endParaRPr lang="en-US" altLang="en-US" sz="2000" b="1" i="1">
              <a:solidFill>
                <a:srgbClr val="FF0000"/>
              </a:solidFill>
              <a:latin typeface="Times" pitchFamily="18" charset="0"/>
            </a:endParaRPr>
          </a:p>
          <a:p>
            <a:pPr algn="ctr">
              <a:lnSpc>
                <a:spcPct val="95000"/>
              </a:lnSpc>
            </a:pPr>
            <a:endParaRPr lang="en-US" altLang="en-US" sz="2000" b="1" i="1">
              <a:solidFill>
                <a:srgbClr val="FF0000"/>
              </a:solidFill>
              <a:latin typeface="Times" pitchFamily="18" charset="0"/>
            </a:endParaRPr>
          </a:p>
          <a:p>
            <a:pPr>
              <a:lnSpc>
                <a:spcPct val="95000"/>
              </a:lnSpc>
            </a:pPr>
            <a:r>
              <a:rPr lang="en-US" sz="2400" b="1">
                <a:solidFill>
                  <a:schemeClr val="bg1"/>
                </a:solidFill>
              </a:rPr>
              <a:t>Develop a generalized theory of rate distortion and network utilization as an optimal and adaptive interface between networks and applications that results in maximum performance regions.</a:t>
            </a:r>
            <a:endParaRPr lang="en-US" sz="2400">
              <a:solidFill>
                <a:schemeClr val="bg1"/>
              </a:solidFill>
            </a:endParaRPr>
          </a:p>
        </p:txBody>
      </p:sp>
    </p:spTree>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 3 Criteria Met</a:t>
            </a:r>
            <a:endParaRPr lang="en-US" dirty="0"/>
          </a:p>
        </p:txBody>
      </p:sp>
      <p:sp>
        <p:nvSpPr>
          <p:cNvPr id="4" name="Rectangle 13"/>
          <p:cNvSpPr>
            <a:spLocks noGrp="1" noChangeArrowheads="1"/>
          </p:cNvSpPr>
          <p:nvPr>
            <p:ph idx="1"/>
          </p:nvPr>
        </p:nvSpPr>
        <p:spPr>
          <a:xfrm>
            <a:off x="519690" y="1046595"/>
            <a:ext cx="8097837" cy="5086350"/>
          </a:xfrm>
        </p:spPr>
        <p:txBody>
          <a:bodyPr/>
          <a:lstStyle/>
          <a:p>
            <a:pPr eaLnBrk="1" hangingPunct="1"/>
            <a:r>
              <a:rPr lang="en-US" sz="2000" dirty="0" smtClean="0"/>
              <a:t>Network Aware Design: Dynamic/Stochastic NUM</a:t>
            </a:r>
            <a:endParaRPr kumimoji="1" lang="en-US" sz="2000" dirty="0" smtClean="0">
              <a:effectLst>
                <a:outerShdw blurRad="38100" dist="38100" dir="2700000" algn="tl">
                  <a:srgbClr val="C0C0C0"/>
                </a:outerShdw>
              </a:effectLst>
              <a:latin typeface="Trebuchet MS" pitchFamily="34" charset="0"/>
            </a:endParaRPr>
          </a:p>
          <a:p>
            <a:pPr eaLnBrk="1" hangingPunct="1"/>
            <a:r>
              <a:rPr lang="en-US" sz="2000" dirty="0" smtClean="0"/>
              <a:t>Adaptive modulation with smoothed flow utility </a:t>
            </a:r>
          </a:p>
          <a:p>
            <a:pPr eaLnBrk="1" hangingPunct="1"/>
            <a:r>
              <a:rPr lang="en-US" sz="2000" dirty="0" smtClean="0"/>
              <a:t>Dynamic Resource Allocation for Delay-Sensitive </a:t>
            </a:r>
            <a:br>
              <a:rPr lang="en-US" sz="2000" dirty="0" smtClean="0"/>
            </a:br>
            <a:r>
              <a:rPr lang="en-US" sz="2000" dirty="0" smtClean="0"/>
              <a:t>Applications</a:t>
            </a:r>
          </a:p>
          <a:p>
            <a:pPr eaLnBrk="1" hangingPunct="1"/>
            <a:r>
              <a:rPr lang="en-US" altLang="zh-CN" sz="2000" dirty="0" smtClean="0">
                <a:latin typeface="Trebuchet MS" pitchFamily="34" charset="0"/>
                <a:ea typeface="SimSun" pitchFamily="2" charset="-122"/>
              </a:rPr>
              <a:t>A Distributed Newton Method for Network Utility Maximization</a:t>
            </a:r>
          </a:p>
          <a:p>
            <a:pPr eaLnBrk="1" hangingPunct="1"/>
            <a:r>
              <a:rPr lang="en-US" sz="2000" dirty="0" smtClean="0"/>
              <a:t>Learning for optimization in wireless networks:</a:t>
            </a:r>
            <a:br>
              <a:rPr lang="en-US" sz="2000" dirty="0" smtClean="0"/>
            </a:br>
            <a:endParaRPr kumimoji="1" lang="en-US" sz="2000" dirty="0" smtClean="0">
              <a:solidFill>
                <a:srgbClr val="990000"/>
              </a:solidFill>
              <a:effectLst>
                <a:outerShdw blurRad="38100" dist="38100" dir="2700000" algn="tl">
                  <a:srgbClr val="C0C0C0"/>
                </a:outerShdw>
              </a:effectLst>
              <a:latin typeface="Trebuchet MS"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0" y="6319838"/>
            <a:ext cx="184150" cy="457200"/>
          </a:xfrm>
          <a:prstGeom prst="rect">
            <a:avLst/>
          </a:prstGeom>
          <a:solidFill>
            <a:schemeClr val="bg1"/>
          </a:solidFill>
          <a:ln w="12700">
            <a:noFill/>
            <a:miter lim="800000"/>
            <a:headEnd/>
            <a:tailEnd/>
          </a:ln>
        </p:spPr>
        <p:txBody>
          <a:bodyPr wrap="none" anchor="ctr">
            <a:spAutoFit/>
          </a:bodyPr>
          <a:lstStyle/>
          <a:p>
            <a:pPr eaLnBrk="0" hangingPunct="0">
              <a:spcBef>
                <a:spcPct val="50000"/>
              </a:spcBef>
            </a:pPr>
            <a:endParaRPr lang="en-US" sz="2400"/>
          </a:p>
        </p:txBody>
      </p:sp>
      <p:sp>
        <p:nvSpPr>
          <p:cNvPr id="36867" name="AutoShape 2"/>
          <p:cNvSpPr>
            <a:spLocks noChangeAspect="1" noChangeArrowheads="1"/>
          </p:cNvSpPr>
          <p:nvPr/>
        </p:nvSpPr>
        <p:spPr bwMode="auto">
          <a:xfrm>
            <a:off x="7548563" y="3678238"/>
            <a:ext cx="615950" cy="363537"/>
          </a:xfrm>
          <a:prstGeom prst="downArrow">
            <a:avLst>
              <a:gd name="adj1" fmla="val 53611"/>
              <a:gd name="adj2" fmla="val 53773"/>
            </a:avLst>
          </a:prstGeom>
          <a:solidFill>
            <a:srgbClr val="B2B2B2">
              <a:alpha val="59999"/>
            </a:srgbClr>
          </a:solidFill>
          <a:ln w="12700">
            <a:solidFill>
              <a:srgbClr val="808080"/>
            </a:solidFill>
            <a:miter lim="800000"/>
            <a:headEnd/>
            <a:tailEnd/>
          </a:ln>
        </p:spPr>
        <p:txBody>
          <a:bodyPr wrap="none" anchor="ctr"/>
          <a:lstStyle/>
          <a:p>
            <a:pPr algn="ctr"/>
            <a:endParaRPr lang="en-US" sz="700" b="1">
              <a:solidFill>
                <a:srgbClr val="952B1D"/>
              </a:solidFill>
              <a:latin typeface="Century Gothic" pitchFamily="34" charset="0"/>
            </a:endParaRPr>
          </a:p>
        </p:txBody>
      </p:sp>
      <p:sp>
        <p:nvSpPr>
          <p:cNvPr id="36868" name="AutoShape 4"/>
          <p:cNvSpPr>
            <a:spLocks noChangeArrowheads="1"/>
          </p:cNvSpPr>
          <p:nvPr/>
        </p:nvSpPr>
        <p:spPr bwMode="auto">
          <a:xfrm>
            <a:off x="2922588" y="1163638"/>
            <a:ext cx="3549650" cy="4989512"/>
          </a:xfrm>
          <a:prstGeom prst="roundRect">
            <a:avLst>
              <a:gd name="adj" fmla="val 7963"/>
            </a:avLst>
          </a:prstGeom>
          <a:solidFill>
            <a:srgbClr val="666699">
              <a:alpha val="25098"/>
            </a:srgbClr>
          </a:solidFill>
          <a:ln w="38100">
            <a:solidFill>
              <a:srgbClr val="4D4D4D"/>
            </a:solidFill>
            <a:round/>
            <a:headEnd/>
            <a:tailEnd/>
          </a:ln>
        </p:spPr>
        <p:txBody>
          <a:bodyPr tIns="91440" bIns="91440"/>
          <a:lstStyle/>
          <a:p>
            <a:pPr marL="114300" indent="-114300" eaLnBrk="0" hangingPunct="0">
              <a:spcBef>
                <a:spcPct val="50000"/>
              </a:spcBef>
            </a:pPr>
            <a:endParaRPr lang="en-US" sz="1200" u="sng"/>
          </a:p>
        </p:txBody>
      </p:sp>
      <p:sp>
        <p:nvSpPr>
          <p:cNvPr id="36869" name="Rectangle 27"/>
          <p:cNvSpPr>
            <a:spLocks noGrp="1" noChangeArrowheads="1"/>
          </p:cNvSpPr>
          <p:nvPr>
            <p:ph type="title" idx="4294967295"/>
          </p:nvPr>
        </p:nvSpPr>
        <p:spPr>
          <a:xfrm>
            <a:off x="838200" y="242888"/>
            <a:ext cx="7110413" cy="519112"/>
          </a:xfrm>
        </p:spPr>
        <p:txBody>
          <a:bodyPr/>
          <a:lstStyle/>
          <a:p>
            <a:pPr eaLnBrk="1" hangingPunct="1"/>
            <a:r>
              <a:rPr lang="en-US" sz="2400" dirty="0" smtClean="0"/>
              <a:t>Adaptive modulation with smoothed flow utility</a:t>
            </a:r>
            <a:r>
              <a:rPr lang="en-US" sz="2400" i="1" dirty="0" smtClean="0"/>
              <a:t>: Boyd</a:t>
            </a:r>
            <a:endParaRPr lang="en-US" i="1" dirty="0" smtClean="0"/>
          </a:p>
        </p:txBody>
      </p:sp>
      <p:sp>
        <p:nvSpPr>
          <p:cNvPr id="36870" name="Text Box 7"/>
          <p:cNvSpPr txBox="1">
            <a:spLocks noChangeArrowheads="1"/>
          </p:cNvSpPr>
          <p:nvPr/>
        </p:nvSpPr>
        <p:spPr bwMode="auto">
          <a:xfrm>
            <a:off x="411163" y="6348413"/>
            <a:ext cx="8359775" cy="385762"/>
          </a:xfrm>
          <a:prstGeom prst="rect">
            <a:avLst/>
          </a:prstGeom>
          <a:solidFill>
            <a:srgbClr val="FFFF00"/>
          </a:solidFill>
          <a:ln w="31750" algn="ctr">
            <a:solidFill>
              <a:srgbClr val="333333"/>
            </a:solidFill>
            <a:miter lim="800000"/>
            <a:headEnd/>
            <a:tailEnd/>
          </a:ln>
        </p:spPr>
        <p:txBody>
          <a:bodyPr lIns="274320" tIns="100584" rIns="274320" bIns="73152" anchor="b" anchorCtr="1">
            <a:spAutoFit/>
          </a:bodyPr>
          <a:lstStyle/>
          <a:p>
            <a:pPr algn="ctr">
              <a:lnSpc>
                <a:spcPct val="85000"/>
              </a:lnSpc>
            </a:pPr>
            <a:r>
              <a:rPr lang="en-US" sz="1400" b="1"/>
              <a:t>Optimally trade off average utility and power using smoothed flow utilities </a:t>
            </a:r>
          </a:p>
        </p:txBody>
      </p:sp>
      <p:sp>
        <p:nvSpPr>
          <p:cNvPr id="36871" name="Rectangle 8"/>
          <p:cNvSpPr>
            <a:spLocks noChangeArrowheads="1"/>
          </p:cNvSpPr>
          <p:nvPr/>
        </p:nvSpPr>
        <p:spPr bwMode="auto">
          <a:xfrm>
            <a:off x="3141663" y="1346200"/>
            <a:ext cx="3197225" cy="4740275"/>
          </a:xfrm>
          <a:prstGeom prst="rect">
            <a:avLst/>
          </a:prstGeom>
          <a:noFill/>
          <a:ln w="19050">
            <a:noFill/>
            <a:prstDash val="sysDot"/>
            <a:miter lim="800000"/>
            <a:headEnd/>
            <a:tailEnd/>
          </a:ln>
        </p:spPr>
        <p:txBody>
          <a:bodyPr lIns="0" tIns="0" rIns="0" bIns="0">
            <a:spAutoFit/>
          </a:bodyPr>
          <a:lstStyle/>
          <a:p>
            <a:pPr marL="114300" indent="-114300" eaLnBrk="0" hangingPunct="0">
              <a:lnSpc>
                <a:spcPct val="90000"/>
              </a:lnSpc>
              <a:spcBef>
                <a:spcPct val="35000"/>
              </a:spcBef>
              <a:tabLst>
                <a:tab pos="119063" algn="l"/>
              </a:tabLst>
            </a:pPr>
            <a:r>
              <a:rPr lang="en-US" sz="1200" b="1"/>
              <a:t>MAIN RESULT:</a:t>
            </a:r>
          </a:p>
          <a:p>
            <a:pPr marL="114300" indent="-114300" eaLnBrk="0" hangingPunct="0">
              <a:lnSpc>
                <a:spcPct val="90000"/>
              </a:lnSpc>
              <a:spcBef>
                <a:spcPct val="35000"/>
              </a:spcBef>
              <a:tabLst>
                <a:tab pos="119063" algn="l"/>
              </a:tabLst>
            </a:pPr>
            <a:r>
              <a:rPr lang="en-US" sz="1200" b="1"/>
              <a:t> </a:t>
            </a:r>
            <a:r>
              <a:rPr lang="en-US" sz="1200"/>
              <a:t>Flow allocation to optimally trade off average smoothed flow utility and power.</a:t>
            </a:r>
            <a:endParaRPr lang="en-US" sz="1100"/>
          </a:p>
          <a:p>
            <a:pPr marL="114300" indent="-114300" eaLnBrk="0" hangingPunct="0">
              <a:lnSpc>
                <a:spcPct val="90000"/>
              </a:lnSpc>
              <a:spcBef>
                <a:spcPct val="35000"/>
              </a:spcBef>
              <a:tabLst>
                <a:tab pos="119063" algn="l"/>
              </a:tabLst>
            </a:pPr>
            <a:r>
              <a:rPr lang="en-US" sz="1200" b="1"/>
              <a:t>HOW IT WORKS:</a:t>
            </a:r>
          </a:p>
          <a:p>
            <a:pPr marL="114300" indent="-114300" eaLnBrk="0" hangingPunct="0">
              <a:lnSpc>
                <a:spcPct val="90000"/>
              </a:lnSpc>
              <a:spcBef>
                <a:spcPct val="35000"/>
              </a:spcBef>
              <a:tabLst>
                <a:tab pos="119063" algn="l"/>
              </a:tabLst>
            </a:pPr>
            <a:r>
              <a:rPr lang="en-US" sz="1200"/>
              <a:t>Optimal flow policy is a complicated function of smoothed flow and channel gain</a:t>
            </a:r>
          </a:p>
          <a:p>
            <a:pPr marL="114300" indent="-114300" eaLnBrk="0" hangingPunct="0">
              <a:lnSpc>
                <a:spcPct val="90000"/>
              </a:lnSpc>
              <a:spcBef>
                <a:spcPct val="35000"/>
              </a:spcBef>
              <a:tabLst>
                <a:tab pos="119063" algn="l"/>
              </a:tabLst>
            </a:pPr>
            <a:r>
              <a:rPr lang="en-US" sz="1200" b="1"/>
              <a:t> </a:t>
            </a:r>
            <a:endParaRPr lang="en-US" sz="1100"/>
          </a:p>
          <a:p>
            <a:pPr marL="114300" indent="-114300" eaLnBrk="0" hangingPunct="0">
              <a:lnSpc>
                <a:spcPct val="90000"/>
              </a:lnSpc>
              <a:spcBef>
                <a:spcPct val="35000"/>
              </a:spcBef>
              <a:tabLst>
                <a:tab pos="119063" algn="l"/>
              </a:tabLst>
            </a:pPr>
            <a:endParaRPr lang="en-US" sz="1100"/>
          </a:p>
          <a:p>
            <a:pPr marL="114300" indent="-114300" eaLnBrk="0" hangingPunct="0">
              <a:lnSpc>
                <a:spcPct val="90000"/>
              </a:lnSpc>
              <a:spcBef>
                <a:spcPct val="35000"/>
              </a:spcBef>
              <a:tabLst>
                <a:tab pos="119063" algn="l"/>
              </a:tabLst>
            </a:pPr>
            <a:endParaRPr lang="en-US" sz="1100"/>
          </a:p>
          <a:p>
            <a:pPr marL="114300" indent="-114300" eaLnBrk="0" hangingPunct="0">
              <a:lnSpc>
                <a:spcPct val="90000"/>
              </a:lnSpc>
              <a:spcBef>
                <a:spcPct val="35000"/>
              </a:spcBef>
              <a:tabLst>
                <a:tab pos="119063" algn="l"/>
              </a:tabLst>
            </a:pPr>
            <a:endParaRPr lang="en-US" sz="1100"/>
          </a:p>
          <a:p>
            <a:pPr marL="114300" indent="-114300" eaLnBrk="0" hangingPunct="0">
              <a:lnSpc>
                <a:spcPct val="90000"/>
              </a:lnSpc>
              <a:spcBef>
                <a:spcPct val="35000"/>
              </a:spcBef>
              <a:tabLst>
                <a:tab pos="119063" algn="l"/>
              </a:tabLst>
            </a:pPr>
            <a:endParaRPr lang="en-US" sz="1100"/>
          </a:p>
          <a:p>
            <a:pPr marL="114300" indent="-114300" eaLnBrk="0" hangingPunct="0">
              <a:lnSpc>
                <a:spcPct val="90000"/>
              </a:lnSpc>
              <a:spcBef>
                <a:spcPct val="35000"/>
              </a:spcBef>
              <a:tabLst>
                <a:tab pos="119063" algn="l"/>
              </a:tabLst>
            </a:pPr>
            <a:r>
              <a:rPr lang="en-US" sz="1100"/>
              <a:t> </a:t>
            </a:r>
          </a:p>
          <a:p>
            <a:pPr marL="114300" indent="-114300" eaLnBrk="0" hangingPunct="0">
              <a:lnSpc>
                <a:spcPct val="90000"/>
              </a:lnSpc>
              <a:spcBef>
                <a:spcPct val="35000"/>
              </a:spcBef>
              <a:tabLst>
                <a:tab pos="119063" algn="l"/>
              </a:tabLst>
            </a:pPr>
            <a:endParaRPr lang="en-US" sz="1200" b="1"/>
          </a:p>
          <a:p>
            <a:pPr marL="114300" indent="-114300" eaLnBrk="0" hangingPunct="0">
              <a:lnSpc>
                <a:spcPct val="90000"/>
              </a:lnSpc>
              <a:spcBef>
                <a:spcPct val="35000"/>
              </a:spcBef>
              <a:tabLst>
                <a:tab pos="119063" algn="l"/>
              </a:tabLst>
            </a:pPr>
            <a:endParaRPr lang="en-US" sz="1200" b="1"/>
          </a:p>
          <a:p>
            <a:pPr marL="114300" indent="-114300" eaLnBrk="0" hangingPunct="0">
              <a:lnSpc>
                <a:spcPct val="90000"/>
              </a:lnSpc>
              <a:spcBef>
                <a:spcPct val="35000"/>
              </a:spcBef>
              <a:tabLst>
                <a:tab pos="119063" algn="l"/>
              </a:tabLst>
            </a:pPr>
            <a:endParaRPr lang="en-US" sz="1200" b="1"/>
          </a:p>
          <a:p>
            <a:pPr marL="114300" indent="-114300" eaLnBrk="0" hangingPunct="0">
              <a:lnSpc>
                <a:spcPct val="90000"/>
              </a:lnSpc>
              <a:spcBef>
                <a:spcPct val="35000"/>
              </a:spcBef>
              <a:tabLst>
                <a:tab pos="119063" algn="l"/>
              </a:tabLst>
            </a:pPr>
            <a:endParaRPr lang="en-US" sz="1200" b="1"/>
          </a:p>
          <a:p>
            <a:pPr marL="114300" indent="-114300" eaLnBrk="0" hangingPunct="0">
              <a:lnSpc>
                <a:spcPct val="90000"/>
              </a:lnSpc>
              <a:spcBef>
                <a:spcPct val="35000"/>
              </a:spcBef>
              <a:tabLst>
                <a:tab pos="119063" algn="l"/>
              </a:tabLst>
            </a:pPr>
            <a:endParaRPr lang="en-US" sz="1200" b="1"/>
          </a:p>
          <a:p>
            <a:pPr marL="114300" indent="-114300" eaLnBrk="0" hangingPunct="0">
              <a:lnSpc>
                <a:spcPct val="90000"/>
              </a:lnSpc>
              <a:spcBef>
                <a:spcPct val="35000"/>
              </a:spcBef>
              <a:tabLst>
                <a:tab pos="119063" algn="l"/>
              </a:tabLst>
            </a:pPr>
            <a:endParaRPr lang="en-US" sz="1100" b="1"/>
          </a:p>
          <a:p>
            <a:pPr marL="114300" indent="-114300" eaLnBrk="0" hangingPunct="0">
              <a:lnSpc>
                <a:spcPct val="90000"/>
              </a:lnSpc>
              <a:spcBef>
                <a:spcPct val="35000"/>
              </a:spcBef>
              <a:tabLst>
                <a:tab pos="119063" algn="l"/>
              </a:tabLst>
            </a:pPr>
            <a:r>
              <a:rPr lang="en-US" sz="1100" b="1"/>
              <a:t>ASSUMPTIONS AND LIMITATIONS:</a:t>
            </a:r>
          </a:p>
          <a:p>
            <a:pPr marL="114300" indent="-114300" eaLnBrk="0" hangingPunct="0">
              <a:lnSpc>
                <a:spcPct val="90000"/>
              </a:lnSpc>
              <a:spcBef>
                <a:spcPct val="35000"/>
              </a:spcBef>
              <a:buFontTx/>
              <a:buChar char="•"/>
              <a:tabLst>
                <a:tab pos="119063" algn="l"/>
              </a:tabLst>
            </a:pPr>
            <a:r>
              <a:rPr lang="en-US" sz="1100"/>
              <a:t>Utilities are strictly concave, power is strictly convex; linear dynamics represent time averaging</a:t>
            </a:r>
          </a:p>
          <a:p>
            <a:pPr marL="114300" indent="-114300" eaLnBrk="0" hangingPunct="0">
              <a:lnSpc>
                <a:spcPct val="90000"/>
              </a:lnSpc>
              <a:spcBef>
                <a:spcPct val="35000"/>
              </a:spcBef>
              <a:buFontTx/>
              <a:buChar char="•"/>
              <a:tabLst>
                <a:tab pos="119063" algn="l"/>
              </a:tabLst>
            </a:pPr>
            <a:r>
              <a:rPr lang="en-US" sz="1100"/>
              <a:t>At each time period, assumes the transmitter learns  random channel state through feedback</a:t>
            </a:r>
          </a:p>
        </p:txBody>
      </p:sp>
      <p:sp>
        <p:nvSpPr>
          <p:cNvPr id="36872" name="AutoShape 9"/>
          <p:cNvSpPr>
            <a:spLocks noChangeAspect="1" noChangeArrowheads="1"/>
          </p:cNvSpPr>
          <p:nvPr/>
        </p:nvSpPr>
        <p:spPr bwMode="auto">
          <a:xfrm rot="-5400000">
            <a:off x="2388394" y="4140994"/>
            <a:ext cx="615950" cy="363538"/>
          </a:xfrm>
          <a:prstGeom prst="downArrow">
            <a:avLst>
              <a:gd name="adj1" fmla="val 53611"/>
              <a:gd name="adj2" fmla="val 53773"/>
            </a:avLst>
          </a:prstGeom>
          <a:solidFill>
            <a:srgbClr val="952B1D"/>
          </a:solidFill>
          <a:ln w="12700">
            <a:solidFill>
              <a:srgbClr val="4D4D4D"/>
            </a:solidFill>
            <a:miter lim="800000"/>
            <a:headEnd/>
            <a:tailEnd/>
          </a:ln>
        </p:spPr>
        <p:txBody>
          <a:bodyPr rot="10800000" wrap="none" anchor="ctr"/>
          <a:lstStyle/>
          <a:p>
            <a:pPr algn="ctr"/>
            <a:endParaRPr lang="en-US" sz="700" b="1">
              <a:solidFill>
                <a:srgbClr val="952B1D"/>
              </a:solidFill>
              <a:latin typeface="Century Gothic" pitchFamily="34" charset="0"/>
            </a:endParaRPr>
          </a:p>
        </p:txBody>
      </p:sp>
      <p:sp>
        <p:nvSpPr>
          <p:cNvPr id="36873" name="AutoShape 10"/>
          <p:cNvSpPr>
            <a:spLocks noChangeAspect="1" noChangeArrowheads="1"/>
          </p:cNvSpPr>
          <p:nvPr/>
        </p:nvSpPr>
        <p:spPr bwMode="auto">
          <a:xfrm rot="-5400000">
            <a:off x="6282532" y="3175794"/>
            <a:ext cx="615950" cy="363537"/>
          </a:xfrm>
          <a:prstGeom prst="downArrow">
            <a:avLst>
              <a:gd name="adj1" fmla="val 53611"/>
              <a:gd name="adj2" fmla="val 53773"/>
            </a:avLst>
          </a:prstGeom>
          <a:solidFill>
            <a:srgbClr val="952B1D"/>
          </a:solidFill>
          <a:ln w="12700">
            <a:solidFill>
              <a:srgbClr val="4D4D4D"/>
            </a:solidFill>
            <a:miter lim="800000"/>
            <a:headEnd/>
            <a:tailEnd/>
          </a:ln>
        </p:spPr>
        <p:txBody>
          <a:bodyPr rot="10800000" wrap="none" anchor="ctr"/>
          <a:lstStyle/>
          <a:p>
            <a:pPr algn="ctr"/>
            <a:endParaRPr lang="en-US" sz="700" b="1">
              <a:solidFill>
                <a:srgbClr val="952B1D"/>
              </a:solidFill>
              <a:latin typeface="Century Gothic" pitchFamily="34" charset="0"/>
            </a:endParaRPr>
          </a:p>
        </p:txBody>
      </p:sp>
      <p:sp>
        <p:nvSpPr>
          <p:cNvPr id="36874" name="Rectangle 14"/>
          <p:cNvSpPr>
            <a:spLocks noChangeArrowheads="1"/>
          </p:cNvSpPr>
          <p:nvPr/>
        </p:nvSpPr>
        <p:spPr bwMode="auto">
          <a:xfrm>
            <a:off x="561975" y="1865313"/>
            <a:ext cx="2049463" cy="1416050"/>
          </a:xfrm>
          <a:prstGeom prst="rect">
            <a:avLst/>
          </a:prstGeom>
          <a:noFill/>
          <a:ln w="19050">
            <a:noFill/>
            <a:prstDash val="sysDot"/>
            <a:miter lim="800000"/>
            <a:headEnd/>
            <a:tailEnd/>
          </a:ln>
        </p:spPr>
        <p:txBody>
          <a:bodyPr lIns="0" tIns="0" rIns="0" bIns="0" anchor="b">
            <a:spAutoFit/>
          </a:bodyPr>
          <a:lstStyle/>
          <a:p>
            <a:pPr eaLnBrk="0" hangingPunct="0">
              <a:lnSpc>
                <a:spcPct val="90000"/>
              </a:lnSpc>
              <a:spcBef>
                <a:spcPct val="35000"/>
              </a:spcBef>
              <a:tabLst>
                <a:tab pos="58738" algn="l"/>
              </a:tabLst>
            </a:pPr>
            <a:r>
              <a:rPr kumimoji="1" lang="en-US" sz="1100" b="1" i="1"/>
              <a:t>Prevailing wireless network utility maximization and resource allocation methods focus on  per period optimization </a:t>
            </a:r>
          </a:p>
          <a:p>
            <a:pPr eaLnBrk="0" hangingPunct="0">
              <a:lnSpc>
                <a:spcPct val="90000"/>
              </a:lnSpc>
              <a:spcBef>
                <a:spcPct val="35000"/>
              </a:spcBef>
              <a:tabLst>
                <a:tab pos="58738" algn="l"/>
              </a:tabLst>
            </a:pPr>
            <a:r>
              <a:rPr kumimoji="1" lang="en-US" sz="1100" b="1" i="1"/>
              <a:t>These methods ignore the heterogeneous time scales over which network applications need resources </a:t>
            </a:r>
            <a:endParaRPr kumimoji="1" lang="en-US" sz="1000" i="1"/>
          </a:p>
        </p:txBody>
      </p:sp>
      <p:grpSp>
        <p:nvGrpSpPr>
          <p:cNvPr id="2" name="Group 21"/>
          <p:cNvGrpSpPr>
            <a:grpSpLocks/>
          </p:cNvGrpSpPr>
          <p:nvPr/>
        </p:nvGrpSpPr>
        <p:grpSpPr bwMode="auto">
          <a:xfrm>
            <a:off x="53975" y="914400"/>
            <a:ext cx="6804025" cy="5064125"/>
            <a:chOff x="142" y="576"/>
            <a:chExt cx="4286" cy="3190"/>
          </a:xfrm>
        </p:grpSpPr>
        <p:sp>
          <p:nvSpPr>
            <p:cNvPr id="36938" name="Text Box 22"/>
            <p:cNvSpPr txBox="1">
              <a:spLocks noChangeArrowheads="1"/>
            </p:cNvSpPr>
            <p:nvPr/>
          </p:nvSpPr>
          <p:spPr bwMode="auto">
            <a:xfrm rot="-5400000">
              <a:off x="3661" y="1384"/>
              <a:ext cx="1423" cy="110"/>
            </a:xfrm>
            <a:prstGeom prst="rect">
              <a:avLst/>
            </a:prstGeom>
            <a:noFill/>
            <a:ln w="12700" algn="ctr">
              <a:noFill/>
              <a:miter lim="800000"/>
              <a:headEnd/>
              <a:tailEnd/>
            </a:ln>
          </p:spPr>
          <p:txBody>
            <a:bodyPr lIns="0" tIns="0" rIns="0" bIns="0">
              <a:spAutoFit/>
            </a:bodyPr>
            <a:lstStyle/>
            <a:p>
              <a:pPr algn="ctr" eaLnBrk="0" hangingPunct="0">
                <a:lnSpc>
                  <a:spcPct val="80000"/>
                </a:lnSpc>
              </a:pPr>
              <a:r>
                <a:rPr lang="en-US" sz="1200">
                  <a:solidFill>
                    <a:srgbClr val="952B1D"/>
                  </a:solidFill>
                  <a:latin typeface="Arial Black" pitchFamily="34" charset="0"/>
                </a:rPr>
                <a:t>IMPACT</a:t>
              </a:r>
            </a:p>
          </p:txBody>
        </p:sp>
        <p:sp>
          <p:nvSpPr>
            <p:cNvPr id="36939" name="Text Box 23"/>
            <p:cNvSpPr txBox="1">
              <a:spLocks noChangeArrowheads="1"/>
            </p:cNvSpPr>
            <p:nvPr/>
          </p:nvSpPr>
          <p:spPr bwMode="auto">
            <a:xfrm rot="-5400000">
              <a:off x="3596" y="2834"/>
              <a:ext cx="1553" cy="110"/>
            </a:xfrm>
            <a:prstGeom prst="rect">
              <a:avLst/>
            </a:prstGeom>
            <a:noFill/>
            <a:ln w="12700" algn="ctr">
              <a:noFill/>
              <a:miter lim="800000"/>
              <a:headEnd/>
              <a:tailEnd/>
            </a:ln>
          </p:spPr>
          <p:txBody>
            <a:bodyPr lIns="0" tIns="0" rIns="0" bIns="0">
              <a:spAutoFit/>
            </a:bodyPr>
            <a:lstStyle/>
            <a:p>
              <a:pPr eaLnBrk="0" hangingPunct="0">
                <a:lnSpc>
                  <a:spcPct val="80000"/>
                </a:lnSpc>
              </a:pPr>
              <a:r>
                <a:rPr lang="en-US" sz="1200">
                  <a:solidFill>
                    <a:srgbClr val="952B1D"/>
                  </a:solidFill>
                  <a:latin typeface="Arial Black" pitchFamily="34" charset="0"/>
                </a:rPr>
                <a:t>NEXT-PHASE GOALS</a:t>
              </a:r>
            </a:p>
          </p:txBody>
        </p:sp>
        <p:sp>
          <p:nvSpPr>
            <p:cNvPr id="36940" name="Text Box 24"/>
            <p:cNvSpPr txBox="1">
              <a:spLocks noChangeArrowheads="1"/>
            </p:cNvSpPr>
            <p:nvPr/>
          </p:nvSpPr>
          <p:spPr bwMode="auto">
            <a:xfrm>
              <a:off x="1644" y="576"/>
              <a:ext cx="2622" cy="158"/>
            </a:xfrm>
            <a:prstGeom prst="rect">
              <a:avLst/>
            </a:prstGeom>
            <a:noFill/>
            <a:ln w="12700" algn="ctr">
              <a:noFill/>
              <a:miter lim="800000"/>
              <a:headEnd/>
              <a:tailEnd/>
            </a:ln>
          </p:spPr>
          <p:txBody>
            <a:bodyPr lIns="0" tIns="0" rIns="0" bIns="0">
              <a:spAutoFit/>
            </a:bodyPr>
            <a:lstStyle/>
            <a:p>
              <a:pPr algn="ctr" eaLnBrk="0" hangingPunct="0">
                <a:spcBef>
                  <a:spcPct val="50000"/>
                </a:spcBef>
              </a:pPr>
              <a:r>
                <a:rPr lang="en-US" sz="1400">
                  <a:solidFill>
                    <a:srgbClr val="952B1D"/>
                  </a:solidFill>
                  <a:latin typeface="Arial Black" pitchFamily="34" charset="0"/>
                </a:rPr>
                <a:t>ACHIEVEMENT DESCRIPTION </a:t>
              </a:r>
            </a:p>
          </p:txBody>
        </p:sp>
        <p:sp>
          <p:nvSpPr>
            <p:cNvPr id="36941" name="Text Box 25"/>
            <p:cNvSpPr txBox="1">
              <a:spLocks noChangeArrowheads="1"/>
            </p:cNvSpPr>
            <p:nvPr/>
          </p:nvSpPr>
          <p:spPr bwMode="auto">
            <a:xfrm rot="-5400000">
              <a:off x="-161" y="971"/>
              <a:ext cx="715" cy="110"/>
            </a:xfrm>
            <a:prstGeom prst="rect">
              <a:avLst/>
            </a:prstGeom>
            <a:noFill/>
            <a:ln w="12700" algn="ctr">
              <a:noFill/>
              <a:miter lim="800000"/>
              <a:headEnd/>
              <a:tailEnd/>
            </a:ln>
          </p:spPr>
          <p:txBody>
            <a:bodyPr lIns="0" tIns="0" rIns="0" bIns="0">
              <a:spAutoFit/>
            </a:bodyPr>
            <a:lstStyle/>
            <a:p>
              <a:pPr eaLnBrk="0" hangingPunct="0">
                <a:lnSpc>
                  <a:spcPct val="80000"/>
                </a:lnSpc>
              </a:pPr>
              <a:r>
                <a:rPr lang="en-US" sz="1200">
                  <a:solidFill>
                    <a:srgbClr val="952B1D"/>
                  </a:solidFill>
                  <a:latin typeface="Arial Black" pitchFamily="34" charset="0"/>
                </a:rPr>
                <a:t>STATUS QUO</a:t>
              </a:r>
            </a:p>
          </p:txBody>
        </p:sp>
        <p:sp>
          <p:nvSpPr>
            <p:cNvPr id="36942" name="Text Box 26"/>
            <p:cNvSpPr txBox="1">
              <a:spLocks noChangeArrowheads="1"/>
            </p:cNvSpPr>
            <p:nvPr/>
          </p:nvSpPr>
          <p:spPr bwMode="auto">
            <a:xfrm rot="-5400000">
              <a:off x="-321" y="3194"/>
              <a:ext cx="1035" cy="110"/>
            </a:xfrm>
            <a:prstGeom prst="rect">
              <a:avLst/>
            </a:prstGeom>
            <a:noFill/>
            <a:ln w="12700" algn="ctr">
              <a:noFill/>
              <a:miter lim="800000"/>
              <a:headEnd/>
              <a:tailEnd/>
            </a:ln>
          </p:spPr>
          <p:txBody>
            <a:bodyPr lIns="0" tIns="0" rIns="0" bIns="0">
              <a:spAutoFit/>
            </a:bodyPr>
            <a:lstStyle/>
            <a:p>
              <a:pPr eaLnBrk="0" hangingPunct="0">
                <a:lnSpc>
                  <a:spcPct val="80000"/>
                </a:lnSpc>
                <a:tabLst>
                  <a:tab pos="1827213" algn="l"/>
                </a:tabLst>
              </a:pPr>
              <a:r>
                <a:rPr lang="en-US" sz="1200">
                  <a:solidFill>
                    <a:srgbClr val="952B1D"/>
                  </a:solidFill>
                  <a:latin typeface="Arial Black" pitchFamily="34" charset="0"/>
                </a:rPr>
                <a:t>NEW INSIGHTS</a:t>
              </a:r>
            </a:p>
          </p:txBody>
        </p:sp>
      </p:grpSp>
      <p:sp>
        <p:nvSpPr>
          <p:cNvPr id="36876" name="Rectangle 17"/>
          <p:cNvSpPr>
            <a:spLocks noChangeArrowheads="1"/>
          </p:cNvSpPr>
          <p:nvPr/>
        </p:nvSpPr>
        <p:spPr bwMode="auto">
          <a:xfrm>
            <a:off x="5668963" y="4579938"/>
            <a:ext cx="1087437" cy="42862"/>
          </a:xfrm>
          <a:prstGeom prst="rect">
            <a:avLst/>
          </a:prstGeom>
          <a:noFill/>
          <a:ln w="12700">
            <a:noFill/>
            <a:miter lim="800000"/>
            <a:headEnd/>
            <a:tailEnd/>
          </a:ln>
        </p:spPr>
        <p:txBody>
          <a:bodyPr wrap="none" anchor="ctr">
            <a:spAutoFit/>
          </a:bodyPr>
          <a:lstStyle/>
          <a:p>
            <a:endParaRPr lang="en-US"/>
          </a:p>
        </p:txBody>
      </p:sp>
      <p:sp>
        <p:nvSpPr>
          <p:cNvPr id="36877" name="AutoShape 6"/>
          <p:cNvSpPr>
            <a:spLocks noChangeArrowheads="1"/>
          </p:cNvSpPr>
          <p:nvPr/>
        </p:nvSpPr>
        <p:spPr bwMode="auto">
          <a:xfrm>
            <a:off x="184150" y="3835400"/>
            <a:ext cx="2335213" cy="2419350"/>
          </a:xfrm>
          <a:prstGeom prst="roundRect">
            <a:avLst>
              <a:gd name="adj" fmla="val 11111"/>
            </a:avLst>
          </a:prstGeom>
          <a:solidFill>
            <a:srgbClr val="3366FF">
              <a:alpha val="20000"/>
            </a:srgbClr>
          </a:solidFill>
          <a:ln w="25400">
            <a:solidFill>
              <a:schemeClr val="bg2"/>
            </a:solidFill>
            <a:round/>
            <a:headEnd/>
            <a:tailEnd/>
          </a:ln>
        </p:spPr>
        <p:txBody>
          <a:bodyPr lIns="100584" tIns="73152" rIns="64008" bIns="82296" anchor="b"/>
          <a:lstStyle/>
          <a:p>
            <a:pPr marL="58738" indent="-58738" eaLnBrk="0" hangingPunct="0">
              <a:lnSpc>
                <a:spcPct val="90000"/>
              </a:lnSpc>
              <a:spcBef>
                <a:spcPct val="35000"/>
              </a:spcBef>
            </a:pPr>
            <a:endParaRPr kumimoji="1" lang="en-US" sz="1000"/>
          </a:p>
        </p:txBody>
      </p:sp>
      <p:sp>
        <p:nvSpPr>
          <p:cNvPr id="36878" name="Text Box 111"/>
          <p:cNvSpPr txBox="1">
            <a:spLocks noChangeArrowheads="1"/>
          </p:cNvSpPr>
          <p:nvPr/>
        </p:nvSpPr>
        <p:spPr bwMode="auto">
          <a:xfrm>
            <a:off x="576263" y="4837113"/>
            <a:ext cx="1895475" cy="1463675"/>
          </a:xfrm>
          <a:prstGeom prst="rect">
            <a:avLst/>
          </a:prstGeom>
          <a:noFill/>
          <a:ln w="12700" algn="ctr">
            <a:noFill/>
            <a:miter lim="800000"/>
            <a:headEnd/>
            <a:tailEnd/>
          </a:ln>
        </p:spPr>
        <p:txBody>
          <a:bodyPr>
            <a:spAutoFit/>
          </a:bodyPr>
          <a:lstStyle/>
          <a:p>
            <a:pPr eaLnBrk="0" hangingPunct="0">
              <a:spcBef>
                <a:spcPct val="50000"/>
              </a:spcBef>
            </a:pPr>
            <a:endParaRPr lang="en-US" sz="1000" i="1"/>
          </a:p>
          <a:p>
            <a:pPr eaLnBrk="0" hangingPunct="0">
              <a:spcBef>
                <a:spcPct val="50000"/>
              </a:spcBef>
              <a:buFontTx/>
              <a:buChar char="•"/>
            </a:pPr>
            <a:r>
              <a:rPr lang="en-US" sz="1000" i="1"/>
              <a:t>  Derive network utility from smoothed flows</a:t>
            </a:r>
          </a:p>
          <a:p>
            <a:pPr eaLnBrk="0" hangingPunct="0">
              <a:spcBef>
                <a:spcPct val="50000"/>
              </a:spcBef>
              <a:buFontTx/>
              <a:buChar char="•"/>
            </a:pPr>
            <a:r>
              <a:rPr lang="en-US" sz="1000" i="1"/>
              <a:t>Smoothing allows us to model the demands of an application that can tolerate variations in flow it receives over a time interval</a:t>
            </a:r>
          </a:p>
        </p:txBody>
      </p:sp>
      <p:sp>
        <p:nvSpPr>
          <p:cNvPr id="36879" name="Text Box 20"/>
          <p:cNvSpPr txBox="1">
            <a:spLocks noChangeArrowheads="1"/>
          </p:cNvSpPr>
          <p:nvPr/>
        </p:nvSpPr>
        <p:spPr bwMode="auto">
          <a:xfrm>
            <a:off x="3443288" y="4521200"/>
            <a:ext cx="720725" cy="214313"/>
          </a:xfrm>
          <a:prstGeom prst="rect">
            <a:avLst/>
          </a:prstGeom>
          <a:noFill/>
          <a:ln w="12700">
            <a:noFill/>
            <a:miter lim="800000"/>
            <a:headEnd/>
            <a:tailEnd/>
          </a:ln>
        </p:spPr>
        <p:txBody>
          <a:bodyPr>
            <a:spAutoFit/>
          </a:bodyPr>
          <a:lstStyle/>
          <a:p>
            <a:pPr eaLnBrk="0" hangingPunct="0">
              <a:spcBef>
                <a:spcPct val="50000"/>
              </a:spcBef>
            </a:pPr>
            <a:endParaRPr lang="en-US" sz="800"/>
          </a:p>
        </p:txBody>
      </p:sp>
      <p:sp>
        <p:nvSpPr>
          <p:cNvPr id="36880" name="Oval 21"/>
          <p:cNvSpPr>
            <a:spLocks noChangeArrowheads="1"/>
          </p:cNvSpPr>
          <p:nvPr/>
        </p:nvSpPr>
        <p:spPr bwMode="auto">
          <a:xfrm>
            <a:off x="284163" y="935038"/>
            <a:ext cx="2306637" cy="1300162"/>
          </a:xfrm>
          <a:prstGeom prst="ellipse">
            <a:avLst/>
          </a:prstGeom>
          <a:noFill/>
          <a:ln w="12700">
            <a:noFill/>
            <a:round/>
            <a:headEnd/>
            <a:tailEnd/>
          </a:ln>
        </p:spPr>
        <p:txBody>
          <a:bodyPr wrap="none" anchor="ctr">
            <a:spAutoFit/>
          </a:bodyPr>
          <a:lstStyle/>
          <a:p>
            <a:endParaRPr lang="en-US"/>
          </a:p>
        </p:txBody>
      </p:sp>
      <p:sp>
        <p:nvSpPr>
          <p:cNvPr id="36881" name="Oval 22"/>
          <p:cNvSpPr>
            <a:spLocks noChangeArrowheads="1"/>
          </p:cNvSpPr>
          <p:nvPr/>
        </p:nvSpPr>
        <p:spPr bwMode="auto">
          <a:xfrm>
            <a:off x="304800" y="914400"/>
            <a:ext cx="2667000" cy="1295400"/>
          </a:xfrm>
          <a:prstGeom prst="ellipse">
            <a:avLst/>
          </a:prstGeom>
          <a:noFill/>
          <a:ln w="12700">
            <a:noFill/>
            <a:round/>
            <a:headEnd/>
            <a:tailEnd/>
          </a:ln>
        </p:spPr>
        <p:txBody>
          <a:bodyPr wrap="none" anchor="ctr">
            <a:spAutoFit/>
          </a:bodyPr>
          <a:lstStyle/>
          <a:p>
            <a:endParaRPr lang="en-US"/>
          </a:p>
        </p:txBody>
      </p:sp>
      <p:sp>
        <p:nvSpPr>
          <p:cNvPr id="36882" name="Oval 23"/>
          <p:cNvSpPr>
            <a:spLocks noChangeArrowheads="1"/>
          </p:cNvSpPr>
          <p:nvPr/>
        </p:nvSpPr>
        <p:spPr bwMode="auto">
          <a:xfrm>
            <a:off x="152400" y="771525"/>
            <a:ext cx="2819400" cy="1905000"/>
          </a:xfrm>
          <a:prstGeom prst="ellipse">
            <a:avLst/>
          </a:prstGeom>
          <a:noFill/>
          <a:ln w="12700">
            <a:noFill/>
            <a:round/>
            <a:headEnd/>
            <a:tailEnd/>
          </a:ln>
        </p:spPr>
        <p:txBody>
          <a:bodyPr wrap="none" anchor="ctr">
            <a:spAutoFit/>
          </a:bodyPr>
          <a:lstStyle/>
          <a:p>
            <a:endParaRPr lang="en-US"/>
          </a:p>
        </p:txBody>
      </p:sp>
      <p:grpSp>
        <p:nvGrpSpPr>
          <p:cNvPr id="3" name="Group 8"/>
          <p:cNvGrpSpPr>
            <a:grpSpLocks/>
          </p:cNvGrpSpPr>
          <p:nvPr/>
        </p:nvGrpSpPr>
        <p:grpSpPr bwMode="auto">
          <a:xfrm>
            <a:off x="690563" y="749300"/>
            <a:ext cx="1481137" cy="1274763"/>
            <a:chOff x="2364" y="786"/>
            <a:chExt cx="1571" cy="1603"/>
          </a:xfrm>
        </p:grpSpPr>
        <p:pic>
          <p:nvPicPr>
            <p:cNvPr id="36901" name="Picture 9" descr="baghdad-brushed"/>
            <p:cNvPicPr>
              <a:picLocks noChangeAspect="1" noChangeArrowheads="1"/>
            </p:cNvPicPr>
            <p:nvPr/>
          </p:nvPicPr>
          <p:blipFill>
            <a:blip r:embed="rId3" cstate="print"/>
            <a:srcRect/>
            <a:stretch>
              <a:fillRect/>
            </a:stretch>
          </p:blipFill>
          <p:spPr bwMode="auto">
            <a:xfrm>
              <a:off x="2528" y="1174"/>
              <a:ext cx="694" cy="840"/>
            </a:xfrm>
            <a:prstGeom prst="rect">
              <a:avLst/>
            </a:prstGeom>
            <a:noFill/>
            <a:ln w="9525">
              <a:noFill/>
              <a:miter lim="800000"/>
              <a:headEnd/>
              <a:tailEnd/>
            </a:ln>
          </p:spPr>
        </p:pic>
        <p:pic>
          <p:nvPicPr>
            <p:cNvPr id="36902" name="Picture 10"/>
            <p:cNvPicPr>
              <a:picLocks noChangeAspect="1" noChangeArrowheads="1"/>
            </p:cNvPicPr>
            <p:nvPr/>
          </p:nvPicPr>
          <p:blipFill>
            <a:blip r:embed="rId4" cstate="print"/>
            <a:srcRect/>
            <a:stretch>
              <a:fillRect/>
            </a:stretch>
          </p:blipFill>
          <p:spPr bwMode="auto">
            <a:xfrm>
              <a:off x="3337" y="1142"/>
              <a:ext cx="273" cy="153"/>
            </a:xfrm>
            <a:prstGeom prst="rect">
              <a:avLst/>
            </a:prstGeom>
            <a:noFill/>
            <a:ln w="9525">
              <a:noFill/>
              <a:miter lim="800000"/>
              <a:headEnd/>
              <a:tailEnd/>
            </a:ln>
          </p:spPr>
        </p:pic>
        <p:pic>
          <p:nvPicPr>
            <p:cNvPr id="36903" name="Picture 11"/>
            <p:cNvPicPr>
              <a:picLocks noChangeAspect="1" noChangeArrowheads="1"/>
            </p:cNvPicPr>
            <p:nvPr/>
          </p:nvPicPr>
          <p:blipFill>
            <a:blip r:embed="rId5" cstate="print"/>
            <a:srcRect/>
            <a:stretch>
              <a:fillRect/>
            </a:stretch>
          </p:blipFill>
          <p:spPr bwMode="auto">
            <a:xfrm>
              <a:off x="3297" y="1100"/>
              <a:ext cx="385" cy="216"/>
            </a:xfrm>
            <a:prstGeom prst="rect">
              <a:avLst/>
            </a:prstGeom>
            <a:noFill/>
            <a:ln w="9525">
              <a:noFill/>
              <a:miter lim="800000"/>
              <a:headEnd/>
              <a:tailEnd/>
            </a:ln>
          </p:spPr>
        </p:pic>
        <p:pic>
          <p:nvPicPr>
            <p:cNvPr id="36904" name="Picture 12"/>
            <p:cNvPicPr>
              <a:picLocks noChangeAspect="1" noChangeArrowheads="1"/>
            </p:cNvPicPr>
            <p:nvPr/>
          </p:nvPicPr>
          <p:blipFill>
            <a:blip r:embed="rId4" cstate="print"/>
            <a:srcRect/>
            <a:stretch>
              <a:fillRect/>
            </a:stretch>
          </p:blipFill>
          <p:spPr bwMode="auto">
            <a:xfrm>
              <a:off x="3274" y="1739"/>
              <a:ext cx="275" cy="153"/>
            </a:xfrm>
            <a:prstGeom prst="rect">
              <a:avLst/>
            </a:prstGeom>
            <a:noFill/>
            <a:ln w="9525">
              <a:noFill/>
              <a:miter lim="800000"/>
              <a:headEnd/>
              <a:tailEnd/>
            </a:ln>
          </p:spPr>
        </p:pic>
        <p:pic>
          <p:nvPicPr>
            <p:cNvPr id="36905" name="Picture 13"/>
            <p:cNvPicPr>
              <a:picLocks noChangeAspect="1" noChangeArrowheads="1"/>
            </p:cNvPicPr>
            <p:nvPr/>
          </p:nvPicPr>
          <p:blipFill>
            <a:blip r:embed="rId5" cstate="print"/>
            <a:srcRect/>
            <a:stretch>
              <a:fillRect/>
            </a:stretch>
          </p:blipFill>
          <p:spPr bwMode="auto">
            <a:xfrm>
              <a:off x="3275" y="1787"/>
              <a:ext cx="388" cy="216"/>
            </a:xfrm>
            <a:prstGeom prst="rect">
              <a:avLst/>
            </a:prstGeom>
            <a:noFill/>
            <a:ln w="9525">
              <a:noFill/>
              <a:miter lim="800000"/>
              <a:headEnd/>
              <a:tailEnd/>
            </a:ln>
          </p:spPr>
        </p:pic>
        <p:pic>
          <p:nvPicPr>
            <p:cNvPr id="36906" name="Picture 14"/>
            <p:cNvPicPr>
              <a:picLocks noChangeAspect="1" noChangeArrowheads="1"/>
            </p:cNvPicPr>
            <p:nvPr/>
          </p:nvPicPr>
          <p:blipFill>
            <a:blip r:embed="rId4" cstate="print"/>
            <a:srcRect/>
            <a:stretch>
              <a:fillRect/>
            </a:stretch>
          </p:blipFill>
          <p:spPr bwMode="auto">
            <a:xfrm>
              <a:off x="2649" y="1857"/>
              <a:ext cx="274" cy="154"/>
            </a:xfrm>
            <a:prstGeom prst="rect">
              <a:avLst/>
            </a:prstGeom>
            <a:noFill/>
            <a:ln w="9525">
              <a:noFill/>
              <a:miter lim="800000"/>
              <a:headEnd/>
              <a:tailEnd/>
            </a:ln>
          </p:spPr>
        </p:pic>
        <p:pic>
          <p:nvPicPr>
            <p:cNvPr id="36907" name="Picture 15"/>
            <p:cNvPicPr>
              <a:picLocks noChangeAspect="1" noChangeArrowheads="1"/>
            </p:cNvPicPr>
            <p:nvPr/>
          </p:nvPicPr>
          <p:blipFill>
            <a:blip r:embed="rId5" cstate="print"/>
            <a:srcRect/>
            <a:stretch>
              <a:fillRect/>
            </a:stretch>
          </p:blipFill>
          <p:spPr bwMode="auto">
            <a:xfrm>
              <a:off x="2684" y="1842"/>
              <a:ext cx="386" cy="217"/>
            </a:xfrm>
            <a:prstGeom prst="rect">
              <a:avLst/>
            </a:prstGeom>
            <a:noFill/>
            <a:ln w="9525">
              <a:noFill/>
              <a:miter lim="800000"/>
              <a:headEnd/>
              <a:tailEnd/>
            </a:ln>
          </p:spPr>
        </p:pic>
        <p:sp>
          <p:nvSpPr>
            <p:cNvPr id="36908" name="Line 16"/>
            <p:cNvSpPr>
              <a:spLocks noChangeAspect="1" noChangeShapeType="1"/>
            </p:cNvSpPr>
            <p:nvPr/>
          </p:nvSpPr>
          <p:spPr bwMode="auto">
            <a:xfrm flipV="1">
              <a:off x="2863" y="1804"/>
              <a:ext cx="449" cy="105"/>
            </a:xfrm>
            <a:prstGeom prst="line">
              <a:avLst/>
            </a:prstGeom>
            <a:noFill/>
            <a:ln w="28575">
              <a:solidFill>
                <a:schemeClr val="accent2"/>
              </a:solidFill>
              <a:prstDash val="sysDot"/>
              <a:round/>
              <a:headEnd/>
              <a:tailEnd/>
            </a:ln>
          </p:spPr>
          <p:txBody>
            <a:bodyPr/>
            <a:lstStyle/>
            <a:p>
              <a:endParaRPr lang="en-US"/>
            </a:p>
          </p:txBody>
        </p:sp>
        <p:sp>
          <p:nvSpPr>
            <p:cNvPr id="36909" name="Line 17"/>
            <p:cNvSpPr>
              <a:spLocks noChangeAspect="1" noChangeShapeType="1"/>
            </p:cNvSpPr>
            <p:nvPr/>
          </p:nvSpPr>
          <p:spPr bwMode="auto">
            <a:xfrm>
              <a:off x="2887" y="1498"/>
              <a:ext cx="425" cy="280"/>
            </a:xfrm>
            <a:prstGeom prst="line">
              <a:avLst/>
            </a:prstGeom>
            <a:noFill/>
            <a:ln w="76200">
              <a:solidFill>
                <a:schemeClr val="accent2"/>
              </a:solidFill>
              <a:prstDash val="sysDot"/>
              <a:round/>
              <a:headEnd/>
              <a:tailEnd/>
            </a:ln>
          </p:spPr>
          <p:txBody>
            <a:bodyPr/>
            <a:lstStyle/>
            <a:p>
              <a:endParaRPr lang="en-US"/>
            </a:p>
          </p:txBody>
        </p:sp>
        <p:sp>
          <p:nvSpPr>
            <p:cNvPr id="36910" name="Line 18"/>
            <p:cNvSpPr>
              <a:spLocks noChangeAspect="1" noChangeShapeType="1"/>
            </p:cNvSpPr>
            <p:nvPr/>
          </p:nvSpPr>
          <p:spPr bwMode="auto">
            <a:xfrm flipV="1">
              <a:off x="2813" y="1270"/>
              <a:ext cx="599" cy="610"/>
            </a:xfrm>
            <a:prstGeom prst="line">
              <a:avLst/>
            </a:prstGeom>
            <a:noFill/>
            <a:ln w="28575">
              <a:solidFill>
                <a:schemeClr val="accent2"/>
              </a:solidFill>
              <a:prstDash val="sysDot"/>
              <a:round/>
              <a:headEnd/>
              <a:tailEnd/>
            </a:ln>
          </p:spPr>
          <p:txBody>
            <a:bodyPr/>
            <a:lstStyle/>
            <a:p>
              <a:endParaRPr lang="en-US"/>
            </a:p>
          </p:txBody>
        </p:sp>
        <p:pic>
          <p:nvPicPr>
            <p:cNvPr id="36911" name="Picture 19"/>
            <p:cNvPicPr>
              <a:picLocks noChangeAspect="1" noChangeArrowheads="1"/>
            </p:cNvPicPr>
            <p:nvPr/>
          </p:nvPicPr>
          <p:blipFill>
            <a:blip r:embed="rId4" cstate="print"/>
            <a:srcRect/>
            <a:stretch>
              <a:fillRect/>
            </a:stretch>
          </p:blipFill>
          <p:spPr bwMode="auto">
            <a:xfrm>
              <a:off x="2690" y="1406"/>
              <a:ext cx="273" cy="153"/>
            </a:xfrm>
            <a:prstGeom prst="rect">
              <a:avLst/>
            </a:prstGeom>
            <a:noFill/>
            <a:ln w="9525">
              <a:noFill/>
              <a:miter lim="800000"/>
              <a:headEnd/>
              <a:tailEnd/>
            </a:ln>
          </p:spPr>
        </p:pic>
        <p:pic>
          <p:nvPicPr>
            <p:cNvPr id="36912" name="Picture 20"/>
            <p:cNvPicPr>
              <a:picLocks noChangeAspect="1" noChangeArrowheads="1"/>
            </p:cNvPicPr>
            <p:nvPr/>
          </p:nvPicPr>
          <p:blipFill>
            <a:blip r:embed="rId5" cstate="print"/>
            <a:srcRect/>
            <a:stretch>
              <a:fillRect/>
            </a:stretch>
          </p:blipFill>
          <p:spPr bwMode="auto">
            <a:xfrm>
              <a:off x="2620" y="1343"/>
              <a:ext cx="385" cy="216"/>
            </a:xfrm>
            <a:prstGeom prst="rect">
              <a:avLst/>
            </a:prstGeom>
            <a:noFill/>
            <a:ln w="9525">
              <a:noFill/>
              <a:miter lim="800000"/>
              <a:headEnd/>
              <a:tailEnd/>
            </a:ln>
          </p:spPr>
        </p:pic>
        <p:sp>
          <p:nvSpPr>
            <p:cNvPr id="36913" name="Line 21"/>
            <p:cNvSpPr>
              <a:spLocks noChangeAspect="1" noChangeShapeType="1"/>
            </p:cNvSpPr>
            <p:nvPr/>
          </p:nvSpPr>
          <p:spPr bwMode="auto">
            <a:xfrm flipV="1">
              <a:off x="2907" y="1245"/>
              <a:ext cx="569" cy="208"/>
            </a:xfrm>
            <a:prstGeom prst="line">
              <a:avLst/>
            </a:prstGeom>
            <a:noFill/>
            <a:ln w="28575">
              <a:solidFill>
                <a:schemeClr val="accent2"/>
              </a:solidFill>
              <a:prstDash val="sysDot"/>
              <a:round/>
              <a:headEnd/>
              <a:tailEnd/>
            </a:ln>
          </p:spPr>
          <p:txBody>
            <a:bodyPr/>
            <a:lstStyle/>
            <a:p>
              <a:endParaRPr lang="en-US"/>
            </a:p>
          </p:txBody>
        </p:sp>
        <p:pic>
          <p:nvPicPr>
            <p:cNvPr id="36914" name="Picture 22" descr="captain-insignia"/>
            <p:cNvPicPr>
              <a:picLocks noChangeAspect="1" noChangeArrowheads="1"/>
            </p:cNvPicPr>
            <p:nvPr/>
          </p:nvPicPr>
          <p:blipFill>
            <a:blip r:embed="rId6" cstate="print"/>
            <a:srcRect/>
            <a:stretch>
              <a:fillRect/>
            </a:stretch>
          </p:blipFill>
          <p:spPr bwMode="auto">
            <a:xfrm>
              <a:off x="3512" y="1163"/>
              <a:ext cx="113" cy="110"/>
            </a:xfrm>
            <a:prstGeom prst="rect">
              <a:avLst/>
            </a:prstGeom>
            <a:noFill/>
            <a:ln w="9525">
              <a:noFill/>
              <a:miter lim="800000"/>
              <a:headEnd/>
              <a:tailEnd/>
            </a:ln>
          </p:spPr>
        </p:pic>
        <p:pic>
          <p:nvPicPr>
            <p:cNvPr id="36915" name="Picture 23" descr="lieutenant-insignia"/>
            <p:cNvPicPr>
              <a:picLocks noChangeAspect="1" noChangeArrowheads="1"/>
            </p:cNvPicPr>
            <p:nvPr/>
          </p:nvPicPr>
          <p:blipFill>
            <a:blip r:embed="rId7" cstate="print"/>
            <a:srcRect/>
            <a:stretch>
              <a:fillRect/>
            </a:stretch>
          </p:blipFill>
          <p:spPr bwMode="auto">
            <a:xfrm>
              <a:off x="2764" y="1416"/>
              <a:ext cx="153" cy="59"/>
            </a:xfrm>
            <a:prstGeom prst="rect">
              <a:avLst/>
            </a:prstGeom>
            <a:noFill/>
            <a:ln w="9525">
              <a:noFill/>
              <a:miter lim="800000"/>
              <a:headEnd/>
              <a:tailEnd/>
            </a:ln>
          </p:spPr>
        </p:pic>
        <p:pic>
          <p:nvPicPr>
            <p:cNvPr id="36916" name="Picture 24" descr="major-general-insignia"/>
            <p:cNvPicPr>
              <a:picLocks noChangeAspect="1" noChangeArrowheads="1"/>
            </p:cNvPicPr>
            <p:nvPr/>
          </p:nvPicPr>
          <p:blipFill>
            <a:blip r:embed="rId8" cstate="print"/>
            <a:srcRect/>
            <a:stretch>
              <a:fillRect/>
            </a:stretch>
          </p:blipFill>
          <p:spPr bwMode="auto">
            <a:xfrm>
              <a:off x="3493" y="1801"/>
              <a:ext cx="113" cy="204"/>
            </a:xfrm>
            <a:prstGeom prst="rect">
              <a:avLst/>
            </a:prstGeom>
            <a:noFill/>
            <a:ln w="9525">
              <a:noFill/>
              <a:miter lim="800000"/>
              <a:headEnd/>
              <a:tailEnd/>
            </a:ln>
          </p:spPr>
        </p:pic>
        <p:pic>
          <p:nvPicPr>
            <p:cNvPr id="36917" name="Picture 25" descr="lieutenant-insignia"/>
            <p:cNvPicPr>
              <a:picLocks noChangeAspect="1" noChangeArrowheads="1"/>
            </p:cNvPicPr>
            <p:nvPr/>
          </p:nvPicPr>
          <p:blipFill>
            <a:blip r:embed="rId7" cstate="print"/>
            <a:srcRect/>
            <a:stretch>
              <a:fillRect/>
            </a:stretch>
          </p:blipFill>
          <p:spPr bwMode="auto">
            <a:xfrm>
              <a:off x="2859" y="1925"/>
              <a:ext cx="152" cy="58"/>
            </a:xfrm>
            <a:prstGeom prst="rect">
              <a:avLst/>
            </a:prstGeom>
            <a:noFill/>
            <a:ln w="9525">
              <a:noFill/>
              <a:miter lim="800000"/>
              <a:headEnd/>
              <a:tailEnd/>
            </a:ln>
          </p:spPr>
        </p:pic>
        <p:sp>
          <p:nvSpPr>
            <p:cNvPr id="36918" name="AutoShape 26"/>
            <p:cNvSpPr>
              <a:spLocks noChangeAspect="1" noChangeArrowheads="1"/>
            </p:cNvSpPr>
            <p:nvPr/>
          </p:nvSpPr>
          <p:spPr bwMode="auto">
            <a:xfrm>
              <a:off x="3187" y="1397"/>
              <a:ext cx="99" cy="127"/>
            </a:xfrm>
            <a:prstGeom prst="irregularSeal1">
              <a:avLst/>
            </a:prstGeom>
            <a:solidFill>
              <a:srgbClr val="CC0000"/>
            </a:solidFill>
            <a:ln w="9525" algn="ctr">
              <a:solidFill>
                <a:schemeClr val="tx1"/>
              </a:solidFill>
              <a:miter lim="800000"/>
              <a:headEnd/>
              <a:tailEnd/>
            </a:ln>
          </p:spPr>
          <p:txBody>
            <a:bodyPr wrap="none" anchor="ctr"/>
            <a:lstStyle/>
            <a:p>
              <a:pPr algn="r" eaLnBrk="0" hangingPunct="0">
                <a:spcBef>
                  <a:spcPct val="50000"/>
                </a:spcBef>
              </a:pPr>
              <a:endParaRPr lang="en-US" sz="2400">
                <a:latin typeface="Calibri" pitchFamily="34" charset="0"/>
              </a:endParaRPr>
            </a:p>
          </p:txBody>
        </p:sp>
        <p:grpSp>
          <p:nvGrpSpPr>
            <p:cNvPr id="4" name="Group 27"/>
            <p:cNvGrpSpPr>
              <a:grpSpLocks noChangeAspect="1"/>
            </p:cNvGrpSpPr>
            <p:nvPr/>
          </p:nvGrpSpPr>
          <p:grpSpPr bwMode="auto">
            <a:xfrm>
              <a:off x="3035" y="788"/>
              <a:ext cx="897" cy="866"/>
              <a:chOff x="1968" y="1392"/>
              <a:chExt cx="891" cy="861"/>
            </a:xfrm>
          </p:grpSpPr>
          <p:sp>
            <p:nvSpPr>
              <p:cNvPr id="36934" name="Oval 28"/>
              <p:cNvSpPr>
                <a:spLocks noChangeAspect="1" noChangeArrowheads="1"/>
              </p:cNvSpPr>
              <p:nvPr/>
            </p:nvSpPr>
            <p:spPr bwMode="auto">
              <a:xfrm>
                <a:off x="2202" y="1619"/>
                <a:ext cx="405" cy="392"/>
              </a:xfrm>
              <a:prstGeom prst="ellipse">
                <a:avLst/>
              </a:prstGeom>
              <a:noFill/>
              <a:ln w="12700">
                <a:solidFill>
                  <a:srgbClr val="FF0000">
                    <a:alpha val="16078"/>
                  </a:srgbClr>
                </a:solidFill>
                <a:prstDash val="lgDash"/>
                <a:round/>
                <a:headEnd/>
                <a:tailEnd/>
              </a:ln>
            </p:spPr>
            <p:txBody>
              <a:bodyPr wrap="none" anchor="ctr"/>
              <a:lstStyle/>
              <a:p>
                <a:pPr algn="r" eaLnBrk="0" hangingPunct="0">
                  <a:spcBef>
                    <a:spcPct val="50000"/>
                  </a:spcBef>
                </a:pPr>
                <a:endParaRPr lang="en-US" sz="2400">
                  <a:latin typeface="Calibri" pitchFamily="34" charset="0"/>
                </a:endParaRPr>
              </a:p>
            </p:txBody>
          </p:sp>
          <p:sp>
            <p:nvSpPr>
              <p:cNvPr id="36935" name="Oval 29"/>
              <p:cNvSpPr>
                <a:spLocks noChangeAspect="1" noChangeArrowheads="1"/>
              </p:cNvSpPr>
              <p:nvPr/>
            </p:nvSpPr>
            <p:spPr bwMode="auto">
              <a:xfrm>
                <a:off x="2123" y="1543"/>
                <a:ext cx="567" cy="548"/>
              </a:xfrm>
              <a:prstGeom prst="ellipse">
                <a:avLst/>
              </a:prstGeom>
              <a:noFill/>
              <a:ln w="12700">
                <a:solidFill>
                  <a:srgbClr val="FF0000">
                    <a:alpha val="16078"/>
                  </a:srgbClr>
                </a:solidFill>
                <a:prstDash val="lgDash"/>
                <a:round/>
                <a:headEnd/>
                <a:tailEnd/>
              </a:ln>
            </p:spPr>
            <p:txBody>
              <a:bodyPr wrap="none" anchor="ctr"/>
              <a:lstStyle/>
              <a:p>
                <a:pPr algn="r" eaLnBrk="0" hangingPunct="0">
                  <a:spcBef>
                    <a:spcPct val="50000"/>
                  </a:spcBef>
                </a:pPr>
                <a:endParaRPr lang="en-US" sz="2400">
                  <a:latin typeface="Calibri" pitchFamily="34" charset="0"/>
                </a:endParaRPr>
              </a:p>
            </p:txBody>
          </p:sp>
          <p:sp>
            <p:nvSpPr>
              <p:cNvPr id="36936" name="Oval 30"/>
              <p:cNvSpPr>
                <a:spLocks noChangeAspect="1" noChangeArrowheads="1"/>
              </p:cNvSpPr>
              <p:nvPr/>
            </p:nvSpPr>
            <p:spPr bwMode="auto">
              <a:xfrm>
                <a:off x="1968" y="1392"/>
                <a:ext cx="891" cy="861"/>
              </a:xfrm>
              <a:prstGeom prst="ellipse">
                <a:avLst/>
              </a:prstGeom>
              <a:noFill/>
              <a:ln w="12700">
                <a:solidFill>
                  <a:srgbClr val="FF0000">
                    <a:alpha val="16078"/>
                  </a:srgbClr>
                </a:solidFill>
                <a:prstDash val="lgDash"/>
                <a:round/>
                <a:headEnd/>
                <a:tailEnd/>
              </a:ln>
            </p:spPr>
            <p:txBody>
              <a:bodyPr wrap="none" anchor="ctr"/>
              <a:lstStyle/>
              <a:p>
                <a:pPr algn="r" eaLnBrk="0" hangingPunct="0">
                  <a:spcBef>
                    <a:spcPct val="50000"/>
                  </a:spcBef>
                </a:pPr>
                <a:endParaRPr lang="en-US" sz="2400">
                  <a:latin typeface="Calibri" pitchFamily="34" charset="0"/>
                </a:endParaRPr>
              </a:p>
            </p:txBody>
          </p:sp>
          <p:sp>
            <p:nvSpPr>
              <p:cNvPr id="36937" name="Oval 31"/>
              <p:cNvSpPr>
                <a:spLocks noChangeAspect="1" noChangeArrowheads="1"/>
              </p:cNvSpPr>
              <p:nvPr/>
            </p:nvSpPr>
            <p:spPr bwMode="auto">
              <a:xfrm>
                <a:off x="2047" y="1468"/>
                <a:ext cx="729" cy="705"/>
              </a:xfrm>
              <a:prstGeom prst="ellipse">
                <a:avLst/>
              </a:prstGeom>
              <a:noFill/>
              <a:ln w="12700">
                <a:solidFill>
                  <a:srgbClr val="FF0000">
                    <a:alpha val="16078"/>
                  </a:srgbClr>
                </a:solidFill>
                <a:prstDash val="lgDash"/>
                <a:round/>
                <a:headEnd/>
                <a:tailEnd/>
              </a:ln>
            </p:spPr>
            <p:txBody>
              <a:bodyPr wrap="none" anchor="ctr"/>
              <a:lstStyle/>
              <a:p>
                <a:pPr algn="r" eaLnBrk="0" hangingPunct="0">
                  <a:spcBef>
                    <a:spcPct val="50000"/>
                  </a:spcBef>
                </a:pPr>
                <a:endParaRPr lang="en-US" sz="2400">
                  <a:latin typeface="Calibri" pitchFamily="34" charset="0"/>
                </a:endParaRPr>
              </a:p>
            </p:txBody>
          </p:sp>
        </p:grpSp>
        <p:sp>
          <p:nvSpPr>
            <p:cNvPr id="36920" name="Oval 32"/>
            <p:cNvSpPr>
              <a:spLocks noChangeAspect="1" noChangeArrowheads="1"/>
            </p:cNvSpPr>
            <p:nvPr/>
          </p:nvSpPr>
          <p:spPr bwMode="auto">
            <a:xfrm>
              <a:off x="2600" y="1243"/>
              <a:ext cx="408" cy="394"/>
            </a:xfrm>
            <a:prstGeom prst="ellipse">
              <a:avLst/>
            </a:prstGeom>
            <a:noFill/>
            <a:ln w="12700">
              <a:solidFill>
                <a:srgbClr val="FF0000">
                  <a:alpha val="16078"/>
                </a:srgbClr>
              </a:solidFill>
              <a:prstDash val="lgDash"/>
              <a:round/>
              <a:headEnd/>
              <a:tailEnd/>
            </a:ln>
          </p:spPr>
          <p:txBody>
            <a:bodyPr wrap="none" anchor="ctr"/>
            <a:lstStyle/>
            <a:p>
              <a:pPr algn="r" eaLnBrk="0" hangingPunct="0">
                <a:spcBef>
                  <a:spcPct val="50000"/>
                </a:spcBef>
              </a:pPr>
              <a:endParaRPr lang="en-US" sz="2400">
                <a:latin typeface="Calibri" pitchFamily="34" charset="0"/>
              </a:endParaRPr>
            </a:p>
          </p:txBody>
        </p:sp>
        <p:sp>
          <p:nvSpPr>
            <p:cNvPr id="36921" name="Oval 33"/>
            <p:cNvSpPr>
              <a:spLocks noChangeAspect="1" noChangeArrowheads="1"/>
            </p:cNvSpPr>
            <p:nvPr/>
          </p:nvSpPr>
          <p:spPr bwMode="auto">
            <a:xfrm>
              <a:off x="2520" y="1167"/>
              <a:ext cx="572" cy="550"/>
            </a:xfrm>
            <a:prstGeom prst="ellipse">
              <a:avLst/>
            </a:prstGeom>
            <a:noFill/>
            <a:ln w="12700">
              <a:solidFill>
                <a:srgbClr val="FF0000">
                  <a:alpha val="16078"/>
                </a:srgbClr>
              </a:solidFill>
              <a:prstDash val="lgDash"/>
              <a:round/>
              <a:headEnd/>
              <a:tailEnd/>
            </a:ln>
          </p:spPr>
          <p:txBody>
            <a:bodyPr wrap="none" anchor="ctr"/>
            <a:lstStyle/>
            <a:p>
              <a:pPr algn="r" eaLnBrk="0" hangingPunct="0">
                <a:spcBef>
                  <a:spcPct val="50000"/>
                </a:spcBef>
              </a:pPr>
              <a:endParaRPr lang="en-US" sz="2400">
                <a:latin typeface="Calibri" pitchFamily="34" charset="0"/>
              </a:endParaRPr>
            </a:p>
          </p:txBody>
        </p:sp>
        <p:sp>
          <p:nvSpPr>
            <p:cNvPr id="36922" name="Oval 34"/>
            <p:cNvSpPr>
              <a:spLocks noChangeAspect="1" noChangeArrowheads="1"/>
            </p:cNvSpPr>
            <p:nvPr/>
          </p:nvSpPr>
          <p:spPr bwMode="auto">
            <a:xfrm>
              <a:off x="2364" y="1015"/>
              <a:ext cx="898" cy="865"/>
            </a:xfrm>
            <a:prstGeom prst="ellipse">
              <a:avLst/>
            </a:prstGeom>
            <a:noFill/>
            <a:ln w="12700">
              <a:solidFill>
                <a:srgbClr val="FF0000">
                  <a:alpha val="16078"/>
                </a:srgbClr>
              </a:solidFill>
              <a:prstDash val="lgDash"/>
              <a:round/>
              <a:headEnd/>
              <a:tailEnd/>
            </a:ln>
          </p:spPr>
          <p:txBody>
            <a:bodyPr wrap="none" anchor="ctr"/>
            <a:lstStyle/>
            <a:p>
              <a:pPr algn="r" eaLnBrk="0" hangingPunct="0">
                <a:spcBef>
                  <a:spcPct val="50000"/>
                </a:spcBef>
              </a:pPr>
              <a:endParaRPr lang="en-US" sz="2400">
                <a:latin typeface="Calibri" pitchFamily="34" charset="0"/>
              </a:endParaRPr>
            </a:p>
          </p:txBody>
        </p:sp>
        <p:sp>
          <p:nvSpPr>
            <p:cNvPr id="36923" name="Oval 35"/>
            <p:cNvSpPr>
              <a:spLocks noChangeAspect="1" noChangeArrowheads="1"/>
            </p:cNvSpPr>
            <p:nvPr/>
          </p:nvSpPr>
          <p:spPr bwMode="auto">
            <a:xfrm>
              <a:off x="2444" y="1091"/>
              <a:ext cx="734" cy="709"/>
            </a:xfrm>
            <a:prstGeom prst="ellipse">
              <a:avLst/>
            </a:prstGeom>
            <a:noFill/>
            <a:ln w="12700">
              <a:solidFill>
                <a:srgbClr val="FF0000">
                  <a:alpha val="16078"/>
                </a:srgbClr>
              </a:solidFill>
              <a:prstDash val="lgDash"/>
              <a:round/>
              <a:headEnd/>
              <a:tailEnd/>
            </a:ln>
          </p:spPr>
          <p:txBody>
            <a:bodyPr wrap="none" anchor="ctr"/>
            <a:lstStyle/>
            <a:p>
              <a:pPr algn="r" eaLnBrk="0" hangingPunct="0">
                <a:spcBef>
                  <a:spcPct val="50000"/>
                </a:spcBef>
              </a:pPr>
              <a:endParaRPr lang="en-US" sz="2400">
                <a:latin typeface="Calibri" pitchFamily="34" charset="0"/>
              </a:endParaRPr>
            </a:p>
          </p:txBody>
        </p:sp>
        <p:grpSp>
          <p:nvGrpSpPr>
            <p:cNvPr id="5" name="Group 36"/>
            <p:cNvGrpSpPr>
              <a:grpSpLocks noChangeAspect="1"/>
            </p:cNvGrpSpPr>
            <p:nvPr/>
          </p:nvGrpSpPr>
          <p:grpSpPr bwMode="auto">
            <a:xfrm>
              <a:off x="3011" y="1475"/>
              <a:ext cx="897" cy="866"/>
              <a:chOff x="1968" y="1392"/>
              <a:chExt cx="891" cy="861"/>
            </a:xfrm>
          </p:grpSpPr>
          <p:sp>
            <p:nvSpPr>
              <p:cNvPr id="36930" name="Oval 37"/>
              <p:cNvSpPr>
                <a:spLocks noChangeAspect="1" noChangeArrowheads="1"/>
              </p:cNvSpPr>
              <p:nvPr/>
            </p:nvSpPr>
            <p:spPr bwMode="auto">
              <a:xfrm>
                <a:off x="2202" y="1619"/>
                <a:ext cx="405" cy="392"/>
              </a:xfrm>
              <a:prstGeom prst="ellipse">
                <a:avLst/>
              </a:prstGeom>
              <a:noFill/>
              <a:ln w="12700">
                <a:solidFill>
                  <a:srgbClr val="FF0000">
                    <a:alpha val="16078"/>
                  </a:srgbClr>
                </a:solidFill>
                <a:prstDash val="lgDash"/>
                <a:round/>
                <a:headEnd/>
                <a:tailEnd/>
              </a:ln>
            </p:spPr>
            <p:txBody>
              <a:bodyPr wrap="none" anchor="ctr"/>
              <a:lstStyle/>
              <a:p>
                <a:pPr algn="r" eaLnBrk="0" hangingPunct="0">
                  <a:spcBef>
                    <a:spcPct val="50000"/>
                  </a:spcBef>
                </a:pPr>
                <a:endParaRPr lang="en-US" sz="2400">
                  <a:latin typeface="Calibri" pitchFamily="34" charset="0"/>
                </a:endParaRPr>
              </a:p>
            </p:txBody>
          </p:sp>
          <p:sp>
            <p:nvSpPr>
              <p:cNvPr id="36931" name="Oval 38"/>
              <p:cNvSpPr>
                <a:spLocks noChangeAspect="1" noChangeArrowheads="1"/>
              </p:cNvSpPr>
              <p:nvPr/>
            </p:nvSpPr>
            <p:spPr bwMode="auto">
              <a:xfrm>
                <a:off x="2123" y="1543"/>
                <a:ext cx="567" cy="548"/>
              </a:xfrm>
              <a:prstGeom prst="ellipse">
                <a:avLst/>
              </a:prstGeom>
              <a:noFill/>
              <a:ln w="12700">
                <a:solidFill>
                  <a:srgbClr val="FF0000">
                    <a:alpha val="16078"/>
                  </a:srgbClr>
                </a:solidFill>
                <a:prstDash val="lgDash"/>
                <a:round/>
                <a:headEnd/>
                <a:tailEnd/>
              </a:ln>
            </p:spPr>
            <p:txBody>
              <a:bodyPr wrap="none" anchor="ctr"/>
              <a:lstStyle/>
              <a:p>
                <a:pPr algn="r" eaLnBrk="0" hangingPunct="0">
                  <a:spcBef>
                    <a:spcPct val="50000"/>
                  </a:spcBef>
                </a:pPr>
                <a:endParaRPr lang="en-US" sz="2400">
                  <a:latin typeface="Calibri" pitchFamily="34" charset="0"/>
                </a:endParaRPr>
              </a:p>
            </p:txBody>
          </p:sp>
          <p:sp>
            <p:nvSpPr>
              <p:cNvPr id="36932" name="Oval 39"/>
              <p:cNvSpPr>
                <a:spLocks noChangeAspect="1" noChangeArrowheads="1"/>
              </p:cNvSpPr>
              <p:nvPr/>
            </p:nvSpPr>
            <p:spPr bwMode="auto">
              <a:xfrm>
                <a:off x="1968" y="1392"/>
                <a:ext cx="891" cy="861"/>
              </a:xfrm>
              <a:prstGeom prst="ellipse">
                <a:avLst/>
              </a:prstGeom>
              <a:noFill/>
              <a:ln w="12700">
                <a:solidFill>
                  <a:srgbClr val="FF0000">
                    <a:alpha val="16078"/>
                  </a:srgbClr>
                </a:solidFill>
                <a:prstDash val="lgDash"/>
                <a:round/>
                <a:headEnd/>
                <a:tailEnd/>
              </a:ln>
            </p:spPr>
            <p:txBody>
              <a:bodyPr wrap="none" anchor="ctr"/>
              <a:lstStyle/>
              <a:p>
                <a:pPr algn="r" eaLnBrk="0" hangingPunct="0">
                  <a:spcBef>
                    <a:spcPct val="50000"/>
                  </a:spcBef>
                </a:pPr>
                <a:endParaRPr lang="en-US" sz="2400">
                  <a:latin typeface="Calibri" pitchFamily="34" charset="0"/>
                </a:endParaRPr>
              </a:p>
            </p:txBody>
          </p:sp>
          <p:sp>
            <p:nvSpPr>
              <p:cNvPr id="36933" name="Oval 40"/>
              <p:cNvSpPr>
                <a:spLocks noChangeAspect="1" noChangeArrowheads="1"/>
              </p:cNvSpPr>
              <p:nvPr/>
            </p:nvSpPr>
            <p:spPr bwMode="auto">
              <a:xfrm>
                <a:off x="2047" y="1468"/>
                <a:ext cx="729" cy="705"/>
              </a:xfrm>
              <a:prstGeom prst="ellipse">
                <a:avLst/>
              </a:prstGeom>
              <a:noFill/>
              <a:ln w="12700">
                <a:solidFill>
                  <a:srgbClr val="FF0000">
                    <a:alpha val="16078"/>
                  </a:srgbClr>
                </a:solidFill>
                <a:prstDash val="lgDash"/>
                <a:round/>
                <a:headEnd/>
                <a:tailEnd/>
              </a:ln>
            </p:spPr>
            <p:txBody>
              <a:bodyPr wrap="none" anchor="ctr"/>
              <a:lstStyle/>
              <a:p>
                <a:pPr algn="r" eaLnBrk="0" hangingPunct="0">
                  <a:spcBef>
                    <a:spcPct val="50000"/>
                  </a:spcBef>
                </a:pPr>
                <a:endParaRPr lang="en-US" sz="2400">
                  <a:latin typeface="Calibri" pitchFamily="34" charset="0"/>
                </a:endParaRPr>
              </a:p>
            </p:txBody>
          </p:sp>
        </p:grpSp>
        <p:grpSp>
          <p:nvGrpSpPr>
            <p:cNvPr id="6" name="Group 41"/>
            <p:cNvGrpSpPr>
              <a:grpSpLocks noChangeAspect="1"/>
            </p:cNvGrpSpPr>
            <p:nvPr/>
          </p:nvGrpSpPr>
          <p:grpSpPr bwMode="auto">
            <a:xfrm>
              <a:off x="2437" y="1526"/>
              <a:ext cx="897" cy="866"/>
              <a:chOff x="1968" y="1392"/>
              <a:chExt cx="891" cy="861"/>
            </a:xfrm>
          </p:grpSpPr>
          <p:sp>
            <p:nvSpPr>
              <p:cNvPr id="36926" name="Oval 42"/>
              <p:cNvSpPr>
                <a:spLocks noChangeAspect="1" noChangeArrowheads="1"/>
              </p:cNvSpPr>
              <p:nvPr/>
            </p:nvSpPr>
            <p:spPr bwMode="auto">
              <a:xfrm>
                <a:off x="2202" y="1619"/>
                <a:ext cx="405" cy="392"/>
              </a:xfrm>
              <a:prstGeom prst="ellipse">
                <a:avLst/>
              </a:prstGeom>
              <a:noFill/>
              <a:ln w="12700">
                <a:solidFill>
                  <a:srgbClr val="FF0000">
                    <a:alpha val="16078"/>
                  </a:srgbClr>
                </a:solidFill>
                <a:prstDash val="lgDash"/>
                <a:round/>
                <a:headEnd/>
                <a:tailEnd/>
              </a:ln>
            </p:spPr>
            <p:txBody>
              <a:bodyPr wrap="none" anchor="ctr"/>
              <a:lstStyle/>
              <a:p>
                <a:pPr algn="r" eaLnBrk="0" hangingPunct="0">
                  <a:spcBef>
                    <a:spcPct val="50000"/>
                  </a:spcBef>
                </a:pPr>
                <a:endParaRPr lang="en-US" sz="2400">
                  <a:latin typeface="Calibri" pitchFamily="34" charset="0"/>
                </a:endParaRPr>
              </a:p>
            </p:txBody>
          </p:sp>
          <p:sp>
            <p:nvSpPr>
              <p:cNvPr id="36927" name="Oval 43"/>
              <p:cNvSpPr>
                <a:spLocks noChangeAspect="1" noChangeArrowheads="1"/>
              </p:cNvSpPr>
              <p:nvPr/>
            </p:nvSpPr>
            <p:spPr bwMode="auto">
              <a:xfrm>
                <a:off x="2123" y="1543"/>
                <a:ext cx="567" cy="548"/>
              </a:xfrm>
              <a:prstGeom prst="ellipse">
                <a:avLst/>
              </a:prstGeom>
              <a:noFill/>
              <a:ln w="12700">
                <a:solidFill>
                  <a:srgbClr val="FF0000">
                    <a:alpha val="16078"/>
                  </a:srgbClr>
                </a:solidFill>
                <a:prstDash val="lgDash"/>
                <a:round/>
                <a:headEnd/>
                <a:tailEnd/>
              </a:ln>
            </p:spPr>
            <p:txBody>
              <a:bodyPr wrap="none" anchor="ctr"/>
              <a:lstStyle/>
              <a:p>
                <a:pPr algn="r" eaLnBrk="0" hangingPunct="0">
                  <a:spcBef>
                    <a:spcPct val="50000"/>
                  </a:spcBef>
                </a:pPr>
                <a:endParaRPr lang="en-US" sz="2400">
                  <a:latin typeface="Calibri" pitchFamily="34" charset="0"/>
                </a:endParaRPr>
              </a:p>
            </p:txBody>
          </p:sp>
          <p:sp>
            <p:nvSpPr>
              <p:cNvPr id="36928" name="Oval 44"/>
              <p:cNvSpPr>
                <a:spLocks noChangeAspect="1" noChangeArrowheads="1"/>
              </p:cNvSpPr>
              <p:nvPr/>
            </p:nvSpPr>
            <p:spPr bwMode="auto">
              <a:xfrm>
                <a:off x="1968" y="1392"/>
                <a:ext cx="891" cy="861"/>
              </a:xfrm>
              <a:prstGeom prst="ellipse">
                <a:avLst/>
              </a:prstGeom>
              <a:noFill/>
              <a:ln w="12700">
                <a:solidFill>
                  <a:srgbClr val="FF0000">
                    <a:alpha val="16078"/>
                  </a:srgbClr>
                </a:solidFill>
                <a:prstDash val="lgDash"/>
                <a:round/>
                <a:headEnd/>
                <a:tailEnd/>
              </a:ln>
            </p:spPr>
            <p:txBody>
              <a:bodyPr wrap="none" anchor="ctr"/>
              <a:lstStyle/>
              <a:p>
                <a:pPr algn="r" eaLnBrk="0" hangingPunct="0">
                  <a:spcBef>
                    <a:spcPct val="50000"/>
                  </a:spcBef>
                </a:pPr>
                <a:endParaRPr lang="en-US" sz="2400">
                  <a:latin typeface="Calibri" pitchFamily="34" charset="0"/>
                </a:endParaRPr>
              </a:p>
            </p:txBody>
          </p:sp>
          <p:sp>
            <p:nvSpPr>
              <p:cNvPr id="36929" name="Oval 45"/>
              <p:cNvSpPr>
                <a:spLocks noChangeAspect="1" noChangeArrowheads="1"/>
              </p:cNvSpPr>
              <p:nvPr/>
            </p:nvSpPr>
            <p:spPr bwMode="auto">
              <a:xfrm>
                <a:off x="2047" y="1468"/>
                <a:ext cx="729" cy="705"/>
              </a:xfrm>
              <a:prstGeom prst="ellipse">
                <a:avLst/>
              </a:prstGeom>
              <a:noFill/>
              <a:ln w="12700">
                <a:solidFill>
                  <a:srgbClr val="FF0000">
                    <a:alpha val="16078"/>
                  </a:srgbClr>
                </a:solidFill>
                <a:prstDash val="lgDash"/>
                <a:round/>
                <a:headEnd/>
                <a:tailEnd/>
              </a:ln>
            </p:spPr>
            <p:txBody>
              <a:bodyPr wrap="none" anchor="ctr"/>
              <a:lstStyle/>
              <a:p>
                <a:pPr algn="r" eaLnBrk="0" hangingPunct="0">
                  <a:spcBef>
                    <a:spcPct val="50000"/>
                  </a:spcBef>
                </a:pPr>
                <a:endParaRPr lang="en-US" sz="2400">
                  <a:latin typeface="Calibri" pitchFamily="34" charset="0"/>
                </a:endParaRPr>
              </a:p>
            </p:txBody>
          </p:sp>
        </p:grpSp>
      </p:grpSp>
      <p:pic>
        <p:nvPicPr>
          <p:cNvPr id="36884" name="Picture 62" descr="util"/>
          <p:cNvPicPr>
            <a:picLocks noChangeAspect="1" noChangeArrowheads="1"/>
          </p:cNvPicPr>
          <p:nvPr/>
        </p:nvPicPr>
        <p:blipFill>
          <a:blip r:embed="rId9" cstate="print"/>
          <a:srcRect/>
          <a:stretch>
            <a:fillRect/>
          </a:stretch>
        </p:blipFill>
        <p:spPr bwMode="auto">
          <a:xfrm>
            <a:off x="339725" y="3924300"/>
            <a:ext cx="2012950" cy="1200150"/>
          </a:xfrm>
          <a:prstGeom prst="rect">
            <a:avLst/>
          </a:prstGeom>
          <a:noFill/>
          <a:ln w="9525">
            <a:noFill/>
            <a:miter lim="800000"/>
            <a:headEnd/>
            <a:tailEnd/>
          </a:ln>
        </p:spPr>
      </p:pic>
      <p:grpSp>
        <p:nvGrpSpPr>
          <p:cNvPr id="7" name="Group 14"/>
          <p:cNvGrpSpPr>
            <a:grpSpLocks/>
          </p:cNvGrpSpPr>
          <p:nvPr/>
        </p:nvGrpSpPr>
        <p:grpSpPr bwMode="auto">
          <a:xfrm>
            <a:off x="1166813" y="3244850"/>
            <a:ext cx="615950" cy="550863"/>
            <a:chOff x="735" y="2487"/>
            <a:chExt cx="388" cy="347"/>
          </a:xfrm>
        </p:grpSpPr>
        <p:sp>
          <p:nvSpPr>
            <p:cNvPr id="36899" name="AutoShape 15"/>
            <p:cNvSpPr>
              <a:spLocks noChangeAspect="1" noChangeArrowheads="1"/>
            </p:cNvSpPr>
            <p:nvPr/>
          </p:nvSpPr>
          <p:spPr bwMode="auto">
            <a:xfrm>
              <a:off x="735" y="2605"/>
              <a:ext cx="388" cy="229"/>
            </a:xfrm>
            <a:prstGeom prst="downArrow">
              <a:avLst>
                <a:gd name="adj1" fmla="val 53611"/>
                <a:gd name="adj2" fmla="val 53773"/>
              </a:avLst>
            </a:prstGeom>
            <a:solidFill>
              <a:srgbClr val="B2B2B2">
                <a:alpha val="59999"/>
              </a:srgbClr>
            </a:solidFill>
            <a:ln w="12700">
              <a:solidFill>
                <a:srgbClr val="808080"/>
              </a:solidFill>
              <a:miter lim="800000"/>
              <a:headEnd/>
              <a:tailEnd/>
            </a:ln>
          </p:spPr>
          <p:txBody>
            <a:bodyPr wrap="none" anchor="ctr"/>
            <a:lstStyle/>
            <a:p>
              <a:pPr algn="ctr">
                <a:spcBef>
                  <a:spcPct val="50000"/>
                </a:spcBef>
              </a:pPr>
              <a:endParaRPr lang="en-US" sz="700" b="1">
                <a:solidFill>
                  <a:srgbClr val="952B1D"/>
                </a:solidFill>
                <a:latin typeface="Century Gothic" pitchFamily="34" charset="0"/>
              </a:endParaRPr>
            </a:p>
          </p:txBody>
        </p:sp>
        <p:sp>
          <p:nvSpPr>
            <p:cNvPr id="36900" name="AutoShape 16"/>
            <p:cNvSpPr>
              <a:spLocks/>
            </p:cNvSpPr>
            <p:nvPr/>
          </p:nvSpPr>
          <p:spPr bwMode="auto">
            <a:xfrm rot="5400000">
              <a:off x="856" y="2395"/>
              <a:ext cx="134" cy="318"/>
            </a:xfrm>
            <a:prstGeom prst="rightBracket">
              <a:avLst>
                <a:gd name="adj" fmla="val 19776"/>
              </a:avLst>
            </a:prstGeom>
            <a:noFill/>
            <a:ln w="28575">
              <a:solidFill>
                <a:srgbClr val="969696"/>
              </a:solidFill>
              <a:round/>
              <a:headEnd/>
              <a:tailEnd/>
            </a:ln>
          </p:spPr>
          <p:txBody>
            <a:bodyPr anchor="ctr">
              <a:spAutoFit/>
            </a:bodyPr>
            <a:lstStyle/>
            <a:p>
              <a:pPr eaLnBrk="0" hangingPunct="0">
                <a:spcBef>
                  <a:spcPct val="50000"/>
                </a:spcBef>
              </a:pPr>
              <a:endParaRPr lang="en-US" sz="2400"/>
            </a:p>
          </p:txBody>
        </p:sp>
      </p:grpSp>
      <p:pic>
        <p:nvPicPr>
          <p:cNvPr id="36886" name="Picture 66" descr="policy"/>
          <p:cNvPicPr>
            <a:picLocks noChangeAspect="1" noChangeArrowheads="1"/>
          </p:cNvPicPr>
          <p:nvPr/>
        </p:nvPicPr>
        <p:blipFill>
          <a:blip r:embed="rId10" cstate="print"/>
          <a:srcRect/>
          <a:stretch>
            <a:fillRect/>
          </a:stretch>
        </p:blipFill>
        <p:spPr bwMode="auto">
          <a:xfrm>
            <a:off x="2957513" y="2549525"/>
            <a:ext cx="3433762" cy="2635250"/>
          </a:xfrm>
          <a:prstGeom prst="rect">
            <a:avLst/>
          </a:prstGeom>
          <a:noFill/>
          <a:ln w="9525">
            <a:noFill/>
            <a:miter lim="800000"/>
            <a:headEnd/>
            <a:tailEnd/>
          </a:ln>
        </p:spPr>
      </p:pic>
      <p:sp>
        <p:nvSpPr>
          <p:cNvPr id="36887" name="AutoShape 3"/>
          <p:cNvSpPr>
            <a:spLocks noChangeArrowheads="1"/>
          </p:cNvSpPr>
          <p:nvPr/>
        </p:nvSpPr>
        <p:spPr bwMode="auto">
          <a:xfrm>
            <a:off x="6815138" y="1031875"/>
            <a:ext cx="2174875" cy="2601913"/>
          </a:xfrm>
          <a:prstGeom prst="roundRect">
            <a:avLst>
              <a:gd name="adj" fmla="val 11111"/>
            </a:avLst>
          </a:prstGeom>
          <a:solidFill>
            <a:srgbClr val="3366FF">
              <a:alpha val="20000"/>
            </a:srgbClr>
          </a:solidFill>
          <a:ln w="25400">
            <a:solidFill>
              <a:schemeClr val="bg2"/>
            </a:solidFill>
            <a:round/>
            <a:headEnd/>
            <a:tailEnd/>
          </a:ln>
        </p:spPr>
        <p:txBody>
          <a:bodyPr lIns="100584" tIns="73152" rIns="64008" bIns="82296" anchor="b"/>
          <a:lstStyle/>
          <a:p>
            <a:pPr marL="58738" indent="-58738" eaLnBrk="0" hangingPunct="0">
              <a:lnSpc>
                <a:spcPct val="90000"/>
              </a:lnSpc>
              <a:spcBef>
                <a:spcPct val="35000"/>
              </a:spcBef>
            </a:pPr>
            <a:endParaRPr lang="en-US" sz="1000"/>
          </a:p>
          <a:p>
            <a:pPr marL="58738" indent="-58738" eaLnBrk="0" hangingPunct="0">
              <a:lnSpc>
                <a:spcPct val="90000"/>
              </a:lnSpc>
              <a:spcBef>
                <a:spcPct val="35000"/>
              </a:spcBef>
            </a:pPr>
            <a:endParaRPr kumimoji="1" lang="en-US" sz="1000"/>
          </a:p>
        </p:txBody>
      </p:sp>
      <p:sp>
        <p:nvSpPr>
          <p:cNvPr id="36888" name="Text Box 68"/>
          <p:cNvSpPr txBox="1">
            <a:spLocks noChangeArrowheads="1"/>
          </p:cNvSpPr>
          <p:nvPr/>
        </p:nvSpPr>
        <p:spPr bwMode="auto">
          <a:xfrm>
            <a:off x="6858000" y="1106488"/>
            <a:ext cx="2286000" cy="639762"/>
          </a:xfrm>
          <a:prstGeom prst="rect">
            <a:avLst/>
          </a:prstGeom>
          <a:noFill/>
          <a:ln w="12700">
            <a:noFill/>
            <a:miter lim="800000"/>
            <a:headEnd/>
            <a:tailEnd/>
          </a:ln>
        </p:spPr>
        <p:txBody>
          <a:bodyPr>
            <a:spAutoFit/>
          </a:bodyPr>
          <a:lstStyle/>
          <a:p>
            <a:pPr eaLnBrk="0" hangingPunct="0">
              <a:spcBef>
                <a:spcPct val="50000"/>
              </a:spcBef>
            </a:pPr>
            <a:r>
              <a:rPr lang="en-US" sz="1200"/>
              <a:t>Different levels of smoothing lead to different optimal policies; different trade offs</a:t>
            </a:r>
          </a:p>
        </p:txBody>
      </p:sp>
      <p:pic>
        <p:nvPicPr>
          <p:cNvPr id="36889" name="Picture 69" descr="tradeoff"/>
          <p:cNvPicPr>
            <a:picLocks noChangeAspect="1" noChangeArrowheads="1"/>
          </p:cNvPicPr>
          <p:nvPr/>
        </p:nvPicPr>
        <p:blipFill>
          <a:blip r:embed="rId11" cstate="print"/>
          <a:srcRect/>
          <a:stretch>
            <a:fillRect/>
          </a:stretch>
        </p:blipFill>
        <p:spPr bwMode="auto">
          <a:xfrm>
            <a:off x="6924675" y="1703388"/>
            <a:ext cx="1974850" cy="1820862"/>
          </a:xfrm>
          <a:prstGeom prst="rect">
            <a:avLst/>
          </a:prstGeom>
          <a:noFill/>
          <a:ln w="9525">
            <a:noFill/>
            <a:miter lim="800000"/>
            <a:headEnd/>
            <a:tailEnd/>
          </a:ln>
        </p:spPr>
      </p:pic>
      <p:grpSp>
        <p:nvGrpSpPr>
          <p:cNvPr id="8" name="Group 70"/>
          <p:cNvGrpSpPr>
            <a:grpSpLocks/>
          </p:cNvGrpSpPr>
          <p:nvPr/>
        </p:nvGrpSpPr>
        <p:grpSpPr bwMode="auto">
          <a:xfrm>
            <a:off x="7019925" y="4089400"/>
            <a:ext cx="1701800" cy="1276350"/>
            <a:chOff x="4435" y="2645"/>
            <a:chExt cx="1072" cy="804"/>
          </a:xfrm>
        </p:grpSpPr>
        <p:sp>
          <p:nvSpPr>
            <p:cNvPr id="36893" name="Oval 72"/>
            <p:cNvSpPr>
              <a:spLocks noChangeArrowheads="1"/>
            </p:cNvSpPr>
            <p:nvPr/>
          </p:nvSpPr>
          <p:spPr bwMode="auto">
            <a:xfrm>
              <a:off x="4435" y="2645"/>
              <a:ext cx="1047" cy="356"/>
            </a:xfrm>
            <a:prstGeom prst="ellipse">
              <a:avLst/>
            </a:prstGeom>
            <a:solidFill>
              <a:srgbClr val="73E4FD"/>
            </a:solidFill>
            <a:ln w="12700">
              <a:solidFill>
                <a:schemeClr val="tx1"/>
              </a:solidFill>
              <a:round/>
              <a:headEnd type="none" w="sm" len="sm"/>
              <a:tailEnd type="none" w="sm" len="sm"/>
            </a:ln>
          </p:spPr>
          <p:txBody>
            <a:bodyPr wrap="none" anchor="ctr"/>
            <a:lstStyle/>
            <a:p>
              <a:pPr algn="ctr" eaLnBrk="0" hangingPunct="0"/>
              <a:endParaRPr lang="en-US" sz="1000" b="1">
                <a:latin typeface="Garamond" pitchFamily="18" charset="0"/>
              </a:endParaRPr>
            </a:p>
          </p:txBody>
        </p:sp>
        <p:sp>
          <p:nvSpPr>
            <p:cNvPr id="36894" name="Oval 72"/>
            <p:cNvSpPr>
              <a:spLocks noChangeArrowheads="1"/>
            </p:cNvSpPr>
            <p:nvPr/>
          </p:nvSpPr>
          <p:spPr bwMode="auto">
            <a:xfrm>
              <a:off x="4448" y="2849"/>
              <a:ext cx="1047" cy="356"/>
            </a:xfrm>
            <a:prstGeom prst="ellipse">
              <a:avLst/>
            </a:prstGeom>
            <a:solidFill>
              <a:srgbClr val="FF0000"/>
            </a:solidFill>
            <a:ln w="12700">
              <a:solidFill>
                <a:schemeClr val="tx1"/>
              </a:solidFill>
              <a:round/>
              <a:headEnd type="none" w="sm" len="sm"/>
              <a:tailEnd type="none" w="sm" len="sm"/>
            </a:ln>
          </p:spPr>
          <p:txBody>
            <a:bodyPr wrap="none" anchor="ctr"/>
            <a:lstStyle/>
            <a:p>
              <a:pPr algn="ctr" eaLnBrk="0" hangingPunct="0"/>
              <a:endParaRPr lang="en-US" sz="1000" b="1">
                <a:latin typeface="Garamond" pitchFamily="18" charset="0"/>
              </a:endParaRPr>
            </a:p>
          </p:txBody>
        </p:sp>
        <p:sp>
          <p:nvSpPr>
            <p:cNvPr id="36895" name="Text Box 73"/>
            <p:cNvSpPr txBox="1">
              <a:spLocks noChangeArrowheads="1"/>
            </p:cNvSpPr>
            <p:nvPr/>
          </p:nvSpPr>
          <p:spPr bwMode="auto">
            <a:xfrm>
              <a:off x="4675" y="2880"/>
              <a:ext cx="612" cy="190"/>
            </a:xfrm>
            <a:prstGeom prst="rect">
              <a:avLst/>
            </a:prstGeom>
            <a:noFill/>
            <a:ln w="12700">
              <a:noFill/>
              <a:miter lim="800000"/>
              <a:headEnd type="none" w="sm" len="sm"/>
              <a:tailEnd type="none" w="sm" len="sm"/>
            </a:ln>
          </p:spPr>
          <p:txBody>
            <a:bodyPr lIns="0" tIns="0" rIns="0" bIns="0" anchor="ctr">
              <a:spAutoFit/>
            </a:bodyPr>
            <a:lstStyle/>
            <a:p>
              <a:pPr algn="ctr" eaLnBrk="0" hangingPunct="0">
                <a:lnSpc>
                  <a:spcPct val="90000"/>
                </a:lnSpc>
              </a:pPr>
              <a:r>
                <a:rPr lang="en-US" sz="1000" b="1">
                  <a:latin typeface="Garamond" pitchFamily="18" charset="0"/>
                </a:rPr>
                <a:t>Stochastic Control </a:t>
              </a:r>
              <a:r>
                <a:rPr lang="en-US" sz="1200" b="1">
                  <a:latin typeface="Garamond" pitchFamily="18" charset="0"/>
                </a:rPr>
                <a:t>Theory</a:t>
              </a:r>
              <a:endParaRPr lang="en-US" sz="1000" b="1">
                <a:latin typeface="Garamond" pitchFamily="18" charset="0"/>
              </a:endParaRPr>
            </a:p>
          </p:txBody>
        </p:sp>
        <p:sp>
          <p:nvSpPr>
            <p:cNvPr id="36896" name="Text Box 75"/>
            <p:cNvSpPr txBox="1">
              <a:spLocks noChangeArrowheads="1"/>
            </p:cNvSpPr>
            <p:nvPr/>
          </p:nvSpPr>
          <p:spPr bwMode="auto">
            <a:xfrm>
              <a:off x="4549" y="2681"/>
              <a:ext cx="881" cy="172"/>
            </a:xfrm>
            <a:prstGeom prst="rect">
              <a:avLst/>
            </a:prstGeom>
            <a:noFill/>
            <a:ln w="12700">
              <a:noFill/>
              <a:miter lim="800000"/>
              <a:headEnd type="none" w="sm" len="sm"/>
              <a:tailEnd type="none" w="sm" len="sm"/>
            </a:ln>
          </p:spPr>
          <p:txBody>
            <a:bodyPr lIns="0" tIns="0" rIns="0" bIns="0" anchor="ctr">
              <a:spAutoFit/>
            </a:bodyPr>
            <a:lstStyle/>
            <a:p>
              <a:pPr algn="ctr" eaLnBrk="0" hangingPunct="0">
                <a:lnSpc>
                  <a:spcPct val="90000"/>
                </a:lnSpc>
              </a:pPr>
              <a:r>
                <a:rPr lang="en-US" sz="1000" b="1">
                  <a:latin typeface="Garamond" pitchFamily="18" charset="0"/>
                </a:rPr>
                <a:t>Network Utility Maximization</a:t>
              </a:r>
            </a:p>
          </p:txBody>
        </p:sp>
        <p:sp>
          <p:nvSpPr>
            <p:cNvPr id="36897" name="Oval 72"/>
            <p:cNvSpPr>
              <a:spLocks noChangeArrowheads="1"/>
            </p:cNvSpPr>
            <p:nvPr/>
          </p:nvSpPr>
          <p:spPr bwMode="auto">
            <a:xfrm>
              <a:off x="4460" y="3093"/>
              <a:ext cx="1047" cy="356"/>
            </a:xfrm>
            <a:prstGeom prst="ellipse">
              <a:avLst/>
            </a:prstGeom>
            <a:solidFill>
              <a:srgbClr val="FCFEB4"/>
            </a:solidFill>
            <a:ln w="12700">
              <a:solidFill>
                <a:schemeClr val="tx1"/>
              </a:solidFill>
              <a:round/>
              <a:headEnd type="none" w="sm" len="sm"/>
              <a:tailEnd type="none" w="sm" len="sm"/>
            </a:ln>
          </p:spPr>
          <p:txBody>
            <a:bodyPr wrap="none" anchor="ctr"/>
            <a:lstStyle/>
            <a:p>
              <a:pPr algn="ctr" eaLnBrk="0" hangingPunct="0"/>
              <a:endParaRPr lang="en-US" sz="1000" b="1">
                <a:latin typeface="Garamond" pitchFamily="18" charset="0"/>
              </a:endParaRPr>
            </a:p>
          </p:txBody>
        </p:sp>
        <p:sp>
          <p:nvSpPr>
            <p:cNvPr id="36898" name="Text Box 73"/>
            <p:cNvSpPr txBox="1">
              <a:spLocks noChangeArrowheads="1"/>
            </p:cNvSpPr>
            <p:nvPr/>
          </p:nvSpPr>
          <p:spPr bwMode="auto">
            <a:xfrm>
              <a:off x="4669" y="3170"/>
              <a:ext cx="612" cy="172"/>
            </a:xfrm>
            <a:prstGeom prst="rect">
              <a:avLst/>
            </a:prstGeom>
            <a:noFill/>
            <a:ln w="12700">
              <a:noFill/>
              <a:miter lim="800000"/>
              <a:headEnd type="none" w="sm" len="sm"/>
              <a:tailEnd type="none" w="sm" len="sm"/>
            </a:ln>
          </p:spPr>
          <p:txBody>
            <a:bodyPr lIns="0" tIns="0" rIns="0" bIns="0" anchor="ctr">
              <a:spAutoFit/>
            </a:bodyPr>
            <a:lstStyle/>
            <a:p>
              <a:pPr algn="ctr" eaLnBrk="0" hangingPunct="0">
                <a:lnSpc>
                  <a:spcPct val="90000"/>
                </a:lnSpc>
              </a:pPr>
              <a:r>
                <a:rPr lang="en-US" sz="1000" b="1">
                  <a:latin typeface="Garamond" pitchFamily="18" charset="0"/>
                </a:rPr>
                <a:t>Dynamic Optimization</a:t>
              </a:r>
            </a:p>
          </p:txBody>
        </p:sp>
      </p:grpSp>
      <p:sp>
        <p:nvSpPr>
          <p:cNvPr id="36891" name="Rectangle 77"/>
          <p:cNvSpPr>
            <a:spLocks noChangeArrowheads="1"/>
          </p:cNvSpPr>
          <p:nvPr/>
        </p:nvSpPr>
        <p:spPr bwMode="auto">
          <a:xfrm>
            <a:off x="4175125" y="5465763"/>
            <a:ext cx="914400" cy="914400"/>
          </a:xfrm>
          <a:prstGeom prst="rect">
            <a:avLst/>
          </a:prstGeom>
          <a:noFill/>
          <a:ln w="12700">
            <a:noFill/>
            <a:miter lim="800000"/>
            <a:headEnd/>
            <a:tailEnd/>
          </a:ln>
        </p:spPr>
        <p:txBody>
          <a:bodyPr wrap="none" anchor="ctr">
            <a:spAutoFit/>
          </a:bodyPr>
          <a:lstStyle/>
          <a:p>
            <a:endParaRPr lang="en-US"/>
          </a:p>
        </p:txBody>
      </p:sp>
      <p:sp>
        <p:nvSpPr>
          <p:cNvPr id="36892" name="Rectangle 15"/>
          <p:cNvSpPr>
            <a:spLocks noChangeArrowheads="1"/>
          </p:cNvSpPr>
          <p:nvPr/>
        </p:nvSpPr>
        <p:spPr bwMode="auto">
          <a:xfrm>
            <a:off x="7027863" y="5427663"/>
            <a:ext cx="1914525" cy="833437"/>
          </a:xfrm>
          <a:prstGeom prst="rect">
            <a:avLst/>
          </a:prstGeom>
          <a:noFill/>
          <a:ln w="19050">
            <a:noFill/>
            <a:prstDash val="sysDot"/>
            <a:miter lim="800000"/>
            <a:headEnd/>
            <a:tailEnd/>
          </a:ln>
        </p:spPr>
        <p:txBody>
          <a:bodyPr lIns="0" tIns="0" rIns="0" bIns="0" anchor="b">
            <a:spAutoFit/>
          </a:bodyPr>
          <a:lstStyle/>
          <a:p>
            <a:pPr eaLnBrk="0" hangingPunct="0">
              <a:lnSpc>
                <a:spcPct val="90000"/>
              </a:lnSpc>
              <a:spcBef>
                <a:spcPct val="35000"/>
              </a:spcBef>
              <a:tabLst>
                <a:tab pos="58738" algn="l"/>
              </a:tabLst>
            </a:pPr>
            <a:r>
              <a:rPr kumimoji="1" lang="en-US" sz="1100" b="1" i="1"/>
              <a:t>Approximate dynamic programming (ADP) for MANETs</a:t>
            </a:r>
          </a:p>
          <a:p>
            <a:pPr eaLnBrk="0" hangingPunct="0">
              <a:lnSpc>
                <a:spcPct val="90000"/>
              </a:lnSpc>
              <a:spcBef>
                <a:spcPct val="35000"/>
              </a:spcBef>
              <a:buClr>
                <a:srgbClr val="000066"/>
              </a:buClr>
              <a:tabLst>
                <a:tab pos="58738" algn="l"/>
              </a:tabLst>
            </a:pPr>
            <a:r>
              <a:rPr kumimoji="1" lang="en-US" sz="1000" i="1"/>
              <a:t>• computationally tractable	</a:t>
            </a:r>
          </a:p>
          <a:p>
            <a:pPr eaLnBrk="0" hangingPunct="0">
              <a:lnSpc>
                <a:spcPct val="90000"/>
              </a:lnSpc>
              <a:spcBef>
                <a:spcPct val="35000"/>
              </a:spcBef>
              <a:buClr>
                <a:srgbClr val="000066"/>
              </a:buClr>
              <a:tabLst>
                <a:tab pos="58738" algn="l"/>
              </a:tabLst>
            </a:pPr>
            <a:endParaRPr kumimoji="1" lang="en-US" sz="1000" i="1"/>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0" y="0"/>
            <a:ext cx="9144000" cy="881063"/>
          </a:xfrm>
          <a:prstGeom prst="rect">
            <a:avLst/>
          </a:prstGeom>
          <a:solidFill>
            <a:schemeClr val="bg1"/>
          </a:solidFill>
          <a:ln w="12700">
            <a:noFill/>
            <a:miter lim="800000"/>
            <a:headEnd type="none" w="sm" len="sm"/>
            <a:tailEnd type="none" w="sm" len="sm"/>
          </a:ln>
        </p:spPr>
        <p:txBody>
          <a:bodyPr wrap="none" anchor="ctr"/>
          <a:lstStyle/>
          <a:p>
            <a:endParaRPr lang="en-US"/>
          </a:p>
        </p:txBody>
      </p:sp>
      <p:grpSp>
        <p:nvGrpSpPr>
          <p:cNvPr id="20483" name="Group 3"/>
          <p:cNvGrpSpPr>
            <a:grpSpLocks/>
          </p:cNvGrpSpPr>
          <p:nvPr/>
        </p:nvGrpSpPr>
        <p:grpSpPr bwMode="auto">
          <a:xfrm>
            <a:off x="2263775" y="533400"/>
            <a:ext cx="4419600" cy="2514600"/>
            <a:chOff x="1426" y="336"/>
            <a:chExt cx="2784" cy="1584"/>
          </a:xfrm>
        </p:grpSpPr>
        <p:sp>
          <p:nvSpPr>
            <p:cNvPr id="20545" name="Oval 4"/>
            <p:cNvSpPr>
              <a:spLocks noChangeArrowheads="1"/>
            </p:cNvSpPr>
            <p:nvPr/>
          </p:nvSpPr>
          <p:spPr bwMode="auto">
            <a:xfrm>
              <a:off x="1426" y="336"/>
              <a:ext cx="2784" cy="1584"/>
            </a:xfrm>
            <a:prstGeom prst="ellipse">
              <a:avLst/>
            </a:prstGeom>
            <a:solidFill>
              <a:srgbClr val="BDFFBD"/>
            </a:solidFill>
            <a:ln w="9525">
              <a:solidFill>
                <a:schemeClr val="tx1"/>
              </a:solidFill>
              <a:round/>
              <a:headEnd/>
              <a:tailEnd/>
            </a:ln>
          </p:spPr>
          <p:txBody>
            <a:bodyPr wrap="none" anchor="ctr"/>
            <a:lstStyle/>
            <a:p>
              <a:endParaRPr lang="en-US"/>
            </a:p>
          </p:txBody>
        </p:sp>
        <p:grpSp>
          <p:nvGrpSpPr>
            <p:cNvPr id="20546" name="Group 5"/>
            <p:cNvGrpSpPr>
              <a:grpSpLocks/>
            </p:cNvGrpSpPr>
            <p:nvPr/>
          </p:nvGrpSpPr>
          <p:grpSpPr bwMode="auto">
            <a:xfrm>
              <a:off x="1954" y="816"/>
              <a:ext cx="1482" cy="962"/>
              <a:chOff x="1728" y="720"/>
              <a:chExt cx="1997" cy="1282"/>
            </a:xfrm>
          </p:grpSpPr>
          <p:sp>
            <p:nvSpPr>
              <p:cNvPr id="20548" name="Rectangle 6"/>
              <p:cNvSpPr>
                <a:spLocks noChangeArrowheads="1"/>
              </p:cNvSpPr>
              <p:nvPr/>
            </p:nvSpPr>
            <p:spPr bwMode="auto">
              <a:xfrm>
                <a:off x="1841" y="804"/>
                <a:ext cx="228" cy="77"/>
              </a:xfrm>
              <a:prstGeom prst="rect">
                <a:avLst/>
              </a:prstGeom>
              <a:noFill/>
              <a:ln w="9525">
                <a:noFill/>
                <a:miter lim="800000"/>
                <a:headEnd/>
                <a:tailEnd/>
              </a:ln>
            </p:spPr>
            <p:txBody>
              <a:bodyPr/>
              <a:lstStyle/>
              <a:p>
                <a:endParaRPr lang="en-US"/>
              </a:p>
            </p:txBody>
          </p:sp>
          <p:sp>
            <p:nvSpPr>
              <p:cNvPr id="20549" name="Rectangle 7"/>
              <p:cNvSpPr>
                <a:spLocks noChangeArrowheads="1"/>
              </p:cNvSpPr>
              <p:nvPr/>
            </p:nvSpPr>
            <p:spPr bwMode="auto">
              <a:xfrm>
                <a:off x="1728" y="720"/>
                <a:ext cx="496" cy="153"/>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New Roman" pitchFamily="18" charset="0"/>
                  </a:rPr>
                  <a:t>Capacity</a:t>
                </a:r>
                <a:endParaRPr lang="en-US" sz="1200"/>
              </a:p>
            </p:txBody>
          </p:sp>
          <p:grpSp>
            <p:nvGrpSpPr>
              <p:cNvPr id="20550" name="Group 8"/>
              <p:cNvGrpSpPr>
                <a:grpSpLocks/>
              </p:cNvGrpSpPr>
              <p:nvPr/>
            </p:nvGrpSpPr>
            <p:grpSpPr bwMode="auto">
              <a:xfrm>
                <a:off x="1940" y="923"/>
                <a:ext cx="19" cy="903"/>
                <a:chOff x="3635" y="1331"/>
                <a:chExt cx="24" cy="1140"/>
              </a:xfrm>
            </p:grpSpPr>
            <p:sp>
              <p:nvSpPr>
                <p:cNvPr id="20568" name="Line 9"/>
                <p:cNvSpPr>
                  <a:spLocks noChangeShapeType="1"/>
                </p:cNvSpPr>
                <p:nvPr/>
              </p:nvSpPr>
              <p:spPr bwMode="auto">
                <a:xfrm>
                  <a:off x="3647" y="1354"/>
                  <a:ext cx="1" cy="1117"/>
                </a:xfrm>
                <a:prstGeom prst="line">
                  <a:avLst/>
                </a:prstGeom>
                <a:noFill/>
                <a:ln w="28575">
                  <a:solidFill>
                    <a:srgbClr val="000000"/>
                  </a:solidFill>
                  <a:round/>
                  <a:headEnd/>
                  <a:tailEnd/>
                </a:ln>
              </p:spPr>
              <p:txBody>
                <a:bodyPr/>
                <a:lstStyle/>
                <a:p>
                  <a:endParaRPr lang="en-US"/>
                </a:p>
              </p:txBody>
            </p:sp>
            <p:sp>
              <p:nvSpPr>
                <p:cNvPr id="20569" name="Freeform 10"/>
                <p:cNvSpPr>
                  <a:spLocks/>
                </p:cNvSpPr>
                <p:nvPr/>
              </p:nvSpPr>
              <p:spPr bwMode="auto">
                <a:xfrm>
                  <a:off x="3635" y="1331"/>
                  <a:ext cx="24" cy="24"/>
                </a:xfrm>
                <a:custGeom>
                  <a:avLst/>
                  <a:gdLst>
                    <a:gd name="T0" fmla="*/ 0 w 73"/>
                    <a:gd name="T1" fmla="*/ 0 h 73"/>
                    <a:gd name="T2" fmla="*/ 0 w 73"/>
                    <a:gd name="T3" fmla="*/ 0 h 73"/>
                    <a:gd name="T4" fmla="*/ 0 w 73"/>
                    <a:gd name="T5" fmla="*/ 0 h 73"/>
                    <a:gd name="T6" fmla="*/ 0 w 73"/>
                    <a:gd name="T7" fmla="*/ 0 h 73"/>
                    <a:gd name="T8" fmla="*/ 0 60000 65536"/>
                    <a:gd name="T9" fmla="*/ 0 60000 65536"/>
                    <a:gd name="T10" fmla="*/ 0 60000 65536"/>
                    <a:gd name="T11" fmla="*/ 0 60000 65536"/>
                    <a:gd name="T12" fmla="*/ 0 w 73"/>
                    <a:gd name="T13" fmla="*/ 0 h 73"/>
                    <a:gd name="T14" fmla="*/ 73 w 73"/>
                    <a:gd name="T15" fmla="*/ 73 h 73"/>
                  </a:gdLst>
                  <a:ahLst/>
                  <a:cxnLst>
                    <a:cxn ang="T8">
                      <a:pos x="T0" y="T1"/>
                    </a:cxn>
                    <a:cxn ang="T9">
                      <a:pos x="T2" y="T3"/>
                    </a:cxn>
                    <a:cxn ang="T10">
                      <a:pos x="T4" y="T5"/>
                    </a:cxn>
                    <a:cxn ang="T11">
                      <a:pos x="T6" y="T7"/>
                    </a:cxn>
                  </a:cxnLst>
                  <a:rect l="T12" t="T13" r="T14" b="T15"/>
                  <a:pathLst>
                    <a:path w="73" h="73">
                      <a:moveTo>
                        <a:pt x="73" y="73"/>
                      </a:moveTo>
                      <a:lnTo>
                        <a:pt x="37" y="0"/>
                      </a:lnTo>
                      <a:lnTo>
                        <a:pt x="0" y="73"/>
                      </a:lnTo>
                      <a:lnTo>
                        <a:pt x="73" y="73"/>
                      </a:lnTo>
                      <a:close/>
                    </a:path>
                  </a:pathLst>
                </a:custGeom>
                <a:solidFill>
                  <a:srgbClr val="000000"/>
                </a:solidFill>
                <a:ln w="28575">
                  <a:solidFill>
                    <a:srgbClr val="000000"/>
                  </a:solidFill>
                  <a:round/>
                  <a:headEnd/>
                  <a:tailEnd/>
                </a:ln>
              </p:spPr>
              <p:txBody>
                <a:bodyPr/>
                <a:lstStyle/>
                <a:p>
                  <a:endParaRPr lang="en-US"/>
                </a:p>
              </p:txBody>
            </p:sp>
          </p:grpSp>
          <p:grpSp>
            <p:nvGrpSpPr>
              <p:cNvPr id="20551" name="Group 11"/>
              <p:cNvGrpSpPr>
                <a:grpSpLocks/>
              </p:cNvGrpSpPr>
              <p:nvPr/>
            </p:nvGrpSpPr>
            <p:grpSpPr bwMode="auto">
              <a:xfrm>
                <a:off x="1950" y="884"/>
                <a:ext cx="1415" cy="942"/>
                <a:chOff x="3647" y="1474"/>
                <a:chExt cx="1495" cy="997"/>
              </a:xfrm>
            </p:grpSpPr>
            <p:sp>
              <p:nvSpPr>
                <p:cNvPr id="20566" name="Line 12"/>
                <p:cNvSpPr>
                  <a:spLocks noChangeShapeType="1"/>
                </p:cNvSpPr>
                <p:nvPr/>
              </p:nvSpPr>
              <p:spPr bwMode="auto">
                <a:xfrm flipV="1">
                  <a:off x="3647" y="1486"/>
                  <a:ext cx="1475" cy="985"/>
                </a:xfrm>
                <a:prstGeom prst="line">
                  <a:avLst/>
                </a:prstGeom>
                <a:noFill/>
                <a:ln w="28575">
                  <a:solidFill>
                    <a:srgbClr val="000000"/>
                  </a:solidFill>
                  <a:round/>
                  <a:headEnd/>
                  <a:tailEnd/>
                </a:ln>
              </p:spPr>
              <p:txBody>
                <a:bodyPr/>
                <a:lstStyle/>
                <a:p>
                  <a:endParaRPr lang="en-US"/>
                </a:p>
              </p:txBody>
            </p:sp>
            <p:sp>
              <p:nvSpPr>
                <p:cNvPr id="20567" name="Freeform 13"/>
                <p:cNvSpPr>
                  <a:spLocks/>
                </p:cNvSpPr>
                <p:nvPr/>
              </p:nvSpPr>
              <p:spPr bwMode="auto">
                <a:xfrm>
                  <a:off x="5115" y="1474"/>
                  <a:ext cx="27" cy="23"/>
                </a:xfrm>
                <a:custGeom>
                  <a:avLst/>
                  <a:gdLst>
                    <a:gd name="T0" fmla="*/ 0 w 81"/>
                    <a:gd name="T1" fmla="*/ 0 h 69"/>
                    <a:gd name="T2" fmla="*/ 0 w 81"/>
                    <a:gd name="T3" fmla="*/ 0 h 69"/>
                    <a:gd name="T4" fmla="*/ 0 w 81"/>
                    <a:gd name="T5" fmla="*/ 0 h 69"/>
                    <a:gd name="T6" fmla="*/ 0 w 81"/>
                    <a:gd name="T7" fmla="*/ 0 h 69"/>
                    <a:gd name="T8" fmla="*/ 0 60000 65536"/>
                    <a:gd name="T9" fmla="*/ 0 60000 65536"/>
                    <a:gd name="T10" fmla="*/ 0 60000 65536"/>
                    <a:gd name="T11" fmla="*/ 0 60000 65536"/>
                    <a:gd name="T12" fmla="*/ 0 w 81"/>
                    <a:gd name="T13" fmla="*/ 0 h 69"/>
                    <a:gd name="T14" fmla="*/ 81 w 81"/>
                    <a:gd name="T15" fmla="*/ 69 h 69"/>
                  </a:gdLst>
                  <a:ahLst/>
                  <a:cxnLst>
                    <a:cxn ang="T8">
                      <a:pos x="T0" y="T1"/>
                    </a:cxn>
                    <a:cxn ang="T9">
                      <a:pos x="T2" y="T3"/>
                    </a:cxn>
                    <a:cxn ang="T10">
                      <a:pos x="T4" y="T5"/>
                    </a:cxn>
                    <a:cxn ang="T11">
                      <a:pos x="T6" y="T7"/>
                    </a:cxn>
                  </a:cxnLst>
                  <a:rect l="T12" t="T13" r="T14" b="T15"/>
                  <a:pathLst>
                    <a:path w="81" h="69">
                      <a:moveTo>
                        <a:pt x="40" y="69"/>
                      </a:moveTo>
                      <a:lnTo>
                        <a:pt x="81" y="0"/>
                      </a:lnTo>
                      <a:lnTo>
                        <a:pt x="0" y="9"/>
                      </a:lnTo>
                      <a:lnTo>
                        <a:pt x="40" y="69"/>
                      </a:lnTo>
                      <a:close/>
                    </a:path>
                  </a:pathLst>
                </a:custGeom>
                <a:solidFill>
                  <a:srgbClr val="000000"/>
                </a:solidFill>
                <a:ln w="28575">
                  <a:solidFill>
                    <a:srgbClr val="000000"/>
                  </a:solidFill>
                  <a:round/>
                  <a:headEnd/>
                  <a:tailEnd/>
                </a:ln>
              </p:spPr>
              <p:txBody>
                <a:bodyPr/>
                <a:lstStyle/>
                <a:p>
                  <a:endParaRPr lang="en-US"/>
                </a:p>
              </p:txBody>
            </p:sp>
          </p:grpSp>
          <p:grpSp>
            <p:nvGrpSpPr>
              <p:cNvPr id="20552" name="Group 14"/>
              <p:cNvGrpSpPr>
                <a:grpSpLocks/>
              </p:cNvGrpSpPr>
              <p:nvPr/>
            </p:nvGrpSpPr>
            <p:grpSpPr bwMode="auto">
              <a:xfrm>
                <a:off x="1946" y="1816"/>
                <a:ext cx="1457" cy="19"/>
                <a:chOff x="3642" y="2458"/>
                <a:chExt cx="1803" cy="24"/>
              </a:xfrm>
            </p:grpSpPr>
            <p:sp>
              <p:nvSpPr>
                <p:cNvPr id="20564" name="Line 15"/>
                <p:cNvSpPr>
                  <a:spLocks noChangeShapeType="1"/>
                </p:cNvSpPr>
                <p:nvPr/>
              </p:nvSpPr>
              <p:spPr bwMode="auto">
                <a:xfrm flipV="1">
                  <a:off x="3642" y="2470"/>
                  <a:ext cx="1779" cy="1"/>
                </a:xfrm>
                <a:prstGeom prst="line">
                  <a:avLst/>
                </a:prstGeom>
                <a:noFill/>
                <a:ln w="28575">
                  <a:solidFill>
                    <a:srgbClr val="000000"/>
                  </a:solidFill>
                  <a:round/>
                  <a:headEnd/>
                  <a:tailEnd/>
                </a:ln>
              </p:spPr>
              <p:txBody>
                <a:bodyPr/>
                <a:lstStyle/>
                <a:p>
                  <a:endParaRPr lang="en-US"/>
                </a:p>
              </p:txBody>
            </p:sp>
            <p:sp>
              <p:nvSpPr>
                <p:cNvPr id="20565" name="Freeform 16"/>
                <p:cNvSpPr>
                  <a:spLocks/>
                </p:cNvSpPr>
                <p:nvPr/>
              </p:nvSpPr>
              <p:spPr bwMode="auto">
                <a:xfrm>
                  <a:off x="5420" y="2458"/>
                  <a:ext cx="25" cy="24"/>
                </a:xfrm>
                <a:custGeom>
                  <a:avLst/>
                  <a:gdLst>
                    <a:gd name="T0" fmla="*/ 0 w 73"/>
                    <a:gd name="T1" fmla="*/ 0 h 72"/>
                    <a:gd name="T2" fmla="*/ 0 w 73"/>
                    <a:gd name="T3" fmla="*/ 0 h 72"/>
                    <a:gd name="T4" fmla="*/ 0 w 73"/>
                    <a:gd name="T5" fmla="*/ 0 h 72"/>
                    <a:gd name="T6" fmla="*/ 0 w 73"/>
                    <a:gd name="T7" fmla="*/ 0 h 72"/>
                    <a:gd name="T8" fmla="*/ 0 60000 65536"/>
                    <a:gd name="T9" fmla="*/ 0 60000 65536"/>
                    <a:gd name="T10" fmla="*/ 0 60000 65536"/>
                    <a:gd name="T11" fmla="*/ 0 60000 65536"/>
                    <a:gd name="T12" fmla="*/ 0 w 73"/>
                    <a:gd name="T13" fmla="*/ 0 h 72"/>
                    <a:gd name="T14" fmla="*/ 73 w 73"/>
                    <a:gd name="T15" fmla="*/ 72 h 72"/>
                  </a:gdLst>
                  <a:ahLst/>
                  <a:cxnLst>
                    <a:cxn ang="T8">
                      <a:pos x="T0" y="T1"/>
                    </a:cxn>
                    <a:cxn ang="T9">
                      <a:pos x="T2" y="T3"/>
                    </a:cxn>
                    <a:cxn ang="T10">
                      <a:pos x="T4" y="T5"/>
                    </a:cxn>
                    <a:cxn ang="T11">
                      <a:pos x="T6" y="T7"/>
                    </a:cxn>
                  </a:cxnLst>
                  <a:rect l="T12" t="T13" r="T14" b="T15"/>
                  <a:pathLst>
                    <a:path w="73" h="72">
                      <a:moveTo>
                        <a:pt x="0" y="72"/>
                      </a:moveTo>
                      <a:lnTo>
                        <a:pt x="73" y="35"/>
                      </a:lnTo>
                      <a:lnTo>
                        <a:pt x="0" y="0"/>
                      </a:lnTo>
                      <a:lnTo>
                        <a:pt x="0" y="72"/>
                      </a:lnTo>
                      <a:close/>
                    </a:path>
                  </a:pathLst>
                </a:custGeom>
                <a:solidFill>
                  <a:srgbClr val="000000"/>
                </a:solidFill>
                <a:ln w="28575">
                  <a:solidFill>
                    <a:srgbClr val="000000"/>
                  </a:solidFill>
                  <a:round/>
                  <a:headEnd/>
                  <a:tailEnd/>
                </a:ln>
              </p:spPr>
              <p:txBody>
                <a:bodyPr/>
                <a:lstStyle/>
                <a:p>
                  <a:endParaRPr lang="en-US"/>
                </a:p>
              </p:txBody>
            </p:sp>
          </p:grpSp>
          <p:sp>
            <p:nvSpPr>
              <p:cNvPr id="20553" name="Rectangle 17"/>
              <p:cNvSpPr>
                <a:spLocks noChangeArrowheads="1"/>
              </p:cNvSpPr>
              <p:nvPr/>
            </p:nvSpPr>
            <p:spPr bwMode="auto">
              <a:xfrm>
                <a:off x="3156" y="985"/>
                <a:ext cx="159" cy="76"/>
              </a:xfrm>
              <a:prstGeom prst="rect">
                <a:avLst/>
              </a:prstGeom>
              <a:noFill/>
              <a:ln w="9525">
                <a:noFill/>
                <a:miter lim="800000"/>
                <a:headEnd/>
                <a:tailEnd/>
              </a:ln>
            </p:spPr>
            <p:txBody>
              <a:bodyPr/>
              <a:lstStyle/>
              <a:p>
                <a:endParaRPr lang="en-US"/>
              </a:p>
            </p:txBody>
          </p:sp>
          <p:sp>
            <p:nvSpPr>
              <p:cNvPr id="20554" name="Rectangle 18"/>
              <p:cNvSpPr>
                <a:spLocks noChangeArrowheads="1"/>
              </p:cNvSpPr>
              <p:nvPr/>
            </p:nvSpPr>
            <p:spPr bwMode="auto">
              <a:xfrm>
                <a:off x="3408" y="768"/>
                <a:ext cx="317" cy="153"/>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New Roman" pitchFamily="18" charset="0"/>
                  </a:rPr>
                  <a:t>Delay</a:t>
                </a:r>
                <a:endParaRPr lang="en-US" sz="1200"/>
              </a:p>
            </p:txBody>
          </p:sp>
          <p:sp>
            <p:nvSpPr>
              <p:cNvPr id="20555" name="Rectangle 19"/>
              <p:cNvSpPr>
                <a:spLocks noChangeArrowheads="1"/>
              </p:cNvSpPr>
              <p:nvPr/>
            </p:nvSpPr>
            <p:spPr bwMode="auto">
              <a:xfrm>
                <a:off x="3256" y="1835"/>
                <a:ext cx="191" cy="76"/>
              </a:xfrm>
              <a:prstGeom prst="rect">
                <a:avLst/>
              </a:prstGeom>
              <a:noFill/>
              <a:ln w="9525">
                <a:noFill/>
                <a:miter lim="800000"/>
                <a:headEnd/>
                <a:tailEnd/>
              </a:ln>
            </p:spPr>
            <p:txBody>
              <a:bodyPr/>
              <a:lstStyle/>
              <a:p>
                <a:endParaRPr lang="en-US"/>
              </a:p>
            </p:txBody>
          </p:sp>
          <p:sp>
            <p:nvSpPr>
              <p:cNvPr id="20556" name="Rectangle 20"/>
              <p:cNvSpPr>
                <a:spLocks noChangeArrowheads="1"/>
              </p:cNvSpPr>
              <p:nvPr/>
            </p:nvSpPr>
            <p:spPr bwMode="auto">
              <a:xfrm>
                <a:off x="3275" y="1847"/>
                <a:ext cx="333" cy="155"/>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New Roman" pitchFamily="18" charset="0"/>
                  </a:rPr>
                  <a:t>Power</a:t>
                </a:r>
                <a:endParaRPr lang="en-US" sz="1200"/>
              </a:p>
            </p:txBody>
          </p:sp>
          <p:sp>
            <p:nvSpPr>
              <p:cNvPr id="20557" name="Rectangle 21"/>
              <p:cNvSpPr>
                <a:spLocks noChangeArrowheads="1"/>
              </p:cNvSpPr>
              <p:nvPr/>
            </p:nvSpPr>
            <p:spPr bwMode="auto">
              <a:xfrm>
                <a:off x="2364" y="956"/>
                <a:ext cx="326" cy="76"/>
              </a:xfrm>
              <a:prstGeom prst="rect">
                <a:avLst/>
              </a:prstGeom>
              <a:noFill/>
              <a:ln w="9525">
                <a:noFill/>
                <a:miter lim="800000"/>
                <a:headEnd/>
                <a:tailEnd/>
              </a:ln>
            </p:spPr>
            <p:txBody>
              <a:bodyPr/>
              <a:lstStyle/>
              <a:p>
                <a:endParaRPr lang="en-US"/>
              </a:p>
            </p:txBody>
          </p:sp>
          <p:sp>
            <p:nvSpPr>
              <p:cNvPr id="20558" name="Rectangle 22"/>
              <p:cNvSpPr>
                <a:spLocks noChangeArrowheads="1"/>
              </p:cNvSpPr>
              <p:nvPr/>
            </p:nvSpPr>
            <p:spPr bwMode="auto">
              <a:xfrm>
                <a:off x="2933" y="1453"/>
                <a:ext cx="328" cy="77"/>
              </a:xfrm>
              <a:prstGeom prst="rect">
                <a:avLst/>
              </a:prstGeom>
              <a:noFill/>
              <a:ln w="9525">
                <a:noFill/>
                <a:miter lim="800000"/>
                <a:headEnd/>
                <a:tailEnd/>
              </a:ln>
            </p:spPr>
            <p:txBody>
              <a:bodyPr/>
              <a:lstStyle/>
              <a:p>
                <a:endParaRPr lang="en-US"/>
              </a:p>
            </p:txBody>
          </p:sp>
          <p:sp>
            <p:nvSpPr>
              <p:cNvPr id="20559" name="Freeform 23"/>
              <p:cNvSpPr>
                <a:spLocks/>
              </p:cNvSpPr>
              <p:nvPr/>
            </p:nvSpPr>
            <p:spPr bwMode="auto">
              <a:xfrm>
                <a:off x="1976" y="1219"/>
                <a:ext cx="1306" cy="600"/>
              </a:xfrm>
              <a:custGeom>
                <a:avLst/>
                <a:gdLst>
                  <a:gd name="T0" fmla="*/ 0 w 4847"/>
                  <a:gd name="T1" fmla="*/ 0 h 2272"/>
                  <a:gd name="T2" fmla="*/ 0 w 4847"/>
                  <a:gd name="T3" fmla="*/ 0 h 2272"/>
                  <a:gd name="T4" fmla="*/ 0 w 4847"/>
                  <a:gd name="T5" fmla="*/ 0 h 2272"/>
                  <a:gd name="T6" fmla="*/ 0 w 4847"/>
                  <a:gd name="T7" fmla="*/ 0 h 2272"/>
                  <a:gd name="T8" fmla="*/ 0 w 4847"/>
                  <a:gd name="T9" fmla="*/ 0 h 2272"/>
                  <a:gd name="T10" fmla="*/ 0 w 4847"/>
                  <a:gd name="T11" fmla="*/ 0 h 2272"/>
                  <a:gd name="T12" fmla="*/ 0 w 4847"/>
                  <a:gd name="T13" fmla="*/ 0 h 2272"/>
                  <a:gd name="T14" fmla="*/ 0 w 4847"/>
                  <a:gd name="T15" fmla="*/ 0 h 2272"/>
                  <a:gd name="T16" fmla="*/ 0 w 4847"/>
                  <a:gd name="T17" fmla="*/ 0 h 2272"/>
                  <a:gd name="T18" fmla="*/ 0 w 4847"/>
                  <a:gd name="T19" fmla="*/ 0 h 2272"/>
                  <a:gd name="T20" fmla="*/ 0 w 4847"/>
                  <a:gd name="T21" fmla="*/ 0 h 2272"/>
                  <a:gd name="T22" fmla="*/ 0 w 4847"/>
                  <a:gd name="T23" fmla="*/ 0 h 2272"/>
                  <a:gd name="T24" fmla="*/ 0 w 4847"/>
                  <a:gd name="T25" fmla="*/ 0 h 2272"/>
                  <a:gd name="T26" fmla="*/ 0 w 4847"/>
                  <a:gd name="T27" fmla="*/ 0 h 2272"/>
                  <a:gd name="T28" fmla="*/ 0 w 4847"/>
                  <a:gd name="T29" fmla="*/ 0 h 2272"/>
                  <a:gd name="T30" fmla="*/ 0 w 4847"/>
                  <a:gd name="T31" fmla="*/ 0 h 2272"/>
                  <a:gd name="T32" fmla="*/ 0 w 4847"/>
                  <a:gd name="T33" fmla="*/ 0 h 2272"/>
                  <a:gd name="T34" fmla="*/ 0 w 4847"/>
                  <a:gd name="T35" fmla="*/ 0 h 2272"/>
                  <a:gd name="T36" fmla="*/ 0 w 4847"/>
                  <a:gd name="T37" fmla="*/ 0 h 2272"/>
                  <a:gd name="T38" fmla="*/ 0 w 4847"/>
                  <a:gd name="T39" fmla="*/ 0 h 2272"/>
                  <a:gd name="T40" fmla="*/ 0 w 4847"/>
                  <a:gd name="T41" fmla="*/ 0 h 2272"/>
                  <a:gd name="T42" fmla="*/ 0 w 4847"/>
                  <a:gd name="T43" fmla="*/ 0 h 2272"/>
                  <a:gd name="T44" fmla="*/ 0 w 4847"/>
                  <a:gd name="T45" fmla="*/ 0 h 2272"/>
                  <a:gd name="T46" fmla="*/ 0 w 4847"/>
                  <a:gd name="T47" fmla="*/ 0 h 2272"/>
                  <a:gd name="T48" fmla="*/ 0 w 4847"/>
                  <a:gd name="T49" fmla="*/ 0 h 2272"/>
                  <a:gd name="T50" fmla="*/ 0 w 4847"/>
                  <a:gd name="T51" fmla="*/ 0 h 2272"/>
                  <a:gd name="T52" fmla="*/ 0 w 4847"/>
                  <a:gd name="T53" fmla="*/ 0 h 2272"/>
                  <a:gd name="T54" fmla="*/ 0 w 4847"/>
                  <a:gd name="T55" fmla="*/ 0 h 2272"/>
                  <a:gd name="T56" fmla="*/ 0 w 4847"/>
                  <a:gd name="T57" fmla="*/ 0 h 2272"/>
                  <a:gd name="T58" fmla="*/ 0 w 4847"/>
                  <a:gd name="T59" fmla="*/ 0 h 2272"/>
                  <a:gd name="T60" fmla="*/ 0 w 4847"/>
                  <a:gd name="T61" fmla="*/ 0 h 2272"/>
                  <a:gd name="T62" fmla="*/ 0 w 4847"/>
                  <a:gd name="T63" fmla="*/ 0 h 2272"/>
                  <a:gd name="T64" fmla="*/ 0 w 4847"/>
                  <a:gd name="T65" fmla="*/ 0 h 2272"/>
                  <a:gd name="T66" fmla="*/ 0 w 4847"/>
                  <a:gd name="T67" fmla="*/ 0 h 2272"/>
                  <a:gd name="T68" fmla="*/ 0 w 4847"/>
                  <a:gd name="T69" fmla="*/ 0 h 22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47"/>
                  <a:gd name="T106" fmla="*/ 0 h 2272"/>
                  <a:gd name="T107" fmla="*/ 4847 w 4847"/>
                  <a:gd name="T108" fmla="*/ 2272 h 22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47" h="2272">
                    <a:moveTo>
                      <a:pt x="0" y="2272"/>
                    </a:moveTo>
                    <a:lnTo>
                      <a:pt x="769" y="1989"/>
                    </a:lnTo>
                    <a:lnTo>
                      <a:pt x="1155" y="1704"/>
                    </a:lnTo>
                    <a:lnTo>
                      <a:pt x="1385" y="1421"/>
                    </a:lnTo>
                    <a:lnTo>
                      <a:pt x="1693" y="1065"/>
                    </a:lnTo>
                    <a:lnTo>
                      <a:pt x="2001" y="853"/>
                    </a:lnTo>
                    <a:lnTo>
                      <a:pt x="2384" y="568"/>
                    </a:lnTo>
                    <a:lnTo>
                      <a:pt x="2924" y="355"/>
                    </a:lnTo>
                    <a:lnTo>
                      <a:pt x="3539" y="0"/>
                    </a:lnTo>
                    <a:lnTo>
                      <a:pt x="3716" y="97"/>
                    </a:lnTo>
                    <a:lnTo>
                      <a:pt x="3861" y="204"/>
                    </a:lnTo>
                    <a:lnTo>
                      <a:pt x="3955" y="225"/>
                    </a:lnTo>
                    <a:lnTo>
                      <a:pt x="4143" y="351"/>
                    </a:lnTo>
                    <a:lnTo>
                      <a:pt x="4342" y="412"/>
                    </a:lnTo>
                    <a:lnTo>
                      <a:pt x="4605" y="545"/>
                    </a:lnTo>
                    <a:lnTo>
                      <a:pt x="4770" y="568"/>
                    </a:lnTo>
                    <a:lnTo>
                      <a:pt x="4847" y="640"/>
                    </a:lnTo>
                    <a:lnTo>
                      <a:pt x="4616" y="640"/>
                    </a:lnTo>
                    <a:lnTo>
                      <a:pt x="4309" y="662"/>
                    </a:lnTo>
                    <a:lnTo>
                      <a:pt x="4079" y="710"/>
                    </a:lnTo>
                    <a:lnTo>
                      <a:pt x="3807" y="813"/>
                    </a:lnTo>
                    <a:lnTo>
                      <a:pt x="3436" y="916"/>
                    </a:lnTo>
                    <a:lnTo>
                      <a:pt x="3097" y="1112"/>
                    </a:lnTo>
                    <a:lnTo>
                      <a:pt x="2855" y="1283"/>
                    </a:lnTo>
                    <a:lnTo>
                      <a:pt x="2647" y="1525"/>
                    </a:lnTo>
                    <a:lnTo>
                      <a:pt x="2380" y="1735"/>
                    </a:lnTo>
                    <a:lnTo>
                      <a:pt x="2152" y="1922"/>
                    </a:lnTo>
                    <a:lnTo>
                      <a:pt x="1979" y="2007"/>
                    </a:lnTo>
                    <a:lnTo>
                      <a:pt x="1712" y="2133"/>
                    </a:lnTo>
                    <a:lnTo>
                      <a:pt x="1646" y="2157"/>
                    </a:lnTo>
                    <a:lnTo>
                      <a:pt x="1512" y="2196"/>
                    </a:lnTo>
                    <a:lnTo>
                      <a:pt x="1111" y="2196"/>
                    </a:lnTo>
                    <a:lnTo>
                      <a:pt x="692" y="2201"/>
                    </a:lnTo>
                    <a:lnTo>
                      <a:pt x="368" y="2251"/>
                    </a:lnTo>
                    <a:lnTo>
                      <a:pt x="0" y="2272"/>
                    </a:lnTo>
                    <a:close/>
                  </a:path>
                </a:pathLst>
              </a:custGeom>
              <a:solidFill>
                <a:srgbClr val="FF6699"/>
              </a:solidFill>
              <a:ln w="9525">
                <a:noFill/>
                <a:round/>
                <a:headEnd/>
                <a:tailEnd/>
              </a:ln>
            </p:spPr>
            <p:txBody>
              <a:bodyPr/>
              <a:lstStyle/>
              <a:p>
                <a:endParaRPr lang="en-US"/>
              </a:p>
            </p:txBody>
          </p:sp>
          <p:sp>
            <p:nvSpPr>
              <p:cNvPr id="20560" name="Rectangle 24"/>
              <p:cNvSpPr>
                <a:spLocks noChangeArrowheads="1"/>
              </p:cNvSpPr>
              <p:nvPr/>
            </p:nvSpPr>
            <p:spPr bwMode="auto">
              <a:xfrm>
                <a:off x="2112" y="912"/>
                <a:ext cx="384" cy="307"/>
              </a:xfrm>
              <a:prstGeom prst="rect">
                <a:avLst/>
              </a:prstGeom>
              <a:noFill/>
              <a:ln w="9525">
                <a:noFill/>
                <a:miter lim="800000"/>
                <a:headEnd/>
                <a:tailEnd/>
              </a:ln>
            </p:spPr>
            <p:txBody>
              <a:bodyPr wrap="none" lIns="0" tIns="0" rIns="0" bIns="0">
                <a:spAutoFit/>
              </a:bodyPr>
              <a:lstStyle/>
              <a:p>
                <a:r>
                  <a:rPr lang="en-US" sz="1200">
                    <a:solidFill>
                      <a:srgbClr val="00CC99"/>
                    </a:solidFill>
                    <a:latin typeface="Times New Roman" pitchFamily="18" charset="0"/>
                  </a:rPr>
                  <a:t>Upper </a:t>
                </a:r>
              </a:p>
              <a:p>
                <a:r>
                  <a:rPr lang="en-US" sz="1200">
                    <a:solidFill>
                      <a:srgbClr val="00CC99"/>
                    </a:solidFill>
                    <a:latin typeface="Times New Roman" pitchFamily="18" charset="0"/>
                  </a:rPr>
                  <a:t>Bound</a:t>
                </a:r>
                <a:endParaRPr lang="en-US" sz="1200"/>
              </a:p>
            </p:txBody>
          </p:sp>
          <p:sp>
            <p:nvSpPr>
              <p:cNvPr id="20561" name="Rectangle 25"/>
              <p:cNvSpPr>
                <a:spLocks noChangeArrowheads="1"/>
              </p:cNvSpPr>
              <p:nvPr/>
            </p:nvSpPr>
            <p:spPr bwMode="auto">
              <a:xfrm>
                <a:off x="2928" y="1440"/>
                <a:ext cx="392" cy="307"/>
              </a:xfrm>
              <a:prstGeom prst="rect">
                <a:avLst/>
              </a:prstGeom>
              <a:noFill/>
              <a:ln w="9525">
                <a:noFill/>
                <a:miter lim="800000"/>
                <a:headEnd/>
                <a:tailEnd/>
              </a:ln>
            </p:spPr>
            <p:txBody>
              <a:bodyPr wrap="none" lIns="0" tIns="0" rIns="0" bIns="0">
                <a:spAutoFit/>
              </a:bodyPr>
              <a:lstStyle/>
              <a:p>
                <a:r>
                  <a:rPr lang="en-US" sz="1200">
                    <a:solidFill>
                      <a:srgbClr val="FF6699"/>
                    </a:solidFill>
                    <a:latin typeface="Times New Roman" pitchFamily="18" charset="0"/>
                  </a:rPr>
                  <a:t>Lower </a:t>
                </a:r>
              </a:p>
              <a:p>
                <a:r>
                  <a:rPr lang="en-US" sz="1200">
                    <a:solidFill>
                      <a:srgbClr val="FF6699"/>
                    </a:solidFill>
                    <a:latin typeface="Times New Roman" pitchFamily="18" charset="0"/>
                  </a:rPr>
                  <a:t>Bound</a:t>
                </a:r>
                <a:endParaRPr lang="en-US" sz="1200"/>
              </a:p>
            </p:txBody>
          </p:sp>
          <p:sp>
            <p:nvSpPr>
              <p:cNvPr id="20562" name="Freeform 26"/>
              <p:cNvSpPr>
                <a:spLocks/>
              </p:cNvSpPr>
              <p:nvPr/>
            </p:nvSpPr>
            <p:spPr bwMode="auto">
              <a:xfrm>
                <a:off x="2039" y="961"/>
                <a:ext cx="1378" cy="837"/>
              </a:xfrm>
              <a:custGeom>
                <a:avLst/>
                <a:gdLst>
                  <a:gd name="T0" fmla="*/ 0 w 4558"/>
                  <a:gd name="T1" fmla="*/ 0 h 3408"/>
                  <a:gd name="T2" fmla="*/ 0 w 4558"/>
                  <a:gd name="T3" fmla="*/ 0 h 3408"/>
                  <a:gd name="T4" fmla="*/ 0 w 4558"/>
                  <a:gd name="T5" fmla="*/ 0 h 3408"/>
                  <a:gd name="T6" fmla="*/ 0 w 4558"/>
                  <a:gd name="T7" fmla="*/ 0 h 3408"/>
                  <a:gd name="T8" fmla="*/ 0 w 4558"/>
                  <a:gd name="T9" fmla="*/ 0 h 3408"/>
                  <a:gd name="T10" fmla="*/ 0 w 4558"/>
                  <a:gd name="T11" fmla="*/ 0 h 3408"/>
                  <a:gd name="T12" fmla="*/ 0 w 4558"/>
                  <a:gd name="T13" fmla="*/ 0 h 3408"/>
                  <a:gd name="T14" fmla="*/ 0 w 4558"/>
                  <a:gd name="T15" fmla="*/ 0 h 3408"/>
                  <a:gd name="T16" fmla="*/ 0 w 4558"/>
                  <a:gd name="T17" fmla="*/ 0 h 3408"/>
                  <a:gd name="T18" fmla="*/ 0 w 4558"/>
                  <a:gd name="T19" fmla="*/ 0 h 3408"/>
                  <a:gd name="T20" fmla="*/ 0 w 4558"/>
                  <a:gd name="T21" fmla="*/ 0 h 3408"/>
                  <a:gd name="T22" fmla="*/ 0 w 4558"/>
                  <a:gd name="T23" fmla="*/ 0 h 3408"/>
                  <a:gd name="T24" fmla="*/ 0 w 4558"/>
                  <a:gd name="T25" fmla="*/ 0 h 3408"/>
                  <a:gd name="T26" fmla="*/ 0 w 4558"/>
                  <a:gd name="T27" fmla="*/ 0 h 3408"/>
                  <a:gd name="T28" fmla="*/ 0 w 4558"/>
                  <a:gd name="T29" fmla="*/ 0 h 3408"/>
                  <a:gd name="T30" fmla="*/ 0 w 4558"/>
                  <a:gd name="T31" fmla="*/ 0 h 3408"/>
                  <a:gd name="T32" fmla="*/ 0 w 4558"/>
                  <a:gd name="T33" fmla="*/ 0 h 3408"/>
                  <a:gd name="T34" fmla="*/ 0 w 4558"/>
                  <a:gd name="T35" fmla="*/ 0 h 3408"/>
                  <a:gd name="T36" fmla="*/ 0 w 4558"/>
                  <a:gd name="T37" fmla="*/ 0 h 3408"/>
                  <a:gd name="T38" fmla="*/ 0 w 4558"/>
                  <a:gd name="T39" fmla="*/ 0 h 3408"/>
                  <a:gd name="T40" fmla="*/ 0 w 4558"/>
                  <a:gd name="T41" fmla="*/ 0 h 3408"/>
                  <a:gd name="T42" fmla="*/ 0 w 4558"/>
                  <a:gd name="T43" fmla="*/ 0 h 3408"/>
                  <a:gd name="T44" fmla="*/ 0 w 4558"/>
                  <a:gd name="T45" fmla="*/ 0 h 3408"/>
                  <a:gd name="T46" fmla="*/ 0 w 4558"/>
                  <a:gd name="T47" fmla="*/ 0 h 3408"/>
                  <a:gd name="T48" fmla="*/ 0 w 4558"/>
                  <a:gd name="T49" fmla="*/ 0 h 3408"/>
                  <a:gd name="T50" fmla="*/ 0 w 4558"/>
                  <a:gd name="T51" fmla="*/ 0 h 3408"/>
                  <a:gd name="T52" fmla="*/ 0 w 4558"/>
                  <a:gd name="T53" fmla="*/ 0 h 3408"/>
                  <a:gd name="T54" fmla="*/ 0 w 4558"/>
                  <a:gd name="T55" fmla="*/ 0 h 3408"/>
                  <a:gd name="T56" fmla="*/ 0 w 4558"/>
                  <a:gd name="T57" fmla="*/ 0 h 3408"/>
                  <a:gd name="T58" fmla="*/ 0 w 4558"/>
                  <a:gd name="T59" fmla="*/ 0 h 3408"/>
                  <a:gd name="T60" fmla="*/ 0 w 4558"/>
                  <a:gd name="T61" fmla="*/ 0 h 3408"/>
                  <a:gd name="T62" fmla="*/ 0 w 4558"/>
                  <a:gd name="T63" fmla="*/ 0 h 3408"/>
                  <a:gd name="T64" fmla="*/ 0 w 4558"/>
                  <a:gd name="T65" fmla="*/ 0 h 3408"/>
                  <a:gd name="T66" fmla="*/ 0 w 4558"/>
                  <a:gd name="T67" fmla="*/ 0 h 34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58"/>
                  <a:gd name="T103" fmla="*/ 0 h 3408"/>
                  <a:gd name="T104" fmla="*/ 4558 w 4558"/>
                  <a:gd name="T105" fmla="*/ 3408 h 34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58" h="3408">
                    <a:moveTo>
                      <a:pt x="0" y="3408"/>
                    </a:moveTo>
                    <a:lnTo>
                      <a:pt x="724" y="2954"/>
                    </a:lnTo>
                    <a:lnTo>
                      <a:pt x="1086" y="2499"/>
                    </a:lnTo>
                    <a:lnTo>
                      <a:pt x="1303" y="2045"/>
                    </a:lnTo>
                    <a:lnTo>
                      <a:pt x="1592" y="1477"/>
                    </a:lnTo>
                    <a:lnTo>
                      <a:pt x="1881" y="1136"/>
                    </a:lnTo>
                    <a:lnTo>
                      <a:pt x="2243" y="682"/>
                    </a:lnTo>
                    <a:lnTo>
                      <a:pt x="2749" y="341"/>
                    </a:lnTo>
                    <a:lnTo>
                      <a:pt x="3304" y="74"/>
                    </a:lnTo>
                    <a:lnTo>
                      <a:pt x="3472" y="0"/>
                    </a:lnTo>
                    <a:lnTo>
                      <a:pt x="3545" y="227"/>
                    </a:lnTo>
                    <a:lnTo>
                      <a:pt x="3690" y="341"/>
                    </a:lnTo>
                    <a:lnTo>
                      <a:pt x="3834" y="455"/>
                    </a:lnTo>
                    <a:lnTo>
                      <a:pt x="4051" y="568"/>
                    </a:lnTo>
                    <a:lnTo>
                      <a:pt x="4340" y="682"/>
                    </a:lnTo>
                    <a:lnTo>
                      <a:pt x="4473" y="712"/>
                    </a:lnTo>
                    <a:lnTo>
                      <a:pt x="4558" y="795"/>
                    </a:lnTo>
                    <a:lnTo>
                      <a:pt x="4340" y="795"/>
                    </a:lnTo>
                    <a:lnTo>
                      <a:pt x="4040" y="786"/>
                    </a:lnTo>
                    <a:lnTo>
                      <a:pt x="3818" y="859"/>
                    </a:lnTo>
                    <a:lnTo>
                      <a:pt x="3472" y="909"/>
                    </a:lnTo>
                    <a:lnTo>
                      <a:pt x="3111" y="1023"/>
                    </a:lnTo>
                    <a:lnTo>
                      <a:pt x="2822" y="1250"/>
                    </a:lnTo>
                    <a:lnTo>
                      <a:pt x="2533" y="1591"/>
                    </a:lnTo>
                    <a:lnTo>
                      <a:pt x="2315" y="1818"/>
                    </a:lnTo>
                    <a:lnTo>
                      <a:pt x="2171" y="2045"/>
                    </a:lnTo>
                    <a:lnTo>
                      <a:pt x="1954" y="2272"/>
                    </a:lnTo>
                    <a:lnTo>
                      <a:pt x="1736" y="2613"/>
                    </a:lnTo>
                    <a:lnTo>
                      <a:pt x="1519" y="2840"/>
                    </a:lnTo>
                    <a:lnTo>
                      <a:pt x="1303" y="3067"/>
                    </a:lnTo>
                    <a:lnTo>
                      <a:pt x="1013" y="3181"/>
                    </a:lnTo>
                    <a:lnTo>
                      <a:pt x="651" y="3294"/>
                    </a:lnTo>
                    <a:lnTo>
                      <a:pt x="346" y="3372"/>
                    </a:lnTo>
                    <a:lnTo>
                      <a:pt x="0" y="3408"/>
                    </a:lnTo>
                    <a:close/>
                  </a:path>
                </a:pathLst>
              </a:custGeom>
              <a:solidFill>
                <a:srgbClr val="0000CC"/>
              </a:solidFill>
              <a:ln w="9525">
                <a:noFill/>
                <a:round/>
                <a:headEnd/>
                <a:tailEnd/>
              </a:ln>
            </p:spPr>
            <p:txBody>
              <a:bodyPr/>
              <a:lstStyle/>
              <a:p>
                <a:endParaRPr lang="en-US"/>
              </a:p>
            </p:txBody>
          </p:sp>
          <p:sp>
            <p:nvSpPr>
              <p:cNvPr id="20563" name="Freeform 27"/>
              <p:cNvSpPr>
                <a:spLocks/>
              </p:cNvSpPr>
              <p:nvPr/>
            </p:nvSpPr>
            <p:spPr bwMode="auto">
              <a:xfrm>
                <a:off x="1968" y="916"/>
                <a:ext cx="1229" cy="901"/>
              </a:xfrm>
              <a:custGeom>
                <a:avLst/>
                <a:gdLst>
                  <a:gd name="T0" fmla="*/ 0 w 4558"/>
                  <a:gd name="T1" fmla="*/ 0 h 3408"/>
                  <a:gd name="T2" fmla="*/ 0 w 4558"/>
                  <a:gd name="T3" fmla="*/ 0 h 3408"/>
                  <a:gd name="T4" fmla="*/ 0 w 4558"/>
                  <a:gd name="T5" fmla="*/ 0 h 3408"/>
                  <a:gd name="T6" fmla="*/ 0 w 4558"/>
                  <a:gd name="T7" fmla="*/ 0 h 3408"/>
                  <a:gd name="T8" fmla="*/ 0 w 4558"/>
                  <a:gd name="T9" fmla="*/ 0 h 3408"/>
                  <a:gd name="T10" fmla="*/ 0 w 4558"/>
                  <a:gd name="T11" fmla="*/ 0 h 3408"/>
                  <a:gd name="T12" fmla="*/ 0 w 4558"/>
                  <a:gd name="T13" fmla="*/ 0 h 3408"/>
                  <a:gd name="T14" fmla="*/ 0 w 4558"/>
                  <a:gd name="T15" fmla="*/ 0 h 3408"/>
                  <a:gd name="T16" fmla="*/ 0 w 4558"/>
                  <a:gd name="T17" fmla="*/ 0 h 3408"/>
                  <a:gd name="T18" fmla="*/ 0 w 4558"/>
                  <a:gd name="T19" fmla="*/ 0 h 3408"/>
                  <a:gd name="T20" fmla="*/ 0 w 4558"/>
                  <a:gd name="T21" fmla="*/ 0 h 3408"/>
                  <a:gd name="T22" fmla="*/ 0 w 4558"/>
                  <a:gd name="T23" fmla="*/ 0 h 3408"/>
                  <a:gd name="T24" fmla="*/ 0 w 4558"/>
                  <a:gd name="T25" fmla="*/ 0 h 3408"/>
                  <a:gd name="T26" fmla="*/ 0 w 4558"/>
                  <a:gd name="T27" fmla="*/ 0 h 3408"/>
                  <a:gd name="T28" fmla="*/ 0 w 4558"/>
                  <a:gd name="T29" fmla="*/ 0 h 3408"/>
                  <a:gd name="T30" fmla="*/ 0 w 4558"/>
                  <a:gd name="T31" fmla="*/ 0 h 3408"/>
                  <a:gd name="T32" fmla="*/ 0 w 4558"/>
                  <a:gd name="T33" fmla="*/ 0 h 3408"/>
                  <a:gd name="T34" fmla="*/ 0 w 4558"/>
                  <a:gd name="T35" fmla="*/ 0 h 3408"/>
                  <a:gd name="T36" fmla="*/ 0 w 4558"/>
                  <a:gd name="T37" fmla="*/ 0 h 3408"/>
                  <a:gd name="T38" fmla="*/ 0 w 4558"/>
                  <a:gd name="T39" fmla="*/ 0 h 3408"/>
                  <a:gd name="T40" fmla="*/ 0 w 4558"/>
                  <a:gd name="T41" fmla="*/ 0 h 3408"/>
                  <a:gd name="T42" fmla="*/ 0 w 4558"/>
                  <a:gd name="T43" fmla="*/ 0 h 3408"/>
                  <a:gd name="T44" fmla="*/ 0 w 4558"/>
                  <a:gd name="T45" fmla="*/ 0 h 3408"/>
                  <a:gd name="T46" fmla="*/ 0 w 4558"/>
                  <a:gd name="T47" fmla="*/ 0 h 3408"/>
                  <a:gd name="T48" fmla="*/ 0 w 4558"/>
                  <a:gd name="T49" fmla="*/ 0 h 3408"/>
                  <a:gd name="T50" fmla="*/ 0 w 4558"/>
                  <a:gd name="T51" fmla="*/ 0 h 3408"/>
                  <a:gd name="T52" fmla="*/ 0 w 4558"/>
                  <a:gd name="T53" fmla="*/ 0 h 3408"/>
                  <a:gd name="T54" fmla="*/ 0 w 4558"/>
                  <a:gd name="T55" fmla="*/ 0 h 3408"/>
                  <a:gd name="T56" fmla="*/ 0 w 4558"/>
                  <a:gd name="T57" fmla="*/ 0 h 3408"/>
                  <a:gd name="T58" fmla="*/ 0 w 4558"/>
                  <a:gd name="T59" fmla="*/ 0 h 3408"/>
                  <a:gd name="T60" fmla="*/ 0 w 4558"/>
                  <a:gd name="T61" fmla="*/ 0 h 3408"/>
                  <a:gd name="T62" fmla="*/ 0 w 4558"/>
                  <a:gd name="T63" fmla="*/ 0 h 3408"/>
                  <a:gd name="T64" fmla="*/ 0 w 4558"/>
                  <a:gd name="T65" fmla="*/ 0 h 3408"/>
                  <a:gd name="T66" fmla="*/ 0 w 4558"/>
                  <a:gd name="T67" fmla="*/ 0 h 34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58"/>
                  <a:gd name="T103" fmla="*/ 0 h 3408"/>
                  <a:gd name="T104" fmla="*/ 4558 w 4558"/>
                  <a:gd name="T105" fmla="*/ 3408 h 34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58" h="3408">
                    <a:moveTo>
                      <a:pt x="0" y="3408"/>
                    </a:moveTo>
                    <a:lnTo>
                      <a:pt x="724" y="2954"/>
                    </a:lnTo>
                    <a:lnTo>
                      <a:pt x="1086" y="2499"/>
                    </a:lnTo>
                    <a:lnTo>
                      <a:pt x="1303" y="2045"/>
                    </a:lnTo>
                    <a:lnTo>
                      <a:pt x="1592" y="1477"/>
                    </a:lnTo>
                    <a:lnTo>
                      <a:pt x="1881" y="1136"/>
                    </a:lnTo>
                    <a:lnTo>
                      <a:pt x="2243" y="682"/>
                    </a:lnTo>
                    <a:lnTo>
                      <a:pt x="2749" y="341"/>
                    </a:lnTo>
                    <a:lnTo>
                      <a:pt x="3304" y="74"/>
                    </a:lnTo>
                    <a:lnTo>
                      <a:pt x="3472" y="0"/>
                    </a:lnTo>
                    <a:lnTo>
                      <a:pt x="3545" y="227"/>
                    </a:lnTo>
                    <a:lnTo>
                      <a:pt x="3690" y="341"/>
                    </a:lnTo>
                    <a:lnTo>
                      <a:pt x="3834" y="455"/>
                    </a:lnTo>
                    <a:lnTo>
                      <a:pt x="4051" y="568"/>
                    </a:lnTo>
                    <a:lnTo>
                      <a:pt x="4340" y="682"/>
                    </a:lnTo>
                    <a:lnTo>
                      <a:pt x="4473" y="712"/>
                    </a:lnTo>
                    <a:lnTo>
                      <a:pt x="4558" y="795"/>
                    </a:lnTo>
                    <a:lnTo>
                      <a:pt x="4340" y="795"/>
                    </a:lnTo>
                    <a:lnTo>
                      <a:pt x="4040" y="786"/>
                    </a:lnTo>
                    <a:lnTo>
                      <a:pt x="3818" y="859"/>
                    </a:lnTo>
                    <a:lnTo>
                      <a:pt x="3472" y="909"/>
                    </a:lnTo>
                    <a:lnTo>
                      <a:pt x="3111" y="1023"/>
                    </a:lnTo>
                    <a:lnTo>
                      <a:pt x="2822" y="1250"/>
                    </a:lnTo>
                    <a:lnTo>
                      <a:pt x="2533" y="1591"/>
                    </a:lnTo>
                    <a:lnTo>
                      <a:pt x="2315" y="1818"/>
                    </a:lnTo>
                    <a:lnTo>
                      <a:pt x="2171" y="2045"/>
                    </a:lnTo>
                    <a:lnTo>
                      <a:pt x="1954" y="2272"/>
                    </a:lnTo>
                    <a:lnTo>
                      <a:pt x="1736" y="2613"/>
                    </a:lnTo>
                    <a:lnTo>
                      <a:pt x="1519" y="2840"/>
                    </a:lnTo>
                    <a:lnTo>
                      <a:pt x="1303" y="3067"/>
                    </a:lnTo>
                    <a:lnTo>
                      <a:pt x="1013" y="3181"/>
                    </a:lnTo>
                    <a:lnTo>
                      <a:pt x="651" y="3294"/>
                    </a:lnTo>
                    <a:lnTo>
                      <a:pt x="346" y="3372"/>
                    </a:lnTo>
                    <a:lnTo>
                      <a:pt x="0" y="3408"/>
                    </a:lnTo>
                    <a:close/>
                  </a:path>
                </a:pathLst>
              </a:custGeom>
              <a:solidFill>
                <a:srgbClr val="00CC99"/>
              </a:solidFill>
              <a:ln w="9525">
                <a:noFill/>
                <a:round/>
                <a:headEnd/>
                <a:tailEnd/>
              </a:ln>
            </p:spPr>
            <p:txBody>
              <a:bodyPr/>
              <a:lstStyle/>
              <a:p>
                <a:endParaRPr lang="en-US"/>
              </a:p>
            </p:txBody>
          </p:sp>
        </p:grpSp>
        <p:sp>
          <p:nvSpPr>
            <p:cNvPr id="20547" name="Text Box 28"/>
            <p:cNvSpPr txBox="1">
              <a:spLocks noChangeArrowheads="1"/>
            </p:cNvSpPr>
            <p:nvPr/>
          </p:nvSpPr>
          <p:spPr bwMode="auto">
            <a:xfrm>
              <a:off x="1810" y="528"/>
              <a:ext cx="1999" cy="212"/>
            </a:xfrm>
            <a:prstGeom prst="rect">
              <a:avLst/>
            </a:prstGeom>
            <a:noFill/>
            <a:ln w="9525">
              <a:noFill/>
              <a:miter lim="800000"/>
              <a:headEnd/>
              <a:tailEnd/>
            </a:ln>
          </p:spPr>
          <p:txBody>
            <a:bodyPr wrap="none">
              <a:spAutoFit/>
            </a:bodyPr>
            <a:lstStyle/>
            <a:p>
              <a:r>
                <a:rPr lang="en-US" sz="1600">
                  <a:solidFill>
                    <a:srgbClr val="000000"/>
                  </a:solidFill>
                  <a:latin typeface="Times New Roman" pitchFamily="18" charset="0"/>
                </a:rPr>
                <a:t>Capacity and Fundamental Limits</a:t>
              </a:r>
            </a:p>
          </p:txBody>
        </p:sp>
      </p:grpSp>
      <p:grpSp>
        <p:nvGrpSpPr>
          <p:cNvPr id="20484" name="Group 29"/>
          <p:cNvGrpSpPr>
            <a:grpSpLocks/>
          </p:cNvGrpSpPr>
          <p:nvPr/>
        </p:nvGrpSpPr>
        <p:grpSpPr bwMode="auto">
          <a:xfrm>
            <a:off x="3600450" y="6162675"/>
            <a:ext cx="2303463" cy="609600"/>
            <a:chOff x="2205" y="3840"/>
            <a:chExt cx="1451" cy="384"/>
          </a:xfrm>
        </p:grpSpPr>
        <p:sp>
          <p:nvSpPr>
            <p:cNvPr id="20543" name="AutoShape 30"/>
            <p:cNvSpPr>
              <a:spLocks noChangeArrowheads="1"/>
            </p:cNvSpPr>
            <p:nvPr/>
          </p:nvSpPr>
          <p:spPr bwMode="auto">
            <a:xfrm>
              <a:off x="2205" y="3840"/>
              <a:ext cx="1451" cy="384"/>
            </a:xfrm>
            <a:prstGeom prst="upArrowCallout">
              <a:avLst>
                <a:gd name="adj1" fmla="val 94466"/>
                <a:gd name="adj2" fmla="val 94466"/>
                <a:gd name="adj3" fmla="val 16667"/>
                <a:gd name="adj4" fmla="val 66667"/>
              </a:avLst>
            </a:prstGeom>
            <a:solidFill>
              <a:srgbClr val="CC99FF"/>
            </a:solidFill>
            <a:ln w="9525">
              <a:solidFill>
                <a:schemeClr val="tx1"/>
              </a:solidFill>
              <a:miter lim="800000"/>
              <a:headEnd/>
              <a:tailEnd/>
            </a:ln>
          </p:spPr>
          <p:txBody>
            <a:bodyPr wrap="none" anchor="ctr"/>
            <a:lstStyle/>
            <a:p>
              <a:endParaRPr lang="en-US"/>
            </a:p>
          </p:txBody>
        </p:sp>
        <p:sp>
          <p:nvSpPr>
            <p:cNvPr id="20544" name="Text Box 31"/>
            <p:cNvSpPr txBox="1">
              <a:spLocks noChangeArrowheads="1"/>
            </p:cNvSpPr>
            <p:nvPr/>
          </p:nvSpPr>
          <p:spPr bwMode="auto">
            <a:xfrm>
              <a:off x="2325" y="4002"/>
              <a:ext cx="1210" cy="212"/>
            </a:xfrm>
            <a:prstGeom prst="rect">
              <a:avLst/>
            </a:prstGeom>
            <a:noFill/>
            <a:ln w="9525">
              <a:noFill/>
              <a:miter lim="800000"/>
              <a:headEnd/>
              <a:tailEnd/>
            </a:ln>
          </p:spPr>
          <p:txBody>
            <a:bodyPr wrap="none">
              <a:spAutoFit/>
            </a:bodyPr>
            <a:lstStyle/>
            <a:p>
              <a:r>
                <a:rPr lang="en-US" sz="1600">
                  <a:latin typeface="Times New Roman" pitchFamily="18" charset="0"/>
                </a:rPr>
                <a:t>Application Metrics</a:t>
              </a:r>
            </a:p>
          </p:txBody>
        </p:sp>
      </p:grpSp>
      <p:sp>
        <p:nvSpPr>
          <p:cNvPr id="20485" name="AutoShape 32"/>
          <p:cNvSpPr>
            <a:spLocks noChangeArrowheads="1"/>
          </p:cNvSpPr>
          <p:nvPr/>
        </p:nvSpPr>
        <p:spPr bwMode="auto">
          <a:xfrm>
            <a:off x="5311775" y="2913063"/>
            <a:ext cx="419100" cy="669925"/>
          </a:xfrm>
          <a:prstGeom prst="curvedLeftArrow">
            <a:avLst>
              <a:gd name="adj1" fmla="val 31970"/>
              <a:gd name="adj2" fmla="val 63939"/>
              <a:gd name="adj3" fmla="val 33333"/>
            </a:avLst>
          </a:prstGeom>
          <a:solidFill>
            <a:srgbClr val="CC3300"/>
          </a:solidFill>
          <a:ln w="9525">
            <a:solidFill>
              <a:srgbClr val="CC3300"/>
            </a:solidFill>
            <a:miter lim="800000"/>
            <a:headEnd/>
            <a:tailEnd/>
          </a:ln>
        </p:spPr>
        <p:txBody>
          <a:bodyPr wrap="none" anchor="ctr"/>
          <a:lstStyle/>
          <a:p>
            <a:endParaRPr lang="en-US"/>
          </a:p>
        </p:txBody>
      </p:sp>
      <p:sp>
        <p:nvSpPr>
          <p:cNvPr id="20486" name="AutoShape 33"/>
          <p:cNvSpPr>
            <a:spLocks noChangeArrowheads="1"/>
          </p:cNvSpPr>
          <p:nvPr/>
        </p:nvSpPr>
        <p:spPr bwMode="auto">
          <a:xfrm flipH="1" flipV="1">
            <a:off x="3665538" y="2967038"/>
            <a:ext cx="273050" cy="641350"/>
          </a:xfrm>
          <a:prstGeom prst="curvedLeftArrow">
            <a:avLst>
              <a:gd name="adj1" fmla="val 46977"/>
              <a:gd name="adj2" fmla="val 93953"/>
              <a:gd name="adj3" fmla="val 33333"/>
            </a:avLst>
          </a:prstGeom>
          <a:solidFill>
            <a:srgbClr val="CC3300"/>
          </a:solidFill>
          <a:ln w="9525">
            <a:solidFill>
              <a:srgbClr val="CC3300"/>
            </a:solidFill>
            <a:miter lim="800000"/>
            <a:headEnd/>
            <a:tailEnd/>
          </a:ln>
        </p:spPr>
        <p:txBody>
          <a:bodyPr wrap="none" anchor="ctr"/>
          <a:lstStyle/>
          <a:p>
            <a:endParaRPr lang="en-US"/>
          </a:p>
        </p:txBody>
      </p:sp>
      <p:grpSp>
        <p:nvGrpSpPr>
          <p:cNvPr id="20487" name="Group 34"/>
          <p:cNvGrpSpPr>
            <a:grpSpLocks/>
          </p:cNvGrpSpPr>
          <p:nvPr/>
        </p:nvGrpSpPr>
        <p:grpSpPr bwMode="auto">
          <a:xfrm>
            <a:off x="2462213" y="3490913"/>
            <a:ext cx="4572000" cy="2692400"/>
            <a:chOff x="1551" y="2199"/>
            <a:chExt cx="2880" cy="1696"/>
          </a:xfrm>
        </p:grpSpPr>
        <p:sp>
          <p:nvSpPr>
            <p:cNvPr id="20521" name="Oval 35"/>
            <p:cNvSpPr>
              <a:spLocks noChangeArrowheads="1"/>
            </p:cNvSpPr>
            <p:nvPr/>
          </p:nvSpPr>
          <p:spPr bwMode="auto">
            <a:xfrm>
              <a:off x="1551" y="2199"/>
              <a:ext cx="2880" cy="1696"/>
            </a:xfrm>
            <a:prstGeom prst="ellipse">
              <a:avLst/>
            </a:prstGeom>
            <a:solidFill>
              <a:srgbClr val="BDFFBD"/>
            </a:solidFill>
            <a:ln w="9525">
              <a:solidFill>
                <a:schemeClr val="tx1"/>
              </a:solidFill>
              <a:round/>
              <a:headEnd/>
              <a:tailEnd/>
            </a:ln>
          </p:spPr>
          <p:txBody>
            <a:bodyPr wrap="none" anchor="ctr"/>
            <a:lstStyle/>
            <a:p>
              <a:pPr algn="ctr"/>
              <a:endParaRPr lang="en-US" sz="2400">
                <a:latin typeface="Times New Roman" pitchFamily="18" charset="0"/>
              </a:endParaRPr>
            </a:p>
          </p:txBody>
        </p:sp>
        <p:sp>
          <p:nvSpPr>
            <p:cNvPr id="20522" name="Rectangle 36"/>
            <p:cNvSpPr>
              <a:spLocks noChangeArrowheads="1"/>
            </p:cNvSpPr>
            <p:nvPr/>
          </p:nvSpPr>
          <p:spPr bwMode="auto">
            <a:xfrm>
              <a:off x="2028" y="2664"/>
              <a:ext cx="210" cy="81"/>
            </a:xfrm>
            <a:prstGeom prst="rect">
              <a:avLst/>
            </a:prstGeom>
            <a:noFill/>
            <a:ln w="9525">
              <a:noFill/>
              <a:miter lim="800000"/>
              <a:headEnd/>
              <a:tailEnd/>
            </a:ln>
          </p:spPr>
          <p:txBody>
            <a:bodyPr/>
            <a:lstStyle/>
            <a:p>
              <a:endParaRPr lang="en-US"/>
            </a:p>
          </p:txBody>
        </p:sp>
        <p:sp>
          <p:nvSpPr>
            <p:cNvPr id="20523" name="Rectangle 37"/>
            <p:cNvSpPr>
              <a:spLocks noChangeArrowheads="1"/>
            </p:cNvSpPr>
            <p:nvPr/>
          </p:nvSpPr>
          <p:spPr bwMode="auto">
            <a:xfrm>
              <a:off x="2022" y="2619"/>
              <a:ext cx="368" cy="115"/>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New Roman" pitchFamily="18" charset="0"/>
                </a:rPr>
                <a:t>Capacity</a:t>
              </a:r>
              <a:endParaRPr lang="en-US" sz="1200">
                <a:latin typeface="Times New Roman" pitchFamily="18" charset="0"/>
              </a:endParaRPr>
            </a:p>
          </p:txBody>
        </p:sp>
        <p:grpSp>
          <p:nvGrpSpPr>
            <p:cNvPr id="20524" name="Group 38"/>
            <p:cNvGrpSpPr>
              <a:grpSpLocks/>
            </p:cNvGrpSpPr>
            <p:nvPr/>
          </p:nvGrpSpPr>
          <p:grpSpPr bwMode="auto">
            <a:xfrm>
              <a:off x="2236" y="2736"/>
              <a:ext cx="14" cy="941"/>
              <a:chOff x="1343" y="2203"/>
              <a:chExt cx="37" cy="1745"/>
            </a:xfrm>
          </p:grpSpPr>
          <p:sp>
            <p:nvSpPr>
              <p:cNvPr id="20541" name="Line 39"/>
              <p:cNvSpPr>
                <a:spLocks noChangeShapeType="1"/>
              </p:cNvSpPr>
              <p:nvPr/>
            </p:nvSpPr>
            <p:spPr bwMode="auto">
              <a:xfrm>
                <a:off x="1361" y="2238"/>
                <a:ext cx="1" cy="1710"/>
              </a:xfrm>
              <a:prstGeom prst="line">
                <a:avLst/>
              </a:prstGeom>
              <a:noFill/>
              <a:ln w="6350">
                <a:solidFill>
                  <a:srgbClr val="000000"/>
                </a:solidFill>
                <a:round/>
                <a:headEnd/>
                <a:tailEnd/>
              </a:ln>
            </p:spPr>
            <p:txBody>
              <a:bodyPr/>
              <a:lstStyle/>
              <a:p>
                <a:endParaRPr lang="en-US"/>
              </a:p>
            </p:txBody>
          </p:sp>
          <p:sp>
            <p:nvSpPr>
              <p:cNvPr id="20542" name="Freeform 40"/>
              <p:cNvSpPr>
                <a:spLocks/>
              </p:cNvSpPr>
              <p:nvPr/>
            </p:nvSpPr>
            <p:spPr bwMode="auto">
              <a:xfrm>
                <a:off x="1343" y="2203"/>
                <a:ext cx="37" cy="37"/>
              </a:xfrm>
              <a:custGeom>
                <a:avLst/>
                <a:gdLst>
                  <a:gd name="T0" fmla="*/ 0 w 75"/>
                  <a:gd name="T1" fmla="*/ 1 h 74"/>
                  <a:gd name="T2" fmla="*/ 0 w 75"/>
                  <a:gd name="T3" fmla="*/ 0 h 74"/>
                  <a:gd name="T4" fmla="*/ 0 w 75"/>
                  <a:gd name="T5" fmla="*/ 1 h 74"/>
                  <a:gd name="T6" fmla="*/ 0 w 75"/>
                  <a:gd name="T7" fmla="*/ 1 h 74"/>
                  <a:gd name="T8" fmla="*/ 0 60000 65536"/>
                  <a:gd name="T9" fmla="*/ 0 60000 65536"/>
                  <a:gd name="T10" fmla="*/ 0 60000 65536"/>
                  <a:gd name="T11" fmla="*/ 0 60000 65536"/>
                  <a:gd name="T12" fmla="*/ 0 w 75"/>
                  <a:gd name="T13" fmla="*/ 0 h 74"/>
                  <a:gd name="T14" fmla="*/ 75 w 75"/>
                  <a:gd name="T15" fmla="*/ 74 h 74"/>
                </a:gdLst>
                <a:ahLst/>
                <a:cxnLst>
                  <a:cxn ang="T8">
                    <a:pos x="T0" y="T1"/>
                  </a:cxn>
                  <a:cxn ang="T9">
                    <a:pos x="T2" y="T3"/>
                  </a:cxn>
                  <a:cxn ang="T10">
                    <a:pos x="T4" y="T5"/>
                  </a:cxn>
                  <a:cxn ang="T11">
                    <a:pos x="T6" y="T7"/>
                  </a:cxn>
                </a:cxnLst>
                <a:rect l="T12" t="T13" r="T14" b="T15"/>
                <a:pathLst>
                  <a:path w="75" h="74">
                    <a:moveTo>
                      <a:pt x="75" y="74"/>
                    </a:moveTo>
                    <a:lnTo>
                      <a:pt x="38" y="0"/>
                    </a:lnTo>
                    <a:lnTo>
                      <a:pt x="0" y="74"/>
                    </a:lnTo>
                    <a:lnTo>
                      <a:pt x="75" y="74"/>
                    </a:lnTo>
                    <a:close/>
                  </a:path>
                </a:pathLst>
              </a:custGeom>
              <a:solidFill>
                <a:srgbClr val="000000"/>
              </a:solidFill>
              <a:ln w="9525">
                <a:noFill/>
                <a:round/>
                <a:headEnd/>
                <a:tailEnd/>
              </a:ln>
            </p:spPr>
            <p:txBody>
              <a:bodyPr/>
              <a:lstStyle/>
              <a:p>
                <a:endParaRPr lang="en-US"/>
              </a:p>
            </p:txBody>
          </p:sp>
        </p:grpSp>
        <p:grpSp>
          <p:nvGrpSpPr>
            <p:cNvPr id="20525" name="Group 41"/>
            <p:cNvGrpSpPr>
              <a:grpSpLocks/>
            </p:cNvGrpSpPr>
            <p:nvPr/>
          </p:nvGrpSpPr>
          <p:grpSpPr bwMode="auto">
            <a:xfrm>
              <a:off x="2268" y="2805"/>
              <a:ext cx="1116" cy="849"/>
              <a:chOff x="1361" y="2423"/>
              <a:chExt cx="2288" cy="1525"/>
            </a:xfrm>
          </p:grpSpPr>
          <p:sp>
            <p:nvSpPr>
              <p:cNvPr id="20539" name="Line 42"/>
              <p:cNvSpPr>
                <a:spLocks noChangeShapeType="1"/>
              </p:cNvSpPr>
              <p:nvPr/>
            </p:nvSpPr>
            <p:spPr bwMode="auto">
              <a:xfrm flipV="1">
                <a:off x="1361" y="2441"/>
                <a:ext cx="2258" cy="1507"/>
              </a:xfrm>
              <a:prstGeom prst="line">
                <a:avLst/>
              </a:prstGeom>
              <a:noFill/>
              <a:ln w="6350">
                <a:solidFill>
                  <a:srgbClr val="000000"/>
                </a:solidFill>
                <a:round/>
                <a:headEnd/>
                <a:tailEnd/>
              </a:ln>
            </p:spPr>
            <p:txBody>
              <a:bodyPr/>
              <a:lstStyle/>
              <a:p>
                <a:endParaRPr lang="en-US"/>
              </a:p>
            </p:txBody>
          </p:sp>
          <p:sp>
            <p:nvSpPr>
              <p:cNvPr id="20540" name="Freeform 43"/>
              <p:cNvSpPr>
                <a:spLocks/>
              </p:cNvSpPr>
              <p:nvPr/>
            </p:nvSpPr>
            <p:spPr bwMode="auto">
              <a:xfrm>
                <a:off x="3608" y="2423"/>
                <a:ext cx="41" cy="35"/>
              </a:xfrm>
              <a:custGeom>
                <a:avLst/>
                <a:gdLst>
                  <a:gd name="T0" fmla="*/ 1 w 82"/>
                  <a:gd name="T1" fmla="*/ 0 h 71"/>
                  <a:gd name="T2" fmla="*/ 1 w 82"/>
                  <a:gd name="T3" fmla="*/ 0 h 71"/>
                  <a:gd name="T4" fmla="*/ 0 w 82"/>
                  <a:gd name="T5" fmla="*/ 0 h 71"/>
                  <a:gd name="T6" fmla="*/ 1 w 82"/>
                  <a:gd name="T7" fmla="*/ 0 h 71"/>
                  <a:gd name="T8" fmla="*/ 0 60000 65536"/>
                  <a:gd name="T9" fmla="*/ 0 60000 65536"/>
                  <a:gd name="T10" fmla="*/ 0 60000 65536"/>
                  <a:gd name="T11" fmla="*/ 0 60000 65536"/>
                  <a:gd name="T12" fmla="*/ 0 w 82"/>
                  <a:gd name="T13" fmla="*/ 0 h 71"/>
                  <a:gd name="T14" fmla="*/ 82 w 82"/>
                  <a:gd name="T15" fmla="*/ 71 h 71"/>
                </a:gdLst>
                <a:ahLst/>
                <a:cxnLst>
                  <a:cxn ang="T8">
                    <a:pos x="T0" y="T1"/>
                  </a:cxn>
                  <a:cxn ang="T9">
                    <a:pos x="T2" y="T3"/>
                  </a:cxn>
                  <a:cxn ang="T10">
                    <a:pos x="T4" y="T5"/>
                  </a:cxn>
                  <a:cxn ang="T11">
                    <a:pos x="T6" y="T7"/>
                  </a:cxn>
                </a:cxnLst>
                <a:rect l="T12" t="T13" r="T14" b="T15"/>
                <a:pathLst>
                  <a:path w="82" h="71">
                    <a:moveTo>
                      <a:pt x="40" y="71"/>
                    </a:moveTo>
                    <a:lnTo>
                      <a:pt x="82" y="0"/>
                    </a:lnTo>
                    <a:lnTo>
                      <a:pt x="0" y="9"/>
                    </a:lnTo>
                    <a:lnTo>
                      <a:pt x="40" y="71"/>
                    </a:lnTo>
                    <a:close/>
                  </a:path>
                </a:pathLst>
              </a:custGeom>
              <a:solidFill>
                <a:srgbClr val="000000"/>
              </a:solidFill>
              <a:ln w="9525">
                <a:noFill/>
                <a:round/>
                <a:headEnd/>
                <a:tailEnd/>
              </a:ln>
            </p:spPr>
            <p:txBody>
              <a:bodyPr/>
              <a:lstStyle/>
              <a:p>
                <a:endParaRPr lang="en-US"/>
              </a:p>
            </p:txBody>
          </p:sp>
        </p:grpSp>
        <p:grpSp>
          <p:nvGrpSpPr>
            <p:cNvPr id="20526" name="Group 44"/>
            <p:cNvGrpSpPr>
              <a:grpSpLocks/>
            </p:cNvGrpSpPr>
            <p:nvPr/>
          </p:nvGrpSpPr>
          <p:grpSpPr bwMode="auto">
            <a:xfrm flipV="1">
              <a:off x="2257" y="3641"/>
              <a:ext cx="1054" cy="56"/>
              <a:chOff x="1355" y="3928"/>
              <a:chExt cx="2758" cy="37"/>
            </a:xfrm>
          </p:grpSpPr>
          <p:sp>
            <p:nvSpPr>
              <p:cNvPr id="20537" name="Line 45"/>
              <p:cNvSpPr>
                <a:spLocks noChangeShapeType="1"/>
              </p:cNvSpPr>
              <p:nvPr/>
            </p:nvSpPr>
            <p:spPr bwMode="auto">
              <a:xfrm flipV="1">
                <a:off x="1355" y="3946"/>
                <a:ext cx="2722" cy="2"/>
              </a:xfrm>
              <a:prstGeom prst="line">
                <a:avLst/>
              </a:prstGeom>
              <a:noFill/>
              <a:ln w="6350">
                <a:solidFill>
                  <a:srgbClr val="000000"/>
                </a:solidFill>
                <a:round/>
                <a:headEnd/>
                <a:tailEnd/>
              </a:ln>
            </p:spPr>
            <p:txBody>
              <a:bodyPr/>
              <a:lstStyle/>
              <a:p>
                <a:endParaRPr lang="en-US"/>
              </a:p>
            </p:txBody>
          </p:sp>
          <p:sp>
            <p:nvSpPr>
              <p:cNvPr id="20538" name="Freeform 46"/>
              <p:cNvSpPr>
                <a:spLocks/>
              </p:cNvSpPr>
              <p:nvPr/>
            </p:nvSpPr>
            <p:spPr bwMode="auto">
              <a:xfrm>
                <a:off x="4075" y="3928"/>
                <a:ext cx="38" cy="37"/>
              </a:xfrm>
              <a:custGeom>
                <a:avLst/>
                <a:gdLst>
                  <a:gd name="T0" fmla="*/ 0 w 74"/>
                  <a:gd name="T1" fmla="*/ 1 h 74"/>
                  <a:gd name="T2" fmla="*/ 1 w 74"/>
                  <a:gd name="T3" fmla="*/ 1 h 74"/>
                  <a:gd name="T4" fmla="*/ 0 w 74"/>
                  <a:gd name="T5" fmla="*/ 0 h 74"/>
                  <a:gd name="T6" fmla="*/ 0 w 74"/>
                  <a:gd name="T7" fmla="*/ 1 h 74"/>
                  <a:gd name="T8" fmla="*/ 0 60000 65536"/>
                  <a:gd name="T9" fmla="*/ 0 60000 65536"/>
                  <a:gd name="T10" fmla="*/ 0 60000 65536"/>
                  <a:gd name="T11" fmla="*/ 0 60000 65536"/>
                  <a:gd name="T12" fmla="*/ 0 w 74"/>
                  <a:gd name="T13" fmla="*/ 0 h 74"/>
                  <a:gd name="T14" fmla="*/ 74 w 74"/>
                  <a:gd name="T15" fmla="*/ 74 h 74"/>
                </a:gdLst>
                <a:ahLst/>
                <a:cxnLst>
                  <a:cxn ang="T8">
                    <a:pos x="T0" y="T1"/>
                  </a:cxn>
                  <a:cxn ang="T9">
                    <a:pos x="T2" y="T3"/>
                  </a:cxn>
                  <a:cxn ang="T10">
                    <a:pos x="T4" y="T5"/>
                  </a:cxn>
                  <a:cxn ang="T11">
                    <a:pos x="T6" y="T7"/>
                  </a:cxn>
                </a:cxnLst>
                <a:rect l="T12" t="T13" r="T14" b="T15"/>
                <a:pathLst>
                  <a:path w="74" h="74">
                    <a:moveTo>
                      <a:pt x="0" y="74"/>
                    </a:moveTo>
                    <a:lnTo>
                      <a:pt x="74" y="37"/>
                    </a:lnTo>
                    <a:lnTo>
                      <a:pt x="0" y="0"/>
                    </a:lnTo>
                    <a:lnTo>
                      <a:pt x="0" y="74"/>
                    </a:lnTo>
                    <a:close/>
                  </a:path>
                </a:pathLst>
              </a:custGeom>
              <a:solidFill>
                <a:srgbClr val="000000"/>
              </a:solidFill>
              <a:ln w="9525">
                <a:noFill/>
                <a:round/>
                <a:headEnd/>
                <a:tailEnd/>
              </a:ln>
            </p:spPr>
            <p:txBody>
              <a:bodyPr/>
              <a:lstStyle/>
              <a:p>
                <a:endParaRPr lang="en-US"/>
              </a:p>
            </p:txBody>
          </p:sp>
        </p:grpSp>
        <p:sp>
          <p:nvSpPr>
            <p:cNvPr id="20527" name="Rectangle 47"/>
            <p:cNvSpPr>
              <a:spLocks noChangeArrowheads="1"/>
            </p:cNvSpPr>
            <p:nvPr/>
          </p:nvSpPr>
          <p:spPr bwMode="auto">
            <a:xfrm>
              <a:off x="3243" y="2857"/>
              <a:ext cx="145" cy="83"/>
            </a:xfrm>
            <a:prstGeom prst="rect">
              <a:avLst/>
            </a:prstGeom>
            <a:noFill/>
            <a:ln w="9525">
              <a:noFill/>
              <a:miter lim="800000"/>
              <a:headEnd/>
              <a:tailEnd/>
            </a:ln>
          </p:spPr>
          <p:txBody>
            <a:bodyPr/>
            <a:lstStyle/>
            <a:p>
              <a:endParaRPr lang="en-US"/>
            </a:p>
          </p:txBody>
        </p:sp>
        <p:sp>
          <p:nvSpPr>
            <p:cNvPr id="20528" name="Rectangle 48"/>
            <p:cNvSpPr>
              <a:spLocks noChangeArrowheads="1"/>
            </p:cNvSpPr>
            <p:nvPr/>
          </p:nvSpPr>
          <p:spPr bwMode="auto">
            <a:xfrm>
              <a:off x="3404" y="2780"/>
              <a:ext cx="235" cy="115"/>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New Roman" pitchFamily="18" charset="0"/>
                </a:rPr>
                <a:t>Delay</a:t>
              </a:r>
              <a:endParaRPr lang="en-US" sz="1200">
                <a:latin typeface="Times New Roman" pitchFamily="18" charset="0"/>
              </a:endParaRPr>
            </a:p>
          </p:txBody>
        </p:sp>
        <p:sp>
          <p:nvSpPr>
            <p:cNvPr id="20529" name="Rectangle 49"/>
            <p:cNvSpPr>
              <a:spLocks noChangeArrowheads="1"/>
            </p:cNvSpPr>
            <p:nvPr/>
          </p:nvSpPr>
          <p:spPr bwMode="auto">
            <a:xfrm>
              <a:off x="3332" y="3605"/>
              <a:ext cx="247" cy="116"/>
            </a:xfrm>
            <a:prstGeom prst="rect">
              <a:avLst/>
            </a:prstGeom>
            <a:noFill/>
            <a:ln w="9525">
              <a:noFill/>
              <a:miter lim="800000"/>
              <a:headEnd/>
              <a:tailEnd/>
            </a:ln>
          </p:spPr>
          <p:txBody>
            <a:bodyPr wrap="none" lIns="0" tIns="0" rIns="0" bIns="0">
              <a:spAutoFit/>
            </a:bodyPr>
            <a:lstStyle/>
            <a:p>
              <a:r>
                <a:rPr lang="en-US" sz="1200">
                  <a:solidFill>
                    <a:srgbClr val="000000"/>
                  </a:solidFill>
                  <a:latin typeface="Times New Roman" pitchFamily="18" charset="0"/>
                </a:rPr>
                <a:t>Power</a:t>
              </a:r>
              <a:endParaRPr lang="en-US" sz="1200">
                <a:latin typeface="Times New Roman" pitchFamily="18" charset="0"/>
              </a:endParaRPr>
            </a:p>
          </p:txBody>
        </p:sp>
        <p:sp>
          <p:nvSpPr>
            <p:cNvPr id="20530" name="Freeform 50"/>
            <p:cNvSpPr>
              <a:spLocks/>
            </p:cNvSpPr>
            <p:nvPr/>
          </p:nvSpPr>
          <p:spPr bwMode="auto">
            <a:xfrm>
              <a:off x="2235" y="2703"/>
              <a:ext cx="1135" cy="967"/>
            </a:xfrm>
            <a:custGeom>
              <a:avLst/>
              <a:gdLst>
                <a:gd name="T0" fmla="*/ 0 w 4650"/>
                <a:gd name="T1" fmla="*/ 0 h 3477"/>
                <a:gd name="T2" fmla="*/ 0 w 4650"/>
                <a:gd name="T3" fmla="*/ 0 h 3477"/>
                <a:gd name="T4" fmla="*/ 0 w 4650"/>
                <a:gd name="T5" fmla="*/ 0 h 3477"/>
                <a:gd name="T6" fmla="*/ 0 w 4650"/>
                <a:gd name="T7" fmla="*/ 0 h 3477"/>
                <a:gd name="T8" fmla="*/ 0 w 4650"/>
                <a:gd name="T9" fmla="*/ 0 h 3477"/>
                <a:gd name="T10" fmla="*/ 0 w 4650"/>
                <a:gd name="T11" fmla="*/ 0 h 3477"/>
                <a:gd name="T12" fmla="*/ 0 w 4650"/>
                <a:gd name="T13" fmla="*/ 0 h 3477"/>
                <a:gd name="T14" fmla="*/ 0 w 4650"/>
                <a:gd name="T15" fmla="*/ 0 h 3477"/>
                <a:gd name="T16" fmla="*/ 0 w 4650"/>
                <a:gd name="T17" fmla="*/ 0 h 3477"/>
                <a:gd name="T18" fmla="*/ 0 w 4650"/>
                <a:gd name="T19" fmla="*/ 0 h 3477"/>
                <a:gd name="T20" fmla="*/ 0 w 4650"/>
                <a:gd name="T21" fmla="*/ 0 h 3477"/>
                <a:gd name="T22" fmla="*/ 0 w 4650"/>
                <a:gd name="T23" fmla="*/ 0 h 3477"/>
                <a:gd name="T24" fmla="*/ 0 w 4650"/>
                <a:gd name="T25" fmla="*/ 0 h 3477"/>
                <a:gd name="T26" fmla="*/ 0 w 4650"/>
                <a:gd name="T27" fmla="*/ 0 h 3477"/>
                <a:gd name="T28" fmla="*/ 0 w 4650"/>
                <a:gd name="T29" fmla="*/ 0 h 3477"/>
                <a:gd name="T30" fmla="*/ 0 w 4650"/>
                <a:gd name="T31" fmla="*/ 0 h 3477"/>
                <a:gd name="T32" fmla="*/ 0 w 4650"/>
                <a:gd name="T33" fmla="*/ 0 h 3477"/>
                <a:gd name="T34" fmla="*/ 0 w 4650"/>
                <a:gd name="T35" fmla="*/ 0 h 3477"/>
                <a:gd name="T36" fmla="*/ 0 w 4650"/>
                <a:gd name="T37" fmla="*/ 0 h 3477"/>
                <a:gd name="T38" fmla="*/ 0 w 4650"/>
                <a:gd name="T39" fmla="*/ 0 h 3477"/>
                <a:gd name="T40" fmla="*/ 0 w 4650"/>
                <a:gd name="T41" fmla="*/ 0 h 3477"/>
                <a:gd name="T42" fmla="*/ 0 w 4650"/>
                <a:gd name="T43" fmla="*/ 0 h 3477"/>
                <a:gd name="T44" fmla="*/ 0 w 4650"/>
                <a:gd name="T45" fmla="*/ 0 h 3477"/>
                <a:gd name="T46" fmla="*/ 0 w 4650"/>
                <a:gd name="T47" fmla="*/ 0 h 3477"/>
                <a:gd name="T48" fmla="*/ 0 w 4650"/>
                <a:gd name="T49" fmla="*/ 0 h 3477"/>
                <a:gd name="T50" fmla="*/ 0 w 4650"/>
                <a:gd name="T51" fmla="*/ 0 h 3477"/>
                <a:gd name="T52" fmla="*/ 0 w 4650"/>
                <a:gd name="T53" fmla="*/ 0 h 3477"/>
                <a:gd name="T54" fmla="*/ 0 w 4650"/>
                <a:gd name="T55" fmla="*/ 0 h 3477"/>
                <a:gd name="T56" fmla="*/ 0 w 4650"/>
                <a:gd name="T57" fmla="*/ 0 h 3477"/>
                <a:gd name="T58" fmla="*/ 0 w 4650"/>
                <a:gd name="T59" fmla="*/ 0 h 3477"/>
                <a:gd name="T60" fmla="*/ 0 w 4650"/>
                <a:gd name="T61" fmla="*/ 0 h 3477"/>
                <a:gd name="T62" fmla="*/ 0 w 4650"/>
                <a:gd name="T63" fmla="*/ 0 h 3477"/>
                <a:gd name="T64" fmla="*/ 0 w 4650"/>
                <a:gd name="T65" fmla="*/ 0 h 3477"/>
                <a:gd name="T66" fmla="*/ 0 w 4650"/>
                <a:gd name="T67" fmla="*/ 0 h 347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650"/>
                <a:gd name="T103" fmla="*/ 0 h 3477"/>
                <a:gd name="T104" fmla="*/ 4650 w 4650"/>
                <a:gd name="T105" fmla="*/ 3477 h 347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650" h="3477">
                  <a:moveTo>
                    <a:pt x="0" y="3477"/>
                  </a:moveTo>
                  <a:lnTo>
                    <a:pt x="738" y="3014"/>
                  </a:lnTo>
                  <a:lnTo>
                    <a:pt x="1107" y="2549"/>
                  </a:lnTo>
                  <a:lnTo>
                    <a:pt x="1329" y="2086"/>
                  </a:lnTo>
                  <a:lnTo>
                    <a:pt x="1624" y="1507"/>
                  </a:lnTo>
                  <a:lnTo>
                    <a:pt x="1919" y="1159"/>
                  </a:lnTo>
                  <a:lnTo>
                    <a:pt x="2288" y="696"/>
                  </a:lnTo>
                  <a:lnTo>
                    <a:pt x="2804" y="348"/>
                  </a:lnTo>
                  <a:lnTo>
                    <a:pt x="3370" y="75"/>
                  </a:lnTo>
                  <a:lnTo>
                    <a:pt x="3542" y="0"/>
                  </a:lnTo>
                  <a:lnTo>
                    <a:pt x="3617" y="231"/>
                  </a:lnTo>
                  <a:lnTo>
                    <a:pt x="3764" y="348"/>
                  </a:lnTo>
                  <a:lnTo>
                    <a:pt x="3911" y="464"/>
                  </a:lnTo>
                  <a:lnTo>
                    <a:pt x="4133" y="579"/>
                  </a:lnTo>
                  <a:lnTo>
                    <a:pt x="4428" y="696"/>
                  </a:lnTo>
                  <a:lnTo>
                    <a:pt x="4563" y="726"/>
                  </a:lnTo>
                  <a:lnTo>
                    <a:pt x="4650" y="811"/>
                  </a:lnTo>
                  <a:lnTo>
                    <a:pt x="4428" y="811"/>
                  </a:lnTo>
                  <a:lnTo>
                    <a:pt x="4121" y="801"/>
                  </a:lnTo>
                  <a:lnTo>
                    <a:pt x="3895" y="877"/>
                  </a:lnTo>
                  <a:lnTo>
                    <a:pt x="3542" y="927"/>
                  </a:lnTo>
                  <a:lnTo>
                    <a:pt x="3173" y="1044"/>
                  </a:lnTo>
                  <a:lnTo>
                    <a:pt x="2878" y="1275"/>
                  </a:lnTo>
                  <a:lnTo>
                    <a:pt x="2584" y="1623"/>
                  </a:lnTo>
                  <a:lnTo>
                    <a:pt x="2362" y="1855"/>
                  </a:lnTo>
                  <a:lnTo>
                    <a:pt x="2215" y="2086"/>
                  </a:lnTo>
                  <a:lnTo>
                    <a:pt x="1993" y="2318"/>
                  </a:lnTo>
                  <a:lnTo>
                    <a:pt x="1771" y="2666"/>
                  </a:lnTo>
                  <a:lnTo>
                    <a:pt x="1550" y="2897"/>
                  </a:lnTo>
                  <a:lnTo>
                    <a:pt x="1329" y="3129"/>
                  </a:lnTo>
                  <a:lnTo>
                    <a:pt x="1033" y="3245"/>
                  </a:lnTo>
                  <a:lnTo>
                    <a:pt x="664" y="3360"/>
                  </a:lnTo>
                  <a:lnTo>
                    <a:pt x="353" y="3440"/>
                  </a:lnTo>
                  <a:lnTo>
                    <a:pt x="0" y="3477"/>
                  </a:lnTo>
                  <a:close/>
                </a:path>
              </a:pathLst>
            </a:custGeom>
            <a:solidFill>
              <a:srgbClr val="0000CC"/>
            </a:solidFill>
            <a:ln w="9525">
              <a:noFill/>
              <a:round/>
              <a:headEnd/>
              <a:tailEnd/>
            </a:ln>
          </p:spPr>
          <p:txBody>
            <a:bodyPr/>
            <a:lstStyle/>
            <a:p>
              <a:endParaRPr lang="en-US"/>
            </a:p>
          </p:txBody>
        </p:sp>
        <p:sp>
          <p:nvSpPr>
            <p:cNvPr id="20531" name="Rectangle 51"/>
            <p:cNvSpPr>
              <a:spLocks noChangeArrowheads="1"/>
            </p:cNvSpPr>
            <p:nvPr/>
          </p:nvSpPr>
          <p:spPr bwMode="auto">
            <a:xfrm>
              <a:off x="2511" y="2826"/>
              <a:ext cx="301" cy="82"/>
            </a:xfrm>
            <a:prstGeom prst="rect">
              <a:avLst/>
            </a:prstGeom>
            <a:noFill/>
            <a:ln w="9525">
              <a:noFill/>
              <a:miter lim="800000"/>
              <a:headEnd/>
              <a:tailEnd/>
            </a:ln>
          </p:spPr>
          <p:txBody>
            <a:bodyPr/>
            <a:lstStyle/>
            <a:p>
              <a:endParaRPr lang="en-US"/>
            </a:p>
          </p:txBody>
        </p:sp>
        <p:sp>
          <p:nvSpPr>
            <p:cNvPr id="20532" name="Freeform 52"/>
            <p:cNvSpPr>
              <a:spLocks/>
            </p:cNvSpPr>
            <p:nvPr/>
          </p:nvSpPr>
          <p:spPr bwMode="auto">
            <a:xfrm>
              <a:off x="2587" y="3016"/>
              <a:ext cx="303" cy="200"/>
            </a:xfrm>
            <a:custGeom>
              <a:avLst/>
              <a:gdLst>
                <a:gd name="T0" fmla="*/ 0 w 585"/>
                <a:gd name="T1" fmla="*/ 3 h 360"/>
                <a:gd name="T2" fmla="*/ 1 w 585"/>
                <a:gd name="T3" fmla="*/ 3 h 360"/>
                <a:gd name="T4" fmla="*/ 2 w 585"/>
                <a:gd name="T5" fmla="*/ 3 h 360"/>
                <a:gd name="T6" fmla="*/ 3 w 585"/>
                <a:gd name="T7" fmla="*/ 3 h 360"/>
                <a:gd name="T8" fmla="*/ 3 w 585"/>
                <a:gd name="T9" fmla="*/ 2 h 360"/>
                <a:gd name="T10" fmla="*/ 3 w 585"/>
                <a:gd name="T11" fmla="*/ 1 h 360"/>
                <a:gd name="T12" fmla="*/ 3 w 585"/>
                <a:gd name="T13" fmla="*/ 1 h 360"/>
                <a:gd name="T14" fmla="*/ 2 w 585"/>
                <a:gd name="T15" fmla="*/ 0 h 360"/>
                <a:gd name="T16" fmla="*/ 2 w 585"/>
                <a:gd name="T17" fmla="*/ 1 h 360"/>
                <a:gd name="T18" fmla="*/ 1 w 585"/>
                <a:gd name="T19" fmla="*/ 1 h 360"/>
                <a:gd name="T20" fmla="*/ 1 w 585"/>
                <a:gd name="T21" fmla="*/ 2 h 360"/>
                <a:gd name="T22" fmla="*/ 0 w 585"/>
                <a:gd name="T23" fmla="*/ 3 h 3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85"/>
                <a:gd name="T37" fmla="*/ 0 h 360"/>
                <a:gd name="T38" fmla="*/ 585 w 585"/>
                <a:gd name="T39" fmla="*/ 360 h 3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85" h="360">
                  <a:moveTo>
                    <a:pt x="0" y="342"/>
                  </a:moveTo>
                  <a:lnTo>
                    <a:pt x="90" y="342"/>
                  </a:lnTo>
                  <a:lnTo>
                    <a:pt x="261" y="360"/>
                  </a:lnTo>
                  <a:lnTo>
                    <a:pt x="468" y="333"/>
                  </a:lnTo>
                  <a:lnTo>
                    <a:pt x="585" y="216"/>
                  </a:lnTo>
                  <a:lnTo>
                    <a:pt x="585" y="144"/>
                  </a:lnTo>
                  <a:lnTo>
                    <a:pt x="549" y="27"/>
                  </a:lnTo>
                  <a:lnTo>
                    <a:pt x="414" y="0"/>
                  </a:lnTo>
                  <a:lnTo>
                    <a:pt x="225" y="36"/>
                  </a:lnTo>
                  <a:lnTo>
                    <a:pt x="117" y="135"/>
                  </a:lnTo>
                  <a:lnTo>
                    <a:pt x="72" y="207"/>
                  </a:lnTo>
                  <a:lnTo>
                    <a:pt x="0" y="342"/>
                  </a:lnTo>
                  <a:close/>
                </a:path>
              </a:pathLst>
            </a:custGeom>
            <a:solidFill>
              <a:srgbClr val="CCCC00"/>
            </a:solidFill>
            <a:ln w="12700">
              <a:noFill/>
              <a:round/>
              <a:headEnd type="none" w="sm" len="sm"/>
              <a:tailEnd type="none" w="sm" len="sm"/>
            </a:ln>
          </p:spPr>
          <p:txBody>
            <a:bodyPr/>
            <a:lstStyle/>
            <a:p>
              <a:endParaRPr lang="en-US"/>
            </a:p>
          </p:txBody>
        </p:sp>
        <p:sp>
          <p:nvSpPr>
            <p:cNvPr id="20533" name="Oval 53"/>
            <p:cNvSpPr>
              <a:spLocks noChangeArrowheads="1"/>
            </p:cNvSpPr>
            <p:nvPr/>
          </p:nvSpPr>
          <p:spPr bwMode="auto">
            <a:xfrm>
              <a:off x="2707" y="3057"/>
              <a:ext cx="54" cy="73"/>
            </a:xfrm>
            <a:prstGeom prst="ellipse">
              <a:avLst/>
            </a:prstGeom>
            <a:solidFill>
              <a:srgbClr val="FF3399"/>
            </a:solidFill>
            <a:ln w="12700">
              <a:noFill/>
              <a:round/>
              <a:headEnd type="none" w="sm" len="sm"/>
              <a:tailEnd type="none" w="sm" len="sm"/>
            </a:ln>
          </p:spPr>
          <p:txBody>
            <a:bodyPr wrap="none" anchor="ctr"/>
            <a:lstStyle/>
            <a:p>
              <a:endParaRPr lang="en-US"/>
            </a:p>
          </p:txBody>
        </p:sp>
        <p:sp>
          <p:nvSpPr>
            <p:cNvPr id="20534" name="Text Box 54"/>
            <p:cNvSpPr txBox="1">
              <a:spLocks noChangeArrowheads="1"/>
            </p:cNvSpPr>
            <p:nvPr/>
          </p:nvSpPr>
          <p:spPr bwMode="auto">
            <a:xfrm>
              <a:off x="3105" y="3228"/>
              <a:ext cx="926" cy="210"/>
            </a:xfrm>
            <a:prstGeom prst="rect">
              <a:avLst/>
            </a:prstGeom>
            <a:noFill/>
            <a:ln w="28575">
              <a:solidFill>
                <a:srgbClr val="800000"/>
              </a:solidFill>
              <a:miter lim="800000"/>
              <a:headEnd type="none" w="sm" len="sm"/>
              <a:tailEnd type="none" w="sm" len="sm"/>
            </a:ln>
          </p:spPr>
          <p:txBody>
            <a:bodyPr wrap="none">
              <a:spAutoFit/>
            </a:bodyPr>
            <a:lstStyle/>
            <a:p>
              <a:r>
                <a:rPr lang="en-US" sz="1400" i="1">
                  <a:solidFill>
                    <a:srgbClr val="800000"/>
                  </a:solidFill>
                  <a:latin typeface="Times New Roman" pitchFamily="18" charset="0"/>
                </a:rPr>
                <a:t>Utility=U(C,D,E)</a:t>
              </a:r>
            </a:p>
          </p:txBody>
        </p:sp>
        <p:sp>
          <p:nvSpPr>
            <p:cNvPr id="20535" name="Text Box 55"/>
            <p:cNvSpPr txBox="1">
              <a:spLocks noChangeArrowheads="1"/>
            </p:cNvSpPr>
            <p:nvPr/>
          </p:nvSpPr>
          <p:spPr bwMode="auto">
            <a:xfrm>
              <a:off x="2402" y="2254"/>
              <a:ext cx="1286" cy="368"/>
            </a:xfrm>
            <a:prstGeom prst="rect">
              <a:avLst/>
            </a:prstGeom>
            <a:noFill/>
            <a:ln w="9525">
              <a:noFill/>
              <a:miter lim="800000"/>
              <a:headEnd/>
              <a:tailEnd/>
            </a:ln>
          </p:spPr>
          <p:txBody>
            <a:bodyPr wrap="none">
              <a:spAutoFit/>
            </a:bodyPr>
            <a:lstStyle/>
            <a:p>
              <a:pPr algn="ctr"/>
              <a:r>
                <a:rPr lang="en-US" sz="1600">
                  <a:solidFill>
                    <a:srgbClr val="000000"/>
                  </a:solidFill>
                  <a:latin typeface="Times New Roman" pitchFamily="18" charset="0"/>
                </a:rPr>
                <a:t>Application and</a:t>
              </a:r>
            </a:p>
            <a:p>
              <a:pPr algn="ctr"/>
              <a:r>
                <a:rPr lang="en-US" sz="1600">
                  <a:solidFill>
                    <a:srgbClr val="000000"/>
                  </a:solidFill>
                  <a:latin typeface="Times New Roman" pitchFamily="18" charset="0"/>
                </a:rPr>
                <a:t>Network Optimization</a:t>
              </a:r>
            </a:p>
          </p:txBody>
        </p:sp>
        <p:sp>
          <p:nvSpPr>
            <p:cNvPr id="20536" name="Text Box 56"/>
            <p:cNvSpPr txBox="1">
              <a:spLocks noChangeArrowheads="1"/>
            </p:cNvSpPr>
            <p:nvPr/>
          </p:nvSpPr>
          <p:spPr bwMode="auto">
            <a:xfrm>
              <a:off x="2217" y="2810"/>
              <a:ext cx="638" cy="192"/>
            </a:xfrm>
            <a:prstGeom prst="rect">
              <a:avLst/>
            </a:prstGeom>
            <a:noFill/>
            <a:ln w="12700">
              <a:noFill/>
              <a:miter lim="800000"/>
              <a:headEnd type="none" w="sm" len="sm"/>
              <a:tailEnd type="none" w="sm" len="sm"/>
            </a:ln>
          </p:spPr>
          <p:txBody>
            <a:bodyPr wrap="none">
              <a:spAutoFit/>
            </a:bodyPr>
            <a:lstStyle/>
            <a:p>
              <a:r>
                <a:rPr lang="en-US" sz="1400" i="1">
                  <a:solidFill>
                    <a:srgbClr val="FF3399"/>
                  </a:solidFill>
                  <a:latin typeface="Times New Roman" pitchFamily="18" charset="0"/>
                </a:rPr>
                <a:t>(C*,D*,E*)</a:t>
              </a:r>
            </a:p>
          </p:txBody>
        </p:sp>
      </p:grpSp>
      <p:grpSp>
        <p:nvGrpSpPr>
          <p:cNvPr id="20488" name="Group 57"/>
          <p:cNvGrpSpPr>
            <a:grpSpLocks/>
          </p:cNvGrpSpPr>
          <p:nvPr/>
        </p:nvGrpSpPr>
        <p:grpSpPr bwMode="auto">
          <a:xfrm>
            <a:off x="5811838" y="449263"/>
            <a:ext cx="2014537" cy="598487"/>
            <a:chOff x="3789" y="397"/>
            <a:chExt cx="1269" cy="377"/>
          </a:xfrm>
        </p:grpSpPr>
        <p:sp>
          <p:nvSpPr>
            <p:cNvPr id="20519" name="AutoShape 58"/>
            <p:cNvSpPr>
              <a:spLocks noChangeArrowheads="1"/>
            </p:cNvSpPr>
            <p:nvPr/>
          </p:nvSpPr>
          <p:spPr bwMode="auto">
            <a:xfrm>
              <a:off x="3789" y="397"/>
              <a:ext cx="1269" cy="377"/>
            </a:xfrm>
            <a:prstGeom prst="leftArrowCallout">
              <a:avLst>
                <a:gd name="adj1" fmla="val 25000"/>
                <a:gd name="adj2" fmla="val 25000"/>
                <a:gd name="adj3" fmla="val 56101"/>
                <a:gd name="adj4" fmla="val 66667"/>
              </a:avLst>
            </a:prstGeom>
            <a:solidFill>
              <a:srgbClr val="CC3300"/>
            </a:solidFill>
            <a:ln w="9525">
              <a:solidFill>
                <a:schemeClr val="tx1"/>
              </a:solidFill>
              <a:miter lim="800000"/>
              <a:headEnd/>
              <a:tailEnd/>
            </a:ln>
          </p:spPr>
          <p:txBody>
            <a:bodyPr wrap="none" anchor="ctr"/>
            <a:lstStyle/>
            <a:p>
              <a:endParaRPr lang="en-US"/>
            </a:p>
          </p:txBody>
        </p:sp>
        <p:sp>
          <p:nvSpPr>
            <p:cNvPr id="20520" name="Text Box 59"/>
            <p:cNvSpPr txBox="1">
              <a:spLocks noChangeArrowheads="1"/>
            </p:cNvSpPr>
            <p:nvPr/>
          </p:nvSpPr>
          <p:spPr bwMode="auto">
            <a:xfrm>
              <a:off x="4257" y="478"/>
              <a:ext cx="757" cy="212"/>
            </a:xfrm>
            <a:prstGeom prst="rect">
              <a:avLst/>
            </a:prstGeom>
            <a:noFill/>
            <a:ln w="9525">
              <a:noFill/>
              <a:miter lim="800000"/>
              <a:headEnd/>
              <a:tailEnd/>
            </a:ln>
          </p:spPr>
          <p:txBody>
            <a:bodyPr wrap="none">
              <a:spAutoFit/>
            </a:bodyPr>
            <a:lstStyle/>
            <a:p>
              <a:r>
                <a:rPr lang="en-US" sz="1600">
                  <a:latin typeface="Times New Roman" pitchFamily="18" charset="0"/>
                </a:rPr>
                <a:t>Constraints</a:t>
              </a:r>
            </a:p>
          </p:txBody>
        </p:sp>
      </p:grpSp>
      <p:grpSp>
        <p:nvGrpSpPr>
          <p:cNvPr id="20489" name="Group 60"/>
          <p:cNvGrpSpPr>
            <a:grpSpLocks/>
          </p:cNvGrpSpPr>
          <p:nvPr/>
        </p:nvGrpSpPr>
        <p:grpSpPr bwMode="auto">
          <a:xfrm>
            <a:off x="6103938" y="2311400"/>
            <a:ext cx="1951037" cy="671513"/>
            <a:chOff x="3845" y="1456"/>
            <a:chExt cx="1229" cy="423"/>
          </a:xfrm>
        </p:grpSpPr>
        <p:sp>
          <p:nvSpPr>
            <p:cNvPr id="20517" name="AutoShape 61"/>
            <p:cNvSpPr>
              <a:spLocks noChangeArrowheads="1"/>
            </p:cNvSpPr>
            <p:nvPr/>
          </p:nvSpPr>
          <p:spPr bwMode="auto">
            <a:xfrm flipH="1">
              <a:off x="3845" y="1456"/>
              <a:ext cx="1229" cy="423"/>
            </a:xfrm>
            <a:prstGeom prst="rightArrowCallout">
              <a:avLst>
                <a:gd name="adj1" fmla="val 25000"/>
                <a:gd name="adj2" fmla="val 25000"/>
                <a:gd name="adj3" fmla="val 48424"/>
                <a:gd name="adj4" fmla="val 66667"/>
              </a:avLst>
            </a:prstGeom>
            <a:solidFill>
              <a:srgbClr val="CC3300"/>
            </a:solidFill>
            <a:ln w="9525">
              <a:solidFill>
                <a:schemeClr val="tx1"/>
              </a:solidFill>
              <a:miter lim="800000"/>
              <a:headEnd/>
              <a:tailEnd/>
            </a:ln>
          </p:spPr>
          <p:txBody>
            <a:bodyPr wrap="none" anchor="ctr"/>
            <a:lstStyle/>
            <a:p>
              <a:endParaRPr lang="en-US"/>
            </a:p>
          </p:txBody>
        </p:sp>
        <p:sp>
          <p:nvSpPr>
            <p:cNvPr id="20518" name="Text Box 62"/>
            <p:cNvSpPr txBox="1">
              <a:spLocks noChangeArrowheads="1"/>
            </p:cNvSpPr>
            <p:nvPr/>
          </p:nvSpPr>
          <p:spPr bwMode="auto">
            <a:xfrm>
              <a:off x="4320" y="1486"/>
              <a:ext cx="689" cy="351"/>
            </a:xfrm>
            <a:prstGeom prst="rect">
              <a:avLst/>
            </a:prstGeom>
            <a:noFill/>
            <a:ln w="9525">
              <a:noFill/>
              <a:miter lim="800000"/>
              <a:headEnd/>
              <a:tailEnd/>
            </a:ln>
          </p:spPr>
          <p:txBody>
            <a:bodyPr wrap="none">
              <a:spAutoFit/>
            </a:bodyPr>
            <a:lstStyle/>
            <a:p>
              <a:pPr algn="ctr"/>
              <a:r>
                <a:rPr lang="en-US" sz="1600">
                  <a:latin typeface="Times New Roman" pitchFamily="18" charset="0"/>
                </a:rPr>
                <a:t>Degrees of</a:t>
              </a:r>
            </a:p>
            <a:p>
              <a:pPr algn="ctr">
                <a:lnSpc>
                  <a:spcPct val="90000"/>
                </a:lnSpc>
              </a:pPr>
              <a:r>
                <a:rPr lang="en-US" sz="1600">
                  <a:latin typeface="Times New Roman" pitchFamily="18" charset="0"/>
                </a:rPr>
                <a:t>Freedom</a:t>
              </a:r>
            </a:p>
          </p:txBody>
        </p:sp>
      </p:grpSp>
      <p:grpSp>
        <p:nvGrpSpPr>
          <p:cNvPr id="20490" name="Group 63"/>
          <p:cNvGrpSpPr>
            <a:grpSpLocks/>
          </p:cNvGrpSpPr>
          <p:nvPr/>
        </p:nvGrpSpPr>
        <p:grpSpPr bwMode="auto">
          <a:xfrm>
            <a:off x="6670675" y="1349375"/>
            <a:ext cx="2014538" cy="601663"/>
            <a:chOff x="4312" y="881"/>
            <a:chExt cx="1269" cy="379"/>
          </a:xfrm>
        </p:grpSpPr>
        <p:sp>
          <p:nvSpPr>
            <p:cNvPr id="20515" name="AutoShape 64"/>
            <p:cNvSpPr>
              <a:spLocks noChangeArrowheads="1"/>
            </p:cNvSpPr>
            <p:nvPr/>
          </p:nvSpPr>
          <p:spPr bwMode="auto">
            <a:xfrm>
              <a:off x="4312" y="883"/>
              <a:ext cx="1269" cy="377"/>
            </a:xfrm>
            <a:prstGeom prst="leftArrowCallout">
              <a:avLst>
                <a:gd name="adj1" fmla="val 25000"/>
                <a:gd name="adj2" fmla="val 25000"/>
                <a:gd name="adj3" fmla="val 56101"/>
                <a:gd name="adj4" fmla="val 66667"/>
              </a:avLst>
            </a:prstGeom>
            <a:solidFill>
              <a:srgbClr val="CC3300"/>
            </a:solidFill>
            <a:ln w="9525">
              <a:solidFill>
                <a:schemeClr val="tx1"/>
              </a:solidFill>
              <a:miter lim="800000"/>
              <a:headEnd/>
              <a:tailEnd/>
            </a:ln>
          </p:spPr>
          <p:txBody>
            <a:bodyPr wrap="none" anchor="ctr"/>
            <a:lstStyle/>
            <a:p>
              <a:endParaRPr lang="en-US"/>
            </a:p>
          </p:txBody>
        </p:sp>
        <p:sp>
          <p:nvSpPr>
            <p:cNvPr id="20516" name="Text Box 65"/>
            <p:cNvSpPr txBox="1">
              <a:spLocks noChangeArrowheads="1"/>
            </p:cNvSpPr>
            <p:nvPr/>
          </p:nvSpPr>
          <p:spPr bwMode="auto">
            <a:xfrm>
              <a:off x="4780" y="881"/>
              <a:ext cx="753" cy="366"/>
            </a:xfrm>
            <a:prstGeom prst="rect">
              <a:avLst/>
            </a:prstGeom>
            <a:noFill/>
            <a:ln w="9525">
              <a:noFill/>
              <a:miter lim="800000"/>
              <a:headEnd/>
              <a:tailEnd/>
            </a:ln>
          </p:spPr>
          <p:txBody>
            <a:bodyPr wrap="none">
              <a:spAutoFit/>
            </a:bodyPr>
            <a:lstStyle/>
            <a:p>
              <a:pPr algn="ctr">
                <a:lnSpc>
                  <a:spcPct val="110000"/>
                </a:lnSpc>
              </a:pPr>
              <a:r>
                <a:rPr lang="en-US" sz="1600">
                  <a:latin typeface="Times New Roman" pitchFamily="18" charset="0"/>
                </a:rPr>
                <a:t>Models and</a:t>
              </a:r>
            </a:p>
            <a:p>
              <a:pPr algn="ctr">
                <a:lnSpc>
                  <a:spcPct val="90000"/>
                </a:lnSpc>
              </a:pPr>
              <a:r>
                <a:rPr lang="en-US" sz="1600">
                  <a:latin typeface="Times New Roman" pitchFamily="18" charset="0"/>
                </a:rPr>
                <a:t>Dynamics</a:t>
              </a:r>
            </a:p>
          </p:txBody>
        </p:sp>
      </p:grpSp>
      <p:sp>
        <p:nvSpPr>
          <p:cNvPr id="20491" name="AutoShape 67"/>
          <p:cNvSpPr>
            <a:spLocks noChangeArrowheads="1"/>
          </p:cNvSpPr>
          <p:nvPr/>
        </p:nvSpPr>
        <p:spPr bwMode="auto">
          <a:xfrm flipH="1">
            <a:off x="1449388" y="2984500"/>
            <a:ext cx="2173287" cy="835025"/>
          </a:xfrm>
          <a:prstGeom prst="leftArrowCallout">
            <a:avLst>
              <a:gd name="adj1" fmla="val 25000"/>
              <a:gd name="adj2" fmla="val 25000"/>
              <a:gd name="adj3" fmla="val 60524"/>
              <a:gd name="adj4" fmla="val 66667"/>
            </a:avLst>
          </a:prstGeom>
          <a:solidFill>
            <a:srgbClr val="66CCFF"/>
          </a:solidFill>
          <a:ln w="9525">
            <a:solidFill>
              <a:schemeClr val="tx1"/>
            </a:solidFill>
            <a:miter lim="800000"/>
            <a:headEnd/>
            <a:tailEnd/>
          </a:ln>
        </p:spPr>
        <p:txBody>
          <a:bodyPr wrap="none" anchor="ctr"/>
          <a:lstStyle/>
          <a:p>
            <a:endParaRPr lang="en-US"/>
          </a:p>
        </p:txBody>
      </p:sp>
      <p:sp>
        <p:nvSpPr>
          <p:cNvPr id="20492" name="Text Box 68"/>
          <p:cNvSpPr txBox="1">
            <a:spLocks noChangeArrowheads="1"/>
          </p:cNvSpPr>
          <p:nvPr/>
        </p:nvSpPr>
        <p:spPr bwMode="auto">
          <a:xfrm>
            <a:off x="1600200" y="2971800"/>
            <a:ext cx="1122363" cy="868363"/>
          </a:xfrm>
          <a:prstGeom prst="rect">
            <a:avLst/>
          </a:prstGeom>
          <a:noFill/>
          <a:ln w="9525">
            <a:noFill/>
            <a:miter lim="800000"/>
            <a:headEnd/>
            <a:tailEnd/>
          </a:ln>
        </p:spPr>
        <p:txBody>
          <a:bodyPr wrap="none">
            <a:spAutoFit/>
          </a:bodyPr>
          <a:lstStyle/>
          <a:p>
            <a:pPr algn="ctr"/>
            <a:r>
              <a:rPr lang="en-US" sz="1400">
                <a:latin typeface="Times New Roman" pitchFamily="18" charset="0"/>
              </a:rPr>
              <a:t>Application  </a:t>
            </a:r>
          </a:p>
          <a:p>
            <a:pPr algn="ctr">
              <a:lnSpc>
                <a:spcPct val="90000"/>
              </a:lnSpc>
            </a:pPr>
            <a:r>
              <a:rPr lang="en-US" sz="1400">
                <a:latin typeface="Times New Roman" pitchFamily="18" charset="0"/>
              </a:rPr>
              <a:t>Metrics and</a:t>
            </a:r>
          </a:p>
          <a:p>
            <a:pPr algn="ctr">
              <a:lnSpc>
                <a:spcPct val="80000"/>
              </a:lnSpc>
            </a:pPr>
            <a:r>
              <a:rPr lang="en-US" sz="1400">
                <a:latin typeface="Times New Roman" pitchFamily="18" charset="0"/>
              </a:rPr>
              <a:t>Network </a:t>
            </a:r>
          </a:p>
          <a:p>
            <a:pPr algn="ctr">
              <a:lnSpc>
                <a:spcPct val="80000"/>
              </a:lnSpc>
            </a:pPr>
            <a:r>
              <a:rPr lang="en-US" sz="1400">
                <a:latin typeface="Times New Roman" pitchFamily="18" charset="0"/>
              </a:rPr>
              <a:t>Performance</a:t>
            </a:r>
          </a:p>
        </p:txBody>
      </p:sp>
      <p:grpSp>
        <p:nvGrpSpPr>
          <p:cNvPr id="20493" name="Group 69"/>
          <p:cNvGrpSpPr>
            <a:grpSpLocks/>
          </p:cNvGrpSpPr>
          <p:nvPr/>
        </p:nvGrpSpPr>
        <p:grpSpPr bwMode="auto">
          <a:xfrm>
            <a:off x="471488" y="1873250"/>
            <a:ext cx="1993900" cy="857250"/>
            <a:chOff x="187" y="695"/>
            <a:chExt cx="1256" cy="405"/>
          </a:xfrm>
        </p:grpSpPr>
        <p:sp>
          <p:nvSpPr>
            <p:cNvPr id="20513" name="AutoShape 70"/>
            <p:cNvSpPr>
              <a:spLocks noChangeArrowheads="1"/>
            </p:cNvSpPr>
            <p:nvPr/>
          </p:nvSpPr>
          <p:spPr bwMode="auto">
            <a:xfrm>
              <a:off x="187" y="695"/>
              <a:ext cx="1256" cy="405"/>
            </a:xfrm>
            <a:prstGeom prst="rightArrowCallout">
              <a:avLst>
                <a:gd name="adj1" fmla="val 25000"/>
                <a:gd name="adj2" fmla="val 25000"/>
                <a:gd name="adj3" fmla="val 51687"/>
                <a:gd name="adj4" fmla="val 66667"/>
              </a:avLst>
            </a:prstGeom>
            <a:solidFill>
              <a:srgbClr val="66CCFF"/>
            </a:solidFill>
            <a:ln w="9525">
              <a:solidFill>
                <a:schemeClr val="tx1"/>
              </a:solidFill>
              <a:miter lim="800000"/>
              <a:headEnd/>
              <a:tailEnd/>
            </a:ln>
          </p:spPr>
          <p:txBody>
            <a:bodyPr wrap="none" anchor="ctr"/>
            <a:lstStyle/>
            <a:p>
              <a:endParaRPr lang="en-US"/>
            </a:p>
          </p:txBody>
        </p:sp>
        <p:sp>
          <p:nvSpPr>
            <p:cNvPr id="20514" name="Text Box 71"/>
            <p:cNvSpPr txBox="1">
              <a:spLocks noChangeArrowheads="1"/>
            </p:cNvSpPr>
            <p:nvPr/>
          </p:nvSpPr>
          <p:spPr bwMode="auto">
            <a:xfrm>
              <a:off x="303" y="731"/>
              <a:ext cx="577" cy="345"/>
            </a:xfrm>
            <a:prstGeom prst="rect">
              <a:avLst/>
            </a:prstGeom>
            <a:noFill/>
            <a:ln w="9525">
              <a:noFill/>
              <a:miter lim="800000"/>
              <a:headEnd/>
              <a:tailEnd/>
            </a:ln>
          </p:spPr>
          <p:txBody>
            <a:bodyPr wrap="none">
              <a:spAutoFit/>
            </a:bodyPr>
            <a:lstStyle/>
            <a:p>
              <a:pPr algn="ctr"/>
              <a:r>
                <a:rPr lang="en-US" sz="1400">
                  <a:latin typeface="Times New Roman" pitchFamily="18" charset="0"/>
                </a:rPr>
                <a:t>Layerless</a:t>
              </a:r>
            </a:p>
            <a:p>
              <a:pPr algn="ctr"/>
              <a:r>
                <a:rPr lang="en-US" sz="1400">
                  <a:latin typeface="Times New Roman" pitchFamily="18" charset="0"/>
                </a:rPr>
                <a:t>Dynamic </a:t>
              </a:r>
            </a:p>
            <a:p>
              <a:pPr algn="ctr"/>
              <a:r>
                <a:rPr lang="en-US" sz="1400">
                  <a:latin typeface="Times New Roman" pitchFamily="18" charset="0"/>
                </a:rPr>
                <a:t>Networks</a:t>
              </a:r>
            </a:p>
          </p:txBody>
        </p:sp>
      </p:grpSp>
      <p:grpSp>
        <p:nvGrpSpPr>
          <p:cNvPr id="20494" name="Group 72"/>
          <p:cNvGrpSpPr>
            <a:grpSpLocks/>
          </p:cNvGrpSpPr>
          <p:nvPr/>
        </p:nvGrpSpPr>
        <p:grpSpPr bwMode="auto">
          <a:xfrm>
            <a:off x="246063" y="639763"/>
            <a:ext cx="2405062" cy="846137"/>
            <a:chOff x="128" y="1281"/>
            <a:chExt cx="1515" cy="533"/>
          </a:xfrm>
        </p:grpSpPr>
        <p:sp>
          <p:nvSpPr>
            <p:cNvPr id="20511" name="AutoShape 73"/>
            <p:cNvSpPr>
              <a:spLocks noChangeArrowheads="1"/>
            </p:cNvSpPr>
            <p:nvPr/>
          </p:nvSpPr>
          <p:spPr bwMode="auto">
            <a:xfrm>
              <a:off x="185" y="1281"/>
              <a:ext cx="1458" cy="533"/>
            </a:xfrm>
            <a:prstGeom prst="rightArrowCallout">
              <a:avLst>
                <a:gd name="adj1" fmla="val 25000"/>
                <a:gd name="adj2" fmla="val 25000"/>
                <a:gd name="adj3" fmla="val 45591"/>
                <a:gd name="adj4" fmla="val 66667"/>
              </a:avLst>
            </a:prstGeom>
            <a:solidFill>
              <a:srgbClr val="66CCFF"/>
            </a:solidFill>
            <a:ln w="9525">
              <a:noFill/>
              <a:miter lim="800000"/>
              <a:headEnd/>
              <a:tailEnd/>
            </a:ln>
          </p:spPr>
          <p:txBody>
            <a:bodyPr wrap="none" anchor="ctr"/>
            <a:lstStyle/>
            <a:p>
              <a:endParaRPr lang="en-US"/>
            </a:p>
          </p:txBody>
        </p:sp>
        <p:sp>
          <p:nvSpPr>
            <p:cNvPr id="20512" name="Text Box 74"/>
            <p:cNvSpPr txBox="1">
              <a:spLocks noChangeArrowheads="1"/>
            </p:cNvSpPr>
            <p:nvPr/>
          </p:nvSpPr>
          <p:spPr bwMode="auto">
            <a:xfrm>
              <a:off x="128" y="1292"/>
              <a:ext cx="1104" cy="520"/>
            </a:xfrm>
            <a:prstGeom prst="rect">
              <a:avLst/>
            </a:prstGeom>
            <a:noFill/>
            <a:ln w="9525">
              <a:noFill/>
              <a:miter lim="800000"/>
              <a:headEnd/>
              <a:tailEnd/>
            </a:ln>
          </p:spPr>
          <p:txBody>
            <a:bodyPr>
              <a:spAutoFit/>
            </a:bodyPr>
            <a:lstStyle/>
            <a:p>
              <a:pPr algn="ctr"/>
              <a:r>
                <a:rPr lang="en-US" sz="1600">
                  <a:latin typeface="Times New Roman" pitchFamily="18" charset="0"/>
                </a:rPr>
                <a:t>New Paradigms</a:t>
              </a:r>
            </a:p>
            <a:p>
              <a:pPr algn="ctr"/>
              <a:r>
                <a:rPr lang="en-US" sz="1600">
                  <a:latin typeface="Times New Roman" pitchFamily="18" charset="0"/>
                </a:rPr>
                <a:t>for Upper </a:t>
              </a:r>
            </a:p>
            <a:p>
              <a:pPr algn="ctr"/>
              <a:r>
                <a:rPr lang="en-US" sz="1600">
                  <a:latin typeface="Times New Roman" pitchFamily="18" charset="0"/>
                </a:rPr>
                <a:t>Bounds</a:t>
              </a:r>
            </a:p>
          </p:txBody>
        </p:sp>
      </p:grpSp>
      <p:grpSp>
        <p:nvGrpSpPr>
          <p:cNvPr id="20495" name="Group 75"/>
          <p:cNvGrpSpPr>
            <a:grpSpLocks/>
          </p:cNvGrpSpPr>
          <p:nvPr/>
        </p:nvGrpSpPr>
        <p:grpSpPr bwMode="auto">
          <a:xfrm>
            <a:off x="6989763" y="5864225"/>
            <a:ext cx="827087" cy="304800"/>
            <a:chOff x="4463" y="3804"/>
            <a:chExt cx="521" cy="192"/>
          </a:xfrm>
        </p:grpSpPr>
        <p:sp>
          <p:nvSpPr>
            <p:cNvPr id="20509" name="Rectangle 76"/>
            <p:cNvSpPr>
              <a:spLocks noChangeArrowheads="1"/>
            </p:cNvSpPr>
            <p:nvPr/>
          </p:nvSpPr>
          <p:spPr bwMode="auto">
            <a:xfrm>
              <a:off x="4463" y="3861"/>
              <a:ext cx="61" cy="84"/>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20510" name="Text Box 77"/>
            <p:cNvSpPr txBox="1">
              <a:spLocks noChangeArrowheads="1"/>
            </p:cNvSpPr>
            <p:nvPr/>
          </p:nvSpPr>
          <p:spPr bwMode="auto">
            <a:xfrm>
              <a:off x="4531" y="3804"/>
              <a:ext cx="453" cy="192"/>
            </a:xfrm>
            <a:prstGeom prst="rect">
              <a:avLst/>
            </a:prstGeom>
            <a:noFill/>
            <a:ln w="9525">
              <a:noFill/>
              <a:miter lim="800000"/>
              <a:headEnd/>
              <a:tailEnd/>
            </a:ln>
          </p:spPr>
          <p:txBody>
            <a:bodyPr wrap="none">
              <a:spAutoFit/>
            </a:bodyPr>
            <a:lstStyle/>
            <a:p>
              <a:r>
                <a:rPr lang="en-US" sz="1400">
                  <a:solidFill>
                    <a:srgbClr val="000000"/>
                  </a:solidFill>
                  <a:latin typeface="Times New Roman" pitchFamily="18" charset="0"/>
                </a:rPr>
                <a:t>Models</a:t>
              </a:r>
            </a:p>
          </p:txBody>
        </p:sp>
      </p:grpSp>
      <p:grpSp>
        <p:nvGrpSpPr>
          <p:cNvPr id="20496" name="Group 78"/>
          <p:cNvGrpSpPr>
            <a:grpSpLocks/>
          </p:cNvGrpSpPr>
          <p:nvPr/>
        </p:nvGrpSpPr>
        <p:grpSpPr bwMode="auto">
          <a:xfrm>
            <a:off x="6989763" y="6175375"/>
            <a:ext cx="1847850" cy="304800"/>
            <a:chOff x="4467" y="3967"/>
            <a:chExt cx="1164" cy="192"/>
          </a:xfrm>
        </p:grpSpPr>
        <p:sp>
          <p:nvSpPr>
            <p:cNvPr id="20507" name="Text Box 79"/>
            <p:cNvSpPr txBox="1">
              <a:spLocks noChangeArrowheads="1"/>
            </p:cNvSpPr>
            <p:nvPr/>
          </p:nvSpPr>
          <p:spPr bwMode="auto">
            <a:xfrm>
              <a:off x="4526" y="3967"/>
              <a:ext cx="1105" cy="192"/>
            </a:xfrm>
            <a:prstGeom prst="rect">
              <a:avLst/>
            </a:prstGeom>
            <a:noFill/>
            <a:ln w="9525">
              <a:noFill/>
              <a:miter lim="800000"/>
              <a:headEnd/>
              <a:tailEnd/>
            </a:ln>
          </p:spPr>
          <p:txBody>
            <a:bodyPr wrap="none">
              <a:spAutoFit/>
            </a:bodyPr>
            <a:lstStyle/>
            <a:p>
              <a:r>
                <a:rPr lang="en-US" sz="1400">
                  <a:solidFill>
                    <a:srgbClr val="000000"/>
                  </a:solidFill>
                  <a:latin typeface="Times New Roman" pitchFamily="18" charset="0"/>
                </a:rPr>
                <a:t>New MANET Theory</a:t>
              </a:r>
            </a:p>
          </p:txBody>
        </p:sp>
        <p:sp>
          <p:nvSpPr>
            <p:cNvPr id="20508" name="Rectangle 80"/>
            <p:cNvSpPr>
              <a:spLocks noChangeArrowheads="1"/>
            </p:cNvSpPr>
            <p:nvPr/>
          </p:nvSpPr>
          <p:spPr bwMode="auto">
            <a:xfrm>
              <a:off x="4467" y="4025"/>
              <a:ext cx="61" cy="84"/>
            </a:xfrm>
            <a:prstGeom prst="rect">
              <a:avLst/>
            </a:prstGeom>
            <a:solidFill>
              <a:srgbClr val="00CCFF"/>
            </a:solidFill>
            <a:ln w="9525">
              <a:solidFill>
                <a:schemeClr val="tx1"/>
              </a:solidFill>
              <a:miter lim="800000"/>
              <a:headEnd/>
              <a:tailEnd/>
            </a:ln>
          </p:spPr>
          <p:txBody>
            <a:bodyPr wrap="none" anchor="ctr"/>
            <a:lstStyle/>
            <a:p>
              <a:pPr algn="ctr"/>
              <a:endParaRPr lang="en-US">
                <a:solidFill>
                  <a:schemeClr val="tx2"/>
                </a:solidFill>
              </a:endParaRPr>
            </a:p>
          </p:txBody>
        </p:sp>
      </p:grpSp>
      <p:grpSp>
        <p:nvGrpSpPr>
          <p:cNvPr id="20497" name="Group 81"/>
          <p:cNvGrpSpPr>
            <a:grpSpLocks/>
          </p:cNvGrpSpPr>
          <p:nvPr/>
        </p:nvGrpSpPr>
        <p:grpSpPr bwMode="auto">
          <a:xfrm>
            <a:off x="3348038" y="0"/>
            <a:ext cx="2057400" cy="533400"/>
            <a:chOff x="2109" y="0"/>
            <a:chExt cx="1296" cy="336"/>
          </a:xfrm>
        </p:grpSpPr>
        <p:sp>
          <p:nvSpPr>
            <p:cNvPr id="20505" name="AutoShape 82"/>
            <p:cNvSpPr>
              <a:spLocks noChangeArrowheads="1"/>
            </p:cNvSpPr>
            <p:nvPr/>
          </p:nvSpPr>
          <p:spPr bwMode="auto">
            <a:xfrm>
              <a:off x="2109" y="0"/>
              <a:ext cx="1296" cy="336"/>
            </a:xfrm>
            <a:prstGeom prst="downArrowCallout">
              <a:avLst>
                <a:gd name="adj1" fmla="val 96429"/>
                <a:gd name="adj2" fmla="val 96429"/>
                <a:gd name="adj3" fmla="val 16667"/>
                <a:gd name="adj4" fmla="val 66667"/>
              </a:avLst>
            </a:prstGeom>
            <a:solidFill>
              <a:srgbClr val="CC99FF"/>
            </a:solidFill>
            <a:ln w="9525">
              <a:solidFill>
                <a:schemeClr val="tx1"/>
              </a:solidFill>
              <a:miter lim="800000"/>
              <a:headEnd/>
              <a:tailEnd/>
            </a:ln>
          </p:spPr>
          <p:txBody>
            <a:bodyPr wrap="none" anchor="ctr"/>
            <a:lstStyle/>
            <a:p>
              <a:endParaRPr lang="en-US"/>
            </a:p>
          </p:txBody>
        </p:sp>
        <p:sp>
          <p:nvSpPr>
            <p:cNvPr id="20506" name="Text Box 83"/>
            <p:cNvSpPr txBox="1">
              <a:spLocks noChangeArrowheads="1"/>
            </p:cNvSpPr>
            <p:nvPr/>
          </p:nvSpPr>
          <p:spPr bwMode="auto">
            <a:xfrm>
              <a:off x="2276" y="17"/>
              <a:ext cx="1044" cy="212"/>
            </a:xfrm>
            <a:prstGeom prst="rect">
              <a:avLst/>
            </a:prstGeom>
            <a:noFill/>
            <a:ln w="9525">
              <a:noFill/>
              <a:miter lim="800000"/>
              <a:headEnd/>
              <a:tailEnd/>
            </a:ln>
          </p:spPr>
          <p:txBody>
            <a:bodyPr wrap="none">
              <a:spAutoFit/>
            </a:bodyPr>
            <a:lstStyle/>
            <a:p>
              <a:r>
                <a:rPr lang="en-US" sz="1600">
                  <a:latin typeface="Times New Roman" pitchFamily="18" charset="0"/>
                </a:rPr>
                <a:t>MANET Metrics</a:t>
              </a:r>
            </a:p>
          </p:txBody>
        </p:sp>
      </p:grpSp>
      <p:grpSp>
        <p:nvGrpSpPr>
          <p:cNvPr id="20498" name="Group 84"/>
          <p:cNvGrpSpPr>
            <a:grpSpLocks/>
          </p:cNvGrpSpPr>
          <p:nvPr/>
        </p:nvGrpSpPr>
        <p:grpSpPr bwMode="auto">
          <a:xfrm>
            <a:off x="6989763" y="5580063"/>
            <a:ext cx="814387" cy="304800"/>
            <a:chOff x="4467" y="4128"/>
            <a:chExt cx="513" cy="192"/>
          </a:xfrm>
        </p:grpSpPr>
        <p:sp>
          <p:nvSpPr>
            <p:cNvPr id="20503" name="Text Box 85"/>
            <p:cNvSpPr txBox="1">
              <a:spLocks noChangeArrowheads="1"/>
            </p:cNvSpPr>
            <p:nvPr/>
          </p:nvSpPr>
          <p:spPr bwMode="auto">
            <a:xfrm>
              <a:off x="4521" y="4128"/>
              <a:ext cx="459" cy="192"/>
            </a:xfrm>
            <a:prstGeom prst="rect">
              <a:avLst/>
            </a:prstGeom>
            <a:noFill/>
            <a:ln w="9525">
              <a:noFill/>
              <a:miter lim="800000"/>
              <a:headEnd/>
              <a:tailEnd/>
            </a:ln>
          </p:spPr>
          <p:txBody>
            <a:bodyPr wrap="none">
              <a:spAutoFit/>
            </a:bodyPr>
            <a:lstStyle/>
            <a:p>
              <a:r>
                <a:rPr lang="en-US" sz="1400">
                  <a:solidFill>
                    <a:srgbClr val="000000"/>
                  </a:solidFill>
                  <a:latin typeface="Times New Roman" pitchFamily="18" charset="0"/>
                </a:rPr>
                <a:t>Metrics</a:t>
              </a:r>
            </a:p>
          </p:txBody>
        </p:sp>
        <p:sp>
          <p:nvSpPr>
            <p:cNvPr id="20504" name="Rectangle 86"/>
            <p:cNvSpPr>
              <a:spLocks noChangeArrowheads="1"/>
            </p:cNvSpPr>
            <p:nvPr/>
          </p:nvSpPr>
          <p:spPr bwMode="auto">
            <a:xfrm>
              <a:off x="4467" y="4184"/>
              <a:ext cx="61" cy="84"/>
            </a:xfrm>
            <a:prstGeom prst="rect">
              <a:avLst/>
            </a:prstGeom>
            <a:solidFill>
              <a:srgbClr val="CC99FF"/>
            </a:solidFill>
            <a:ln w="9525">
              <a:solidFill>
                <a:schemeClr val="tx1"/>
              </a:solidFill>
              <a:miter lim="800000"/>
              <a:headEnd/>
              <a:tailEnd/>
            </a:ln>
          </p:spPr>
          <p:txBody>
            <a:bodyPr wrap="none" anchor="ctr"/>
            <a:lstStyle/>
            <a:p>
              <a:pPr algn="ctr"/>
              <a:endParaRPr lang="en-US">
                <a:solidFill>
                  <a:schemeClr val="tx2"/>
                </a:solidFill>
              </a:endParaRPr>
            </a:p>
          </p:txBody>
        </p:sp>
      </p:grpSp>
      <p:grpSp>
        <p:nvGrpSpPr>
          <p:cNvPr id="20499" name="Group 87"/>
          <p:cNvGrpSpPr>
            <a:grpSpLocks/>
          </p:cNvGrpSpPr>
          <p:nvPr/>
        </p:nvGrpSpPr>
        <p:grpSpPr bwMode="auto">
          <a:xfrm>
            <a:off x="0" y="5341938"/>
            <a:ext cx="2671763" cy="1516062"/>
            <a:chOff x="0" y="3365"/>
            <a:chExt cx="1683" cy="955"/>
          </a:xfrm>
        </p:grpSpPr>
        <p:sp>
          <p:nvSpPr>
            <p:cNvPr id="20500" name="Rectangle 88"/>
            <p:cNvSpPr>
              <a:spLocks noChangeArrowheads="1"/>
            </p:cNvSpPr>
            <p:nvPr/>
          </p:nvSpPr>
          <p:spPr bwMode="auto">
            <a:xfrm>
              <a:off x="0" y="3365"/>
              <a:ext cx="1657" cy="955"/>
            </a:xfrm>
            <a:prstGeom prst="rect">
              <a:avLst/>
            </a:prstGeom>
            <a:solidFill>
              <a:srgbClr val="00FF00"/>
            </a:solidFill>
            <a:ln w="9525">
              <a:solidFill>
                <a:schemeClr val="tx1"/>
              </a:solidFill>
              <a:miter lim="800000"/>
              <a:headEnd/>
              <a:tailEnd/>
            </a:ln>
          </p:spPr>
          <p:txBody>
            <a:bodyPr wrap="none" anchor="ctr"/>
            <a:lstStyle/>
            <a:p>
              <a:endParaRPr lang="en-US"/>
            </a:p>
          </p:txBody>
        </p:sp>
        <p:sp>
          <p:nvSpPr>
            <p:cNvPr id="20501" name="Text Box 89"/>
            <p:cNvSpPr txBox="1">
              <a:spLocks noChangeArrowheads="1"/>
            </p:cNvSpPr>
            <p:nvPr/>
          </p:nvSpPr>
          <p:spPr bwMode="auto">
            <a:xfrm>
              <a:off x="0" y="3795"/>
              <a:ext cx="1683" cy="495"/>
            </a:xfrm>
            <a:prstGeom prst="rect">
              <a:avLst/>
            </a:prstGeom>
            <a:noFill/>
            <a:ln w="9525">
              <a:noFill/>
              <a:miter lim="800000"/>
              <a:headEnd/>
              <a:tailEnd/>
            </a:ln>
          </p:spPr>
          <p:txBody>
            <a:bodyPr wrap="none">
              <a:spAutoFit/>
            </a:bodyPr>
            <a:lstStyle/>
            <a:p>
              <a:r>
                <a:rPr lang="en-US" sz="2400">
                  <a:latin typeface="Times New Roman" pitchFamily="18" charset="0"/>
                </a:rPr>
                <a:t>Fundamental Limits</a:t>
              </a:r>
            </a:p>
            <a:p>
              <a:pPr>
                <a:lnSpc>
                  <a:spcPct val="90000"/>
                </a:lnSpc>
              </a:pPr>
              <a:r>
                <a:rPr lang="en-US" sz="2400">
                  <a:latin typeface="Times New Roman" pitchFamily="18" charset="0"/>
                </a:rPr>
                <a:t>of Wireless Systems</a:t>
              </a:r>
            </a:p>
          </p:txBody>
        </p:sp>
        <p:sp>
          <p:nvSpPr>
            <p:cNvPr id="20502" name="WordArt 90"/>
            <p:cNvSpPr>
              <a:spLocks noChangeArrowheads="1" noChangeShapeType="1" noTextEdit="1"/>
            </p:cNvSpPr>
            <p:nvPr/>
          </p:nvSpPr>
          <p:spPr bwMode="auto">
            <a:xfrm>
              <a:off x="299" y="3456"/>
              <a:ext cx="1013" cy="358"/>
            </a:xfrm>
            <a:prstGeom prst="rect">
              <a:avLst/>
            </a:prstGeom>
          </p:spPr>
          <p:txBody>
            <a:bodyPr wrap="none" fromWordArt="1">
              <a:prstTxWarp prst="textPlain">
                <a:avLst>
                  <a:gd name="adj" fmla="val 50000"/>
                </a:avLst>
              </a:prstTxWarp>
            </a:bodyPr>
            <a:lstStyle/>
            <a:p>
              <a:pPr algn="ctr"/>
              <a:r>
                <a:rPr lang="en-US" sz="3600" kern="10">
                  <a:ln w="12700">
                    <a:solidFill>
                      <a:srgbClr val="3333CC"/>
                    </a:solidFill>
                    <a:round/>
                    <a:headEnd/>
                    <a:tailEnd/>
                  </a:ln>
                  <a:solidFill>
                    <a:srgbClr val="00FF00">
                      <a:alpha val="50195"/>
                    </a:srgbClr>
                  </a:solidFill>
                  <a:effectLst>
                    <a:outerShdw dist="45791" dir="2021404" algn="ctr" rotWithShape="0">
                      <a:srgbClr val="9999FF"/>
                    </a:outerShdw>
                  </a:effectLst>
                  <a:latin typeface="Arial Black"/>
                </a:rPr>
                <a:t>FLoWS</a:t>
              </a:r>
            </a:p>
          </p:txBody>
        </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2"/>
          <p:cNvSpPr>
            <a:spLocks noChangeAspect="1" noChangeArrowheads="1"/>
          </p:cNvSpPr>
          <p:nvPr/>
        </p:nvSpPr>
        <p:spPr bwMode="auto">
          <a:xfrm>
            <a:off x="7593013" y="3919538"/>
            <a:ext cx="615950" cy="363537"/>
          </a:xfrm>
          <a:prstGeom prst="downArrow">
            <a:avLst>
              <a:gd name="adj1" fmla="val 53611"/>
              <a:gd name="adj2" fmla="val 53773"/>
            </a:avLst>
          </a:prstGeom>
          <a:solidFill>
            <a:srgbClr val="B2B2B2">
              <a:alpha val="59999"/>
            </a:srgbClr>
          </a:solidFill>
          <a:ln w="12700">
            <a:solidFill>
              <a:srgbClr val="808080"/>
            </a:solidFill>
            <a:miter lim="800000"/>
            <a:headEnd/>
            <a:tailEnd/>
          </a:ln>
        </p:spPr>
        <p:txBody>
          <a:bodyPr wrap="none" anchor="ctr"/>
          <a:lstStyle/>
          <a:p>
            <a:pPr algn="ctr"/>
            <a:endParaRPr lang="zh-CN" altLang="zh-CN" sz="700" b="1">
              <a:solidFill>
                <a:srgbClr val="952B1D"/>
              </a:solidFill>
              <a:latin typeface="Century Gothic" pitchFamily="34" charset="0"/>
              <a:ea typeface="SimSun" pitchFamily="2" charset="-122"/>
            </a:endParaRPr>
          </a:p>
        </p:txBody>
      </p:sp>
      <p:sp>
        <p:nvSpPr>
          <p:cNvPr id="38915" name="AutoShape 3"/>
          <p:cNvSpPr>
            <a:spLocks noChangeArrowheads="1"/>
          </p:cNvSpPr>
          <p:nvPr/>
        </p:nvSpPr>
        <p:spPr bwMode="auto">
          <a:xfrm>
            <a:off x="6750050" y="1204913"/>
            <a:ext cx="2225675" cy="2693987"/>
          </a:xfrm>
          <a:prstGeom prst="roundRect">
            <a:avLst>
              <a:gd name="adj" fmla="val 11111"/>
            </a:avLst>
          </a:prstGeom>
          <a:solidFill>
            <a:srgbClr val="3366FF">
              <a:alpha val="25098"/>
            </a:srgbClr>
          </a:solidFill>
          <a:ln w="25400">
            <a:solidFill>
              <a:schemeClr val="bg2"/>
            </a:solidFill>
            <a:round/>
            <a:headEnd/>
            <a:tailEnd/>
          </a:ln>
        </p:spPr>
        <p:txBody>
          <a:bodyPr lIns="100584" tIns="73152" rIns="64008" bIns="82296"/>
          <a:lstStyle/>
          <a:p>
            <a:pPr eaLnBrk="0" hangingPunct="0">
              <a:lnSpc>
                <a:spcPct val="90000"/>
              </a:lnSpc>
              <a:spcBef>
                <a:spcPct val="40000"/>
              </a:spcBef>
            </a:pPr>
            <a:endParaRPr lang="en-US" altLang="zh-CN" sz="1000">
              <a:latin typeface="Trebuchet MS" pitchFamily="34" charset="0"/>
              <a:ea typeface="SimSun" pitchFamily="2" charset="-122"/>
            </a:endParaRPr>
          </a:p>
          <a:p>
            <a:pPr eaLnBrk="0" hangingPunct="0">
              <a:lnSpc>
                <a:spcPct val="90000"/>
              </a:lnSpc>
              <a:spcBef>
                <a:spcPct val="40000"/>
              </a:spcBef>
            </a:pPr>
            <a:endParaRPr lang="en-US" altLang="zh-CN" sz="1000">
              <a:latin typeface="Trebuchet MS" pitchFamily="34" charset="0"/>
              <a:ea typeface="SimSun" pitchFamily="2" charset="-122"/>
            </a:endParaRPr>
          </a:p>
          <a:p>
            <a:pPr eaLnBrk="0" hangingPunct="0">
              <a:lnSpc>
                <a:spcPct val="90000"/>
              </a:lnSpc>
              <a:spcBef>
                <a:spcPct val="40000"/>
              </a:spcBef>
            </a:pPr>
            <a:endParaRPr lang="en-US" altLang="zh-CN" sz="1000">
              <a:latin typeface="Trebuchet MS" pitchFamily="34" charset="0"/>
              <a:ea typeface="SimSun" pitchFamily="2" charset="-122"/>
            </a:endParaRPr>
          </a:p>
          <a:p>
            <a:pPr eaLnBrk="0" hangingPunct="0">
              <a:lnSpc>
                <a:spcPct val="90000"/>
              </a:lnSpc>
              <a:spcBef>
                <a:spcPct val="40000"/>
              </a:spcBef>
            </a:pPr>
            <a:endParaRPr lang="en-US" altLang="zh-CN" sz="1000">
              <a:latin typeface="Trebuchet MS" pitchFamily="34" charset="0"/>
              <a:ea typeface="SimSun" pitchFamily="2" charset="-122"/>
            </a:endParaRPr>
          </a:p>
          <a:p>
            <a:pPr eaLnBrk="0" hangingPunct="0">
              <a:lnSpc>
                <a:spcPct val="90000"/>
              </a:lnSpc>
              <a:spcBef>
                <a:spcPct val="40000"/>
              </a:spcBef>
            </a:pPr>
            <a:endParaRPr lang="en-US" altLang="zh-CN" sz="1000">
              <a:latin typeface="Trebuchet MS" pitchFamily="34" charset="0"/>
              <a:ea typeface="SimSun" pitchFamily="2" charset="-122"/>
            </a:endParaRPr>
          </a:p>
          <a:p>
            <a:pPr eaLnBrk="0" hangingPunct="0">
              <a:lnSpc>
                <a:spcPct val="90000"/>
              </a:lnSpc>
              <a:spcBef>
                <a:spcPct val="40000"/>
              </a:spcBef>
            </a:pPr>
            <a:r>
              <a:rPr lang="en-US" altLang="zh-CN" sz="1000">
                <a:latin typeface="Trebuchet MS" pitchFamily="34" charset="0"/>
                <a:ea typeface="SimSun" pitchFamily="2" charset="-122"/>
              </a:rPr>
              <a:t/>
            </a:r>
            <a:br>
              <a:rPr lang="en-US" altLang="zh-CN" sz="1000">
                <a:latin typeface="Trebuchet MS" pitchFamily="34" charset="0"/>
                <a:ea typeface="SimSun" pitchFamily="2" charset="-122"/>
              </a:rPr>
            </a:br>
            <a:endParaRPr lang="en-US" altLang="zh-CN" sz="1000">
              <a:latin typeface="Trebuchet MS" pitchFamily="34" charset="0"/>
              <a:ea typeface="SimSun" pitchFamily="2" charset="-122"/>
            </a:endParaRPr>
          </a:p>
        </p:txBody>
      </p:sp>
      <p:sp>
        <p:nvSpPr>
          <p:cNvPr id="38916" name="AutoShape 4"/>
          <p:cNvSpPr>
            <a:spLocks noChangeArrowheads="1"/>
          </p:cNvSpPr>
          <p:nvPr/>
        </p:nvSpPr>
        <p:spPr bwMode="auto">
          <a:xfrm>
            <a:off x="2913063" y="1171575"/>
            <a:ext cx="3549650" cy="4989513"/>
          </a:xfrm>
          <a:prstGeom prst="roundRect">
            <a:avLst>
              <a:gd name="adj" fmla="val 7963"/>
            </a:avLst>
          </a:prstGeom>
          <a:solidFill>
            <a:srgbClr val="666699">
              <a:alpha val="39999"/>
            </a:srgbClr>
          </a:solidFill>
          <a:ln w="38100">
            <a:solidFill>
              <a:srgbClr val="4D4D4D"/>
            </a:solidFill>
            <a:round/>
            <a:headEnd/>
            <a:tailEnd/>
          </a:ln>
        </p:spPr>
        <p:txBody>
          <a:bodyPr tIns="91440" bIns="91440"/>
          <a:lstStyle/>
          <a:p>
            <a:pPr marL="114300" indent="-114300" eaLnBrk="0" hangingPunct="0">
              <a:spcBef>
                <a:spcPct val="50000"/>
              </a:spcBef>
            </a:pPr>
            <a:r>
              <a:rPr lang="en-US" altLang="zh-CN" sz="1200" u="sng">
                <a:latin typeface="Helvetica" pitchFamily="-65" charset="0"/>
                <a:ea typeface="SimSun" pitchFamily="2" charset="-122"/>
              </a:rPr>
              <a:t> </a:t>
            </a:r>
          </a:p>
        </p:txBody>
      </p:sp>
      <p:sp>
        <p:nvSpPr>
          <p:cNvPr id="38917" name="Rectangle 6"/>
          <p:cNvSpPr>
            <a:spLocks noGrp="1" noChangeArrowheads="1"/>
          </p:cNvSpPr>
          <p:nvPr>
            <p:ph type="title" idx="4294967295"/>
          </p:nvPr>
        </p:nvSpPr>
        <p:spPr>
          <a:xfrm>
            <a:off x="1022350" y="169863"/>
            <a:ext cx="6938963" cy="519112"/>
          </a:xfrm>
        </p:spPr>
        <p:txBody>
          <a:bodyPr/>
          <a:lstStyle/>
          <a:p>
            <a:pPr eaLnBrk="1" hangingPunct="1"/>
            <a:r>
              <a:rPr lang="en-US" altLang="zh-CN" sz="2400" dirty="0" smtClean="0">
                <a:latin typeface="Trebuchet MS" pitchFamily="34" charset="0"/>
                <a:ea typeface="SimSun" pitchFamily="2" charset="-122"/>
              </a:rPr>
              <a:t>A Distributed Newton Method for Network Utility Maximization: </a:t>
            </a:r>
            <a:r>
              <a:rPr lang="en-US" altLang="zh-CN" sz="2400" i="1" dirty="0" smtClean="0">
                <a:latin typeface="Trebuchet MS" pitchFamily="34" charset="0"/>
                <a:ea typeface="SimSun" pitchFamily="2" charset="-122"/>
              </a:rPr>
              <a:t>Wei, </a:t>
            </a:r>
            <a:r>
              <a:rPr lang="en-US" altLang="zh-CN" sz="2400" i="1" dirty="0" err="1" smtClean="0">
                <a:latin typeface="Trebuchet MS" pitchFamily="34" charset="0"/>
                <a:ea typeface="SimSun" pitchFamily="2" charset="-122"/>
              </a:rPr>
              <a:t>Ozdaglar</a:t>
            </a:r>
            <a:endParaRPr lang="en-US" altLang="zh-CN" sz="2000" i="1" dirty="0" smtClean="0">
              <a:latin typeface="Trebuchet MS" pitchFamily="34" charset="0"/>
              <a:ea typeface="SimSun" pitchFamily="2" charset="-122"/>
            </a:endParaRPr>
          </a:p>
        </p:txBody>
      </p:sp>
      <p:sp>
        <p:nvSpPr>
          <p:cNvPr id="38918" name="AutoShape 7"/>
          <p:cNvSpPr>
            <a:spLocks noChangeArrowheads="1"/>
          </p:cNvSpPr>
          <p:nvPr/>
        </p:nvSpPr>
        <p:spPr bwMode="auto">
          <a:xfrm>
            <a:off x="381000" y="3656013"/>
            <a:ext cx="2392363" cy="2524125"/>
          </a:xfrm>
          <a:prstGeom prst="roundRect">
            <a:avLst>
              <a:gd name="adj" fmla="val 11111"/>
            </a:avLst>
          </a:prstGeom>
          <a:solidFill>
            <a:srgbClr val="3366FF">
              <a:alpha val="25098"/>
            </a:srgbClr>
          </a:solidFill>
          <a:ln w="25400">
            <a:solidFill>
              <a:schemeClr val="bg2"/>
            </a:solidFill>
            <a:round/>
            <a:headEnd/>
            <a:tailEnd/>
          </a:ln>
        </p:spPr>
        <p:txBody>
          <a:bodyPr lIns="100584" tIns="73152" rIns="64008" bIns="82296"/>
          <a:lstStyle/>
          <a:p>
            <a:pPr eaLnBrk="0" hangingPunct="0">
              <a:lnSpc>
                <a:spcPct val="90000"/>
              </a:lnSpc>
              <a:spcBef>
                <a:spcPct val="40000"/>
              </a:spcBef>
            </a:pPr>
            <a:endParaRPr lang="en-US" altLang="zh-CN" sz="1000">
              <a:latin typeface="Trebuchet MS" pitchFamily="34" charset="0"/>
              <a:ea typeface="SimSun" pitchFamily="2" charset="-122"/>
            </a:endParaRPr>
          </a:p>
          <a:p>
            <a:pPr eaLnBrk="0" hangingPunct="0">
              <a:lnSpc>
                <a:spcPct val="90000"/>
              </a:lnSpc>
              <a:spcBef>
                <a:spcPct val="40000"/>
              </a:spcBef>
            </a:pPr>
            <a:endParaRPr lang="en-US" altLang="zh-CN" sz="1000">
              <a:latin typeface="Trebuchet MS" pitchFamily="34" charset="0"/>
              <a:ea typeface="SimSun" pitchFamily="2" charset="-122"/>
            </a:endParaRPr>
          </a:p>
          <a:p>
            <a:pPr eaLnBrk="0" hangingPunct="0">
              <a:lnSpc>
                <a:spcPct val="90000"/>
              </a:lnSpc>
              <a:spcBef>
                <a:spcPct val="40000"/>
              </a:spcBef>
            </a:pPr>
            <a:endParaRPr lang="en-US" altLang="zh-CN" sz="1000">
              <a:latin typeface="Trebuchet MS" pitchFamily="34" charset="0"/>
              <a:ea typeface="SimSun" pitchFamily="2" charset="-122"/>
            </a:endParaRPr>
          </a:p>
          <a:p>
            <a:pPr eaLnBrk="0" hangingPunct="0">
              <a:lnSpc>
                <a:spcPct val="90000"/>
              </a:lnSpc>
              <a:spcBef>
                <a:spcPct val="40000"/>
              </a:spcBef>
            </a:pPr>
            <a:endParaRPr lang="en-US" altLang="zh-CN" sz="1000">
              <a:latin typeface="Trebuchet MS" pitchFamily="34" charset="0"/>
              <a:ea typeface="SimSun" pitchFamily="2" charset="-122"/>
            </a:endParaRPr>
          </a:p>
          <a:p>
            <a:pPr eaLnBrk="0" hangingPunct="0">
              <a:lnSpc>
                <a:spcPct val="90000"/>
              </a:lnSpc>
              <a:spcBef>
                <a:spcPct val="40000"/>
              </a:spcBef>
            </a:pPr>
            <a:endParaRPr lang="en-US" altLang="zh-CN" sz="1000">
              <a:latin typeface="Trebuchet MS" pitchFamily="34" charset="0"/>
              <a:ea typeface="SimSun" pitchFamily="2" charset="-122"/>
            </a:endParaRPr>
          </a:p>
          <a:p>
            <a:pPr eaLnBrk="0" hangingPunct="0">
              <a:lnSpc>
                <a:spcPct val="90000"/>
              </a:lnSpc>
              <a:spcBef>
                <a:spcPct val="40000"/>
              </a:spcBef>
            </a:pPr>
            <a:endParaRPr lang="en-US" altLang="zh-CN" sz="1000">
              <a:latin typeface="Trebuchet MS" pitchFamily="34" charset="0"/>
              <a:ea typeface="SimSun" pitchFamily="2" charset="-122"/>
            </a:endParaRPr>
          </a:p>
          <a:p>
            <a:pPr>
              <a:lnSpc>
                <a:spcPct val="90000"/>
              </a:lnSpc>
              <a:spcBef>
                <a:spcPct val="35000"/>
              </a:spcBef>
            </a:pPr>
            <a:endParaRPr lang="fa-IR" altLang="zh-CN" sz="1000">
              <a:latin typeface="Trebuchet MS" pitchFamily="34" charset="0"/>
              <a:ea typeface="SimSun" pitchFamily="2" charset="-122"/>
            </a:endParaRPr>
          </a:p>
          <a:p>
            <a:pPr>
              <a:lnSpc>
                <a:spcPct val="90000"/>
              </a:lnSpc>
              <a:spcBef>
                <a:spcPct val="35000"/>
              </a:spcBef>
            </a:pPr>
            <a:r>
              <a:rPr lang="fa-IR" altLang="zh-CN" sz="1000">
                <a:latin typeface="Trebuchet MS" pitchFamily="34" charset="0"/>
                <a:ea typeface="SimSun" pitchFamily="2" charset="-122"/>
              </a:rPr>
              <a:t>  </a:t>
            </a:r>
            <a:r>
              <a:rPr lang="en-US" altLang="zh-CN" sz="1000" b="1">
                <a:ea typeface="SimSun" pitchFamily="2" charset="-122"/>
              </a:rPr>
              <a:t>Combine Newton (second order) methods with consensus policies to distribute the computations associated with the dual Newton step</a:t>
            </a:r>
          </a:p>
          <a:p>
            <a:pPr eaLnBrk="0" hangingPunct="0">
              <a:lnSpc>
                <a:spcPct val="90000"/>
              </a:lnSpc>
              <a:spcBef>
                <a:spcPct val="40000"/>
              </a:spcBef>
            </a:pPr>
            <a:endParaRPr lang="en-US" altLang="zh-CN" sz="1000">
              <a:latin typeface="Trebuchet MS" pitchFamily="34" charset="0"/>
              <a:ea typeface="SimSun" pitchFamily="2" charset="-122"/>
            </a:endParaRPr>
          </a:p>
        </p:txBody>
      </p:sp>
      <p:sp>
        <p:nvSpPr>
          <p:cNvPr id="38919" name="Text Box 9"/>
          <p:cNvSpPr txBox="1">
            <a:spLocks noChangeArrowheads="1"/>
          </p:cNvSpPr>
          <p:nvPr/>
        </p:nvSpPr>
        <p:spPr bwMode="auto">
          <a:xfrm>
            <a:off x="401638" y="6389688"/>
            <a:ext cx="8359775" cy="368300"/>
          </a:xfrm>
          <a:prstGeom prst="rect">
            <a:avLst/>
          </a:prstGeom>
          <a:solidFill>
            <a:srgbClr val="FFFF00"/>
          </a:solidFill>
          <a:ln w="31750" algn="ctr">
            <a:solidFill>
              <a:srgbClr val="333333"/>
            </a:solidFill>
            <a:miter lim="800000"/>
            <a:headEnd/>
            <a:tailEnd/>
          </a:ln>
        </p:spPr>
        <p:txBody>
          <a:bodyPr lIns="502920" tIns="91440" rIns="502920" bIns="91440" anchor="b" anchorCtr="1">
            <a:spAutoFit/>
          </a:bodyPr>
          <a:lstStyle/>
          <a:p>
            <a:pPr algn="ctr">
              <a:lnSpc>
                <a:spcPct val="85000"/>
              </a:lnSpc>
            </a:pPr>
            <a:r>
              <a:rPr lang="en-US" altLang="zh-CN" sz="1400" b="1">
                <a:ea typeface="SimSun" pitchFamily="2" charset="-122"/>
              </a:rPr>
              <a:t>Novel Distributed Second Order Methods for Network Utility Maximization Problems</a:t>
            </a:r>
          </a:p>
        </p:txBody>
      </p:sp>
      <p:sp>
        <p:nvSpPr>
          <p:cNvPr id="38920" name="Rectangle 10"/>
          <p:cNvSpPr>
            <a:spLocks noChangeArrowheads="1"/>
          </p:cNvSpPr>
          <p:nvPr/>
        </p:nvSpPr>
        <p:spPr bwMode="auto">
          <a:xfrm>
            <a:off x="3429000" y="2362200"/>
            <a:ext cx="609600" cy="228600"/>
          </a:xfrm>
          <a:prstGeom prst="rect">
            <a:avLst/>
          </a:prstGeom>
          <a:noFill/>
          <a:ln w="12700">
            <a:noFill/>
            <a:miter lim="800000"/>
            <a:headEnd/>
            <a:tailEnd/>
          </a:ln>
        </p:spPr>
        <p:txBody>
          <a:bodyPr wrap="none" anchor="ctr">
            <a:spAutoFit/>
          </a:bodyPr>
          <a:lstStyle/>
          <a:p>
            <a:pPr eaLnBrk="0" hangingPunct="0">
              <a:spcBef>
                <a:spcPct val="50000"/>
              </a:spcBef>
            </a:pPr>
            <a:endParaRPr lang="zh-CN" altLang="zh-CN" sz="2400">
              <a:latin typeface="Helvetica" pitchFamily="-65" charset="0"/>
              <a:ea typeface="SimSun" pitchFamily="2" charset="-122"/>
            </a:endParaRPr>
          </a:p>
        </p:txBody>
      </p:sp>
      <p:sp>
        <p:nvSpPr>
          <p:cNvPr id="38921" name="AutoShape 12"/>
          <p:cNvSpPr>
            <a:spLocks noChangeAspect="1" noChangeArrowheads="1"/>
          </p:cNvSpPr>
          <p:nvPr/>
        </p:nvSpPr>
        <p:spPr bwMode="auto">
          <a:xfrm rot="-5400000">
            <a:off x="2520157" y="4914106"/>
            <a:ext cx="615950" cy="363537"/>
          </a:xfrm>
          <a:prstGeom prst="downArrow">
            <a:avLst>
              <a:gd name="adj1" fmla="val 53611"/>
              <a:gd name="adj2" fmla="val 53773"/>
            </a:avLst>
          </a:prstGeom>
          <a:solidFill>
            <a:srgbClr val="952B1D"/>
          </a:solidFill>
          <a:ln w="12700">
            <a:solidFill>
              <a:srgbClr val="4D4D4D"/>
            </a:solidFill>
            <a:miter lim="800000"/>
            <a:headEnd/>
            <a:tailEnd/>
          </a:ln>
        </p:spPr>
        <p:txBody>
          <a:bodyPr vert="eaVert" wrap="none" anchor="ctr"/>
          <a:lstStyle/>
          <a:p>
            <a:pPr algn="ctr"/>
            <a:endParaRPr lang="zh-CN" altLang="zh-CN" sz="700" b="1">
              <a:solidFill>
                <a:srgbClr val="952B1D"/>
              </a:solidFill>
              <a:latin typeface="Century Gothic" pitchFamily="34" charset="0"/>
              <a:ea typeface="SimSun" pitchFamily="2" charset="-122"/>
            </a:endParaRPr>
          </a:p>
        </p:txBody>
      </p:sp>
      <p:sp>
        <p:nvSpPr>
          <p:cNvPr id="38922" name="AutoShape 13"/>
          <p:cNvSpPr>
            <a:spLocks noChangeAspect="1" noChangeArrowheads="1"/>
          </p:cNvSpPr>
          <p:nvPr/>
        </p:nvSpPr>
        <p:spPr bwMode="auto">
          <a:xfrm rot="-5400000">
            <a:off x="6342857" y="3174206"/>
            <a:ext cx="615950" cy="363537"/>
          </a:xfrm>
          <a:prstGeom prst="downArrow">
            <a:avLst>
              <a:gd name="adj1" fmla="val 53611"/>
              <a:gd name="adj2" fmla="val 53773"/>
            </a:avLst>
          </a:prstGeom>
          <a:solidFill>
            <a:srgbClr val="952B1D"/>
          </a:solidFill>
          <a:ln w="12700">
            <a:solidFill>
              <a:srgbClr val="4D4D4D"/>
            </a:solidFill>
            <a:miter lim="800000"/>
            <a:headEnd/>
            <a:tailEnd/>
          </a:ln>
        </p:spPr>
        <p:txBody>
          <a:bodyPr vert="eaVert" wrap="none" anchor="ctr"/>
          <a:lstStyle/>
          <a:p>
            <a:pPr algn="ctr"/>
            <a:endParaRPr lang="zh-CN" altLang="zh-CN" sz="700" b="1">
              <a:solidFill>
                <a:srgbClr val="952B1D"/>
              </a:solidFill>
              <a:latin typeface="Century Gothic" pitchFamily="34" charset="0"/>
              <a:ea typeface="SimSun" pitchFamily="2" charset="-122"/>
            </a:endParaRPr>
          </a:p>
        </p:txBody>
      </p:sp>
      <p:grpSp>
        <p:nvGrpSpPr>
          <p:cNvPr id="2" name="Group 14"/>
          <p:cNvGrpSpPr>
            <a:grpSpLocks/>
          </p:cNvGrpSpPr>
          <p:nvPr/>
        </p:nvGrpSpPr>
        <p:grpSpPr bwMode="auto">
          <a:xfrm>
            <a:off x="304800" y="3122613"/>
            <a:ext cx="2303463" cy="527050"/>
            <a:chOff x="198" y="2502"/>
            <a:chExt cx="1451" cy="332"/>
          </a:xfrm>
        </p:grpSpPr>
        <p:sp>
          <p:nvSpPr>
            <p:cNvPr id="38939" name="AutoShape 15"/>
            <p:cNvSpPr>
              <a:spLocks noChangeAspect="1" noChangeArrowheads="1"/>
            </p:cNvSpPr>
            <p:nvPr/>
          </p:nvSpPr>
          <p:spPr bwMode="auto">
            <a:xfrm>
              <a:off x="735" y="2605"/>
              <a:ext cx="388" cy="229"/>
            </a:xfrm>
            <a:prstGeom prst="downArrow">
              <a:avLst>
                <a:gd name="adj1" fmla="val 53611"/>
                <a:gd name="adj2" fmla="val 53773"/>
              </a:avLst>
            </a:prstGeom>
            <a:solidFill>
              <a:srgbClr val="B2B2B2">
                <a:alpha val="59999"/>
              </a:srgbClr>
            </a:solidFill>
            <a:ln w="12700">
              <a:solidFill>
                <a:srgbClr val="808080"/>
              </a:solidFill>
              <a:miter lim="800000"/>
              <a:headEnd/>
              <a:tailEnd/>
            </a:ln>
          </p:spPr>
          <p:txBody>
            <a:bodyPr wrap="none" anchor="ctr"/>
            <a:lstStyle/>
            <a:p>
              <a:pPr algn="ctr"/>
              <a:endParaRPr lang="zh-CN" altLang="zh-CN" sz="700" b="1">
                <a:solidFill>
                  <a:srgbClr val="952B1D"/>
                </a:solidFill>
                <a:latin typeface="Century Gothic" pitchFamily="34" charset="0"/>
                <a:ea typeface="SimSun" pitchFamily="2" charset="-122"/>
              </a:endParaRPr>
            </a:p>
          </p:txBody>
        </p:sp>
        <p:sp>
          <p:nvSpPr>
            <p:cNvPr id="38940" name="AutoShape 16"/>
            <p:cNvSpPr>
              <a:spLocks/>
            </p:cNvSpPr>
            <p:nvPr/>
          </p:nvSpPr>
          <p:spPr bwMode="auto">
            <a:xfrm rot="5400000">
              <a:off x="871" y="1829"/>
              <a:ext cx="105" cy="1451"/>
            </a:xfrm>
            <a:prstGeom prst="rightBracket">
              <a:avLst>
                <a:gd name="adj" fmla="val 115159"/>
              </a:avLst>
            </a:prstGeom>
            <a:noFill/>
            <a:ln w="28575">
              <a:solidFill>
                <a:srgbClr val="969696"/>
              </a:solidFill>
              <a:round/>
              <a:headEnd/>
              <a:tailEnd/>
            </a:ln>
          </p:spPr>
          <p:txBody>
            <a:bodyPr anchor="ctr">
              <a:spAutoFit/>
            </a:bodyPr>
            <a:lstStyle/>
            <a:p>
              <a:pPr eaLnBrk="0" hangingPunct="0">
                <a:spcBef>
                  <a:spcPct val="50000"/>
                </a:spcBef>
              </a:pPr>
              <a:endParaRPr lang="zh-CN" altLang="zh-CN" sz="2400">
                <a:latin typeface="Helvetica" pitchFamily="-65" charset="0"/>
                <a:ea typeface="SimSun" pitchFamily="2" charset="-122"/>
              </a:endParaRPr>
            </a:p>
          </p:txBody>
        </p:sp>
      </p:grpSp>
      <p:grpSp>
        <p:nvGrpSpPr>
          <p:cNvPr id="3" name="Group 17"/>
          <p:cNvGrpSpPr>
            <a:grpSpLocks/>
          </p:cNvGrpSpPr>
          <p:nvPr/>
        </p:nvGrpSpPr>
        <p:grpSpPr bwMode="auto">
          <a:xfrm>
            <a:off x="171450" y="914400"/>
            <a:ext cx="6713538" cy="5226050"/>
            <a:chOff x="108" y="576"/>
            <a:chExt cx="4229" cy="3292"/>
          </a:xfrm>
        </p:grpSpPr>
        <p:sp>
          <p:nvSpPr>
            <p:cNvPr id="38934" name="Text Box 18"/>
            <p:cNvSpPr txBox="1">
              <a:spLocks noChangeArrowheads="1"/>
            </p:cNvSpPr>
            <p:nvPr/>
          </p:nvSpPr>
          <p:spPr bwMode="auto">
            <a:xfrm rot="-5400000">
              <a:off x="3969" y="1361"/>
              <a:ext cx="470" cy="93"/>
            </a:xfrm>
            <a:prstGeom prst="rect">
              <a:avLst/>
            </a:prstGeom>
            <a:noFill/>
            <a:ln w="12700" algn="ctr">
              <a:noFill/>
              <a:miter lim="800000"/>
              <a:headEnd/>
              <a:tailEnd/>
            </a:ln>
          </p:spPr>
          <p:txBody>
            <a:bodyPr lIns="0" tIns="0" rIns="0" bIns="0">
              <a:spAutoFit/>
            </a:bodyPr>
            <a:lstStyle/>
            <a:p>
              <a:pPr algn="r" eaLnBrk="0" hangingPunct="0">
                <a:lnSpc>
                  <a:spcPct val="80000"/>
                </a:lnSpc>
              </a:pPr>
              <a:r>
                <a:rPr lang="en-US" altLang="zh-CN" sz="1200">
                  <a:solidFill>
                    <a:srgbClr val="952B1D"/>
                  </a:solidFill>
                  <a:latin typeface="Arial Black" pitchFamily="34" charset="0"/>
                  <a:ea typeface="SimSun" pitchFamily="2" charset="-122"/>
                </a:rPr>
                <a:t>IMPACT</a:t>
              </a:r>
            </a:p>
          </p:txBody>
        </p:sp>
        <p:sp>
          <p:nvSpPr>
            <p:cNvPr id="38935" name="Text Box 19"/>
            <p:cNvSpPr txBox="1">
              <a:spLocks noChangeArrowheads="1"/>
            </p:cNvSpPr>
            <p:nvPr/>
          </p:nvSpPr>
          <p:spPr bwMode="auto">
            <a:xfrm rot="-5400000">
              <a:off x="3514" y="3045"/>
              <a:ext cx="1553" cy="93"/>
            </a:xfrm>
            <a:prstGeom prst="rect">
              <a:avLst/>
            </a:prstGeom>
            <a:noFill/>
            <a:ln w="12700" algn="ctr">
              <a:noFill/>
              <a:miter lim="800000"/>
              <a:headEnd/>
              <a:tailEnd/>
            </a:ln>
          </p:spPr>
          <p:txBody>
            <a:bodyPr lIns="0" tIns="0" rIns="0" bIns="0">
              <a:spAutoFit/>
            </a:bodyPr>
            <a:lstStyle/>
            <a:p>
              <a:pPr eaLnBrk="0" hangingPunct="0">
                <a:lnSpc>
                  <a:spcPct val="80000"/>
                </a:lnSpc>
              </a:pPr>
              <a:r>
                <a:rPr lang="en-US" altLang="zh-CN" sz="1200">
                  <a:solidFill>
                    <a:srgbClr val="952B1D"/>
                  </a:solidFill>
                  <a:latin typeface="Arial Black" pitchFamily="34" charset="0"/>
                  <a:ea typeface="SimSun" pitchFamily="2" charset="-122"/>
                </a:rPr>
                <a:t>NEXT-PHASE GOALS</a:t>
              </a:r>
            </a:p>
          </p:txBody>
        </p:sp>
        <p:sp>
          <p:nvSpPr>
            <p:cNvPr id="38936" name="Text Box 20"/>
            <p:cNvSpPr txBox="1">
              <a:spLocks noChangeArrowheads="1"/>
            </p:cNvSpPr>
            <p:nvPr/>
          </p:nvSpPr>
          <p:spPr bwMode="auto">
            <a:xfrm>
              <a:off x="1874" y="576"/>
              <a:ext cx="2162" cy="136"/>
            </a:xfrm>
            <a:prstGeom prst="rect">
              <a:avLst/>
            </a:prstGeom>
            <a:noFill/>
            <a:ln w="12700" algn="ctr">
              <a:noFill/>
              <a:miter lim="800000"/>
              <a:headEnd/>
              <a:tailEnd/>
            </a:ln>
          </p:spPr>
          <p:txBody>
            <a:bodyPr lIns="0" tIns="0" rIns="0" bIns="0">
              <a:spAutoFit/>
            </a:bodyPr>
            <a:lstStyle/>
            <a:p>
              <a:pPr algn="ctr" eaLnBrk="0" hangingPunct="0">
                <a:spcBef>
                  <a:spcPct val="50000"/>
                </a:spcBef>
              </a:pPr>
              <a:r>
                <a:rPr lang="en-US" altLang="zh-CN" sz="1400">
                  <a:solidFill>
                    <a:srgbClr val="952B1D"/>
                  </a:solidFill>
                  <a:latin typeface="Arial Black" pitchFamily="34" charset="0"/>
                  <a:ea typeface="SimSun" pitchFamily="2" charset="-122"/>
                </a:rPr>
                <a:t>FLOWS ACHIEVEMENT</a:t>
              </a:r>
            </a:p>
          </p:txBody>
        </p:sp>
        <p:sp>
          <p:nvSpPr>
            <p:cNvPr id="38937" name="Text Box 21"/>
            <p:cNvSpPr txBox="1">
              <a:spLocks noChangeArrowheads="1"/>
            </p:cNvSpPr>
            <p:nvPr/>
          </p:nvSpPr>
          <p:spPr bwMode="auto">
            <a:xfrm rot="-5400000">
              <a:off x="-204" y="1281"/>
              <a:ext cx="715" cy="92"/>
            </a:xfrm>
            <a:prstGeom prst="rect">
              <a:avLst/>
            </a:prstGeom>
            <a:noFill/>
            <a:ln w="12700" algn="ctr">
              <a:noFill/>
              <a:miter lim="800000"/>
              <a:headEnd/>
              <a:tailEnd/>
            </a:ln>
          </p:spPr>
          <p:txBody>
            <a:bodyPr lIns="0" tIns="0" rIns="0" bIns="0">
              <a:spAutoFit/>
            </a:bodyPr>
            <a:lstStyle/>
            <a:p>
              <a:pPr eaLnBrk="0" hangingPunct="0">
                <a:lnSpc>
                  <a:spcPct val="80000"/>
                </a:lnSpc>
              </a:pPr>
              <a:r>
                <a:rPr lang="en-US" altLang="zh-CN" sz="1200">
                  <a:solidFill>
                    <a:srgbClr val="952B1D"/>
                  </a:solidFill>
                  <a:latin typeface="Arial Black" pitchFamily="34" charset="0"/>
                  <a:ea typeface="SimSun" pitchFamily="2" charset="-122"/>
                </a:rPr>
                <a:t>STATUS QUO</a:t>
              </a:r>
            </a:p>
          </p:txBody>
        </p:sp>
        <p:sp>
          <p:nvSpPr>
            <p:cNvPr id="38938" name="Text Box 22"/>
            <p:cNvSpPr txBox="1">
              <a:spLocks noChangeArrowheads="1"/>
            </p:cNvSpPr>
            <p:nvPr/>
          </p:nvSpPr>
          <p:spPr bwMode="auto">
            <a:xfrm rot="-5400000">
              <a:off x="-354" y="2852"/>
              <a:ext cx="1035" cy="92"/>
            </a:xfrm>
            <a:prstGeom prst="rect">
              <a:avLst/>
            </a:prstGeom>
            <a:noFill/>
            <a:ln w="12700" algn="ctr">
              <a:noFill/>
              <a:miter lim="800000"/>
              <a:headEnd/>
              <a:tailEnd/>
            </a:ln>
          </p:spPr>
          <p:txBody>
            <a:bodyPr lIns="0" tIns="0" rIns="0" bIns="0">
              <a:spAutoFit/>
            </a:bodyPr>
            <a:lstStyle/>
            <a:p>
              <a:pPr eaLnBrk="0" hangingPunct="0">
                <a:lnSpc>
                  <a:spcPct val="80000"/>
                </a:lnSpc>
                <a:tabLst>
                  <a:tab pos="1827213" algn="l"/>
                </a:tabLst>
              </a:pPr>
              <a:r>
                <a:rPr lang="en-US" altLang="zh-CN" sz="1200">
                  <a:solidFill>
                    <a:srgbClr val="952B1D"/>
                  </a:solidFill>
                  <a:latin typeface="Arial Black" pitchFamily="34" charset="0"/>
                  <a:ea typeface="SimSun" pitchFamily="2" charset="-122"/>
                </a:rPr>
                <a:t>NEW INSIGHTS</a:t>
              </a:r>
            </a:p>
          </p:txBody>
        </p:sp>
      </p:grpSp>
      <p:pic>
        <p:nvPicPr>
          <p:cNvPr id="38925" name="Picture 142" descr="sparse"/>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28663" y="993775"/>
            <a:ext cx="1709737" cy="995363"/>
          </a:xfrm>
          <a:prstGeom prst="rect">
            <a:avLst/>
          </a:prstGeom>
          <a:noFill/>
          <a:ln w="9525">
            <a:noFill/>
            <a:miter lim="800000"/>
            <a:headEnd/>
            <a:tailEnd/>
          </a:ln>
        </p:spPr>
      </p:pic>
      <p:sp>
        <p:nvSpPr>
          <p:cNvPr id="38926" name="Rectangle 14"/>
          <p:cNvSpPr>
            <a:spLocks noChangeArrowheads="1"/>
          </p:cNvSpPr>
          <p:nvPr/>
        </p:nvSpPr>
        <p:spPr bwMode="auto">
          <a:xfrm>
            <a:off x="304800" y="2058988"/>
            <a:ext cx="2655888" cy="1031875"/>
          </a:xfrm>
          <a:prstGeom prst="rect">
            <a:avLst/>
          </a:prstGeom>
          <a:noFill/>
          <a:ln w="19050">
            <a:noFill/>
            <a:prstDash val="sysDot"/>
            <a:miter lim="800000"/>
            <a:headEnd/>
            <a:tailEnd/>
          </a:ln>
        </p:spPr>
        <p:txBody>
          <a:bodyPr lIns="0" tIns="0" rIns="0" bIns="0" anchor="b">
            <a:spAutoFit/>
          </a:bodyPr>
          <a:lstStyle/>
          <a:p>
            <a:pPr>
              <a:lnSpc>
                <a:spcPct val="90000"/>
              </a:lnSpc>
              <a:spcBef>
                <a:spcPct val="35000"/>
              </a:spcBef>
              <a:tabLst>
                <a:tab pos="85725" algn="l"/>
              </a:tabLst>
            </a:pPr>
            <a:r>
              <a:rPr kumimoji="1" lang="en-US" altLang="zh-CN" sz="1100" b="1" i="1">
                <a:ea typeface="SimSun" pitchFamily="2" charset="-122"/>
              </a:rPr>
              <a:t>Most existing distributed optimization algorithms rely on first order methods</a:t>
            </a:r>
          </a:p>
          <a:p>
            <a:pPr>
              <a:lnSpc>
                <a:spcPct val="90000"/>
              </a:lnSpc>
              <a:spcBef>
                <a:spcPct val="35000"/>
              </a:spcBef>
              <a:buClr>
                <a:srgbClr val="000066"/>
              </a:buClr>
              <a:tabLst>
                <a:tab pos="85725" algn="l"/>
              </a:tabLst>
            </a:pPr>
            <a:r>
              <a:rPr kumimoji="1" lang="en-US" altLang="zh-CN" sz="1100" i="1">
                <a:ea typeface="SimSun" pitchFamily="2" charset="-122"/>
              </a:rPr>
              <a:t>•	These algorithms are easy to distribute</a:t>
            </a:r>
          </a:p>
          <a:p>
            <a:pPr>
              <a:lnSpc>
                <a:spcPct val="90000"/>
              </a:lnSpc>
              <a:spcBef>
                <a:spcPct val="35000"/>
              </a:spcBef>
              <a:buClr>
                <a:srgbClr val="000066"/>
              </a:buClr>
              <a:tabLst>
                <a:tab pos="85725" algn="l"/>
              </a:tabLst>
            </a:pPr>
            <a:r>
              <a:rPr kumimoji="1" lang="en-US" altLang="zh-CN" sz="1100" i="1">
                <a:ea typeface="SimSun" pitchFamily="2" charset="-122"/>
              </a:rPr>
              <a:t>•	However, they can be quite slow to converge, limiting their use in rapidly changing dynamic networks</a:t>
            </a:r>
          </a:p>
        </p:txBody>
      </p:sp>
      <p:pic>
        <p:nvPicPr>
          <p:cNvPr id="38927" name="Picture 6"/>
          <p:cNvPicPr>
            <a:picLocks noChangeAspect="1" noChangeArrowheads="1"/>
          </p:cNvPicPr>
          <p:nvPr/>
        </p:nvPicPr>
        <p:blipFill>
          <a:blip r:embed="rId4" cstate="print"/>
          <a:srcRect/>
          <a:stretch>
            <a:fillRect/>
          </a:stretch>
        </p:blipFill>
        <p:spPr bwMode="auto">
          <a:xfrm>
            <a:off x="515938" y="3898900"/>
            <a:ext cx="2143125" cy="1031875"/>
          </a:xfrm>
          <a:prstGeom prst="rect">
            <a:avLst/>
          </a:prstGeom>
          <a:noFill/>
          <a:ln w="12700" algn="ctr">
            <a:noFill/>
            <a:miter lim="800000"/>
            <a:headEnd/>
            <a:tailEnd/>
          </a:ln>
        </p:spPr>
      </p:pic>
      <p:pic>
        <p:nvPicPr>
          <p:cNvPr id="38928" name="Picture 9"/>
          <p:cNvPicPr>
            <a:picLocks noChangeAspect="1" noChangeArrowheads="1"/>
          </p:cNvPicPr>
          <p:nvPr/>
        </p:nvPicPr>
        <p:blipFill>
          <a:blip r:embed="rId5" cstate="print"/>
          <a:srcRect/>
          <a:stretch>
            <a:fillRect/>
          </a:stretch>
        </p:blipFill>
        <p:spPr bwMode="auto">
          <a:xfrm>
            <a:off x="6889750" y="1346200"/>
            <a:ext cx="1914525" cy="1692275"/>
          </a:xfrm>
          <a:prstGeom prst="rect">
            <a:avLst/>
          </a:prstGeom>
          <a:noFill/>
          <a:ln w="9525">
            <a:noFill/>
            <a:miter lim="800000"/>
            <a:headEnd/>
            <a:tailEnd/>
          </a:ln>
        </p:spPr>
      </p:pic>
      <p:sp>
        <p:nvSpPr>
          <p:cNvPr id="38929" name="Text Box 144"/>
          <p:cNvSpPr txBox="1">
            <a:spLocks noChangeArrowheads="1"/>
          </p:cNvSpPr>
          <p:nvPr/>
        </p:nvSpPr>
        <p:spPr bwMode="auto">
          <a:xfrm>
            <a:off x="6794500" y="3092450"/>
            <a:ext cx="2054225" cy="646113"/>
          </a:xfrm>
          <a:prstGeom prst="rect">
            <a:avLst/>
          </a:prstGeom>
          <a:noFill/>
          <a:ln w="12700" algn="ctr">
            <a:noFill/>
            <a:miter lim="800000"/>
            <a:headEnd/>
            <a:tailEnd/>
          </a:ln>
        </p:spPr>
        <p:txBody>
          <a:bodyPr>
            <a:spAutoFit/>
          </a:bodyPr>
          <a:lstStyle/>
          <a:p>
            <a:r>
              <a:rPr lang="en-US" altLang="zh-CN" sz="900" b="1">
                <a:ea typeface="SimSun" pitchFamily="2" charset="-122"/>
              </a:rPr>
              <a:t>Significant improvements with the distributed Newton method compared to subgradient methods</a:t>
            </a:r>
            <a:endParaRPr lang="en-US" altLang="zh-CN" sz="900">
              <a:ea typeface="SimSun" pitchFamily="2" charset="-122"/>
            </a:endParaRPr>
          </a:p>
        </p:txBody>
      </p:sp>
      <p:sp>
        <p:nvSpPr>
          <p:cNvPr id="38930" name="Rectangle 8"/>
          <p:cNvSpPr>
            <a:spLocks noChangeArrowheads="1"/>
          </p:cNvSpPr>
          <p:nvPr/>
        </p:nvSpPr>
        <p:spPr bwMode="auto">
          <a:xfrm>
            <a:off x="2998788" y="1346200"/>
            <a:ext cx="3421062" cy="5491163"/>
          </a:xfrm>
          <a:prstGeom prst="rect">
            <a:avLst/>
          </a:prstGeom>
          <a:noFill/>
          <a:ln w="19050">
            <a:noFill/>
            <a:prstDash val="sysDot"/>
            <a:miter lim="800000"/>
            <a:headEnd/>
            <a:tailEnd/>
          </a:ln>
        </p:spPr>
        <p:txBody>
          <a:bodyPr lIns="0" tIns="0" rIns="0" bIns="0">
            <a:spAutoFit/>
          </a:bodyPr>
          <a:lstStyle/>
          <a:p>
            <a:pPr marL="114300" indent="-114300">
              <a:lnSpc>
                <a:spcPct val="90000"/>
              </a:lnSpc>
              <a:spcBef>
                <a:spcPct val="35000"/>
              </a:spcBef>
              <a:tabLst>
                <a:tab pos="119063" algn="l"/>
              </a:tabLst>
            </a:pPr>
            <a:r>
              <a:rPr lang="en-US" altLang="zh-CN" sz="1200" b="1">
                <a:ea typeface="SimSun" pitchFamily="2" charset="-122"/>
              </a:rPr>
              <a:t>MAIN ACHIEVEMENT:</a:t>
            </a:r>
          </a:p>
          <a:p>
            <a:pPr marL="114300" indent="-114300">
              <a:lnSpc>
                <a:spcPct val="90000"/>
              </a:lnSpc>
              <a:spcBef>
                <a:spcPct val="35000"/>
              </a:spcBef>
              <a:buFontTx/>
              <a:buChar char="•"/>
              <a:tabLst>
                <a:tab pos="119063" algn="l"/>
              </a:tabLst>
            </a:pPr>
            <a:r>
              <a:rPr lang="en-US" altLang="zh-CN" sz="1100">
                <a:ea typeface="SimSun" pitchFamily="2" charset="-122"/>
              </a:rPr>
              <a:t>	</a:t>
            </a:r>
            <a:r>
              <a:rPr lang="en-US" altLang="zh-CN" sz="1000">
                <a:ea typeface="SimSun" pitchFamily="2" charset="-122"/>
              </a:rPr>
              <a:t>A </a:t>
            </a:r>
            <a:r>
              <a:rPr lang="en-US" altLang="zh-CN" sz="1000">
                <a:solidFill>
                  <a:srgbClr val="FF0000"/>
                </a:solidFill>
                <a:ea typeface="SimSun" pitchFamily="2" charset="-122"/>
              </a:rPr>
              <a:t>Newton method </a:t>
            </a:r>
            <a:r>
              <a:rPr lang="en-US" altLang="zh-CN" sz="1000">
                <a:ea typeface="SimSun" pitchFamily="2" charset="-122"/>
              </a:rPr>
              <a:t>that solves general network utility maximization problems</a:t>
            </a:r>
            <a:r>
              <a:rPr lang="en-US" altLang="zh-CN" sz="1000">
                <a:solidFill>
                  <a:srgbClr val="FF0000"/>
                </a:solidFill>
                <a:ea typeface="SimSun" pitchFamily="2" charset="-122"/>
              </a:rPr>
              <a:t> in a distributed manner</a:t>
            </a:r>
          </a:p>
          <a:p>
            <a:pPr marL="114300" indent="-114300">
              <a:lnSpc>
                <a:spcPct val="90000"/>
              </a:lnSpc>
              <a:spcBef>
                <a:spcPct val="35000"/>
              </a:spcBef>
              <a:buFontTx/>
              <a:buChar char="•"/>
              <a:tabLst>
                <a:tab pos="119063" algn="l"/>
              </a:tabLst>
            </a:pPr>
            <a:r>
              <a:rPr lang="en-US" altLang="zh-CN" sz="1000">
                <a:ea typeface="SimSun" pitchFamily="2" charset="-122"/>
              </a:rPr>
              <a:t>Simulations indicate the superiority of the distributed Newton method over dual subgradient methods</a:t>
            </a:r>
          </a:p>
          <a:p>
            <a:pPr marL="114300" indent="-114300">
              <a:lnSpc>
                <a:spcPct val="90000"/>
              </a:lnSpc>
              <a:spcBef>
                <a:spcPct val="35000"/>
              </a:spcBef>
              <a:tabLst>
                <a:tab pos="119063" algn="l"/>
              </a:tabLst>
            </a:pPr>
            <a:endParaRPr lang="en-US" altLang="zh-CN" sz="1000">
              <a:ea typeface="SimSun" pitchFamily="2" charset="-122"/>
            </a:endParaRPr>
          </a:p>
          <a:p>
            <a:pPr marL="114300" indent="-114300">
              <a:lnSpc>
                <a:spcPct val="90000"/>
              </a:lnSpc>
              <a:spcBef>
                <a:spcPct val="35000"/>
              </a:spcBef>
              <a:tabLst>
                <a:tab pos="119063" algn="l"/>
              </a:tabLst>
            </a:pPr>
            <a:endParaRPr lang="en-US" altLang="zh-CN" sz="1000">
              <a:ea typeface="SimSun" pitchFamily="2" charset="-122"/>
            </a:endParaRPr>
          </a:p>
          <a:p>
            <a:pPr marL="114300" indent="-114300">
              <a:lnSpc>
                <a:spcPct val="90000"/>
              </a:lnSpc>
              <a:spcBef>
                <a:spcPct val="35000"/>
              </a:spcBef>
              <a:tabLst>
                <a:tab pos="119063" algn="l"/>
              </a:tabLst>
            </a:pPr>
            <a:endParaRPr lang="en-US" altLang="zh-CN" sz="1100">
              <a:ea typeface="SimSun" pitchFamily="2" charset="-122"/>
            </a:endParaRPr>
          </a:p>
          <a:p>
            <a:pPr marL="114300" indent="-114300">
              <a:lnSpc>
                <a:spcPct val="90000"/>
              </a:lnSpc>
              <a:spcBef>
                <a:spcPct val="35000"/>
              </a:spcBef>
              <a:tabLst>
                <a:tab pos="119063" algn="l"/>
              </a:tabLst>
            </a:pPr>
            <a:endParaRPr lang="en-US" altLang="zh-CN" sz="1100">
              <a:ea typeface="SimSun" pitchFamily="2" charset="-122"/>
            </a:endParaRPr>
          </a:p>
          <a:p>
            <a:pPr marL="114300" indent="-114300">
              <a:lnSpc>
                <a:spcPct val="90000"/>
              </a:lnSpc>
              <a:spcBef>
                <a:spcPct val="35000"/>
              </a:spcBef>
              <a:tabLst>
                <a:tab pos="119063" algn="l"/>
              </a:tabLst>
            </a:pPr>
            <a:r>
              <a:rPr lang="en-US" altLang="zh-CN" sz="1100">
                <a:ea typeface="SimSun" pitchFamily="2" charset="-122"/>
              </a:rPr>
              <a:t> </a:t>
            </a:r>
          </a:p>
          <a:p>
            <a:pPr marL="114300" indent="-114300">
              <a:lnSpc>
                <a:spcPct val="90000"/>
              </a:lnSpc>
              <a:spcBef>
                <a:spcPct val="35000"/>
              </a:spcBef>
              <a:tabLst>
                <a:tab pos="119063" algn="l"/>
              </a:tabLst>
            </a:pPr>
            <a:endParaRPr lang="en-US" altLang="zh-CN" sz="1100">
              <a:ea typeface="SimSun" pitchFamily="2" charset="-122"/>
            </a:endParaRPr>
          </a:p>
          <a:p>
            <a:pPr marL="114300" indent="-114300">
              <a:lnSpc>
                <a:spcPct val="90000"/>
              </a:lnSpc>
              <a:spcBef>
                <a:spcPct val="35000"/>
              </a:spcBef>
              <a:tabLst>
                <a:tab pos="119063" algn="l"/>
              </a:tabLst>
            </a:pPr>
            <a:endParaRPr lang="en-US" altLang="zh-CN" sz="1100">
              <a:ea typeface="SimSun" pitchFamily="2" charset="-122"/>
            </a:endParaRPr>
          </a:p>
          <a:p>
            <a:pPr marL="114300" indent="-114300">
              <a:lnSpc>
                <a:spcPct val="90000"/>
              </a:lnSpc>
              <a:spcBef>
                <a:spcPct val="35000"/>
              </a:spcBef>
              <a:tabLst>
                <a:tab pos="119063" algn="l"/>
              </a:tabLst>
            </a:pPr>
            <a:endParaRPr lang="en-US" altLang="zh-CN" sz="1100">
              <a:ea typeface="SimSun" pitchFamily="2" charset="-122"/>
            </a:endParaRPr>
          </a:p>
          <a:p>
            <a:pPr marL="114300" indent="-114300">
              <a:lnSpc>
                <a:spcPct val="90000"/>
              </a:lnSpc>
              <a:spcBef>
                <a:spcPct val="35000"/>
              </a:spcBef>
              <a:tabLst>
                <a:tab pos="119063" algn="l"/>
              </a:tabLst>
            </a:pPr>
            <a:endParaRPr lang="en-US" altLang="zh-CN" sz="1200" b="1">
              <a:ea typeface="SimSun" pitchFamily="2" charset="-122"/>
            </a:endParaRPr>
          </a:p>
          <a:p>
            <a:pPr marL="114300" indent="-114300">
              <a:lnSpc>
                <a:spcPct val="90000"/>
              </a:lnSpc>
              <a:spcBef>
                <a:spcPct val="35000"/>
              </a:spcBef>
              <a:tabLst>
                <a:tab pos="119063" algn="l"/>
              </a:tabLst>
            </a:pPr>
            <a:endParaRPr lang="en-US" altLang="zh-CN" sz="1200" b="1">
              <a:ea typeface="SimSun" pitchFamily="2" charset="-122"/>
            </a:endParaRPr>
          </a:p>
          <a:p>
            <a:pPr marL="114300" indent="-114300">
              <a:lnSpc>
                <a:spcPct val="90000"/>
              </a:lnSpc>
              <a:spcBef>
                <a:spcPct val="35000"/>
              </a:spcBef>
              <a:tabLst>
                <a:tab pos="119063" algn="l"/>
              </a:tabLst>
            </a:pPr>
            <a:r>
              <a:rPr lang="en-US" altLang="zh-CN" sz="1200" b="1">
                <a:ea typeface="SimSun" pitchFamily="2" charset="-122"/>
              </a:rPr>
              <a:t>HOW IT WORKS: </a:t>
            </a:r>
          </a:p>
          <a:p>
            <a:pPr marL="114300" indent="-114300">
              <a:lnSpc>
                <a:spcPct val="90000"/>
              </a:lnSpc>
              <a:spcBef>
                <a:spcPct val="35000"/>
              </a:spcBef>
              <a:buFontTx/>
              <a:buChar char="•"/>
              <a:tabLst>
                <a:tab pos="119063" algn="l"/>
              </a:tabLst>
            </a:pPr>
            <a:r>
              <a:rPr lang="en-US" altLang="zh-CN" sz="1000">
                <a:ea typeface="SimSun" pitchFamily="2" charset="-122"/>
              </a:rPr>
              <a:t>Turning inequality constraints into barrier functions</a:t>
            </a:r>
          </a:p>
          <a:p>
            <a:pPr marL="114300" indent="-114300">
              <a:lnSpc>
                <a:spcPct val="90000"/>
              </a:lnSpc>
              <a:spcBef>
                <a:spcPct val="35000"/>
              </a:spcBef>
              <a:buFontTx/>
              <a:buChar char="•"/>
              <a:tabLst>
                <a:tab pos="119063" algn="l"/>
              </a:tabLst>
            </a:pPr>
            <a:r>
              <a:rPr lang="en-US" altLang="zh-CN" sz="1000">
                <a:ea typeface="SimSun" pitchFamily="2" charset="-122"/>
              </a:rPr>
              <a:t>Employing matrix splitting techniques on the dual graph to solve the dual Newton step</a:t>
            </a:r>
          </a:p>
          <a:p>
            <a:pPr marL="114300" indent="-114300">
              <a:lnSpc>
                <a:spcPct val="90000"/>
              </a:lnSpc>
              <a:spcBef>
                <a:spcPct val="35000"/>
              </a:spcBef>
              <a:buFontTx/>
              <a:buChar char="•"/>
              <a:tabLst>
                <a:tab pos="119063" algn="l"/>
              </a:tabLst>
            </a:pPr>
            <a:r>
              <a:rPr lang="en-US" altLang="zh-CN" sz="1000">
                <a:ea typeface="SimSun" pitchFamily="2" charset="-122"/>
              </a:rPr>
              <a:t>Using a consensus-based local averaging scheme, which requires local information only</a:t>
            </a:r>
            <a:endParaRPr lang="en-US" altLang="zh-CN" sz="1100">
              <a:ea typeface="SimSun" pitchFamily="2" charset="-122"/>
            </a:endParaRPr>
          </a:p>
          <a:p>
            <a:pPr marL="114300" indent="-114300">
              <a:lnSpc>
                <a:spcPct val="90000"/>
              </a:lnSpc>
              <a:spcBef>
                <a:spcPct val="35000"/>
              </a:spcBef>
              <a:tabLst>
                <a:tab pos="119063" algn="l"/>
              </a:tabLst>
            </a:pPr>
            <a:r>
              <a:rPr lang="en-US" altLang="zh-CN" sz="1100" b="1">
                <a:ea typeface="SimSun" pitchFamily="2" charset="-122"/>
              </a:rPr>
              <a:t>ASSUMPTIONS AND LIMITATIONS:</a:t>
            </a:r>
          </a:p>
          <a:p>
            <a:pPr marL="114300" indent="-114300">
              <a:lnSpc>
                <a:spcPct val="90000"/>
              </a:lnSpc>
              <a:spcBef>
                <a:spcPct val="35000"/>
              </a:spcBef>
              <a:buFontTx/>
              <a:buChar char="•"/>
              <a:tabLst>
                <a:tab pos="119063" algn="l"/>
              </a:tabLst>
            </a:pPr>
            <a:r>
              <a:rPr lang="en-US" altLang="zh-CN" sz="1000">
                <a:ea typeface="SimSun" pitchFamily="2" charset="-122"/>
              </a:rPr>
              <a:t>	Routing information and capacity constraints are fixed</a:t>
            </a:r>
          </a:p>
          <a:p>
            <a:pPr marL="114300" indent="-114300">
              <a:lnSpc>
                <a:spcPct val="90000"/>
              </a:lnSpc>
              <a:spcBef>
                <a:spcPct val="35000"/>
              </a:spcBef>
              <a:buFontTx/>
              <a:buChar char="•"/>
              <a:tabLst>
                <a:tab pos="119063" algn="l"/>
              </a:tabLst>
            </a:pPr>
            <a:r>
              <a:rPr lang="en-US" altLang="zh-CN" sz="1000">
                <a:ea typeface="SimSun" pitchFamily="2" charset="-122"/>
              </a:rPr>
              <a:t>Dual and primal steps are computed separately</a:t>
            </a:r>
          </a:p>
          <a:p>
            <a:pPr marL="114300" indent="-114300">
              <a:lnSpc>
                <a:spcPct val="90000"/>
              </a:lnSpc>
              <a:spcBef>
                <a:spcPct val="35000"/>
              </a:spcBef>
              <a:tabLst>
                <a:tab pos="119063" algn="l"/>
              </a:tabLst>
            </a:pPr>
            <a:endParaRPr lang="en-US" altLang="zh-CN" sz="1100">
              <a:ea typeface="SimSun" pitchFamily="2" charset="-122"/>
            </a:endParaRPr>
          </a:p>
          <a:p>
            <a:pPr marL="114300" indent="-114300">
              <a:lnSpc>
                <a:spcPct val="90000"/>
              </a:lnSpc>
              <a:spcBef>
                <a:spcPct val="35000"/>
              </a:spcBef>
              <a:tabLst>
                <a:tab pos="119063" algn="l"/>
              </a:tabLst>
            </a:pPr>
            <a:endParaRPr lang="en-US" altLang="zh-CN" sz="1100">
              <a:ea typeface="SimSun" pitchFamily="2" charset="-122"/>
            </a:endParaRPr>
          </a:p>
          <a:p>
            <a:pPr marL="114300" indent="-114300">
              <a:lnSpc>
                <a:spcPct val="90000"/>
              </a:lnSpc>
              <a:spcBef>
                <a:spcPct val="35000"/>
              </a:spcBef>
              <a:tabLst>
                <a:tab pos="119063" algn="l"/>
              </a:tabLst>
            </a:pPr>
            <a:endParaRPr lang="en-US" altLang="zh-CN" sz="1100">
              <a:ea typeface="SimSun" pitchFamily="2" charset="-122"/>
            </a:endParaRPr>
          </a:p>
          <a:p>
            <a:pPr marL="114300" indent="-114300">
              <a:lnSpc>
                <a:spcPct val="90000"/>
              </a:lnSpc>
              <a:spcBef>
                <a:spcPct val="35000"/>
              </a:spcBef>
              <a:tabLst>
                <a:tab pos="119063" algn="l"/>
              </a:tabLst>
            </a:pPr>
            <a:endParaRPr lang="en-US" altLang="zh-CN" sz="1100" b="1">
              <a:ea typeface="SimSun" pitchFamily="2" charset="-122"/>
            </a:endParaRPr>
          </a:p>
        </p:txBody>
      </p:sp>
      <p:pic>
        <p:nvPicPr>
          <p:cNvPr id="38931" name="Picture 7"/>
          <p:cNvPicPr>
            <a:picLocks noChangeAspect="1" noChangeArrowheads="1"/>
          </p:cNvPicPr>
          <p:nvPr/>
        </p:nvPicPr>
        <p:blipFill>
          <a:blip r:embed="rId6" cstate="print"/>
          <a:srcRect/>
          <a:stretch>
            <a:fillRect/>
          </a:stretch>
        </p:blipFill>
        <p:spPr bwMode="auto">
          <a:xfrm>
            <a:off x="3511550" y="2365375"/>
            <a:ext cx="2241550" cy="768350"/>
          </a:xfrm>
          <a:prstGeom prst="rect">
            <a:avLst/>
          </a:prstGeom>
          <a:noFill/>
          <a:ln w="9525">
            <a:noFill/>
            <a:miter lim="800000"/>
            <a:headEnd/>
            <a:tailEnd/>
          </a:ln>
        </p:spPr>
      </p:pic>
      <p:pic>
        <p:nvPicPr>
          <p:cNvPr id="38932" name="Picture 8"/>
          <p:cNvPicPr>
            <a:picLocks noChangeAspect="1" noChangeArrowheads="1"/>
          </p:cNvPicPr>
          <p:nvPr/>
        </p:nvPicPr>
        <p:blipFill>
          <a:blip r:embed="rId7" cstate="print"/>
          <a:srcRect/>
          <a:stretch>
            <a:fillRect/>
          </a:stretch>
        </p:blipFill>
        <p:spPr bwMode="auto">
          <a:xfrm>
            <a:off x="3494088" y="3257550"/>
            <a:ext cx="2259012" cy="809625"/>
          </a:xfrm>
          <a:prstGeom prst="rect">
            <a:avLst/>
          </a:prstGeom>
          <a:noFill/>
          <a:ln w="9525">
            <a:noFill/>
            <a:miter lim="800000"/>
            <a:headEnd/>
            <a:tailEnd/>
          </a:ln>
        </p:spPr>
      </p:pic>
      <p:sp>
        <p:nvSpPr>
          <p:cNvPr id="38933" name="Rectangle 15"/>
          <p:cNvSpPr>
            <a:spLocks noChangeArrowheads="1"/>
          </p:cNvSpPr>
          <p:nvPr/>
        </p:nvSpPr>
        <p:spPr bwMode="auto">
          <a:xfrm>
            <a:off x="6950075" y="4411663"/>
            <a:ext cx="2100263" cy="1641475"/>
          </a:xfrm>
          <a:prstGeom prst="rect">
            <a:avLst/>
          </a:prstGeom>
          <a:noFill/>
          <a:ln w="19050">
            <a:noFill/>
            <a:prstDash val="sysDot"/>
            <a:miter lim="800000"/>
            <a:headEnd/>
            <a:tailEnd/>
          </a:ln>
        </p:spPr>
        <p:txBody>
          <a:bodyPr lIns="0" tIns="0" rIns="0" bIns="0" anchor="b">
            <a:spAutoFit/>
          </a:bodyPr>
          <a:lstStyle/>
          <a:p>
            <a:pPr>
              <a:lnSpc>
                <a:spcPct val="90000"/>
              </a:lnSpc>
              <a:spcBef>
                <a:spcPct val="35000"/>
              </a:spcBef>
              <a:tabLst>
                <a:tab pos="58738" algn="l"/>
              </a:tabLst>
            </a:pPr>
            <a:r>
              <a:rPr kumimoji="1" lang="en-US" altLang="zh-CN" sz="1100" b="1">
                <a:ea typeface="SimSun" pitchFamily="2" charset="-122"/>
              </a:rPr>
              <a:t>Second order methods for distributed network utility maximization</a:t>
            </a:r>
            <a:endParaRPr kumimoji="1" lang="en-US" altLang="zh-CN" sz="1000">
              <a:ea typeface="SimSun" pitchFamily="2" charset="-122"/>
            </a:endParaRPr>
          </a:p>
          <a:p>
            <a:pPr>
              <a:lnSpc>
                <a:spcPct val="90000"/>
              </a:lnSpc>
              <a:spcBef>
                <a:spcPct val="35000"/>
              </a:spcBef>
              <a:buFontTx/>
              <a:buChar char="•"/>
              <a:tabLst>
                <a:tab pos="58738" algn="l"/>
              </a:tabLst>
            </a:pPr>
            <a:r>
              <a:rPr kumimoji="1" lang="en-US" altLang="zh-CN" sz="1000">
                <a:ea typeface="SimSun" pitchFamily="2" charset="-122"/>
              </a:rPr>
              <a:t>Prove convergence and rate of convergence of our methods</a:t>
            </a:r>
          </a:p>
          <a:p>
            <a:pPr>
              <a:lnSpc>
                <a:spcPct val="90000"/>
              </a:lnSpc>
              <a:spcBef>
                <a:spcPct val="35000"/>
              </a:spcBef>
              <a:buFontTx/>
              <a:buChar char="•"/>
              <a:tabLst>
                <a:tab pos="58738" algn="l"/>
              </a:tabLst>
            </a:pPr>
            <a:r>
              <a:rPr kumimoji="1" lang="en-US" altLang="zh-CN" sz="1000">
                <a:ea typeface="SimSun" pitchFamily="2" charset="-122"/>
              </a:rPr>
              <a:t>Understand the impact of network topology on algorithm performance</a:t>
            </a:r>
          </a:p>
          <a:p>
            <a:pPr>
              <a:lnSpc>
                <a:spcPct val="90000"/>
              </a:lnSpc>
              <a:spcBef>
                <a:spcPct val="35000"/>
              </a:spcBef>
              <a:buFontTx/>
              <a:buChar char="•"/>
              <a:tabLst>
                <a:tab pos="58738" algn="l"/>
              </a:tabLst>
            </a:pPr>
            <a:r>
              <a:rPr kumimoji="1" lang="en-US" altLang="zh-CN" sz="1000">
                <a:ea typeface="SimSun" pitchFamily="2" charset="-122"/>
              </a:rPr>
              <a:t>Design algorithms that compute primal and dual steps simultaneously</a:t>
            </a:r>
          </a:p>
          <a:p>
            <a:pPr>
              <a:lnSpc>
                <a:spcPct val="90000"/>
              </a:lnSpc>
              <a:spcBef>
                <a:spcPct val="35000"/>
              </a:spcBef>
              <a:tabLst>
                <a:tab pos="58738" algn="l"/>
              </a:tabLst>
            </a:pPr>
            <a:endParaRPr kumimoji="1" lang="en-US" altLang="zh-CN" sz="1000" i="1">
              <a:ea typeface="SimSun" pitchFamily="2" charset="-122"/>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AutoShape 2"/>
          <p:cNvSpPr>
            <a:spLocks noChangeAspect="1" noChangeArrowheads="1"/>
          </p:cNvSpPr>
          <p:nvPr/>
        </p:nvSpPr>
        <p:spPr bwMode="auto">
          <a:xfrm>
            <a:off x="7589838" y="4132263"/>
            <a:ext cx="615950" cy="363537"/>
          </a:xfrm>
          <a:prstGeom prst="downArrow">
            <a:avLst>
              <a:gd name="adj1" fmla="val 53611"/>
              <a:gd name="adj2" fmla="val 53773"/>
            </a:avLst>
          </a:prstGeom>
          <a:solidFill>
            <a:srgbClr val="B2B2B2">
              <a:alpha val="59999"/>
            </a:srgbClr>
          </a:solidFill>
          <a:ln w="12700">
            <a:solidFill>
              <a:srgbClr val="808080"/>
            </a:solidFill>
            <a:miter lim="800000"/>
            <a:headEnd/>
            <a:tailEnd/>
          </a:ln>
        </p:spPr>
        <p:txBody>
          <a:bodyPr wrap="none" anchor="ctr"/>
          <a:lstStyle/>
          <a:p>
            <a:pPr algn="ctr"/>
            <a:endParaRPr lang="zh-CN" altLang="en-US" sz="700" b="1">
              <a:solidFill>
                <a:srgbClr val="952B1D"/>
              </a:solidFill>
              <a:latin typeface="Century Gothic" pitchFamily="34" charset="0"/>
              <a:ea typeface="SimSun" pitchFamily="2" charset="-122"/>
            </a:endParaRPr>
          </a:p>
        </p:txBody>
      </p:sp>
      <p:sp>
        <p:nvSpPr>
          <p:cNvPr id="39939" name="AutoShape 3"/>
          <p:cNvSpPr>
            <a:spLocks noChangeArrowheads="1"/>
          </p:cNvSpPr>
          <p:nvPr/>
        </p:nvSpPr>
        <p:spPr bwMode="auto">
          <a:xfrm>
            <a:off x="6748463" y="1173163"/>
            <a:ext cx="2270125" cy="2944812"/>
          </a:xfrm>
          <a:prstGeom prst="roundRect">
            <a:avLst>
              <a:gd name="adj" fmla="val 11111"/>
            </a:avLst>
          </a:prstGeom>
          <a:solidFill>
            <a:srgbClr val="3366FF">
              <a:alpha val="20000"/>
            </a:srgbClr>
          </a:solidFill>
          <a:ln w="25400">
            <a:solidFill>
              <a:schemeClr val="bg2"/>
            </a:solidFill>
            <a:round/>
            <a:headEnd/>
            <a:tailEnd/>
          </a:ln>
        </p:spPr>
        <p:txBody>
          <a:bodyPr lIns="100584" tIns="73152" rIns="64008" bIns="82296" anchor="b"/>
          <a:lstStyle/>
          <a:p>
            <a:pPr marL="58738" indent="-58738" eaLnBrk="0" hangingPunct="0">
              <a:lnSpc>
                <a:spcPct val="90000"/>
              </a:lnSpc>
              <a:spcBef>
                <a:spcPct val="35000"/>
              </a:spcBef>
            </a:pPr>
            <a:endParaRPr lang="zh-CN" altLang="en-US" sz="1000">
              <a:ea typeface="SimSun" pitchFamily="2" charset="-122"/>
            </a:endParaRPr>
          </a:p>
          <a:p>
            <a:pPr marL="58738" indent="-58738" eaLnBrk="0" hangingPunct="0">
              <a:lnSpc>
                <a:spcPct val="90000"/>
              </a:lnSpc>
              <a:spcBef>
                <a:spcPct val="35000"/>
              </a:spcBef>
            </a:pPr>
            <a:endParaRPr lang="zh-CN" altLang="en-US" sz="1000">
              <a:ea typeface="SimSun" pitchFamily="2" charset="-122"/>
            </a:endParaRPr>
          </a:p>
          <a:p>
            <a:pPr marL="58738" indent="-58738" eaLnBrk="0" hangingPunct="0">
              <a:lnSpc>
                <a:spcPct val="90000"/>
              </a:lnSpc>
              <a:spcBef>
                <a:spcPct val="35000"/>
              </a:spcBef>
            </a:pPr>
            <a:endParaRPr lang="zh-CN" altLang="en-US" sz="1000">
              <a:ea typeface="SimSun" pitchFamily="2" charset="-122"/>
            </a:endParaRPr>
          </a:p>
          <a:p>
            <a:pPr marL="58738" indent="-58738" eaLnBrk="0" hangingPunct="0">
              <a:lnSpc>
                <a:spcPct val="90000"/>
              </a:lnSpc>
              <a:spcBef>
                <a:spcPct val="35000"/>
              </a:spcBef>
            </a:pPr>
            <a:endParaRPr lang="zh-CN" altLang="en-US" sz="1000">
              <a:ea typeface="SimSun" pitchFamily="2" charset="-122"/>
            </a:endParaRPr>
          </a:p>
          <a:p>
            <a:pPr marL="58738" indent="-58738" eaLnBrk="0" hangingPunct="0">
              <a:lnSpc>
                <a:spcPct val="90000"/>
              </a:lnSpc>
              <a:spcBef>
                <a:spcPct val="35000"/>
              </a:spcBef>
            </a:pPr>
            <a:endParaRPr lang="zh-CN" altLang="en-US" sz="1000">
              <a:ea typeface="SimSun" pitchFamily="2" charset="-122"/>
            </a:endParaRPr>
          </a:p>
          <a:p>
            <a:pPr marL="58738" indent="-58738" eaLnBrk="0" hangingPunct="0">
              <a:lnSpc>
                <a:spcPct val="90000"/>
              </a:lnSpc>
              <a:spcBef>
                <a:spcPct val="35000"/>
              </a:spcBef>
            </a:pPr>
            <a:endParaRPr lang="zh-CN" altLang="en-US" sz="1000">
              <a:ea typeface="SimSun" pitchFamily="2" charset="-122"/>
            </a:endParaRPr>
          </a:p>
          <a:p>
            <a:pPr marL="58738" indent="-58738" eaLnBrk="0" hangingPunct="0">
              <a:lnSpc>
                <a:spcPct val="90000"/>
              </a:lnSpc>
              <a:spcBef>
                <a:spcPct val="35000"/>
              </a:spcBef>
            </a:pPr>
            <a:endParaRPr lang="zh-CN" altLang="en-US" sz="1000">
              <a:ea typeface="SimSun" pitchFamily="2" charset="-122"/>
            </a:endParaRPr>
          </a:p>
          <a:p>
            <a:pPr marL="58738" indent="-58738" eaLnBrk="0" hangingPunct="0">
              <a:lnSpc>
                <a:spcPct val="90000"/>
              </a:lnSpc>
              <a:spcBef>
                <a:spcPct val="35000"/>
              </a:spcBef>
            </a:pPr>
            <a:endParaRPr lang="zh-CN" altLang="en-US" sz="1000">
              <a:ea typeface="SimSun" pitchFamily="2" charset="-122"/>
            </a:endParaRPr>
          </a:p>
          <a:p>
            <a:pPr marL="58738" indent="-58738" eaLnBrk="0" hangingPunct="0">
              <a:lnSpc>
                <a:spcPct val="90000"/>
              </a:lnSpc>
              <a:spcBef>
                <a:spcPct val="35000"/>
              </a:spcBef>
            </a:pPr>
            <a:endParaRPr lang="zh-CN" altLang="en-US" sz="1000">
              <a:ea typeface="SimSun" pitchFamily="2" charset="-122"/>
            </a:endParaRPr>
          </a:p>
          <a:p>
            <a:pPr marL="58738" indent="-58738" eaLnBrk="0" hangingPunct="0">
              <a:lnSpc>
                <a:spcPct val="90000"/>
              </a:lnSpc>
              <a:spcBef>
                <a:spcPct val="35000"/>
              </a:spcBef>
            </a:pPr>
            <a:r>
              <a:rPr lang="zh-CN" altLang="en-US" sz="1000" b="1">
                <a:ea typeface="SimSun" pitchFamily="2" charset="-122"/>
              </a:rPr>
              <a:t>	</a:t>
            </a:r>
            <a:endParaRPr kumimoji="1" lang="en-US" altLang="zh-CN" sz="1000">
              <a:ea typeface="SimSun" pitchFamily="2" charset="-122"/>
            </a:endParaRPr>
          </a:p>
        </p:txBody>
      </p:sp>
      <p:sp>
        <p:nvSpPr>
          <p:cNvPr id="39940" name="AutoShape 4"/>
          <p:cNvSpPr>
            <a:spLocks noChangeArrowheads="1"/>
          </p:cNvSpPr>
          <p:nvPr/>
        </p:nvSpPr>
        <p:spPr bwMode="auto">
          <a:xfrm>
            <a:off x="2984500" y="1190625"/>
            <a:ext cx="3549650" cy="4989513"/>
          </a:xfrm>
          <a:prstGeom prst="roundRect">
            <a:avLst>
              <a:gd name="adj" fmla="val 7963"/>
            </a:avLst>
          </a:prstGeom>
          <a:solidFill>
            <a:srgbClr val="666699">
              <a:alpha val="25098"/>
            </a:srgbClr>
          </a:solidFill>
          <a:ln w="38100">
            <a:solidFill>
              <a:srgbClr val="4D4D4D"/>
            </a:solidFill>
            <a:round/>
            <a:headEnd/>
            <a:tailEnd/>
          </a:ln>
        </p:spPr>
        <p:txBody>
          <a:bodyPr tIns="91440" bIns="91440"/>
          <a:lstStyle/>
          <a:p>
            <a:pPr marL="114300" indent="-114300" eaLnBrk="0" hangingPunct="0">
              <a:spcBef>
                <a:spcPct val="50000"/>
              </a:spcBef>
            </a:pPr>
            <a:endParaRPr lang="zh-CN" altLang="en-US" sz="1200" u="sng">
              <a:ea typeface="SimSun" pitchFamily="2" charset="-122"/>
            </a:endParaRPr>
          </a:p>
        </p:txBody>
      </p:sp>
      <p:sp>
        <p:nvSpPr>
          <p:cNvPr id="39941" name="Rectangle 5"/>
          <p:cNvSpPr>
            <a:spLocks noGrp="1" noChangeArrowheads="1"/>
          </p:cNvSpPr>
          <p:nvPr>
            <p:ph type="title" idx="4294967295"/>
          </p:nvPr>
        </p:nvSpPr>
        <p:spPr>
          <a:xfrm>
            <a:off x="1055688" y="66675"/>
            <a:ext cx="6977062" cy="655638"/>
          </a:xfrm>
        </p:spPr>
        <p:txBody>
          <a:bodyPr/>
          <a:lstStyle/>
          <a:p>
            <a:pPr eaLnBrk="1" hangingPunct="1"/>
            <a:r>
              <a:rPr lang="en-US" sz="2400" dirty="0" smtClean="0"/>
              <a:t>Learning for optimization in wireless networks:</a:t>
            </a:r>
            <a:br>
              <a:rPr lang="en-US" sz="2400" dirty="0" smtClean="0"/>
            </a:br>
            <a:r>
              <a:rPr lang="en-US" sz="2400" dirty="0" smtClean="0">
                <a:latin typeface="Trebuchet MS" pitchFamily="34" charset="0"/>
              </a:rPr>
              <a:t> </a:t>
            </a:r>
            <a:r>
              <a:rPr lang="en-US" sz="2000" i="1" dirty="0" smtClean="0">
                <a:latin typeface="Trebuchet MS" pitchFamily="34" charset="0"/>
              </a:rPr>
              <a:t>Chen, O’Neill and </a:t>
            </a:r>
            <a:r>
              <a:rPr lang="en-US" sz="2000" i="1" dirty="0" err="1" smtClean="0">
                <a:latin typeface="Trebuchet MS" pitchFamily="34" charset="0"/>
              </a:rPr>
              <a:t>Meyn</a:t>
            </a:r>
            <a:endParaRPr lang="en-US" altLang="zh-CN" sz="2400" i="1" dirty="0" smtClean="0">
              <a:latin typeface="Trebuchet MS" pitchFamily="34" charset="0"/>
              <a:ea typeface="SimSun" pitchFamily="2" charset="-122"/>
            </a:endParaRPr>
          </a:p>
        </p:txBody>
      </p:sp>
      <p:sp>
        <p:nvSpPr>
          <p:cNvPr id="39942" name="AutoShape 6"/>
          <p:cNvSpPr>
            <a:spLocks noChangeArrowheads="1"/>
          </p:cNvSpPr>
          <p:nvPr/>
        </p:nvSpPr>
        <p:spPr bwMode="auto">
          <a:xfrm>
            <a:off x="330200" y="4129088"/>
            <a:ext cx="2420938" cy="2076450"/>
          </a:xfrm>
          <a:prstGeom prst="roundRect">
            <a:avLst>
              <a:gd name="adj" fmla="val 11111"/>
            </a:avLst>
          </a:prstGeom>
          <a:solidFill>
            <a:srgbClr val="3366FF">
              <a:alpha val="20000"/>
            </a:srgbClr>
          </a:solidFill>
          <a:ln w="25400">
            <a:solidFill>
              <a:schemeClr val="bg2"/>
            </a:solidFill>
            <a:round/>
            <a:headEnd/>
            <a:tailEnd/>
          </a:ln>
        </p:spPr>
        <p:txBody>
          <a:bodyPr lIns="45720" tIns="73152" rIns="45720" bIns="82296" anchor="b"/>
          <a:lstStyle/>
          <a:p>
            <a:pPr marL="58738" indent="-58738" eaLnBrk="0" hangingPunct="0">
              <a:lnSpc>
                <a:spcPct val="90000"/>
              </a:lnSpc>
              <a:spcBef>
                <a:spcPct val="35000"/>
              </a:spcBef>
            </a:pPr>
            <a:endParaRPr lang="zh-CN" altLang="en-US" sz="1200">
              <a:ea typeface="SimSun" pitchFamily="2" charset="-122"/>
            </a:endParaRPr>
          </a:p>
          <a:p>
            <a:pPr marL="58738" indent="-58738" eaLnBrk="0" hangingPunct="0">
              <a:lnSpc>
                <a:spcPct val="90000"/>
              </a:lnSpc>
              <a:spcBef>
                <a:spcPct val="35000"/>
              </a:spcBef>
            </a:pPr>
            <a:endParaRPr lang="zh-CN" altLang="en-US" sz="1200">
              <a:ea typeface="SimSun" pitchFamily="2" charset="-122"/>
            </a:endParaRPr>
          </a:p>
          <a:p>
            <a:pPr marL="58738" indent="-58738" eaLnBrk="0" hangingPunct="0">
              <a:lnSpc>
                <a:spcPct val="90000"/>
              </a:lnSpc>
              <a:spcBef>
                <a:spcPct val="35000"/>
              </a:spcBef>
            </a:pPr>
            <a:endParaRPr kumimoji="1" lang="zh-CN" altLang="en-US" sz="1200">
              <a:ea typeface="SimSun" pitchFamily="2" charset="-122"/>
            </a:endParaRPr>
          </a:p>
        </p:txBody>
      </p:sp>
      <p:sp>
        <p:nvSpPr>
          <p:cNvPr id="39943" name="Text Box 7"/>
          <p:cNvSpPr txBox="1">
            <a:spLocks noChangeArrowheads="1"/>
          </p:cNvSpPr>
          <p:nvPr/>
        </p:nvSpPr>
        <p:spPr bwMode="auto">
          <a:xfrm>
            <a:off x="420688" y="6242050"/>
            <a:ext cx="8359775" cy="547688"/>
          </a:xfrm>
          <a:prstGeom prst="rect">
            <a:avLst/>
          </a:prstGeom>
          <a:solidFill>
            <a:srgbClr val="FFFF00"/>
          </a:solidFill>
          <a:ln w="31750">
            <a:solidFill>
              <a:srgbClr val="333333"/>
            </a:solidFill>
            <a:miter lim="800000"/>
            <a:headEnd/>
            <a:tailEnd/>
          </a:ln>
        </p:spPr>
        <p:txBody>
          <a:bodyPr lIns="274320" tIns="100584" rIns="274320" bIns="73152" anchor="b" anchorCtr="1">
            <a:spAutoFit/>
          </a:bodyPr>
          <a:lstStyle/>
          <a:p>
            <a:pPr algn="ctr">
              <a:lnSpc>
                <a:spcPct val="85000"/>
              </a:lnSpc>
            </a:pPr>
            <a:r>
              <a:rPr lang="en-US" sz="1400" b="1">
                <a:latin typeface="Helvetica" pitchFamily="-65" charset="0"/>
              </a:rPr>
              <a:t>Crosslayer optimization of wireless networks is possible via TD learning when the learning architecture is informed by insight from idealized models</a:t>
            </a:r>
          </a:p>
        </p:txBody>
      </p:sp>
      <p:sp>
        <p:nvSpPr>
          <p:cNvPr id="39944" name="AutoShape 9"/>
          <p:cNvSpPr>
            <a:spLocks noChangeAspect="1" noChangeArrowheads="1"/>
          </p:cNvSpPr>
          <p:nvPr/>
        </p:nvSpPr>
        <p:spPr bwMode="auto">
          <a:xfrm rot="-5400000">
            <a:off x="2531269" y="4110831"/>
            <a:ext cx="615950" cy="363538"/>
          </a:xfrm>
          <a:prstGeom prst="downArrow">
            <a:avLst>
              <a:gd name="adj1" fmla="val 53611"/>
              <a:gd name="adj2" fmla="val 53773"/>
            </a:avLst>
          </a:prstGeom>
          <a:solidFill>
            <a:srgbClr val="952B1D"/>
          </a:solidFill>
          <a:ln w="12700">
            <a:solidFill>
              <a:srgbClr val="4D4D4D"/>
            </a:solidFill>
            <a:miter lim="800000"/>
            <a:headEnd/>
            <a:tailEnd/>
          </a:ln>
        </p:spPr>
        <p:txBody>
          <a:bodyPr vert="eaVert" wrap="none" anchor="ctr"/>
          <a:lstStyle/>
          <a:p>
            <a:pPr algn="ctr"/>
            <a:endParaRPr lang="zh-CN" altLang="en-US" sz="700" b="1">
              <a:solidFill>
                <a:srgbClr val="952B1D"/>
              </a:solidFill>
              <a:latin typeface="Century Gothic" pitchFamily="34" charset="0"/>
              <a:ea typeface="SimSun" pitchFamily="2" charset="-122"/>
            </a:endParaRPr>
          </a:p>
        </p:txBody>
      </p:sp>
      <p:sp>
        <p:nvSpPr>
          <p:cNvPr id="39945" name="AutoShape 10"/>
          <p:cNvSpPr>
            <a:spLocks noChangeAspect="1" noChangeArrowheads="1"/>
          </p:cNvSpPr>
          <p:nvPr/>
        </p:nvSpPr>
        <p:spPr bwMode="auto">
          <a:xfrm rot="-5400000">
            <a:off x="6299994" y="3472657"/>
            <a:ext cx="615950" cy="277812"/>
          </a:xfrm>
          <a:prstGeom prst="downArrow">
            <a:avLst>
              <a:gd name="adj1" fmla="val 53611"/>
              <a:gd name="adj2" fmla="val 53773"/>
            </a:avLst>
          </a:prstGeom>
          <a:solidFill>
            <a:srgbClr val="952B1D"/>
          </a:solidFill>
          <a:ln w="12700">
            <a:solidFill>
              <a:srgbClr val="4D4D4D"/>
            </a:solidFill>
            <a:miter lim="800000"/>
            <a:headEnd/>
            <a:tailEnd/>
          </a:ln>
        </p:spPr>
        <p:txBody>
          <a:bodyPr vert="eaVert" wrap="none" anchor="ctr"/>
          <a:lstStyle/>
          <a:p>
            <a:pPr algn="ctr"/>
            <a:endParaRPr lang="zh-CN" altLang="en-US" sz="700" b="1">
              <a:solidFill>
                <a:srgbClr val="952B1D"/>
              </a:solidFill>
              <a:latin typeface="Century Gothic" pitchFamily="34" charset="0"/>
              <a:ea typeface="SimSun" pitchFamily="2" charset="-122"/>
            </a:endParaRPr>
          </a:p>
        </p:txBody>
      </p:sp>
      <p:grpSp>
        <p:nvGrpSpPr>
          <p:cNvPr id="2" name="Group 11"/>
          <p:cNvGrpSpPr>
            <a:grpSpLocks/>
          </p:cNvGrpSpPr>
          <p:nvPr/>
        </p:nvGrpSpPr>
        <p:grpSpPr bwMode="auto">
          <a:xfrm>
            <a:off x="311150" y="3563938"/>
            <a:ext cx="2303463" cy="527050"/>
            <a:chOff x="198" y="2502"/>
            <a:chExt cx="1451" cy="332"/>
          </a:xfrm>
        </p:grpSpPr>
        <p:sp>
          <p:nvSpPr>
            <p:cNvPr id="39961" name="AutoShape 12"/>
            <p:cNvSpPr>
              <a:spLocks noChangeAspect="1" noChangeArrowheads="1"/>
            </p:cNvSpPr>
            <p:nvPr/>
          </p:nvSpPr>
          <p:spPr bwMode="auto">
            <a:xfrm>
              <a:off x="735" y="2605"/>
              <a:ext cx="388" cy="229"/>
            </a:xfrm>
            <a:prstGeom prst="downArrow">
              <a:avLst>
                <a:gd name="adj1" fmla="val 53611"/>
                <a:gd name="adj2" fmla="val 53773"/>
              </a:avLst>
            </a:prstGeom>
            <a:solidFill>
              <a:srgbClr val="B2B2B2">
                <a:alpha val="59999"/>
              </a:srgbClr>
            </a:solidFill>
            <a:ln w="12700">
              <a:solidFill>
                <a:srgbClr val="808080"/>
              </a:solidFill>
              <a:miter lim="800000"/>
              <a:headEnd/>
              <a:tailEnd/>
            </a:ln>
          </p:spPr>
          <p:txBody>
            <a:bodyPr wrap="none" anchor="ctr"/>
            <a:lstStyle/>
            <a:p>
              <a:pPr algn="ctr"/>
              <a:endParaRPr lang="zh-CN" altLang="en-US" sz="700" b="1">
                <a:solidFill>
                  <a:srgbClr val="952B1D"/>
                </a:solidFill>
                <a:latin typeface="Century Gothic" pitchFamily="34" charset="0"/>
                <a:ea typeface="SimSun" pitchFamily="2" charset="-122"/>
              </a:endParaRPr>
            </a:p>
          </p:txBody>
        </p:sp>
        <p:sp>
          <p:nvSpPr>
            <p:cNvPr id="39962" name="AutoShape 13"/>
            <p:cNvSpPr>
              <a:spLocks/>
            </p:cNvSpPr>
            <p:nvPr/>
          </p:nvSpPr>
          <p:spPr bwMode="auto">
            <a:xfrm rot="5400000">
              <a:off x="871" y="1829"/>
              <a:ext cx="105" cy="1451"/>
            </a:xfrm>
            <a:prstGeom prst="rightBracket">
              <a:avLst>
                <a:gd name="adj" fmla="val 115159"/>
              </a:avLst>
            </a:prstGeom>
            <a:noFill/>
            <a:ln w="28575">
              <a:solidFill>
                <a:srgbClr val="969696"/>
              </a:solidFill>
              <a:round/>
              <a:headEnd/>
              <a:tailEnd/>
            </a:ln>
          </p:spPr>
          <p:txBody>
            <a:bodyPr anchor="ctr">
              <a:spAutoFit/>
            </a:bodyPr>
            <a:lstStyle/>
            <a:p>
              <a:endParaRPr lang="en-US"/>
            </a:p>
          </p:txBody>
        </p:sp>
      </p:grpSp>
      <p:grpSp>
        <p:nvGrpSpPr>
          <p:cNvPr id="3" name="Group 16"/>
          <p:cNvGrpSpPr>
            <a:grpSpLocks/>
          </p:cNvGrpSpPr>
          <p:nvPr/>
        </p:nvGrpSpPr>
        <p:grpSpPr bwMode="auto">
          <a:xfrm>
            <a:off x="85725" y="914400"/>
            <a:ext cx="6640513" cy="5159375"/>
            <a:chOff x="108" y="576"/>
            <a:chExt cx="4183" cy="3250"/>
          </a:xfrm>
        </p:grpSpPr>
        <p:sp>
          <p:nvSpPr>
            <p:cNvPr id="39956" name="Text Box 17"/>
            <p:cNvSpPr txBox="1">
              <a:spLocks noChangeArrowheads="1"/>
            </p:cNvSpPr>
            <p:nvPr/>
          </p:nvSpPr>
          <p:spPr bwMode="auto">
            <a:xfrm rot="-5400000">
              <a:off x="3533" y="1394"/>
              <a:ext cx="1423" cy="92"/>
            </a:xfrm>
            <a:prstGeom prst="rect">
              <a:avLst/>
            </a:prstGeom>
            <a:noFill/>
            <a:ln w="12700">
              <a:noFill/>
              <a:miter lim="800000"/>
              <a:headEnd/>
              <a:tailEnd/>
            </a:ln>
          </p:spPr>
          <p:txBody>
            <a:bodyPr lIns="0" tIns="0" rIns="0" bIns="0">
              <a:spAutoFit/>
            </a:bodyPr>
            <a:lstStyle/>
            <a:p>
              <a:pPr algn="ctr" eaLnBrk="0" hangingPunct="0">
                <a:lnSpc>
                  <a:spcPct val="80000"/>
                </a:lnSpc>
              </a:pPr>
              <a:r>
                <a:rPr lang="en-US" altLang="zh-CN" sz="1200">
                  <a:solidFill>
                    <a:srgbClr val="952B1D"/>
                  </a:solidFill>
                  <a:latin typeface="Arial Black" pitchFamily="34" charset="0"/>
                  <a:ea typeface="SimSun" pitchFamily="2" charset="-122"/>
                </a:rPr>
                <a:t>IMPACT</a:t>
              </a:r>
            </a:p>
          </p:txBody>
        </p:sp>
        <p:sp>
          <p:nvSpPr>
            <p:cNvPr id="39957" name="Text Box 18"/>
            <p:cNvSpPr txBox="1">
              <a:spLocks noChangeArrowheads="1"/>
            </p:cNvSpPr>
            <p:nvPr/>
          </p:nvSpPr>
          <p:spPr bwMode="auto">
            <a:xfrm rot="-5400000">
              <a:off x="3468" y="3004"/>
              <a:ext cx="1553" cy="92"/>
            </a:xfrm>
            <a:prstGeom prst="rect">
              <a:avLst/>
            </a:prstGeom>
            <a:noFill/>
            <a:ln w="12700">
              <a:noFill/>
              <a:miter lim="800000"/>
              <a:headEnd/>
              <a:tailEnd/>
            </a:ln>
          </p:spPr>
          <p:txBody>
            <a:bodyPr lIns="0" tIns="0" rIns="0" bIns="0">
              <a:spAutoFit/>
            </a:bodyPr>
            <a:lstStyle/>
            <a:p>
              <a:pPr eaLnBrk="0" hangingPunct="0">
                <a:lnSpc>
                  <a:spcPct val="80000"/>
                </a:lnSpc>
              </a:pPr>
              <a:r>
                <a:rPr lang="en-US" altLang="zh-CN" sz="1200">
                  <a:solidFill>
                    <a:srgbClr val="952B1D"/>
                  </a:solidFill>
                  <a:latin typeface="Arial Black" pitchFamily="34" charset="0"/>
                  <a:ea typeface="SimSun" pitchFamily="2" charset="-122"/>
                </a:rPr>
                <a:t>NEXT-PHASE GOALS</a:t>
              </a:r>
            </a:p>
          </p:txBody>
        </p:sp>
        <p:sp>
          <p:nvSpPr>
            <p:cNvPr id="39958" name="Text Box 19"/>
            <p:cNvSpPr txBox="1">
              <a:spLocks noChangeArrowheads="1"/>
            </p:cNvSpPr>
            <p:nvPr/>
          </p:nvSpPr>
          <p:spPr bwMode="auto">
            <a:xfrm>
              <a:off x="1644" y="576"/>
              <a:ext cx="2622" cy="136"/>
            </a:xfrm>
            <a:prstGeom prst="rect">
              <a:avLst/>
            </a:prstGeom>
            <a:noFill/>
            <a:ln w="12700">
              <a:noFill/>
              <a:miter lim="800000"/>
              <a:headEnd/>
              <a:tailEnd/>
            </a:ln>
          </p:spPr>
          <p:txBody>
            <a:bodyPr lIns="0" tIns="0" rIns="0" bIns="0">
              <a:spAutoFit/>
            </a:bodyPr>
            <a:lstStyle/>
            <a:p>
              <a:pPr algn="ctr" eaLnBrk="0" hangingPunct="0">
                <a:spcBef>
                  <a:spcPct val="50000"/>
                </a:spcBef>
              </a:pPr>
              <a:r>
                <a:rPr lang="en-US" altLang="zh-CN" sz="1400">
                  <a:solidFill>
                    <a:srgbClr val="952B1D"/>
                  </a:solidFill>
                  <a:latin typeface="Arial Black" pitchFamily="34" charset="0"/>
                  <a:ea typeface="SimSun" pitchFamily="2" charset="-122"/>
                </a:rPr>
                <a:t>FLoWS ACHIEVEMENT </a:t>
              </a:r>
            </a:p>
          </p:txBody>
        </p:sp>
        <p:sp>
          <p:nvSpPr>
            <p:cNvPr id="39959" name="Text Box 20"/>
            <p:cNvSpPr txBox="1">
              <a:spLocks noChangeArrowheads="1"/>
            </p:cNvSpPr>
            <p:nvPr/>
          </p:nvSpPr>
          <p:spPr bwMode="auto">
            <a:xfrm rot="-5400000">
              <a:off x="-204" y="1029"/>
              <a:ext cx="715" cy="92"/>
            </a:xfrm>
            <a:prstGeom prst="rect">
              <a:avLst/>
            </a:prstGeom>
            <a:noFill/>
            <a:ln w="12700">
              <a:noFill/>
              <a:miter lim="800000"/>
              <a:headEnd/>
              <a:tailEnd/>
            </a:ln>
          </p:spPr>
          <p:txBody>
            <a:bodyPr lIns="0" tIns="0" rIns="0" bIns="0">
              <a:spAutoFit/>
            </a:bodyPr>
            <a:lstStyle/>
            <a:p>
              <a:pPr eaLnBrk="0" hangingPunct="0">
                <a:lnSpc>
                  <a:spcPct val="80000"/>
                </a:lnSpc>
              </a:pPr>
              <a:r>
                <a:rPr lang="en-US" altLang="zh-CN" sz="1200">
                  <a:solidFill>
                    <a:srgbClr val="952B1D"/>
                  </a:solidFill>
                  <a:latin typeface="Arial Black" pitchFamily="34" charset="0"/>
                  <a:ea typeface="SimSun" pitchFamily="2" charset="-122"/>
                </a:rPr>
                <a:t>STATUS QUO</a:t>
              </a:r>
            </a:p>
          </p:txBody>
        </p:sp>
        <p:sp>
          <p:nvSpPr>
            <p:cNvPr id="39960" name="Text Box 21"/>
            <p:cNvSpPr txBox="1">
              <a:spLocks noChangeArrowheads="1"/>
            </p:cNvSpPr>
            <p:nvPr/>
          </p:nvSpPr>
          <p:spPr bwMode="auto">
            <a:xfrm rot="-5400000">
              <a:off x="-364" y="3252"/>
              <a:ext cx="1035" cy="92"/>
            </a:xfrm>
            <a:prstGeom prst="rect">
              <a:avLst/>
            </a:prstGeom>
            <a:noFill/>
            <a:ln w="12700">
              <a:noFill/>
              <a:miter lim="800000"/>
              <a:headEnd/>
              <a:tailEnd/>
            </a:ln>
          </p:spPr>
          <p:txBody>
            <a:bodyPr lIns="0" tIns="0" rIns="0" bIns="0">
              <a:spAutoFit/>
            </a:bodyPr>
            <a:lstStyle/>
            <a:p>
              <a:pPr eaLnBrk="0" hangingPunct="0">
                <a:lnSpc>
                  <a:spcPct val="80000"/>
                </a:lnSpc>
                <a:tabLst>
                  <a:tab pos="1827213" algn="l"/>
                </a:tabLst>
              </a:pPr>
              <a:r>
                <a:rPr lang="en-US" altLang="zh-CN" sz="1200">
                  <a:solidFill>
                    <a:srgbClr val="952B1D"/>
                  </a:solidFill>
                  <a:latin typeface="Arial Black" pitchFamily="34" charset="0"/>
                  <a:ea typeface="SimSun" pitchFamily="2" charset="-122"/>
                </a:rPr>
                <a:t>NEW INSIGHTS</a:t>
              </a:r>
            </a:p>
          </p:txBody>
        </p:sp>
      </p:grpSp>
      <p:sp>
        <p:nvSpPr>
          <p:cNvPr id="39948" name="TextBox 21"/>
          <p:cNvSpPr txBox="1">
            <a:spLocks noChangeArrowheads="1"/>
          </p:cNvSpPr>
          <p:nvPr/>
        </p:nvSpPr>
        <p:spPr bwMode="auto">
          <a:xfrm>
            <a:off x="447675" y="4179888"/>
            <a:ext cx="2200275" cy="1938337"/>
          </a:xfrm>
          <a:prstGeom prst="rect">
            <a:avLst/>
          </a:prstGeom>
          <a:noFill/>
          <a:ln w="9525">
            <a:noFill/>
            <a:miter lim="800000"/>
            <a:headEnd/>
            <a:tailEnd/>
          </a:ln>
        </p:spPr>
        <p:txBody>
          <a:bodyPr>
            <a:spAutoFit/>
          </a:bodyPr>
          <a:lstStyle/>
          <a:p>
            <a:r>
              <a:rPr lang="en-US" sz="1200"/>
              <a:t>Formulation as Markov decision process natural, but </a:t>
            </a:r>
            <a:r>
              <a:rPr lang="en-US" sz="1200" i="1"/>
              <a:t>intractable</a:t>
            </a:r>
            <a:r>
              <a:rPr lang="en-US" sz="1200"/>
              <a:t>.  </a:t>
            </a:r>
          </a:p>
          <a:p>
            <a:endParaRPr lang="en-US" sz="1200"/>
          </a:p>
          <a:p>
            <a:r>
              <a:rPr lang="en-US" sz="1200" b="1" i="1"/>
              <a:t>Resolution</a:t>
            </a:r>
            <a:r>
              <a:rPr lang="en-US" sz="1200"/>
              <a:t>:  Idealized models used to form architecture for learning algorithms, such as TD learning to obtain an approximately optimal policy. </a:t>
            </a:r>
          </a:p>
        </p:txBody>
      </p:sp>
      <p:sp>
        <p:nvSpPr>
          <p:cNvPr id="39949" name="TextBox 22"/>
          <p:cNvSpPr txBox="1">
            <a:spLocks noChangeArrowheads="1"/>
          </p:cNvSpPr>
          <p:nvPr/>
        </p:nvSpPr>
        <p:spPr bwMode="auto">
          <a:xfrm>
            <a:off x="6880225" y="1544638"/>
            <a:ext cx="2082800" cy="2678112"/>
          </a:xfrm>
          <a:prstGeom prst="rect">
            <a:avLst/>
          </a:prstGeom>
          <a:noFill/>
          <a:ln w="9525">
            <a:noFill/>
            <a:miter lim="800000"/>
            <a:headEnd/>
            <a:tailEnd/>
          </a:ln>
        </p:spPr>
        <p:txBody>
          <a:bodyPr>
            <a:spAutoFit/>
          </a:bodyPr>
          <a:lstStyle/>
          <a:p>
            <a:pPr>
              <a:buFont typeface="Arial" pitchFamily="34" charset="0"/>
              <a:buChar char="•"/>
            </a:pPr>
            <a:r>
              <a:rPr lang="en-US" sz="1200"/>
              <a:t> Nearly optimal network control policies</a:t>
            </a:r>
          </a:p>
          <a:p>
            <a:pPr>
              <a:buFont typeface="Arial" pitchFamily="34" charset="0"/>
              <a:buChar char="•"/>
            </a:pPr>
            <a:r>
              <a:rPr lang="en-US" sz="1200"/>
              <a:t> Intuitive control architecture</a:t>
            </a:r>
          </a:p>
          <a:p>
            <a:pPr marL="0" lvl="1">
              <a:buFont typeface="Arial" pitchFamily="34" charset="0"/>
              <a:buChar char="•"/>
            </a:pPr>
            <a:r>
              <a:rPr lang="en-US" sz="1200"/>
              <a:t> Tractable error bounds</a:t>
            </a:r>
          </a:p>
          <a:p>
            <a:pPr marL="0" lvl="1">
              <a:buFont typeface="Arial" pitchFamily="34" charset="0"/>
              <a:buChar char="•"/>
            </a:pPr>
            <a:r>
              <a:rPr lang="en-US" sz="1200"/>
              <a:t>  TD learning policies </a:t>
            </a:r>
            <a:r>
              <a:rPr lang="en-US" sz="1200" i="1"/>
              <a:t>adapt to dynamic environment </a:t>
            </a:r>
          </a:p>
          <a:p>
            <a:pPr>
              <a:buFont typeface="Arial" pitchFamily="34" charset="0"/>
              <a:buChar char="•"/>
            </a:pPr>
            <a:endParaRPr lang="en-US" sz="1200"/>
          </a:p>
          <a:p>
            <a:pPr>
              <a:buFont typeface="Arial" pitchFamily="34" charset="0"/>
              <a:buChar char="•"/>
            </a:pPr>
            <a:endParaRPr lang="en-US" sz="1200"/>
          </a:p>
          <a:p>
            <a:r>
              <a:rPr lang="en-US" sz="1200"/>
              <a:t>Methodology is likely to have impact in many other fields</a:t>
            </a:r>
          </a:p>
          <a:p>
            <a:pPr marL="0" lvl="1">
              <a:buFont typeface="Arial" pitchFamily="34" charset="0"/>
              <a:buChar char="•"/>
            </a:pPr>
            <a:endParaRPr lang="en-US" sz="1200"/>
          </a:p>
          <a:p>
            <a:endParaRPr lang="en-US" sz="1200"/>
          </a:p>
        </p:txBody>
      </p:sp>
      <p:sp>
        <p:nvSpPr>
          <p:cNvPr id="39950" name="TextBox 23"/>
          <p:cNvSpPr txBox="1">
            <a:spLocks noChangeArrowheads="1"/>
          </p:cNvSpPr>
          <p:nvPr/>
        </p:nvSpPr>
        <p:spPr bwMode="auto">
          <a:xfrm>
            <a:off x="6940550" y="4616450"/>
            <a:ext cx="2203450" cy="1570038"/>
          </a:xfrm>
          <a:prstGeom prst="rect">
            <a:avLst/>
          </a:prstGeom>
          <a:noFill/>
          <a:ln w="9525">
            <a:noFill/>
            <a:miter lim="800000"/>
            <a:headEnd/>
            <a:tailEnd/>
          </a:ln>
        </p:spPr>
        <p:txBody>
          <a:bodyPr>
            <a:spAutoFit/>
          </a:bodyPr>
          <a:lstStyle/>
          <a:p>
            <a:pPr>
              <a:buFont typeface="Arial" pitchFamily="34" charset="0"/>
              <a:buChar char="•"/>
            </a:pPr>
            <a:r>
              <a:rPr lang="en-US" sz="1200"/>
              <a:t> Extensions and refinements for multi-link networks</a:t>
            </a:r>
          </a:p>
          <a:p>
            <a:pPr>
              <a:buFont typeface="Arial" pitchFamily="34" charset="0"/>
              <a:buChar char="•"/>
            </a:pPr>
            <a:r>
              <a:rPr lang="en-US" sz="1200"/>
              <a:t> On-line policy estimation and approximation</a:t>
            </a:r>
          </a:p>
          <a:p>
            <a:pPr>
              <a:buFont typeface="Arial" pitchFamily="34" charset="0"/>
              <a:buChar char="•"/>
            </a:pPr>
            <a:r>
              <a:rPr lang="en-US" sz="1200"/>
              <a:t> State space collapse in complex networks: </a:t>
            </a:r>
            <a:r>
              <a:rPr lang="en-US" sz="1200" i="1"/>
              <a:t>What really matters</a:t>
            </a:r>
            <a:r>
              <a:rPr lang="en-US" sz="1200"/>
              <a:t>?</a:t>
            </a:r>
          </a:p>
          <a:p>
            <a:pPr>
              <a:buFont typeface="Arial" pitchFamily="34" charset="0"/>
              <a:buChar char="•"/>
            </a:pPr>
            <a:endParaRPr lang="en-US" sz="1200"/>
          </a:p>
        </p:txBody>
      </p:sp>
      <p:sp>
        <p:nvSpPr>
          <p:cNvPr id="39951" name="TextBox 20"/>
          <p:cNvSpPr txBox="1">
            <a:spLocks noChangeArrowheads="1"/>
          </p:cNvSpPr>
          <p:nvPr/>
        </p:nvSpPr>
        <p:spPr bwMode="auto">
          <a:xfrm>
            <a:off x="431800" y="2185988"/>
            <a:ext cx="2203450" cy="1384300"/>
          </a:xfrm>
          <a:prstGeom prst="rect">
            <a:avLst/>
          </a:prstGeom>
          <a:solidFill>
            <a:schemeClr val="bg1"/>
          </a:solidFill>
          <a:ln w="9525">
            <a:noFill/>
            <a:miter lim="800000"/>
            <a:headEnd/>
            <a:tailEnd/>
          </a:ln>
        </p:spPr>
        <p:txBody>
          <a:bodyPr>
            <a:spAutoFit/>
          </a:bodyPr>
          <a:lstStyle/>
          <a:p>
            <a:pPr>
              <a:buFont typeface="Arial" pitchFamily="34" charset="0"/>
              <a:buChar char="•"/>
            </a:pPr>
            <a:r>
              <a:rPr lang="en-US" sz="1200"/>
              <a:t>Single time scale models</a:t>
            </a:r>
          </a:p>
          <a:p>
            <a:pPr lvl="1">
              <a:buFont typeface="Arial" pitchFamily="34" charset="0"/>
              <a:buChar char="•"/>
            </a:pPr>
            <a:r>
              <a:rPr lang="en-US" sz="1200"/>
              <a:t>Physical Layer</a:t>
            </a:r>
          </a:p>
          <a:p>
            <a:pPr lvl="1">
              <a:buFont typeface="Arial" pitchFamily="34" charset="0"/>
              <a:buChar char="•"/>
            </a:pPr>
            <a:r>
              <a:rPr lang="en-US" sz="1200"/>
              <a:t>Upper Layer</a:t>
            </a:r>
          </a:p>
          <a:p>
            <a:pPr>
              <a:buFont typeface="Arial" pitchFamily="34" charset="0"/>
              <a:buChar char="•"/>
            </a:pPr>
            <a:r>
              <a:rPr lang="en-US" sz="1200"/>
              <a:t>Upper layers respond to short term traffic behavior </a:t>
            </a:r>
          </a:p>
          <a:p>
            <a:pPr>
              <a:buFont typeface="Arial" pitchFamily="34" charset="0"/>
              <a:buChar char="•"/>
            </a:pPr>
            <a:r>
              <a:rPr lang="en-US" sz="1200"/>
              <a:t>Many assumptions on source of randomness</a:t>
            </a:r>
          </a:p>
        </p:txBody>
      </p:sp>
      <p:pic>
        <p:nvPicPr>
          <p:cNvPr id="39952" name="Picture 5"/>
          <p:cNvPicPr>
            <a:picLocks noChangeAspect="1" noChangeArrowheads="1"/>
          </p:cNvPicPr>
          <p:nvPr/>
        </p:nvPicPr>
        <p:blipFill>
          <a:blip r:embed="rId3" cstate="print"/>
          <a:srcRect/>
          <a:stretch>
            <a:fillRect/>
          </a:stretch>
        </p:blipFill>
        <p:spPr bwMode="auto">
          <a:xfrm>
            <a:off x="290513" y="922338"/>
            <a:ext cx="2508250" cy="1123950"/>
          </a:xfrm>
          <a:prstGeom prst="rect">
            <a:avLst/>
          </a:prstGeom>
          <a:noFill/>
          <a:ln w="9525">
            <a:solidFill>
              <a:srgbClr val="FF0000"/>
            </a:solidFill>
            <a:miter lim="800000"/>
            <a:headEnd/>
            <a:tailEnd/>
          </a:ln>
        </p:spPr>
      </p:pic>
      <p:pic>
        <p:nvPicPr>
          <p:cNvPr id="39953" name="Picture 33" descr="ControlAndL.png"/>
          <p:cNvPicPr>
            <a:picLocks noChangeAspect="1"/>
          </p:cNvPicPr>
          <p:nvPr/>
        </p:nvPicPr>
        <p:blipFill>
          <a:blip r:embed="rId4" cstate="print"/>
          <a:srcRect/>
          <a:stretch>
            <a:fillRect/>
          </a:stretch>
        </p:blipFill>
        <p:spPr bwMode="auto">
          <a:xfrm>
            <a:off x="3243263" y="3546475"/>
            <a:ext cx="3006725" cy="1152525"/>
          </a:xfrm>
          <a:prstGeom prst="rect">
            <a:avLst/>
          </a:prstGeom>
          <a:noFill/>
          <a:ln w="9525">
            <a:noFill/>
            <a:miter lim="800000"/>
            <a:headEnd/>
            <a:tailEnd/>
          </a:ln>
        </p:spPr>
      </p:pic>
      <p:pic>
        <p:nvPicPr>
          <p:cNvPr id="39954" name="Picture 34" descr="TD_value function for two flows.png"/>
          <p:cNvPicPr>
            <a:picLocks noChangeAspect="1"/>
          </p:cNvPicPr>
          <p:nvPr/>
        </p:nvPicPr>
        <p:blipFill>
          <a:blip r:embed="rId5" cstate="print"/>
          <a:srcRect/>
          <a:stretch>
            <a:fillRect/>
          </a:stretch>
        </p:blipFill>
        <p:spPr bwMode="auto">
          <a:xfrm>
            <a:off x="4473575" y="2374900"/>
            <a:ext cx="2066925" cy="1403350"/>
          </a:xfrm>
          <a:prstGeom prst="rect">
            <a:avLst/>
          </a:prstGeom>
          <a:noFill/>
          <a:ln w="9525">
            <a:noFill/>
            <a:miter lim="800000"/>
            <a:headEnd/>
            <a:tailEnd/>
          </a:ln>
        </p:spPr>
      </p:pic>
      <p:sp>
        <p:nvSpPr>
          <p:cNvPr id="39955" name="Rectangle 8"/>
          <p:cNvSpPr>
            <a:spLocks noChangeArrowheads="1"/>
          </p:cNvSpPr>
          <p:nvPr/>
        </p:nvSpPr>
        <p:spPr bwMode="auto">
          <a:xfrm>
            <a:off x="3111500" y="1274763"/>
            <a:ext cx="3292475" cy="4960937"/>
          </a:xfrm>
          <a:prstGeom prst="rect">
            <a:avLst/>
          </a:prstGeom>
          <a:noFill/>
          <a:ln w="19050">
            <a:noFill/>
            <a:prstDash val="sysDot"/>
            <a:miter lim="800000"/>
            <a:headEnd/>
            <a:tailEnd/>
          </a:ln>
        </p:spPr>
        <p:txBody>
          <a:bodyPr lIns="0" tIns="0" rIns="0" bIns="0">
            <a:spAutoFit/>
          </a:bodyPr>
          <a:lstStyle/>
          <a:p>
            <a:pPr marL="457200" indent="-457200" eaLnBrk="0" hangingPunct="0">
              <a:lnSpc>
                <a:spcPct val="90000"/>
              </a:lnSpc>
              <a:spcBef>
                <a:spcPct val="35000"/>
              </a:spcBef>
              <a:tabLst>
                <a:tab pos="119063" algn="l"/>
              </a:tabLst>
            </a:pPr>
            <a:r>
              <a:rPr lang="en-US" altLang="zh-CN" sz="1200" b="1">
                <a:latin typeface="Times New Roman" pitchFamily="18" charset="0"/>
                <a:ea typeface="SimSun" pitchFamily="2" charset="-122"/>
              </a:rPr>
              <a:t>MAIN ACHIEVEMENT:</a:t>
            </a:r>
          </a:p>
          <a:p>
            <a:pPr marL="457200" indent="-457200" eaLnBrk="0" hangingPunct="0">
              <a:lnSpc>
                <a:spcPct val="90000"/>
              </a:lnSpc>
              <a:spcBef>
                <a:spcPct val="35000"/>
              </a:spcBef>
              <a:buFont typeface="Arial" pitchFamily="34" charset="0"/>
              <a:buChar char="•"/>
              <a:tabLst>
                <a:tab pos="119063" algn="l"/>
              </a:tabLst>
            </a:pPr>
            <a:r>
              <a:rPr lang="en-US" altLang="zh-CN" sz="1200">
                <a:latin typeface="Times New Roman" pitchFamily="18" charset="0"/>
                <a:ea typeface="SimSun" pitchFamily="2" charset="-122"/>
              </a:rPr>
              <a:t>Analytic methods for understanding  optimal policies in multi flow networks</a:t>
            </a:r>
          </a:p>
          <a:p>
            <a:pPr marL="457200" indent="-457200" eaLnBrk="0" hangingPunct="0">
              <a:lnSpc>
                <a:spcPct val="90000"/>
              </a:lnSpc>
              <a:spcBef>
                <a:spcPct val="35000"/>
              </a:spcBef>
              <a:buFont typeface="Arial" pitchFamily="34" charset="0"/>
              <a:buChar char="•"/>
              <a:tabLst>
                <a:tab pos="119063" algn="l"/>
              </a:tabLst>
            </a:pPr>
            <a:r>
              <a:rPr lang="en-US" altLang="zh-CN" sz="1200">
                <a:latin typeface="Times New Roman" pitchFamily="18" charset="0"/>
                <a:ea typeface="SimSun" pitchFamily="2" charset="-122"/>
              </a:rPr>
              <a:t>Analysis leads to architecture for TD learning algorithms to approximate optimal policy</a:t>
            </a:r>
          </a:p>
          <a:p>
            <a:pPr marL="457200" indent="-457200" eaLnBrk="0" hangingPunct="0">
              <a:lnSpc>
                <a:spcPct val="90000"/>
              </a:lnSpc>
              <a:spcBef>
                <a:spcPct val="35000"/>
              </a:spcBef>
              <a:buFont typeface="Arial" pitchFamily="34" charset="0"/>
              <a:buChar char="•"/>
              <a:tabLst>
                <a:tab pos="119063" algn="l"/>
              </a:tabLst>
            </a:pPr>
            <a:r>
              <a:rPr lang="en-US" altLang="zh-CN" sz="1200">
                <a:latin typeface="Times New Roman" pitchFamily="18" charset="0"/>
                <a:ea typeface="SimSun" pitchFamily="2" charset="-122"/>
              </a:rPr>
              <a:t>Approach is adaptive – based on online measurements</a:t>
            </a:r>
            <a:endParaRPr lang="en-US" altLang="zh-CN" sz="1200" b="1">
              <a:latin typeface="Times New Roman" pitchFamily="18" charset="0"/>
              <a:ea typeface="SimSun" pitchFamily="2" charset="-122"/>
            </a:endParaRPr>
          </a:p>
          <a:p>
            <a:pPr marL="457200" indent="-457200" eaLnBrk="0" hangingPunct="0">
              <a:lnSpc>
                <a:spcPct val="90000"/>
              </a:lnSpc>
              <a:spcBef>
                <a:spcPct val="35000"/>
              </a:spcBef>
              <a:tabLst>
                <a:tab pos="119063" algn="l"/>
              </a:tabLst>
            </a:pPr>
            <a:endParaRPr lang="en-US" altLang="zh-CN" sz="1200" b="1">
              <a:latin typeface="Times New Roman" pitchFamily="18" charset="0"/>
              <a:ea typeface="SimSun" pitchFamily="2" charset="-122"/>
            </a:endParaRPr>
          </a:p>
          <a:p>
            <a:pPr marL="457200" indent="-457200" eaLnBrk="0" hangingPunct="0">
              <a:lnSpc>
                <a:spcPct val="90000"/>
              </a:lnSpc>
              <a:spcBef>
                <a:spcPct val="35000"/>
              </a:spcBef>
              <a:tabLst>
                <a:tab pos="119063" algn="l"/>
              </a:tabLst>
            </a:pPr>
            <a:endParaRPr lang="en-US" altLang="zh-CN" sz="1200" b="1">
              <a:latin typeface="Times New Roman" pitchFamily="18" charset="0"/>
              <a:ea typeface="SimSun" pitchFamily="2" charset="-122"/>
            </a:endParaRPr>
          </a:p>
          <a:p>
            <a:pPr marL="457200" indent="-457200" eaLnBrk="0" hangingPunct="0">
              <a:lnSpc>
                <a:spcPct val="90000"/>
              </a:lnSpc>
              <a:spcBef>
                <a:spcPct val="35000"/>
              </a:spcBef>
              <a:tabLst>
                <a:tab pos="119063" algn="l"/>
              </a:tabLst>
            </a:pPr>
            <a:endParaRPr lang="en-US" altLang="zh-CN" sz="1200" b="1">
              <a:latin typeface="Times New Roman" pitchFamily="18" charset="0"/>
              <a:ea typeface="SimSun" pitchFamily="2" charset="-122"/>
            </a:endParaRPr>
          </a:p>
          <a:p>
            <a:pPr marL="457200" indent="-457200" eaLnBrk="0" hangingPunct="0">
              <a:lnSpc>
                <a:spcPct val="90000"/>
              </a:lnSpc>
              <a:spcBef>
                <a:spcPct val="35000"/>
              </a:spcBef>
              <a:tabLst>
                <a:tab pos="119063" algn="l"/>
              </a:tabLst>
            </a:pPr>
            <a:endParaRPr lang="en-US" altLang="zh-CN" sz="1200" b="1">
              <a:latin typeface="Times New Roman" pitchFamily="18" charset="0"/>
              <a:ea typeface="SimSun" pitchFamily="2" charset="-122"/>
            </a:endParaRPr>
          </a:p>
          <a:p>
            <a:pPr marL="457200" indent="-457200" eaLnBrk="0" hangingPunct="0">
              <a:lnSpc>
                <a:spcPct val="90000"/>
              </a:lnSpc>
              <a:spcBef>
                <a:spcPct val="35000"/>
              </a:spcBef>
              <a:tabLst>
                <a:tab pos="119063" algn="l"/>
              </a:tabLst>
            </a:pPr>
            <a:endParaRPr lang="en-US" altLang="zh-CN" sz="1200" b="1">
              <a:latin typeface="Times New Roman" pitchFamily="18" charset="0"/>
              <a:ea typeface="SimSun" pitchFamily="2" charset="-122"/>
            </a:endParaRPr>
          </a:p>
          <a:p>
            <a:pPr marL="457200" indent="-457200" eaLnBrk="0" hangingPunct="0">
              <a:lnSpc>
                <a:spcPct val="90000"/>
              </a:lnSpc>
              <a:spcBef>
                <a:spcPct val="35000"/>
              </a:spcBef>
              <a:tabLst>
                <a:tab pos="119063" algn="l"/>
              </a:tabLst>
            </a:pPr>
            <a:endParaRPr lang="en-US" altLang="zh-CN" sz="1200" b="1">
              <a:latin typeface="Times New Roman" pitchFamily="18" charset="0"/>
              <a:ea typeface="SimSun" pitchFamily="2" charset="-122"/>
            </a:endParaRPr>
          </a:p>
          <a:p>
            <a:pPr marL="457200" indent="-457200" eaLnBrk="0" hangingPunct="0">
              <a:lnSpc>
                <a:spcPct val="90000"/>
              </a:lnSpc>
              <a:spcBef>
                <a:spcPct val="35000"/>
              </a:spcBef>
              <a:tabLst>
                <a:tab pos="119063" algn="l"/>
              </a:tabLst>
            </a:pPr>
            <a:endParaRPr lang="en-US" altLang="zh-CN" sz="1200" b="1">
              <a:latin typeface="Times New Roman" pitchFamily="18" charset="0"/>
              <a:ea typeface="SimSun" pitchFamily="2" charset="-122"/>
            </a:endParaRPr>
          </a:p>
          <a:p>
            <a:pPr marL="457200" indent="-457200" eaLnBrk="0" hangingPunct="0">
              <a:lnSpc>
                <a:spcPct val="90000"/>
              </a:lnSpc>
              <a:spcBef>
                <a:spcPct val="35000"/>
              </a:spcBef>
              <a:tabLst>
                <a:tab pos="119063" algn="l"/>
              </a:tabLst>
            </a:pPr>
            <a:endParaRPr lang="en-US" altLang="zh-CN" sz="1200" b="1">
              <a:latin typeface="Times New Roman" pitchFamily="18" charset="0"/>
              <a:ea typeface="SimSun" pitchFamily="2" charset="-122"/>
            </a:endParaRPr>
          </a:p>
          <a:p>
            <a:pPr marL="457200" indent="-457200" eaLnBrk="0" hangingPunct="0">
              <a:lnSpc>
                <a:spcPct val="90000"/>
              </a:lnSpc>
              <a:spcBef>
                <a:spcPct val="35000"/>
              </a:spcBef>
              <a:tabLst>
                <a:tab pos="119063" algn="l"/>
              </a:tabLst>
            </a:pPr>
            <a:endParaRPr lang="en-US" altLang="zh-CN" sz="1200" b="1">
              <a:latin typeface="Times New Roman" pitchFamily="18" charset="0"/>
              <a:ea typeface="SimSun" pitchFamily="2" charset="-122"/>
            </a:endParaRPr>
          </a:p>
          <a:p>
            <a:pPr marL="457200" indent="-457200" eaLnBrk="0" hangingPunct="0">
              <a:lnSpc>
                <a:spcPct val="90000"/>
              </a:lnSpc>
              <a:spcBef>
                <a:spcPct val="35000"/>
              </a:spcBef>
              <a:tabLst>
                <a:tab pos="119063" algn="l"/>
              </a:tabLst>
            </a:pPr>
            <a:r>
              <a:rPr lang="en-US" altLang="zh-CN" sz="1200" b="1">
                <a:latin typeface="Times New Roman" pitchFamily="18" charset="0"/>
                <a:ea typeface="SimSun" pitchFamily="2" charset="-122"/>
              </a:rPr>
              <a:t>HOW IT WORKS:  </a:t>
            </a:r>
            <a:r>
              <a:rPr lang="en-US" altLang="zh-CN" sz="1200">
                <a:latin typeface="Times New Roman" pitchFamily="18" charset="0"/>
                <a:ea typeface="SimSun" pitchFamily="2" charset="-122"/>
              </a:rPr>
              <a:t>Approximate models capture important aspects of dynamic programming equation.  Further simplification from separation of time scale – </a:t>
            </a:r>
            <a:r>
              <a:rPr lang="en-US" altLang="zh-CN" sz="1200" i="1">
                <a:latin typeface="Times New Roman" pitchFamily="18" charset="0"/>
                <a:ea typeface="SimSun" pitchFamily="2" charset="-122"/>
              </a:rPr>
              <a:t>state space collapse</a:t>
            </a:r>
            <a:r>
              <a:rPr lang="en-US" altLang="zh-CN" sz="1200">
                <a:latin typeface="Times New Roman" pitchFamily="18" charset="0"/>
                <a:ea typeface="SimSun" pitchFamily="2" charset="-122"/>
              </a:rPr>
              <a:t>.   </a:t>
            </a:r>
          </a:p>
          <a:p>
            <a:pPr marL="457200" indent="-457200" eaLnBrk="0" hangingPunct="0">
              <a:lnSpc>
                <a:spcPct val="90000"/>
              </a:lnSpc>
              <a:spcBef>
                <a:spcPct val="35000"/>
              </a:spcBef>
              <a:tabLst>
                <a:tab pos="119063" algn="l"/>
              </a:tabLst>
            </a:pPr>
            <a:r>
              <a:rPr lang="en-US" altLang="zh-CN" sz="1200" b="1">
                <a:latin typeface="Times New Roman" pitchFamily="18" charset="0"/>
                <a:ea typeface="SimSun" pitchFamily="2" charset="-122"/>
              </a:rPr>
              <a:t>ASSUMPTIONS AND LIMITATIONS:  </a:t>
            </a:r>
            <a:r>
              <a:rPr lang="en-US" altLang="zh-CN" sz="1200">
                <a:latin typeface="Times New Roman" pitchFamily="18" charset="0"/>
                <a:ea typeface="SimSun" pitchFamily="2" charset="-122"/>
              </a:rPr>
              <a:t>Caveat:  Learning takes time!</a:t>
            </a:r>
          </a:p>
          <a:p>
            <a:pPr marL="457200" indent="-457200" eaLnBrk="0" hangingPunct="0">
              <a:lnSpc>
                <a:spcPct val="90000"/>
              </a:lnSpc>
              <a:spcBef>
                <a:spcPct val="35000"/>
              </a:spcBef>
              <a:tabLst>
                <a:tab pos="119063" algn="l"/>
              </a:tabLst>
            </a:pPr>
            <a:endParaRPr lang="en-US" altLang="zh-CN" sz="1200" b="1">
              <a:latin typeface="Times New Roman" pitchFamily="18" charset="0"/>
              <a:ea typeface="SimSun" pitchFamily="2" charset="-122"/>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4 Progress Criteria</a:t>
            </a:r>
            <a:endParaRPr lang="en-US" dirty="0"/>
          </a:p>
        </p:txBody>
      </p:sp>
      <p:sp>
        <p:nvSpPr>
          <p:cNvPr id="3" name="Content Placeholder 2"/>
          <p:cNvSpPr>
            <a:spLocks noGrp="1"/>
          </p:cNvSpPr>
          <p:nvPr>
            <p:ph idx="1"/>
          </p:nvPr>
        </p:nvSpPr>
        <p:spPr>
          <a:xfrm>
            <a:off x="235527" y="1060450"/>
            <a:ext cx="8589818" cy="5086350"/>
          </a:xfrm>
        </p:spPr>
        <p:txBody>
          <a:bodyPr/>
          <a:lstStyle/>
          <a:p>
            <a:pPr lvl="1"/>
            <a:r>
              <a:rPr lang="en-US" sz="2400" dirty="0" smtClean="0"/>
              <a:t>Demonstrate the consummated union between information theory, networks, and control; and why all three are necessary ingredients in this union. </a:t>
            </a:r>
          </a:p>
          <a:p>
            <a:pPr lvl="2"/>
            <a:r>
              <a:rPr lang="en-US" i="1" dirty="0" smtClean="0">
                <a:solidFill>
                  <a:srgbClr val="FF0000"/>
                </a:solidFill>
              </a:rPr>
              <a:t>Discussion during team meeting; have identified synergies </a:t>
            </a:r>
            <a:r>
              <a:rPr lang="en-US" i="1" dirty="0" smtClean="0">
                <a:solidFill>
                  <a:srgbClr val="FF0000"/>
                </a:solidFill>
              </a:rPr>
              <a:t>completed and under investigation</a:t>
            </a:r>
            <a:r>
              <a:rPr lang="en-US" i="1" dirty="0" smtClean="0">
                <a:solidFill>
                  <a:srgbClr val="FF0000"/>
                </a:solidFill>
              </a:rPr>
              <a:t>.</a:t>
            </a:r>
            <a:endParaRPr lang="en-US" i="1" dirty="0" smtClean="0">
              <a:solidFill>
                <a:srgbClr val="FF0000"/>
              </a:solidFill>
            </a:endParaRPr>
          </a:p>
          <a:p>
            <a:pPr lvl="1"/>
            <a:r>
              <a:rPr lang="en-US" sz="2400" dirty="0" smtClean="0"/>
              <a:t>Write a monograph to be published by NOW jointly in </a:t>
            </a:r>
            <a:r>
              <a:rPr lang="en-US" sz="2400" i="1" dirty="0" smtClean="0"/>
              <a:t>Foundations and Trends in Information Theory </a:t>
            </a:r>
            <a:r>
              <a:rPr lang="en-US" sz="2400" dirty="0" smtClean="0"/>
              <a:t>and in</a:t>
            </a:r>
            <a:r>
              <a:rPr lang="en-US" sz="2400" i="1" dirty="0" smtClean="0"/>
              <a:t> Foundations and Trends in Networks </a:t>
            </a:r>
            <a:r>
              <a:rPr lang="en-US" sz="2400" dirty="0" smtClean="0"/>
              <a:t>on our new information theory for MANETs. Also publish a shorter version in IEEE Proceedings. </a:t>
            </a:r>
          </a:p>
          <a:p>
            <a:pPr lvl="2"/>
            <a:r>
              <a:rPr lang="en-US" i="1" dirty="0" smtClean="0">
                <a:solidFill>
                  <a:srgbClr val="FF0000"/>
                </a:solidFill>
              </a:rPr>
              <a:t>Team meeting </a:t>
            </a:r>
            <a:r>
              <a:rPr lang="en-US" i="1" dirty="0" smtClean="0">
                <a:solidFill>
                  <a:srgbClr val="FF0000"/>
                </a:solidFill>
              </a:rPr>
              <a:t>discussed </a:t>
            </a:r>
            <a:r>
              <a:rPr lang="en-US" i="1" dirty="0" smtClean="0">
                <a:solidFill>
                  <a:srgbClr val="FF0000"/>
                </a:solidFill>
              </a:rPr>
              <a:t>book </a:t>
            </a:r>
            <a:r>
              <a:rPr lang="en-US" i="1" dirty="0" smtClean="0">
                <a:solidFill>
                  <a:srgbClr val="FF0000"/>
                </a:solidFill>
              </a:rPr>
              <a:t>outline; proposal </a:t>
            </a:r>
            <a:r>
              <a:rPr lang="en-US" i="1" dirty="0" smtClean="0">
                <a:solidFill>
                  <a:srgbClr val="FF0000"/>
                </a:solidFill>
              </a:rPr>
              <a:t>to </a:t>
            </a:r>
            <a:r>
              <a:rPr lang="en-US" i="1" dirty="0" smtClean="0">
                <a:solidFill>
                  <a:srgbClr val="FF0000"/>
                </a:solidFill>
              </a:rPr>
              <a:t>be developed</a:t>
            </a:r>
            <a:r>
              <a:rPr lang="en-US" i="1" dirty="0" smtClean="0">
                <a:solidFill>
                  <a:srgbClr val="FF0000"/>
                </a:solidFill>
              </a:rPr>
              <a:t> </a:t>
            </a:r>
            <a:r>
              <a:rPr lang="en-US" i="1" dirty="0" smtClean="0">
                <a:solidFill>
                  <a:srgbClr val="FF0000"/>
                </a:solidFill>
              </a:rPr>
              <a:t>for publication by Cambridge U. Press</a:t>
            </a:r>
            <a:endParaRPr lang="en-US" i="1" dirty="0" smtClean="0">
              <a:solidFill>
                <a:srgbClr val="FF0000"/>
              </a:solidFill>
            </a:endParaRPr>
          </a:p>
          <a:p>
            <a:pPr lvl="1"/>
            <a:r>
              <a:rPr lang="en-US" sz="2400" dirty="0" smtClean="0"/>
              <a:t>Use our results to provide challenges and solutions for the broader community that designs and builds MANETs</a:t>
            </a:r>
            <a:endParaRPr lang="en-US" dirty="0" smtClean="0"/>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381000" y="152400"/>
            <a:ext cx="8269288" cy="519113"/>
          </a:xfrm>
        </p:spPr>
        <p:txBody>
          <a:bodyPr/>
          <a:lstStyle/>
          <a:p>
            <a:pPr eaLnBrk="1" hangingPunct="1">
              <a:defRPr/>
            </a:pPr>
            <a:r>
              <a:rPr lang="en-US" dirty="0" smtClean="0"/>
              <a:t>Project Impact To Date</a:t>
            </a:r>
          </a:p>
        </p:txBody>
      </p:sp>
      <p:sp>
        <p:nvSpPr>
          <p:cNvPr id="33795" name="Content Placeholder 2"/>
          <p:cNvSpPr>
            <a:spLocks noGrp="1"/>
          </p:cNvSpPr>
          <p:nvPr>
            <p:ph idx="1"/>
          </p:nvPr>
        </p:nvSpPr>
        <p:spPr>
          <a:xfrm>
            <a:off x="300038" y="650875"/>
            <a:ext cx="8594580" cy="5086350"/>
          </a:xfrm>
        </p:spPr>
        <p:txBody>
          <a:bodyPr/>
          <a:lstStyle/>
          <a:p>
            <a:pPr eaLnBrk="1" hangingPunct="1"/>
            <a:r>
              <a:rPr lang="en-US" sz="2000" dirty="0" smtClean="0"/>
              <a:t>Recent Plenary Talks</a:t>
            </a:r>
          </a:p>
          <a:p>
            <a:pPr lvl="1" eaLnBrk="1" hangingPunct="1">
              <a:lnSpc>
                <a:spcPct val="78000"/>
              </a:lnSpc>
            </a:pPr>
            <a:r>
              <a:rPr lang="en-US" sz="1600" dirty="0" smtClean="0"/>
              <a:t>Boyd: </a:t>
            </a:r>
            <a:r>
              <a:rPr lang="en-US" sz="1600" dirty="0" err="1" smtClean="0"/>
              <a:t>Stevun</a:t>
            </a:r>
            <a:r>
              <a:rPr lang="en-US" sz="1600" dirty="0" smtClean="0"/>
              <a:t> Lec.’08, CNLS’08, ETH’08, ISACCP’09, ISMP’09, ICOCA’09, CCCSP’09</a:t>
            </a:r>
          </a:p>
          <a:p>
            <a:pPr lvl="1" eaLnBrk="1" hangingPunct="1">
              <a:lnSpc>
                <a:spcPct val="78000"/>
              </a:lnSpc>
            </a:pPr>
            <a:r>
              <a:rPr lang="en-US" sz="1600" dirty="0" smtClean="0"/>
              <a:t>Goldsmith: Gomachtech’08, ISWPC’08, Infocom’08, RAWC’09, WCNC’09, ICCCN’09</a:t>
            </a:r>
          </a:p>
          <a:p>
            <a:pPr lvl="1" eaLnBrk="1" hangingPunct="1">
              <a:lnSpc>
                <a:spcPct val="78000"/>
              </a:lnSpc>
            </a:pPr>
            <a:r>
              <a:rPr lang="en-US" sz="1600" dirty="0" smtClean="0"/>
              <a:t>Medard: IT Winter School’08, UIUC Student Conference’08, Wireless Network Coding’08, ITC.09, ITW’09</a:t>
            </a:r>
          </a:p>
          <a:p>
            <a:pPr lvl="1" eaLnBrk="1" hangingPunct="1">
              <a:lnSpc>
                <a:spcPct val="78000"/>
              </a:lnSpc>
            </a:pPr>
            <a:r>
              <a:rPr lang="en-US" sz="1600" dirty="0" smtClean="0"/>
              <a:t>Meyn: </a:t>
            </a:r>
            <a:r>
              <a:rPr lang="en-US" sz="1600" dirty="0" err="1" smtClean="0"/>
              <a:t>Erlang</a:t>
            </a:r>
            <a:r>
              <a:rPr lang="en-US" sz="1600" dirty="0" smtClean="0"/>
              <a:t> Centennial’09, Yale Workshop’09, </a:t>
            </a:r>
            <a:r>
              <a:rPr lang="en-US" sz="1600" dirty="0" err="1" smtClean="0"/>
              <a:t>Diaconis</a:t>
            </a:r>
            <a:r>
              <a:rPr lang="en-US" sz="1600" dirty="0" smtClean="0"/>
              <a:t> Symp.’09</a:t>
            </a:r>
          </a:p>
          <a:p>
            <a:pPr lvl="1" eaLnBrk="1" hangingPunct="1">
              <a:lnSpc>
                <a:spcPct val="78000"/>
              </a:lnSpc>
            </a:pPr>
            <a:r>
              <a:rPr lang="en-US" sz="1600" dirty="0" smtClean="0"/>
              <a:t>Ozdaglar: ACC 2009, NecSys'09 , ASMD’08</a:t>
            </a:r>
          </a:p>
          <a:p>
            <a:pPr lvl="1" eaLnBrk="1" hangingPunct="1">
              <a:lnSpc>
                <a:spcPct val="78000"/>
              </a:lnSpc>
            </a:pPr>
            <a:r>
              <a:rPr lang="en-US" sz="1600" dirty="0" smtClean="0"/>
              <a:t>Johari: World Congress of the Game Theory Society’08</a:t>
            </a:r>
          </a:p>
          <a:p>
            <a:pPr lvl="1" eaLnBrk="1" hangingPunct="1">
              <a:lnSpc>
                <a:spcPct val="78000"/>
              </a:lnSpc>
            </a:pPr>
            <a:r>
              <a:rPr lang="en-US" sz="1600" dirty="0" smtClean="0"/>
              <a:t>El-Gamal: Allerton’09, </a:t>
            </a:r>
            <a:r>
              <a:rPr lang="en-US" sz="1600" dirty="0" err="1" smtClean="0"/>
              <a:t>Padovani</a:t>
            </a:r>
            <a:r>
              <a:rPr lang="en-US" sz="1600" dirty="0" smtClean="0"/>
              <a:t> Lecture’09, Brice Lecture’09 </a:t>
            </a:r>
          </a:p>
          <a:p>
            <a:pPr lvl="1" eaLnBrk="1" hangingPunct="1">
              <a:lnSpc>
                <a:spcPct val="78000"/>
              </a:lnSpc>
            </a:pPr>
            <a:r>
              <a:rPr lang="en-US" sz="1600" dirty="0" smtClean="0"/>
              <a:t>Shah: Net Coop’09, Winedale’09</a:t>
            </a:r>
          </a:p>
          <a:p>
            <a:pPr eaLnBrk="1" hangingPunct="1"/>
            <a:r>
              <a:rPr lang="en-US" sz="2000" dirty="0" smtClean="0"/>
              <a:t>Conference Session/Program Chairs/Panels</a:t>
            </a:r>
          </a:p>
          <a:p>
            <a:pPr lvl="1" eaLnBrk="1" hangingPunct="1"/>
            <a:r>
              <a:rPr lang="en-US" sz="1600" dirty="0" smtClean="0"/>
              <a:t>CTW’09, ITW’09, ISMP’09, INFORMS’09, ITW’10, CTW’10</a:t>
            </a:r>
            <a:endParaRPr lang="en-US" sz="2200" dirty="0" smtClean="0"/>
          </a:p>
          <a:p>
            <a:pPr eaLnBrk="1" hangingPunct="1"/>
            <a:r>
              <a:rPr lang="en-US" sz="2000" dirty="0" smtClean="0"/>
              <a:t>Recent Tutorials</a:t>
            </a:r>
            <a:endParaRPr lang="en-US" sz="1600" dirty="0" smtClean="0"/>
          </a:p>
          <a:p>
            <a:pPr lvl="1" eaLnBrk="1" hangingPunct="1">
              <a:lnSpc>
                <a:spcPct val="78000"/>
              </a:lnSpc>
            </a:pPr>
            <a:r>
              <a:rPr lang="en-US" sz="1600" dirty="0" smtClean="0"/>
              <a:t>Meyn: Mathematics of OR’09, </a:t>
            </a:r>
          </a:p>
          <a:p>
            <a:pPr lvl="1" eaLnBrk="1" hangingPunct="1">
              <a:lnSpc>
                <a:spcPct val="78000"/>
              </a:lnSpc>
            </a:pPr>
            <a:r>
              <a:rPr lang="en-US" sz="1600" dirty="0" smtClean="0"/>
              <a:t>Shah:  CDC’09, </a:t>
            </a:r>
          </a:p>
          <a:p>
            <a:pPr eaLnBrk="1" hangingPunct="1"/>
            <a:r>
              <a:rPr lang="en-US" sz="2000" dirty="0" smtClean="0"/>
              <a:t>Invited/award winning journal papers</a:t>
            </a:r>
          </a:p>
          <a:p>
            <a:pPr lvl="1" eaLnBrk="1" hangingPunct="1">
              <a:lnSpc>
                <a:spcPct val="80000"/>
              </a:lnSpc>
            </a:pPr>
            <a:r>
              <a:rPr lang="en-US" sz="1600" dirty="0" smtClean="0"/>
              <a:t>“Breaking spectrum gridlock through cognitive radios: an information-theoretic approach”, Goldsmith, Jafar, Maric, Srinivasa, IEEE Proc’09.</a:t>
            </a:r>
          </a:p>
          <a:p>
            <a:pPr lvl="1" eaLnBrk="1" hangingPunct="1">
              <a:lnSpc>
                <a:spcPct val="80000"/>
              </a:lnSpc>
            </a:pPr>
            <a:r>
              <a:rPr lang="en-US" sz="1600" dirty="0" smtClean="0"/>
              <a:t>“A Random Linear Network Coding Approach to Multicast”, Ho , Medard , Koetter, </a:t>
            </a:r>
            <a:r>
              <a:rPr lang="en-US" sz="1600" dirty="0" err="1" smtClean="0"/>
              <a:t>Karger</a:t>
            </a:r>
            <a:r>
              <a:rPr lang="en-US" sz="1600" dirty="0" smtClean="0"/>
              <a:t>, Effros, Shi, and Leong, Joint IT/</a:t>
            </a:r>
            <a:r>
              <a:rPr lang="en-US" sz="1600" dirty="0" err="1" smtClean="0"/>
              <a:t>Comsoc</a:t>
            </a:r>
            <a:r>
              <a:rPr lang="en-US" sz="1600" dirty="0" smtClean="0"/>
              <a:t> Paper Award 2009.</a:t>
            </a:r>
          </a:p>
          <a:p>
            <a:pPr lvl="1" eaLnBrk="1" hangingPunct="1">
              <a:lnSpc>
                <a:spcPct val="80000"/>
              </a:lnSpc>
            </a:pPr>
            <a:r>
              <a:rPr lang="en-US" sz="1600" dirty="0" smtClean="0">
                <a:solidFill>
                  <a:schemeClr val="tx1"/>
                </a:solidFill>
                <a:latin typeface="+mn-lt"/>
              </a:rPr>
              <a:t>"XORs in the Air: Practical Wireless Network Coding“, Katti</a:t>
            </a:r>
            <a:r>
              <a:rPr lang="en-US" sz="1600" dirty="0" smtClean="0"/>
              <a:t>, </a:t>
            </a:r>
            <a:r>
              <a:rPr lang="en-US" sz="1600" dirty="0" smtClean="0">
                <a:solidFill>
                  <a:schemeClr val="tx1"/>
                </a:solidFill>
                <a:latin typeface="+mn-lt"/>
              </a:rPr>
              <a:t>Rahul, Hu, Katabi, Medard, and </a:t>
            </a:r>
            <a:r>
              <a:rPr lang="en-US" sz="1600" dirty="0" err="1" smtClean="0">
                <a:solidFill>
                  <a:schemeClr val="tx1"/>
                </a:solidFill>
                <a:latin typeface="+mn-lt"/>
              </a:rPr>
              <a:t>Crowcroft</a:t>
            </a:r>
            <a:r>
              <a:rPr lang="en-US" sz="1600" dirty="0" smtClean="0"/>
              <a:t>. </a:t>
            </a:r>
            <a:r>
              <a:rPr lang="en-US" sz="1600" dirty="0" smtClean="0">
                <a:solidFill>
                  <a:schemeClr val="tx1"/>
                </a:solidFill>
                <a:latin typeface="+mn-lt"/>
              </a:rPr>
              <a:t>Bennett Prize in Communications Networking 2009.</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69288" cy="519113"/>
          </a:xfrm>
        </p:spPr>
        <p:txBody>
          <a:bodyPr/>
          <a:lstStyle/>
          <a:p>
            <a:pPr>
              <a:defRPr/>
            </a:pPr>
            <a:r>
              <a:rPr lang="en-US" dirty="0" smtClean="0"/>
              <a:t>Publications to date</a:t>
            </a:r>
            <a:endParaRPr lang="en-US" dirty="0"/>
          </a:p>
        </p:txBody>
      </p:sp>
      <p:sp>
        <p:nvSpPr>
          <p:cNvPr id="34819" name="Content Placeholder 2"/>
          <p:cNvSpPr>
            <a:spLocks noGrp="1"/>
          </p:cNvSpPr>
          <p:nvPr>
            <p:ph idx="1"/>
          </p:nvPr>
        </p:nvSpPr>
        <p:spPr/>
        <p:txBody>
          <a:bodyPr/>
          <a:lstStyle/>
          <a:p>
            <a:r>
              <a:rPr lang="en-US" dirty="0" smtClean="0"/>
              <a:t>30 </a:t>
            </a:r>
            <a:r>
              <a:rPr lang="en-US" dirty="0" smtClean="0"/>
              <a:t>accepted </a:t>
            </a:r>
            <a:r>
              <a:rPr lang="en-US" dirty="0" smtClean="0"/>
              <a:t>journal papers, </a:t>
            </a:r>
            <a:r>
              <a:rPr lang="en-US" dirty="0" smtClean="0"/>
              <a:t>17 </a:t>
            </a:r>
            <a:r>
              <a:rPr lang="en-US" dirty="0" smtClean="0"/>
              <a:t>more submitted</a:t>
            </a:r>
          </a:p>
          <a:p>
            <a:r>
              <a:rPr lang="en-US" dirty="0" smtClean="0"/>
              <a:t>150 </a:t>
            </a:r>
            <a:r>
              <a:rPr lang="en-US" dirty="0" smtClean="0"/>
              <a:t>conference papers (published or to appear)</a:t>
            </a:r>
          </a:p>
          <a:p>
            <a:r>
              <a:rPr lang="en-US" dirty="0" err="1" smtClean="0"/>
              <a:t>SciAM</a:t>
            </a:r>
            <a:r>
              <a:rPr lang="en-US" dirty="0" smtClean="0"/>
              <a:t> paper </a:t>
            </a:r>
            <a:r>
              <a:rPr lang="en-US" dirty="0" smtClean="0"/>
              <a:t>appeared in April</a:t>
            </a:r>
            <a:endParaRPr lang="en-US" dirty="0" smtClean="0"/>
          </a:p>
          <a:p>
            <a:r>
              <a:rPr lang="en-US" dirty="0" smtClean="0"/>
              <a:t>Comm. Magazine paper </a:t>
            </a:r>
            <a:r>
              <a:rPr lang="en-US" dirty="0" smtClean="0"/>
              <a:t>to appear</a:t>
            </a:r>
            <a:endParaRPr lang="en-US" dirty="0" smtClean="0"/>
          </a:p>
          <a:p>
            <a:r>
              <a:rPr lang="en-US" dirty="0" smtClean="0"/>
              <a:t>Book on </a:t>
            </a:r>
            <a:r>
              <a:rPr lang="en-US" dirty="0" err="1" smtClean="0"/>
              <a:t>FLoWS</a:t>
            </a:r>
            <a:r>
              <a:rPr lang="en-US" dirty="0" smtClean="0"/>
              <a:t> vision and results under development</a:t>
            </a:r>
          </a:p>
          <a:p>
            <a:pPr lvl="1"/>
            <a:r>
              <a:rPr lang="en-US" dirty="0" smtClean="0"/>
              <a:t>Alternative to </a:t>
            </a:r>
            <a:r>
              <a:rPr lang="en-US" dirty="0" err="1" smtClean="0"/>
              <a:t>NoW</a:t>
            </a:r>
            <a:r>
              <a:rPr lang="en-US" dirty="0" smtClean="0"/>
              <a:t> Foundations and Trends article</a:t>
            </a:r>
          </a:p>
          <a:p>
            <a:r>
              <a:rPr lang="en-US" dirty="0" smtClean="0"/>
              <a:t>Publications website:</a:t>
            </a:r>
          </a:p>
          <a:p>
            <a:pPr lvl="1"/>
            <a:r>
              <a:rPr lang="en-US" sz="1800" dirty="0" smtClean="0">
                <a:hlinkClick r:id="rId2"/>
              </a:rPr>
              <a:t>http://www.stanford.edu/~adlakha/ITMANET/flows_publications.htm</a:t>
            </a:r>
            <a:endParaRPr lang="en-US" sz="1800"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Products for Phase 4</a:t>
            </a:r>
            <a:endParaRPr lang="en-US" dirty="0"/>
          </a:p>
        </p:txBody>
      </p:sp>
      <p:sp>
        <p:nvSpPr>
          <p:cNvPr id="3" name="Content Placeholder 2"/>
          <p:cNvSpPr>
            <a:spLocks noGrp="1"/>
          </p:cNvSpPr>
          <p:nvPr>
            <p:ph idx="1"/>
          </p:nvPr>
        </p:nvSpPr>
        <p:spPr>
          <a:xfrm>
            <a:off x="478126" y="935760"/>
            <a:ext cx="8097837" cy="5086350"/>
          </a:xfrm>
        </p:spPr>
        <p:txBody>
          <a:bodyPr/>
          <a:lstStyle/>
          <a:p>
            <a:r>
              <a:rPr lang="en-US" dirty="0" smtClean="0"/>
              <a:t>Book</a:t>
            </a:r>
          </a:p>
          <a:p>
            <a:pPr lvl="1"/>
            <a:r>
              <a:rPr lang="en-US" dirty="0" smtClean="0"/>
              <a:t>Edited book with chapters on each major topics within </a:t>
            </a:r>
            <a:r>
              <a:rPr lang="en-US" dirty="0" err="1" smtClean="0"/>
              <a:t>FLoWS</a:t>
            </a:r>
            <a:endParaRPr lang="en-US" dirty="0" smtClean="0"/>
          </a:p>
          <a:p>
            <a:pPr lvl="1"/>
            <a:r>
              <a:rPr lang="en-US" dirty="0" smtClean="0"/>
              <a:t>Unified treatment showing unification of information theory, optimization, and control to determine performance upper bounds of </a:t>
            </a:r>
            <a:r>
              <a:rPr lang="en-US" dirty="0" smtClean="0"/>
              <a:t>MANETs</a:t>
            </a:r>
          </a:p>
          <a:p>
            <a:pPr lvl="4"/>
            <a:endParaRPr lang="en-US" dirty="0" smtClean="0"/>
          </a:p>
          <a:p>
            <a:r>
              <a:rPr lang="en-US" dirty="0" smtClean="0"/>
              <a:t>Community Website</a:t>
            </a:r>
          </a:p>
          <a:p>
            <a:pPr lvl="2"/>
            <a:endParaRPr lang="en-US" dirty="0" smtClean="0"/>
          </a:p>
          <a:p>
            <a:r>
              <a:rPr lang="en-US" dirty="0" smtClean="0"/>
              <a:t>Survey paper</a:t>
            </a:r>
          </a:p>
          <a:p>
            <a:pPr lvl="1"/>
            <a:r>
              <a:rPr lang="en-US" dirty="0" smtClean="0"/>
              <a:t>Short version of book</a:t>
            </a:r>
          </a:p>
          <a:p>
            <a:pPr lvl="1"/>
            <a:endParaRPr lang="en-US" dirty="0" smtClean="0"/>
          </a:p>
          <a:p>
            <a:r>
              <a:rPr lang="en-US" dirty="0" smtClean="0"/>
              <a:t>Tutorials (for web and IT school)</a:t>
            </a:r>
          </a:p>
          <a:p>
            <a:pPr lvl="1"/>
            <a:r>
              <a:rPr lang="en-US" dirty="0" smtClean="0"/>
              <a:t>In each thrust area</a:t>
            </a:r>
          </a:p>
          <a:p>
            <a:pPr lvl="1"/>
            <a:r>
              <a:rPr lang="en-US" dirty="0" smtClean="0"/>
              <a:t>In overall project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 Talks</a:t>
            </a:r>
            <a:endParaRPr lang="en-US" dirty="0"/>
          </a:p>
        </p:txBody>
      </p:sp>
      <p:sp>
        <p:nvSpPr>
          <p:cNvPr id="3" name="Content Placeholder 2"/>
          <p:cNvSpPr>
            <a:spLocks noGrp="1"/>
          </p:cNvSpPr>
          <p:nvPr>
            <p:ph idx="1"/>
          </p:nvPr>
        </p:nvSpPr>
        <p:spPr>
          <a:xfrm>
            <a:off x="491981" y="880341"/>
            <a:ext cx="8097837" cy="5086350"/>
          </a:xfrm>
        </p:spPr>
        <p:txBody>
          <a:bodyPr/>
          <a:lstStyle/>
          <a:p>
            <a:r>
              <a:rPr lang="en-US" dirty="0" smtClean="0"/>
              <a:t>Moulin: </a:t>
            </a:r>
            <a:r>
              <a:rPr lang="en-US" dirty="0" err="1" smtClean="0"/>
              <a:t>Nonasymptotic</a:t>
            </a:r>
            <a:r>
              <a:rPr lang="en-US" dirty="0" smtClean="0"/>
              <a:t> universal coding </a:t>
            </a:r>
          </a:p>
          <a:p>
            <a:r>
              <a:rPr lang="en-US" dirty="0" smtClean="0"/>
              <a:t>Coleman: Reversible Markov Chains, feedback, and directed information </a:t>
            </a:r>
          </a:p>
          <a:p>
            <a:r>
              <a:rPr lang="en-US" dirty="0" err="1" smtClean="0"/>
              <a:t>Medard</a:t>
            </a:r>
            <a:r>
              <a:rPr lang="en-US" dirty="0" smtClean="0"/>
              <a:t>: Analog network coding in the low, the high and the ugly regimes</a:t>
            </a:r>
          </a:p>
          <a:p>
            <a:r>
              <a:rPr lang="en-US" dirty="0" smtClean="0"/>
              <a:t>Shah: Medium access with collisions </a:t>
            </a:r>
          </a:p>
          <a:p>
            <a:r>
              <a:rPr lang="en-US" dirty="0" smtClean="0"/>
              <a:t>El </a:t>
            </a:r>
            <a:r>
              <a:rPr lang="en-US" dirty="0" err="1" smtClean="0"/>
              <a:t>Gamal</a:t>
            </a:r>
            <a:r>
              <a:rPr lang="en-US" dirty="0" smtClean="0"/>
              <a:t>: Noisy Network Coding (40 min) </a:t>
            </a:r>
          </a:p>
          <a:p>
            <a:r>
              <a:rPr lang="en-US" dirty="0" err="1" smtClean="0"/>
              <a:t>Effros</a:t>
            </a:r>
            <a:r>
              <a:rPr lang="en-US" dirty="0" smtClean="0"/>
              <a:t>: Equivalence Frameworks for Networks </a:t>
            </a:r>
          </a:p>
          <a:p>
            <a:r>
              <a:rPr lang="en-US" dirty="0" smtClean="0"/>
              <a:t>Boyd: Adaptive Modulation with Smooth Flow Utility</a:t>
            </a:r>
          </a:p>
          <a:p>
            <a:r>
              <a:rPr lang="en-US" dirty="0" err="1" smtClean="0"/>
              <a:t>Johari</a:t>
            </a:r>
            <a:r>
              <a:rPr lang="en-US" dirty="0" smtClean="0"/>
              <a:t>: Mean Field Equilibrium for Large Scale Stochastic Games </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Posters</a:t>
            </a:r>
            <a:endParaRPr lang="en-US" dirty="0"/>
          </a:p>
        </p:txBody>
      </p:sp>
      <p:sp>
        <p:nvSpPr>
          <p:cNvPr id="3" name="Content Placeholder 2"/>
          <p:cNvSpPr>
            <a:spLocks noGrp="1"/>
          </p:cNvSpPr>
          <p:nvPr>
            <p:ph idx="1"/>
          </p:nvPr>
        </p:nvSpPr>
        <p:spPr>
          <a:xfrm>
            <a:off x="249381" y="714087"/>
            <a:ext cx="8575964" cy="5866822"/>
          </a:xfrm>
        </p:spPr>
        <p:txBody>
          <a:bodyPr/>
          <a:lstStyle/>
          <a:p>
            <a:r>
              <a:rPr lang="en-US" sz="1200" dirty="0" smtClean="0"/>
              <a:t>"Wiretap </a:t>
            </a:r>
            <a:r>
              <a:rPr lang="en-US" sz="1200" dirty="0" smtClean="0"/>
              <a:t>Channel with Causal State Information", </a:t>
            </a:r>
            <a:r>
              <a:rPr lang="en-US" sz="1200" dirty="0" err="1" smtClean="0"/>
              <a:t>Yeow</a:t>
            </a:r>
            <a:r>
              <a:rPr lang="en-US" sz="1200" dirty="0" smtClean="0"/>
              <a:t> </a:t>
            </a:r>
            <a:r>
              <a:rPr lang="en-US" sz="1200" dirty="0" err="1" smtClean="0"/>
              <a:t>Khiang</a:t>
            </a:r>
            <a:r>
              <a:rPr lang="en-US" sz="1200" dirty="0" smtClean="0"/>
              <a:t> </a:t>
            </a:r>
            <a:r>
              <a:rPr lang="en-US" sz="1200" dirty="0" err="1" smtClean="0"/>
              <a:t>Chia</a:t>
            </a:r>
            <a:r>
              <a:rPr lang="en-US" sz="1200" dirty="0" smtClean="0"/>
              <a:t> and </a:t>
            </a:r>
            <a:r>
              <a:rPr lang="en-US" sz="1200" dirty="0" err="1" smtClean="0"/>
              <a:t>Abbas</a:t>
            </a:r>
            <a:r>
              <a:rPr lang="en-US" sz="1200" dirty="0" smtClean="0"/>
              <a:t> El </a:t>
            </a:r>
            <a:r>
              <a:rPr lang="en-US" sz="1200" dirty="0" err="1" smtClean="0"/>
              <a:t>Gamal</a:t>
            </a:r>
            <a:endParaRPr lang="en-US" sz="1200" dirty="0" smtClean="0"/>
          </a:p>
          <a:p>
            <a:pPr lvl="0"/>
            <a:r>
              <a:rPr lang="en-US" sz="1200" dirty="0" smtClean="0"/>
              <a:t>"Interference Decoding for Deterministic Channels", Bernd </a:t>
            </a:r>
            <a:r>
              <a:rPr lang="en-US" sz="1200" dirty="0" err="1" smtClean="0"/>
              <a:t>Bandemer</a:t>
            </a:r>
            <a:r>
              <a:rPr lang="en-US" sz="1200" dirty="0" smtClean="0"/>
              <a:t> and </a:t>
            </a:r>
            <a:r>
              <a:rPr lang="en-US" sz="1200" dirty="0" err="1" smtClean="0"/>
              <a:t>Abbas</a:t>
            </a:r>
            <a:r>
              <a:rPr lang="en-US" sz="1200" dirty="0" smtClean="0"/>
              <a:t> El </a:t>
            </a:r>
            <a:r>
              <a:rPr lang="en-US" sz="1200" dirty="0" err="1" smtClean="0"/>
              <a:t>Gamal</a:t>
            </a:r>
            <a:endParaRPr lang="en-US" sz="1200" dirty="0" smtClean="0"/>
          </a:p>
          <a:p>
            <a:pPr lvl="0"/>
            <a:r>
              <a:rPr lang="en-US" sz="1200" dirty="0" smtClean="0"/>
              <a:t>“Coordination via Communication” by </a:t>
            </a:r>
            <a:r>
              <a:rPr lang="en-US" sz="1200" dirty="0" err="1" smtClean="0"/>
              <a:t>Gowtham</a:t>
            </a:r>
            <a:r>
              <a:rPr lang="en-US" sz="1200" dirty="0" smtClean="0"/>
              <a:t> Kumar, Lei Zhao, and Tom Cover.</a:t>
            </a:r>
          </a:p>
          <a:p>
            <a:pPr lvl="0"/>
            <a:r>
              <a:rPr lang="en-US" sz="1200" dirty="0" smtClean="0"/>
              <a:t>“Mean Field Equilibrium in Dynamic Games with Complementarities”, </a:t>
            </a:r>
            <a:r>
              <a:rPr lang="en-US" sz="1200" dirty="0" err="1" smtClean="0"/>
              <a:t>Sachin</a:t>
            </a:r>
            <a:r>
              <a:rPr lang="en-US" sz="1200" dirty="0" smtClean="0"/>
              <a:t> </a:t>
            </a:r>
            <a:r>
              <a:rPr lang="en-US" sz="1200" dirty="0" err="1" smtClean="0"/>
              <a:t>Adlakha</a:t>
            </a:r>
            <a:r>
              <a:rPr lang="en-US" sz="1200" dirty="0" smtClean="0"/>
              <a:t> and </a:t>
            </a:r>
            <a:r>
              <a:rPr lang="en-US" sz="1200" dirty="0" err="1" smtClean="0"/>
              <a:t>Ramesh</a:t>
            </a:r>
            <a:r>
              <a:rPr lang="en-US" sz="1200" dirty="0" smtClean="0"/>
              <a:t> </a:t>
            </a:r>
            <a:r>
              <a:rPr lang="en-US" sz="1200" dirty="0" err="1" smtClean="0"/>
              <a:t>Johari</a:t>
            </a:r>
            <a:endParaRPr lang="en-US" sz="1200" dirty="0" smtClean="0"/>
          </a:p>
          <a:p>
            <a:pPr lvl="0"/>
            <a:r>
              <a:rPr lang="en-US" sz="1200" dirty="0" smtClean="0"/>
              <a:t>“Adaptive Modulation with Smooth Flow Utility”, Stephen Boyd.</a:t>
            </a:r>
          </a:p>
          <a:p>
            <a:pPr lvl="0"/>
            <a:r>
              <a:rPr lang="en-US" sz="1200" dirty="0" smtClean="0"/>
              <a:t>“Optimal control of ARQ interference networks”, Marco </a:t>
            </a:r>
            <a:r>
              <a:rPr lang="en-US" sz="1200" dirty="0" err="1" smtClean="0"/>
              <a:t>Levorato</a:t>
            </a:r>
            <a:r>
              <a:rPr lang="en-US" sz="1200" dirty="0" smtClean="0"/>
              <a:t> and Andrea Goldsmith</a:t>
            </a:r>
          </a:p>
          <a:p>
            <a:pPr lvl="0"/>
            <a:r>
              <a:rPr lang="en-US" sz="1200" dirty="0" smtClean="0"/>
              <a:t>“Exploiting Randomness in Multiuser Detection through Compressed Sensing,” Yao </a:t>
            </a:r>
            <a:r>
              <a:rPr lang="en-US" sz="1200" dirty="0" err="1" smtClean="0"/>
              <a:t>Xie</a:t>
            </a:r>
            <a:r>
              <a:rPr lang="en-US" sz="1200" dirty="0" smtClean="0"/>
              <a:t>, </a:t>
            </a:r>
            <a:r>
              <a:rPr lang="en-US" sz="1200" dirty="0" err="1" smtClean="0"/>
              <a:t>Yonina</a:t>
            </a:r>
            <a:r>
              <a:rPr lang="en-US" sz="1200" dirty="0" smtClean="0"/>
              <a:t> </a:t>
            </a:r>
            <a:r>
              <a:rPr lang="en-US" sz="1200" dirty="0" err="1" smtClean="0"/>
              <a:t>Eldar</a:t>
            </a:r>
            <a:r>
              <a:rPr lang="en-US" sz="1200" dirty="0" smtClean="0"/>
              <a:t>, and </a:t>
            </a:r>
            <a:r>
              <a:rPr lang="en-US" sz="1200" dirty="0" err="1" smtClean="0"/>
              <a:t>Andra</a:t>
            </a:r>
            <a:r>
              <a:rPr lang="en-US" sz="1200" dirty="0" smtClean="0"/>
              <a:t> Goldsmith</a:t>
            </a:r>
          </a:p>
          <a:p>
            <a:pPr lvl="0"/>
            <a:r>
              <a:rPr lang="en-US" sz="1200" dirty="0" smtClean="0"/>
              <a:t> “Analog Network Coding in the High-SNR Regime”, </a:t>
            </a:r>
            <a:r>
              <a:rPr lang="en-US" sz="1200" dirty="0" err="1" smtClean="0"/>
              <a:t>Ivana</a:t>
            </a:r>
            <a:r>
              <a:rPr lang="en-US" sz="1200" dirty="0" smtClean="0"/>
              <a:t> </a:t>
            </a:r>
            <a:r>
              <a:rPr lang="en-US" sz="1200" dirty="0" err="1" smtClean="0"/>
              <a:t>Marić</a:t>
            </a:r>
            <a:r>
              <a:rPr lang="en-US" sz="1200" dirty="0" smtClean="0"/>
              <a:t>,  Andrea Goldsmith and Muriel </a:t>
            </a:r>
            <a:r>
              <a:rPr lang="en-US" sz="1200" dirty="0" err="1" smtClean="0"/>
              <a:t>Mèdard</a:t>
            </a:r>
            <a:r>
              <a:rPr lang="en-US" sz="1200" dirty="0" smtClean="0"/>
              <a:t>.</a:t>
            </a:r>
          </a:p>
          <a:p>
            <a:pPr lvl="0"/>
            <a:r>
              <a:rPr lang="en-US" sz="1200" dirty="0" smtClean="0"/>
              <a:t>“Scalar-linear Network Coding in Wireless Networks" Anthony Kim and Muriel </a:t>
            </a:r>
            <a:r>
              <a:rPr lang="en-US" sz="1200" dirty="0" err="1" smtClean="0"/>
              <a:t>Mèdard</a:t>
            </a:r>
            <a:endParaRPr lang="en-US" sz="1200" dirty="0" smtClean="0"/>
          </a:p>
          <a:p>
            <a:pPr lvl="0"/>
            <a:r>
              <a:rPr lang="en-US" sz="1200" dirty="0" smtClean="0"/>
              <a:t> "Optimal Reverse Carpooling Over Wireless Networks - A Distributed Optimization Approach” by A. </a:t>
            </a:r>
            <a:r>
              <a:rPr lang="en-US" sz="1200" dirty="0" err="1" smtClean="0"/>
              <a:t>ParandehGheibi</a:t>
            </a:r>
            <a:r>
              <a:rPr lang="en-US" sz="1200" dirty="0" smtClean="0"/>
              <a:t>, A. </a:t>
            </a:r>
            <a:r>
              <a:rPr lang="en-US" sz="1200" dirty="0" err="1" smtClean="0"/>
              <a:t>Ozdaglar</a:t>
            </a:r>
            <a:r>
              <a:rPr lang="en-US" sz="1200" dirty="0" smtClean="0"/>
              <a:t>, M. </a:t>
            </a:r>
            <a:r>
              <a:rPr lang="en-US" sz="1200" dirty="0" err="1" smtClean="0"/>
              <a:t>Effros</a:t>
            </a:r>
            <a:r>
              <a:rPr lang="en-US" sz="1200" dirty="0" smtClean="0"/>
              <a:t>, M. </a:t>
            </a:r>
            <a:r>
              <a:rPr lang="en-US" sz="1200" dirty="0" err="1" smtClean="0"/>
              <a:t>Médard</a:t>
            </a:r>
            <a:endParaRPr lang="en-US" sz="1200" dirty="0" smtClean="0"/>
          </a:p>
          <a:p>
            <a:pPr lvl="0"/>
            <a:r>
              <a:rPr lang="en-US" sz="1200" dirty="0" smtClean="0"/>
              <a:t>"Coding  with Dynamic Metrics", </a:t>
            </a:r>
            <a:r>
              <a:rPr lang="en-US" sz="1200" dirty="0" err="1" smtClean="0"/>
              <a:t>Lizhong</a:t>
            </a:r>
            <a:r>
              <a:rPr lang="en-US" sz="1200" dirty="0" smtClean="0"/>
              <a:t> </a:t>
            </a:r>
            <a:r>
              <a:rPr lang="en-US" sz="1200" dirty="0" err="1" smtClean="0"/>
              <a:t>Zheng</a:t>
            </a:r>
            <a:endParaRPr lang="en-US" sz="1200" dirty="0" smtClean="0"/>
          </a:p>
          <a:p>
            <a:pPr lvl="0"/>
            <a:r>
              <a:rPr lang="en-US" sz="1200" dirty="0" smtClean="0"/>
              <a:t>“Efficient Medium Access Protocol”, </a:t>
            </a:r>
            <a:r>
              <a:rPr lang="en-US" sz="1200" dirty="0" err="1" smtClean="0"/>
              <a:t>Jinwoo</a:t>
            </a:r>
            <a:r>
              <a:rPr lang="en-US" sz="1200" dirty="0" smtClean="0"/>
              <a:t> Shin and </a:t>
            </a:r>
            <a:r>
              <a:rPr lang="en-US" sz="1200" dirty="0" err="1" smtClean="0"/>
              <a:t>Devavrat</a:t>
            </a:r>
            <a:r>
              <a:rPr lang="en-US" sz="1200" dirty="0" smtClean="0"/>
              <a:t> Shah</a:t>
            </a:r>
          </a:p>
          <a:p>
            <a:pPr lvl="0"/>
            <a:r>
              <a:rPr lang="en-US" sz="1200" dirty="0" smtClean="0"/>
              <a:t>"Rate-tradeoffs for Source Networks with Limited Feedback", </a:t>
            </a:r>
            <a:r>
              <a:rPr lang="en-US" sz="1200" dirty="0" err="1" smtClean="0"/>
              <a:t>Mayank</a:t>
            </a:r>
            <a:r>
              <a:rPr lang="en-US" sz="1200" dirty="0" smtClean="0"/>
              <a:t> </a:t>
            </a:r>
            <a:r>
              <a:rPr lang="en-US" sz="1200" dirty="0" err="1" smtClean="0"/>
              <a:t>Bakshi</a:t>
            </a:r>
            <a:r>
              <a:rPr lang="en-US" sz="1200" dirty="0" smtClean="0"/>
              <a:t> and Michelle </a:t>
            </a:r>
            <a:r>
              <a:rPr lang="en-US" sz="1200" dirty="0" err="1" smtClean="0"/>
              <a:t>Effros</a:t>
            </a:r>
            <a:endParaRPr lang="en-US" sz="1200" dirty="0" smtClean="0"/>
          </a:p>
          <a:p>
            <a:pPr lvl="0"/>
            <a:r>
              <a:rPr lang="en-US" sz="1200" dirty="0" smtClean="0"/>
              <a:t>“On the Separation of </a:t>
            </a:r>
            <a:r>
              <a:rPr lang="en-US" sz="1200" dirty="0" err="1" smtClean="0"/>
              <a:t>Lossy</a:t>
            </a:r>
            <a:r>
              <a:rPr lang="en-US" sz="1200" dirty="0" smtClean="0"/>
              <a:t> Source-Network Coding and Channel Coding in </a:t>
            </a:r>
            <a:r>
              <a:rPr lang="en-US" sz="1200" dirty="0" err="1" smtClean="0"/>
              <a:t>Wireline</a:t>
            </a:r>
            <a:r>
              <a:rPr lang="en-US" sz="1200" dirty="0" smtClean="0"/>
              <a:t> Networks” by </a:t>
            </a:r>
            <a:r>
              <a:rPr lang="en-US" sz="1200" dirty="0" err="1" smtClean="0"/>
              <a:t>Shirin</a:t>
            </a:r>
            <a:r>
              <a:rPr lang="en-US" sz="1200" dirty="0" smtClean="0"/>
              <a:t> </a:t>
            </a:r>
            <a:r>
              <a:rPr lang="en-US" sz="1200" dirty="0" err="1" smtClean="0"/>
              <a:t>Jalali</a:t>
            </a:r>
            <a:r>
              <a:rPr lang="en-US" sz="1200" dirty="0" smtClean="0"/>
              <a:t>  and Michelle </a:t>
            </a:r>
            <a:r>
              <a:rPr lang="en-US" sz="1200" dirty="0" err="1" smtClean="0"/>
              <a:t>Effros</a:t>
            </a:r>
            <a:endParaRPr lang="en-US" sz="1200" dirty="0" smtClean="0"/>
          </a:p>
          <a:p>
            <a:pPr lvl="0"/>
            <a:r>
              <a:rPr lang="en-US" sz="1200" dirty="0" smtClean="0"/>
              <a:t>"Interference Management through Backbone of Cooperative Mobile Relays",   </a:t>
            </a:r>
            <a:r>
              <a:rPr lang="en-US" sz="1200" dirty="0" err="1" smtClean="0"/>
              <a:t>Rohit</a:t>
            </a:r>
            <a:r>
              <a:rPr lang="en-US" sz="1200" dirty="0" smtClean="0"/>
              <a:t> </a:t>
            </a:r>
            <a:r>
              <a:rPr lang="en-US" sz="1200" dirty="0" err="1" smtClean="0"/>
              <a:t>Naini</a:t>
            </a:r>
            <a:r>
              <a:rPr lang="en-US" sz="1200" dirty="0" smtClean="0"/>
              <a:t> and Pierre Moulin</a:t>
            </a:r>
          </a:p>
          <a:p>
            <a:pPr lvl="0"/>
            <a:r>
              <a:rPr lang="en-US" sz="1200" dirty="0" smtClean="0"/>
              <a:t>“</a:t>
            </a:r>
            <a:r>
              <a:rPr lang="en-US" sz="1200" dirty="0" err="1" smtClean="0"/>
              <a:t>Nonasymptotic</a:t>
            </a:r>
            <a:r>
              <a:rPr lang="en-US" sz="1200" dirty="0" smtClean="0"/>
              <a:t> Universal Coding”, Pierre Moulin</a:t>
            </a:r>
          </a:p>
          <a:p>
            <a:pPr lvl="0"/>
            <a:r>
              <a:rPr lang="en-US" sz="1200" dirty="0" smtClean="0"/>
              <a:t>"Mutual Information Saddle Points in Channels of Exponential Family Type", Todd P. Coleman and M. </a:t>
            </a:r>
            <a:r>
              <a:rPr lang="en-US" sz="1200" dirty="0" err="1" smtClean="0"/>
              <a:t>Raginsky</a:t>
            </a:r>
            <a:endParaRPr lang="en-US" sz="1200" dirty="0" smtClean="0"/>
          </a:p>
          <a:p>
            <a:pPr lvl="0"/>
            <a:r>
              <a:rPr lang="en-US" sz="1200" dirty="0" smtClean="0"/>
              <a:t>"On Reversible Markov Chains and Maximization of Directed Information", S. K. </a:t>
            </a:r>
            <a:r>
              <a:rPr lang="en-US" sz="1200" dirty="0" err="1" smtClean="0"/>
              <a:t>Gorantla</a:t>
            </a:r>
            <a:r>
              <a:rPr lang="en-US" sz="1200" dirty="0" smtClean="0"/>
              <a:t> and Todd P. Coleman</a:t>
            </a:r>
          </a:p>
          <a:p>
            <a:pPr lvl="0"/>
            <a:r>
              <a:rPr lang="en-US" sz="1200" dirty="0" smtClean="0"/>
              <a:t>"Source Coding with </a:t>
            </a:r>
            <a:r>
              <a:rPr lang="en-US" sz="1200" dirty="0" err="1" smtClean="0"/>
              <a:t>Feedforward</a:t>
            </a:r>
            <a:r>
              <a:rPr lang="en-US" sz="1200" dirty="0" smtClean="0"/>
              <a:t> Using the Posterior Matching Scheme", Hani </a:t>
            </a:r>
            <a:r>
              <a:rPr lang="en-US" sz="1200" dirty="0" err="1" smtClean="0"/>
              <a:t>Ebeid</a:t>
            </a:r>
            <a:r>
              <a:rPr lang="en-US" sz="1200" dirty="0" smtClean="0"/>
              <a:t> and Todd P. Coleman</a:t>
            </a:r>
          </a:p>
          <a:p>
            <a:pPr lvl="0"/>
            <a:r>
              <a:rPr lang="en-US" sz="1200" dirty="0" smtClean="0"/>
              <a:t>“Optimal Cross-layer Wireless Control Policies using TD Learning”,  Sean </a:t>
            </a:r>
            <a:r>
              <a:rPr lang="en-US" sz="1200" dirty="0" err="1" smtClean="0"/>
              <a:t>Meyn</a:t>
            </a:r>
            <a:r>
              <a:rPr lang="en-US" sz="1200" dirty="0" smtClean="0"/>
              <a:t>, Dan O’Neill and Wei Chen</a:t>
            </a:r>
          </a:p>
          <a:p>
            <a:pPr lvl="0">
              <a:lnSpc>
                <a:spcPct val="85000"/>
              </a:lnSpc>
              <a:buNone/>
            </a:pPr>
            <a:endParaRPr lang="en-US" sz="1200" dirty="0"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69288" cy="519113"/>
          </a:xfrm>
        </p:spPr>
        <p:txBody>
          <a:bodyPr/>
          <a:lstStyle/>
          <a:p>
            <a:pPr>
              <a:defRPr/>
            </a:pPr>
            <a:r>
              <a:rPr lang="en-US" dirty="0" smtClean="0"/>
              <a:t>Summary</a:t>
            </a:r>
            <a:endParaRPr lang="en-US" dirty="0"/>
          </a:p>
        </p:txBody>
      </p:sp>
      <p:sp>
        <p:nvSpPr>
          <p:cNvPr id="35843" name="Content Placeholder 2"/>
          <p:cNvSpPr>
            <a:spLocks noGrp="1"/>
          </p:cNvSpPr>
          <p:nvPr>
            <p:ph idx="1"/>
          </p:nvPr>
        </p:nvSpPr>
        <p:spPr>
          <a:xfrm>
            <a:off x="588963" y="949613"/>
            <a:ext cx="8097837" cy="5086350"/>
          </a:xfrm>
        </p:spPr>
        <p:txBody>
          <a:bodyPr/>
          <a:lstStyle/>
          <a:p>
            <a:r>
              <a:rPr lang="en-US" dirty="0" smtClean="0"/>
              <a:t>Significant progress in and across all thrust areas</a:t>
            </a:r>
          </a:p>
          <a:p>
            <a:r>
              <a:rPr lang="en-US" dirty="0" smtClean="0"/>
              <a:t>Ongoing and fruitful collaborations between PIs</a:t>
            </a:r>
          </a:p>
          <a:p>
            <a:r>
              <a:rPr lang="en-US" dirty="0" smtClean="0"/>
              <a:t>Powerful new theory has been developed that goes beyond traditional Information Theory and Networking</a:t>
            </a:r>
          </a:p>
          <a:p>
            <a:r>
              <a:rPr lang="en-US" dirty="0" smtClean="0"/>
              <a:t>Significant </a:t>
            </a:r>
            <a:r>
              <a:rPr lang="en-US" dirty="0" smtClean="0"/>
              <a:t>impact of </a:t>
            </a:r>
            <a:r>
              <a:rPr lang="en-US" dirty="0" err="1" smtClean="0"/>
              <a:t>FLoWS</a:t>
            </a:r>
            <a:r>
              <a:rPr lang="en-US" dirty="0" smtClean="0"/>
              <a:t> research on the broader research community (IT, communications, networking, and control/optimization)</a:t>
            </a:r>
          </a:p>
          <a:p>
            <a:r>
              <a:rPr lang="en-US" dirty="0" smtClean="0"/>
              <a:t>Want to maximize research impact in the final </a:t>
            </a:r>
            <a:r>
              <a:rPr lang="en-US" dirty="0" smtClean="0"/>
              <a:t>phases </a:t>
            </a:r>
            <a:r>
              <a:rPr lang="en-US" dirty="0" smtClean="0"/>
              <a:t>of the project by identifying </a:t>
            </a:r>
            <a:r>
              <a:rPr lang="en-US" dirty="0" smtClean="0"/>
              <a:t>new theory to be developed, final goals, work products, and community challenges.</a:t>
            </a:r>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val 37"/>
          <p:cNvSpPr/>
          <p:nvPr/>
        </p:nvSpPr>
        <p:spPr>
          <a:xfrm>
            <a:off x="4191000" y="2390775"/>
            <a:ext cx="4724400" cy="3276600"/>
          </a:xfrm>
          <a:prstGeom prst="ellipse">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531" name="Text Box 17"/>
          <p:cNvSpPr txBox="1">
            <a:spLocks noChangeArrowheads="1"/>
          </p:cNvSpPr>
          <p:nvPr/>
        </p:nvSpPr>
        <p:spPr bwMode="auto">
          <a:xfrm>
            <a:off x="6477000" y="3352800"/>
            <a:ext cx="1762125" cy="638175"/>
          </a:xfrm>
          <a:prstGeom prst="rect">
            <a:avLst/>
          </a:prstGeom>
          <a:noFill/>
          <a:ln w="9525">
            <a:noFill/>
            <a:round/>
            <a:headEnd/>
            <a:tailEnd/>
          </a:ln>
        </p:spPr>
        <p:txBody>
          <a:bodyPr wrap="none" lIns="90000" tIns="45000" rIns="90000" bIns="45000"/>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000000"/>
                </a:solidFill>
                <a:latin typeface="Times New Roman" pitchFamily="18" charset="0"/>
                <a:cs typeface="Times New Roman" pitchFamily="18" charset="0"/>
              </a:rPr>
              <a:t>Structured</a:t>
            </a:r>
          </a:p>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000000"/>
                </a:solidFill>
                <a:latin typeface="Times New Roman" pitchFamily="18" charset="0"/>
                <a:cs typeface="Times New Roman" pitchFamily="18" charset="0"/>
              </a:rPr>
              <a:t>Coding</a:t>
            </a:r>
          </a:p>
        </p:txBody>
      </p:sp>
      <p:sp>
        <p:nvSpPr>
          <p:cNvPr id="22532" name="Text Box 4"/>
          <p:cNvSpPr txBox="1">
            <a:spLocks noChangeArrowheads="1"/>
          </p:cNvSpPr>
          <p:nvPr/>
        </p:nvSpPr>
        <p:spPr bwMode="auto">
          <a:xfrm>
            <a:off x="228600" y="152400"/>
            <a:ext cx="7696200" cy="519113"/>
          </a:xfrm>
          <a:prstGeom prst="rect">
            <a:avLst/>
          </a:prstGeom>
          <a:noFill/>
          <a:ln w="9525">
            <a:noFill/>
            <a:round/>
            <a:headEnd/>
            <a:tailEnd/>
          </a:ln>
        </p:spPr>
        <p:txBody>
          <a:bodyPr lIns="0" tIns="0" rIns="0" bIns="0" anchor="ctr"/>
          <a:lstStyle/>
          <a:p>
            <a:pPr>
              <a:lnSpc>
                <a:spcPct val="7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b="1" dirty="0">
                <a:solidFill>
                  <a:srgbClr val="000000"/>
                </a:solidFill>
              </a:rPr>
              <a:t>Thrust Synergies and New Intellectual Tools</a:t>
            </a:r>
          </a:p>
        </p:txBody>
      </p:sp>
      <p:sp>
        <p:nvSpPr>
          <p:cNvPr id="19" name="Oval 18"/>
          <p:cNvSpPr/>
          <p:nvPr/>
        </p:nvSpPr>
        <p:spPr>
          <a:xfrm>
            <a:off x="457200" y="866775"/>
            <a:ext cx="4724400" cy="3276600"/>
          </a:xfrm>
          <a:prstGeom prst="ellipse">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534" name="Oval 1"/>
          <p:cNvSpPr>
            <a:spLocks noChangeArrowheads="1"/>
          </p:cNvSpPr>
          <p:nvPr/>
        </p:nvSpPr>
        <p:spPr bwMode="auto">
          <a:xfrm>
            <a:off x="2784475" y="2390775"/>
            <a:ext cx="2044700" cy="1293813"/>
          </a:xfrm>
          <a:prstGeom prst="ellipse">
            <a:avLst/>
          </a:prstGeom>
          <a:solidFill>
            <a:srgbClr val="0070C0">
              <a:alpha val="74901"/>
            </a:srgbClr>
          </a:solidFill>
          <a:ln w="12600">
            <a:solidFill>
              <a:srgbClr val="000000"/>
            </a:solidFill>
            <a:miter lim="800000"/>
            <a:headEnd/>
            <a:tailEnd/>
          </a:ln>
        </p:spPr>
        <p:txBody>
          <a:bodyPr wrap="none" anchor="ctr"/>
          <a:lstStyle/>
          <a:p>
            <a:endParaRPr lang="en-US">
              <a:latin typeface="Times New Roman" pitchFamily="18" charset="0"/>
              <a:cs typeface="Times New Roman" pitchFamily="18" charset="0"/>
            </a:endParaRPr>
          </a:p>
        </p:txBody>
      </p:sp>
      <p:sp>
        <p:nvSpPr>
          <p:cNvPr id="22535" name="Oval 2"/>
          <p:cNvSpPr>
            <a:spLocks noChangeArrowheads="1"/>
          </p:cNvSpPr>
          <p:nvPr/>
        </p:nvSpPr>
        <p:spPr bwMode="auto">
          <a:xfrm>
            <a:off x="990600" y="2085975"/>
            <a:ext cx="2090738" cy="1379538"/>
          </a:xfrm>
          <a:prstGeom prst="ellipse">
            <a:avLst/>
          </a:prstGeom>
          <a:solidFill>
            <a:srgbClr val="00B050">
              <a:alpha val="50195"/>
            </a:srgbClr>
          </a:solidFill>
          <a:ln w="12600">
            <a:solidFill>
              <a:srgbClr val="000000"/>
            </a:solidFill>
            <a:miter lim="800000"/>
            <a:headEnd/>
            <a:tailEnd/>
          </a:ln>
        </p:spPr>
        <p:txBody>
          <a:bodyPr wrap="none" anchor="ctr"/>
          <a:lstStyle/>
          <a:p>
            <a:endParaRPr lang="en-US">
              <a:latin typeface="Times New Roman" pitchFamily="18" charset="0"/>
              <a:cs typeface="Times New Roman" pitchFamily="18" charset="0"/>
            </a:endParaRPr>
          </a:p>
        </p:txBody>
      </p:sp>
      <p:sp>
        <p:nvSpPr>
          <p:cNvPr id="22536" name="Oval 3"/>
          <p:cNvSpPr>
            <a:spLocks noChangeArrowheads="1"/>
          </p:cNvSpPr>
          <p:nvPr/>
        </p:nvSpPr>
        <p:spPr bwMode="auto">
          <a:xfrm>
            <a:off x="1041400" y="1193800"/>
            <a:ext cx="1954213" cy="1196975"/>
          </a:xfrm>
          <a:prstGeom prst="ellipse">
            <a:avLst/>
          </a:prstGeom>
          <a:solidFill>
            <a:srgbClr val="FF0000">
              <a:alpha val="50195"/>
            </a:srgbClr>
          </a:solidFill>
          <a:ln w="12600">
            <a:solidFill>
              <a:srgbClr val="000000"/>
            </a:solidFill>
            <a:miter lim="800000"/>
            <a:headEnd/>
            <a:tailEnd/>
          </a:ln>
        </p:spPr>
        <p:txBody>
          <a:bodyPr wrap="none"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smtClean="0">
                <a:solidFill>
                  <a:srgbClr val="000000"/>
                </a:solidFill>
                <a:latin typeface="Times New Roman" pitchFamily="18" charset="0"/>
                <a:cs typeface="Times New Roman" pitchFamily="18" charset="0"/>
              </a:rPr>
              <a:t>Equivalence</a:t>
            </a:r>
          </a:p>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smtClean="0">
                <a:solidFill>
                  <a:srgbClr val="000000"/>
                </a:solidFill>
                <a:latin typeface="Times New Roman" pitchFamily="18" charset="0"/>
                <a:cs typeface="Times New Roman" pitchFamily="18" charset="0"/>
              </a:rPr>
              <a:t>Classes</a:t>
            </a:r>
            <a:endParaRPr lang="en-GB" dirty="0">
              <a:solidFill>
                <a:srgbClr val="000000"/>
              </a:solidFill>
              <a:latin typeface="Times New Roman" pitchFamily="18" charset="0"/>
              <a:cs typeface="Times New Roman" pitchFamily="18" charset="0"/>
            </a:endParaRPr>
          </a:p>
        </p:txBody>
      </p:sp>
      <p:sp>
        <p:nvSpPr>
          <p:cNvPr id="22537" name="Oval 13"/>
          <p:cNvSpPr>
            <a:spLocks noChangeArrowheads="1"/>
          </p:cNvSpPr>
          <p:nvPr/>
        </p:nvSpPr>
        <p:spPr bwMode="auto">
          <a:xfrm>
            <a:off x="2590800" y="1476375"/>
            <a:ext cx="2032000" cy="1217613"/>
          </a:xfrm>
          <a:prstGeom prst="ellipse">
            <a:avLst/>
          </a:prstGeom>
          <a:solidFill>
            <a:srgbClr val="00DCFF">
              <a:alpha val="14902"/>
            </a:srgbClr>
          </a:solidFill>
          <a:ln w="9525">
            <a:solidFill>
              <a:srgbClr val="000000"/>
            </a:solidFill>
            <a:round/>
            <a:headEnd/>
            <a:tailEnd/>
          </a:ln>
        </p:spPr>
        <p:txBody>
          <a:bodyPr wrap="none" anchor="ctr"/>
          <a:lstStyle/>
          <a:p>
            <a:endParaRPr lang="en-US">
              <a:latin typeface="Times New Roman" pitchFamily="18" charset="0"/>
              <a:cs typeface="Times New Roman" pitchFamily="18" charset="0"/>
            </a:endParaRPr>
          </a:p>
        </p:txBody>
      </p:sp>
      <p:sp>
        <p:nvSpPr>
          <p:cNvPr id="22538" name="Text Box 14"/>
          <p:cNvSpPr txBox="1">
            <a:spLocks noChangeArrowheads="1"/>
          </p:cNvSpPr>
          <p:nvPr/>
        </p:nvSpPr>
        <p:spPr bwMode="auto">
          <a:xfrm>
            <a:off x="2590800" y="2878138"/>
            <a:ext cx="2444750" cy="906462"/>
          </a:xfrm>
          <a:prstGeom prst="rect">
            <a:avLst/>
          </a:prstGeom>
          <a:noFill/>
          <a:ln w="9525">
            <a:noFill/>
            <a:round/>
            <a:headEnd/>
            <a:tailEnd/>
          </a:ln>
        </p:spPr>
        <p:txBody>
          <a:bodyPr wrap="none" lIns="90000" tIns="45000" rIns="90000" bIns="45000"/>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a:solidFill>
                  <a:srgbClr val="000000"/>
                </a:solidFill>
                <a:latin typeface="Times New Roman" pitchFamily="18" charset="0"/>
                <a:cs typeface="Times New Roman" pitchFamily="18" charset="0"/>
              </a:rPr>
              <a:t>Optimization</a:t>
            </a:r>
          </a:p>
        </p:txBody>
      </p:sp>
      <p:sp>
        <p:nvSpPr>
          <p:cNvPr id="22539" name="Text Box 16"/>
          <p:cNvSpPr txBox="1">
            <a:spLocks noChangeArrowheads="1"/>
          </p:cNvSpPr>
          <p:nvPr/>
        </p:nvSpPr>
        <p:spPr bwMode="auto">
          <a:xfrm>
            <a:off x="2735263" y="1819275"/>
            <a:ext cx="2028825" cy="636588"/>
          </a:xfrm>
          <a:prstGeom prst="rect">
            <a:avLst/>
          </a:prstGeom>
          <a:noFill/>
          <a:ln w="9525">
            <a:noFill/>
            <a:round/>
            <a:headEnd/>
            <a:tailEnd/>
          </a:ln>
        </p:spPr>
        <p:txBody>
          <a:bodyPr wrap="none" lIns="90000" tIns="45000" rIns="90000" bIns="45000"/>
          <a:lstStyle/>
          <a:p>
            <a:pPr algn="ctr">
              <a:lnSpc>
                <a:spcPct val="15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000000"/>
                </a:solidFill>
                <a:latin typeface="Times New Roman" pitchFamily="18" charset="0"/>
                <a:cs typeface="Times New Roman" pitchFamily="18" charset="0"/>
              </a:rPr>
              <a:t>Code Construction</a:t>
            </a:r>
          </a:p>
        </p:txBody>
      </p:sp>
      <p:sp>
        <p:nvSpPr>
          <p:cNvPr id="22540" name="Text Box 17"/>
          <p:cNvSpPr txBox="1">
            <a:spLocks noChangeArrowheads="1"/>
          </p:cNvSpPr>
          <p:nvPr/>
        </p:nvSpPr>
        <p:spPr bwMode="auto">
          <a:xfrm>
            <a:off x="1143000" y="2466975"/>
            <a:ext cx="1762125" cy="636588"/>
          </a:xfrm>
          <a:prstGeom prst="rect">
            <a:avLst/>
          </a:prstGeom>
          <a:noFill/>
          <a:ln w="9525">
            <a:noFill/>
            <a:round/>
            <a:headEnd/>
            <a:tailEnd/>
          </a:ln>
        </p:spPr>
        <p:txBody>
          <a:bodyPr wrap="none" lIns="90000" tIns="45000" rIns="90000" bIns="45000"/>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000000"/>
                </a:solidFill>
                <a:latin typeface="Times New Roman" pitchFamily="18" charset="0"/>
                <a:cs typeface="Times New Roman" pitchFamily="18" charset="0"/>
              </a:rPr>
              <a:t>Combinatorial </a:t>
            </a:r>
          </a:p>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000000"/>
                </a:solidFill>
                <a:latin typeface="Times New Roman" pitchFamily="18" charset="0"/>
                <a:cs typeface="Times New Roman" pitchFamily="18" charset="0"/>
              </a:rPr>
              <a:t>Tools</a:t>
            </a:r>
          </a:p>
        </p:txBody>
      </p:sp>
      <p:sp>
        <p:nvSpPr>
          <p:cNvPr id="22541" name="Oval 3"/>
          <p:cNvSpPr>
            <a:spLocks noChangeArrowheads="1"/>
          </p:cNvSpPr>
          <p:nvPr/>
        </p:nvSpPr>
        <p:spPr bwMode="auto">
          <a:xfrm>
            <a:off x="4648200" y="2695575"/>
            <a:ext cx="1954213" cy="1195388"/>
          </a:xfrm>
          <a:prstGeom prst="ellipse">
            <a:avLst/>
          </a:prstGeom>
          <a:solidFill>
            <a:srgbClr val="0070C0">
              <a:alpha val="50195"/>
            </a:srgbClr>
          </a:solidFill>
          <a:ln w="12600">
            <a:solidFill>
              <a:srgbClr val="000000"/>
            </a:solidFill>
            <a:miter lim="800000"/>
            <a:headEnd/>
            <a:tailEnd/>
          </a:ln>
        </p:spPr>
        <p:txBody>
          <a:bodyPr wrap="none"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a:solidFill>
                  <a:srgbClr val="000000"/>
                </a:solidFill>
                <a:latin typeface="Times New Roman" pitchFamily="18" charset="0"/>
                <a:cs typeface="Times New Roman" pitchFamily="18" charset="0"/>
              </a:rPr>
              <a:t>Dynamic</a:t>
            </a:r>
          </a:p>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a:solidFill>
                  <a:srgbClr val="000000"/>
                </a:solidFill>
                <a:latin typeface="Times New Roman" pitchFamily="18" charset="0"/>
                <a:cs typeface="Times New Roman" pitchFamily="18" charset="0"/>
              </a:rPr>
              <a:t>Network IT</a:t>
            </a:r>
          </a:p>
        </p:txBody>
      </p:sp>
      <p:sp>
        <p:nvSpPr>
          <p:cNvPr id="22542" name="Text Box 17"/>
          <p:cNvSpPr txBox="1">
            <a:spLocks noChangeArrowheads="1"/>
          </p:cNvSpPr>
          <p:nvPr/>
        </p:nvSpPr>
        <p:spPr bwMode="auto">
          <a:xfrm>
            <a:off x="2133600" y="942975"/>
            <a:ext cx="1762125" cy="636588"/>
          </a:xfrm>
          <a:prstGeom prst="rect">
            <a:avLst/>
          </a:prstGeom>
          <a:noFill/>
          <a:ln w="9525">
            <a:noFill/>
            <a:round/>
            <a:headEnd/>
            <a:tailEnd/>
          </a:ln>
        </p:spPr>
        <p:txBody>
          <a:bodyPr wrap="none" lIns="90000" tIns="45000" rIns="90000" bIns="45000"/>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a:solidFill>
                  <a:srgbClr val="000000"/>
                </a:solidFill>
                <a:latin typeface="Times New Roman" pitchFamily="18" charset="0"/>
                <a:cs typeface="Times New Roman" pitchFamily="18" charset="0"/>
              </a:rPr>
              <a:t>Thrust 1</a:t>
            </a:r>
          </a:p>
        </p:txBody>
      </p:sp>
      <p:sp>
        <p:nvSpPr>
          <p:cNvPr id="22543" name="Text Box 17"/>
          <p:cNvSpPr txBox="1">
            <a:spLocks noChangeArrowheads="1"/>
          </p:cNvSpPr>
          <p:nvPr/>
        </p:nvSpPr>
        <p:spPr bwMode="auto">
          <a:xfrm>
            <a:off x="5943600" y="2466975"/>
            <a:ext cx="1762125" cy="636588"/>
          </a:xfrm>
          <a:prstGeom prst="rect">
            <a:avLst/>
          </a:prstGeom>
          <a:noFill/>
          <a:ln w="9525">
            <a:noFill/>
            <a:round/>
            <a:headEnd/>
            <a:tailEnd/>
          </a:ln>
        </p:spPr>
        <p:txBody>
          <a:bodyPr wrap="none" lIns="90000" tIns="45000" rIns="90000" bIns="45000"/>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a:solidFill>
                  <a:srgbClr val="000000"/>
                </a:solidFill>
                <a:latin typeface="Times New Roman" pitchFamily="18" charset="0"/>
                <a:cs typeface="Times New Roman" pitchFamily="18" charset="0"/>
              </a:rPr>
              <a:t>Thrust 2</a:t>
            </a:r>
          </a:p>
        </p:txBody>
      </p:sp>
      <p:sp>
        <p:nvSpPr>
          <p:cNvPr id="51" name="Oval 50"/>
          <p:cNvSpPr/>
          <p:nvPr/>
        </p:nvSpPr>
        <p:spPr>
          <a:xfrm>
            <a:off x="457200" y="3581400"/>
            <a:ext cx="4724400" cy="3276600"/>
          </a:xfrm>
          <a:prstGeom prst="ellipse">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545" name="Oval 1"/>
          <p:cNvSpPr>
            <a:spLocks noChangeArrowheads="1"/>
          </p:cNvSpPr>
          <p:nvPr/>
        </p:nvSpPr>
        <p:spPr bwMode="auto">
          <a:xfrm>
            <a:off x="2514600" y="5257800"/>
            <a:ext cx="2314575" cy="1143000"/>
          </a:xfrm>
          <a:prstGeom prst="ellipse">
            <a:avLst/>
          </a:prstGeom>
          <a:solidFill>
            <a:srgbClr val="0070C0">
              <a:alpha val="74901"/>
            </a:srgbClr>
          </a:solidFill>
          <a:ln w="12600">
            <a:solidFill>
              <a:srgbClr val="000000"/>
            </a:solidFill>
            <a:miter lim="800000"/>
            <a:headEnd/>
            <a:tailEnd/>
          </a:ln>
        </p:spPr>
        <p:txBody>
          <a:bodyPr wrap="none" anchor="ctr"/>
          <a:lstStyle/>
          <a:p>
            <a:endParaRPr lang="en-US">
              <a:latin typeface="Times New Roman" pitchFamily="18" charset="0"/>
              <a:cs typeface="Times New Roman" pitchFamily="18" charset="0"/>
            </a:endParaRPr>
          </a:p>
        </p:txBody>
      </p:sp>
      <p:sp>
        <p:nvSpPr>
          <p:cNvPr id="22546" name="Oval 2"/>
          <p:cNvSpPr>
            <a:spLocks noChangeArrowheads="1"/>
          </p:cNvSpPr>
          <p:nvPr/>
        </p:nvSpPr>
        <p:spPr bwMode="auto">
          <a:xfrm>
            <a:off x="762000" y="4495800"/>
            <a:ext cx="2209800" cy="1457325"/>
          </a:xfrm>
          <a:prstGeom prst="ellipse">
            <a:avLst/>
          </a:prstGeom>
          <a:solidFill>
            <a:srgbClr val="00B050">
              <a:alpha val="50195"/>
            </a:srgbClr>
          </a:solidFill>
          <a:ln w="12600">
            <a:solidFill>
              <a:srgbClr val="000000"/>
            </a:solidFill>
            <a:miter lim="800000"/>
            <a:headEnd/>
            <a:tailEnd/>
          </a:ln>
        </p:spPr>
        <p:txBody>
          <a:bodyPr wrap="none" anchor="ctr"/>
          <a:lstStyle/>
          <a:p>
            <a:endParaRPr lang="en-US">
              <a:latin typeface="Times New Roman" pitchFamily="18" charset="0"/>
              <a:cs typeface="Times New Roman" pitchFamily="18" charset="0"/>
            </a:endParaRPr>
          </a:p>
        </p:txBody>
      </p:sp>
      <p:sp>
        <p:nvSpPr>
          <p:cNvPr id="22547" name="Text Box 16"/>
          <p:cNvSpPr txBox="1">
            <a:spLocks noChangeArrowheads="1"/>
          </p:cNvSpPr>
          <p:nvPr/>
        </p:nvSpPr>
        <p:spPr bwMode="auto">
          <a:xfrm>
            <a:off x="2743200" y="5486400"/>
            <a:ext cx="2028825" cy="638175"/>
          </a:xfrm>
          <a:prstGeom prst="rect">
            <a:avLst/>
          </a:prstGeom>
          <a:noFill/>
          <a:ln w="9525">
            <a:noFill/>
            <a:round/>
            <a:headEnd/>
            <a:tailEnd/>
          </a:ln>
        </p:spPr>
        <p:txBody>
          <a:bodyPr wrap="none" lIns="90000" tIns="45000" rIns="90000" bIns="45000"/>
          <a:lstStyle/>
          <a:p>
            <a:pPr algn="ctr">
              <a:lnSpc>
                <a:spcPct val="15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000000"/>
                </a:solidFill>
                <a:latin typeface="Times New Roman" pitchFamily="18" charset="0"/>
                <a:cs typeface="Times New Roman" pitchFamily="18" charset="0"/>
              </a:rPr>
              <a:t>Game Theory</a:t>
            </a:r>
          </a:p>
        </p:txBody>
      </p:sp>
      <p:sp>
        <p:nvSpPr>
          <p:cNvPr id="22548" name="Oval 3"/>
          <p:cNvSpPr>
            <a:spLocks noChangeArrowheads="1"/>
          </p:cNvSpPr>
          <p:nvPr/>
        </p:nvSpPr>
        <p:spPr bwMode="auto">
          <a:xfrm>
            <a:off x="2514600" y="4114800"/>
            <a:ext cx="2106613" cy="1371600"/>
          </a:xfrm>
          <a:prstGeom prst="ellipse">
            <a:avLst/>
          </a:prstGeom>
          <a:solidFill>
            <a:srgbClr val="FF0000">
              <a:alpha val="50195"/>
            </a:srgbClr>
          </a:solidFill>
          <a:ln w="12600">
            <a:solidFill>
              <a:srgbClr val="000000"/>
            </a:solidFill>
            <a:miter lim="800000"/>
            <a:headEnd/>
            <a:tailEnd/>
          </a:ln>
        </p:spPr>
        <p:txBody>
          <a:bodyPr wrap="none"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solidFill>
                <a:srgbClr val="000000"/>
              </a:solidFill>
              <a:latin typeface="Times New Roman" pitchFamily="18" charset="0"/>
              <a:cs typeface="Times New Roman" pitchFamily="18" charset="0"/>
            </a:endParaRPr>
          </a:p>
        </p:txBody>
      </p:sp>
      <p:sp>
        <p:nvSpPr>
          <p:cNvPr id="22549" name="Text Box 17"/>
          <p:cNvSpPr txBox="1">
            <a:spLocks noChangeArrowheads="1"/>
          </p:cNvSpPr>
          <p:nvPr/>
        </p:nvSpPr>
        <p:spPr bwMode="auto">
          <a:xfrm>
            <a:off x="1981200" y="3609975"/>
            <a:ext cx="1762125" cy="636588"/>
          </a:xfrm>
          <a:prstGeom prst="rect">
            <a:avLst/>
          </a:prstGeom>
          <a:noFill/>
          <a:ln w="9525">
            <a:noFill/>
            <a:round/>
            <a:headEnd/>
            <a:tailEnd/>
          </a:ln>
        </p:spPr>
        <p:txBody>
          <a:bodyPr wrap="none" lIns="90000" tIns="45000" rIns="90000" bIns="45000"/>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a:solidFill>
                  <a:srgbClr val="000000"/>
                </a:solidFill>
                <a:latin typeface="Times New Roman" pitchFamily="18" charset="0"/>
                <a:cs typeface="Times New Roman" pitchFamily="18" charset="0"/>
              </a:rPr>
              <a:t>Thrust 3</a:t>
            </a:r>
          </a:p>
        </p:txBody>
      </p:sp>
      <p:sp>
        <p:nvSpPr>
          <p:cNvPr id="46" name="Oval 45"/>
          <p:cNvSpPr/>
          <p:nvPr/>
        </p:nvSpPr>
        <p:spPr>
          <a:xfrm>
            <a:off x="4191000" y="2390775"/>
            <a:ext cx="4724400" cy="3276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551" name="Oval 2"/>
          <p:cNvSpPr>
            <a:spLocks noChangeArrowheads="1"/>
          </p:cNvSpPr>
          <p:nvPr/>
        </p:nvSpPr>
        <p:spPr bwMode="auto">
          <a:xfrm>
            <a:off x="6172200" y="2971800"/>
            <a:ext cx="2209800" cy="1457325"/>
          </a:xfrm>
          <a:prstGeom prst="ellipse">
            <a:avLst/>
          </a:prstGeom>
          <a:solidFill>
            <a:srgbClr val="00B050">
              <a:alpha val="50195"/>
            </a:srgbClr>
          </a:solidFill>
          <a:ln w="12600">
            <a:solidFill>
              <a:srgbClr val="000000"/>
            </a:solidFill>
            <a:miter lim="800000"/>
            <a:headEnd/>
            <a:tailEnd/>
          </a:ln>
        </p:spPr>
        <p:txBody>
          <a:bodyPr wrap="none" anchor="ctr"/>
          <a:lstStyle/>
          <a:p>
            <a:endParaRPr lang="en-US" sz="2000">
              <a:latin typeface="Times New Roman" pitchFamily="18" charset="0"/>
              <a:cs typeface="Times New Roman" pitchFamily="18" charset="0"/>
            </a:endParaRPr>
          </a:p>
        </p:txBody>
      </p:sp>
      <p:sp>
        <p:nvSpPr>
          <p:cNvPr id="61" name="Oval 60"/>
          <p:cNvSpPr/>
          <p:nvPr/>
        </p:nvSpPr>
        <p:spPr>
          <a:xfrm>
            <a:off x="457200" y="866775"/>
            <a:ext cx="4724400" cy="3276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 name="Left-Up Arrow 64"/>
          <p:cNvSpPr/>
          <p:nvPr/>
        </p:nvSpPr>
        <p:spPr>
          <a:xfrm rot="16200000">
            <a:off x="5086350" y="1190625"/>
            <a:ext cx="1028700" cy="1447800"/>
          </a:xfrm>
          <a:prstGeom prst="leftUp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 name="Left-Up Arrow 65"/>
          <p:cNvSpPr/>
          <p:nvPr/>
        </p:nvSpPr>
        <p:spPr>
          <a:xfrm rot="5400000" flipV="1">
            <a:off x="4857750" y="5381625"/>
            <a:ext cx="1028700" cy="1447800"/>
          </a:xfrm>
          <a:prstGeom prst="leftUp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 name="Left-Up Arrow 66"/>
          <p:cNvSpPr/>
          <p:nvPr/>
        </p:nvSpPr>
        <p:spPr>
          <a:xfrm rot="18900000" flipH="1" flipV="1">
            <a:off x="80963" y="3311525"/>
            <a:ext cx="969962" cy="1060450"/>
          </a:xfrm>
          <a:prstGeom prst="leftUp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556" name="Text Box 14"/>
          <p:cNvSpPr txBox="1">
            <a:spLocks noChangeArrowheads="1"/>
          </p:cNvSpPr>
          <p:nvPr/>
        </p:nvSpPr>
        <p:spPr bwMode="auto">
          <a:xfrm>
            <a:off x="533400" y="5029200"/>
            <a:ext cx="2444750" cy="601663"/>
          </a:xfrm>
          <a:prstGeom prst="rect">
            <a:avLst/>
          </a:prstGeom>
          <a:noFill/>
          <a:ln w="9525">
            <a:noFill/>
            <a:round/>
            <a:headEnd/>
            <a:tailEnd/>
          </a:ln>
        </p:spPr>
        <p:txBody>
          <a:bodyPr wrap="none" lIns="90000" tIns="45000" rIns="90000" bIns="45000"/>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a:solidFill>
                  <a:srgbClr val="000000"/>
                </a:solidFill>
                <a:latin typeface="Times New Roman" pitchFamily="18" charset="0"/>
                <a:cs typeface="Times New Roman" pitchFamily="18" charset="0"/>
              </a:rPr>
              <a:t>Optimization</a:t>
            </a:r>
          </a:p>
        </p:txBody>
      </p:sp>
      <p:sp>
        <p:nvSpPr>
          <p:cNvPr id="22557" name="Text Box 17"/>
          <p:cNvSpPr txBox="1">
            <a:spLocks noChangeArrowheads="1"/>
          </p:cNvSpPr>
          <p:nvPr/>
        </p:nvSpPr>
        <p:spPr bwMode="auto">
          <a:xfrm>
            <a:off x="2743200" y="4419600"/>
            <a:ext cx="1762125" cy="638175"/>
          </a:xfrm>
          <a:prstGeom prst="rect">
            <a:avLst/>
          </a:prstGeom>
          <a:noFill/>
          <a:ln w="9525">
            <a:noFill/>
            <a:round/>
            <a:headEnd/>
            <a:tailEnd/>
          </a:ln>
        </p:spPr>
        <p:txBody>
          <a:bodyPr wrap="none" lIns="90000" tIns="45000" rIns="90000" bIns="45000"/>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000000"/>
                </a:solidFill>
                <a:latin typeface="Times New Roman" pitchFamily="18" charset="0"/>
                <a:cs typeface="Times New Roman" pitchFamily="18" charset="0"/>
              </a:rPr>
              <a:t>Stochastic</a:t>
            </a:r>
          </a:p>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000000"/>
                </a:solidFill>
                <a:latin typeface="Times New Roman" pitchFamily="18" charset="0"/>
                <a:cs typeface="Times New Roman" pitchFamily="18" charset="0"/>
              </a:rPr>
              <a:t>Network</a:t>
            </a:r>
          </a:p>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000000"/>
                </a:solidFill>
                <a:latin typeface="Times New Roman" pitchFamily="18" charset="0"/>
                <a:cs typeface="Times New Roman" pitchFamily="18" charset="0"/>
              </a:rPr>
              <a:t>Analysis</a:t>
            </a:r>
          </a:p>
        </p:txBody>
      </p:sp>
      <p:sp>
        <p:nvSpPr>
          <p:cNvPr id="22558" name="Oval 1"/>
          <p:cNvSpPr>
            <a:spLocks noChangeArrowheads="1"/>
          </p:cNvSpPr>
          <p:nvPr/>
        </p:nvSpPr>
        <p:spPr bwMode="auto">
          <a:xfrm>
            <a:off x="5027613" y="3863975"/>
            <a:ext cx="2044700" cy="1293813"/>
          </a:xfrm>
          <a:prstGeom prst="ellipse">
            <a:avLst/>
          </a:prstGeom>
          <a:solidFill>
            <a:srgbClr val="FF0000">
              <a:alpha val="74901"/>
            </a:srgbClr>
          </a:solidFill>
          <a:ln w="12600">
            <a:solidFill>
              <a:srgbClr val="000000"/>
            </a:solidFill>
            <a:miter lim="800000"/>
            <a:headEnd/>
            <a:tailEnd/>
          </a:ln>
        </p:spPr>
        <p:txBody>
          <a:bodyPr wrap="none" anchor="ctr"/>
          <a:lstStyle/>
          <a:p>
            <a:endParaRPr lang="en-US">
              <a:latin typeface="Times New Roman" pitchFamily="18" charset="0"/>
              <a:cs typeface="Times New Roman" pitchFamily="18" charset="0"/>
            </a:endParaRPr>
          </a:p>
        </p:txBody>
      </p:sp>
      <p:sp>
        <p:nvSpPr>
          <p:cNvPr id="22559" name="Text Box 14"/>
          <p:cNvSpPr txBox="1">
            <a:spLocks noChangeArrowheads="1"/>
          </p:cNvSpPr>
          <p:nvPr/>
        </p:nvSpPr>
        <p:spPr bwMode="auto">
          <a:xfrm>
            <a:off x="4851400" y="4235450"/>
            <a:ext cx="2444750" cy="601663"/>
          </a:xfrm>
          <a:prstGeom prst="rect">
            <a:avLst/>
          </a:prstGeom>
          <a:noFill/>
          <a:ln w="9525">
            <a:noFill/>
            <a:round/>
            <a:headEnd/>
            <a:tailEnd/>
          </a:ln>
        </p:spPr>
        <p:txBody>
          <a:bodyPr wrap="none" lIns="90000" tIns="45000" rIns="90000" bIns="45000"/>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a:solidFill>
                  <a:schemeClr val="tx2"/>
                </a:solidFill>
                <a:latin typeface="Times New Roman" pitchFamily="18" charset="0"/>
                <a:cs typeface="Times New Roman" pitchFamily="18" charset="0"/>
              </a:rPr>
              <a:t>CSI, Feedback,</a:t>
            </a:r>
          </a:p>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a:solidFill>
                  <a:schemeClr val="tx2"/>
                </a:solidFill>
                <a:latin typeface="Times New Roman" pitchFamily="18" charset="0"/>
                <a:cs typeface="Times New Roman" pitchFamily="18" charset="0"/>
              </a:rPr>
              <a:t>and Robustness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Oval 1"/>
          <p:cNvSpPr>
            <a:spLocks noChangeArrowheads="1"/>
          </p:cNvSpPr>
          <p:nvPr/>
        </p:nvSpPr>
        <p:spPr bwMode="auto">
          <a:xfrm>
            <a:off x="2501900" y="2911475"/>
            <a:ext cx="6386513" cy="3946525"/>
          </a:xfrm>
          <a:prstGeom prst="ellipse">
            <a:avLst/>
          </a:prstGeom>
          <a:solidFill>
            <a:schemeClr val="accent2">
              <a:lumMod val="40000"/>
              <a:lumOff val="60000"/>
              <a:alpha val="74510"/>
            </a:schemeClr>
          </a:solidFill>
          <a:ln w="12600">
            <a:solidFill>
              <a:srgbClr val="000000"/>
            </a:solidFill>
            <a:miter lim="800000"/>
            <a:headEnd/>
            <a:tailEnd/>
          </a:ln>
        </p:spPr>
        <p:txBody>
          <a:bodyPr wrap="none" anchor="ctr"/>
          <a:lstStyle/>
          <a:p>
            <a:pPr eaLnBrk="0" hangingPunct="0">
              <a:spcBef>
                <a:spcPct val="50000"/>
              </a:spcBef>
              <a:defRPr/>
            </a:pPr>
            <a:endParaRPr lang="en-US" sz="2400">
              <a:latin typeface="Times New Roman" pitchFamily="18" charset="0"/>
              <a:cs typeface="Times New Roman" pitchFamily="18" charset="0"/>
            </a:endParaRPr>
          </a:p>
        </p:txBody>
      </p:sp>
      <p:sp>
        <p:nvSpPr>
          <p:cNvPr id="23555" name="Oval 3"/>
          <p:cNvSpPr>
            <a:spLocks noChangeArrowheads="1"/>
          </p:cNvSpPr>
          <p:nvPr/>
        </p:nvSpPr>
        <p:spPr bwMode="auto">
          <a:xfrm>
            <a:off x="511175" y="752475"/>
            <a:ext cx="5889625" cy="3200400"/>
          </a:xfrm>
          <a:prstGeom prst="ellipse">
            <a:avLst/>
          </a:prstGeom>
          <a:solidFill>
            <a:srgbClr val="FF0000">
              <a:alpha val="50195"/>
            </a:srgbClr>
          </a:solidFill>
          <a:ln w="12600">
            <a:solidFill>
              <a:srgbClr val="000000"/>
            </a:solidFill>
            <a:miter lim="800000"/>
            <a:headEnd/>
            <a:tailEnd/>
          </a:ln>
        </p:spPr>
        <p:txBody>
          <a:bodyPr wrap="none" lIns="90000" tIns="46800" rIns="90000" bIns="46800" anchor="ctr"/>
          <a:lstStyle/>
          <a:p>
            <a:pPr eaLnBrk="0" hangingPunct="0">
              <a:spcBef>
                <a:spcPct val="5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2000" b="1">
              <a:solidFill>
                <a:srgbClr val="000000"/>
              </a:solidFill>
              <a:latin typeface="Times New Roman" pitchFamily="18" charset="0"/>
              <a:cs typeface="Times New Roman" pitchFamily="18" charset="0"/>
            </a:endParaRPr>
          </a:p>
        </p:txBody>
      </p:sp>
      <p:sp>
        <p:nvSpPr>
          <p:cNvPr id="23556" name="Text Box 4"/>
          <p:cNvSpPr txBox="1">
            <a:spLocks noChangeArrowheads="1"/>
          </p:cNvSpPr>
          <p:nvPr/>
        </p:nvSpPr>
        <p:spPr bwMode="auto">
          <a:xfrm>
            <a:off x="1524000" y="228600"/>
            <a:ext cx="7991475" cy="519113"/>
          </a:xfrm>
          <a:prstGeom prst="rect">
            <a:avLst/>
          </a:prstGeom>
          <a:noFill/>
          <a:ln w="9525">
            <a:noFill/>
            <a:round/>
            <a:headEnd/>
            <a:tailEnd/>
          </a:ln>
        </p:spPr>
        <p:txBody>
          <a:bodyPr lIns="0" tIns="0" rIns="0" bIns="0" anchor="ctr"/>
          <a:lstStyle/>
          <a:p>
            <a:pPr>
              <a:lnSpc>
                <a:spcPct val="73000"/>
              </a:lnSpc>
              <a:spcBef>
                <a:spcPct val="5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b="1">
                <a:solidFill>
                  <a:srgbClr val="000000"/>
                </a:solidFill>
              </a:rPr>
              <a:t>Thrust 0 Recent Achievements</a:t>
            </a:r>
          </a:p>
        </p:txBody>
      </p:sp>
      <p:sp>
        <p:nvSpPr>
          <p:cNvPr id="23557" name="Text Box 15"/>
          <p:cNvSpPr txBox="1">
            <a:spLocks noChangeArrowheads="1"/>
          </p:cNvSpPr>
          <p:nvPr/>
        </p:nvSpPr>
        <p:spPr bwMode="auto">
          <a:xfrm>
            <a:off x="8699500" y="4173538"/>
            <a:ext cx="11113" cy="427037"/>
          </a:xfrm>
          <a:prstGeom prst="rect">
            <a:avLst/>
          </a:prstGeom>
          <a:solidFill>
            <a:srgbClr val="00B050"/>
          </a:solidFill>
          <a:ln w="9525">
            <a:noFill/>
            <a:round/>
            <a:headEnd/>
            <a:tailEnd/>
          </a:ln>
        </p:spPr>
        <p:txBody>
          <a:bodyPr wrap="none" anchor="ctr"/>
          <a:lstStyle/>
          <a:p>
            <a:pPr eaLnBrk="0" hangingPunct="0">
              <a:spcBef>
                <a:spcPct val="50000"/>
              </a:spcBef>
            </a:pPr>
            <a:endParaRPr lang="en-US" sz="2400">
              <a:latin typeface="Times New Roman" pitchFamily="18" charset="0"/>
              <a:cs typeface="Times New Roman" pitchFamily="18" charset="0"/>
            </a:endParaRPr>
          </a:p>
        </p:txBody>
      </p:sp>
      <p:sp>
        <p:nvSpPr>
          <p:cNvPr id="23558" name="Text Box 16"/>
          <p:cNvSpPr txBox="1">
            <a:spLocks noChangeArrowheads="1"/>
          </p:cNvSpPr>
          <p:nvPr/>
        </p:nvSpPr>
        <p:spPr bwMode="auto">
          <a:xfrm>
            <a:off x="4613275" y="6399213"/>
            <a:ext cx="2192338" cy="458787"/>
          </a:xfrm>
          <a:prstGeom prst="rect">
            <a:avLst/>
          </a:prstGeom>
          <a:noFill/>
          <a:ln w="9525">
            <a:noFill/>
            <a:round/>
            <a:headEnd/>
            <a:tailEnd/>
          </a:ln>
        </p:spPr>
        <p:txBody>
          <a:bodyPr wrap="none" lIns="90000" tIns="45000" rIns="90000" bIns="45000"/>
          <a:lstStyle/>
          <a:p>
            <a:pPr algn="ctr" eaLnBrk="0" hangingPunct="0">
              <a:spcBef>
                <a:spcPct val="5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b="1">
                <a:latin typeface="Times New Roman" pitchFamily="18" charset="0"/>
                <a:cs typeface="Times New Roman" pitchFamily="18" charset="0"/>
              </a:rPr>
              <a:t>Metrics</a:t>
            </a:r>
          </a:p>
        </p:txBody>
      </p:sp>
      <p:sp>
        <p:nvSpPr>
          <p:cNvPr id="23559" name="Text Box 9"/>
          <p:cNvSpPr txBox="1">
            <a:spLocks noChangeArrowheads="1"/>
          </p:cNvSpPr>
          <p:nvPr/>
        </p:nvSpPr>
        <p:spPr bwMode="auto">
          <a:xfrm>
            <a:off x="3290888" y="4251325"/>
            <a:ext cx="3286125" cy="584200"/>
          </a:xfrm>
          <a:prstGeom prst="rect">
            <a:avLst/>
          </a:prstGeom>
          <a:solidFill>
            <a:schemeClr val="bg1"/>
          </a:solidFill>
          <a:ln w="12700" algn="ctr">
            <a:solidFill>
              <a:schemeClr val="tx1"/>
            </a:solidFill>
            <a:miter lim="800000"/>
            <a:headEnd/>
            <a:tailEnd/>
          </a:ln>
        </p:spPr>
        <p:txBody>
          <a:bodyPr>
            <a:spAutoFit/>
          </a:bodyPr>
          <a:lstStyle/>
          <a:p>
            <a:r>
              <a:rPr lang="en-US" sz="1600" b="1" i="1">
                <a:latin typeface="Times New Roman" pitchFamily="18" charset="0"/>
              </a:rPr>
              <a:t>Effros, Goldsmith: </a:t>
            </a:r>
            <a:r>
              <a:rPr lang="en-US" sz="1600">
                <a:latin typeface="Times New Roman" pitchFamily="18" charset="0"/>
              </a:rPr>
              <a:t>Expectation and </a:t>
            </a:r>
          </a:p>
          <a:p>
            <a:r>
              <a:rPr lang="en-US" sz="1600">
                <a:latin typeface="Times New Roman" pitchFamily="18" charset="0"/>
              </a:rPr>
              <a:t>Outage in Capacity </a:t>
            </a:r>
            <a:r>
              <a:rPr lang="en-US" sz="1600">
                <a:latin typeface="Times New Roman" pitchFamily="18" charset="0"/>
                <a:cs typeface="Times New Roman" pitchFamily="18" charset="0"/>
              </a:rPr>
              <a:t>and Distortion</a:t>
            </a:r>
          </a:p>
        </p:txBody>
      </p:sp>
      <p:sp>
        <p:nvSpPr>
          <p:cNvPr id="23560" name="Text Box 16"/>
          <p:cNvSpPr txBox="1">
            <a:spLocks noChangeArrowheads="1"/>
          </p:cNvSpPr>
          <p:nvPr/>
        </p:nvSpPr>
        <p:spPr bwMode="auto">
          <a:xfrm>
            <a:off x="2667000" y="849313"/>
            <a:ext cx="2192338" cy="741362"/>
          </a:xfrm>
          <a:prstGeom prst="rect">
            <a:avLst/>
          </a:prstGeom>
          <a:noFill/>
          <a:ln w="9525">
            <a:noFill/>
            <a:round/>
            <a:headEnd/>
            <a:tailEnd/>
          </a:ln>
        </p:spPr>
        <p:txBody>
          <a:bodyPr wrap="none" lIns="90000" tIns="45000" rIns="90000" bIns="45000"/>
          <a:lstStyle/>
          <a:p>
            <a:pPr algn="ctr" eaLnBrk="0" hangingPunct="0">
              <a:spcBef>
                <a:spcPct val="5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b="1">
                <a:solidFill>
                  <a:srgbClr val="000000"/>
                </a:solidFill>
                <a:latin typeface="Times New Roman" pitchFamily="18" charset="0"/>
                <a:cs typeface="Times New Roman" pitchFamily="18" charset="0"/>
              </a:rPr>
              <a:t>Models</a:t>
            </a:r>
          </a:p>
        </p:txBody>
      </p:sp>
      <p:sp>
        <p:nvSpPr>
          <p:cNvPr id="26" name="Text Box 9"/>
          <p:cNvSpPr txBox="1">
            <a:spLocks noChangeArrowheads="1"/>
          </p:cNvSpPr>
          <p:nvPr/>
        </p:nvSpPr>
        <p:spPr bwMode="auto">
          <a:xfrm>
            <a:off x="3409950" y="4965700"/>
            <a:ext cx="4346575" cy="338138"/>
          </a:xfrm>
          <a:prstGeom prst="rect">
            <a:avLst/>
          </a:prstGeom>
          <a:solidFill>
            <a:schemeClr val="bg1"/>
          </a:solidFill>
          <a:ln w="12700" algn="ctr">
            <a:solidFill>
              <a:schemeClr val="bg2">
                <a:lumMod val="50000"/>
              </a:schemeClr>
            </a:solidFill>
            <a:prstDash val="solid"/>
            <a:miter lim="800000"/>
            <a:headEnd/>
            <a:tailEnd/>
          </a:ln>
        </p:spPr>
        <p:txBody>
          <a:bodyPr>
            <a:spAutoFit/>
          </a:bodyPr>
          <a:lstStyle/>
          <a:p>
            <a:pPr>
              <a:defRPr/>
            </a:pPr>
            <a:r>
              <a:rPr lang="en-US" sz="1600" b="1" i="1" dirty="0">
                <a:solidFill>
                  <a:schemeClr val="tx2"/>
                </a:solidFill>
                <a:latin typeface="Times New Roman" pitchFamily="18" charset="0"/>
              </a:rPr>
              <a:t>Goldsmith: </a:t>
            </a:r>
            <a:r>
              <a:rPr lang="en-US" sz="1600" dirty="0">
                <a:solidFill>
                  <a:schemeClr val="tx2"/>
                </a:solidFill>
                <a:latin typeface="Times New Roman" pitchFamily="18" charset="0"/>
              </a:rPr>
              <a:t>Diversity/multiplexing/delay tradeoffs</a:t>
            </a:r>
          </a:p>
        </p:txBody>
      </p:sp>
      <p:sp>
        <p:nvSpPr>
          <p:cNvPr id="23562" name="Text Box 9"/>
          <p:cNvSpPr txBox="1">
            <a:spLocks noChangeArrowheads="1"/>
          </p:cNvSpPr>
          <p:nvPr/>
        </p:nvSpPr>
        <p:spPr bwMode="auto">
          <a:xfrm>
            <a:off x="724578" y="2257425"/>
            <a:ext cx="3695700" cy="349250"/>
          </a:xfrm>
          <a:prstGeom prst="rect">
            <a:avLst/>
          </a:prstGeom>
          <a:solidFill>
            <a:schemeClr val="bg1"/>
          </a:solidFill>
          <a:ln w="12700" algn="ctr">
            <a:solidFill>
              <a:schemeClr val="tx1"/>
            </a:solidFill>
            <a:miter lim="800000"/>
            <a:headEnd/>
            <a:tailEnd/>
          </a:ln>
        </p:spPr>
        <p:txBody>
          <a:bodyPr>
            <a:spAutoFit/>
          </a:bodyPr>
          <a:lstStyle/>
          <a:p>
            <a:r>
              <a:rPr lang="en-US" sz="1600" b="1" i="1">
                <a:solidFill>
                  <a:schemeClr val="tx2"/>
                </a:solidFill>
                <a:latin typeface="Times New Roman" pitchFamily="18" charset="0"/>
              </a:rPr>
              <a:t>Effros:</a:t>
            </a:r>
            <a:r>
              <a:rPr lang="en-US" sz="1600">
                <a:solidFill>
                  <a:schemeClr val="tx2"/>
                </a:solidFill>
                <a:latin typeface="Times New Roman" pitchFamily="18" charset="0"/>
              </a:rPr>
              <a:t> networks with side information </a:t>
            </a:r>
            <a:endParaRPr lang="en-US" sz="1400">
              <a:solidFill>
                <a:schemeClr val="tx2"/>
              </a:solidFill>
              <a:latin typeface="Times New Roman" pitchFamily="18" charset="0"/>
            </a:endParaRPr>
          </a:p>
        </p:txBody>
      </p:sp>
      <p:sp>
        <p:nvSpPr>
          <p:cNvPr id="23563" name="Text Box 9"/>
          <p:cNvSpPr txBox="1">
            <a:spLocks noChangeArrowheads="1"/>
          </p:cNvSpPr>
          <p:nvPr/>
        </p:nvSpPr>
        <p:spPr bwMode="auto">
          <a:xfrm>
            <a:off x="3808250" y="5903913"/>
            <a:ext cx="2370138" cy="349250"/>
          </a:xfrm>
          <a:prstGeom prst="rect">
            <a:avLst/>
          </a:prstGeom>
          <a:solidFill>
            <a:schemeClr val="bg1"/>
          </a:solidFill>
          <a:ln w="12700" algn="ctr">
            <a:solidFill>
              <a:schemeClr val="tx1"/>
            </a:solidFill>
            <a:miter lim="800000"/>
            <a:headEnd/>
            <a:tailEnd/>
          </a:ln>
        </p:spPr>
        <p:txBody>
          <a:bodyPr>
            <a:spAutoFit/>
          </a:bodyPr>
          <a:lstStyle/>
          <a:p>
            <a:r>
              <a:rPr lang="en-US" sz="1600" b="1" i="1">
                <a:solidFill>
                  <a:schemeClr val="tx2"/>
                </a:solidFill>
                <a:latin typeface="Times New Roman" pitchFamily="18" charset="0"/>
              </a:rPr>
              <a:t>Shah:</a:t>
            </a:r>
            <a:r>
              <a:rPr lang="en-US" sz="1600">
                <a:solidFill>
                  <a:schemeClr val="tx2"/>
                </a:solidFill>
                <a:latin typeface="Times New Roman" pitchFamily="18" charset="0"/>
              </a:rPr>
              <a:t> multicast capacity</a:t>
            </a:r>
            <a:endParaRPr lang="en-US" sz="1400">
              <a:solidFill>
                <a:schemeClr val="tx2"/>
              </a:solidFill>
              <a:latin typeface="Times New Roman" pitchFamily="18" charset="0"/>
            </a:endParaRPr>
          </a:p>
        </p:txBody>
      </p:sp>
      <p:sp>
        <p:nvSpPr>
          <p:cNvPr id="23564" name="Text Box 9"/>
          <p:cNvSpPr txBox="1">
            <a:spLocks noChangeArrowheads="1"/>
          </p:cNvSpPr>
          <p:nvPr/>
        </p:nvSpPr>
        <p:spPr bwMode="auto">
          <a:xfrm>
            <a:off x="1804795" y="3260293"/>
            <a:ext cx="1658938" cy="338137"/>
          </a:xfrm>
          <a:prstGeom prst="rect">
            <a:avLst/>
          </a:prstGeom>
          <a:solidFill>
            <a:schemeClr val="bg1"/>
          </a:solidFill>
          <a:ln w="12700" algn="ctr">
            <a:solidFill>
              <a:schemeClr val="tx1"/>
            </a:solidFill>
            <a:miter lim="800000"/>
            <a:headEnd/>
            <a:tailEnd/>
          </a:ln>
        </p:spPr>
        <p:txBody>
          <a:bodyPr>
            <a:spAutoFit/>
          </a:bodyPr>
          <a:lstStyle/>
          <a:p>
            <a:r>
              <a:rPr lang="en-US" sz="1600" b="1" i="1">
                <a:solidFill>
                  <a:schemeClr val="tx2"/>
                </a:solidFill>
                <a:latin typeface="Times New Roman" pitchFamily="18" charset="0"/>
              </a:rPr>
              <a:t>Moulin: </a:t>
            </a:r>
            <a:r>
              <a:rPr lang="en-US" sz="1600">
                <a:solidFill>
                  <a:schemeClr val="tx2"/>
                </a:solidFill>
                <a:latin typeface="Times New Roman" pitchFamily="18" charset="0"/>
              </a:rPr>
              <a:t>Mobility</a:t>
            </a:r>
          </a:p>
        </p:txBody>
      </p:sp>
      <p:sp>
        <p:nvSpPr>
          <p:cNvPr id="23565" name="Text Box 9"/>
          <p:cNvSpPr txBox="1">
            <a:spLocks noChangeArrowheads="1"/>
          </p:cNvSpPr>
          <p:nvPr/>
        </p:nvSpPr>
        <p:spPr bwMode="auto">
          <a:xfrm>
            <a:off x="2930952" y="5459124"/>
            <a:ext cx="3233737" cy="349250"/>
          </a:xfrm>
          <a:prstGeom prst="rect">
            <a:avLst/>
          </a:prstGeom>
          <a:solidFill>
            <a:schemeClr val="bg1"/>
          </a:solidFill>
          <a:ln w="12700" algn="ctr">
            <a:solidFill>
              <a:schemeClr val="tx1"/>
            </a:solidFill>
            <a:miter lim="800000"/>
            <a:headEnd/>
            <a:tailEnd/>
          </a:ln>
        </p:spPr>
        <p:txBody>
          <a:bodyPr>
            <a:spAutoFit/>
          </a:bodyPr>
          <a:lstStyle/>
          <a:p>
            <a:r>
              <a:rPr lang="en-US" sz="1600" b="1" i="1">
                <a:solidFill>
                  <a:schemeClr val="tx2"/>
                </a:solidFill>
                <a:latin typeface="Times New Roman" pitchFamily="18" charset="0"/>
              </a:rPr>
              <a:t>Medard: </a:t>
            </a:r>
            <a:r>
              <a:rPr lang="en-US" sz="1600">
                <a:solidFill>
                  <a:schemeClr val="tx2"/>
                </a:solidFill>
                <a:latin typeface="Times New Roman" pitchFamily="18" charset="0"/>
              </a:rPr>
              <a:t>delay/energy minimization</a:t>
            </a:r>
            <a:endParaRPr lang="en-US" sz="1400">
              <a:solidFill>
                <a:schemeClr val="tx2"/>
              </a:solidFill>
              <a:latin typeface="Times New Roman" pitchFamily="18" charset="0"/>
            </a:endParaRPr>
          </a:p>
        </p:txBody>
      </p:sp>
      <p:sp>
        <p:nvSpPr>
          <p:cNvPr id="23566" name="Text Box 9"/>
          <p:cNvSpPr txBox="1">
            <a:spLocks noChangeArrowheads="1"/>
          </p:cNvSpPr>
          <p:nvPr/>
        </p:nvSpPr>
        <p:spPr bwMode="auto">
          <a:xfrm>
            <a:off x="6746875" y="4413250"/>
            <a:ext cx="1330325" cy="338138"/>
          </a:xfrm>
          <a:prstGeom prst="rect">
            <a:avLst/>
          </a:prstGeom>
          <a:solidFill>
            <a:schemeClr val="bg1"/>
          </a:solidFill>
          <a:ln w="12700">
            <a:solidFill>
              <a:schemeClr val="tx1"/>
            </a:solidFill>
            <a:miter lim="800000"/>
            <a:headEnd/>
            <a:tailEnd/>
          </a:ln>
        </p:spPr>
        <p:txBody>
          <a:bodyPr>
            <a:spAutoFit/>
          </a:bodyPr>
          <a:lstStyle/>
          <a:p>
            <a:r>
              <a:rPr lang="en-US" sz="1600" b="1" i="1">
                <a:solidFill>
                  <a:srgbClr val="000000"/>
                </a:solidFill>
                <a:latin typeface="Times New Roman" pitchFamily="18" charset="0"/>
              </a:rPr>
              <a:t>Zheng:  </a:t>
            </a:r>
            <a:r>
              <a:rPr lang="en-US" sz="1400">
                <a:solidFill>
                  <a:srgbClr val="000000"/>
                </a:solidFill>
              </a:rPr>
              <a:t>UEP</a:t>
            </a:r>
          </a:p>
        </p:txBody>
      </p:sp>
      <p:sp>
        <p:nvSpPr>
          <p:cNvPr id="23567" name="Text Box 9"/>
          <p:cNvSpPr txBox="1">
            <a:spLocks noChangeArrowheads="1"/>
          </p:cNvSpPr>
          <p:nvPr/>
        </p:nvSpPr>
        <p:spPr bwMode="auto">
          <a:xfrm>
            <a:off x="3703638" y="3800475"/>
            <a:ext cx="3863975" cy="349250"/>
          </a:xfrm>
          <a:prstGeom prst="rect">
            <a:avLst/>
          </a:prstGeom>
          <a:solidFill>
            <a:schemeClr val="bg1"/>
          </a:solidFill>
          <a:ln w="12700">
            <a:solidFill>
              <a:schemeClr val="tx1"/>
            </a:solidFill>
            <a:miter lim="800000"/>
            <a:headEnd/>
            <a:tailEnd/>
          </a:ln>
        </p:spPr>
        <p:txBody>
          <a:bodyPr>
            <a:spAutoFit/>
          </a:bodyPr>
          <a:lstStyle/>
          <a:p>
            <a:r>
              <a:rPr lang="en-US" sz="1600" b="1" i="1" dirty="0">
                <a:solidFill>
                  <a:srgbClr val="000000"/>
                </a:solidFill>
                <a:latin typeface="Times New Roman" pitchFamily="18" charset="0"/>
              </a:rPr>
              <a:t>Medard, Zheng:  </a:t>
            </a:r>
            <a:r>
              <a:rPr lang="en-US" sz="1400" dirty="0" smtClean="0">
                <a:solidFill>
                  <a:srgbClr val="000000"/>
                </a:solidFill>
              </a:rPr>
              <a:t>Distortion-Outage tradeoff </a:t>
            </a:r>
            <a:endParaRPr lang="en-US" sz="1400" dirty="0">
              <a:solidFill>
                <a:srgbClr val="000000"/>
              </a:solidFill>
            </a:endParaRPr>
          </a:p>
        </p:txBody>
      </p:sp>
      <p:sp>
        <p:nvSpPr>
          <p:cNvPr id="23568" name="Text Box 9"/>
          <p:cNvSpPr txBox="1">
            <a:spLocks noChangeArrowheads="1"/>
          </p:cNvSpPr>
          <p:nvPr/>
        </p:nvSpPr>
        <p:spPr bwMode="auto">
          <a:xfrm>
            <a:off x="1135628" y="1485900"/>
            <a:ext cx="4059237" cy="585788"/>
          </a:xfrm>
          <a:prstGeom prst="rect">
            <a:avLst/>
          </a:prstGeom>
          <a:solidFill>
            <a:schemeClr val="bg1"/>
          </a:solidFill>
          <a:ln w="12700">
            <a:solidFill>
              <a:schemeClr val="tx1"/>
            </a:solidFill>
            <a:miter lim="800000"/>
            <a:headEnd/>
            <a:tailEnd/>
          </a:ln>
        </p:spPr>
        <p:txBody>
          <a:bodyPr>
            <a:spAutoFit/>
          </a:bodyPr>
          <a:lstStyle/>
          <a:p>
            <a:r>
              <a:rPr lang="en-US" sz="1600" b="1" i="1" dirty="0">
                <a:solidFill>
                  <a:srgbClr val="000000"/>
                </a:solidFill>
                <a:latin typeface="Times New Roman" pitchFamily="18" charset="0"/>
              </a:rPr>
              <a:t>Coleman, </a:t>
            </a:r>
            <a:r>
              <a:rPr lang="en-US" sz="1600" b="1" i="1" dirty="0" err="1">
                <a:solidFill>
                  <a:srgbClr val="000000"/>
                </a:solidFill>
                <a:latin typeface="Times New Roman" pitchFamily="18" charset="0"/>
              </a:rPr>
              <a:t>Effros</a:t>
            </a:r>
            <a:r>
              <a:rPr lang="en-US" sz="1600" b="1" i="1" dirty="0">
                <a:solidFill>
                  <a:srgbClr val="000000"/>
                </a:solidFill>
                <a:latin typeface="Times New Roman" pitchFamily="18" charset="0"/>
              </a:rPr>
              <a:t>, Goldsmith, </a:t>
            </a:r>
            <a:r>
              <a:rPr lang="en-US" sz="1600" b="1" i="1" dirty="0" err="1">
                <a:solidFill>
                  <a:srgbClr val="000000"/>
                </a:solidFill>
                <a:latin typeface="Times New Roman" pitchFamily="18" charset="0"/>
              </a:rPr>
              <a:t>Medard</a:t>
            </a:r>
            <a:r>
              <a:rPr lang="en-US" sz="1600" b="1" i="1" dirty="0">
                <a:solidFill>
                  <a:srgbClr val="000000"/>
                </a:solidFill>
                <a:latin typeface="Times New Roman" pitchFamily="18" charset="0"/>
              </a:rPr>
              <a:t>, </a:t>
            </a:r>
            <a:r>
              <a:rPr lang="en-US" sz="1600" b="1" i="1" dirty="0" err="1">
                <a:solidFill>
                  <a:srgbClr val="000000"/>
                </a:solidFill>
                <a:latin typeface="Times New Roman" pitchFamily="18" charset="0"/>
              </a:rPr>
              <a:t>Zheng</a:t>
            </a:r>
            <a:r>
              <a:rPr lang="en-US" sz="1600" b="1" i="1" dirty="0">
                <a:solidFill>
                  <a:srgbClr val="000000"/>
                </a:solidFill>
                <a:latin typeface="Times New Roman" pitchFamily="18" charset="0"/>
              </a:rPr>
              <a:t>: </a:t>
            </a:r>
          </a:p>
          <a:p>
            <a:r>
              <a:rPr lang="en-US" sz="1600" dirty="0">
                <a:solidFill>
                  <a:srgbClr val="000000"/>
                </a:solidFill>
                <a:latin typeface="Times New Roman" pitchFamily="18" charset="0"/>
              </a:rPr>
              <a:t>Channels and Networks with Feedback</a:t>
            </a:r>
            <a:endParaRPr lang="en-US" sz="1400" dirty="0">
              <a:solidFill>
                <a:srgbClr val="000000"/>
              </a:solidFill>
            </a:endParaRPr>
          </a:p>
        </p:txBody>
      </p:sp>
      <p:sp>
        <p:nvSpPr>
          <p:cNvPr id="23569" name="Text Box 9"/>
          <p:cNvSpPr txBox="1">
            <a:spLocks noChangeArrowheads="1"/>
          </p:cNvSpPr>
          <p:nvPr/>
        </p:nvSpPr>
        <p:spPr bwMode="auto">
          <a:xfrm>
            <a:off x="3606073" y="3268536"/>
            <a:ext cx="2587625" cy="338138"/>
          </a:xfrm>
          <a:prstGeom prst="rect">
            <a:avLst/>
          </a:prstGeom>
          <a:solidFill>
            <a:schemeClr val="bg1"/>
          </a:solidFill>
          <a:ln w="12700" algn="ctr">
            <a:solidFill>
              <a:schemeClr val="tx1"/>
            </a:solidFill>
            <a:miter lim="800000"/>
            <a:headEnd/>
            <a:tailEnd/>
          </a:ln>
        </p:spPr>
        <p:txBody>
          <a:bodyPr>
            <a:spAutoFit/>
          </a:bodyPr>
          <a:lstStyle/>
          <a:p>
            <a:r>
              <a:rPr lang="en-US" sz="1600" b="1" i="1" dirty="0">
                <a:solidFill>
                  <a:schemeClr val="tx2"/>
                </a:solidFill>
                <a:latin typeface="Times New Roman" pitchFamily="18" charset="0"/>
              </a:rPr>
              <a:t>Goldsmith: </a:t>
            </a:r>
            <a:r>
              <a:rPr lang="en-US" sz="1600" dirty="0">
                <a:solidFill>
                  <a:schemeClr val="tx2"/>
                </a:solidFill>
                <a:latin typeface="Times New Roman" pitchFamily="18" charset="0"/>
              </a:rPr>
              <a:t>Cognitive Nodes</a:t>
            </a:r>
            <a:endParaRPr lang="en-US" sz="1400" dirty="0">
              <a:solidFill>
                <a:schemeClr val="tx2"/>
              </a:solidFill>
              <a:latin typeface="Times New Roman" pitchFamily="18" charset="0"/>
            </a:endParaRPr>
          </a:p>
        </p:txBody>
      </p:sp>
      <p:sp>
        <p:nvSpPr>
          <p:cNvPr id="18" name="Text Box 9"/>
          <p:cNvSpPr txBox="1">
            <a:spLocks noChangeArrowheads="1"/>
          </p:cNvSpPr>
          <p:nvPr/>
        </p:nvSpPr>
        <p:spPr bwMode="auto">
          <a:xfrm>
            <a:off x="987422" y="2803092"/>
            <a:ext cx="2656321" cy="338554"/>
          </a:xfrm>
          <a:prstGeom prst="rect">
            <a:avLst/>
          </a:prstGeom>
          <a:solidFill>
            <a:schemeClr val="bg1"/>
          </a:solidFill>
          <a:ln w="12700" algn="ctr">
            <a:solidFill>
              <a:schemeClr val="tx1"/>
            </a:solidFill>
            <a:miter lim="800000"/>
            <a:headEnd/>
            <a:tailEnd/>
          </a:ln>
        </p:spPr>
        <p:txBody>
          <a:bodyPr wrap="square">
            <a:spAutoFit/>
          </a:bodyPr>
          <a:lstStyle/>
          <a:p>
            <a:r>
              <a:rPr lang="en-US" sz="1600" b="1" i="1" dirty="0" smtClean="0">
                <a:solidFill>
                  <a:schemeClr val="tx2"/>
                </a:solidFill>
                <a:latin typeface="Times New Roman" pitchFamily="18" charset="0"/>
              </a:rPr>
              <a:t>Cover: </a:t>
            </a:r>
            <a:r>
              <a:rPr lang="en-US" sz="1600" dirty="0" smtClean="0">
                <a:solidFill>
                  <a:schemeClr val="tx2"/>
                </a:solidFill>
                <a:latin typeface="Times New Roman" pitchFamily="18" charset="0"/>
              </a:rPr>
              <a:t>Coordinated Networks</a:t>
            </a:r>
            <a:endParaRPr lang="en-US" sz="1600" dirty="0">
              <a:solidFill>
                <a:schemeClr val="tx2"/>
              </a:solidFill>
              <a:latin typeface="Times New Roman" pitchFamily="18" charset="0"/>
            </a:endParaRPr>
          </a:p>
        </p:txBody>
      </p:sp>
      <p:sp>
        <p:nvSpPr>
          <p:cNvPr id="19" name="Text Box 9"/>
          <p:cNvSpPr txBox="1">
            <a:spLocks noChangeArrowheads="1"/>
          </p:cNvSpPr>
          <p:nvPr/>
        </p:nvSpPr>
        <p:spPr bwMode="auto">
          <a:xfrm>
            <a:off x="6242183" y="5472545"/>
            <a:ext cx="2416904" cy="338554"/>
          </a:xfrm>
          <a:prstGeom prst="rect">
            <a:avLst/>
          </a:prstGeom>
          <a:solidFill>
            <a:schemeClr val="bg1"/>
          </a:solidFill>
          <a:ln w="12700" algn="ctr">
            <a:solidFill>
              <a:schemeClr val="tx1"/>
            </a:solidFill>
            <a:miter lim="800000"/>
            <a:headEnd/>
            <a:tailEnd/>
          </a:ln>
        </p:spPr>
        <p:txBody>
          <a:bodyPr wrap="square">
            <a:spAutoFit/>
          </a:bodyPr>
          <a:lstStyle/>
          <a:p>
            <a:r>
              <a:rPr lang="en-US" sz="1600" b="1" i="1" dirty="0" smtClean="0">
                <a:solidFill>
                  <a:schemeClr val="tx2"/>
                </a:solidFill>
                <a:latin typeface="Times New Roman" pitchFamily="18" charset="0"/>
              </a:rPr>
              <a:t>Medard: </a:t>
            </a:r>
            <a:r>
              <a:rPr lang="en-US" sz="1600" dirty="0" smtClean="0">
                <a:solidFill>
                  <a:schemeClr val="tx2"/>
                </a:solidFill>
                <a:latin typeface="Times New Roman" pitchFamily="18" charset="0"/>
              </a:rPr>
              <a:t>Stability Regions</a:t>
            </a:r>
            <a:endParaRPr lang="en-US" sz="1400" dirty="0">
              <a:solidFill>
                <a:schemeClr val="tx2"/>
              </a:solidFill>
              <a:latin typeface="Times New Roman" pitchFamily="18" charset="0"/>
            </a:endParaRPr>
          </a:p>
        </p:txBody>
      </p:sp>
      <p:sp>
        <p:nvSpPr>
          <p:cNvPr id="20" name="Text Box 9"/>
          <p:cNvSpPr txBox="1">
            <a:spLocks noChangeArrowheads="1"/>
          </p:cNvSpPr>
          <p:nvPr/>
        </p:nvSpPr>
        <p:spPr bwMode="auto">
          <a:xfrm>
            <a:off x="3827603" y="2733819"/>
            <a:ext cx="2656321" cy="338554"/>
          </a:xfrm>
          <a:prstGeom prst="rect">
            <a:avLst/>
          </a:prstGeom>
          <a:solidFill>
            <a:schemeClr val="bg1"/>
          </a:solidFill>
          <a:ln w="12700" algn="ctr">
            <a:solidFill>
              <a:schemeClr val="tx1"/>
            </a:solidFill>
            <a:miter lim="800000"/>
            <a:headEnd/>
            <a:tailEnd/>
          </a:ln>
        </p:spPr>
        <p:txBody>
          <a:bodyPr wrap="square">
            <a:spAutoFit/>
          </a:bodyPr>
          <a:lstStyle/>
          <a:p>
            <a:r>
              <a:rPr lang="en-US" sz="1600" b="1" i="1" dirty="0" smtClean="0">
                <a:solidFill>
                  <a:schemeClr val="tx2"/>
                </a:solidFill>
                <a:latin typeface="Times New Roman" pitchFamily="18" charset="0"/>
              </a:rPr>
              <a:t>El Gamal: </a:t>
            </a:r>
            <a:r>
              <a:rPr lang="en-US" sz="1600" dirty="0" smtClean="0">
                <a:solidFill>
                  <a:schemeClr val="tx2"/>
                </a:solidFill>
                <a:latin typeface="Times New Roman" pitchFamily="18" charset="0"/>
              </a:rPr>
              <a:t>More than 3 users</a:t>
            </a:r>
            <a:endParaRPr lang="en-US" sz="1600" dirty="0">
              <a:solidFill>
                <a:schemeClr val="tx2"/>
              </a:solidFill>
              <a:latin typeface="Times New Roman" pitchFamily="18"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Oval 1"/>
          <p:cNvSpPr>
            <a:spLocks noChangeArrowheads="1"/>
          </p:cNvSpPr>
          <p:nvPr/>
        </p:nvSpPr>
        <p:spPr bwMode="auto">
          <a:xfrm>
            <a:off x="3257550" y="3285549"/>
            <a:ext cx="5886450" cy="3267652"/>
          </a:xfrm>
          <a:prstGeom prst="ellipse">
            <a:avLst/>
          </a:prstGeom>
          <a:solidFill>
            <a:srgbClr val="0070C0">
              <a:alpha val="74901"/>
            </a:srgbClr>
          </a:solidFill>
          <a:ln w="12600">
            <a:solidFill>
              <a:srgbClr val="000000"/>
            </a:solidFill>
            <a:miter lim="800000"/>
            <a:headEnd/>
            <a:tailEnd/>
          </a:ln>
        </p:spPr>
        <p:txBody>
          <a:bodyPr wrap="none" anchor="ctr"/>
          <a:lstStyle/>
          <a:p>
            <a:endParaRPr lang="en-US">
              <a:latin typeface="Times New Roman" pitchFamily="18" charset="0"/>
              <a:cs typeface="Times New Roman" pitchFamily="18" charset="0"/>
            </a:endParaRPr>
          </a:p>
        </p:txBody>
      </p:sp>
      <p:sp>
        <p:nvSpPr>
          <p:cNvPr id="70659" name="Oval 2"/>
          <p:cNvSpPr>
            <a:spLocks noChangeArrowheads="1"/>
          </p:cNvSpPr>
          <p:nvPr/>
        </p:nvSpPr>
        <p:spPr bwMode="auto">
          <a:xfrm>
            <a:off x="415637" y="3468688"/>
            <a:ext cx="4400550" cy="3389312"/>
          </a:xfrm>
          <a:prstGeom prst="ellipse">
            <a:avLst/>
          </a:prstGeom>
          <a:solidFill>
            <a:srgbClr val="00B050">
              <a:alpha val="50195"/>
            </a:srgbClr>
          </a:solidFill>
          <a:ln w="12600">
            <a:solidFill>
              <a:srgbClr val="000000"/>
            </a:solidFill>
            <a:miter lim="800000"/>
            <a:headEnd/>
            <a:tailEnd/>
          </a:ln>
        </p:spPr>
        <p:txBody>
          <a:bodyPr wrap="none" anchor="ctr"/>
          <a:lstStyle/>
          <a:p>
            <a:endParaRPr lang="en-US">
              <a:latin typeface="Times New Roman" pitchFamily="18" charset="0"/>
              <a:cs typeface="Times New Roman" pitchFamily="18" charset="0"/>
            </a:endParaRPr>
          </a:p>
        </p:txBody>
      </p:sp>
      <p:sp>
        <p:nvSpPr>
          <p:cNvPr id="70661" name="Oval 3"/>
          <p:cNvSpPr>
            <a:spLocks noChangeArrowheads="1"/>
          </p:cNvSpPr>
          <p:nvPr/>
        </p:nvSpPr>
        <p:spPr bwMode="auto">
          <a:xfrm>
            <a:off x="936625" y="939800"/>
            <a:ext cx="4368800" cy="3222625"/>
          </a:xfrm>
          <a:prstGeom prst="ellipse">
            <a:avLst/>
          </a:prstGeom>
          <a:solidFill>
            <a:srgbClr val="FF0000">
              <a:alpha val="50195"/>
            </a:srgbClr>
          </a:solidFill>
          <a:ln w="12600">
            <a:solidFill>
              <a:srgbClr val="000000"/>
            </a:solidFill>
            <a:miter lim="800000"/>
            <a:headEnd/>
            <a:tailEnd/>
          </a:ln>
        </p:spPr>
        <p:txBody>
          <a:bodyPr wrap="none" lIns="90000" tIns="46800" rIns="90000" bIns="46800" anchor="ct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dirty="0">
                <a:solidFill>
                  <a:srgbClr val="000000"/>
                </a:solidFill>
                <a:latin typeface="Times New Roman" pitchFamily="18" charset="0"/>
                <a:cs typeface="Times New Roman" pitchFamily="18" charset="0"/>
              </a:rPr>
              <a:t>New bounding techniques</a:t>
            </a:r>
          </a:p>
        </p:txBody>
      </p:sp>
      <p:sp>
        <p:nvSpPr>
          <p:cNvPr id="70662" name="Text Box 4"/>
          <p:cNvSpPr txBox="1">
            <a:spLocks noChangeArrowheads="1"/>
          </p:cNvSpPr>
          <p:nvPr/>
        </p:nvSpPr>
        <p:spPr bwMode="auto">
          <a:xfrm>
            <a:off x="1524000" y="228600"/>
            <a:ext cx="7991475" cy="519113"/>
          </a:xfrm>
          <a:prstGeom prst="rect">
            <a:avLst/>
          </a:prstGeom>
          <a:noFill/>
          <a:ln w="9525">
            <a:noFill/>
            <a:round/>
            <a:headEnd/>
            <a:tailEnd/>
          </a:ln>
        </p:spPr>
        <p:txBody>
          <a:bodyPr lIns="0" tIns="0" rIns="0" bIns="0" anchor="ctr"/>
          <a:lstStyle/>
          <a:p>
            <a:pPr eaLnBrk="1" hangingPunct="1">
              <a:lnSpc>
                <a:spcPct val="7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b="1" dirty="0" smtClean="0">
                <a:solidFill>
                  <a:srgbClr val="000000"/>
                </a:solidFill>
                <a:latin typeface="Times New Roman" pitchFamily="18" charset="0"/>
              </a:rPr>
              <a:t>Thrust 1 Recent Achievements</a:t>
            </a:r>
            <a:endParaRPr lang="en-GB" sz="2800" b="1" dirty="0">
              <a:solidFill>
                <a:srgbClr val="000000"/>
              </a:solidFill>
              <a:latin typeface="Times New Roman" pitchFamily="18" charset="0"/>
            </a:endParaRPr>
          </a:p>
        </p:txBody>
      </p:sp>
      <p:sp>
        <p:nvSpPr>
          <p:cNvPr id="70663" name="Oval 13"/>
          <p:cNvSpPr>
            <a:spLocks noChangeArrowheads="1"/>
          </p:cNvSpPr>
          <p:nvPr/>
        </p:nvSpPr>
        <p:spPr bwMode="auto">
          <a:xfrm>
            <a:off x="3803650" y="914400"/>
            <a:ext cx="5340350" cy="3205163"/>
          </a:xfrm>
          <a:prstGeom prst="ellipse">
            <a:avLst/>
          </a:prstGeom>
          <a:solidFill>
            <a:srgbClr val="00DCFF">
              <a:alpha val="14902"/>
            </a:srgbClr>
          </a:solidFill>
          <a:ln w="9525">
            <a:solidFill>
              <a:srgbClr val="000000"/>
            </a:solidFill>
            <a:round/>
            <a:headEnd/>
            <a:tailEnd/>
          </a:ln>
        </p:spPr>
        <p:txBody>
          <a:bodyPr wrap="none" anchor="ctr"/>
          <a:lstStyle/>
          <a:p>
            <a:endParaRPr lang="en-US">
              <a:latin typeface="Times New Roman" pitchFamily="18" charset="0"/>
              <a:cs typeface="Times New Roman" pitchFamily="18" charset="0"/>
            </a:endParaRPr>
          </a:p>
        </p:txBody>
      </p:sp>
      <p:sp>
        <p:nvSpPr>
          <p:cNvPr id="70664" name="Text Box 14"/>
          <p:cNvSpPr txBox="1">
            <a:spLocks noChangeArrowheads="1"/>
          </p:cNvSpPr>
          <p:nvPr/>
        </p:nvSpPr>
        <p:spPr bwMode="auto">
          <a:xfrm>
            <a:off x="5669690" y="1986400"/>
            <a:ext cx="2641600" cy="1054100"/>
          </a:xfrm>
          <a:prstGeom prst="rect">
            <a:avLst/>
          </a:prstGeom>
          <a:noFill/>
          <a:ln w="9525">
            <a:noFill/>
            <a:round/>
            <a:headEnd/>
            <a:tailEnd/>
          </a:ln>
        </p:spPr>
        <p:txBody>
          <a:bodyPr wrap="none" lIns="90000" tIns="45000" rIns="90000" bIns="4500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dirty="0">
                <a:solidFill>
                  <a:srgbClr val="000000"/>
                </a:solidFill>
                <a:latin typeface="Times New Roman" pitchFamily="18" charset="0"/>
                <a:cs typeface="Times New Roman" pitchFamily="18" charset="0"/>
              </a:rPr>
              <a:t>Code construction</a:t>
            </a:r>
          </a:p>
          <a:p>
            <a:pPr>
              <a:lnSpc>
                <a:spcPct val="4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b="1" dirty="0" smtClean="0">
              <a:solidFill>
                <a:srgbClr val="000000"/>
              </a:solidFill>
              <a:latin typeface="Times New Roman" pitchFamily="18" charset="0"/>
              <a:cs typeface="Times New Roman" pitchFamily="18" charset="0"/>
            </a:endParaRPr>
          </a:p>
          <a:p>
            <a:pPr>
              <a:lnSpc>
                <a:spcPct val="4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dirty="0" smtClean="0">
                <a:solidFill>
                  <a:srgbClr val="000000"/>
                </a:solidFill>
                <a:latin typeface="Times New Roman" pitchFamily="18" charset="0"/>
                <a:cs typeface="Times New Roman" pitchFamily="18" charset="0"/>
              </a:rPr>
              <a:t>Network </a:t>
            </a:r>
            <a:r>
              <a:rPr lang="en-GB" b="1" dirty="0">
                <a:solidFill>
                  <a:srgbClr val="000000"/>
                </a:solidFill>
                <a:latin typeface="Times New Roman" pitchFamily="18" charset="0"/>
                <a:cs typeface="Times New Roman" pitchFamily="18" charset="0"/>
              </a:rPr>
              <a:t>information theory</a:t>
            </a:r>
          </a:p>
        </p:txBody>
      </p:sp>
      <p:sp>
        <p:nvSpPr>
          <p:cNvPr id="70665" name="Text Box 15"/>
          <p:cNvSpPr txBox="1">
            <a:spLocks noChangeArrowheads="1"/>
          </p:cNvSpPr>
          <p:nvPr/>
        </p:nvSpPr>
        <p:spPr bwMode="auto">
          <a:xfrm>
            <a:off x="8726488" y="3883025"/>
            <a:ext cx="11112" cy="427038"/>
          </a:xfrm>
          <a:prstGeom prst="rect">
            <a:avLst/>
          </a:prstGeom>
          <a:solidFill>
            <a:schemeClr val="bg1"/>
          </a:solidFill>
          <a:ln w="9525">
            <a:noFill/>
            <a:round/>
            <a:headEnd/>
            <a:tailEnd/>
          </a:ln>
        </p:spPr>
        <p:txBody>
          <a:bodyPr wrap="none" anchor="ctr"/>
          <a:lstStyle/>
          <a:p>
            <a:endParaRPr lang="en-US">
              <a:latin typeface="Times New Roman" pitchFamily="18" charset="0"/>
              <a:cs typeface="Times New Roman" pitchFamily="18" charset="0"/>
            </a:endParaRPr>
          </a:p>
        </p:txBody>
      </p:sp>
      <p:sp>
        <p:nvSpPr>
          <p:cNvPr id="70666" name="Text Box 16"/>
          <p:cNvSpPr txBox="1">
            <a:spLocks noChangeArrowheads="1"/>
          </p:cNvSpPr>
          <p:nvPr/>
        </p:nvSpPr>
        <p:spPr bwMode="auto">
          <a:xfrm>
            <a:off x="5493327" y="5230091"/>
            <a:ext cx="2192338" cy="741363"/>
          </a:xfrm>
          <a:prstGeom prst="rect">
            <a:avLst/>
          </a:prstGeom>
          <a:noFill/>
          <a:ln w="9525">
            <a:noFill/>
            <a:round/>
            <a:headEnd/>
            <a:tailEnd/>
          </a:ln>
        </p:spPr>
        <p:txBody>
          <a:bodyPr wrap="none" lIns="90000" tIns="45000" rIns="90000" bIns="45000"/>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dirty="0">
                <a:solidFill>
                  <a:srgbClr val="000000"/>
                </a:solidFill>
                <a:latin typeface="Times New Roman" pitchFamily="18" charset="0"/>
                <a:cs typeface="Times New Roman" pitchFamily="18" charset="0"/>
              </a:rPr>
              <a:t>Networking</a:t>
            </a:r>
          </a:p>
          <a:p>
            <a:pPr algn="ctr">
              <a:lnSpc>
                <a:spcPct val="2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b="1" dirty="0" smtClean="0">
              <a:solidFill>
                <a:srgbClr val="000000"/>
              </a:solidFill>
              <a:latin typeface="Times New Roman" pitchFamily="18" charset="0"/>
              <a:cs typeface="Times New Roman" pitchFamily="18" charset="0"/>
            </a:endParaRPr>
          </a:p>
          <a:p>
            <a:pPr algn="ctr">
              <a:lnSpc>
                <a:spcPct val="2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dirty="0" smtClean="0">
                <a:solidFill>
                  <a:srgbClr val="000000"/>
                </a:solidFill>
                <a:latin typeface="Times New Roman" pitchFamily="18" charset="0"/>
                <a:cs typeface="Times New Roman" pitchFamily="18" charset="0"/>
              </a:rPr>
              <a:t>and </a:t>
            </a:r>
            <a:r>
              <a:rPr lang="en-GB" b="1" dirty="0">
                <a:solidFill>
                  <a:srgbClr val="000000"/>
                </a:solidFill>
                <a:latin typeface="Times New Roman" pitchFamily="18" charset="0"/>
                <a:cs typeface="Times New Roman" pitchFamily="18" charset="0"/>
              </a:rPr>
              <a:t>optimization</a:t>
            </a:r>
          </a:p>
        </p:txBody>
      </p:sp>
      <p:sp>
        <p:nvSpPr>
          <p:cNvPr id="70667" name="Text Box 17"/>
          <p:cNvSpPr txBox="1">
            <a:spLocks noChangeArrowheads="1"/>
          </p:cNvSpPr>
          <p:nvPr/>
        </p:nvSpPr>
        <p:spPr bwMode="auto">
          <a:xfrm>
            <a:off x="1423122" y="5479329"/>
            <a:ext cx="1903412" cy="741362"/>
          </a:xfrm>
          <a:prstGeom prst="rect">
            <a:avLst/>
          </a:prstGeom>
          <a:noFill/>
          <a:ln w="9525">
            <a:noFill/>
            <a:round/>
            <a:headEnd/>
            <a:tailEnd/>
          </a:ln>
        </p:spPr>
        <p:txBody>
          <a:bodyPr wrap="none" lIns="90000" tIns="45000" rIns="90000" bIns="4500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dirty="0">
                <a:solidFill>
                  <a:srgbClr val="000000"/>
                </a:solidFill>
                <a:latin typeface="Times New Roman" pitchFamily="18" charset="0"/>
                <a:cs typeface="Times New Roman" pitchFamily="18" charset="0"/>
              </a:rPr>
              <a:t>Combinatorial Tools</a:t>
            </a:r>
          </a:p>
        </p:txBody>
      </p:sp>
      <p:sp>
        <p:nvSpPr>
          <p:cNvPr id="70681" name="Text Box 9"/>
          <p:cNvSpPr txBox="1">
            <a:spLocks noChangeArrowheads="1"/>
          </p:cNvSpPr>
          <p:nvPr/>
        </p:nvSpPr>
        <p:spPr bwMode="auto">
          <a:xfrm>
            <a:off x="4029372" y="1219200"/>
            <a:ext cx="3368964" cy="553998"/>
          </a:xfrm>
          <a:prstGeom prst="rect">
            <a:avLst/>
          </a:prstGeom>
          <a:solidFill>
            <a:schemeClr val="bg1"/>
          </a:solidFill>
          <a:ln w="12700" algn="ctr">
            <a:solidFill>
              <a:schemeClr val="tx1"/>
            </a:solidFill>
            <a:miter lim="800000"/>
            <a:headEnd/>
            <a:tailEnd/>
          </a:ln>
        </p:spPr>
        <p:txBody>
          <a:bodyPr wrap="square">
            <a:spAutoFit/>
          </a:bodyPr>
          <a:lstStyle/>
          <a:p>
            <a:r>
              <a:rPr lang="en-US" sz="1600" b="1" i="1" dirty="0" smtClean="0">
                <a:latin typeface="Times New Roman" pitchFamily="18" charset="0"/>
              </a:rPr>
              <a:t>Goldsmith, </a:t>
            </a:r>
            <a:r>
              <a:rPr lang="en-US" sz="1600" b="1" i="1" dirty="0" err="1" smtClean="0">
                <a:latin typeface="Times New Roman" pitchFamily="18" charset="0"/>
              </a:rPr>
              <a:t>Medard</a:t>
            </a:r>
            <a:r>
              <a:rPr lang="en-US" sz="1600" b="1" i="1" dirty="0" smtClean="0">
                <a:latin typeface="Times New Roman" pitchFamily="18" charset="0"/>
              </a:rPr>
              <a:t>: </a:t>
            </a:r>
            <a:r>
              <a:rPr lang="en-US" sz="1400" dirty="0" smtClean="0"/>
              <a:t>Analog Network Coding in the High-SNR </a:t>
            </a:r>
            <a:r>
              <a:rPr lang="en-US" sz="1400" dirty="0" smtClean="0"/>
              <a:t>Regime</a:t>
            </a:r>
            <a:endParaRPr lang="en-US" sz="1200" dirty="0">
              <a:latin typeface="Times New Roman" pitchFamily="18" charset="0"/>
            </a:endParaRPr>
          </a:p>
        </p:txBody>
      </p:sp>
      <p:sp>
        <p:nvSpPr>
          <p:cNvPr id="22" name="Text Box 7"/>
          <p:cNvSpPr txBox="1">
            <a:spLocks noChangeArrowheads="1"/>
          </p:cNvSpPr>
          <p:nvPr/>
        </p:nvSpPr>
        <p:spPr bwMode="auto">
          <a:xfrm>
            <a:off x="4782272" y="3348035"/>
            <a:ext cx="3516601" cy="307777"/>
          </a:xfrm>
          <a:prstGeom prst="rect">
            <a:avLst/>
          </a:prstGeom>
          <a:solidFill>
            <a:schemeClr val="bg1"/>
          </a:solidFill>
          <a:ln w="12700">
            <a:solidFill>
              <a:schemeClr val="tx1"/>
            </a:solidFill>
            <a:miter lim="800000"/>
            <a:headEnd/>
            <a:tailEnd/>
          </a:ln>
        </p:spPr>
        <p:txBody>
          <a:bodyPr wrap="square">
            <a:spAutoFit/>
          </a:bodyPr>
          <a:lstStyle/>
          <a:p>
            <a:r>
              <a:rPr lang="en-US" sz="1400" b="1" i="1" dirty="0" smtClean="0"/>
              <a:t>Moulin: </a:t>
            </a:r>
            <a:r>
              <a:rPr lang="en-US" sz="1400" dirty="0" err="1" smtClean="0"/>
              <a:t>Nonasymptotic</a:t>
            </a:r>
            <a:r>
              <a:rPr lang="en-US" sz="1400" dirty="0" smtClean="0"/>
              <a:t> </a:t>
            </a:r>
            <a:r>
              <a:rPr lang="en-US" sz="1400" dirty="0" smtClean="0"/>
              <a:t>Universal Coding</a:t>
            </a:r>
            <a:endParaRPr lang="en-US" sz="1400" dirty="0">
              <a:latin typeface="Calibri" pitchFamily="34" charset="0"/>
            </a:endParaRPr>
          </a:p>
        </p:txBody>
      </p:sp>
      <p:sp>
        <p:nvSpPr>
          <p:cNvPr id="23" name="Text Box 7"/>
          <p:cNvSpPr txBox="1">
            <a:spLocks noChangeArrowheads="1"/>
          </p:cNvSpPr>
          <p:nvPr/>
        </p:nvSpPr>
        <p:spPr bwMode="auto">
          <a:xfrm>
            <a:off x="2660073" y="2805830"/>
            <a:ext cx="3394364" cy="307777"/>
          </a:xfrm>
          <a:prstGeom prst="rect">
            <a:avLst/>
          </a:prstGeom>
          <a:solidFill>
            <a:schemeClr val="bg1"/>
          </a:solidFill>
          <a:ln w="12700">
            <a:solidFill>
              <a:schemeClr val="tx1"/>
            </a:solidFill>
            <a:miter lim="800000"/>
            <a:headEnd/>
            <a:tailEnd/>
          </a:ln>
        </p:spPr>
        <p:txBody>
          <a:bodyPr wrap="square">
            <a:spAutoFit/>
          </a:bodyPr>
          <a:lstStyle/>
          <a:p>
            <a:r>
              <a:rPr lang="en-US" sz="1400" b="1" i="1" dirty="0" smtClean="0">
                <a:latin typeface="+mn-lt"/>
              </a:rPr>
              <a:t>Cover: </a:t>
            </a:r>
            <a:r>
              <a:rPr lang="en-US" sz="1400" dirty="0" smtClean="0">
                <a:latin typeface="+mn-lt"/>
              </a:rPr>
              <a:t>Coordination via Communication</a:t>
            </a:r>
            <a:r>
              <a:rPr lang="en-US" sz="1400" b="1" i="1" dirty="0" smtClean="0">
                <a:latin typeface="+mn-lt"/>
              </a:rPr>
              <a:t> </a:t>
            </a:r>
            <a:endParaRPr lang="en-US" sz="1400" dirty="0">
              <a:latin typeface="+mn-lt"/>
            </a:endParaRPr>
          </a:p>
        </p:txBody>
      </p:sp>
      <p:sp>
        <p:nvSpPr>
          <p:cNvPr id="25" name="Text Box 9"/>
          <p:cNvSpPr txBox="1">
            <a:spLocks noChangeArrowheads="1"/>
          </p:cNvSpPr>
          <p:nvPr/>
        </p:nvSpPr>
        <p:spPr bwMode="auto">
          <a:xfrm>
            <a:off x="1527463" y="4319297"/>
            <a:ext cx="2725881" cy="553998"/>
          </a:xfrm>
          <a:prstGeom prst="rect">
            <a:avLst/>
          </a:prstGeom>
          <a:solidFill>
            <a:schemeClr val="bg1"/>
          </a:solidFill>
          <a:ln w="12700">
            <a:solidFill>
              <a:schemeClr val="tx1"/>
            </a:solidFill>
            <a:miter lim="800000"/>
            <a:headEnd/>
            <a:tailEnd/>
          </a:ln>
        </p:spPr>
        <p:txBody>
          <a:bodyPr wrap="square">
            <a:spAutoFit/>
          </a:bodyPr>
          <a:lstStyle/>
          <a:p>
            <a:r>
              <a:rPr lang="en-US" sz="1600" b="1" i="1" dirty="0" err="1" smtClean="0">
                <a:solidFill>
                  <a:srgbClr val="000000"/>
                </a:solidFill>
                <a:latin typeface="Times New Roman" pitchFamily="18" charset="0"/>
              </a:rPr>
              <a:t>Medard</a:t>
            </a:r>
            <a:r>
              <a:rPr lang="en-US" sz="1600" b="1" i="1" dirty="0" smtClean="0">
                <a:solidFill>
                  <a:srgbClr val="000000"/>
                </a:solidFill>
                <a:latin typeface="Times New Roman" pitchFamily="18" charset="0"/>
              </a:rPr>
              <a:t>: </a:t>
            </a:r>
            <a:r>
              <a:rPr lang="en-US" sz="1400" dirty="0" smtClean="0">
                <a:solidFill>
                  <a:srgbClr val="000000"/>
                </a:solidFill>
                <a:latin typeface="+mn-lt"/>
              </a:rPr>
              <a:t>Scalar</a:t>
            </a:r>
            <a:r>
              <a:rPr lang="en-US" sz="1400" dirty="0" smtClean="0">
                <a:latin typeface="+mn-lt"/>
              </a:rPr>
              <a:t>-linear </a:t>
            </a:r>
            <a:r>
              <a:rPr lang="en-US" sz="1400" dirty="0" smtClean="0">
                <a:latin typeface="+mn-lt"/>
              </a:rPr>
              <a:t>Network </a:t>
            </a:r>
            <a:endParaRPr lang="en-US" sz="1400" dirty="0" smtClean="0">
              <a:latin typeface="+mn-lt"/>
            </a:endParaRPr>
          </a:p>
          <a:p>
            <a:r>
              <a:rPr lang="en-US" sz="1400" dirty="0" smtClean="0">
                <a:latin typeface="+mn-lt"/>
              </a:rPr>
              <a:t>Coding </a:t>
            </a:r>
            <a:r>
              <a:rPr lang="en-US" sz="1400" dirty="0" smtClean="0">
                <a:latin typeface="+mn-lt"/>
              </a:rPr>
              <a:t>in Wireless </a:t>
            </a:r>
            <a:r>
              <a:rPr lang="en-US" sz="1400" dirty="0" smtClean="0">
                <a:latin typeface="+mn-lt"/>
              </a:rPr>
              <a:t>Networks</a:t>
            </a:r>
            <a:endParaRPr lang="en-US" sz="1200" dirty="0">
              <a:solidFill>
                <a:srgbClr val="000000"/>
              </a:solidFill>
              <a:latin typeface="+mn-lt"/>
            </a:endParaRPr>
          </a:p>
        </p:txBody>
      </p:sp>
      <p:sp>
        <p:nvSpPr>
          <p:cNvPr id="26" name="Text Box 12"/>
          <p:cNvSpPr txBox="1">
            <a:spLocks noChangeArrowheads="1"/>
          </p:cNvSpPr>
          <p:nvPr/>
        </p:nvSpPr>
        <p:spPr bwMode="auto">
          <a:xfrm>
            <a:off x="4840434" y="3938150"/>
            <a:ext cx="3458440" cy="523220"/>
          </a:xfrm>
          <a:prstGeom prst="rect">
            <a:avLst/>
          </a:prstGeom>
          <a:solidFill>
            <a:schemeClr val="bg1"/>
          </a:solidFill>
          <a:ln w="12700">
            <a:solidFill>
              <a:schemeClr val="tx1"/>
            </a:solidFill>
            <a:miter lim="800000"/>
            <a:headEnd/>
            <a:tailEnd/>
          </a:ln>
        </p:spPr>
        <p:txBody>
          <a:bodyPr wrap="square">
            <a:spAutoFit/>
          </a:bodyPr>
          <a:lstStyle/>
          <a:p>
            <a:r>
              <a:rPr lang="en-US" sz="1400" b="1" i="1" dirty="0" smtClean="0"/>
              <a:t>Coleman: </a:t>
            </a:r>
            <a:r>
              <a:rPr lang="en-US" sz="1400" dirty="0" smtClean="0"/>
              <a:t>On </a:t>
            </a:r>
            <a:r>
              <a:rPr lang="en-US" sz="1400" dirty="0" smtClean="0"/>
              <a:t>Reversible Markov Chains </a:t>
            </a:r>
            <a:endParaRPr lang="en-US" sz="1400" dirty="0" smtClean="0"/>
          </a:p>
          <a:p>
            <a:r>
              <a:rPr lang="en-US" sz="1400" dirty="0" smtClean="0"/>
              <a:t>and </a:t>
            </a:r>
            <a:r>
              <a:rPr lang="en-US" sz="1400" dirty="0" smtClean="0"/>
              <a:t>Maximization of Directed Information</a:t>
            </a:r>
            <a:endParaRPr lang="en-US" sz="1400" dirty="0">
              <a:solidFill>
                <a:srgbClr val="000000"/>
              </a:solidFill>
              <a:latin typeface="Calibri" pitchFamily="34" charset="0"/>
            </a:endParaRPr>
          </a:p>
        </p:txBody>
      </p:sp>
      <p:sp>
        <p:nvSpPr>
          <p:cNvPr id="27" name="Text Box 7"/>
          <p:cNvSpPr txBox="1">
            <a:spLocks noChangeArrowheads="1"/>
          </p:cNvSpPr>
          <p:nvPr/>
        </p:nvSpPr>
        <p:spPr bwMode="auto">
          <a:xfrm>
            <a:off x="1025236" y="1782326"/>
            <a:ext cx="2923309" cy="523220"/>
          </a:xfrm>
          <a:prstGeom prst="rect">
            <a:avLst/>
          </a:prstGeom>
          <a:solidFill>
            <a:schemeClr val="bg1"/>
          </a:solidFill>
          <a:ln w="12700">
            <a:solidFill>
              <a:schemeClr val="tx1"/>
            </a:solidFill>
            <a:miter lim="800000"/>
            <a:headEnd/>
            <a:tailEnd/>
          </a:ln>
        </p:spPr>
        <p:txBody>
          <a:bodyPr wrap="square">
            <a:spAutoFit/>
          </a:bodyPr>
          <a:lstStyle/>
          <a:p>
            <a:r>
              <a:rPr lang="en-US" sz="1400" b="1" dirty="0" smtClean="0"/>
              <a:t>El </a:t>
            </a:r>
            <a:r>
              <a:rPr lang="en-US" sz="1400" b="1" dirty="0" err="1" smtClean="0"/>
              <a:t>Gamal</a:t>
            </a:r>
            <a:r>
              <a:rPr lang="en-US" sz="1400" b="1" dirty="0" smtClean="0"/>
              <a:t>: </a:t>
            </a:r>
            <a:r>
              <a:rPr lang="en-US" sz="1400" dirty="0" smtClean="0"/>
              <a:t>Interference </a:t>
            </a:r>
            <a:r>
              <a:rPr lang="en-US" sz="1400" dirty="0" smtClean="0"/>
              <a:t>Decoding </a:t>
            </a:r>
            <a:endParaRPr lang="en-US" sz="1400" dirty="0" smtClean="0"/>
          </a:p>
          <a:p>
            <a:r>
              <a:rPr lang="en-US" sz="1400" dirty="0" smtClean="0"/>
              <a:t>for Deterministic Channels</a:t>
            </a:r>
            <a:endParaRPr lang="en-US" sz="1400" dirty="0">
              <a:latin typeface="Calibri" pitchFamily="34" charset="0"/>
            </a:endParaRPr>
          </a:p>
        </p:txBody>
      </p:sp>
      <p:sp>
        <p:nvSpPr>
          <p:cNvPr id="28" name="Text Box 7"/>
          <p:cNvSpPr txBox="1">
            <a:spLocks noChangeArrowheads="1"/>
          </p:cNvSpPr>
          <p:nvPr/>
        </p:nvSpPr>
        <p:spPr bwMode="auto">
          <a:xfrm>
            <a:off x="4616018" y="4594944"/>
            <a:ext cx="4043073" cy="307777"/>
          </a:xfrm>
          <a:prstGeom prst="rect">
            <a:avLst/>
          </a:prstGeom>
          <a:solidFill>
            <a:schemeClr val="bg1"/>
          </a:solidFill>
          <a:ln w="12700">
            <a:solidFill>
              <a:schemeClr val="tx1"/>
            </a:solidFill>
            <a:miter lim="800000"/>
            <a:headEnd/>
            <a:tailEnd/>
          </a:ln>
        </p:spPr>
        <p:txBody>
          <a:bodyPr wrap="square">
            <a:spAutoFit/>
          </a:bodyPr>
          <a:lstStyle/>
          <a:p>
            <a:r>
              <a:rPr lang="en-US" sz="1400" b="1" i="1" dirty="0" smtClean="0"/>
              <a:t>Moulin</a:t>
            </a:r>
            <a:r>
              <a:rPr lang="en-US" sz="1400" dirty="0" smtClean="0"/>
              <a:t>: MANET </a:t>
            </a:r>
            <a:r>
              <a:rPr lang="en-US" sz="1400" dirty="0" smtClean="0"/>
              <a:t>Capacity Under Severe Outage</a:t>
            </a:r>
            <a:endParaRPr lang="en-US" sz="1400" dirty="0">
              <a:latin typeface="Calibri" pitchFamily="34" charset="0"/>
            </a:endParaRPr>
          </a:p>
        </p:txBody>
      </p:sp>
      <p:sp>
        <p:nvSpPr>
          <p:cNvPr id="29" name="Text Box 9"/>
          <p:cNvSpPr txBox="1">
            <a:spLocks noChangeArrowheads="1"/>
          </p:cNvSpPr>
          <p:nvPr/>
        </p:nvSpPr>
        <p:spPr bwMode="auto">
          <a:xfrm>
            <a:off x="1840354" y="3519055"/>
            <a:ext cx="2468410" cy="584775"/>
          </a:xfrm>
          <a:prstGeom prst="rect">
            <a:avLst/>
          </a:prstGeom>
          <a:solidFill>
            <a:schemeClr val="bg1"/>
          </a:solidFill>
          <a:ln w="12700" algn="ctr">
            <a:solidFill>
              <a:schemeClr val="tx1"/>
            </a:solidFill>
            <a:miter lim="800000"/>
            <a:headEnd/>
            <a:tailEnd/>
          </a:ln>
        </p:spPr>
        <p:txBody>
          <a:bodyPr wrap="square">
            <a:spAutoFit/>
          </a:bodyPr>
          <a:lstStyle/>
          <a:p>
            <a:r>
              <a:rPr lang="en-US" sz="1600" b="1" i="1" dirty="0" smtClean="0">
                <a:latin typeface="Times New Roman" pitchFamily="18" charset="0"/>
              </a:rPr>
              <a:t>Goldsmith: </a:t>
            </a:r>
            <a:r>
              <a:rPr lang="en-US" sz="1600" dirty="0" smtClean="0">
                <a:latin typeface="Times New Roman" pitchFamily="18" charset="0"/>
              </a:rPr>
              <a:t>Cognitive and Cooperative Relaying</a:t>
            </a:r>
            <a:endParaRPr lang="en-US" sz="1200" dirty="0">
              <a:latin typeface="Times New Roman" pitchFamily="18" charset="0"/>
            </a:endParaRP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Oval 25"/>
          <p:cNvSpPr>
            <a:spLocks noChangeArrowheads="1"/>
          </p:cNvSpPr>
          <p:nvPr/>
        </p:nvSpPr>
        <p:spPr bwMode="auto">
          <a:xfrm>
            <a:off x="3903663" y="3341540"/>
            <a:ext cx="5118100" cy="2625725"/>
          </a:xfrm>
          <a:prstGeom prst="ellipse">
            <a:avLst/>
          </a:prstGeom>
          <a:solidFill>
            <a:srgbClr val="4094D0">
              <a:alpha val="70195"/>
            </a:srgbClr>
          </a:solidFill>
          <a:ln w="12700">
            <a:solidFill>
              <a:schemeClr val="tx1">
                <a:alpha val="70195"/>
              </a:schemeClr>
            </a:solidFill>
            <a:round/>
            <a:headEnd/>
            <a:tailEnd type="none" w="med" len="lg"/>
          </a:ln>
        </p:spPr>
        <p:txBody>
          <a:bodyPr anchor="ctr">
            <a:spAutoFit/>
          </a:bodyPr>
          <a:lstStyle/>
          <a:p>
            <a:endParaRPr lang="en-US"/>
          </a:p>
        </p:txBody>
      </p:sp>
      <p:sp>
        <p:nvSpPr>
          <p:cNvPr id="27651" name="Oval 24"/>
          <p:cNvSpPr>
            <a:spLocks noChangeArrowheads="1"/>
          </p:cNvSpPr>
          <p:nvPr/>
        </p:nvSpPr>
        <p:spPr bwMode="auto">
          <a:xfrm>
            <a:off x="98425" y="3627290"/>
            <a:ext cx="5118100" cy="2482850"/>
          </a:xfrm>
          <a:prstGeom prst="ellipse">
            <a:avLst/>
          </a:prstGeom>
          <a:solidFill>
            <a:srgbClr val="7FD7A7">
              <a:alpha val="70195"/>
            </a:srgbClr>
          </a:solidFill>
          <a:ln w="12700">
            <a:solidFill>
              <a:schemeClr val="tx1">
                <a:alpha val="70195"/>
              </a:schemeClr>
            </a:solidFill>
            <a:round/>
            <a:headEnd/>
            <a:tailEnd type="none" w="med" len="lg"/>
          </a:ln>
        </p:spPr>
        <p:txBody>
          <a:bodyPr anchor="ctr">
            <a:spAutoFit/>
          </a:bodyPr>
          <a:lstStyle/>
          <a:p>
            <a:endParaRPr lang="en-US"/>
          </a:p>
        </p:txBody>
      </p:sp>
      <p:sp>
        <p:nvSpPr>
          <p:cNvPr id="27652" name="Oval 23"/>
          <p:cNvSpPr>
            <a:spLocks noChangeArrowheads="1"/>
          </p:cNvSpPr>
          <p:nvPr/>
        </p:nvSpPr>
        <p:spPr bwMode="auto">
          <a:xfrm>
            <a:off x="477838" y="1330178"/>
            <a:ext cx="7891462" cy="2597150"/>
          </a:xfrm>
          <a:prstGeom prst="ellipse">
            <a:avLst/>
          </a:prstGeom>
          <a:solidFill>
            <a:srgbClr val="FF7F7F">
              <a:alpha val="70195"/>
            </a:srgbClr>
          </a:solidFill>
          <a:ln w="12700">
            <a:solidFill>
              <a:schemeClr val="tx1">
                <a:alpha val="34901"/>
              </a:schemeClr>
            </a:solidFill>
            <a:round/>
            <a:headEnd/>
            <a:tailEnd type="none" w="med" len="lg"/>
          </a:ln>
        </p:spPr>
        <p:txBody>
          <a:bodyPr anchor="ctr">
            <a:spAutoFit/>
          </a:bodyPr>
          <a:lstStyle/>
          <a:p>
            <a:endParaRPr lang="en-US"/>
          </a:p>
        </p:txBody>
      </p:sp>
      <p:sp>
        <p:nvSpPr>
          <p:cNvPr id="27653" name="TextBox 17"/>
          <p:cNvSpPr txBox="1">
            <a:spLocks noChangeArrowheads="1"/>
          </p:cNvSpPr>
          <p:nvPr/>
        </p:nvSpPr>
        <p:spPr bwMode="auto">
          <a:xfrm>
            <a:off x="2474918" y="927238"/>
            <a:ext cx="3857625" cy="366712"/>
          </a:xfrm>
          <a:prstGeom prst="rect">
            <a:avLst/>
          </a:prstGeom>
          <a:noFill/>
          <a:ln w="9525">
            <a:noFill/>
            <a:miter lim="800000"/>
            <a:headEnd/>
            <a:tailEnd/>
          </a:ln>
        </p:spPr>
        <p:txBody>
          <a:bodyPr>
            <a:spAutoFit/>
          </a:bodyPr>
          <a:lstStyle/>
          <a:p>
            <a:pPr eaLnBrk="1" hangingPunct="1">
              <a:spcBef>
                <a:spcPct val="0"/>
              </a:spcBef>
            </a:pPr>
            <a:r>
              <a:rPr lang="en-US" sz="1800" b="1" i="1" u="sng">
                <a:solidFill>
                  <a:srgbClr val="C00000"/>
                </a:solidFill>
                <a:latin typeface="Times New Roman" pitchFamily="18" charset="0"/>
                <a:cs typeface="Times New Roman" pitchFamily="18" charset="0"/>
              </a:rPr>
              <a:t>Dynamic Network Information Theory</a:t>
            </a:r>
          </a:p>
        </p:txBody>
      </p:sp>
      <p:sp>
        <p:nvSpPr>
          <p:cNvPr id="27654" name="TextBox 22"/>
          <p:cNvSpPr txBox="1">
            <a:spLocks noChangeArrowheads="1"/>
          </p:cNvSpPr>
          <p:nvPr/>
        </p:nvSpPr>
        <p:spPr bwMode="auto">
          <a:xfrm>
            <a:off x="1003300" y="6113315"/>
            <a:ext cx="3341688" cy="366713"/>
          </a:xfrm>
          <a:prstGeom prst="rect">
            <a:avLst/>
          </a:prstGeom>
          <a:noFill/>
          <a:ln w="9525">
            <a:noFill/>
            <a:miter lim="800000"/>
            <a:headEnd/>
            <a:tailEnd/>
          </a:ln>
        </p:spPr>
        <p:txBody>
          <a:bodyPr>
            <a:spAutoFit/>
          </a:bodyPr>
          <a:lstStyle/>
          <a:p>
            <a:pPr eaLnBrk="1" hangingPunct="1">
              <a:spcBef>
                <a:spcPct val="0"/>
              </a:spcBef>
            </a:pPr>
            <a:r>
              <a:rPr lang="en-US" sz="1800" b="1" i="1" u="sng">
                <a:solidFill>
                  <a:srgbClr val="005426"/>
                </a:solidFill>
                <a:latin typeface="Times New Roman" pitchFamily="18" charset="0"/>
                <a:cs typeface="Times New Roman" pitchFamily="18" charset="0"/>
              </a:rPr>
              <a:t>CSI, feedback, and robustness</a:t>
            </a:r>
          </a:p>
        </p:txBody>
      </p:sp>
      <p:sp>
        <p:nvSpPr>
          <p:cNvPr id="27655" name="TextBox 23"/>
          <p:cNvSpPr txBox="1">
            <a:spLocks noChangeArrowheads="1"/>
          </p:cNvSpPr>
          <p:nvPr/>
        </p:nvSpPr>
        <p:spPr bwMode="auto">
          <a:xfrm>
            <a:off x="5670550" y="6146653"/>
            <a:ext cx="1958975" cy="366712"/>
          </a:xfrm>
          <a:prstGeom prst="rect">
            <a:avLst/>
          </a:prstGeom>
          <a:noFill/>
          <a:ln w="9525">
            <a:noFill/>
            <a:miter lim="800000"/>
            <a:headEnd/>
            <a:tailEnd/>
          </a:ln>
        </p:spPr>
        <p:txBody>
          <a:bodyPr>
            <a:spAutoFit/>
          </a:bodyPr>
          <a:lstStyle/>
          <a:p>
            <a:pPr eaLnBrk="1" hangingPunct="1">
              <a:spcBef>
                <a:spcPct val="0"/>
              </a:spcBef>
            </a:pPr>
            <a:r>
              <a:rPr lang="en-US" sz="1800" b="1" i="1" u="sng">
                <a:solidFill>
                  <a:srgbClr val="0000FF"/>
                </a:solidFill>
                <a:latin typeface="Times New Roman" pitchFamily="18" charset="0"/>
                <a:cs typeface="Times New Roman" pitchFamily="18" charset="0"/>
              </a:rPr>
              <a:t>Structured coding</a:t>
            </a:r>
          </a:p>
        </p:txBody>
      </p:sp>
      <p:sp>
        <p:nvSpPr>
          <p:cNvPr id="27656" name="Rectangle 17"/>
          <p:cNvSpPr>
            <a:spLocks noChangeArrowheads="1"/>
          </p:cNvSpPr>
          <p:nvPr/>
        </p:nvSpPr>
        <p:spPr bwMode="auto">
          <a:xfrm>
            <a:off x="785813" y="261938"/>
            <a:ext cx="4861652" cy="412421"/>
          </a:xfrm>
          <a:prstGeom prst="rect">
            <a:avLst/>
          </a:prstGeom>
          <a:noFill/>
          <a:ln w="9525">
            <a:noFill/>
            <a:miter lim="800000"/>
            <a:headEnd/>
            <a:tailEnd/>
          </a:ln>
        </p:spPr>
        <p:txBody>
          <a:bodyPr wrap="none">
            <a:spAutoFit/>
          </a:bodyPr>
          <a:lstStyle/>
          <a:p>
            <a:pPr eaLnBrk="1" hangingPunct="1">
              <a:lnSpc>
                <a:spcPct val="73000"/>
              </a:lnSpc>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b="1" dirty="0">
                <a:solidFill>
                  <a:srgbClr val="000000"/>
                </a:solidFill>
                <a:latin typeface="Times"/>
              </a:rPr>
              <a:t>Thrust 2 </a:t>
            </a:r>
            <a:r>
              <a:rPr lang="en-GB" sz="2800" b="1" dirty="0" smtClean="0">
                <a:solidFill>
                  <a:srgbClr val="000000"/>
                </a:solidFill>
                <a:latin typeface="Times"/>
              </a:rPr>
              <a:t>Recent Achievements</a:t>
            </a:r>
            <a:endParaRPr lang="en-GB" sz="2800" b="1" dirty="0">
              <a:solidFill>
                <a:srgbClr val="000000"/>
              </a:solidFill>
              <a:latin typeface="Times"/>
            </a:endParaRPr>
          </a:p>
        </p:txBody>
      </p:sp>
      <p:sp>
        <p:nvSpPr>
          <p:cNvPr id="27660" name="Text Box 7"/>
          <p:cNvSpPr txBox="1">
            <a:spLocks noChangeArrowheads="1"/>
          </p:cNvSpPr>
          <p:nvPr/>
        </p:nvSpPr>
        <p:spPr bwMode="auto">
          <a:xfrm>
            <a:off x="4627419" y="4842306"/>
            <a:ext cx="3726873" cy="523220"/>
          </a:xfrm>
          <a:prstGeom prst="rect">
            <a:avLst/>
          </a:prstGeom>
          <a:solidFill>
            <a:schemeClr val="bg1"/>
          </a:solidFill>
          <a:ln w="12700">
            <a:solidFill>
              <a:schemeClr val="tx1"/>
            </a:solidFill>
            <a:miter lim="800000"/>
            <a:headEnd/>
            <a:tailEnd/>
          </a:ln>
        </p:spPr>
        <p:txBody>
          <a:bodyPr wrap="square">
            <a:spAutoFit/>
          </a:bodyPr>
          <a:lstStyle/>
          <a:p>
            <a:r>
              <a:rPr lang="en-US" sz="1400" b="1" i="1" dirty="0" smtClean="0">
                <a:latin typeface="+mn-lt"/>
              </a:rPr>
              <a:t>Coleman</a:t>
            </a:r>
            <a:r>
              <a:rPr lang="en-US" sz="1400" b="1" i="1" dirty="0" smtClean="0">
                <a:latin typeface="+mn-lt"/>
              </a:rPr>
              <a:t>: </a:t>
            </a:r>
            <a:r>
              <a:rPr lang="en-US" sz="1400" dirty="0" smtClean="0">
                <a:latin typeface="+mn-lt"/>
              </a:rPr>
              <a:t>Source Coding with </a:t>
            </a:r>
            <a:r>
              <a:rPr lang="en-US" sz="1400" dirty="0" err="1" smtClean="0">
                <a:latin typeface="+mn-lt"/>
              </a:rPr>
              <a:t>Feedforward</a:t>
            </a:r>
            <a:r>
              <a:rPr lang="en-US" sz="1400" dirty="0" smtClean="0">
                <a:latin typeface="+mn-lt"/>
              </a:rPr>
              <a:t> Using the Posterior Matching </a:t>
            </a:r>
            <a:r>
              <a:rPr lang="en-US" sz="1400" dirty="0" smtClean="0">
                <a:latin typeface="+mn-lt"/>
              </a:rPr>
              <a:t>Scheme</a:t>
            </a:r>
            <a:endParaRPr lang="en-US" sz="1400" dirty="0">
              <a:latin typeface="+mn-lt"/>
            </a:endParaRPr>
          </a:p>
        </p:txBody>
      </p:sp>
      <p:sp>
        <p:nvSpPr>
          <p:cNvPr id="27663" name="Text Box 12"/>
          <p:cNvSpPr txBox="1">
            <a:spLocks noChangeArrowheads="1"/>
          </p:cNvSpPr>
          <p:nvPr/>
        </p:nvSpPr>
        <p:spPr bwMode="auto">
          <a:xfrm>
            <a:off x="905742" y="3688769"/>
            <a:ext cx="3458440" cy="523220"/>
          </a:xfrm>
          <a:prstGeom prst="rect">
            <a:avLst/>
          </a:prstGeom>
          <a:solidFill>
            <a:schemeClr val="bg1"/>
          </a:solidFill>
          <a:ln w="12700">
            <a:solidFill>
              <a:schemeClr val="tx1"/>
            </a:solidFill>
            <a:miter lim="800000"/>
            <a:headEnd/>
            <a:tailEnd/>
          </a:ln>
        </p:spPr>
        <p:txBody>
          <a:bodyPr wrap="square">
            <a:spAutoFit/>
          </a:bodyPr>
          <a:lstStyle/>
          <a:p>
            <a:r>
              <a:rPr lang="en-US" sz="1400" b="1" i="1" dirty="0" smtClean="0"/>
              <a:t>Coleman: </a:t>
            </a:r>
            <a:r>
              <a:rPr lang="en-US" sz="1400" dirty="0" smtClean="0"/>
              <a:t>On </a:t>
            </a:r>
            <a:r>
              <a:rPr lang="en-US" sz="1400" dirty="0" smtClean="0"/>
              <a:t>Reversible Markov Chains </a:t>
            </a:r>
            <a:endParaRPr lang="en-US" sz="1400" dirty="0" smtClean="0"/>
          </a:p>
          <a:p>
            <a:r>
              <a:rPr lang="en-US" sz="1400" dirty="0" smtClean="0"/>
              <a:t>and </a:t>
            </a:r>
            <a:r>
              <a:rPr lang="en-US" sz="1400" dirty="0" smtClean="0"/>
              <a:t>Maximization of Directed Information</a:t>
            </a:r>
            <a:endParaRPr lang="en-US" sz="1400" dirty="0">
              <a:solidFill>
                <a:srgbClr val="000000"/>
              </a:solidFill>
              <a:latin typeface="Calibri" pitchFamily="34" charset="0"/>
            </a:endParaRPr>
          </a:p>
        </p:txBody>
      </p:sp>
      <p:sp>
        <p:nvSpPr>
          <p:cNvPr id="27664" name="Text Box 9"/>
          <p:cNvSpPr txBox="1">
            <a:spLocks noChangeArrowheads="1"/>
          </p:cNvSpPr>
          <p:nvPr/>
        </p:nvSpPr>
        <p:spPr bwMode="auto">
          <a:xfrm>
            <a:off x="3104428" y="3267074"/>
            <a:ext cx="3282517" cy="307777"/>
          </a:xfrm>
          <a:prstGeom prst="rect">
            <a:avLst/>
          </a:prstGeom>
          <a:solidFill>
            <a:schemeClr val="bg1"/>
          </a:solidFill>
          <a:ln w="12700">
            <a:solidFill>
              <a:schemeClr val="tx1"/>
            </a:solidFill>
            <a:miter lim="800000"/>
            <a:headEnd/>
            <a:tailEnd/>
          </a:ln>
        </p:spPr>
        <p:txBody>
          <a:bodyPr wrap="square">
            <a:spAutoFit/>
          </a:bodyPr>
          <a:lstStyle/>
          <a:p>
            <a:r>
              <a:rPr lang="en-US" sz="1400" b="1" i="1" dirty="0" err="1" smtClean="0"/>
              <a:t>Zheng</a:t>
            </a:r>
            <a:r>
              <a:rPr lang="en-US" sz="1400" b="1" i="1" dirty="0" smtClean="0"/>
              <a:t>: </a:t>
            </a:r>
            <a:r>
              <a:rPr lang="en-US" sz="1400" dirty="0" smtClean="0"/>
              <a:t>Coding  </a:t>
            </a:r>
            <a:r>
              <a:rPr lang="en-US" sz="1400" dirty="0" smtClean="0"/>
              <a:t>with Dynamic Metrics</a:t>
            </a:r>
            <a:endParaRPr lang="en-US" sz="1200" dirty="0">
              <a:solidFill>
                <a:srgbClr val="000000"/>
              </a:solidFill>
            </a:endParaRPr>
          </a:p>
        </p:txBody>
      </p:sp>
      <p:sp>
        <p:nvSpPr>
          <p:cNvPr id="27665" name="Text Box 9"/>
          <p:cNvSpPr txBox="1">
            <a:spLocks noChangeArrowheads="1"/>
          </p:cNvSpPr>
          <p:nvPr/>
        </p:nvSpPr>
        <p:spPr bwMode="auto">
          <a:xfrm>
            <a:off x="5794664" y="4208461"/>
            <a:ext cx="2725881" cy="553998"/>
          </a:xfrm>
          <a:prstGeom prst="rect">
            <a:avLst/>
          </a:prstGeom>
          <a:solidFill>
            <a:schemeClr val="bg1"/>
          </a:solidFill>
          <a:ln w="12700">
            <a:solidFill>
              <a:schemeClr val="tx1"/>
            </a:solidFill>
            <a:miter lim="800000"/>
            <a:headEnd/>
            <a:tailEnd/>
          </a:ln>
        </p:spPr>
        <p:txBody>
          <a:bodyPr wrap="square">
            <a:spAutoFit/>
          </a:bodyPr>
          <a:lstStyle/>
          <a:p>
            <a:r>
              <a:rPr lang="en-US" sz="1600" b="1" i="1" dirty="0" err="1" smtClean="0">
                <a:solidFill>
                  <a:srgbClr val="000000"/>
                </a:solidFill>
                <a:latin typeface="Times New Roman" pitchFamily="18" charset="0"/>
              </a:rPr>
              <a:t>Medard</a:t>
            </a:r>
            <a:r>
              <a:rPr lang="en-US" sz="1600" b="1" i="1" dirty="0" smtClean="0">
                <a:solidFill>
                  <a:srgbClr val="000000"/>
                </a:solidFill>
                <a:latin typeface="Times New Roman" pitchFamily="18" charset="0"/>
              </a:rPr>
              <a:t>: </a:t>
            </a:r>
            <a:r>
              <a:rPr lang="en-US" sz="1400" dirty="0" smtClean="0">
                <a:solidFill>
                  <a:srgbClr val="000000"/>
                </a:solidFill>
                <a:latin typeface="+mn-lt"/>
              </a:rPr>
              <a:t>Scalar</a:t>
            </a:r>
            <a:r>
              <a:rPr lang="en-US" sz="1400" dirty="0" smtClean="0">
                <a:latin typeface="+mn-lt"/>
              </a:rPr>
              <a:t>-linear </a:t>
            </a:r>
            <a:r>
              <a:rPr lang="en-US" sz="1400" dirty="0" smtClean="0">
                <a:latin typeface="+mn-lt"/>
              </a:rPr>
              <a:t>Network </a:t>
            </a:r>
            <a:endParaRPr lang="en-US" sz="1400" dirty="0" smtClean="0">
              <a:latin typeface="+mn-lt"/>
            </a:endParaRPr>
          </a:p>
          <a:p>
            <a:r>
              <a:rPr lang="en-US" sz="1400" dirty="0" smtClean="0">
                <a:latin typeface="+mn-lt"/>
              </a:rPr>
              <a:t>Coding </a:t>
            </a:r>
            <a:r>
              <a:rPr lang="en-US" sz="1400" dirty="0" smtClean="0">
                <a:latin typeface="+mn-lt"/>
              </a:rPr>
              <a:t>in Wireless </a:t>
            </a:r>
            <a:r>
              <a:rPr lang="en-US" sz="1400" dirty="0" smtClean="0">
                <a:latin typeface="+mn-lt"/>
              </a:rPr>
              <a:t>Networks</a:t>
            </a:r>
            <a:endParaRPr lang="en-US" sz="1200" dirty="0">
              <a:solidFill>
                <a:srgbClr val="000000"/>
              </a:solidFill>
              <a:latin typeface="+mn-lt"/>
            </a:endParaRPr>
          </a:p>
        </p:txBody>
      </p:sp>
      <p:sp>
        <p:nvSpPr>
          <p:cNvPr id="27666" name="Text Box 9"/>
          <p:cNvSpPr txBox="1">
            <a:spLocks noChangeArrowheads="1"/>
          </p:cNvSpPr>
          <p:nvPr/>
        </p:nvSpPr>
        <p:spPr bwMode="auto">
          <a:xfrm>
            <a:off x="691141" y="1801520"/>
            <a:ext cx="3770024" cy="553998"/>
          </a:xfrm>
          <a:prstGeom prst="rect">
            <a:avLst/>
          </a:prstGeom>
          <a:solidFill>
            <a:schemeClr val="bg1"/>
          </a:solidFill>
          <a:ln w="12700">
            <a:solidFill>
              <a:schemeClr val="tx1"/>
            </a:solidFill>
            <a:miter lim="800000"/>
            <a:headEnd/>
            <a:tailEnd/>
          </a:ln>
        </p:spPr>
        <p:txBody>
          <a:bodyPr wrap="square">
            <a:spAutoFit/>
          </a:bodyPr>
          <a:lstStyle/>
          <a:p>
            <a:r>
              <a:rPr lang="en-US" sz="1600" b="1" i="1" dirty="0" smtClean="0">
                <a:latin typeface="Times New Roman" pitchFamily="18" charset="0"/>
              </a:rPr>
              <a:t>Coleman</a:t>
            </a:r>
            <a:r>
              <a:rPr lang="en-US" sz="1600" b="1" i="1" dirty="0" smtClean="0">
                <a:latin typeface="Times New Roman" pitchFamily="18" charset="0"/>
              </a:rPr>
              <a:t>: </a:t>
            </a:r>
            <a:r>
              <a:rPr lang="en-US" sz="1400" dirty="0" smtClean="0"/>
              <a:t>Mutual Information Saddle </a:t>
            </a:r>
            <a:r>
              <a:rPr lang="en-US" sz="1400" dirty="0" smtClean="0"/>
              <a:t>Points</a:t>
            </a:r>
          </a:p>
          <a:p>
            <a:r>
              <a:rPr lang="en-US" sz="1400" dirty="0" smtClean="0"/>
              <a:t> </a:t>
            </a:r>
            <a:r>
              <a:rPr lang="en-US" sz="1400" dirty="0" smtClean="0"/>
              <a:t>in Channels of Exponential Family </a:t>
            </a:r>
            <a:r>
              <a:rPr lang="en-US" sz="1400" dirty="0" smtClean="0"/>
              <a:t>Type</a:t>
            </a:r>
            <a:endParaRPr lang="en-US" sz="1400" dirty="0"/>
          </a:p>
        </p:txBody>
      </p:sp>
      <p:sp>
        <p:nvSpPr>
          <p:cNvPr id="27667" name="Text Box 7"/>
          <p:cNvSpPr txBox="1">
            <a:spLocks noChangeArrowheads="1"/>
          </p:cNvSpPr>
          <p:nvPr/>
        </p:nvSpPr>
        <p:spPr bwMode="auto">
          <a:xfrm>
            <a:off x="4934672" y="3791381"/>
            <a:ext cx="3516601" cy="307777"/>
          </a:xfrm>
          <a:prstGeom prst="rect">
            <a:avLst/>
          </a:prstGeom>
          <a:solidFill>
            <a:schemeClr val="bg1"/>
          </a:solidFill>
          <a:ln w="12700">
            <a:solidFill>
              <a:schemeClr val="tx1"/>
            </a:solidFill>
            <a:miter lim="800000"/>
            <a:headEnd/>
            <a:tailEnd/>
          </a:ln>
        </p:spPr>
        <p:txBody>
          <a:bodyPr wrap="square">
            <a:spAutoFit/>
          </a:bodyPr>
          <a:lstStyle/>
          <a:p>
            <a:r>
              <a:rPr lang="en-US" sz="1400" b="1" i="1" dirty="0" smtClean="0"/>
              <a:t>Moulin: </a:t>
            </a:r>
            <a:r>
              <a:rPr lang="en-US" sz="1400" dirty="0" err="1" smtClean="0"/>
              <a:t>Nonasymptotic</a:t>
            </a:r>
            <a:r>
              <a:rPr lang="en-US" sz="1400" dirty="0" smtClean="0"/>
              <a:t> </a:t>
            </a:r>
            <a:r>
              <a:rPr lang="en-US" sz="1400" dirty="0" smtClean="0"/>
              <a:t>Universal Coding</a:t>
            </a:r>
            <a:endParaRPr lang="en-US" sz="1400" dirty="0">
              <a:latin typeface="Calibri" pitchFamily="34" charset="0"/>
            </a:endParaRPr>
          </a:p>
        </p:txBody>
      </p:sp>
      <p:sp>
        <p:nvSpPr>
          <p:cNvPr id="27669" name="Text Box 7"/>
          <p:cNvSpPr txBox="1">
            <a:spLocks noChangeArrowheads="1"/>
          </p:cNvSpPr>
          <p:nvPr/>
        </p:nvSpPr>
        <p:spPr bwMode="auto">
          <a:xfrm>
            <a:off x="1108363" y="2667284"/>
            <a:ext cx="3394364" cy="307777"/>
          </a:xfrm>
          <a:prstGeom prst="rect">
            <a:avLst/>
          </a:prstGeom>
          <a:solidFill>
            <a:schemeClr val="bg1"/>
          </a:solidFill>
          <a:ln w="12700">
            <a:solidFill>
              <a:schemeClr val="tx1"/>
            </a:solidFill>
            <a:miter lim="800000"/>
            <a:headEnd/>
            <a:tailEnd/>
          </a:ln>
        </p:spPr>
        <p:txBody>
          <a:bodyPr wrap="square">
            <a:spAutoFit/>
          </a:bodyPr>
          <a:lstStyle/>
          <a:p>
            <a:r>
              <a:rPr lang="en-US" sz="1400" b="1" i="1" dirty="0" smtClean="0">
                <a:latin typeface="+mn-lt"/>
              </a:rPr>
              <a:t>Cover: </a:t>
            </a:r>
            <a:r>
              <a:rPr lang="en-US" sz="1400" dirty="0" smtClean="0">
                <a:latin typeface="+mn-lt"/>
              </a:rPr>
              <a:t>Coordination via Communication</a:t>
            </a:r>
            <a:r>
              <a:rPr lang="en-US" sz="1400" b="1" i="1" dirty="0" smtClean="0">
                <a:latin typeface="+mn-lt"/>
              </a:rPr>
              <a:t> </a:t>
            </a:r>
            <a:endParaRPr lang="en-US" sz="1400" dirty="0">
              <a:latin typeface="+mn-lt"/>
            </a:endParaRPr>
          </a:p>
        </p:txBody>
      </p:sp>
      <p:sp>
        <p:nvSpPr>
          <p:cNvPr id="27671" name="Text Box 7"/>
          <p:cNvSpPr txBox="1">
            <a:spLocks noChangeArrowheads="1"/>
          </p:cNvSpPr>
          <p:nvPr/>
        </p:nvSpPr>
        <p:spPr bwMode="auto">
          <a:xfrm>
            <a:off x="4433455" y="5506599"/>
            <a:ext cx="4308764" cy="523220"/>
          </a:xfrm>
          <a:prstGeom prst="rect">
            <a:avLst/>
          </a:prstGeom>
          <a:solidFill>
            <a:schemeClr val="bg1"/>
          </a:solidFill>
          <a:ln w="12700">
            <a:solidFill>
              <a:schemeClr val="tx1"/>
            </a:solidFill>
            <a:miter lim="800000"/>
            <a:headEnd/>
            <a:tailEnd/>
          </a:ln>
        </p:spPr>
        <p:txBody>
          <a:bodyPr wrap="square">
            <a:spAutoFit/>
          </a:bodyPr>
          <a:lstStyle/>
          <a:p>
            <a:r>
              <a:rPr lang="en-US" sz="1400" b="1" i="1" dirty="0" err="1" smtClean="0"/>
              <a:t>Effros</a:t>
            </a:r>
            <a:r>
              <a:rPr lang="en-US" sz="1400" b="1" i="1" dirty="0" smtClean="0"/>
              <a:t>: </a:t>
            </a:r>
            <a:r>
              <a:rPr lang="en-US" sz="1400" dirty="0" smtClean="0"/>
              <a:t>On </a:t>
            </a:r>
            <a:r>
              <a:rPr lang="en-US" sz="1400" dirty="0" smtClean="0"/>
              <a:t>the Separation of </a:t>
            </a:r>
            <a:r>
              <a:rPr lang="en-US" sz="1400" dirty="0" err="1" smtClean="0"/>
              <a:t>Lossy</a:t>
            </a:r>
            <a:r>
              <a:rPr lang="en-US" sz="1400" dirty="0" smtClean="0"/>
              <a:t> Source-Network Coding and Channel Coding in </a:t>
            </a:r>
            <a:r>
              <a:rPr lang="en-US" sz="1400" dirty="0" err="1" smtClean="0"/>
              <a:t>Wireline</a:t>
            </a:r>
            <a:r>
              <a:rPr lang="en-US" sz="1400" dirty="0" smtClean="0"/>
              <a:t> Networks</a:t>
            </a:r>
            <a:endParaRPr lang="en-US" sz="1400" dirty="0">
              <a:latin typeface="Calibri" pitchFamily="34" charset="0"/>
            </a:endParaRPr>
          </a:p>
        </p:txBody>
      </p:sp>
      <p:sp>
        <p:nvSpPr>
          <p:cNvPr id="27673" name="Text Box 9"/>
          <p:cNvSpPr txBox="1">
            <a:spLocks noChangeArrowheads="1"/>
          </p:cNvSpPr>
          <p:nvPr/>
        </p:nvSpPr>
        <p:spPr bwMode="auto">
          <a:xfrm>
            <a:off x="5036848" y="2589935"/>
            <a:ext cx="3622243" cy="523220"/>
          </a:xfrm>
          <a:prstGeom prst="rect">
            <a:avLst/>
          </a:prstGeom>
          <a:solidFill>
            <a:schemeClr val="bg1"/>
          </a:solidFill>
          <a:ln w="12700">
            <a:solidFill>
              <a:schemeClr val="tx1"/>
            </a:solidFill>
            <a:miter lim="800000"/>
            <a:headEnd/>
            <a:tailEnd/>
          </a:ln>
        </p:spPr>
        <p:txBody>
          <a:bodyPr wrap="square">
            <a:spAutoFit/>
          </a:bodyPr>
          <a:lstStyle/>
          <a:p>
            <a:r>
              <a:rPr lang="en-US" sz="1400" b="1" i="1" dirty="0" smtClean="0"/>
              <a:t>Moulin: </a:t>
            </a:r>
            <a:r>
              <a:rPr lang="en-US" sz="1400" dirty="0" smtClean="0"/>
              <a:t>Interference </a:t>
            </a:r>
            <a:r>
              <a:rPr lang="en-US" sz="1400" dirty="0" smtClean="0"/>
              <a:t>Management through Backbone of Cooperative Mobile Relays</a:t>
            </a:r>
            <a:endParaRPr lang="en-US" sz="1200" dirty="0">
              <a:solidFill>
                <a:srgbClr val="000000"/>
              </a:solidFill>
            </a:endParaRPr>
          </a:p>
        </p:txBody>
      </p:sp>
      <p:sp>
        <p:nvSpPr>
          <p:cNvPr id="20" name="Text Box 7"/>
          <p:cNvSpPr txBox="1">
            <a:spLocks noChangeArrowheads="1"/>
          </p:cNvSpPr>
          <p:nvPr/>
        </p:nvSpPr>
        <p:spPr bwMode="auto">
          <a:xfrm>
            <a:off x="651163" y="4844181"/>
            <a:ext cx="3754582" cy="338554"/>
          </a:xfrm>
          <a:prstGeom prst="rect">
            <a:avLst/>
          </a:prstGeom>
          <a:solidFill>
            <a:schemeClr val="bg1"/>
          </a:solidFill>
          <a:ln w="12700">
            <a:solidFill>
              <a:schemeClr val="tx1"/>
            </a:solidFill>
            <a:miter lim="800000"/>
            <a:headEnd/>
            <a:tailEnd/>
          </a:ln>
        </p:spPr>
        <p:txBody>
          <a:bodyPr wrap="square">
            <a:spAutoFit/>
          </a:bodyPr>
          <a:lstStyle/>
          <a:p>
            <a:r>
              <a:rPr lang="en-US" sz="1600" b="1" i="1" dirty="0">
                <a:latin typeface="Times New Roman" pitchFamily="18" charset="0"/>
              </a:rPr>
              <a:t>El </a:t>
            </a:r>
            <a:r>
              <a:rPr lang="en-US" sz="1600" b="1" i="1" dirty="0" err="1" smtClean="0">
                <a:latin typeface="Times New Roman" pitchFamily="18" charset="0"/>
              </a:rPr>
              <a:t>Gamal</a:t>
            </a:r>
            <a:r>
              <a:rPr lang="en-US" sz="1600" b="1" i="1" dirty="0" smtClean="0">
                <a:latin typeface="Times New Roman" pitchFamily="18" charset="0"/>
              </a:rPr>
              <a:t>: </a:t>
            </a:r>
            <a:r>
              <a:rPr lang="en-US" sz="1400" dirty="0" smtClean="0"/>
              <a:t>Wiretap </a:t>
            </a:r>
            <a:r>
              <a:rPr lang="en-US" sz="1400" dirty="0" smtClean="0"/>
              <a:t>Channel with </a:t>
            </a:r>
            <a:r>
              <a:rPr lang="en-US" sz="1400" dirty="0" smtClean="0"/>
              <a:t>Causal CSI</a:t>
            </a:r>
            <a:endParaRPr lang="en-US" sz="1400" dirty="0">
              <a:latin typeface="Calibri" pitchFamily="34" charset="0"/>
            </a:endParaRPr>
          </a:p>
        </p:txBody>
      </p:sp>
      <p:sp>
        <p:nvSpPr>
          <p:cNvPr id="22" name="Text Box 7"/>
          <p:cNvSpPr txBox="1">
            <a:spLocks noChangeArrowheads="1"/>
          </p:cNvSpPr>
          <p:nvPr/>
        </p:nvSpPr>
        <p:spPr bwMode="auto">
          <a:xfrm>
            <a:off x="235527" y="4400835"/>
            <a:ext cx="5098473" cy="307777"/>
          </a:xfrm>
          <a:prstGeom prst="rect">
            <a:avLst/>
          </a:prstGeom>
          <a:solidFill>
            <a:schemeClr val="bg1"/>
          </a:solidFill>
          <a:ln w="12700">
            <a:solidFill>
              <a:schemeClr val="tx1"/>
            </a:solidFill>
            <a:miter lim="800000"/>
            <a:headEnd/>
            <a:tailEnd/>
          </a:ln>
        </p:spPr>
        <p:txBody>
          <a:bodyPr wrap="square">
            <a:spAutoFit/>
          </a:bodyPr>
          <a:lstStyle/>
          <a:p>
            <a:r>
              <a:rPr lang="en-US" sz="1400" b="1" dirty="0" smtClean="0"/>
              <a:t>El </a:t>
            </a:r>
            <a:r>
              <a:rPr lang="en-US" sz="1400" b="1" dirty="0" err="1" smtClean="0"/>
              <a:t>Gamal</a:t>
            </a:r>
            <a:r>
              <a:rPr lang="en-US" sz="1400" b="1" dirty="0" smtClean="0"/>
              <a:t>: </a:t>
            </a:r>
            <a:r>
              <a:rPr lang="en-US" sz="1400" dirty="0" smtClean="0"/>
              <a:t>Interference </a:t>
            </a:r>
            <a:r>
              <a:rPr lang="en-US" sz="1400" dirty="0" smtClean="0"/>
              <a:t>Decoding for </a:t>
            </a:r>
            <a:r>
              <a:rPr lang="en-US" sz="1400" dirty="0" smtClean="0"/>
              <a:t>Deterministic Channels</a:t>
            </a:r>
            <a:endParaRPr lang="en-US" sz="1400" dirty="0">
              <a:latin typeface="Calibri" pitchFamily="34" charset="0"/>
            </a:endParaRPr>
          </a:p>
        </p:txBody>
      </p:sp>
      <p:sp>
        <p:nvSpPr>
          <p:cNvPr id="23" name="Text Box 9"/>
          <p:cNvSpPr txBox="1">
            <a:spLocks noChangeArrowheads="1"/>
          </p:cNvSpPr>
          <p:nvPr/>
        </p:nvSpPr>
        <p:spPr bwMode="auto">
          <a:xfrm>
            <a:off x="4876800" y="1855642"/>
            <a:ext cx="3075710" cy="523220"/>
          </a:xfrm>
          <a:prstGeom prst="rect">
            <a:avLst/>
          </a:prstGeom>
          <a:solidFill>
            <a:schemeClr val="bg1"/>
          </a:solidFill>
          <a:ln w="12700">
            <a:solidFill>
              <a:schemeClr val="tx1"/>
            </a:solidFill>
            <a:miter lim="800000"/>
            <a:headEnd/>
            <a:tailEnd/>
          </a:ln>
        </p:spPr>
        <p:txBody>
          <a:bodyPr wrap="square">
            <a:spAutoFit/>
          </a:bodyPr>
          <a:lstStyle/>
          <a:p>
            <a:r>
              <a:rPr lang="en-US" sz="1400" b="1" i="1" dirty="0" smtClean="0"/>
              <a:t>Goldsmith: </a:t>
            </a:r>
            <a:r>
              <a:rPr lang="en-US" sz="1400" dirty="0" smtClean="0"/>
              <a:t>Exploiting Randomness in MUD via Compressed </a:t>
            </a:r>
            <a:r>
              <a:rPr lang="en-US" sz="1400" dirty="0" smtClean="0"/>
              <a:t>Sensing</a:t>
            </a:r>
            <a:endParaRPr lang="en-US" sz="1200" dirty="0">
              <a:solidFill>
                <a:srgbClr val="000000"/>
              </a:solidFill>
            </a:endParaRPr>
          </a:p>
        </p:txBody>
      </p:sp>
      <p:sp>
        <p:nvSpPr>
          <p:cNvPr id="24" name="Text Box 12"/>
          <p:cNvSpPr txBox="1">
            <a:spLocks noChangeArrowheads="1"/>
          </p:cNvSpPr>
          <p:nvPr/>
        </p:nvSpPr>
        <p:spPr bwMode="auto">
          <a:xfrm>
            <a:off x="1252106" y="5254334"/>
            <a:ext cx="2876549" cy="523220"/>
          </a:xfrm>
          <a:prstGeom prst="rect">
            <a:avLst/>
          </a:prstGeom>
          <a:solidFill>
            <a:schemeClr val="bg1"/>
          </a:solidFill>
          <a:ln w="12700">
            <a:solidFill>
              <a:schemeClr val="tx1"/>
            </a:solidFill>
            <a:miter lim="800000"/>
            <a:headEnd/>
            <a:tailEnd/>
          </a:ln>
        </p:spPr>
        <p:txBody>
          <a:bodyPr wrap="square">
            <a:spAutoFit/>
          </a:bodyPr>
          <a:lstStyle/>
          <a:p>
            <a:r>
              <a:rPr lang="en-US" sz="1400" b="1" i="1" dirty="0" err="1" smtClean="0"/>
              <a:t>Effros</a:t>
            </a:r>
            <a:r>
              <a:rPr lang="en-US" sz="1400" b="1" i="1" dirty="0" smtClean="0"/>
              <a:t>: </a:t>
            </a:r>
            <a:r>
              <a:rPr lang="en-US" sz="1400" dirty="0" smtClean="0"/>
              <a:t>Rate-tradeoffs </a:t>
            </a:r>
            <a:r>
              <a:rPr lang="en-US" sz="1400" dirty="0" smtClean="0"/>
              <a:t>for Source </a:t>
            </a:r>
            <a:endParaRPr lang="en-US" sz="1400" dirty="0" smtClean="0"/>
          </a:p>
          <a:p>
            <a:r>
              <a:rPr lang="en-US" sz="1400" dirty="0" smtClean="0"/>
              <a:t>Networks </a:t>
            </a:r>
            <a:r>
              <a:rPr lang="en-US" sz="1400" dirty="0" smtClean="0"/>
              <a:t>with Limited Feedback</a:t>
            </a:r>
            <a:endParaRPr lang="en-US" sz="1400" dirty="0">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Oval 16"/>
          <p:cNvSpPr>
            <a:spLocks noChangeArrowheads="1"/>
          </p:cNvSpPr>
          <p:nvPr/>
        </p:nvSpPr>
        <p:spPr bwMode="auto">
          <a:xfrm>
            <a:off x="4600575" y="2598738"/>
            <a:ext cx="4210050" cy="3946525"/>
          </a:xfrm>
          <a:prstGeom prst="ellipse">
            <a:avLst/>
          </a:prstGeom>
          <a:solidFill>
            <a:srgbClr val="0070C0">
              <a:alpha val="74901"/>
            </a:srgbClr>
          </a:solidFill>
          <a:ln w="12700" algn="ctr">
            <a:solidFill>
              <a:schemeClr val="tx1"/>
            </a:solidFill>
            <a:round/>
            <a:headEnd/>
            <a:tailEnd type="triangle" w="med" len="lg"/>
          </a:ln>
        </p:spPr>
        <p:txBody>
          <a:bodyPr>
            <a:spAutoFit/>
          </a:bodyPr>
          <a:lstStyle/>
          <a:p>
            <a:endParaRPr lang="en-US" sz="2400"/>
          </a:p>
        </p:txBody>
      </p:sp>
      <p:sp>
        <p:nvSpPr>
          <p:cNvPr id="73731" name="Oval 15"/>
          <p:cNvSpPr>
            <a:spLocks noChangeArrowheads="1"/>
          </p:cNvSpPr>
          <p:nvPr/>
        </p:nvSpPr>
        <p:spPr bwMode="auto">
          <a:xfrm>
            <a:off x="333375" y="3468688"/>
            <a:ext cx="4833938" cy="3389312"/>
          </a:xfrm>
          <a:prstGeom prst="ellipse">
            <a:avLst/>
          </a:prstGeom>
          <a:solidFill>
            <a:srgbClr val="00B050">
              <a:alpha val="50195"/>
            </a:srgbClr>
          </a:solidFill>
          <a:ln w="12700" algn="ctr">
            <a:solidFill>
              <a:schemeClr val="tx1"/>
            </a:solidFill>
            <a:round/>
            <a:headEnd/>
            <a:tailEnd type="triangle" w="med" len="lg"/>
          </a:ln>
        </p:spPr>
        <p:txBody>
          <a:bodyPr>
            <a:spAutoFit/>
          </a:bodyPr>
          <a:lstStyle/>
          <a:p>
            <a:endParaRPr lang="en-US" sz="2400"/>
          </a:p>
        </p:txBody>
      </p:sp>
      <p:sp>
        <p:nvSpPr>
          <p:cNvPr id="73732" name="Oval 13"/>
          <p:cNvSpPr>
            <a:spLocks noChangeArrowheads="1"/>
          </p:cNvSpPr>
          <p:nvPr/>
        </p:nvSpPr>
        <p:spPr bwMode="auto">
          <a:xfrm>
            <a:off x="508000" y="914400"/>
            <a:ext cx="8331200" cy="3222625"/>
          </a:xfrm>
          <a:prstGeom prst="ellipse">
            <a:avLst/>
          </a:prstGeom>
          <a:solidFill>
            <a:srgbClr val="FF0000">
              <a:alpha val="50195"/>
            </a:srgbClr>
          </a:solidFill>
          <a:ln w="12700" algn="ctr">
            <a:solidFill>
              <a:schemeClr val="tx1"/>
            </a:solidFill>
            <a:round/>
            <a:headEnd/>
            <a:tailEnd type="triangle" w="med" len="lg"/>
          </a:ln>
        </p:spPr>
        <p:txBody>
          <a:bodyPr>
            <a:spAutoFit/>
          </a:bodyPr>
          <a:lstStyle/>
          <a:p>
            <a:endParaRPr lang="en-US" sz="2400"/>
          </a:p>
        </p:txBody>
      </p:sp>
      <p:sp>
        <p:nvSpPr>
          <p:cNvPr id="73733" name="Title 1"/>
          <p:cNvSpPr>
            <a:spLocks noGrp="1"/>
          </p:cNvSpPr>
          <p:nvPr>
            <p:ph type="title" idx="4294967295"/>
          </p:nvPr>
        </p:nvSpPr>
        <p:spPr/>
        <p:txBody>
          <a:bodyPr/>
          <a:lstStyle/>
          <a:p>
            <a:pPr eaLnBrk="1" hangingPunct="1"/>
            <a:r>
              <a:rPr lang="en-US" dirty="0" smtClean="0"/>
              <a:t>Thrust 3 Recent Achievements</a:t>
            </a:r>
          </a:p>
        </p:txBody>
      </p:sp>
      <p:sp>
        <p:nvSpPr>
          <p:cNvPr id="73734" name="Text Box 8"/>
          <p:cNvSpPr txBox="1">
            <a:spLocks noChangeArrowheads="1"/>
          </p:cNvSpPr>
          <p:nvPr/>
        </p:nvSpPr>
        <p:spPr bwMode="auto">
          <a:xfrm>
            <a:off x="3048000" y="3446174"/>
            <a:ext cx="2937163" cy="338554"/>
          </a:xfrm>
          <a:prstGeom prst="rect">
            <a:avLst/>
          </a:prstGeom>
          <a:solidFill>
            <a:schemeClr val="bg1"/>
          </a:solidFill>
          <a:ln w="12700" algn="ctr">
            <a:solidFill>
              <a:schemeClr val="tx1"/>
            </a:solidFill>
            <a:miter lim="800000"/>
            <a:headEnd/>
            <a:tailEnd/>
          </a:ln>
        </p:spPr>
        <p:txBody>
          <a:bodyPr wrap="square">
            <a:spAutoFit/>
          </a:bodyPr>
          <a:lstStyle/>
          <a:p>
            <a:r>
              <a:rPr lang="en-US" sz="1600" b="1" i="1" dirty="0" smtClean="0">
                <a:latin typeface="Times New Roman" pitchFamily="18" charset="0"/>
              </a:rPr>
              <a:t>Shah</a:t>
            </a:r>
            <a:r>
              <a:rPr lang="en-US" sz="1600" b="1" i="1" dirty="0" smtClean="0">
                <a:latin typeface="Times New Roman" pitchFamily="18" charset="0"/>
              </a:rPr>
              <a:t>: </a:t>
            </a:r>
            <a:r>
              <a:rPr lang="en-US" sz="1600" dirty="0" smtClean="0">
                <a:latin typeface="Times New Roman" pitchFamily="18" charset="0"/>
              </a:rPr>
              <a:t>Efficient Medium Access</a:t>
            </a:r>
            <a:endParaRPr lang="en-US" sz="1600" dirty="0"/>
          </a:p>
        </p:txBody>
      </p:sp>
      <p:sp>
        <p:nvSpPr>
          <p:cNvPr id="73736" name="Text Box 10"/>
          <p:cNvSpPr txBox="1">
            <a:spLocks noChangeArrowheads="1"/>
          </p:cNvSpPr>
          <p:nvPr/>
        </p:nvSpPr>
        <p:spPr bwMode="auto">
          <a:xfrm>
            <a:off x="5250873" y="4390880"/>
            <a:ext cx="3505200" cy="523220"/>
          </a:xfrm>
          <a:prstGeom prst="rect">
            <a:avLst/>
          </a:prstGeom>
          <a:solidFill>
            <a:schemeClr val="bg1"/>
          </a:solidFill>
          <a:ln w="12700" algn="ctr">
            <a:solidFill>
              <a:schemeClr val="tx1"/>
            </a:solidFill>
            <a:miter lim="800000"/>
            <a:headEnd/>
            <a:tailEnd/>
          </a:ln>
        </p:spPr>
        <p:txBody>
          <a:bodyPr wrap="square">
            <a:spAutoFit/>
          </a:bodyPr>
          <a:lstStyle/>
          <a:p>
            <a:r>
              <a:rPr lang="en-US" sz="1400" dirty="0" err="1" smtClean="0"/>
              <a:t>Johari</a:t>
            </a:r>
            <a:r>
              <a:rPr lang="en-US" sz="1400" dirty="0" smtClean="0"/>
              <a:t>: Mean </a:t>
            </a:r>
            <a:r>
              <a:rPr lang="en-US" sz="1400" dirty="0" smtClean="0"/>
              <a:t>Field Equilibrium </a:t>
            </a:r>
            <a:r>
              <a:rPr lang="en-US" sz="1400" dirty="0" smtClean="0"/>
              <a:t>in </a:t>
            </a:r>
          </a:p>
          <a:p>
            <a:r>
              <a:rPr lang="en-US" sz="1400" dirty="0" smtClean="0"/>
              <a:t>Dynamic Games with Complementarities</a:t>
            </a:r>
            <a:endParaRPr lang="en-US" sz="1400" dirty="0"/>
          </a:p>
        </p:txBody>
      </p:sp>
      <p:sp>
        <p:nvSpPr>
          <p:cNvPr id="73737" name="Text Box 12"/>
          <p:cNvSpPr txBox="1">
            <a:spLocks noChangeArrowheads="1"/>
          </p:cNvSpPr>
          <p:nvPr/>
        </p:nvSpPr>
        <p:spPr bwMode="auto">
          <a:xfrm>
            <a:off x="796634" y="4914900"/>
            <a:ext cx="3660569" cy="523220"/>
          </a:xfrm>
          <a:prstGeom prst="rect">
            <a:avLst/>
          </a:prstGeom>
          <a:solidFill>
            <a:schemeClr val="bg1"/>
          </a:solidFill>
          <a:ln w="12700" algn="ctr">
            <a:solidFill>
              <a:schemeClr val="tx1"/>
            </a:solidFill>
            <a:miter lim="800000"/>
            <a:headEnd/>
            <a:tailEnd/>
          </a:ln>
        </p:spPr>
        <p:txBody>
          <a:bodyPr wrap="square">
            <a:spAutoFit/>
          </a:bodyPr>
          <a:lstStyle/>
          <a:p>
            <a:r>
              <a:rPr lang="en-US" sz="1400" b="1" i="1" dirty="0" err="1" smtClean="0"/>
              <a:t>Meyn</a:t>
            </a:r>
            <a:r>
              <a:rPr lang="en-US" sz="1400" b="1" i="1" dirty="0" smtClean="0"/>
              <a:t>: </a:t>
            </a:r>
            <a:r>
              <a:rPr lang="en-US" sz="1400" dirty="0" smtClean="0"/>
              <a:t>Optimal </a:t>
            </a:r>
            <a:r>
              <a:rPr lang="en-US" sz="1400" dirty="0" smtClean="0"/>
              <a:t>Cross-layer Wireless </a:t>
            </a:r>
            <a:endParaRPr lang="en-US" sz="1400" dirty="0" smtClean="0"/>
          </a:p>
          <a:p>
            <a:r>
              <a:rPr lang="en-US" sz="1400" dirty="0" smtClean="0"/>
              <a:t>Control </a:t>
            </a:r>
            <a:r>
              <a:rPr lang="en-US" sz="1400" dirty="0" smtClean="0"/>
              <a:t>Policies using TD Learning</a:t>
            </a:r>
            <a:endParaRPr lang="en-US" sz="1400" dirty="0"/>
          </a:p>
        </p:txBody>
      </p:sp>
      <p:sp>
        <p:nvSpPr>
          <p:cNvPr id="20" name="Text Box 9"/>
          <p:cNvSpPr txBox="1">
            <a:spLocks noChangeArrowheads="1"/>
          </p:cNvSpPr>
          <p:nvPr/>
        </p:nvSpPr>
        <p:spPr bwMode="auto">
          <a:xfrm>
            <a:off x="1496291" y="1540623"/>
            <a:ext cx="2701637" cy="523220"/>
          </a:xfrm>
          <a:prstGeom prst="rect">
            <a:avLst/>
          </a:prstGeom>
          <a:solidFill>
            <a:schemeClr val="bg1"/>
          </a:solidFill>
          <a:ln w="12700" algn="ctr">
            <a:solidFill>
              <a:schemeClr val="tx1"/>
            </a:solidFill>
            <a:miter lim="800000"/>
            <a:headEnd/>
            <a:tailEnd/>
          </a:ln>
          <a:effectLst/>
        </p:spPr>
        <p:txBody>
          <a:bodyPr wrap="square">
            <a:spAutoFit/>
          </a:bodyPr>
          <a:lstStyle/>
          <a:p>
            <a:r>
              <a:rPr lang="en-US" sz="1400" b="1" i="1" dirty="0" smtClean="0">
                <a:latin typeface="+mn-lt"/>
              </a:rPr>
              <a:t>Boyd: </a:t>
            </a:r>
            <a:r>
              <a:rPr lang="en-US" sz="1400" dirty="0" smtClean="0">
                <a:latin typeface="+mn-lt"/>
              </a:rPr>
              <a:t>Adaptive Modulation </a:t>
            </a:r>
          </a:p>
          <a:p>
            <a:r>
              <a:rPr lang="en-US" sz="1400" dirty="0" smtClean="0">
                <a:latin typeface="+mn-lt"/>
              </a:rPr>
              <a:t>with Smoothed Utility Flow</a:t>
            </a:r>
            <a:endParaRPr lang="en-US" sz="1400" dirty="0">
              <a:latin typeface="+mn-lt"/>
            </a:endParaRPr>
          </a:p>
        </p:txBody>
      </p:sp>
      <p:sp>
        <p:nvSpPr>
          <p:cNvPr id="73740" name="TextBox 17"/>
          <p:cNvSpPr txBox="1">
            <a:spLocks noChangeArrowheads="1"/>
          </p:cNvSpPr>
          <p:nvPr/>
        </p:nvSpPr>
        <p:spPr bwMode="auto">
          <a:xfrm>
            <a:off x="4640263" y="838200"/>
            <a:ext cx="2962275" cy="825500"/>
          </a:xfrm>
          <a:prstGeom prst="rect">
            <a:avLst/>
          </a:prstGeom>
          <a:solidFill>
            <a:srgbClr val="FFCCCC"/>
          </a:solidFill>
          <a:ln w="9525">
            <a:noFill/>
            <a:miter lim="800000"/>
            <a:headEnd/>
            <a:tailEnd/>
          </a:ln>
        </p:spPr>
        <p:txBody>
          <a:bodyPr>
            <a:spAutoFit/>
          </a:bodyPr>
          <a:lstStyle/>
          <a:p>
            <a:pPr algn="ctr">
              <a:spcBef>
                <a:spcPct val="0"/>
              </a:spcBef>
            </a:pPr>
            <a:r>
              <a:rPr lang="en-US" sz="1600" b="1" i="1" u="sng">
                <a:solidFill>
                  <a:srgbClr val="CC0000"/>
                </a:solidFill>
                <a:latin typeface="Times New Roman" pitchFamily="18" charset="0"/>
                <a:cs typeface="Times New Roman" pitchFamily="18" charset="0"/>
              </a:rPr>
              <a:t>Optimization</a:t>
            </a:r>
          </a:p>
          <a:p>
            <a:pPr algn="ctr">
              <a:spcBef>
                <a:spcPct val="0"/>
              </a:spcBef>
            </a:pPr>
            <a:r>
              <a:rPr lang="en-US" sz="1600">
                <a:solidFill>
                  <a:srgbClr val="CC0000"/>
                </a:solidFill>
                <a:latin typeface="Times New Roman" pitchFamily="18" charset="0"/>
                <a:cs typeface="Times New Roman" pitchFamily="18" charset="0"/>
              </a:rPr>
              <a:t>Distributed  and dynamic algorithms for resource allocation</a:t>
            </a:r>
          </a:p>
        </p:txBody>
      </p:sp>
      <p:sp>
        <p:nvSpPr>
          <p:cNvPr id="73741" name="TextBox 22"/>
          <p:cNvSpPr txBox="1">
            <a:spLocks noChangeArrowheads="1"/>
          </p:cNvSpPr>
          <p:nvPr/>
        </p:nvSpPr>
        <p:spPr bwMode="auto">
          <a:xfrm>
            <a:off x="661988" y="5826125"/>
            <a:ext cx="2649537" cy="825500"/>
          </a:xfrm>
          <a:prstGeom prst="rect">
            <a:avLst/>
          </a:prstGeom>
          <a:solidFill>
            <a:srgbClr val="CCFF99"/>
          </a:solidFill>
          <a:ln w="9525">
            <a:noFill/>
            <a:miter lim="800000"/>
            <a:headEnd/>
            <a:tailEnd/>
          </a:ln>
        </p:spPr>
        <p:txBody>
          <a:bodyPr>
            <a:spAutoFit/>
          </a:bodyPr>
          <a:lstStyle/>
          <a:p>
            <a:pPr algn="ctr">
              <a:spcBef>
                <a:spcPct val="0"/>
              </a:spcBef>
            </a:pPr>
            <a:r>
              <a:rPr lang="en-US" sz="1600" b="1" i="1" u="sng">
                <a:solidFill>
                  <a:srgbClr val="005426"/>
                </a:solidFill>
                <a:latin typeface="Times New Roman" pitchFamily="18" charset="0"/>
                <a:cs typeface="Times New Roman" pitchFamily="18" charset="0"/>
              </a:rPr>
              <a:t>Stochastic Network Analysis</a:t>
            </a:r>
          </a:p>
          <a:p>
            <a:pPr algn="ctr">
              <a:spcBef>
                <a:spcPct val="0"/>
              </a:spcBef>
            </a:pPr>
            <a:r>
              <a:rPr lang="en-US" sz="1600">
                <a:solidFill>
                  <a:srgbClr val="005426"/>
                </a:solidFill>
                <a:latin typeface="Times New Roman" pitchFamily="18" charset="0"/>
                <a:cs typeface="Times New Roman" pitchFamily="18" charset="0"/>
              </a:rPr>
              <a:t>Flow-based models and queuing dynamics </a:t>
            </a:r>
            <a:endParaRPr lang="en-US" sz="1600" b="1" i="1" u="sng">
              <a:solidFill>
                <a:srgbClr val="005426"/>
              </a:solidFill>
              <a:latin typeface="Times New Roman" pitchFamily="18" charset="0"/>
              <a:cs typeface="Times New Roman" pitchFamily="18" charset="0"/>
            </a:endParaRPr>
          </a:p>
        </p:txBody>
      </p:sp>
      <p:sp>
        <p:nvSpPr>
          <p:cNvPr id="73742" name="TextBox 23"/>
          <p:cNvSpPr txBox="1">
            <a:spLocks noChangeArrowheads="1"/>
          </p:cNvSpPr>
          <p:nvPr/>
        </p:nvSpPr>
        <p:spPr bwMode="auto">
          <a:xfrm>
            <a:off x="5457825" y="5788025"/>
            <a:ext cx="2898775" cy="1069975"/>
          </a:xfrm>
          <a:prstGeom prst="rect">
            <a:avLst/>
          </a:prstGeom>
          <a:solidFill>
            <a:srgbClr val="CCFFFF"/>
          </a:solidFill>
          <a:ln w="9525">
            <a:noFill/>
            <a:miter lim="800000"/>
            <a:headEnd/>
            <a:tailEnd/>
          </a:ln>
        </p:spPr>
        <p:txBody>
          <a:bodyPr>
            <a:spAutoFit/>
          </a:bodyPr>
          <a:lstStyle/>
          <a:p>
            <a:pPr algn="ctr">
              <a:spcBef>
                <a:spcPct val="0"/>
              </a:spcBef>
            </a:pPr>
            <a:r>
              <a:rPr lang="en-US" sz="1600" b="1" i="1" u="sng">
                <a:solidFill>
                  <a:srgbClr val="0000FF"/>
                </a:solidFill>
                <a:latin typeface="Times New Roman" pitchFamily="18" charset="0"/>
                <a:cs typeface="Times New Roman" pitchFamily="18" charset="0"/>
              </a:rPr>
              <a:t>Game Theory</a:t>
            </a:r>
          </a:p>
          <a:p>
            <a:pPr algn="ctr">
              <a:spcBef>
                <a:spcPct val="0"/>
              </a:spcBef>
            </a:pPr>
            <a:r>
              <a:rPr lang="en-US" sz="1600">
                <a:solidFill>
                  <a:srgbClr val="0000FF"/>
                </a:solidFill>
                <a:latin typeface="Times New Roman" pitchFamily="18" charset="0"/>
                <a:cs typeface="Times New Roman" pitchFamily="18" charset="0"/>
              </a:rPr>
              <a:t>New resource allocation paradigm that focuses on hetereogeneity and competition</a:t>
            </a:r>
          </a:p>
        </p:txBody>
      </p:sp>
      <p:sp>
        <p:nvSpPr>
          <p:cNvPr id="23" name="Text Box 9"/>
          <p:cNvSpPr txBox="1">
            <a:spLocks noChangeArrowheads="1"/>
          </p:cNvSpPr>
          <p:nvPr/>
        </p:nvSpPr>
        <p:spPr bwMode="auto">
          <a:xfrm>
            <a:off x="3782291" y="2713484"/>
            <a:ext cx="5112327" cy="523220"/>
          </a:xfrm>
          <a:prstGeom prst="rect">
            <a:avLst/>
          </a:prstGeom>
          <a:solidFill>
            <a:schemeClr val="bg1"/>
          </a:solidFill>
          <a:ln w="12700" algn="ctr">
            <a:solidFill>
              <a:schemeClr val="tx1"/>
            </a:solidFill>
            <a:miter lim="800000"/>
            <a:headEnd/>
            <a:tailEnd/>
          </a:ln>
        </p:spPr>
        <p:txBody>
          <a:bodyPr wrap="square">
            <a:spAutoFit/>
          </a:bodyPr>
          <a:lstStyle/>
          <a:p>
            <a:r>
              <a:rPr lang="en-US" sz="1400" b="1" i="1" dirty="0" err="1" smtClean="0"/>
              <a:t>Medard</a:t>
            </a:r>
            <a:r>
              <a:rPr lang="en-US" sz="1400" b="1" i="1" dirty="0" smtClean="0"/>
              <a:t>, </a:t>
            </a:r>
            <a:r>
              <a:rPr lang="en-US" sz="1400" b="1" i="1" dirty="0" err="1" smtClean="0"/>
              <a:t>Ozdoglar</a:t>
            </a:r>
            <a:r>
              <a:rPr lang="en-US" sz="1400" b="1" i="1" dirty="0" smtClean="0"/>
              <a:t>, </a:t>
            </a:r>
            <a:r>
              <a:rPr lang="en-US" sz="1400" b="1" i="1" dirty="0" err="1" smtClean="0"/>
              <a:t>Effros</a:t>
            </a:r>
            <a:r>
              <a:rPr lang="en-US" sz="1400" b="1" i="1" dirty="0" smtClean="0"/>
              <a:t>: </a:t>
            </a:r>
            <a:r>
              <a:rPr lang="en-US" sz="1400" dirty="0" smtClean="0"/>
              <a:t>Optimal </a:t>
            </a:r>
            <a:r>
              <a:rPr lang="en-US" sz="1400" dirty="0" smtClean="0"/>
              <a:t>Reverse Carpooling Over Wireless Networks - A Distributed Optimization Approach</a:t>
            </a:r>
            <a:endParaRPr lang="en-US" sz="1400" dirty="0"/>
          </a:p>
        </p:txBody>
      </p:sp>
      <p:sp>
        <p:nvSpPr>
          <p:cNvPr id="24" name="Text Box 8"/>
          <p:cNvSpPr txBox="1">
            <a:spLocks noChangeArrowheads="1"/>
          </p:cNvSpPr>
          <p:nvPr/>
        </p:nvSpPr>
        <p:spPr bwMode="auto">
          <a:xfrm>
            <a:off x="955963" y="2420939"/>
            <a:ext cx="2563091" cy="523220"/>
          </a:xfrm>
          <a:prstGeom prst="rect">
            <a:avLst/>
          </a:prstGeom>
          <a:solidFill>
            <a:schemeClr val="bg1"/>
          </a:solidFill>
          <a:ln w="12700" algn="ctr">
            <a:solidFill>
              <a:schemeClr val="tx1"/>
            </a:solidFill>
            <a:miter lim="800000"/>
            <a:headEnd/>
            <a:tailEnd/>
          </a:ln>
        </p:spPr>
        <p:txBody>
          <a:bodyPr wrap="square">
            <a:spAutoFit/>
          </a:bodyPr>
          <a:lstStyle/>
          <a:p>
            <a:r>
              <a:rPr lang="en-US" sz="1400" b="1" i="1" dirty="0" smtClean="0"/>
              <a:t>Goldsmith: </a:t>
            </a:r>
            <a:r>
              <a:rPr lang="en-US" sz="1400" dirty="0" smtClean="0"/>
              <a:t>Optimal </a:t>
            </a:r>
            <a:r>
              <a:rPr lang="en-US" sz="1400" dirty="0" smtClean="0"/>
              <a:t>control of </a:t>
            </a:r>
            <a:endParaRPr lang="en-US" sz="1400" dirty="0" smtClean="0"/>
          </a:p>
          <a:p>
            <a:r>
              <a:rPr lang="en-US" sz="1400" dirty="0" smtClean="0"/>
              <a:t>ARQ </a:t>
            </a:r>
            <a:r>
              <a:rPr lang="en-US" sz="1400" dirty="0" smtClean="0"/>
              <a:t>interference networks</a:t>
            </a:r>
            <a:endParaRPr lang="en-US" sz="1400" dirty="0"/>
          </a:p>
        </p:txBody>
      </p:sp>
      <p:sp>
        <p:nvSpPr>
          <p:cNvPr id="25" name="Text Box 10"/>
          <p:cNvSpPr txBox="1">
            <a:spLocks noChangeArrowheads="1"/>
          </p:cNvSpPr>
          <p:nvPr/>
        </p:nvSpPr>
        <p:spPr bwMode="auto">
          <a:xfrm>
            <a:off x="4849091" y="5055898"/>
            <a:ext cx="4073236" cy="523220"/>
          </a:xfrm>
          <a:prstGeom prst="rect">
            <a:avLst/>
          </a:prstGeom>
          <a:solidFill>
            <a:schemeClr val="bg1"/>
          </a:solidFill>
          <a:ln w="12700" algn="ctr">
            <a:solidFill>
              <a:schemeClr val="tx1"/>
            </a:solidFill>
            <a:miter lim="800000"/>
            <a:headEnd/>
            <a:tailEnd/>
          </a:ln>
        </p:spPr>
        <p:txBody>
          <a:bodyPr wrap="square">
            <a:spAutoFit/>
          </a:bodyPr>
          <a:lstStyle/>
          <a:p>
            <a:r>
              <a:rPr lang="en-US" sz="1400" b="1" i="1" dirty="0" err="1" smtClean="0"/>
              <a:t>Ozdaglar</a:t>
            </a:r>
            <a:r>
              <a:rPr lang="en-US" sz="1400" b="1" i="1" dirty="0" smtClean="0"/>
              <a:t>: </a:t>
            </a:r>
            <a:r>
              <a:rPr lang="en-US" sz="1400" dirty="0" smtClean="0"/>
              <a:t>Near-Optimal </a:t>
            </a:r>
            <a:r>
              <a:rPr lang="en-US" sz="1400" dirty="0" smtClean="0"/>
              <a:t>Power Control in Wireless Networks: A Potential Game </a:t>
            </a:r>
            <a:r>
              <a:rPr lang="en-US" sz="1400" dirty="0" smtClean="0"/>
              <a:t>Approach</a:t>
            </a:r>
            <a:endParaRPr lang="en-US" sz="1400" dirty="0"/>
          </a:p>
        </p:txBody>
      </p:sp>
      <p:sp>
        <p:nvSpPr>
          <p:cNvPr id="26" name="Text Box 10"/>
          <p:cNvSpPr txBox="1">
            <a:spLocks noChangeArrowheads="1"/>
          </p:cNvSpPr>
          <p:nvPr/>
        </p:nvSpPr>
        <p:spPr bwMode="auto">
          <a:xfrm>
            <a:off x="4461163" y="1980189"/>
            <a:ext cx="3408219" cy="523220"/>
          </a:xfrm>
          <a:prstGeom prst="rect">
            <a:avLst/>
          </a:prstGeom>
          <a:solidFill>
            <a:schemeClr val="bg1"/>
          </a:solidFill>
          <a:ln w="12700" algn="ctr">
            <a:solidFill>
              <a:schemeClr val="tx1"/>
            </a:solidFill>
            <a:miter lim="800000"/>
            <a:headEnd/>
            <a:tailEnd/>
          </a:ln>
        </p:spPr>
        <p:txBody>
          <a:bodyPr wrap="square">
            <a:spAutoFit/>
          </a:bodyPr>
          <a:lstStyle/>
          <a:p>
            <a:r>
              <a:rPr lang="en-US" sz="1400" b="1" i="1" dirty="0" err="1" smtClean="0"/>
              <a:t>Ozdaglar</a:t>
            </a:r>
            <a:r>
              <a:rPr lang="en-US" sz="1400" b="1" i="1" dirty="0" smtClean="0"/>
              <a:t>: </a:t>
            </a:r>
            <a:r>
              <a:rPr lang="en-US" sz="1400" dirty="0" smtClean="0"/>
              <a:t>A Distributed Newton </a:t>
            </a:r>
            <a:r>
              <a:rPr lang="en-US" sz="1400" dirty="0" smtClean="0"/>
              <a:t>Method</a:t>
            </a:r>
          </a:p>
          <a:p>
            <a:r>
              <a:rPr lang="en-US" sz="1400" dirty="0" smtClean="0"/>
              <a:t>f</a:t>
            </a:r>
            <a:r>
              <a:rPr lang="en-US" sz="1400" dirty="0" smtClean="0"/>
              <a:t>or </a:t>
            </a:r>
            <a:r>
              <a:rPr lang="en-US" sz="1400" dirty="0" smtClean="0"/>
              <a:t>Network Utility </a:t>
            </a:r>
            <a:r>
              <a:rPr lang="en-US" sz="1400" dirty="0" smtClean="0"/>
              <a:t>Maximization</a:t>
            </a:r>
            <a:endParaRPr lang="en-US" sz="1400" dirty="0"/>
          </a:p>
        </p:txBody>
      </p:sp>
      <p:sp>
        <p:nvSpPr>
          <p:cNvPr id="27" name="Text Box 10"/>
          <p:cNvSpPr txBox="1">
            <a:spLocks noChangeArrowheads="1"/>
          </p:cNvSpPr>
          <p:nvPr/>
        </p:nvSpPr>
        <p:spPr bwMode="auto">
          <a:xfrm>
            <a:off x="1080654" y="4016808"/>
            <a:ext cx="3408219" cy="523220"/>
          </a:xfrm>
          <a:prstGeom prst="rect">
            <a:avLst/>
          </a:prstGeom>
          <a:solidFill>
            <a:schemeClr val="bg1"/>
          </a:solidFill>
          <a:ln w="12700" algn="ctr">
            <a:solidFill>
              <a:schemeClr val="tx1"/>
            </a:solidFill>
            <a:miter lim="800000"/>
            <a:headEnd/>
            <a:tailEnd/>
          </a:ln>
        </p:spPr>
        <p:txBody>
          <a:bodyPr wrap="square">
            <a:spAutoFit/>
          </a:bodyPr>
          <a:lstStyle/>
          <a:p>
            <a:r>
              <a:rPr lang="en-US" sz="1400" b="1" i="1" dirty="0" err="1" smtClean="0"/>
              <a:t>Ozdaglar</a:t>
            </a:r>
            <a:r>
              <a:rPr lang="en-US" sz="1400" b="1" i="1" dirty="0" smtClean="0"/>
              <a:t>: </a:t>
            </a:r>
            <a:r>
              <a:rPr lang="en-US" sz="1400" dirty="0" smtClean="0"/>
              <a:t>Dynamic Resource Allocation for Delay Sensitive </a:t>
            </a:r>
            <a:r>
              <a:rPr lang="en-US" sz="1400" dirty="0" smtClean="0"/>
              <a:t>Applications</a:t>
            </a:r>
            <a:endParaRPr lang="en-US" sz="1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New Theory and Insights</a:t>
            </a:r>
            <a:endParaRPr lang="en-US" dirty="0"/>
          </a:p>
        </p:txBody>
      </p:sp>
      <p:sp>
        <p:nvSpPr>
          <p:cNvPr id="3" name="Content Placeholder 2"/>
          <p:cNvSpPr>
            <a:spLocks noGrp="1"/>
          </p:cNvSpPr>
          <p:nvPr>
            <p:ph idx="1"/>
          </p:nvPr>
        </p:nvSpPr>
        <p:spPr>
          <a:xfrm>
            <a:off x="367284" y="603240"/>
            <a:ext cx="8097837" cy="5086350"/>
          </a:xfrm>
        </p:spPr>
        <p:txBody>
          <a:bodyPr/>
          <a:lstStyle/>
          <a:p>
            <a:pPr>
              <a:lnSpc>
                <a:spcPct val="85000"/>
              </a:lnSpc>
            </a:pPr>
            <a:r>
              <a:rPr lang="en-US" sz="1800" dirty="0" smtClean="0"/>
              <a:t>Thrust 0</a:t>
            </a:r>
          </a:p>
          <a:p>
            <a:pPr lvl="1">
              <a:lnSpc>
                <a:spcPct val="85000"/>
              </a:lnSpc>
            </a:pPr>
            <a:r>
              <a:rPr lang="en-US" sz="1600" dirty="0" smtClean="0"/>
              <a:t>New definitions of reliable communications in the face of uncertainty</a:t>
            </a:r>
          </a:p>
          <a:p>
            <a:pPr lvl="1">
              <a:lnSpc>
                <a:spcPct val="85000"/>
              </a:lnSpc>
            </a:pPr>
            <a:r>
              <a:rPr lang="en-US" sz="1600" dirty="0" smtClean="0"/>
              <a:t>Performance over finite time windows</a:t>
            </a:r>
            <a:endParaRPr lang="en-US" sz="1600" dirty="0" smtClean="0"/>
          </a:p>
          <a:p>
            <a:pPr>
              <a:lnSpc>
                <a:spcPct val="85000"/>
              </a:lnSpc>
            </a:pPr>
            <a:r>
              <a:rPr lang="en-US" sz="1800" dirty="0" smtClean="0"/>
              <a:t>Thrust </a:t>
            </a:r>
            <a:r>
              <a:rPr lang="en-US" sz="1800" dirty="0" smtClean="0"/>
              <a:t>1</a:t>
            </a:r>
          </a:p>
          <a:p>
            <a:pPr lvl="1">
              <a:lnSpc>
                <a:spcPct val="85000"/>
              </a:lnSpc>
            </a:pPr>
            <a:r>
              <a:rPr lang="en-US" sz="1600" dirty="0" smtClean="0"/>
              <a:t>Network E</a:t>
            </a:r>
            <a:r>
              <a:rPr lang="en-US" sz="1600" dirty="0" smtClean="0"/>
              <a:t>quivalence </a:t>
            </a:r>
          </a:p>
          <a:p>
            <a:pPr lvl="1">
              <a:lnSpc>
                <a:spcPct val="85000"/>
              </a:lnSpc>
            </a:pPr>
            <a:r>
              <a:rPr lang="en-US" sz="1600" dirty="0" smtClean="0"/>
              <a:t>Network Coding in Noise/Loss</a:t>
            </a:r>
          </a:p>
          <a:p>
            <a:pPr lvl="1">
              <a:lnSpc>
                <a:spcPct val="85000"/>
              </a:lnSpc>
            </a:pPr>
            <a:r>
              <a:rPr lang="en-US" sz="1600" dirty="0" err="1" smtClean="0"/>
              <a:t>Multiterminal</a:t>
            </a:r>
            <a:r>
              <a:rPr lang="en-US" sz="1600" dirty="0" smtClean="0"/>
              <a:t> Strong Converses</a:t>
            </a:r>
            <a:endParaRPr lang="en-US" sz="1600" dirty="0" smtClean="0"/>
          </a:p>
          <a:p>
            <a:pPr>
              <a:lnSpc>
                <a:spcPct val="85000"/>
              </a:lnSpc>
            </a:pPr>
            <a:r>
              <a:rPr lang="en-US" sz="1800" dirty="0" smtClean="0"/>
              <a:t>Thrust 2</a:t>
            </a:r>
          </a:p>
          <a:p>
            <a:pPr lvl="1">
              <a:lnSpc>
                <a:spcPct val="85000"/>
              </a:lnSpc>
            </a:pPr>
            <a:r>
              <a:rPr lang="en-US" sz="1600" dirty="0" smtClean="0"/>
              <a:t>Layered and structured codes</a:t>
            </a:r>
          </a:p>
          <a:p>
            <a:pPr lvl="1">
              <a:lnSpc>
                <a:spcPct val="85000"/>
              </a:lnSpc>
            </a:pPr>
            <a:r>
              <a:rPr lang="en-US" sz="1600" dirty="0" smtClean="0"/>
              <a:t>Control/Capacity connections </a:t>
            </a:r>
            <a:r>
              <a:rPr lang="en-US" sz="1600" dirty="0" smtClean="0"/>
              <a:t>for </a:t>
            </a:r>
            <a:r>
              <a:rPr lang="en-US" sz="1600" dirty="0" smtClean="0"/>
              <a:t>time-varying channels with noisy and/or rate-constrained feedback</a:t>
            </a:r>
            <a:endParaRPr lang="en-US" sz="1600" dirty="0" smtClean="0"/>
          </a:p>
          <a:p>
            <a:pPr lvl="1">
              <a:lnSpc>
                <a:spcPct val="85000"/>
              </a:lnSpc>
            </a:pPr>
            <a:r>
              <a:rPr lang="en-US" sz="1600" dirty="0" smtClean="0"/>
              <a:t>Generalized capacity and separation</a:t>
            </a:r>
          </a:p>
          <a:p>
            <a:pPr>
              <a:lnSpc>
                <a:spcPct val="85000"/>
              </a:lnSpc>
            </a:pPr>
            <a:r>
              <a:rPr lang="en-US" sz="1800" dirty="0" smtClean="0"/>
              <a:t>Thrust 3</a:t>
            </a:r>
          </a:p>
          <a:p>
            <a:pPr lvl="1">
              <a:lnSpc>
                <a:spcPct val="85000"/>
              </a:lnSpc>
            </a:pPr>
            <a:r>
              <a:rPr lang="en-US" sz="1600" dirty="0" smtClean="0"/>
              <a:t>Stochastic Multi-period Network Utility Maximization</a:t>
            </a:r>
          </a:p>
          <a:p>
            <a:pPr lvl="1">
              <a:lnSpc>
                <a:spcPct val="85000"/>
              </a:lnSpc>
            </a:pPr>
            <a:r>
              <a:rPr lang="en-US" sz="1600" dirty="0" smtClean="0"/>
              <a:t>Relaxation and distributed techniques for network optimization</a:t>
            </a:r>
          </a:p>
          <a:p>
            <a:pPr lvl="1">
              <a:lnSpc>
                <a:spcPct val="85000"/>
              </a:lnSpc>
            </a:pPr>
            <a:r>
              <a:rPr lang="en-US" sz="1600" dirty="0" smtClean="0"/>
              <a:t>Mean Field Equilibrium for Stochastic games</a:t>
            </a:r>
          </a:p>
          <a:p>
            <a:pPr lvl="1">
              <a:lnSpc>
                <a:spcPct val="85000"/>
              </a:lnSpc>
            </a:pPr>
            <a:r>
              <a:rPr lang="en-US" sz="1600" dirty="0" smtClean="0"/>
              <a:t>Learning in dynamic environments</a:t>
            </a:r>
            <a:endParaRPr lang="en-US" sz="1600" dirty="0" smtClean="0"/>
          </a:p>
          <a:p>
            <a:pPr>
              <a:lnSpc>
                <a:spcPct val="85000"/>
              </a:lnSpc>
            </a:pPr>
            <a:r>
              <a:rPr lang="en-US" sz="1800" dirty="0" err="1" smtClean="0"/>
              <a:t>Interthrust</a:t>
            </a:r>
            <a:endParaRPr lang="en-US" sz="1800" dirty="0" smtClean="0"/>
          </a:p>
          <a:p>
            <a:pPr lvl="1">
              <a:lnSpc>
                <a:spcPct val="85000"/>
              </a:lnSpc>
            </a:pPr>
            <a:r>
              <a:rPr lang="en-US" sz="1600" dirty="0" smtClean="0"/>
              <a:t>Coordination via Communication</a:t>
            </a:r>
            <a:r>
              <a:rPr lang="en-US" sz="1600" b="1" i="1" dirty="0" smtClean="0"/>
              <a:t> </a:t>
            </a:r>
            <a:endParaRPr lang="en-US" sz="1600" b="1" i="1" dirty="0" smtClean="0"/>
          </a:p>
          <a:p>
            <a:pPr lvl="1">
              <a:lnSpc>
                <a:spcPct val="85000"/>
              </a:lnSpc>
            </a:pPr>
            <a:r>
              <a:rPr lang="en-US" sz="1600" dirty="0" smtClean="0"/>
              <a:t>Relaying</a:t>
            </a:r>
            <a:r>
              <a:rPr lang="en-US" sz="1600" dirty="0" smtClean="0"/>
              <a:t>, cooperation and cognition</a:t>
            </a:r>
          </a:p>
          <a:p>
            <a:pPr lvl="1">
              <a:lnSpc>
                <a:spcPct val="85000"/>
              </a:lnSpc>
            </a:pPr>
            <a:r>
              <a:rPr lang="en-US" sz="1600" dirty="0" smtClean="0"/>
              <a:t>Network coding</a:t>
            </a:r>
          </a:p>
          <a:p>
            <a:pPr lvl="1">
              <a:lnSpc>
                <a:spcPct val="85000"/>
              </a:lnSpc>
            </a:pPr>
            <a:r>
              <a:rPr lang="en-US" sz="1600" dirty="0" smtClean="0"/>
              <a:t>Capacity regions for more than 3 users</a:t>
            </a:r>
          </a:p>
          <a:p>
            <a:pPr lvl="1">
              <a:lnSpc>
                <a:spcPct val="85000"/>
              </a:lnSpc>
              <a:buNone/>
            </a:pPr>
            <a:endParaRPr lang="en-US" sz="1800"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noindent \begin{eqnarray*}&#10;\hbox{max} &amp;&amp; \sum_i U_i(C,D) - \sum_j L_j(E)\\ &#10;\hbox{st} &amp;&amp; (C,D,E)\in \Gamma_{\{1,2\}}&#10;\end{eqnarray*}&#10;\end{document}&#10;"/>
  <p:tag name="FILENAME" val="TP_tmp"/>
  <p:tag name="FORMAT" val="bmpmono"/>
  <p:tag name="RES" val="300"/>
  <p:tag name="BLEND" val="0"/>
  <p:tag name="TRANSPARENT" val="1"/>
  <p:tag name="TBUG" val="0"/>
  <p:tag name="ALLOWFS" val="0"/>
  <p:tag name="MAGNIFICATION" val="1727"/>
  <p:tag name="ORIGWIDTH" val="147"/>
  <p:tag name="PICTUREFILESIZE" val="13422"/>
</p:tagLst>
</file>

<file path=ppt/tags/tag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Gamma_1\]&#10;\end{document}&#10;"/>
  <p:tag name="FILENAME" val="TP_tmp"/>
  <p:tag name="FORMAT" val="bmp16m"/>
  <p:tag name="RES" val="2400"/>
  <p:tag name="BLEND" val="0"/>
  <p:tag name="TRANSPARENT" val="1"/>
  <p:tag name="TBUG" val="0"/>
  <p:tag name="ALLOWFS" val="0"/>
  <p:tag name="MAGNIFICATION" val="2000"/>
  <p:tag name="ORIGWIDTH" val="10"/>
  <p:tag name="PICTUREFILESIZE" val="333054"/>
</p:tagLst>
</file>

<file path=ppt/tags/tag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Gamma_2\]&#10;\end{document}&#10;"/>
  <p:tag name="FILENAME" val="TP_tmp"/>
  <p:tag name="FORMAT" val="bmp16m"/>
  <p:tag name="RES" val="2400"/>
  <p:tag name="BLEND" val="0"/>
  <p:tag name="TRANSPARENT" val="1"/>
  <p:tag name="TBUG" val="0"/>
  <p:tag name="ALLOWFS" val="0"/>
  <p:tag name="MAGNIFICATION" val="2000"/>
  <p:tag name="ORIGWIDTH" val="11"/>
  <p:tag name="PICTUREFILESIZE" val="367686"/>
</p:tagLst>
</file>

<file path=ppt/theme/theme1.xml><?xml version="1.0" encoding="utf-8"?>
<a:theme xmlns:a="http://schemas.openxmlformats.org/drawingml/2006/main" name="2_Microsoft Office 98">
  <a:themeElements>
    <a:clrScheme name="2_Microsoft Office 9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Microsoft Office 98">
      <a:majorFont>
        <a:latin typeface="Time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Microsoft Office 9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Microsoft Office 9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Microsoft Office 9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Microsoft Office 9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Microsoft Office 9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Microsoft Office 9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Microsoft Office 9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Microsoft Office 9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Microsoft Office 9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Microsoft Office 9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Microsoft Office 9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Microsoft Office 9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34363</TotalTime>
  <Words>6415</Words>
  <Application>Microsoft Office PowerPoint</Application>
  <PresentationFormat>On-screen Show (4:3)</PresentationFormat>
  <Paragraphs>1162</Paragraphs>
  <Slides>38</Slides>
  <Notes>22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38</vt:i4>
      </vt:variant>
    </vt:vector>
  </HeadingPairs>
  <TitlesOfParts>
    <vt:vector size="41" baseType="lpstr">
      <vt:lpstr>2_Microsoft Office 98</vt:lpstr>
      <vt:lpstr>Equation</vt:lpstr>
      <vt:lpstr>Visio</vt:lpstr>
      <vt:lpstr>Slide 1</vt:lpstr>
      <vt:lpstr>FLoWS Challenge and Progress</vt:lpstr>
      <vt:lpstr>Slide 3</vt:lpstr>
      <vt:lpstr>Slide 4</vt:lpstr>
      <vt:lpstr>Slide 5</vt:lpstr>
      <vt:lpstr>Slide 6</vt:lpstr>
      <vt:lpstr>Slide 7</vt:lpstr>
      <vt:lpstr>Thrust 3 Recent Achievements</vt:lpstr>
      <vt:lpstr>Key New Theory and Insights</vt:lpstr>
      <vt:lpstr>Wish List for New Theory and Insights</vt:lpstr>
      <vt:lpstr>Thrust Synergies: An  Example</vt:lpstr>
      <vt:lpstr>Thrust Synergies: Another Example</vt:lpstr>
      <vt:lpstr>Slide 13</vt:lpstr>
      <vt:lpstr>Progress 1 Criteria Met</vt:lpstr>
      <vt:lpstr>Network Capacity Equivalence. R. Koetter, M. Effros and M. Medard.</vt:lpstr>
      <vt:lpstr>Towards Strong Converses for MANETs: Moulin</vt:lpstr>
      <vt:lpstr>Slide 17</vt:lpstr>
      <vt:lpstr>Progress 2 Criteria Met</vt:lpstr>
      <vt:lpstr>Noisy Network Coding: El Gamal</vt:lpstr>
      <vt:lpstr>Multicast Capacity Region of a Large Wireless Network: Shah</vt:lpstr>
      <vt:lpstr>Slide 21</vt:lpstr>
      <vt:lpstr>Progress 3 Criteria Met</vt:lpstr>
      <vt:lpstr>Layered Source-Channel Schemes: A Distortion- Diversity Perspective: Medard, Zheng</vt:lpstr>
      <vt:lpstr>Feedback and Network Coding Effros and Bakshi</vt:lpstr>
      <vt:lpstr>Time-Reversibility and Fundamental Limits of MANETs with Dynamics and Feedback: Coleman</vt:lpstr>
      <vt:lpstr>Slide 26</vt:lpstr>
      <vt:lpstr>Slide 27</vt:lpstr>
      <vt:lpstr>Progress 3 Criteria Met</vt:lpstr>
      <vt:lpstr>Adaptive modulation with smoothed flow utility: Boyd</vt:lpstr>
      <vt:lpstr>A Distributed Newton Method for Network Utility Maximization: Wei, Ozdaglar</vt:lpstr>
      <vt:lpstr>Learning for optimization in wireless networks:  Chen, O’Neill and Meyn</vt:lpstr>
      <vt:lpstr>Phase 4 Progress Criteria</vt:lpstr>
      <vt:lpstr>Project Impact To Date</vt:lpstr>
      <vt:lpstr>Publications to date</vt:lpstr>
      <vt:lpstr>Work Products for Phase 4</vt:lpstr>
      <vt:lpstr>PI Talks</vt:lpstr>
      <vt:lpstr>Posters</vt:lpstr>
      <vt:lpstr>Summary</vt:lpstr>
    </vt:vector>
  </TitlesOfParts>
  <Company>DARPA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Anonymous</dc:creator>
  <cp:lastModifiedBy>Andrea</cp:lastModifiedBy>
  <cp:revision>168</cp:revision>
  <dcterms:created xsi:type="dcterms:W3CDTF">2007-05-29T12:12:53Z</dcterms:created>
  <dcterms:modified xsi:type="dcterms:W3CDTF">2010-05-24T16:25:02Z</dcterms:modified>
</cp:coreProperties>
</file>