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gif" ContentType="image/gif"/>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304" r:id="rId2"/>
    <p:sldId id="276" r:id="rId3"/>
    <p:sldId id="277" r:id="rId4"/>
    <p:sldId id="263" r:id="rId5"/>
    <p:sldId id="293" r:id="rId6"/>
    <p:sldId id="295" r:id="rId7"/>
    <p:sldId id="296" r:id="rId8"/>
    <p:sldId id="297" r:id="rId9"/>
    <p:sldId id="298" r:id="rId10"/>
    <p:sldId id="299" r:id="rId11"/>
    <p:sldId id="300" r:id="rId12"/>
    <p:sldId id="301" r:id="rId13"/>
    <p:sldId id="302" r:id="rId14"/>
    <p:sldId id="303" r:id="rId15"/>
    <p:sldId id="274" r:id="rId16"/>
    <p:sldId id="286" r:id="rId17"/>
    <p:sldId id="288" r:id="rId18"/>
    <p:sldId id="290" r:id="rId19"/>
    <p:sldId id="273" r:id="rId2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ECC71"/>
    <a:srgbClr val="990033"/>
    <a:srgbClr val="CC0000"/>
    <a:srgbClr val="FF00FF"/>
    <a:srgbClr val="00FFFF"/>
    <a:srgbClr val="006600"/>
    <a:srgbClr val="00FF00"/>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showOutlineIcons="0">
    <p:restoredLeft sz="19581" autoAdjust="0"/>
    <p:restoredTop sz="94660"/>
  </p:normalViewPr>
  <p:slideViewPr>
    <p:cSldViewPr>
      <p:cViewPr varScale="1">
        <p:scale>
          <a:sx n="62" d="100"/>
          <a:sy n="62" d="100"/>
        </p:scale>
        <p:origin x="-78" y="-19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image" Target="../media/image15.emf"/><Relationship Id="rId1" Type="http://schemas.openxmlformats.org/officeDocument/2006/relationships/image" Target="../media/image1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614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6148"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614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15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615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7538234C-93A4-4DC6-932A-71D5197B21C6}"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itchFamily="34" charset="0"/>
        <a:ea typeface="+mn-ea"/>
        <a:cs typeface="+mn-cs"/>
      </a:defRPr>
    </a:lvl1pPr>
    <a:lvl2pPr marL="457200" algn="l" rtl="0" fontAlgn="base">
      <a:spcBef>
        <a:spcPct val="30000"/>
      </a:spcBef>
      <a:spcAft>
        <a:spcPct val="0"/>
      </a:spcAft>
      <a:defRPr sz="1200" kern="1200">
        <a:solidFill>
          <a:schemeClr val="tx1"/>
        </a:solidFill>
        <a:latin typeface="Arial" pitchFamily="34" charset="0"/>
        <a:ea typeface="+mn-ea"/>
        <a:cs typeface="+mn-cs"/>
      </a:defRPr>
    </a:lvl2pPr>
    <a:lvl3pPr marL="914400" algn="l" rtl="0" fontAlgn="base">
      <a:spcBef>
        <a:spcPct val="30000"/>
      </a:spcBef>
      <a:spcAft>
        <a:spcPct val="0"/>
      </a:spcAft>
      <a:defRPr sz="1200" kern="1200">
        <a:solidFill>
          <a:schemeClr val="tx1"/>
        </a:solidFill>
        <a:latin typeface="Arial" pitchFamily="34" charset="0"/>
        <a:ea typeface="+mn-ea"/>
        <a:cs typeface="+mn-cs"/>
      </a:defRPr>
    </a:lvl3pPr>
    <a:lvl4pPr marL="1371600" algn="l" rtl="0" fontAlgn="base">
      <a:spcBef>
        <a:spcPct val="30000"/>
      </a:spcBef>
      <a:spcAft>
        <a:spcPct val="0"/>
      </a:spcAft>
      <a:defRPr sz="1200" kern="1200">
        <a:solidFill>
          <a:schemeClr val="tx1"/>
        </a:solidFill>
        <a:latin typeface="Arial" pitchFamily="34" charset="0"/>
        <a:ea typeface="+mn-ea"/>
        <a:cs typeface="+mn-cs"/>
      </a:defRPr>
    </a:lvl4pPr>
    <a:lvl5pPr marL="1828800" algn="l" rtl="0" fontAlgn="base">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BF1C27DB-E619-45D2-9F29-DDC37ACD41BA}" type="slidenum">
              <a:rPr lang="en-US" smtClean="0">
                <a:latin typeface="Arial" pitchFamily="34" charset="0"/>
              </a:rPr>
              <a:pPr/>
              <a:t>1</a:t>
            </a:fld>
            <a:endParaRPr lang="en-US" smtClean="0">
              <a:latin typeface="Arial" pitchFamily="34" charset="0"/>
            </a:endParaRPr>
          </a:p>
        </p:txBody>
      </p:sp>
      <p:sp>
        <p:nvSpPr>
          <p:cNvPr id="20483" name="Rectangle 2"/>
          <p:cNvSpPr>
            <a:spLocks noChangeArrowheads="1" noTextEdit="1"/>
          </p:cNvSpPr>
          <p:nvPr>
            <p:ph type="sldImg"/>
          </p:nvPr>
        </p:nvSpPr>
        <p:spPr>
          <a:xfrm>
            <a:off x="1146175" y="687388"/>
            <a:ext cx="4567238" cy="3425825"/>
          </a:xfrm>
          <a:ln/>
        </p:spPr>
      </p:sp>
      <p:sp>
        <p:nvSpPr>
          <p:cNvPr id="20484" name="Rectangle 3"/>
          <p:cNvSpPr>
            <a:spLocks noChangeArrowheads="1"/>
          </p:cNvSpPr>
          <p:nvPr>
            <p:ph type="body" idx="1"/>
          </p:nvPr>
        </p:nvSpPr>
        <p:spPr>
          <a:xfrm>
            <a:off x="685800" y="4343400"/>
            <a:ext cx="5484813" cy="4114800"/>
          </a:xfrm>
          <a:solidFill>
            <a:schemeClr val="accent1"/>
          </a:solidFill>
          <a:ln>
            <a:solidFill>
              <a:schemeClr val="tx1"/>
            </a:solidFill>
          </a:ln>
        </p:spPr>
        <p:txBody>
          <a:bodyPr lIns="91433" tIns="45717" rIns="91433" bIns="45717"/>
          <a:lstStyle/>
          <a:p>
            <a:pPr eaLnBrk="1" hangingPunct="1"/>
            <a:endParaRPr lang="en-US" altLang="en-US" smtClean="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2FC70A0-CB92-4898-B569-BDFAA9E5E630}" type="slidenum">
              <a:rPr lang="en-US"/>
              <a:pPr/>
              <a:t>2</a:t>
            </a:fld>
            <a:endParaRPr lang="en-US"/>
          </a:p>
        </p:txBody>
      </p:sp>
      <p:sp>
        <p:nvSpPr>
          <p:cNvPr id="37890" name="Rectangle 2"/>
          <p:cNvSpPr>
            <a:spLocks noChangeArrowheads="1" noTextEdit="1"/>
          </p:cNvSpPr>
          <p:nvPr>
            <p:ph type="sldImg"/>
          </p:nvPr>
        </p:nvSpPr>
        <p:spPr>
          <a:xfrm>
            <a:off x="1154113" y="693738"/>
            <a:ext cx="4546600" cy="3409950"/>
          </a:xfrm>
          <a:ln/>
        </p:spPr>
      </p:sp>
      <p:sp>
        <p:nvSpPr>
          <p:cNvPr id="37891" name="Rectangle 3"/>
          <p:cNvSpPr>
            <a:spLocks noGrp="1" noChangeArrowheads="1"/>
          </p:cNvSpPr>
          <p:nvPr>
            <p:ph type="body" idx="1"/>
          </p:nvPr>
        </p:nvSpPr>
        <p:spPr>
          <a:xfrm>
            <a:off x="896938" y="4352925"/>
            <a:ext cx="5076825" cy="250825"/>
          </a:xfrm>
          <a:ln/>
        </p:spPr>
        <p:txBody>
          <a:bodyPr>
            <a:spAutoFit/>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04C6114-6A3A-492A-A187-406BBDC43AF6}" type="slidenum">
              <a:rPr lang="en-US"/>
              <a:pPr/>
              <a:t>3</a:t>
            </a:fld>
            <a:endParaRPr lang="en-US"/>
          </a:p>
        </p:txBody>
      </p:sp>
      <p:sp>
        <p:nvSpPr>
          <p:cNvPr id="39938" name="Rectangle 2"/>
          <p:cNvSpPr>
            <a:spLocks noRot="1" noChangeArrowheads="1" noTextEdit="1"/>
          </p:cNvSpPr>
          <p:nvPr>
            <p:ph type="sldImg"/>
          </p:nvPr>
        </p:nvSpPr>
        <p:spPr>
          <a:xfrm>
            <a:off x="1154113" y="693738"/>
            <a:ext cx="4546600" cy="3409950"/>
          </a:xfrm>
          <a:ln/>
        </p:spPr>
      </p:sp>
      <p:sp>
        <p:nvSpPr>
          <p:cNvPr id="39939"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237EDE7E-3881-4108-B2AA-883E62FDECAD}" type="slidenum">
              <a:rPr lang="en-US"/>
              <a:pPr/>
              <a:t>9</a:t>
            </a:fld>
            <a:endParaRPr lang="en-US"/>
          </a:p>
        </p:txBody>
      </p:sp>
      <p:sp>
        <p:nvSpPr>
          <p:cNvPr id="68610" name="Rectangle 7"/>
          <p:cNvSpPr txBox="1">
            <a:spLocks noGrp="1" noChangeArrowheads="1"/>
          </p:cNvSpPr>
          <p:nvPr/>
        </p:nvSpPr>
        <p:spPr bwMode="auto">
          <a:xfrm>
            <a:off x="3887788" y="8686800"/>
            <a:ext cx="2970212" cy="457200"/>
          </a:xfrm>
          <a:prstGeom prst="rect">
            <a:avLst/>
          </a:prstGeom>
          <a:noFill/>
          <a:ln w="9525">
            <a:noFill/>
            <a:miter lim="800000"/>
            <a:headEnd/>
            <a:tailEnd/>
          </a:ln>
        </p:spPr>
        <p:txBody>
          <a:bodyPr anchor="b"/>
          <a:lstStyle/>
          <a:p>
            <a:pPr algn="r"/>
            <a:fld id="{7DAFD44F-699B-4FE1-B5D0-69FD53008BD8}" type="slidenum">
              <a:rPr lang="zh-CN" altLang="en-US" sz="1200">
                <a:latin typeface="Times New Roman" pitchFamily="18" charset="0"/>
              </a:rPr>
              <a:pPr algn="r"/>
              <a:t>9</a:t>
            </a:fld>
            <a:endParaRPr lang="en-US" altLang="zh-CN" sz="1200">
              <a:latin typeface="Times New Roman" pitchFamily="18" charset="0"/>
            </a:endParaRPr>
          </a:p>
        </p:txBody>
      </p:sp>
      <p:sp>
        <p:nvSpPr>
          <p:cNvPr id="68611" name="Rectangle 2"/>
          <p:cNvSpPr>
            <a:spLocks noGrp="1" noRot="1" noChangeArrowheads="1" noTextEdit="1"/>
          </p:cNvSpPr>
          <p:nvPr>
            <p:ph type="sldImg"/>
          </p:nvPr>
        </p:nvSpPr>
        <p:spPr>
          <a:xfrm>
            <a:off x="1144588" y="685800"/>
            <a:ext cx="4572000" cy="3429000"/>
          </a:xfrm>
          <a:ln/>
        </p:spPr>
      </p:sp>
      <p:sp>
        <p:nvSpPr>
          <p:cNvPr id="68612" name="Rectangle 3"/>
          <p:cNvSpPr>
            <a:spLocks noGrp="1" noChangeArrowheads="1"/>
          </p:cNvSpPr>
          <p:nvPr>
            <p:ph type="body" idx="1"/>
          </p:nvPr>
        </p:nvSpPr>
        <p:spPr>
          <a:xfrm>
            <a:off x="912813" y="4341813"/>
            <a:ext cx="5032375" cy="4114800"/>
          </a:xfrm>
        </p:spPr>
        <p:txBody>
          <a:bodyPr/>
          <a:lstStyle/>
          <a:p>
            <a:r>
              <a:rPr lang="en-US" altLang="zh-CN"/>
              <a:t>This is an example to see where Shannon capacity leads us. Here is the classical Lena picture used in image processing. We want to transmit it over a fading channel, where the channel gain changes slowly with time.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5A111DEE-DAED-4C56-9C4D-8795E129711D}" type="slidenum">
              <a:rPr lang="en-US"/>
              <a:pPr/>
              <a:t>10</a:t>
            </a:fld>
            <a:endParaRPr lang="en-US"/>
          </a:p>
        </p:txBody>
      </p:sp>
      <p:sp>
        <p:nvSpPr>
          <p:cNvPr id="70658" name="Rectangle 7"/>
          <p:cNvSpPr txBox="1">
            <a:spLocks noGrp="1" noChangeArrowheads="1"/>
          </p:cNvSpPr>
          <p:nvPr/>
        </p:nvSpPr>
        <p:spPr bwMode="auto">
          <a:xfrm>
            <a:off x="3887788" y="8686800"/>
            <a:ext cx="2970212" cy="457200"/>
          </a:xfrm>
          <a:prstGeom prst="rect">
            <a:avLst/>
          </a:prstGeom>
          <a:noFill/>
          <a:ln w="9525">
            <a:noFill/>
            <a:miter lim="800000"/>
            <a:headEnd/>
            <a:tailEnd/>
          </a:ln>
        </p:spPr>
        <p:txBody>
          <a:bodyPr anchor="b"/>
          <a:lstStyle/>
          <a:p>
            <a:pPr algn="r"/>
            <a:fld id="{2780A48E-9B81-409E-B978-8100FEA27A16}" type="slidenum">
              <a:rPr lang="zh-CN" altLang="en-US" sz="1200">
                <a:latin typeface="Times New Roman" pitchFamily="18" charset="0"/>
              </a:rPr>
              <a:pPr algn="r"/>
              <a:t>10</a:t>
            </a:fld>
            <a:endParaRPr lang="en-US" altLang="zh-CN" sz="1200">
              <a:latin typeface="Times New Roman" pitchFamily="18" charset="0"/>
            </a:endParaRPr>
          </a:p>
        </p:txBody>
      </p:sp>
      <p:sp>
        <p:nvSpPr>
          <p:cNvPr id="70659" name="Rectangle 2"/>
          <p:cNvSpPr>
            <a:spLocks noGrp="1" noRot="1" noChangeArrowheads="1" noTextEdit="1"/>
          </p:cNvSpPr>
          <p:nvPr>
            <p:ph type="sldImg"/>
          </p:nvPr>
        </p:nvSpPr>
        <p:spPr>
          <a:xfrm>
            <a:off x="1144588" y="685800"/>
            <a:ext cx="4572000" cy="3429000"/>
          </a:xfrm>
          <a:ln/>
        </p:spPr>
      </p:sp>
      <p:sp>
        <p:nvSpPr>
          <p:cNvPr id="70660" name="Rectangle 3"/>
          <p:cNvSpPr>
            <a:spLocks noGrp="1" noChangeArrowheads="1"/>
          </p:cNvSpPr>
          <p:nvPr>
            <p:ph type="body" idx="1"/>
          </p:nvPr>
        </p:nvSpPr>
        <p:spPr>
          <a:xfrm>
            <a:off x="912813" y="4341813"/>
            <a:ext cx="5032375" cy="4114800"/>
          </a:xfrm>
        </p:spPr>
        <p:txBody>
          <a:bodyPr/>
          <a:lstStyle/>
          <a:p>
            <a:r>
              <a:rPr lang="en-US" altLang="zh-CN"/>
              <a:t>You can imagine, we have to transmit assuming the worst state. Most of the time the channel is not that bad, we are stuck with this blurred image. Are we satisfied? Probably not.</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81B59BB8-6B3C-4ADE-9A65-5A9E93BA14F8}" type="slidenum">
              <a:rPr lang="en-US"/>
              <a:pPr/>
              <a:t>11</a:t>
            </a:fld>
            <a:endParaRPr lang="en-US"/>
          </a:p>
        </p:txBody>
      </p:sp>
      <p:sp>
        <p:nvSpPr>
          <p:cNvPr id="72706" name="Rectangle 7"/>
          <p:cNvSpPr txBox="1">
            <a:spLocks noGrp="1" noChangeArrowheads="1"/>
          </p:cNvSpPr>
          <p:nvPr/>
        </p:nvSpPr>
        <p:spPr bwMode="auto">
          <a:xfrm>
            <a:off x="3887788" y="8686800"/>
            <a:ext cx="2970212" cy="457200"/>
          </a:xfrm>
          <a:prstGeom prst="rect">
            <a:avLst/>
          </a:prstGeom>
          <a:noFill/>
          <a:ln w="9525">
            <a:noFill/>
            <a:miter lim="800000"/>
            <a:headEnd/>
            <a:tailEnd/>
          </a:ln>
        </p:spPr>
        <p:txBody>
          <a:bodyPr anchor="b"/>
          <a:lstStyle/>
          <a:p>
            <a:pPr algn="r"/>
            <a:fld id="{1B814D22-E440-4FAB-A089-AB001B2BC1BF}" type="slidenum">
              <a:rPr lang="zh-CN" altLang="en-US" sz="1200">
                <a:latin typeface="Times New Roman" pitchFamily="18" charset="0"/>
              </a:rPr>
              <a:pPr algn="r"/>
              <a:t>11</a:t>
            </a:fld>
            <a:endParaRPr lang="en-US" altLang="zh-CN" sz="1200">
              <a:latin typeface="Times New Roman" pitchFamily="18" charset="0"/>
            </a:endParaRPr>
          </a:p>
        </p:txBody>
      </p:sp>
      <p:sp>
        <p:nvSpPr>
          <p:cNvPr id="72707" name="Rectangle 2"/>
          <p:cNvSpPr>
            <a:spLocks noGrp="1" noRot="1" noChangeArrowheads="1" noTextEdit="1"/>
          </p:cNvSpPr>
          <p:nvPr>
            <p:ph type="sldImg"/>
          </p:nvPr>
        </p:nvSpPr>
        <p:spPr>
          <a:xfrm>
            <a:off x="1144588" y="685800"/>
            <a:ext cx="4572000" cy="3429000"/>
          </a:xfrm>
          <a:ln/>
        </p:spPr>
      </p:sp>
      <p:sp>
        <p:nvSpPr>
          <p:cNvPr id="72708" name="Rectangle 3"/>
          <p:cNvSpPr>
            <a:spLocks noGrp="1" noChangeArrowheads="1"/>
          </p:cNvSpPr>
          <p:nvPr>
            <p:ph type="body" idx="1"/>
          </p:nvPr>
        </p:nvSpPr>
        <p:spPr>
          <a:xfrm>
            <a:off x="912813" y="4341813"/>
            <a:ext cx="5032375" cy="4114800"/>
          </a:xfrm>
        </p:spPr>
        <p:txBody>
          <a:bodyPr/>
          <a:lstStyle/>
          <a:p>
            <a:r>
              <a:rPr lang="en-US" altLang="zh-CN"/>
              <a:t>Let’s bring back our Lena. Would the outage channel code do a better job? </a:t>
            </a:r>
          </a:p>
          <a:p>
            <a:endParaRPr lang="en-US" altLang="zh-CN"/>
          </a:p>
          <a:p>
            <a:r>
              <a:rPr lang="en-US" altLang="zh-CN"/>
              <a:t>We target at this channel state. In non outage states we get a much better picture. In outage states, unfortunately, totally blank.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C574AF2-80EA-4751-9D2E-C88006D46003}" type="slidenum">
              <a:rPr lang="en-US"/>
              <a:pPr/>
              <a:t>15</a:t>
            </a:fld>
            <a:endParaRPr lang="en-US"/>
          </a:p>
        </p:txBody>
      </p:sp>
      <p:sp>
        <p:nvSpPr>
          <p:cNvPr id="33794" name="Text Box 1"/>
          <p:cNvSpPr txBox="1">
            <a:spLocks noChangeArrowheads="1"/>
          </p:cNvSpPr>
          <p:nvPr/>
        </p:nvSpPr>
        <p:spPr bwMode="auto">
          <a:xfrm>
            <a:off x="1168400" y="693738"/>
            <a:ext cx="4518025" cy="3409950"/>
          </a:xfrm>
          <a:prstGeom prst="rect">
            <a:avLst/>
          </a:prstGeom>
          <a:solidFill>
            <a:srgbClr val="FFFFFF"/>
          </a:solidFill>
          <a:ln w="9525">
            <a:solidFill>
              <a:srgbClr val="000000"/>
            </a:solidFill>
            <a:miter lim="800000"/>
            <a:headEnd/>
            <a:tailEnd/>
          </a:ln>
        </p:spPr>
        <p:txBody>
          <a:bodyPr wrap="none" lIns="89940" tIns="44970" rIns="89940" bIns="44970" anchor="ctr"/>
          <a:lstStyle/>
          <a:p>
            <a:pPr defTabSz="900113" eaLnBrk="0" hangingPunct="0">
              <a:spcBef>
                <a:spcPct val="50000"/>
              </a:spcBef>
            </a:pPr>
            <a:endParaRPr lang="en-US" sz="2400"/>
          </a:p>
        </p:txBody>
      </p:sp>
      <p:sp>
        <p:nvSpPr>
          <p:cNvPr id="33795" name="Rectangle 2"/>
          <p:cNvSpPr>
            <a:spLocks noChangeArrowheads="1"/>
          </p:cNvSpPr>
          <p:nvPr>
            <p:ph type="body"/>
          </p:nvPr>
        </p:nvSpPr>
        <p:spPr>
          <a:xfrm>
            <a:off x="685800" y="4343400"/>
            <a:ext cx="5486400" cy="4116388"/>
          </a:xfrm>
          <a:ln/>
        </p:spPr>
        <p:txBody>
          <a:bodyPr wrap="none" anchor="ct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052B9D1-3E48-4994-9C7B-07DC01637FB9}" type="slidenum">
              <a:rPr lang="en-US"/>
              <a:pPr/>
              <a:t>16</a:t>
            </a:fld>
            <a:endParaRPr lang="en-US"/>
          </a:p>
        </p:txBody>
      </p:sp>
      <p:sp>
        <p:nvSpPr>
          <p:cNvPr id="54274" name="Rectangle 2"/>
          <p:cNvSpPr>
            <a:spLocks noChangeArrowheads="1" noTextEdit="1"/>
          </p:cNvSpPr>
          <p:nvPr>
            <p:ph type="sldImg"/>
          </p:nvPr>
        </p:nvSpPr>
        <p:spPr>
          <a:xfrm>
            <a:off x="1154113" y="693738"/>
            <a:ext cx="4546600" cy="3409950"/>
          </a:xfrm>
          <a:ln/>
        </p:spPr>
      </p:sp>
      <p:sp>
        <p:nvSpPr>
          <p:cNvPr id="54275" name="Rectangle 3"/>
          <p:cNvSpPr>
            <a:spLocks noGrp="1" noChangeArrowheads="1"/>
          </p:cNvSpPr>
          <p:nvPr>
            <p:ph type="body" idx="1"/>
          </p:nvPr>
        </p:nvSpPr>
        <p:spPr>
          <a:ln/>
        </p:spPr>
        <p:txBody>
          <a:bodyPr/>
          <a:lstStyle/>
          <a:p>
            <a:pPr lvl="1"/>
            <a:endParaRPr lang="en-US" sz="14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4638" y="196850"/>
            <a:ext cx="2062162" cy="59499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38150" y="196850"/>
            <a:ext cx="6034088" cy="59499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38150" y="196850"/>
            <a:ext cx="7991475" cy="519113"/>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588963" y="1060450"/>
            <a:ext cx="3971925" cy="50863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13288" y="1060450"/>
            <a:ext cx="3973512" cy="50863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88963" y="1060450"/>
            <a:ext cx="3971925" cy="50863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13288" y="1060450"/>
            <a:ext cx="3973512" cy="50863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7332" name="Rectangle 52"/>
          <p:cNvSpPr>
            <a:spLocks noChangeArrowheads="1"/>
          </p:cNvSpPr>
          <p:nvPr userDrawn="1"/>
        </p:nvSpPr>
        <p:spPr bwMode="auto">
          <a:xfrm flipV="1">
            <a:off x="8169275" y="0"/>
            <a:ext cx="974725" cy="1714500"/>
          </a:xfrm>
          <a:prstGeom prst="rect">
            <a:avLst/>
          </a:prstGeom>
          <a:gradFill rotWithShape="0">
            <a:gsLst>
              <a:gs pos="0">
                <a:srgbClr val="0099CC"/>
              </a:gs>
              <a:gs pos="100000">
                <a:schemeClr val="bg1"/>
              </a:gs>
            </a:gsLst>
            <a:lin ang="5400000" scaled="1"/>
          </a:gradFill>
          <a:ln w="9525">
            <a:noFill/>
            <a:miter lim="800000"/>
            <a:headEnd/>
            <a:tailEnd/>
          </a:ln>
          <a:effectLst/>
        </p:spPr>
        <p:txBody>
          <a:bodyPr rot="10800000" wrap="none" anchor="ctr"/>
          <a:lstStyle/>
          <a:p>
            <a:pPr algn="ctr">
              <a:spcBef>
                <a:spcPct val="20000"/>
              </a:spcBef>
              <a:buFontTx/>
              <a:buChar char="ï"/>
              <a:defRPr/>
            </a:pPr>
            <a:endParaRPr lang="en-US" sz="1000">
              <a:latin typeface="Arial" charset="0"/>
            </a:endParaRPr>
          </a:p>
        </p:txBody>
      </p:sp>
      <p:sp>
        <p:nvSpPr>
          <p:cNvPr id="97282" name="Rectangle 2"/>
          <p:cNvSpPr>
            <a:spLocks noChangeArrowheads="1"/>
          </p:cNvSpPr>
          <p:nvPr userDrawn="1"/>
        </p:nvSpPr>
        <p:spPr bwMode="auto">
          <a:xfrm flipV="1">
            <a:off x="0" y="0"/>
            <a:ext cx="9144000" cy="1612900"/>
          </a:xfrm>
          <a:prstGeom prst="rect">
            <a:avLst/>
          </a:prstGeom>
          <a:gradFill rotWithShape="0">
            <a:gsLst>
              <a:gs pos="0">
                <a:srgbClr val="0099CC"/>
              </a:gs>
              <a:gs pos="100000">
                <a:schemeClr val="bg1"/>
              </a:gs>
            </a:gsLst>
            <a:lin ang="5400000" scaled="1"/>
          </a:gradFill>
          <a:ln w="9525">
            <a:noFill/>
            <a:miter lim="800000"/>
            <a:headEnd/>
            <a:tailEnd/>
          </a:ln>
          <a:effectLst/>
        </p:spPr>
        <p:txBody>
          <a:bodyPr rot="10800000" wrap="none" anchor="ctr"/>
          <a:lstStyle/>
          <a:p>
            <a:pPr algn="ctr">
              <a:spcBef>
                <a:spcPct val="20000"/>
              </a:spcBef>
              <a:buFontTx/>
              <a:buChar char="ï"/>
              <a:defRPr/>
            </a:pPr>
            <a:endParaRPr lang="en-US" sz="1000">
              <a:latin typeface="Arial" charset="0"/>
            </a:endParaRPr>
          </a:p>
        </p:txBody>
      </p:sp>
      <p:sp>
        <p:nvSpPr>
          <p:cNvPr id="1046" name="Rectangle 4"/>
          <p:cNvSpPr>
            <a:spLocks noGrp="1" noChangeArrowheads="1"/>
          </p:cNvSpPr>
          <p:nvPr>
            <p:ph type="title"/>
          </p:nvPr>
        </p:nvSpPr>
        <p:spPr bwMode="auto">
          <a:xfrm>
            <a:off x="438150" y="196850"/>
            <a:ext cx="7991475" cy="519113"/>
          </a:xfrm>
          <a:prstGeom prst="rect">
            <a:avLst/>
          </a:prstGeom>
          <a:noFill/>
          <a:ln w="9525">
            <a:noFill/>
            <a:miter lim="800000"/>
            <a:headEnd/>
            <a:tailEnd/>
          </a:ln>
        </p:spPr>
        <p:txBody>
          <a:bodyPr vert="horz" wrap="square" lIns="0" tIns="0" rIns="0" bIns="0" numCol="1" anchor="ctr" anchorCtr="0" compatLnSpc="1">
            <a:prstTxWarp prst="textNoShape">
              <a:avLst/>
            </a:prstTxWarp>
          </a:bodyPr>
          <a:lstStyle/>
          <a:p>
            <a:pPr lvl="0"/>
            <a:r>
              <a:rPr lang="en-US" smtClean="0"/>
              <a:t>Click to edit Master title style</a:t>
            </a:r>
          </a:p>
        </p:txBody>
      </p:sp>
      <p:sp>
        <p:nvSpPr>
          <p:cNvPr id="1047" name="Rectangle 5"/>
          <p:cNvSpPr>
            <a:spLocks noGrp="1" noChangeArrowheads="1"/>
          </p:cNvSpPr>
          <p:nvPr>
            <p:ph type="body" idx="1"/>
          </p:nvPr>
        </p:nvSpPr>
        <p:spPr bwMode="auto">
          <a:xfrm>
            <a:off x="588963" y="1060450"/>
            <a:ext cx="8097837" cy="508635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7325" name="Rectangle 45"/>
          <p:cNvSpPr>
            <a:spLocks noChangeArrowheads="1"/>
          </p:cNvSpPr>
          <p:nvPr userDrawn="1"/>
        </p:nvSpPr>
        <p:spPr bwMode="auto">
          <a:xfrm>
            <a:off x="8180388" y="757238"/>
            <a:ext cx="976312" cy="133350"/>
          </a:xfrm>
          <a:prstGeom prst="rect">
            <a:avLst/>
          </a:prstGeom>
          <a:noFill/>
          <a:ln w="12700">
            <a:noFill/>
            <a:miter lim="800000"/>
            <a:headEnd/>
            <a:tailEnd/>
          </a:ln>
          <a:effectLst/>
        </p:spPr>
        <p:txBody>
          <a:bodyPr wrap="none" anchor="ctr">
            <a:spAutoFit/>
          </a:bodyPr>
          <a:lstStyle/>
          <a:p>
            <a:pPr eaLnBrk="0" hangingPunct="0">
              <a:spcBef>
                <a:spcPct val="50000"/>
              </a:spcBef>
              <a:defRPr/>
            </a:pPr>
            <a:endParaRPr lang="en-US" sz="2400">
              <a:latin typeface="Arial" charset="0"/>
            </a:endParaRPr>
          </a:p>
        </p:txBody>
      </p:sp>
      <p:sp>
        <p:nvSpPr>
          <p:cNvPr id="97326" name="Rectangle 46"/>
          <p:cNvSpPr>
            <a:spLocks noChangeArrowheads="1"/>
          </p:cNvSpPr>
          <p:nvPr userDrawn="1"/>
        </p:nvSpPr>
        <p:spPr bwMode="auto">
          <a:xfrm flipV="1">
            <a:off x="7342188" y="0"/>
            <a:ext cx="841375" cy="1631950"/>
          </a:xfrm>
          <a:prstGeom prst="rect">
            <a:avLst/>
          </a:prstGeom>
          <a:gradFill rotWithShape="0">
            <a:gsLst>
              <a:gs pos="0">
                <a:srgbClr val="0099CC"/>
              </a:gs>
              <a:gs pos="100000">
                <a:schemeClr val="bg1"/>
              </a:gs>
            </a:gsLst>
            <a:lin ang="5400000" scaled="1"/>
          </a:gradFill>
          <a:ln w="9525">
            <a:noFill/>
            <a:miter lim="800000"/>
            <a:headEnd/>
            <a:tailEnd/>
          </a:ln>
          <a:effectLst/>
        </p:spPr>
        <p:txBody>
          <a:bodyPr rot="10800000" wrap="none" anchor="ctr"/>
          <a:lstStyle/>
          <a:p>
            <a:pPr algn="ctr">
              <a:spcBef>
                <a:spcPct val="20000"/>
              </a:spcBef>
              <a:buFontTx/>
              <a:buChar char="ï"/>
              <a:defRPr/>
            </a:pPr>
            <a:endParaRPr lang="en-US" sz="1000">
              <a:latin typeface="Arial" charset="0"/>
            </a:endParaRPr>
          </a:p>
        </p:txBody>
      </p:sp>
      <p:sp>
        <p:nvSpPr>
          <p:cNvPr id="97289" name="Line 9"/>
          <p:cNvSpPr>
            <a:spLocks noChangeShapeType="1"/>
          </p:cNvSpPr>
          <p:nvPr userDrawn="1"/>
        </p:nvSpPr>
        <p:spPr bwMode="auto">
          <a:xfrm>
            <a:off x="9525" y="774700"/>
            <a:ext cx="9134475" cy="0"/>
          </a:xfrm>
          <a:prstGeom prst="line">
            <a:avLst/>
          </a:prstGeom>
          <a:noFill/>
          <a:ln w="28575">
            <a:solidFill>
              <a:srgbClr val="0C285B"/>
            </a:solidFill>
            <a:round/>
            <a:headEnd/>
            <a:tailEnd/>
          </a:ln>
          <a:effectLst/>
        </p:spPr>
        <p:txBody>
          <a:bodyPr lIns="0" tIns="0" rIns="0" bIns="0" anchor="ctr">
            <a:spAutoFit/>
          </a:bodyPr>
          <a:lstStyle/>
          <a:p>
            <a:pPr eaLnBrk="0" hangingPunct="0">
              <a:spcBef>
                <a:spcPct val="50000"/>
              </a:spcBef>
              <a:defRPr/>
            </a:pPr>
            <a:endParaRPr lang="en-US" sz="2400">
              <a:latin typeface="Arial" charset="0"/>
            </a:endParaRPr>
          </a:p>
        </p:txBody>
      </p:sp>
      <p:sp>
        <p:nvSpPr>
          <p:cNvPr id="97290" name="Line 10"/>
          <p:cNvSpPr>
            <a:spLocks noChangeShapeType="1"/>
          </p:cNvSpPr>
          <p:nvPr userDrawn="1"/>
        </p:nvSpPr>
        <p:spPr bwMode="auto">
          <a:xfrm>
            <a:off x="9525" y="812800"/>
            <a:ext cx="9124950" cy="0"/>
          </a:xfrm>
          <a:prstGeom prst="line">
            <a:avLst/>
          </a:prstGeom>
          <a:noFill/>
          <a:ln w="9525">
            <a:solidFill>
              <a:srgbClr val="396BB3"/>
            </a:solidFill>
            <a:round/>
            <a:headEnd/>
            <a:tailEnd/>
          </a:ln>
          <a:effectLst/>
        </p:spPr>
        <p:txBody>
          <a:bodyPr lIns="0" tIns="0" rIns="0" bIns="0" anchor="ctr">
            <a:spAutoFit/>
          </a:bodyPr>
          <a:lstStyle/>
          <a:p>
            <a:pPr eaLnBrk="0" hangingPunct="0">
              <a:spcBef>
                <a:spcPct val="50000"/>
              </a:spcBef>
              <a:defRPr/>
            </a:pPr>
            <a:endParaRPr lang="en-US" sz="2400">
              <a:latin typeface="Arial" charset="0"/>
            </a:endParaRPr>
          </a:p>
        </p:txBody>
      </p:sp>
      <p:pic>
        <p:nvPicPr>
          <p:cNvPr id="1052" name="Picture 55" descr="C:\Documents and Settings\andrea\Desktop\ITMANET07\flows2ab.jpg"/>
          <p:cNvPicPr>
            <a:picLocks noChangeAspect="1" noChangeArrowheads="1"/>
          </p:cNvPicPr>
          <p:nvPr userDrawn="1"/>
        </p:nvPicPr>
        <p:blipFill>
          <a:blip r:embed="rId14" cstate="print"/>
          <a:srcRect/>
          <a:stretch>
            <a:fillRect/>
          </a:stretch>
        </p:blipFill>
        <p:spPr bwMode="auto">
          <a:xfrm>
            <a:off x="8069263" y="0"/>
            <a:ext cx="1074737" cy="7588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itchFamily="34" charset="0"/>
        </a:defRPr>
      </a:lvl2pPr>
      <a:lvl3pPr algn="ctr" rtl="0" fontAlgn="base">
        <a:spcBef>
          <a:spcPct val="0"/>
        </a:spcBef>
        <a:spcAft>
          <a:spcPct val="0"/>
        </a:spcAft>
        <a:defRPr sz="4400">
          <a:solidFill>
            <a:schemeClr val="tx2"/>
          </a:solidFill>
          <a:latin typeface="Arial" pitchFamily="34" charset="0"/>
        </a:defRPr>
      </a:lvl3pPr>
      <a:lvl4pPr algn="ctr" rtl="0" fontAlgn="base">
        <a:spcBef>
          <a:spcPct val="0"/>
        </a:spcBef>
        <a:spcAft>
          <a:spcPct val="0"/>
        </a:spcAft>
        <a:defRPr sz="4400">
          <a:solidFill>
            <a:schemeClr val="tx2"/>
          </a:solidFill>
          <a:latin typeface="Arial" pitchFamily="34" charset="0"/>
        </a:defRPr>
      </a:lvl4pPr>
      <a:lvl5pPr algn="ctr" rtl="0" fontAlgn="base">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jpeg"/><Relationship Id="rId13" Type="http://schemas.openxmlformats.org/officeDocument/2006/relationships/image" Target="../media/image10.jpeg"/><Relationship Id="rId3" Type="http://schemas.openxmlformats.org/officeDocument/2006/relationships/image" Target="../media/image2.png"/><Relationship Id="rId7" Type="http://schemas.openxmlformats.org/officeDocument/2006/relationships/hyperlink" Target="http://images.google.com/imgres?imgurl=http://www.stanford.edu/~volkerin/stanford_logo.gif&amp;imgrefurl=http://www.stanford.edu/~volkerin/&amp;h=465&amp;w=512&amp;sz=14&amp;hl=en&amp;start=1&amp;tbnid=GPfURqDkbNoDjM:&amp;tbnh=119&amp;tbnw=131&amp;prev=/images%3Fq%3Dstanford%2Blogo%26gbv%3D2%26svnum%3D10%26hl%3Den" TargetMode="External"/><Relationship Id="rId12" Type="http://schemas.openxmlformats.org/officeDocument/2006/relationships/image" Target="../media/image9.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jpeg"/><Relationship Id="rId11" Type="http://schemas.openxmlformats.org/officeDocument/2006/relationships/image" Target="../media/image8.png"/><Relationship Id="rId5" Type="http://schemas.openxmlformats.org/officeDocument/2006/relationships/hyperlink" Target="http://images.google.com/imgres?imgurl=http://www.cacr.caltech.edu/~lindheim/citlogo_s2.gif&amp;imgrefurl=http://www.cacr.caltech.edu/~lindheim/&amp;h=100&amp;w=100&amp;sz=3&amp;hl=en&amp;start=18&amp;tbnid=55oCeEyieMvSiM:&amp;tbnh=82&amp;tbnw=82&amp;prev=/images%3Fq%3Dcaltech%2Blogo%26gbv%3D2%26svnum%3D10%26hl%3Den" TargetMode="External"/><Relationship Id="rId10" Type="http://schemas.openxmlformats.org/officeDocument/2006/relationships/image" Target="../media/image7.png"/><Relationship Id="rId4" Type="http://schemas.openxmlformats.org/officeDocument/2006/relationships/image" Target="../media/image3.png"/><Relationship Id="rId9" Type="http://schemas.openxmlformats.org/officeDocument/2006/relationships/image" Target="../media/image6.jpeg"/><Relationship Id="rId14" Type="http://schemas.openxmlformats.org/officeDocument/2006/relationships/image" Target="../media/image11.png"/></Relationships>
</file>

<file path=ppt/slides/_rels/slide10.xml.rels><?xml version="1.0" encoding="UTF-8" standalone="yes"?>
<Relationships xmlns="http://schemas.openxmlformats.org/package/2006/relationships"><Relationship Id="rId3" Type="http://schemas.openxmlformats.org/officeDocument/2006/relationships/image" Target="../media/image22.gif"/><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23.jpeg"/></Relationships>
</file>

<file path=ppt/slides/_rels/slide11.xml.rels><?xml version="1.0" encoding="UTF-8" standalone="yes"?>
<Relationships xmlns="http://schemas.openxmlformats.org/package/2006/relationships"><Relationship Id="rId3" Type="http://schemas.openxmlformats.org/officeDocument/2006/relationships/image" Target="../media/image24.gif"/><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25.gif"/></Relationships>
</file>

<file path=ppt/slides/_rels/slide12.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slideLayout" Target="../slideLayouts/slideLayout12.xml"/><Relationship Id="rId1" Type="http://schemas.openxmlformats.org/officeDocument/2006/relationships/vmlDrawing" Target="../drawings/vmlDrawing2.vml"/><Relationship Id="rId4" Type="http://schemas.openxmlformats.org/officeDocument/2006/relationships/oleObject" Target="../embeddings/oleObject4.bin"/></Relationships>
</file>

<file path=ppt/slides/_rels/slide14.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5.x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21.wmf"/><Relationship Id="rId5" Type="http://schemas.openxmlformats.org/officeDocument/2006/relationships/image" Target="../media/image20.wmf"/><Relationship Id="rId4" Type="http://schemas.openxmlformats.org/officeDocument/2006/relationships/image" Target="../media/image1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228600" y="5181600"/>
            <a:ext cx="2133600" cy="476250"/>
          </a:xfrm>
          <a:prstGeom prst="rect">
            <a:avLst/>
          </a:prstGeom>
          <a:noFill/>
          <a:ln w="9525">
            <a:noFill/>
            <a:miter lim="800000"/>
            <a:headEnd/>
            <a:tailEnd/>
          </a:ln>
        </p:spPr>
        <p:txBody>
          <a:bodyPr/>
          <a:lstStyle/>
          <a:p>
            <a:pPr eaLnBrk="0" hangingPunct="0"/>
            <a:endParaRPr lang="en-US" altLang="en-US">
              <a:latin typeface="Times" pitchFamily="18" charset="0"/>
              <a:cs typeface="Arial" pitchFamily="34" charset="0"/>
            </a:endParaRPr>
          </a:p>
        </p:txBody>
      </p:sp>
      <p:sp>
        <p:nvSpPr>
          <p:cNvPr id="4099" name="Rectangle 4"/>
          <p:cNvSpPr>
            <a:spLocks noChangeArrowheads="1"/>
          </p:cNvSpPr>
          <p:nvPr/>
        </p:nvSpPr>
        <p:spPr bwMode="auto">
          <a:xfrm>
            <a:off x="482600" y="1960563"/>
            <a:ext cx="8166100" cy="3005137"/>
          </a:xfrm>
          <a:prstGeom prst="rect">
            <a:avLst/>
          </a:prstGeom>
          <a:solidFill>
            <a:srgbClr val="0C285B"/>
          </a:solidFill>
          <a:ln w="9525">
            <a:noFill/>
            <a:miter lim="800000"/>
            <a:headEnd/>
            <a:tailEnd/>
          </a:ln>
        </p:spPr>
        <p:txBody>
          <a:bodyPr lIns="137160" tIns="228600" rIns="45720" bIns="274320"/>
          <a:lstStyle/>
          <a:p>
            <a:pPr algn="ctr">
              <a:lnSpc>
                <a:spcPct val="85000"/>
              </a:lnSpc>
            </a:pPr>
            <a:r>
              <a:rPr lang="en-US" altLang="en-US" sz="2000" b="1">
                <a:solidFill>
                  <a:srgbClr val="FFFF99"/>
                </a:solidFill>
                <a:latin typeface="Times" pitchFamily="18" charset="0"/>
              </a:rPr>
              <a:t>Information Theory for Mobile Ad-Hoc Networks (ITMANET): </a:t>
            </a:r>
            <a:r>
              <a:rPr lang="en-US" altLang="en-US" sz="2400" b="1" i="1">
                <a:solidFill>
                  <a:srgbClr val="FFFF99"/>
                </a:solidFill>
                <a:latin typeface="Times" pitchFamily="18" charset="0"/>
              </a:rPr>
              <a:t>The FLoWS Project</a:t>
            </a:r>
            <a:r>
              <a:rPr lang="en-US" altLang="en-US" sz="2800" b="1">
                <a:solidFill>
                  <a:srgbClr val="FFFF99"/>
                </a:solidFill>
                <a:latin typeface="Times" pitchFamily="18" charset="0"/>
              </a:rPr>
              <a:t/>
            </a:r>
            <a:br>
              <a:rPr lang="en-US" altLang="en-US" sz="2800" b="1">
                <a:solidFill>
                  <a:srgbClr val="FFFF99"/>
                </a:solidFill>
                <a:latin typeface="Times" pitchFamily="18" charset="0"/>
              </a:rPr>
            </a:br>
            <a:r>
              <a:rPr lang="en-US" altLang="en-US" sz="2800" b="1">
                <a:solidFill>
                  <a:srgbClr val="FFFF99"/>
                </a:solidFill>
                <a:latin typeface="Times" pitchFamily="18" charset="0"/>
              </a:rPr>
              <a:t/>
            </a:r>
            <a:br>
              <a:rPr lang="en-US" altLang="en-US" sz="2800" b="1">
                <a:solidFill>
                  <a:srgbClr val="FFFF99"/>
                </a:solidFill>
                <a:latin typeface="Times" pitchFamily="18" charset="0"/>
              </a:rPr>
            </a:br>
            <a:endParaRPr lang="en-US" altLang="en-US" sz="2800" b="1">
              <a:solidFill>
                <a:srgbClr val="FFFF99"/>
              </a:solidFill>
              <a:latin typeface="Times" pitchFamily="18" charset="0"/>
            </a:endParaRPr>
          </a:p>
        </p:txBody>
      </p:sp>
      <p:sp>
        <p:nvSpPr>
          <p:cNvPr id="4100" name="Text Box 5"/>
          <p:cNvSpPr txBox="1">
            <a:spLocks noChangeArrowheads="1"/>
          </p:cNvSpPr>
          <p:nvPr/>
        </p:nvSpPr>
        <p:spPr bwMode="auto">
          <a:xfrm>
            <a:off x="806450" y="2782888"/>
            <a:ext cx="7529513" cy="1873250"/>
          </a:xfrm>
          <a:prstGeom prst="rect">
            <a:avLst/>
          </a:prstGeom>
          <a:noFill/>
          <a:ln w="9525">
            <a:noFill/>
            <a:miter lim="800000"/>
            <a:headEnd/>
            <a:tailEnd/>
          </a:ln>
        </p:spPr>
        <p:txBody>
          <a:bodyPr wrap="none" lIns="0" tIns="0" rIns="0" bIns="0">
            <a:spAutoFit/>
          </a:bodyPr>
          <a:lstStyle/>
          <a:p>
            <a:pPr algn="ctr" eaLnBrk="0" hangingPunct="0">
              <a:spcBef>
                <a:spcPct val="20000"/>
              </a:spcBef>
            </a:pPr>
            <a:endParaRPr lang="en-US" altLang="en-US" sz="1700" b="1">
              <a:solidFill>
                <a:srgbClr val="FFFF99"/>
              </a:solidFill>
              <a:latin typeface="Times" pitchFamily="18" charset="0"/>
            </a:endParaRPr>
          </a:p>
          <a:p>
            <a:pPr algn="ctr">
              <a:lnSpc>
                <a:spcPct val="95000"/>
              </a:lnSpc>
            </a:pPr>
            <a:r>
              <a:rPr lang="en-US" altLang="en-US" sz="2400" b="1">
                <a:solidFill>
                  <a:srgbClr val="FFFF99"/>
                </a:solidFill>
                <a:latin typeface="Times" pitchFamily="18" charset="0"/>
              </a:rPr>
              <a:t>Thrusts 0 and 1</a:t>
            </a:r>
          </a:p>
          <a:p>
            <a:pPr algn="ctr">
              <a:lnSpc>
                <a:spcPct val="95000"/>
              </a:lnSpc>
            </a:pPr>
            <a:r>
              <a:rPr lang="en-US" altLang="en-US" sz="2800" b="1">
                <a:solidFill>
                  <a:srgbClr val="FFFF99"/>
                </a:solidFill>
                <a:latin typeface="Times" pitchFamily="18" charset="0"/>
              </a:rPr>
              <a:t>Metrics and Upper Bounds</a:t>
            </a:r>
          </a:p>
          <a:p>
            <a:pPr algn="ctr">
              <a:lnSpc>
                <a:spcPct val="95000"/>
              </a:lnSpc>
            </a:pPr>
            <a:endParaRPr lang="en-US" altLang="en-US" sz="2400" b="1">
              <a:solidFill>
                <a:srgbClr val="FFFF99"/>
              </a:solidFill>
              <a:latin typeface="Times" pitchFamily="18" charset="0"/>
            </a:endParaRPr>
          </a:p>
          <a:p>
            <a:pPr algn="ctr" eaLnBrk="0" hangingPunct="0">
              <a:spcBef>
                <a:spcPct val="20000"/>
              </a:spcBef>
            </a:pPr>
            <a:r>
              <a:rPr lang="en-US" altLang="en-US" sz="2800" b="1">
                <a:solidFill>
                  <a:srgbClr val="FFFF99"/>
                </a:solidFill>
                <a:latin typeface="Times" pitchFamily="18" charset="0"/>
              </a:rPr>
              <a:t>Muriel Medard, Michelle Effros and Ralf Koetter</a:t>
            </a:r>
          </a:p>
        </p:txBody>
      </p:sp>
      <p:sp>
        <p:nvSpPr>
          <p:cNvPr id="4101" name="Rectangle 2"/>
          <p:cNvSpPr>
            <a:spLocks noChangeArrowheads="1"/>
          </p:cNvSpPr>
          <p:nvPr/>
        </p:nvSpPr>
        <p:spPr bwMode="auto">
          <a:xfrm flipV="1">
            <a:off x="0" y="0"/>
            <a:ext cx="9144000" cy="1181100"/>
          </a:xfrm>
          <a:prstGeom prst="rect">
            <a:avLst/>
          </a:prstGeom>
          <a:gradFill rotWithShape="0">
            <a:gsLst>
              <a:gs pos="0">
                <a:srgbClr val="CCECFF"/>
              </a:gs>
              <a:gs pos="100000">
                <a:schemeClr val="bg1"/>
              </a:gs>
            </a:gsLst>
            <a:lin ang="5400000" scaled="1"/>
          </a:gradFill>
          <a:ln w="9525">
            <a:noFill/>
            <a:miter lim="800000"/>
            <a:headEnd/>
            <a:tailEnd/>
          </a:ln>
        </p:spPr>
        <p:txBody>
          <a:bodyPr rot="10800000" wrap="none" anchor="ctr"/>
          <a:lstStyle/>
          <a:p>
            <a:pPr algn="ctr">
              <a:spcBef>
                <a:spcPct val="20000"/>
              </a:spcBef>
              <a:buFontTx/>
              <a:buChar char="ï"/>
            </a:pPr>
            <a:endParaRPr lang="en-US" sz="1000"/>
          </a:p>
        </p:txBody>
      </p:sp>
      <p:sp>
        <p:nvSpPr>
          <p:cNvPr id="4102" name="Rectangle 3"/>
          <p:cNvSpPr>
            <a:spLocks noChangeArrowheads="1"/>
          </p:cNvSpPr>
          <p:nvPr/>
        </p:nvSpPr>
        <p:spPr bwMode="auto">
          <a:xfrm>
            <a:off x="0" y="5676900"/>
            <a:ext cx="9144000" cy="1181100"/>
          </a:xfrm>
          <a:prstGeom prst="rect">
            <a:avLst/>
          </a:prstGeom>
          <a:gradFill rotWithShape="0">
            <a:gsLst>
              <a:gs pos="0">
                <a:schemeClr val="bg1"/>
              </a:gs>
              <a:gs pos="100000">
                <a:srgbClr val="CCECFF"/>
              </a:gs>
            </a:gsLst>
            <a:lin ang="5400000" scaled="1"/>
          </a:gradFill>
          <a:ln w="9525">
            <a:noFill/>
            <a:miter lim="800000"/>
            <a:headEnd/>
            <a:tailEnd/>
          </a:ln>
        </p:spPr>
        <p:txBody>
          <a:bodyPr wrap="none" anchor="ctr"/>
          <a:lstStyle/>
          <a:p>
            <a:endParaRPr lang="en-US"/>
          </a:p>
        </p:txBody>
      </p:sp>
      <p:pic>
        <p:nvPicPr>
          <p:cNvPr id="4103" name="Picture 9"/>
          <p:cNvPicPr>
            <a:picLocks noChangeAspect="1" noChangeArrowheads="1"/>
          </p:cNvPicPr>
          <p:nvPr/>
        </p:nvPicPr>
        <p:blipFill>
          <a:blip r:embed="rId3"/>
          <a:srcRect/>
          <a:stretch>
            <a:fillRect/>
          </a:stretch>
        </p:blipFill>
        <p:spPr bwMode="auto">
          <a:xfrm>
            <a:off x="7118350" y="6289675"/>
            <a:ext cx="576263" cy="546100"/>
          </a:xfrm>
          <a:prstGeom prst="rect">
            <a:avLst/>
          </a:prstGeom>
          <a:noFill/>
          <a:ln w="12700">
            <a:noFill/>
            <a:miter lim="800000"/>
            <a:headEnd/>
            <a:tailEnd/>
          </a:ln>
        </p:spPr>
      </p:pic>
      <p:pic>
        <p:nvPicPr>
          <p:cNvPr id="4104" name="Picture 10"/>
          <p:cNvPicPr>
            <a:picLocks noChangeAspect="1" noChangeArrowheads="1"/>
          </p:cNvPicPr>
          <p:nvPr/>
        </p:nvPicPr>
        <p:blipFill>
          <a:blip r:embed="rId4"/>
          <a:srcRect/>
          <a:stretch>
            <a:fillRect/>
          </a:stretch>
        </p:blipFill>
        <p:spPr bwMode="auto">
          <a:xfrm>
            <a:off x="8478838" y="6270625"/>
            <a:ext cx="474662" cy="587375"/>
          </a:xfrm>
          <a:prstGeom prst="rect">
            <a:avLst/>
          </a:prstGeom>
          <a:noFill/>
          <a:ln w="12700">
            <a:noFill/>
            <a:miter lim="800000"/>
            <a:headEnd/>
            <a:tailEnd/>
          </a:ln>
        </p:spPr>
      </p:pic>
      <p:pic>
        <p:nvPicPr>
          <p:cNvPr id="4105" name="Picture 11" descr="http://tbn0.google.com/images?q=tbn:55oCeEyieMvSiM:http://www.cacr.caltech.edu/~lindheim/citlogo_s2.gif">
            <a:hlinkClick r:id="rId5"/>
          </p:cNvPr>
          <p:cNvPicPr>
            <a:picLocks noChangeAspect="1" noChangeArrowheads="1"/>
          </p:cNvPicPr>
          <p:nvPr/>
        </p:nvPicPr>
        <p:blipFill>
          <a:blip r:embed="rId6"/>
          <a:srcRect/>
          <a:stretch>
            <a:fillRect/>
          </a:stretch>
        </p:blipFill>
        <p:spPr bwMode="auto">
          <a:xfrm>
            <a:off x="7816850" y="6284913"/>
            <a:ext cx="557213" cy="557212"/>
          </a:xfrm>
          <a:prstGeom prst="rect">
            <a:avLst/>
          </a:prstGeom>
          <a:noFill/>
          <a:ln w="9525">
            <a:noFill/>
            <a:miter lim="800000"/>
            <a:headEnd/>
            <a:tailEnd/>
          </a:ln>
        </p:spPr>
      </p:pic>
      <p:pic>
        <p:nvPicPr>
          <p:cNvPr id="4106" name="Picture 12" descr="http://tbn0.google.com/images?q=tbn:GPfURqDkbNoDjM:http://www.stanford.edu/~volkerin/stanford_logo.gif">
            <a:hlinkClick r:id="rId7"/>
          </p:cNvPr>
          <p:cNvPicPr>
            <a:picLocks noChangeAspect="1" noChangeArrowheads="1"/>
          </p:cNvPicPr>
          <p:nvPr/>
        </p:nvPicPr>
        <p:blipFill>
          <a:blip r:embed="rId8"/>
          <a:srcRect/>
          <a:stretch>
            <a:fillRect/>
          </a:stretch>
        </p:blipFill>
        <p:spPr bwMode="auto">
          <a:xfrm>
            <a:off x="6450013" y="6284913"/>
            <a:ext cx="615950" cy="558800"/>
          </a:xfrm>
          <a:prstGeom prst="rect">
            <a:avLst/>
          </a:prstGeom>
          <a:noFill/>
          <a:ln w="9525">
            <a:noFill/>
            <a:miter lim="800000"/>
            <a:headEnd/>
            <a:tailEnd/>
          </a:ln>
        </p:spPr>
      </p:pic>
      <p:pic>
        <p:nvPicPr>
          <p:cNvPr id="4107" name="Picture 14" descr="C:\Documents and Settings\andrea\Desktop\ITMANET07\flows2ab.jpg"/>
          <p:cNvPicPr>
            <a:picLocks noChangeAspect="1" noChangeArrowheads="1"/>
          </p:cNvPicPr>
          <p:nvPr/>
        </p:nvPicPr>
        <p:blipFill>
          <a:blip r:embed="rId9" cstate="print"/>
          <a:srcRect/>
          <a:stretch>
            <a:fillRect/>
          </a:stretch>
        </p:blipFill>
        <p:spPr bwMode="auto">
          <a:xfrm>
            <a:off x="8069263" y="0"/>
            <a:ext cx="1074737" cy="758825"/>
          </a:xfrm>
          <a:prstGeom prst="rect">
            <a:avLst/>
          </a:prstGeom>
          <a:noFill/>
          <a:ln w="9525">
            <a:noFill/>
            <a:miter lim="800000"/>
            <a:headEnd/>
            <a:tailEnd/>
          </a:ln>
        </p:spPr>
      </p:pic>
      <p:pic>
        <p:nvPicPr>
          <p:cNvPr id="4108" name="Picture 20"/>
          <p:cNvPicPr>
            <a:picLocks noChangeAspect="1" noChangeArrowheads="1"/>
          </p:cNvPicPr>
          <p:nvPr/>
        </p:nvPicPr>
        <p:blipFill>
          <a:blip r:embed="rId10"/>
          <a:srcRect/>
          <a:stretch>
            <a:fillRect/>
          </a:stretch>
        </p:blipFill>
        <p:spPr bwMode="auto">
          <a:xfrm>
            <a:off x="5815013" y="6275388"/>
            <a:ext cx="555625" cy="582612"/>
          </a:xfrm>
          <a:prstGeom prst="rect">
            <a:avLst/>
          </a:prstGeom>
          <a:noFill/>
          <a:ln w="9525">
            <a:noFill/>
            <a:round/>
            <a:headEnd/>
            <a:tailEnd/>
          </a:ln>
        </p:spPr>
      </p:pic>
      <p:pic>
        <p:nvPicPr>
          <p:cNvPr id="4109" name="Picture 18"/>
          <p:cNvPicPr>
            <a:picLocks noChangeAspect="1" noChangeArrowheads="1"/>
          </p:cNvPicPr>
          <p:nvPr/>
        </p:nvPicPr>
        <p:blipFill>
          <a:blip r:embed="rId11"/>
          <a:srcRect/>
          <a:stretch>
            <a:fillRect/>
          </a:stretch>
        </p:blipFill>
        <p:spPr bwMode="auto">
          <a:xfrm>
            <a:off x="0" y="0"/>
            <a:ext cx="3481388" cy="762000"/>
          </a:xfrm>
          <a:prstGeom prst="rect">
            <a:avLst/>
          </a:prstGeom>
          <a:noFill/>
          <a:ln w="9525">
            <a:noFill/>
            <a:miter lim="800000"/>
            <a:headEnd/>
            <a:tailEnd/>
          </a:ln>
        </p:spPr>
      </p:pic>
      <p:sp>
        <p:nvSpPr>
          <p:cNvPr id="20" name="Freeform 19"/>
          <p:cNvSpPr/>
          <p:nvPr/>
        </p:nvSpPr>
        <p:spPr bwMode="auto">
          <a:xfrm>
            <a:off x="3373438" y="-3175"/>
            <a:ext cx="131762" cy="146050"/>
          </a:xfrm>
          <a:custGeom>
            <a:avLst/>
            <a:gdLst>
              <a:gd name="connsiteX0" fmla="*/ 0 w 105624"/>
              <a:gd name="connsiteY0" fmla="*/ 6036 h 108642"/>
              <a:gd name="connsiteX1" fmla="*/ 48285 w 105624"/>
              <a:gd name="connsiteY1" fmla="*/ 24143 h 108642"/>
              <a:gd name="connsiteX2" fmla="*/ 75445 w 105624"/>
              <a:gd name="connsiteY2" fmla="*/ 54321 h 108642"/>
              <a:gd name="connsiteX3" fmla="*/ 87517 w 105624"/>
              <a:gd name="connsiteY3" fmla="*/ 75446 h 108642"/>
              <a:gd name="connsiteX4" fmla="*/ 99588 w 105624"/>
              <a:gd name="connsiteY4" fmla="*/ 102606 h 108642"/>
              <a:gd name="connsiteX5" fmla="*/ 105624 w 105624"/>
              <a:gd name="connsiteY5" fmla="*/ 108642 h 108642"/>
              <a:gd name="connsiteX6" fmla="*/ 105624 w 105624"/>
              <a:gd name="connsiteY6" fmla="*/ 0 h 108642"/>
              <a:gd name="connsiteX7" fmla="*/ 0 w 105624"/>
              <a:gd name="connsiteY7" fmla="*/ 6036 h 108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5624" h="108642">
                <a:moveTo>
                  <a:pt x="0" y="6036"/>
                </a:moveTo>
                <a:lnTo>
                  <a:pt x="48285" y="24143"/>
                </a:lnTo>
                <a:lnTo>
                  <a:pt x="75445" y="54321"/>
                </a:lnTo>
                <a:lnTo>
                  <a:pt x="87517" y="75446"/>
                </a:lnTo>
                <a:lnTo>
                  <a:pt x="99588" y="102606"/>
                </a:lnTo>
                <a:lnTo>
                  <a:pt x="105624" y="108642"/>
                </a:lnTo>
                <a:lnTo>
                  <a:pt x="105624" y="0"/>
                </a:lnTo>
                <a:lnTo>
                  <a:pt x="0" y="6036"/>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1" name="Freeform 20"/>
          <p:cNvSpPr/>
          <p:nvPr/>
        </p:nvSpPr>
        <p:spPr bwMode="auto">
          <a:xfrm rot="5400000">
            <a:off x="3348832" y="626269"/>
            <a:ext cx="150812" cy="146050"/>
          </a:xfrm>
          <a:custGeom>
            <a:avLst/>
            <a:gdLst>
              <a:gd name="connsiteX0" fmla="*/ 0 w 105624"/>
              <a:gd name="connsiteY0" fmla="*/ 6036 h 108642"/>
              <a:gd name="connsiteX1" fmla="*/ 48285 w 105624"/>
              <a:gd name="connsiteY1" fmla="*/ 24143 h 108642"/>
              <a:gd name="connsiteX2" fmla="*/ 75445 w 105624"/>
              <a:gd name="connsiteY2" fmla="*/ 54321 h 108642"/>
              <a:gd name="connsiteX3" fmla="*/ 87517 w 105624"/>
              <a:gd name="connsiteY3" fmla="*/ 75446 h 108642"/>
              <a:gd name="connsiteX4" fmla="*/ 99588 w 105624"/>
              <a:gd name="connsiteY4" fmla="*/ 102606 h 108642"/>
              <a:gd name="connsiteX5" fmla="*/ 105624 w 105624"/>
              <a:gd name="connsiteY5" fmla="*/ 108642 h 108642"/>
              <a:gd name="connsiteX6" fmla="*/ 105624 w 105624"/>
              <a:gd name="connsiteY6" fmla="*/ 0 h 108642"/>
              <a:gd name="connsiteX7" fmla="*/ 0 w 105624"/>
              <a:gd name="connsiteY7" fmla="*/ 6036 h 108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5624" h="108642">
                <a:moveTo>
                  <a:pt x="0" y="6036"/>
                </a:moveTo>
                <a:lnTo>
                  <a:pt x="48285" y="24143"/>
                </a:lnTo>
                <a:lnTo>
                  <a:pt x="75445" y="54321"/>
                </a:lnTo>
                <a:lnTo>
                  <a:pt x="87517" y="75446"/>
                </a:lnTo>
                <a:lnTo>
                  <a:pt x="99588" y="102606"/>
                </a:lnTo>
                <a:lnTo>
                  <a:pt x="105624" y="108642"/>
                </a:lnTo>
                <a:lnTo>
                  <a:pt x="105624" y="0"/>
                </a:lnTo>
                <a:lnTo>
                  <a:pt x="0" y="6036"/>
                </a:lnTo>
                <a:close/>
              </a:path>
            </a:pathLst>
          </a:custGeom>
          <a:solidFill>
            <a:srgbClr val="E7F3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4112" name="Picture 12" descr="ATO_netlogo"/>
          <p:cNvPicPr>
            <a:picLocks noChangeAspect="1" noChangeArrowheads="1"/>
          </p:cNvPicPr>
          <p:nvPr/>
        </p:nvPicPr>
        <p:blipFill>
          <a:blip r:embed="rId12">
            <a:clrChange>
              <a:clrFrom>
                <a:srgbClr val="FFFFFF"/>
              </a:clrFrom>
              <a:clrTo>
                <a:srgbClr val="FFFFFF">
                  <a:alpha val="0"/>
                </a:srgbClr>
              </a:clrTo>
            </a:clrChange>
          </a:blip>
          <a:srcRect/>
          <a:stretch>
            <a:fillRect/>
          </a:stretch>
        </p:blipFill>
        <p:spPr bwMode="auto">
          <a:xfrm>
            <a:off x="1181100" y="6411913"/>
            <a:ext cx="596900" cy="417512"/>
          </a:xfrm>
          <a:prstGeom prst="rect">
            <a:avLst/>
          </a:prstGeom>
          <a:noFill/>
          <a:ln w="9525">
            <a:noFill/>
            <a:miter lim="800000"/>
            <a:headEnd/>
            <a:tailEnd/>
          </a:ln>
        </p:spPr>
      </p:pic>
      <p:pic>
        <p:nvPicPr>
          <p:cNvPr id="4113" name="Picture 4" descr="DARPA50th_Logo_JPG"/>
          <p:cNvPicPr>
            <a:picLocks noChangeAspect="1" noChangeArrowheads="1"/>
          </p:cNvPicPr>
          <p:nvPr/>
        </p:nvPicPr>
        <p:blipFill>
          <a:blip r:embed="rId13"/>
          <a:srcRect/>
          <a:stretch>
            <a:fillRect/>
          </a:stretch>
        </p:blipFill>
        <p:spPr bwMode="auto">
          <a:xfrm>
            <a:off x="222250" y="6361113"/>
            <a:ext cx="777875" cy="496887"/>
          </a:xfrm>
          <a:prstGeom prst="rect">
            <a:avLst/>
          </a:prstGeom>
          <a:noFill/>
          <a:ln w="9525">
            <a:noFill/>
            <a:miter lim="800000"/>
            <a:headEnd/>
            <a:tailEnd/>
          </a:ln>
        </p:spPr>
      </p:pic>
      <p:pic>
        <p:nvPicPr>
          <p:cNvPr id="4114" name="Picture 5" descr="IPTO_logo_hiRes_4-lightBkgnd"/>
          <p:cNvPicPr>
            <a:picLocks noChangeAspect="1" noChangeArrowheads="1"/>
          </p:cNvPicPr>
          <p:nvPr/>
        </p:nvPicPr>
        <p:blipFill>
          <a:blip r:embed="rId14"/>
          <a:srcRect/>
          <a:stretch>
            <a:fillRect/>
          </a:stretch>
        </p:blipFill>
        <p:spPr bwMode="auto">
          <a:xfrm>
            <a:off x="1981200" y="6408738"/>
            <a:ext cx="1301750" cy="449262"/>
          </a:xfrm>
          <a:prstGeom prst="rect">
            <a:avLst/>
          </a:prstGeom>
          <a:noFill/>
          <a:ln w="9525">
            <a:noFill/>
            <a:miter lim="800000"/>
            <a:headEnd/>
            <a:tailEnd/>
          </a:ln>
        </p:spPr>
      </p:pic>
    </p:spTree>
  </p:cSld>
  <p:clrMapOvr>
    <a:masterClrMapping/>
  </p:clrMapOvr>
  <p:transition advClick="0">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9634" name="Picture 12" descr="ShannonChannel"/>
          <p:cNvPicPr>
            <a:picLocks noChangeAspect="1" noChangeArrowheads="1" noCrop="1"/>
          </p:cNvPicPr>
          <p:nvPr/>
        </p:nvPicPr>
        <p:blipFill>
          <a:blip r:embed="rId3"/>
          <a:srcRect/>
          <a:stretch>
            <a:fillRect/>
          </a:stretch>
        </p:blipFill>
        <p:spPr bwMode="auto">
          <a:xfrm>
            <a:off x="4203700" y="2901950"/>
            <a:ext cx="5006975" cy="3756025"/>
          </a:xfrm>
          <a:prstGeom prst="rect">
            <a:avLst/>
          </a:prstGeom>
          <a:noFill/>
          <a:ln w="9525">
            <a:noFill/>
            <a:miter lim="800000"/>
            <a:headEnd/>
            <a:tailEnd/>
          </a:ln>
        </p:spPr>
      </p:pic>
      <p:sp>
        <p:nvSpPr>
          <p:cNvPr id="69635" name="Rectangle 7"/>
          <p:cNvSpPr>
            <a:spLocks noGrp="1" noChangeArrowheads="1"/>
          </p:cNvSpPr>
          <p:nvPr>
            <p:ph type="title" idx="4294967295"/>
          </p:nvPr>
        </p:nvSpPr>
        <p:spPr/>
        <p:txBody>
          <a:bodyPr lIns="91440" tIns="45720" rIns="91440" bIns="45720"/>
          <a:lstStyle/>
          <a:p>
            <a:r>
              <a:rPr lang="en-US" altLang="zh-CN" sz="2400">
                <a:ea typeface="宋体" pitchFamily="2" charset="-122"/>
              </a:rPr>
              <a:t>Drawbacks of looking at achievable rate only</a:t>
            </a:r>
            <a:endParaRPr lang="en-US" altLang="zh-CN" sz="3200">
              <a:ea typeface="宋体" pitchFamily="2" charset="-122"/>
            </a:endParaRPr>
          </a:p>
        </p:txBody>
      </p:sp>
      <p:sp>
        <p:nvSpPr>
          <p:cNvPr id="69636" name="Text Box 5"/>
          <p:cNvSpPr txBox="1">
            <a:spLocks noChangeArrowheads="1"/>
          </p:cNvSpPr>
          <p:nvPr/>
        </p:nvSpPr>
        <p:spPr bwMode="auto">
          <a:xfrm>
            <a:off x="574675" y="1366838"/>
            <a:ext cx="2582863" cy="396875"/>
          </a:xfrm>
          <a:prstGeom prst="rect">
            <a:avLst/>
          </a:prstGeom>
          <a:noFill/>
          <a:ln w="25400" algn="ctr">
            <a:noFill/>
            <a:miter lim="800000"/>
            <a:headEnd/>
            <a:tailEnd/>
          </a:ln>
        </p:spPr>
        <p:txBody>
          <a:bodyPr wrap="none">
            <a:spAutoFit/>
          </a:bodyPr>
          <a:lstStyle/>
          <a:p>
            <a:pPr algn="ctr"/>
            <a:r>
              <a:rPr lang="en-US" altLang="zh-CN" sz="2000">
                <a:ea typeface="宋体" pitchFamily="2" charset="-122"/>
              </a:rPr>
              <a:t>Reconstructed image</a:t>
            </a:r>
          </a:p>
        </p:txBody>
      </p:sp>
      <p:sp>
        <p:nvSpPr>
          <p:cNvPr id="69637" name="Text Box 6"/>
          <p:cNvSpPr txBox="1">
            <a:spLocks noChangeArrowheads="1"/>
          </p:cNvSpPr>
          <p:nvPr/>
        </p:nvSpPr>
        <p:spPr bwMode="auto">
          <a:xfrm>
            <a:off x="5727700" y="2660650"/>
            <a:ext cx="184150" cy="396875"/>
          </a:xfrm>
          <a:prstGeom prst="rect">
            <a:avLst/>
          </a:prstGeom>
          <a:noFill/>
          <a:ln w="25400" algn="ctr">
            <a:noFill/>
            <a:miter lim="800000"/>
            <a:headEnd/>
            <a:tailEnd/>
          </a:ln>
        </p:spPr>
        <p:txBody>
          <a:bodyPr wrap="none">
            <a:spAutoFit/>
          </a:bodyPr>
          <a:lstStyle/>
          <a:p>
            <a:pPr algn="ctr"/>
            <a:endParaRPr lang="zh-CN" altLang="en-US" sz="2000">
              <a:solidFill>
                <a:srgbClr val="0000FF"/>
              </a:solidFill>
              <a:latin typeface="Comic Sans MS" pitchFamily="66" charset="0"/>
              <a:ea typeface="宋体" pitchFamily="2" charset="-122"/>
            </a:endParaRPr>
          </a:p>
        </p:txBody>
      </p:sp>
      <p:sp>
        <p:nvSpPr>
          <p:cNvPr id="69638" name="Text Box 7"/>
          <p:cNvSpPr txBox="1">
            <a:spLocks noChangeArrowheads="1"/>
          </p:cNvSpPr>
          <p:nvPr/>
        </p:nvSpPr>
        <p:spPr bwMode="auto">
          <a:xfrm>
            <a:off x="8023225" y="6308725"/>
            <a:ext cx="663575" cy="396875"/>
          </a:xfrm>
          <a:prstGeom prst="rect">
            <a:avLst/>
          </a:prstGeom>
          <a:noFill/>
          <a:ln w="25400" algn="ctr">
            <a:noFill/>
            <a:miter lim="800000"/>
            <a:headEnd/>
            <a:tailEnd/>
          </a:ln>
        </p:spPr>
        <p:txBody>
          <a:bodyPr wrap="none">
            <a:spAutoFit/>
          </a:bodyPr>
          <a:lstStyle/>
          <a:p>
            <a:pPr algn="ctr"/>
            <a:r>
              <a:rPr lang="en-US" altLang="zh-CN" sz="2000">
                <a:ea typeface="宋体" pitchFamily="2" charset="-122"/>
              </a:rPr>
              <a:t>time</a:t>
            </a:r>
          </a:p>
        </p:txBody>
      </p:sp>
      <p:sp>
        <p:nvSpPr>
          <p:cNvPr id="69639" name="Text Box 8"/>
          <p:cNvSpPr txBox="1">
            <a:spLocks noChangeArrowheads="1"/>
          </p:cNvSpPr>
          <p:nvPr/>
        </p:nvSpPr>
        <p:spPr bwMode="auto">
          <a:xfrm>
            <a:off x="4778375" y="2749550"/>
            <a:ext cx="1682750" cy="396875"/>
          </a:xfrm>
          <a:prstGeom prst="rect">
            <a:avLst/>
          </a:prstGeom>
          <a:noFill/>
          <a:ln w="25400" algn="ctr">
            <a:noFill/>
            <a:miter lim="800000"/>
            <a:headEnd/>
            <a:tailEnd/>
          </a:ln>
        </p:spPr>
        <p:txBody>
          <a:bodyPr wrap="none">
            <a:spAutoFit/>
          </a:bodyPr>
          <a:lstStyle/>
          <a:p>
            <a:pPr algn="ctr"/>
            <a:r>
              <a:rPr lang="en-US" altLang="zh-CN" sz="2000">
                <a:ea typeface="宋体" pitchFamily="2" charset="-122"/>
              </a:rPr>
              <a:t>Channel gain</a:t>
            </a:r>
          </a:p>
        </p:txBody>
      </p:sp>
      <p:pic>
        <p:nvPicPr>
          <p:cNvPr id="69640" name="Picture 10" descr="ShannonLena"/>
          <p:cNvPicPr>
            <a:picLocks noChangeAspect="1" noChangeArrowheads="1"/>
          </p:cNvPicPr>
          <p:nvPr/>
        </p:nvPicPr>
        <p:blipFill>
          <a:blip r:embed="rId4"/>
          <a:srcRect/>
          <a:stretch>
            <a:fillRect/>
          </a:stretch>
        </p:blipFill>
        <p:spPr bwMode="auto">
          <a:xfrm>
            <a:off x="250825" y="1990725"/>
            <a:ext cx="4283075" cy="431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32"/>
          <p:cNvSpPr>
            <a:spLocks noGrp="1" noChangeArrowheads="1"/>
          </p:cNvSpPr>
          <p:nvPr>
            <p:ph type="title" idx="4294967295"/>
          </p:nvPr>
        </p:nvSpPr>
        <p:spPr>
          <a:xfrm>
            <a:off x="0" y="304800"/>
            <a:ext cx="9144000" cy="457200"/>
          </a:xfrm>
        </p:spPr>
        <p:txBody>
          <a:bodyPr lIns="91440" tIns="45720" rIns="91440" bIns="45720"/>
          <a:lstStyle/>
          <a:p>
            <a:r>
              <a:rPr lang="en-US" altLang="zh-CN" sz="2400">
                <a:ea typeface="宋体" pitchFamily="2" charset="-122"/>
              </a:rPr>
              <a:t>Image transmission: channel code for outage</a:t>
            </a:r>
          </a:p>
        </p:txBody>
      </p:sp>
      <p:pic>
        <p:nvPicPr>
          <p:cNvPr id="71683" name="Picture 4" descr="outagechannel"/>
          <p:cNvPicPr>
            <a:picLocks noChangeAspect="1" noChangeArrowheads="1" noCrop="1"/>
          </p:cNvPicPr>
          <p:nvPr/>
        </p:nvPicPr>
        <p:blipFill>
          <a:blip r:embed="rId3"/>
          <a:srcRect/>
          <a:stretch>
            <a:fillRect/>
          </a:stretch>
        </p:blipFill>
        <p:spPr bwMode="auto">
          <a:xfrm>
            <a:off x="4325938" y="2833688"/>
            <a:ext cx="4940300" cy="3703637"/>
          </a:xfrm>
          <a:prstGeom prst="rect">
            <a:avLst/>
          </a:prstGeom>
          <a:noFill/>
          <a:ln w="9525">
            <a:noFill/>
            <a:miter lim="800000"/>
            <a:headEnd/>
            <a:tailEnd/>
          </a:ln>
        </p:spPr>
      </p:pic>
      <p:sp>
        <p:nvSpPr>
          <p:cNvPr id="71684" name="Text Box 6"/>
          <p:cNvSpPr txBox="1">
            <a:spLocks noChangeArrowheads="1"/>
          </p:cNvSpPr>
          <p:nvPr/>
        </p:nvSpPr>
        <p:spPr bwMode="auto">
          <a:xfrm>
            <a:off x="574675" y="1303338"/>
            <a:ext cx="2582863" cy="396875"/>
          </a:xfrm>
          <a:prstGeom prst="rect">
            <a:avLst/>
          </a:prstGeom>
          <a:noFill/>
          <a:ln w="25400" algn="ctr">
            <a:noFill/>
            <a:miter lim="800000"/>
            <a:headEnd/>
            <a:tailEnd/>
          </a:ln>
        </p:spPr>
        <p:txBody>
          <a:bodyPr wrap="none">
            <a:spAutoFit/>
          </a:bodyPr>
          <a:lstStyle/>
          <a:p>
            <a:pPr algn="ctr"/>
            <a:r>
              <a:rPr lang="en-US" altLang="zh-CN" sz="2000">
                <a:ea typeface="宋体" pitchFamily="2" charset="-122"/>
              </a:rPr>
              <a:t>Reconstructed image</a:t>
            </a:r>
          </a:p>
        </p:txBody>
      </p:sp>
      <p:sp>
        <p:nvSpPr>
          <p:cNvPr id="71685" name="Text Box 7"/>
          <p:cNvSpPr txBox="1">
            <a:spLocks noChangeArrowheads="1"/>
          </p:cNvSpPr>
          <p:nvPr/>
        </p:nvSpPr>
        <p:spPr bwMode="auto">
          <a:xfrm>
            <a:off x="8023225" y="6308725"/>
            <a:ext cx="663575" cy="396875"/>
          </a:xfrm>
          <a:prstGeom prst="rect">
            <a:avLst/>
          </a:prstGeom>
          <a:noFill/>
          <a:ln w="25400" algn="ctr">
            <a:noFill/>
            <a:miter lim="800000"/>
            <a:headEnd/>
            <a:tailEnd/>
          </a:ln>
        </p:spPr>
        <p:txBody>
          <a:bodyPr wrap="none">
            <a:spAutoFit/>
          </a:bodyPr>
          <a:lstStyle/>
          <a:p>
            <a:pPr algn="ctr"/>
            <a:r>
              <a:rPr lang="en-US" altLang="zh-CN" sz="2000">
                <a:ea typeface="宋体" pitchFamily="2" charset="-122"/>
              </a:rPr>
              <a:t>time</a:t>
            </a:r>
          </a:p>
        </p:txBody>
      </p:sp>
      <p:sp>
        <p:nvSpPr>
          <p:cNvPr id="71686" name="Text Box 8"/>
          <p:cNvSpPr txBox="1">
            <a:spLocks noChangeArrowheads="1"/>
          </p:cNvSpPr>
          <p:nvPr/>
        </p:nvSpPr>
        <p:spPr bwMode="auto">
          <a:xfrm>
            <a:off x="4778375" y="2701925"/>
            <a:ext cx="1682750" cy="396875"/>
          </a:xfrm>
          <a:prstGeom prst="rect">
            <a:avLst/>
          </a:prstGeom>
          <a:noFill/>
          <a:ln w="25400" algn="ctr">
            <a:noFill/>
            <a:miter lim="800000"/>
            <a:headEnd/>
            <a:tailEnd/>
          </a:ln>
        </p:spPr>
        <p:txBody>
          <a:bodyPr wrap="none">
            <a:spAutoFit/>
          </a:bodyPr>
          <a:lstStyle/>
          <a:p>
            <a:pPr algn="ctr"/>
            <a:r>
              <a:rPr lang="en-US" altLang="zh-CN" sz="2000">
                <a:ea typeface="宋体" pitchFamily="2" charset="-122"/>
              </a:rPr>
              <a:t>Channel gain</a:t>
            </a:r>
          </a:p>
        </p:txBody>
      </p:sp>
      <p:pic>
        <p:nvPicPr>
          <p:cNvPr id="71687" name="Picture 9" descr="outageLena"/>
          <p:cNvPicPr>
            <a:picLocks noChangeAspect="1" noChangeArrowheads="1" noCrop="1"/>
          </p:cNvPicPr>
          <p:nvPr/>
        </p:nvPicPr>
        <p:blipFill>
          <a:blip r:embed="rId4"/>
          <a:srcRect/>
          <a:stretch>
            <a:fillRect/>
          </a:stretch>
        </p:blipFill>
        <p:spPr bwMode="auto">
          <a:xfrm>
            <a:off x="207963" y="2117725"/>
            <a:ext cx="4419600" cy="4419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a:xfrm>
            <a:off x="457200" y="184150"/>
            <a:ext cx="8269288" cy="519113"/>
          </a:xfrm>
        </p:spPr>
        <p:txBody>
          <a:bodyPr/>
          <a:lstStyle/>
          <a:p>
            <a:r>
              <a:rPr lang="en-US" sz="4000"/>
              <a:t>Thrust Achievement</a:t>
            </a:r>
          </a:p>
        </p:txBody>
      </p:sp>
      <p:sp>
        <p:nvSpPr>
          <p:cNvPr id="73731" name="Rectangle 3"/>
          <p:cNvSpPr>
            <a:spLocks noGrp="1" noChangeArrowheads="1"/>
          </p:cNvSpPr>
          <p:nvPr>
            <p:ph type="body" idx="1"/>
          </p:nvPr>
        </p:nvSpPr>
        <p:spPr>
          <a:xfrm>
            <a:off x="228600" y="914400"/>
            <a:ext cx="8763000" cy="5086350"/>
          </a:xfrm>
        </p:spPr>
        <p:txBody>
          <a:bodyPr/>
          <a:lstStyle/>
          <a:p>
            <a:r>
              <a:rPr lang="en-US" sz="1800" b="1" dirty="0">
                <a:solidFill>
                  <a:srgbClr val="009900"/>
                </a:solidFill>
              </a:rPr>
              <a:t>Unified view of multiple description and multiple resolution codes for distortion-diversity trade-off (Zheng, Medard 08)</a:t>
            </a:r>
            <a:endParaRPr lang="en-US" sz="1400" dirty="0"/>
          </a:p>
          <a:p>
            <a:r>
              <a:rPr lang="en-US" sz="1600" dirty="0"/>
              <a:t>Source and channel coding in time-varying channel without transmitter CSI when we cannot average over many realizations;</a:t>
            </a:r>
          </a:p>
          <a:p>
            <a:pPr lvl="1"/>
            <a:r>
              <a:rPr lang="en-US" sz="1600" dirty="0"/>
              <a:t>Channel coding: outage capacity</a:t>
            </a:r>
          </a:p>
          <a:p>
            <a:pPr lvl="1"/>
            <a:r>
              <a:rPr lang="en-US" sz="1600" dirty="0"/>
              <a:t>Source coding: multiple description coding (MDC) or successive refinement (SR)</a:t>
            </a:r>
          </a:p>
          <a:p>
            <a:pPr lvl="1"/>
            <a:r>
              <a:rPr lang="en-US" sz="1600" dirty="0"/>
              <a:t>Main idea: use layered coding schemes [Diggavi et al’03]</a:t>
            </a:r>
          </a:p>
          <a:p>
            <a:r>
              <a:rPr lang="en-US" sz="1600" dirty="0"/>
              <a:t>What are natural ways of bringing together source and channel coding?</a:t>
            </a:r>
          </a:p>
          <a:p>
            <a:r>
              <a:rPr lang="en-US" sz="1600" dirty="0"/>
              <a:t>We introduce a new approach that brings together MDC with SR to obtain </a:t>
            </a:r>
            <a:r>
              <a:rPr lang="en-US" sz="1600" b="1" dirty="0">
                <a:solidFill>
                  <a:srgbClr val="990033"/>
                </a:solidFill>
              </a:rPr>
              <a:t>outer bounds</a:t>
            </a:r>
          </a:p>
          <a:p>
            <a:r>
              <a:rPr lang="en-US" sz="1600" dirty="0"/>
              <a:t>We consider</a:t>
            </a:r>
          </a:p>
          <a:p>
            <a:pPr lvl="1"/>
            <a:r>
              <a:rPr lang="en-US" sz="1600" dirty="0"/>
              <a:t>Multiple description 								coding with joint decoding (</a:t>
            </a:r>
            <a:r>
              <a:rPr lang="en-US" sz="1600" b="1" dirty="0">
                <a:solidFill>
                  <a:srgbClr val="00FFFF"/>
                </a:solidFill>
              </a:rPr>
              <a:t>MDC-JD</a:t>
            </a:r>
            <a:r>
              <a:rPr lang="en-US" sz="1600" dirty="0"/>
              <a:t>)</a:t>
            </a:r>
          </a:p>
          <a:p>
            <a:pPr lvl="1"/>
            <a:r>
              <a:rPr lang="en-US" sz="1600" dirty="0"/>
              <a:t>Successive refinement with 						superposition coding (</a:t>
            </a:r>
            <a:r>
              <a:rPr lang="en-US" sz="1600" b="1" dirty="0">
                <a:solidFill>
                  <a:srgbClr val="FF00FF"/>
                </a:solidFill>
              </a:rPr>
              <a:t>SR-SPC</a:t>
            </a:r>
            <a:r>
              <a:rPr lang="en-US" sz="1600" dirty="0"/>
              <a:t>)</a:t>
            </a:r>
          </a:p>
          <a:p>
            <a:endParaRPr lang="en-US" sz="1400" dirty="0"/>
          </a:p>
        </p:txBody>
      </p:sp>
      <p:pic>
        <p:nvPicPr>
          <p:cNvPr id="73732" name="Content Placeholder 6" descr="Presentation_MDCJD_L1_Alpha1_Refine2.jpg"/>
          <p:cNvPicPr>
            <a:picLocks noChangeAspect="1"/>
          </p:cNvPicPr>
          <p:nvPr/>
        </p:nvPicPr>
        <p:blipFill>
          <a:blip r:embed="rId2"/>
          <a:srcRect/>
          <a:stretch>
            <a:fillRect/>
          </a:stretch>
        </p:blipFill>
        <p:spPr bwMode="auto">
          <a:xfrm>
            <a:off x="4591050" y="3475038"/>
            <a:ext cx="3714750" cy="33829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r>
              <a:rPr lang="en-US" sz="4000"/>
              <a:t>Thrust Achievement</a:t>
            </a:r>
          </a:p>
        </p:txBody>
      </p:sp>
      <p:sp>
        <p:nvSpPr>
          <p:cNvPr id="74755" name="Rectangle 3"/>
          <p:cNvSpPr>
            <a:spLocks noGrp="1" noChangeArrowheads="1"/>
          </p:cNvSpPr>
          <p:nvPr>
            <p:ph type="body" sz="half" idx="1"/>
          </p:nvPr>
        </p:nvSpPr>
        <p:spPr>
          <a:xfrm>
            <a:off x="588963" y="1060450"/>
            <a:ext cx="7183437" cy="5086350"/>
          </a:xfrm>
        </p:spPr>
        <p:txBody>
          <a:bodyPr/>
          <a:lstStyle/>
          <a:p>
            <a:r>
              <a:rPr lang="en-US" sz="1800" b="1">
                <a:solidFill>
                  <a:srgbClr val="009900"/>
                </a:solidFill>
              </a:rPr>
              <a:t>Delay scaling laws for elastic traffic (Ozdaglar, Medard 07, 08 – joint with CBMANET)</a:t>
            </a:r>
            <a:endParaRPr lang="en-US" sz="1800"/>
          </a:p>
          <a:p>
            <a:r>
              <a:rPr lang="en-US" sz="1200"/>
              <a:t>Consider delay metric when we have completion of download by several users</a:t>
            </a:r>
          </a:p>
          <a:p>
            <a:r>
              <a:rPr lang="en-US" sz="1200"/>
              <a:t>Files are broadcast in a FIFO fashion:</a:t>
            </a:r>
          </a:p>
          <a:p>
            <a:pPr lvl="1"/>
            <a:r>
              <a:rPr lang="en-US" sz="1200"/>
              <a:t>Transmission of the next file starts only after the transmission of the current file is complete</a:t>
            </a:r>
          </a:p>
          <a:p>
            <a:r>
              <a:rPr lang="en-US" sz="1200"/>
              <a:t>Each receiver sends an ACK once it can reconstruct all the packets in the file</a:t>
            </a:r>
          </a:p>
          <a:p>
            <a:r>
              <a:rPr lang="en-US" sz="1200"/>
              <a:t>Elastic Traffic: users have no delay constraint, hence every incoming user is admitted for service (usual approach for scaling laws)</a:t>
            </a:r>
          </a:p>
          <a:p>
            <a:endParaRPr lang="en-US" sz="1200"/>
          </a:p>
          <a:p>
            <a:endParaRPr lang="en-US" sz="1200"/>
          </a:p>
          <a:p>
            <a:endParaRPr lang="en-US" sz="1200"/>
          </a:p>
        </p:txBody>
      </p:sp>
      <p:pic>
        <p:nvPicPr>
          <p:cNvPr id="74756" name="Picture 4"/>
          <p:cNvPicPr>
            <a:picLocks noChangeAspect="1" noChangeArrowheads="1"/>
          </p:cNvPicPr>
          <p:nvPr/>
        </p:nvPicPr>
        <p:blipFill>
          <a:blip r:embed="rId3"/>
          <a:srcRect/>
          <a:stretch>
            <a:fillRect/>
          </a:stretch>
        </p:blipFill>
        <p:spPr bwMode="auto">
          <a:xfrm>
            <a:off x="76200" y="2895600"/>
            <a:ext cx="5029200" cy="2070100"/>
          </a:xfrm>
          <a:prstGeom prst="rect">
            <a:avLst/>
          </a:prstGeom>
          <a:noFill/>
        </p:spPr>
      </p:pic>
      <p:sp>
        <p:nvSpPr>
          <p:cNvPr id="74757" name="Rectangle 5"/>
          <p:cNvSpPr>
            <a:spLocks noChangeArrowheads="1"/>
          </p:cNvSpPr>
          <p:nvPr/>
        </p:nvSpPr>
        <p:spPr bwMode="auto">
          <a:xfrm>
            <a:off x="152400" y="5029200"/>
            <a:ext cx="6477000" cy="1981200"/>
          </a:xfrm>
          <a:prstGeom prst="rect">
            <a:avLst/>
          </a:prstGeom>
          <a:noFill/>
          <a:ln w="9525">
            <a:noFill/>
            <a:miter lim="800000"/>
            <a:headEnd/>
            <a:tailEnd/>
          </a:ln>
        </p:spPr>
        <p:txBody>
          <a:bodyPr lIns="0" tIns="0" rIns="0" bIns="0"/>
          <a:lstStyle/>
          <a:p>
            <a:pPr marL="342900" indent="-342900">
              <a:spcBef>
                <a:spcPct val="20000"/>
              </a:spcBef>
              <a:buFontTx/>
              <a:buChar char="•"/>
            </a:pPr>
            <a:r>
              <a:rPr lang="en-US" sz="1400"/>
              <a:t>Files (Users) arrive according to a Poisson process with rate </a:t>
            </a:r>
            <a:r>
              <a:rPr lang="en-US" sz="1400">
                <a:sym typeface="Symbol" pitchFamily="18" charset="2"/>
              </a:rPr>
              <a:t></a:t>
            </a:r>
            <a:endParaRPr lang="en-US" sz="1400"/>
          </a:p>
          <a:p>
            <a:pPr marL="342900" indent="-342900">
              <a:spcBef>
                <a:spcPct val="20000"/>
              </a:spcBef>
              <a:buFontTx/>
              <a:buChar char="•"/>
            </a:pPr>
            <a:r>
              <a:rPr lang="en-US" sz="1400"/>
              <a:t>Each file contains </a:t>
            </a:r>
            <a:r>
              <a:rPr lang="en-US" sz="1400" i="1">
                <a:latin typeface="Times New Roman" pitchFamily="18" charset="0"/>
              </a:rPr>
              <a:t>K</a:t>
            </a:r>
            <a:r>
              <a:rPr lang="en-US" sz="1400"/>
              <a:t> packets to be broadcast to all receivers</a:t>
            </a:r>
          </a:p>
          <a:p>
            <a:pPr marL="342900" indent="-342900">
              <a:spcBef>
                <a:spcPct val="20000"/>
              </a:spcBef>
              <a:buFontTx/>
              <a:buChar char="•"/>
            </a:pPr>
            <a:r>
              <a:rPr lang="en-US" sz="1400"/>
              <a:t>A single packet can be transmitted in one time slot</a:t>
            </a:r>
          </a:p>
          <a:p>
            <a:pPr marL="342900" indent="-342900">
              <a:spcBef>
                <a:spcPct val="20000"/>
              </a:spcBef>
              <a:buFontTx/>
              <a:buChar char="•"/>
            </a:pPr>
            <a:r>
              <a:rPr lang="en-US" sz="1400"/>
              <a:t>Users are admitted/rejected based on their delay constraints.</a:t>
            </a:r>
          </a:p>
          <a:p>
            <a:pPr marL="342900" indent="-342900">
              <a:spcBef>
                <a:spcPct val="20000"/>
              </a:spcBef>
              <a:buFontTx/>
              <a:buChar char="•"/>
            </a:pPr>
            <a:r>
              <a:rPr lang="en-US" sz="1400"/>
              <a:t>Channel states are i.i.d. Bernoulli(c) distributed and unknown</a:t>
            </a:r>
          </a:p>
          <a:p>
            <a:pPr marL="342900" indent="-342900">
              <a:spcBef>
                <a:spcPct val="20000"/>
              </a:spcBef>
            </a:pPr>
            <a:endParaRPr lang="en-US" sz="1400"/>
          </a:p>
          <a:p>
            <a:pPr marL="342900" indent="-342900">
              <a:spcBef>
                <a:spcPct val="20000"/>
              </a:spcBef>
              <a:buFontTx/>
              <a:buChar char="•"/>
            </a:pPr>
            <a:endParaRPr lang="en-US" sz="1400"/>
          </a:p>
        </p:txBody>
      </p:sp>
      <p:sp>
        <p:nvSpPr>
          <p:cNvPr id="74758" name="Rectangle 6"/>
          <p:cNvSpPr>
            <a:spLocks noChangeArrowheads="1"/>
          </p:cNvSpPr>
          <p:nvPr/>
        </p:nvSpPr>
        <p:spPr bwMode="auto">
          <a:xfrm>
            <a:off x="5410200" y="2800350"/>
            <a:ext cx="3505200" cy="3113088"/>
          </a:xfrm>
          <a:prstGeom prst="rect">
            <a:avLst/>
          </a:prstGeom>
          <a:noFill/>
          <a:ln w="9525">
            <a:noFill/>
            <a:miter lim="800000"/>
            <a:headEnd/>
            <a:tailEnd/>
          </a:ln>
          <a:effectLst/>
        </p:spPr>
        <p:txBody>
          <a:bodyPr>
            <a:spAutoFit/>
          </a:bodyPr>
          <a:lstStyle/>
          <a:p>
            <a:r>
              <a:rPr lang="en-US"/>
              <a:t>Mean delay for elastic traffic, the gain of random linear network coding versus round robin packet transmission is:</a:t>
            </a:r>
          </a:p>
          <a:p>
            <a:endParaRPr lang="en-US"/>
          </a:p>
          <a:p>
            <a:endParaRPr lang="en-US"/>
          </a:p>
          <a:p>
            <a:r>
              <a:rPr lang="en-US"/>
              <a:t>There is no scaling gain per se yet gains are unbounded</a:t>
            </a:r>
          </a:p>
          <a:p>
            <a:endParaRPr lang="en-US"/>
          </a:p>
          <a:p>
            <a:r>
              <a:rPr lang="en-US"/>
              <a:t>We can extend this to general networks using layering </a:t>
            </a:r>
          </a:p>
        </p:txBody>
      </p:sp>
      <p:graphicFrame>
        <p:nvGraphicFramePr>
          <p:cNvPr id="74759" name="Object 7"/>
          <p:cNvGraphicFramePr>
            <a:graphicFrameLocks noChangeAspect="1"/>
          </p:cNvGraphicFramePr>
          <p:nvPr>
            <p:ph sz="half" idx="2"/>
          </p:nvPr>
        </p:nvGraphicFramePr>
        <p:xfrm>
          <a:off x="5562600" y="3929063"/>
          <a:ext cx="2819400" cy="490537"/>
        </p:xfrm>
        <a:graphic>
          <a:graphicData uri="http://schemas.openxmlformats.org/presentationml/2006/ole">
            <p:oleObj spid="_x0000_s74759" name="Equation" r:id="rId4" imgW="1460160" imgH="253800" progId="Equation.3">
              <p:embed/>
            </p:oleObj>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en-US" sz="4000"/>
              <a:t>Thrust Achievement</a:t>
            </a:r>
          </a:p>
        </p:txBody>
      </p:sp>
      <p:sp>
        <p:nvSpPr>
          <p:cNvPr id="75779" name="Rectangle 3"/>
          <p:cNvSpPr>
            <a:spLocks noGrp="1" noChangeArrowheads="1"/>
          </p:cNvSpPr>
          <p:nvPr>
            <p:ph type="body" sz="half" idx="1"/>
          </p:nvPr>
        </p:nvSpPr>
        <p:spPr>
          <a:xfrm>
            <a:off x="588963" y="1060450"/>
            <a:ext cx="7183437" cy="5086350"/>
          </a:xfrm>
        </p:spPr>
        <p:txBody>
          <a:bodyPr/>
          <a:lstStyle/>
          <a:p>
            <a:r>
              <a:rPr lang="en-US" sz="1800" b="1">
                <a:solidFill>
                  <a:srgbClr val="009900"/>
                </a:solidFill>
              </a:rPr>
              <a:t>Delay scaling for inelastic traffic (Ozdaglar, Medard 07, 08 – joint with CBMANET)</a:t>
            </a:r>
            <a:endParaRPr lang="en-US" sz="1800"/>
          </a:p>
          <a:p>
            <a:r>
              <a:rPr lang="en-US" sz="1400"/>
              <a:t>Inelastic Traffic: each user has a delay constraint associated with it and is admitted only if the mean waiting time is lower than its constraint</a:t>
            </a:r>
          </a:p>
          <a:p>
            <a:r>
              <a:rPr lang="en-US" sz="1400"/>
              <a:t>Scaling laws cannot be applied here</a:t>
            </a:r>
          </a:p>
          <a:p>
            <a:r>
              <a:rPr lang="en-US" sz="1400"/>
              <a:t>Each user has a delay constraint </a:t>
            </a:r>
            <a:r>
              <a:rPr lang="en-US" sz="1400">
                <a:sym typeface="Symbol" pitchFamily="18" charset="2"/>
              </a:rPr>
              <a:t></a:t>
            </a:r>
            <a:r>
              <a:rPr lang="en-US" sz="1400"/>
              <a:t> that is distributed uniformly between </a:t>
            </a:r>
            <a:r>
              <a:rPr lang="en-US" sz="1400" b="1" i="1">
                <a:latin typeface="Times New Roman" pitchFamily="18" charset="0"/>
              </a:rPr>
              <a:t>0</a:t>
            </a:r>
            <a:r>
              <a:rPr lang="en-US" sz="1400"/>
              <a:t> and </a:t>
            </a:r>
            <a:r>
              <a:rPr lang="en-US" sz="1400" b="1" i="1">
                <a:latin typeface="Times New Roman" pitchFamily="18" charset="0"/>
              </a:rPr>
              <a:t>d</a:t>
            </a:r>
            <a:r>
              <a:rPr lang="en-US" sz="1400" b="1" i="1" baseline="-25000">
                <a:latin typeface="Times New Roman" pitchFamily="18" charset="0"/>
              </a:rPr>
              <a:t>max</a:t>
            </a:r>
          </a:p>
          <a:p>
            <a:endParaRPr lang="en-US" sz="1400"/>
          </a:p>
          <a:p>
            <a:endParaRPr lang="en-US" sz="1200"/>
          </a:p>
          <a:p>
            <a:endParaRPr lang="en-US" sz="1200"/>
          </a:p>
        </p:txBody>
      </p:sp>
      <p:pic>
        <p:nvPicPr>
          <p:cNvPr id="75780" name="Picture 4"/>
          <p:cNvPicPr>
            <a:picLocks noChangeAspect="1" noChangeArrowheads="1"/>
          </p:cNvPicPr>
          <p:nvPr/>
        </p:nvPicPr>
        <p:blipFill>
          <a:blip r:embed="rId2"/>
          <a:srcRect/>
          <a:stretch>
            <a:fillRect/>
          </a:stretch>
        </p:blipFill>
        <p:spPr bwMode="auto">
          <a:xfrm>
            <a:off x="381000" y="2606675"/>
            <a:ext cx="8399463" cy="3381375"/>
          </a:xfrm>
          <a:prstGeom prst="rect">
            <a:avLst/>
          </a:prstGeom>
          <a:noFill/>
        </p:spPr>
      </p:pic>
      <p:sp>
        <p:nvSpPr>
          <p:cNvPr id="75781" name="Text Box 5"/>
          <p:cNvSpPr txBox="1">
            <a:spLocks noChangeArrowheads="1"/>
          </p:cNvSpPr>
          <p:nvPr/>
        </p:nvSpPr>
        <p:spPr bwMode="auto">
          <a:xfrm>
            <a:off x="0" y="5730875"/>
            <a:ext cx="9144000" cy="581025"/>
          </a:xfrm>
          <a:prstGeom prst="rect">
            <a:avLst/>
          </a:prstGeom>
          <a:noFill/>
          <a:ln w="9525">
            <a:noFill/>
            <a:miter lim="800000"/>
            <a:headEnd/>
            <a:tailEnd/>
          </a:ln>
          <a:effectLst/>
        </p:spPr>
        <p:txBody>
          <a:bodyPr>
            <a:spAutoFit/>
          </a:bodyPr>
          <a:lstStyle/>
          <a:p>
            <a:pPr algn="ctr">
              <a:spcBef>
                <a:spcPct val="50000"/>
              </a:spcBef>
            </a:pPr>
            <a:r>
              <a:rPr lang="en-US" sz="1600"/>
              <a:t>Number of supportable users as  a function of delay constraints for random network coding and round robin for </a:t>
            </a:r>
            <a:r>
              <a:rPr lang="en-US" sz="1600" i="1">
                <a:latin typeface="Times New Roman" pitchFamily="18" charset="0"/>
              </a:rPr>
              <a:t>K</a:t>
            </a:r>
            <a:r>
              <a:rPr lang="en-US" sz="1600"/>
              <a:t>=20</a:t>
            </a:r>
          </a:p>
        </p:txBody>
      </p:sp>
      <p:sp>
        <p:nvSpPr>
          <p:cNvPr id="75782" name="Text Box 6"/>
          <p:cNvSpPr txBox="1">
            <a:spLocks noChangeArrowheads="1"/>
          </p:cNvSpPr>
          <p:nvPr/>
        </p:nvSpPr>
        <p:spPr bwMode="auto">
          <a:xfrm>
            <a:off x="7239000" y="5638800"/>
            <a:ext cx="1676400" cy="457200"/>
          </a:xfrm>
          <a:prstGeom prst="rect">
            <a:avLst/>
          </a:prstGeom>
          <a:noFill/>
          <a:ln w="9525">
            <a:noFill/>
            <a:miter lim="800000"/>
            <a:headEnd/>
            <a:tailEnd/>
          </a:ln>
          <a:effectLst/>
        </p:spPr>
        <p:txBody>
          <a:bodyPr>
            <a:spAutoFit/>
          </a:bodyPr>
          <a:lstStyle/>
          <a:p>
            <a:pPr>
              <a:spcBef>
                <a:spcPct val="50000"/>
              </a:spcBef>
            </a:pPr>
            <a:endParaRPr lang="en-US" sz="2400">
              <a:latin typeface="Times New Roman" pitchFamily="18" charset="0"/>
            </a:endParaRPr>
          </a:p>
        </p:txBody>
      </p:sp>
      <p:sp>
        <p:nvSpPr>
          <p:cNvPr id="75783" name="Text Box 7"/>
          <p:cNvSpPr txBox="1">
            <a:spLocks noChangeArrowheads="1"/>
          </p:cNvSpPr>
          <p:nvPr/>
        </p:nvSpPr>
        <p:spPr bwMode="auto">
          <a:xfrm>
            <a:off x="7924800" y="5410200"/>
            <a:ext cx="1219200" cy="457200"/>
          </a:xfrm>
          <a:prstGeom prst="rect">
            <a:avLst/>
          </a:prstGeom>
          <a:noFill/>
          <a:ln w="9525">
            <a:noFill/>
            <a:miter lim="800000"/>
            <a:headEnd/>
            <a:tailEnd/>
          </a:ln>
          <a:effectLst/>
        </p:spPr>
        <p:txBody>
          <a:bodyPr>
            <a:spAutoFit/>
          </a:bodyPr>
          <a:lstStyle/>
          <a:p>
            <a:pPr>
              <a:spcBef>
                <a:spcPct val="50000"/>
              </a:spcBef>
            </a:pPr>
            <a:r>
              <a:rPr lang="en-US" sz="2400" b="1">
                <a:solidFill>
                  <a:srgbClr val="CC0000"/>
                </a:solidFill>
                <a:latin typeface="Times New Roman" pitchFamily="18" charset="0"/>
              </a:rPr>
              <a:t>x 10</a:t>
            </a:r>
            <a:r>
              <a:rPr lang="en-US" sz="2400" b="1" baseline="30000">
                <a:solidFill>
                  <a:srgbClr val="CC0000"/>
                </a:solidFill>
                <a:latin typeface="Times New Roman" pitchFamily="18" charset="0"/>
              </a:rPr>
              <a:t>7</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mph" presetSubtype="2" fill="hold" grpId="0" nodeType="clickEffect">
                                  <p:stCondLst>
                                    <p:cond delay="0"/>
                                  </p:stCondLst>
                                  <p:childTnLst>
                                    <p:anim to="1.5" calcmode="lin" valueType="num">
                                      <p:cBhvr override="childStyle">
                                        <p:cTn id="6" dur="500" fill="hold"/>
                                        <p:tgtEl>
                                          <p:spTgt spid="75783"/>
                                        </p:tgtEl>
                                        <p:attrNameLst>
                                          <p:attrName>style.fontSize</p:attrName>
                                        </p:attrNameLst>
                                      </p:cBhvr>
                                    </p:anim>
                                  </p:childTnLst>
                                </p:cTn>
                              </p:par>
                            </p:childTnLst>
                          </p:cTn>
                        </p:par>
                        <p:par>
                          <p:cTn id="7" fill="hold">
                            <p:stCondLst>
                              <p:cond delay="500"/>
                            </p:stCondLst>
                            <p:childTnLst>
                              <p:par>
                                <p:cTn id="8" presetID="5" presetClass="emph" presetSubtype="1" grpId="1" nodeType="afterEffect">
                                  <p:stCondLst>
                                    <p:cond delay="0"/>
                                  </p:stCondLst>
                                  <p:childTnLst>
                                    <p:set>
                                      <p:cBhvr override="childStyle">
                                        <p:cTn id="9" dur="indefinite"/>
                                        <p:tgtEl>
                                          <p:spTgt spid="75783"/>
                                        </p:tgtEl>
                                        <p:attrNameLst>
                                          <p:attrName>style.fontStyle</p:attrName>
                                        </p:attrNameLst>
                                      </p:cBhvr>
                                      <p:to>
                                        <p:strVal val="normal"/>
                                      </p:to>
                                    </p:set>
                                    <p:set>
                                      <p:cBhvr override="childStyle">
                                        <p:cTn id="10" dur="indefinite"/>
                                        <p:tgtEl>
                                          <p:spTgt spid="75783"/>
                                        </p:tgtEl>
                                        <p:attrNameLst>
                                          <p:attrName>style.fontWeight</p:attrName>
                                        </p:attrNameLst>
                                      </p:cBhvr>
                                      <p:to>
                                        <p:strVal val="bold"/>
                                      </p:to>
                                    </p:set>
                                    <p:set>
                                      <p:cBhvr override="childStyle">
                                        <p:cTn id="11" dur="indefinite"/>
                                        <p:tgtEl>
                                          <p:spTgt spid="75783"/>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83" grpId="0"/>
      <p:bldP spid="75783" grpId="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Oval 1"/>
          <p:cNvSpPr>
            <a:spLocks noChangeArrowheads="1"/>
          </p:cNvSpPr>
          <p:nvPr/>
        </p:nvSpPr>
        <p:spPr bwMode="auto">
          <a:xfrm>
            <a:off x="3257550" y="2911475"/>
            <a:ext cx="4210050" cy="3946525"/>
          </a:xfrm>
          <a:prstGeom prst="ellipse">
            <a:avLst/>
          </a:prstGeom>
          <a:solidFill>
            <a:srgbClr val="0070C0">
              <a:alpha val="74901"/>
            </a:srgbClr>
          </a:solidFill>
          <a:ln w="12600">
            <a:solidFill>
              <a:srgbClr val="000000"/>
            </a:solidFill>
            <a:miter lim="800000"/>
            <a:headEnd/>
            <a:tailEnd/>
          </a:ln>
        </p:spPr>
        <p:txBody>
          <a:bodyPr wrap="none" anchor="ctr"/>
          <a:lstStyle/>
          <a:p>
            <a:pPr eaLnBrk="0" hangingPunct="0">
              <a:spcBef>
                <a:spcPct val="50000"/>
              </a:spcBef>
            </a:pPr>
            <a:endParaRPr lang="en-US" sz="2400">
              <a:latin typeface="Times New Roman" pitchFamily="18" charset="0"/>
              <a:cs typeface="Times New Roman" pitchFamily="18" charset="0"/>
            </a:endParaRPr>
          </a:p>
        </p:txBody>
      </p:sp>
      <p:sp>
        <p:nvSpPr>
          <p:cNvPr id="32771" name="Oval 2"/>
          <p:cNvSpPr>
            <a:spLocks noChangeArrowheads="1"/>
          </p:cNvSpPr>
          <p:nvPr/>
        </p:nvSpPr>
        <p:spPr bwMode="auto">
          <a:xfrm>
            <a:off x="609600" y="3402013"/>
            <a:ext cx="4400550" cy="3389312"/>
          </a:xfrm>
          <a:prstGeom prst="ellipse">
            <a:avLst/>
          </a:prstGeom>
          <a:solidFill>
            <a:srgbClr val="00B050">
              <a:alpha val="50195"/>
            </a:srgbClr>
          </a:solidFill>
          <a:ln w="12600">
            <a:solidFill>
              <a:srgbClr val="000000"/>
            </a:solidFill>
            <a:miter lim="800000"/>
            <a:headEnd/>
            <a:tailEnd/>
          </a:ln>
        </p:spPr>
        <p:txBody>
          <a:bodyPr wrap="none" anchor="ctr"/>
          <a:lstStyle/>
          <a:p>
            <a:pPr eaLnBrk="0" hangingPunct="0">
              <a:spcBef>
                <a:spcPct val="50000"/>
              </a:spcBef>
            </a:pPr>
            <a:endParaRPr lang="en-US" sz="2400">
              <a:latin typeface="Times New Roman" pitchFamily="18" charset="0"/>
              <a:cs typeface="Times New Roman" pitchFamily="18" charset="0"/>
            </a:endParaRPr>
          </a:p>
        </p:txBody>
      </p:sp>
      <p:sp>
        <p:nvSpPr>
          <p:cNvPr id="32790" name="Oval 22"/>
          <p:cNvSpPr>
            <a:spLocks noChangeArrowheads="1"/>
          </p:cNvSpPr>
          <p:nvPr/>
        </p:nvSpPr>
        <p:spPr bwMode="auto">
          <a:xfrm>
            <a:off x="3429000" y="2667000"/>
            <a:ext cx="5715000" cy="2743200"/>
          </a:xfrm>
          <a:prstGeom prst="ellipse">
            <a:avLst/>
          </a:prstGeom>
          <a:solidFill>
            <a:srgbClr val="FFFF00">
              <a:alpha val="49001"/>
            </a:srgbClr>
          </a:solidFill>
          <a:ln w="9525">
            <a:solidFill>
              <a:schemeClr val="tx1"/>
            </a:solidFill>
            <a:round/>
            <a:headEnd/>
            <a:tailEnd/>
          </a:ln>
          <a:effectLst/>
        </p:spPr>
        <p:txBody>
          <a:bodyPr wrap="none" anchor="ctr"/>
          <a:lstStyle/>
          <a:p>
            <a:pPr algn="ctr"/>
            <a:endParaRPr lang="en-US"/>
          </a:p>
        </p:txBody>
      </p:sp>
      <p:sp>
        <p:nvSpPr>
          <p:cNvPr id="32772" name="Oval 3"/>
          <p:cNvSpPr>
            <a:spLocks noChangeArrowheads="1"/>
          </p:cNvSpPr>
          <p:nvPr/>
        </p:nvSpPr>
        <p:spPr bwMode="auto">
          <a:xfrm>
            <a:off x="936625" y="939800"/>
            <a:ext cx="4368800" cy="3222625"/>
          </a:xfrm>
          <a:prstGeom prst="ellipse">
            <a:avLst/>
          </a:prstGeom>
          <a:solidFill>
            <a:srgbClr val="FF0000">
              <a:alpha val="50195"/>
            </a:srgbClr>
          </a:solidFill>
          <a:ln w="12600">
            <a:solidFill>
              <a:srgbClr val="000000"/>
            </a:solidFill>
            <a:miter lim="800000"/>
            <a:headEnd/>
            <a:tailEnd/>
          </a:ln>
        </p:spPr>
        <p:txBody>
          <a:bodyPr wrap="none" lIns="90000" tIns="46800" rIns="90000" bIns="46800" anchor="ctr"/>
          <a:lstStyle/>
          <a:p>
            <a:pPr eaLnBrk="0" hangingPunct="0">
              <a:spcBef>
                <a:spcPct val="5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2400">
                <a:solidFill>
                  <a:srgbClr val="000000"/>
                </a:solidFill>
                <a:latin typeface="Times New Roman" pitchFamily="18" charset="0"/>
                <a:cs typeface="Times New Roman" pitchFamily="18" charset="0"/>
              </a:rPr>
              <a:t>New bounding techniques</a:t>
            </a:r>
          </a:p>
        </p:txBody>
      </p:sp>
      <p:sp>
        <p:nvSpPr>
          <p:cNvPr id="32773" name="Text Box 4"/>
          <p:cNvSpPr txBox="1">
            <a:spLocks noChangeArrowheads="1"/>
          </p:cNvSpPr>
          <p:nvPr/>
        </p:nvSpPr>
        <p:spPr bwMode="auto">
          <a:xfrm>
            <a:off x="1524000" y="228600"/>
            <a:ext cx="7991475" cy="519113"/>
          </a:xfrm>
          <a:prstGeom prst="rect">
            <a:avLst/>
          </a:prstGeom>
          <a:noFill/>
          <a:ln w="9525">
            <a:noFill/>
            <a:round/>
            <a:headEnd/>
            <a:tailEnd/>
          </a:ln>
        </p:spPr>
        <p:txBody>
          <a:bodyPr lIns="0" tIns="0" rIns="0" bIns="0" anchor="ctr"/>
          <a:lstStyle/>
          <a:p>
            <a:pPr>
              <a:lnSpc>
                <a:spcPct val="73000"/>
              </a:lnSpc>
              <a:spcBef>
                <a:spcPct val="5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2800" b="1">
                <a:solidFill>
                  <a:srgbClr val="000000"/>
                </a:solidFill>
              </a:rPr>
              <a:t>Achievements Overview</a:t>
            </a:r>
          </a:p>
        </p:txBody>
      </p:sp>
      <p:sp>
        <p:nvSpPr>
          <p:cNvPr id="32775" name="Text Box 6"/>
          <p:cNvSpPr txBox="1">
            <a:spLocks noChangeArrowheads="1"/>
          </p:cNvSpPr>
          <p:nvPr/>
        </p:nvSpPr>
        <p:spPr bwMode="auto">
          <a:xfrm>
            <a:off x="6019800" y="1524000"/>
            <a:ext cx="2514600" cy="349250"/>
          </a:xfrm>
          <a:prstGeom prst="rect">
            <a:avLst/>
          </a:prstGeom>
          <a:solidFill>
            <a:srgbClr val="99CCFF"/>
          </a:solidFill>
          <a:ln w="12600">
            <a:solidFill>
              <a:srgbClr val="000000"/>
            </a:solidFill>
            <a:miter lim="800000"/>
            <a:headEnd/>
            <a:tailEnd/>
          </a:ln>
        </p:spPr>
        <p:txBody>
          <a:bodyPr lIns="90000" tIns="46800" rIns="90000" bIns="46800">
            <a:spAutoFit/>
          </a:bodyPr>
          <a:lstStyle/>
          <a:p>
            <a:pPr eaLnBrk="0" hangingPunct="0">
              <a:spcBef>
                <a:spcPts val="1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600" b="1" i="1">
                <a:solidFill>
                  <a:srgbClr val="000000"/>
                </a:solidFill>
                <a:latin typeface="Times New Roman" pitchFamily="18" charset="0"/>
                <a:cs typeface="Times New Roman" pitchFamily="18" charset="0"/>
              </a:rPr>
              <a:t>Koetter: </a:t>
            </a:r>
            <a:r>
              <a:rPr lang="en-GB" sz="1400">
                <a:solidFill>
                  <a:srgbClr val="000000"/>
                </a:solidFill>
                <a:latin typeface="Times New Roman" pitchFamily="18" charset="0"/>
                <a:cs typeface="Times New Roman" pitchFamily="18" charset="0"/>
              </a:rPr>
              <a:t>likelihood forwarding</a:t>
            </a:r>
          </a:p>
        </p:txBody>
      </p:sp>
      <p:sp>
        <p:nvSpPr>
          <p:cNvPr id="32778" name="Text Box 9"/>
          <p:cNvSpPr txBox="1">
            <a:spLocks noChangeArrowheads="1"/>
          </p:cNvSpPr>
          <p:nvPr/>
        </p:nvSpPr>
        <p:spPr bwMode="auto">
          <a:xfrm>
            <a:off x="1371600" y="5546725"/>
            <a:ext cx="3663950" cy="473075"/>
          </a:xfrm>
          <a:prstGeom prst="rect">
            <a:avLst/>
          </a:prstGeom>
          <a:solidFill>
            <a:srgbClr val="99CCFF"/>
          </a:solidFill>
          <a:ln w="12600">
            <a:solidFill>
              <a:srgbClr val="000000"/>
            </a:solidFill>
            <a:miter lim="800000"/>
            <a:headEnd/>
            <a:tailEnd/>
          </a:ln>
        </p:spPr>
        <p:txBody>
          <a:bodyPr lIns="90000" tIns="46800" rIns="90000" bIns="46800">
            <a:spAutoFit/>
          </a:bodyPr>
          <a:lstStyle/>
          <a:p>
            <a:pPr eaLnBrk="0" hangingPunct="0">
              <a:lnSpc>
                <a:spcPct val="75000"/>
              </a:lnSpc>
              <a:spcBef>
                <a:spcPts val="1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600" b="1" i="1">
                <a:solidFill>
                  <a:srgbClr val="000000"/>
                </a:solidFill>
                <a:latin typeface="Times New Roman" pitchFamily="18" charset="0"/>
                <a:cs typeface="Times New Roman" pitchFamily="18" charset="0"/>
              </a:rPr>
              <a:t> Medard, Koetter: </a:t>
            </a:r>
            <a:r>
              <a:rPr lang="en-GB" sz="1600">
                <a:solidFill>
                  <a:srgbClr val="000000"/>
                </a:solidFill>
                <a:latin typeface="Times New Roman" pitchFamily="18" charset="0"/>
                <a:cs typeface="Times New Roman" pitchFamily="18" charset="0"/>
              </a:rPr>
              <a:t>network coding capacity based on conflict graphs </a:t>
            </a:r>
          </a:p>
        </p:txBody>
      </p:sp>
      <p:sp>
        <p:nvSpPr>
          <p:cNvPr id="32779" name="Text Box 10"/>
          <p:cNvSpPr txBox="1">
            <a:spLocks noChangeArrowheads="1"/>
          </p:cNvSpPr>
          <p:nvPr/>
        </p:nvSpPr>
        <p:spPr bwMode="auto">
          <a:xfrm>
            <a:off x="6324600" y="2590800"/>
            <a:ext cx="2738438" cy="449263"/>
          </a:xfrm>
          <a:prstGeom prst="rect">
            <a:avLst/>
          </a:prstGeom>
          <a:solidFill>
            <a:srgbClr val="99CCFF"/>
          </a:solidFill>
          <a:ln w="12600">
            <a:solidFill>
              <a:srgbClr val="000000"/>
            </a:solidFill>
            <a:miter lim="800000"/>
            <a:headEnd/>
            <a:tailEnd/>
          </a:ln>
        </p:spPr>
        <p:txBody>
          <a:bodyPr lIns="90000" tIns="46800" rIns="90000" bIns="46800">
            <a:spAutoFit/>
          </a:bodyPr>
          <a:lstStyle/>
          <a:p>
            <a:pPr eaLnBrk="0" hangingPunct="0">
              <a:lnSpc>
                <a:spcPct val="75000"/>
              </a:lnSpc>
              <a:spcBef>
                <a:spcPts val="1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600" b="1" i="1">
                <a:solidFill>
                  <a:srgbClr val="000000"/>
                </a:solidFill>
                <a:latin typeface="Times New Roman" pitchFamily="18" charset="0"/>
                <a:cs typeface="Times New Roman" pitchFamily="18" charset="0"/>
              </a:rPr>
              <a:t>Moulin: </a:t>
            </a:r>
            <a:r>
              <a:rPr lang="en-GB" sz="1400">
                <a:solidFill>
                  <a:srgbClr val="000000"/>
                </a:solidFill>
                <a:latin typeface="Times New Roman" pitchFamily="18" charset="0"/>
                <a:cs typeface="Times New Roman" pitchFamily="18" charset="0"/>
              </a:rPr>
              <a:t>covert channel by timing information</a:t>
            </a:r>
          </a:p>
        </p:txBody>
      </p:sp>
      <p:sp>
        <p:nvSpPr>
          <p:cNvPr id="32780" name="Text Box 11"/>
          <p:cNvSpPr txBox="1">
            <a:spLocks noChangeArrowheads="1"/>
          </p:cNvSpPr>
          <p:nvPr/>
        </p:nvSpPr>
        <p:spPr bwMode="auto">
          <a:xfrm>
            <a:off x="0" y="3143250"/>
            <a:ext cx="3230563" cy="609600"/>
          </a:xfrm>
          <a:prstGeom prst="rect">
            <a:avLst/>
          </a:prstGeom>
          <a:solidFill>
            <a:srgbClr val="99CCFF"/>
          </a:solidFill>
          <a:ln w="12600">
            <a:solidFill>
              <a:srgbClr val="000000"/>
            </a:solidFill>
            <a:miter lim="800000"/>
            <a:headEnd/>
            <a:tailEnd/>
          </a:ln>
        </p:spPr>
        <p:txBody>
          <a:bodyPr lIns="90000" tIns="46800" rIns="90000" bIns="46800">
            <a:spAutoFit/>
          </a:bodyPr>
          <a:lstStyle/>
          <a:p>
            <a:pPr eaLnBrk="0" hangingPunct="0">
              <a:lnSpc>
                <a:spcPct val="75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600" b="1" i="1">
                <a:solidFill>
                  <a:srgbClr val="000000"/>
                </a:solidFill>
                <a:latin typeface="Times New Roman" pitchFamily="18" charset="0"/>
                <a:cs typeface="Times New Roman" pitchFamily="18" charset="0"/>
              </a:rPr>
              <a:t>Koetter, Effros, Medard: </a:t>
            </a:r>
            <a:r>
              <a:rPr lang="en-GB" sz="1400">
                <a:solidFill>
                  <a:srgbClr val="000000"/>
                </a:solidFill>
                <a:latin typeface="Times New Roman" pitchFamily="18" charset="0"/>
                <a:cs typeface="Times New Roman" pitchFamily="18" charset="0"/>
              </a:rPr>
              <a:t>Equivalence classes of networks, </a:t>
            </a:r>
            <a:r>
              <a:rPr lang="en-GB" sz="1400">
                <a:solidFill>
                  <a:srgbClr val="006600"/>
                </a:solidFill>
                <a:latin typeface="Times New Roman" pitchFamily="18" charset="0"/>
                <a:cs typeface="Times New Roman" pitchFamily="18" charset="0"/>
              </a:rPr>
              <a:t>including multipoint channels</a:t>
            </a:r>
          </a:p>
        </p:txBody>
      </p:sp>
      <p:sp>
        <p:nvSpPr>
          <p:cNvPr id="32776" name="Text Box 7"/>
          <p:cNvSpPr txBox="1">
            <a:spLocks noChangeArrowheads="1"/>
          </p:cNvSpPr>
          <p:nvPr/>
        </p:nvSpPr>
        <p:spPr bwMode="auto">
          <a:xfrm>
            <a:off x="2971800" y="2743200"/>
            <a:ext cx="3352800" cy="449263"/>
          </a:xfrm>
          <a:prstGeom prst="rect">
            <a:avLst/>
          </a:prstGeom>
          <a:solidFill>
            <a:srgbClr val="99CCFF"/>
          </a:solidFill>
          <a:ln w="12600">
            <a:solidFill>
              <a:srgbClr val="000000"/>
            </a:solidFill>
            <a:miter lim="800000"/>
            <a:headEnd/>
            <a:tailEnd/>
          </a:ln>
        </p:spPr>
        <p:txBody>
          <a:bodyPr lIns="90000" tIns="46800" rIns="90000" bIns="46800">
            <a:spAutoFit/>
          </a:bodyPr>
          <a:lstStyle/>
          <a:p>
            <a:pPr eaLnBrk="0" hangingPunct="0">
              <a:lnSpc>
                <a:spcPct val="75000"/>
              </a:lnSpc>
              <a:spcBef>
                <a:spcPts val="1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600" b="1" i="1">
                <a:solidFill>
                  <a:srgbClr val="000000"/>
                </a:solidFill>
                <a:latin typeface="Times New Roman" pitchFamily="18" charset="0"/>
                <a:cs typeface="Times New Roman" pitchFamily="18" charset="0"/>
              </a:rPr>
              <a:t>Goldsmith: </a:t>
            </a:r>
            <a:r>
              <a:rPr lang="en-GB" sz="1400">
                <a:solidFill>
                  <a:srgbClr val="000000"/>
                </a:solidFill>
                <a:latin typeface="Times New Roman" pitchFamily="18" charset="0"/>
                <a:cs typeface="Times New Roman" pitchFamily="18" charset="0"/>
              </a:rPr>
              <a:t>Interference channel with cognitive user, “asymmetric” cooperation</a:t>
            </a:r>
          </a:p>
        </p:txBody>
      </p:sp>
      <p:sp>
        <p:nvSpPr>
          <p:cNvPr id="32782" name="Oval 13"/>
          <p:cNvSpPr>
            <a:spLocks noChangeArrowheads="1"/>
          </p:cNvSpPr>
          <p:nvPr/>
        </p:nvSpPr>
        <p:spPr bwMode="auto">
          <a:xfrm>
            <a:off x="3803650" y="914400"/>
            <a:ext cx="5340350" cy="3205163"/>
          </a:xfrm>
          <a:prstGeom prst="ellipse">
            <a:avLst/>
          </a:prstGeom>
          <a:solidFill>
            <a:srgbClr val="00DCFF">
              <a:alpha val="14902"/>
            </a:srgbClr>
          </a:solidFill>
          <a:ln w="9525">
            <a:solidFill>
              <a:srgbClr val="000000"/>
            </a:solidFill>
            <a:round/>
            <a:headEnd/>
            <a:tailEnd/>
          </a:ln>
        </p:spPr>
        <p:txBody>
          <a:bodyPr wrap="none" anchor="ctr"/>
          <a:lstStyle/>
          <a:p>
            <a:pPr eaLnBrk="0" hangingPunct="0">
              <a:spcBef>
                <a:spcPct val="50000"/>
              </a:spcBef>
            </a:pPr>
            <a:endParaRPr lang="en-US" sz="2400">
              <a:latin typeface="Times New Roman" pitchFamily="18" charset="0"/>
              <a:cs typeface="Times New Roman" pitchFamily="18" charset="0"/>
            </a:endParaRPr>
          </a:p>
        </p:txBody>
      </p:sp>
      <p:sp>
        <p:nvSpPr>
          <p:cNvPr id="32783" name="Text Box 14"/>
          <p:cNvSpPr txBox="1">
            <a:spLocks noChangeArrowheads="1"/>
          </p:cNvSpPr>
          <p:nvPr/>
        </p:nvSpPr>
        <p:spPr bwMode="auto">
          <a:xfrm>
            <a:off x="5489575" y="1847850"/>
            <a:ext cx="2641600" cy="1054100"/>
          </a:xfrm>
          <a:prstGeom prst="rect">
            <a:avLst/>
          </a:prstGeom>
          <a:noFill/>
          <a:ln w="9525">
            <a:noFill/>
            <a:round/>
            <a:headEnd/>
            <a:tailEnd/>
          </a:ln>
        </p:spPr>
        <p:txBody>
          <a:bodyPr wrap="none" lIns="90000" tIns="45000" rIns="90000" bIns="45000"/>
          <a:lstStyle/>
          <a:p>
            <a:pPr eaLnBrk="0" hangingPunct="0">
              <a:spcBef>
                <a:spcPct val="5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2400">
                <a:solidFill>
                  <a:srgbClr val="000000"/>
                </a:solidFill>
                <a:latin typeface="Times New Roman" pitchFamily="18" charset="0"/>
                <a:cs typeface="Times New Roman" pitchFamily="18" charset="0"/>
              </a:rPr>
              <a:t>Code construction</a:t>
            </a:r>
          </a:p>
          <a:p>
            <a:pPr eaLnBrk="0" hangingPunct="0">
              <a:lnSpc>
                <a:spcPct val="40000"/>
              </a:lnSpc>
              <a:spcBef>
                <a:spcPct val="5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2400">
                <a:solidFill>
                  <a:srgbClr val="000000"/>
                </a:solidFill>
                <a:latin typeface="Times New Roman" pitchFamily="18" charset="0"/>
                <a:cs typeface="Times New Roman" pitchFamily="18" charset="0"/>
              </a:rPr>
              <a:t>Network information theory</a:t>
            </a:r>
          </a:p>
        </p:txBody>
      </p:sp>
      <p:sp>
        <p:nvSpPr>
          <p:cNvPr id="32784" name="Text Box 15"/>
          <p:cNvSpPr txBox="1">
            <a:spLocks noChangeArrowheads="1"/>
          </p:cNvSpPr>
          <p:nvPr/>
        </p:nvSpPr>
        <p:spPr bwMode="auto">
          <a:xfrm>
            <a:off x="8726488" y="3883025"/>
            <a:ext cx="11112" cy="427038"/>
          </a:xfrm>
          <a:prstGeom prst="rect">
            <a:avLst/>
          </a:prstGeom>
          <a:noFill/>
          <a:ln w="9525">
            <a:noFill/>
            <a:round/>
            <a:headEnd/>
            <a:tailEnd/>
          </a:ln>
        </p:spPr>
        <p:txBody>
          <a:bodyPr wrap="none" anchor="ctr"/>
          <a:lstStyle/>
          <a:p>
            <a:pPr eaLnBrk="0" hangingPunct="0">
              <a:spcBef>
                <a:spcPct val="50000"/>
              </a:spcBef>
            </a:pPr>
            <a:endParaRPr lang="en-US" sz="2400">
              <a:latin typeface="Times New Roman" pitchFamily="18" charset="0"/>
              <a:cs typeface="Times New Roman" pitchFamily="18" charset="0"/>
            </a:endParaRPr>
          </a:p>
        </p:txBody>
      </p:sp>
      <p:sp>
        <p:nvSpPr>
          <p:cNvPr id="32785" name="Text Box 16"/>
          <p:cNvSpPr txBox="1">
            <a:spLocks noChangeArrowheads="1"/>
          </p:cNvSpPr>
          <p:nvPr/>
        </p:nvSpPr>
        <p:spPr bwMode="auto">
          <a:xfrm>
            <a:off x="4800600" y="5562600"/>
            <a:ext cx="2192338" cy="741363"/>
          </a:xfrm>
          <a:prstGeom prst="rect">
            <a:avLst/>
          </a:prstGeom>
          <a:noFill/>
          <a:ln w="9525">
            <a:noFill/>
            <a:round/>
            <a:headEnd/>
            <a:tailEnd/>
          </a:ln>
        </p:spPr>
        <p:txBody>
          <a:bodyPr wrap="none" lIns="90000" tIns="45000" rIns="90000" bIns="45000"/>
          <a:lstStyle/>
          <a:p>
            <a:pPr algn="ctr" eaLnBrk="0" hangingPunct="0">
              <a:spcBef>
                <a:spcPct val="5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2400">
                <a:solidFill>
                  <a:srgbClr val="000000"/>
                </a:solidFill>
                <a:latin typeface="Times New Roman" pitchFamily="18" charset="0"/>
                <a:cs typeface="Times New Roman" pitchFamily="18" charset="0"/>
              </a:rPr>
              <a:t>Networking</a:t>
            </a:r>
          </a:p>
          <a:p>
            <a:pPr algn="ctr" eaLnBrk="0" hangingPunct="0">
              <a:lnSpc>
                <a:spcPct val="25000"/>
              </a:lnSpc>
              <a:spcBef>
                <a:spcPct val="5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2400">
                <a:solidFill>
                  <a:srgbClr val="000000"/>
                </a:solidFill>
                <a:latin typeface="Times New Roman" pitchFamily="18" charset="0"/>
                <a:cs typeface="Times New Roman" pitchFamily="18" charset="0"/>
              </a:rPr>
              <a:t>and optimization</a:t>
            </a:r>
          </a:p>
        </p:txBody>
      </p:sp>
      <p:sp>
        <p:nvSpPr>
          <p:cNvPr id="32786" name="Text Box 17"/>
          <p:cNvSpPr txBox="1">
            <a:spLocks noChangeArrowheads="1"/>
          </p:cNvSpPr>
          <p:nvPr/>
        </p:nvSpPr>
        <p:spPr bwMode="auto">
          <a:xfrm>
            <a:off x="1395413" y="6116638"/>
            <a:ext cx="1903412" cy="741362"/>
          </a:xfrm>
          <a:prstGeom prst="rect">
            <a:avLst/>
          </a:prstGeom>
          <a:noFill/>
          <a:ln w="9525">
            <a:noFill/>
            <a:round/>
            <a:headEnd/>
            <a:tailEnd/>
          </a:ln>
        </p:spPr>
        <p:txBody>
          <a:bodyPr wrap="none" lIns="90000" tIns="45000" rIns="90000" bIns="45000"/>
          <a:lstStyle/>
          <a:p>
            <a:pPr eaLnBrk="0" hangingPunct="0">
              <a:spcBef>
                <a:spcPct val="5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2400">
                <a:solidFill>
                  <a:srgbClr val="000000"/>
                </a:solidFill>
                <a:latin typeface="Times New Roman" pitchFamily="18" charset="0"/>
                <a:cs typeface="Times New Roman" pitchFamily="18" charset="0"/>
              </a:rPr>
              <a:t>Combinatorial Tools</a:t>
            </a:r>
          </a:p>
        </p:txBody>
      </p:sp>
      <p:sp>
        <p:nvSpPr>
          <p:cNvPr id="32787" name="Text Box 9"/>
          <p:cNvSpPr txBox="1">
            <a:spLocks noChangeArrowheads="1"/>
          </p:cNvSpPr>
          <p:nvPr/>
        </p:nvSpPr>
        <p:spPr bwMode="auto">
          <a:xfrm>
            <a:off x="990600" y="5137150"/>
            <a:ext cx="5486400" cy="349250"/>
          </a:xfrm>
          <a:prstGeom prst="rect">
            <a:avLst/>
          </a:prstGeom>
          <a:solidFill>
            <a:srgbClr val="1ECC71"/>
          </a:solidFill>
          <a:ln w="12700" algn="ctr">
            <a:solidFill>
              <a:schemeClr val="tx1"/>
            </a:solidFill>
            <a:miter lim="800000"/>
            <a:headEnd/>
            <a:tailEnd/>
          </a:ln>
        </p:spPr>
        <p:txBody>
          <a:bodyPr>
            <a:spAutoFit/>
          </a:bodyPr>
          <a:lstStyle/>
          <a:p>
            <a:r>
              <a:rPr lang="en-US" sz="1600" b="1" i="1">
                <a:solidFill>
                  <a:srgbClr val="0000FF"/>
                </a:solidFill>
                <a:latin typeface="Times New Roman" pitchFamily="18" charset="0"/>
              </a:rPr>
              <a:t>Ozdaglar, Medard:  </a:t>
            </a:r>
            <a:r>
              <a:rPr lang="en-US" sz="1400">
                <a:solidFill>
                  <a:srgbClr val="0000FF"/>
                </a:solidFill>
                <a:latin typeface="Times New Roman" pitchFamily="18" charset="0"/>
              </a:rPr>
              <a:t>Rate allocation in multiple access networks</a:t>
            </a:r>
            <a:r>
              <a:rPr lang="en-US" sz="1400">
                <a:solidFill>
                  <a:srgbClr val="0000FF"/>
                </a:solidFill>
              </a:rPr>
              <a:t> </a:t>
            </a:r>
            <a:endParaRPr lang="en-US" sz="1400"/>
          </a:p>
        </p:txBody>
      </p:sp>
      <p:sp>
        <p:nvSpPr>
          <p:cNvPr id="32788" name="Text Box 9"/>
          <p:cNvSpPr txBox="1">
            <a:spLocks noChangeArrowheads="1"/>
          </p:cNvSpPr>
          <p:nvPr/>
        </p:nvSpPr>
        <p:spPr bwMode="auto">
          <a:xfrm>
            <a:off x="381000" y="2012950"/>
            <a:ext cx="5118100" cy="349250"/>
          </a:xfrm>
          <a:prstGeom prst="rect">
            <a:avLst/>
          </a:prstGeom>
          <a:solidFill>
            <a:srgbClr val="1ECC71"/>
          </a:solidFill>
          <a:ln w="12700" algn="ctr">
            <a:solidFill>
              <a:schemeClr val="tx1"/>
            </a:solidFill>
            <a:miter lim="800000"/>
            <a:headEnd/>
            <a:tailEnd/>
          </a:ln>
        </p:spPr>
        <p:txBody>
          <a:bodyPr>
            <a:spAutoFit/>
          </a:bodyPr>
          <a:lstStyle/>
          <a:p>
            <a:r>
              <a:rPr lang="en-US" sz="1600" b="1" i="1">
                <a:solidFill>
                  <a:srgbClr val="0000FF"/>
                </a:solidFill>
                <a:latin typeface="Times New Roman" pitchFamily="18" charset="0"/>
              </a:rPr>
              <a:t>Zheng, Medard:  </a:t>
            </a:r>
            <a:r>
              <a:rPr lang="en-US" sz="1400">
                <a:solidFill>
                  <a:srgbClr val="0000FF"/>
                </a:solidFill>
                <a:latin typeface="Times New Roman" pitchFamily="18" charset="0"/>
              </a:rPr>
              <a:t>unifying MDC and MR, distortion-diversity</a:t>
            </a:r>
            <a:endParaRPr lang="en-US" sz="1400">
              <a:latin typeface="Times New Roman" pitchFamily="18" charset="0"/>
            </a:endParaRPr>
          </a:p>
        </p:txBody>
      </p:sp>
      <p:sp>
        <p:nvSpPr>
          <p:cNvPr id="32777" name="Text Box 8"/>
          <p:cNvSpPr txBox="1">
            <a:spLocks noChangeArrowheads="1"/>
          </p:cNvSpPr>
          <p:nvPr/>
        </p:nvSpPr>
        <p:spPr bwMode="auto">
          <a:xfrm>
            <a:off x="6705600" y="914400"/>
            <a:ext cx="2514600" cy="288925"/>
          </a:xfrm>
          <a:prstGeom prst="rect">
            <a:avLst/>
          </a:prstGeom>
          <a:solidFill>
            <a:srgbClr val="99CCFF"/>
          </a:solidFill>
          <a:ln w="12600">
            <a:solidFill>
              <a:srgbClr val="000000"/>
            </a:solidFill>
            <a:miter lim="800000"/>
            <a:headEnd/>
            <a:tailEnd/>
          </a:ln>
        </p:spPr>
        <p:txBody>
          <a:bodyPr lIns="90000" tIns="46800" rIns="90000" bIns="46800">
            <a:spAutoFit/>
          </a:bodyPr>
          <a:lstStyle/>
          <a:p>
            <a:pPr eaLnBrk="0" hangingPunct="0">
              <a:lnSpc>
                <a:spcPct val="75000"/>
              </a:lnSpc>
              <a:spcBef>
                <a:spcPts val="1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600" b="1" i="1">
                <a:solidFill>
                  <a:srgbClr val="000000"/>
                </a:solidFill>
                <a:latin typeface="Times New Roman" pitchFamily="18" charset="0"/>
                <a:cs typeface="Times New Roman" pitchFamily="18" charset="0"/>
              </a:rPr>
              <a:t>Zheng: </a:t>
            </a:r>
            <a:r>
              <a:rPr lang="en-GB" sz="1400">
                <a:solidFill>
                  <a:srgbClr val="000000"/>
                </a:solidFill>
                <a:latin typeface="Times New Roman" pitchFamily="18" charset="0"/>
                <a:cs typeface="Times New Roman" pitchFamily="18" charset="0"/>
              </a:rPr>
              <a:t>error exponents UEP</a:t>
            </a:r>
            <a:endParaRPr lang="en-GB" sz="1600">
              <a:solidFill>
                <a:srgbClr val="000000"/>
              </a:solidFill>
              <a:latin typeface="Times New Roman" pitchFamily="18" charset="0"/>
              <a:cs typeface="Times New Roman" pitchFamily="18" charset="0"/>
            </a:endParaRPr>
          </a:p>
        </p:txBody>
      </p:sp>
      <p:sp>
        <p:nvSpPr>
          <p:cNvPr id="32789" name="Text Box 9"/>
          <p:cNvSpPr txBox="1">
            <a:spLocks noChangeArrowheads="1"/>
          </p:cNvSpPr>
          <p:nvPr/>
        </p:nvSpPr>
        <p:spPr bwMode="auto">
          <a:xfrm>
            <a:off x="2514600" y="4679950"/>
            <a:ext cx="5105400" cy="349250"/>
          </a:xfrm>
          <a:prstGeom prst="rect">
            <a:avLst/>
          </a:prstGeom>
          <a:solidFill>
            <a:srgbClr val="1ECC71"/>
          </a:solidFill>
          <a:ln w="12700" algn="ctr">
            <a:solidFill>
              <a:schemeClr val="tx1"/>
            </a:solidFill>
            <a:miter lim="800000"/>
            <a:headEnd/>
            <a:tailEnd/>
          </a:ln>
        </p:spPr>
        <p:txBody>
          <a:bodyPr>
            <a:spAutoFit/>
          </a:bodyPr>
          <a:lstStyle/>
          <a:p>
            <a:r>
              <a:rPr lang="en-US" sz="1600" b="1" i="1">
                <a:solidFill>
                  <a:srgbClr val="0000FF"/>
                </a:solidFill>
                <a:latin typeface="Times New Roman" pitchFamily="18" charset="0"/>
              </a:rPr>
              <a:t>Ozdaglar, Medard:  </a:t>
            </a:r>
            <a:r>
              <a:rPr lang="en-US" sz="1400">
                <a:solidFill>
                  <a:srgbClr val="0000FF"/>
                </a:solidFill>
                <a:latin typeface="Times New Roman" pitchFamily="18" charset="0"/>
              </a:rPr>
              <a:t>Network coding for downloading delay</a:t>
            </a:r>
            <a:endParaRPr lang="en-US" sz="1400">
              <a:latin typeface="Times New Roman" pitchFamily="18" charset="0"/>
            </a:endParaRPr>
          </a:p>
        </p:txBody>
      </p:sp>
      <p:sp>
        <p:nvSpPr>
          <p:cNvPr id="32792" name="Text Box 24"/>
          <p:cNvSpPr txBox="1">
            <a:spLocks noChangeArrowheads="1"/>
          </p:cNvSpPr>
          <p:nvPr/>
        </p:nvSpPr>
        <p:spPr bwMode="auto">
          <a:xfrm>
            <a:off x="7772400" y="3886200"/>
            <a:ext cx="1114425" cy="457200"/>
          </a:xfrm>
          <a:prstGeom prst="rect">
            <a:avLst/>
          </a:prstGeom>
          <a:noFill/>
          <a:ln w="9525">
            <a:noFill/>
            <a:miter lim="800000"/>
            <a:headEnd/>
            <a:tailEnd/>
          </a:ln>
          <a:effectLst/>
        </p:spPr>
        <p:txBody>
          <a:bodyPr wrap="none">
            <a:spAutoFit/>
          </a:bodyPr>
          <a:lstStyle/>
          <a:p>
            <a:r>
              <a:rPr lang="en-US" sz="2400">
                <a:latin typeface="Times New Roman" pitchFamily="18" charset="0"/>
              </a:rPr>
              <a:t>Metrics</a:t>
            </a:r>
          </a:p>
        </p:txBody>
      </p:sp>
      <p:sp>
        <p:nvSpPr>
          <p:cNvPr id="32794" name="Text Box 9"/>
          <p:cNvSpPr txBox="1">
            <a:spLocks noChangeArrowheads="1"/>
          </p:cNvSpPr>
          <p:nvPr/>
        </p:nvSpPr>
        <p:spPr bwMode="auto">
          <a:xfrm>
            <a:off x="1905000" y="4298950"/>
            <a:ext cx="5638800" cy="349250"/>
          </a:xfrm>
          <a:prstGeom prst="rect">
            <a:avLst/>
          </a:prstGeom>
          <a:solidFill>
            <a:srgbClr val="1ECC71"/>
          </a:solidFill>
          <a:ln w="12700" algn="ctr">
            <a:solidFill>
              <a:schemeClr val="tx1"/>
            </a:solidFill>
            <a:miter lim="800000"/>
            <a:headEnd/>
            <a:tailEnd/>
          </a:ln>
        </p:spPr>
        <p:txBody>
          <a:bodyPr>
            <a:spAutoFit/>
          </a:bodyPr>
          <a:lstStyle/>
          <a:p>
            <a:r>
              <a:rPr lang="en-US" sz="1600" b="1" i="1">
                <a:solidFill>
                  <a:srgbClr val="0000FF"/>
                </a:solidFill>
                <a:latin typeface="Times New Roman" pitchFamily="18" charset="0"/>
              </a:rPr>
              <a:t>Ozdaglar, Medard:  </a:t>
            </a:r>
            <a:r>
              <a:rPr lang="en-US" sz="1400">
                <a:solidFill>
                  <a:srgbClr val="0000FF"/>
                </a:solidFill>
                <a:latin typeface="Times New Roman" pitchFamily="18" charset="0"/>
              </a:rPr>
              <a:t>Cross-layer optimization under different metrics</a:t>
            </a:r>
            <a:endParaRPr lang="en-US" sz="1400">
              <a:latin typeface="Times New Roman" pitchFamily="18" charset="0"/>
            </a:endParaRPr>
          </a:p>
        </p:txBody>
      </p:sp>
      <p:sp>
        <p:nvSpPr>
          <p:cNvPr id="32795" name="Text Box 9"/>
          <p:cNvSpPr txBox="1">
            <a:spLocks noChangeArrowheads="1"/>
          </p:cNvSpPr>
          <p:nvPr/>
        </p:nvSpPr>
        <p:spPr bwMode="auto">
          <a:xfrm>
            <a:off x="3124200" y="3200400"/>
            <a:ext cx="3962400" cy="349250"/>
          </a:xfrm>
          <a:prstGeom prst="rect">
            <a:avLst/>
          </a:prstGeom>
          <a:solidFill>
            <a:srgbClr val="1ECC71"/>
          </a:solidFill>
          <a:ln w="12700" algn="ctr">
            <a:solidFill>
              <a:schemeClr val="tx1"/>
            </a:solidFill>
            <a:miter lim="800000"/>
            <a:headEnd/>
            <a:tailEnd/>
          </a:ln>
        </p:spPr>
        <p:txBody>
          <a:bodyPr>
            <a:spAutoFit/>
          </a:bodyPr>
          <a:lstStyle/>
          <a:p>
            <a:r>
              <a:rPr lang="en-US" sz="1600" b="1" i="1">
                <a:solidFill>
                  <a:srgbClr val="0000FF"/>
                </a:solidFill>
                <a:latin typeface="Times New Roman" pitchFamily="18" charset="0"/>
              </a:rPr>
              <a:t>Goldsmith: </a:t>
            </a:r>
            <a:r>
              <a:rPr lang="en-US" sz="1400">
                <a:solidFill>
                  <a:srgbClr val="0000FF"/>
                </a:solidFill>
                <a:latin typeface="Times New Roman" pitchFamily="18" charset="0"/>
              </a:rPr>
              <a:t>generalized source-channel coding</a:t>
            </a:r>
            <a:endParaRPr lang="en-US" sz="1400">
              <a:latin typeface="Times New Roman" pitchFamily="18" charset="0"/>
            </a:endParaRPr>
          </a:p>
        </p:txBody>
      </p:sp>
      <p:sp>
        <p:nvSpPr>
          <p:cNvPr id="32796" name="Text Box 9"/>
          <p:cNvSpPr txBox="1">
            <a:spLocks noChangeArrowheads="1"/>
          </p:cNvSpPr>
          <p:nvPr/>
        </p:nvSpPr>
        <p:spPr bwMode="auto">
          <a:xfrm>
            <a:off x="1524000" y="1600200"/>
            <a:ext cx="4495800" cy="349250"/>
          </a:xfrm>
          <a:prstGeom prst="rect">
            <a:avLst/>
          </a:prstGeom>
          <a:solidFill>
            <a:srgbClr val="1ECC71"/>
          </a:solidFill>
          <a:ln w="12700" algn="ctr">
            <a:solidFill>
              <a:schemeClr val="tx1"/>
            </a:solidFill>
            <a:miter lim="800000"/>
            <a:headEnd/>
            <a:tailEnd/>
          </a:ln>
        </p:spPr>
        <p:txBody>
          <a:bodyPr>
            <a:spAutoFit/>
          </a:bodyPr>
          <a:lstStyle/>
          <a:p>
            <a:r>
              <a:rPr lang="en-US" sz="1600" b="1" i="1">
                <a:solidFill>
                  <a:srgbClr val="0000FF"/>
                </a:solidFill>
                <a:latin typeface="Times New Roman" pitchFamily="18" charset="0"/>
              </a:rPr>
              <a:t>Effros: </a:t>
            </a:r>
            <a:r>
              <a:rPr lang="en-US" sz="1400">
                <a:solidFill>
                  <a:srgbClr val="0000FF"/>
                </a:solidFill>
                <a:latin typeface="Times New Roman" pitchFamily="18" charset="0"/>
              </a:rPr>
              <a:t>effect of side information on network capacity</a:t>
            </a:r>
            <a:endParaRPr lang="en-US" sz="1400">
              <a:latin typeface="Times New Roman" pitchFamily="18" charset="0"/>
            </a:endParaRPr>
          </a:p>
        </p:txBody>
      </p:sp>
      <p:sp>
        <p:nvSpPr>
          <p:cNvPr id="32797" name="Text Box 9"/>
          <p:cNvSpPr txBox="1">
            <a:spLocks noChangeArrowheads="1"/>
          </p:cNvSpPr>
          <p:nvPr/>
        </p:nvSpPr>
        <p:spPr bwMode="auto">
          <a:xfrm>
            <a:off x="2057400" y="1263650"/>
            <a:ext cx="2667000" cy="349250"/>
          </a:xfrm>
          <a:prstGeom prst="rect">
            <a:avLst/>
          </a:prstGeom>
          <a:solidFill>
            <a:srgbClr val="1ECC71"/>
          </a:solidFill>
          <a:ln w="12700" algn="ctr">
            <a:solidFill>
              <a:schemeClr val="tx1"/>
            </a:solidFill>
            <a:miter lim="800000"/>
            <a:headEnd/>
            <a:tailEnd/>
          </a:ln>
        </p:spPr>
        <p:txBody>
          <a:bodyPr>
            <a:spAutoFit/>
          </a:bodyPr>
          <a:lstStyle/>
          <a:p>
            <a:r>
              <a:rPr lang="en-US" sz="1600" b="1" i="1">
                <a:solidFill>
                  <a:srgbClr val="0000FF"/>
                </a:solidFill>
                <a:latin typeface="Times New Roman" pitchFamily="18" charset="0"/>
              </a:rPr>
              <a:t>Effros: </a:t>
            </a:r>
            <a:r>
              <a:rPr lang="en-US" sz="1400">
                <a:solidFill>
                  <a:srgbClr val="0000FF"/>
                </a:solidFill>
                <a:latin typeface="Times New Roman" pitchFamily="18" charset="0"/>
              </a:rPr>
              <a:t>source coding continuity</a:t>
            </a:r>
            <a:endParaRPr lang="en-US" sz="1400">
              <a:latin typeface="Times New Roman" pitchFamily="18" charset="0"/>
            </a:endParaRPr>
          </a:p>
        </p:txBody>
      </p:sp>
      <p:sp>
        <p:nvSpPr>
          <p:cNvPr id="32798" name="Text Box 9"/>
          <p:cNvSpPr txBox="1">
            <a:spLocks noChangeArrowheads="1"/>
          </p:cNvSpPr>
          <p:nvPr/>
        </p:nvSpPr>
        <p:spPr bwMode="auto">
          <a:xfrm>
            <a:off x="6858000" y="3048000"/>
            <a:ext cx="2514600" cy="561975"/>
          </a:xfrm>
          <a:prstGeom prst="rect">
            <a:avLst/>
          </a:prstGeom>
          <a:solidFill>
            <a:srgbClr val="1ECC71"/>
          </a:solidFill>
          <a:ln w="12700" algn="ctr">
            <a:solidFill>
              <a:schemeClr val="tx1"/>
            </a:solidFill>
            <a:miter lim="800000"/>
            <a:headEnd/>
            <a:tailEnd/>
          </a:ln>
        </p:spPr>
        <p:txBody>
          <a:bodyPr>
            <a:spAutoFit/>
          </a:bodyPr>
          <a:lstStyle/>
          <a:p>
            <a:r>
              <a:rPr lang="en-US" sz="1600" b="1" i="1">
                <a:solidFill>
                  <a:srgbClr val="0000FF"/>
                </a:solidFill>
                <a:latin typeface="Times New Roman" pitchFamily="18" charset="0"/>
              </a:rPr>
              <a:t>Coleman: </a:t>
            </a:r>
            <a:r>
              <a:rPr lang="en-US" sz="1400">
                <a:solidFill>
                  <a:srgbClr val="0000FF"/>
                </a:solidFill>
                <a:latin typeface="Times New Roman" pitchFamily="18" charset="0"/>
              </a:rPr>
              <a:t>Broadcast timing </a:t>
            </a:r>
          </a:p>
          <a:p>
            <a:r>
              <a:rPr lang="en-US" sz="1400">
                <a:solidFill>
                  <a:srgbClr val="0000FF"/>
                </a:solidFill>
                <a:latin typeface="Times New Roman" pitchFamily="18" charset="0"/>
              </a:rPr>
              <a:t>channel capacity</a:t>
            </a:r>
            <a:endParaRPr lang="en-US" sz="1400">
              <a:latin typeface="Times New Roman" pitchFamily="18" charset="0"/>
            </a:endParaRPr>
          </a:p>
        </p:txBody>
      </p:sp>
      <p:sp>
        <p:nvSpPr>
          <p:cNvPr id="32799" name="Text Box 9"/>
          <p:cNvSpPr txBox="1">
            <a:spLocks noChangeArrowheads="1"/>
          </p:cNvSpPr>
          <p:nvPr/>
        </p:nvSpPr>
        <p:spPr bwMode="auto">
          <a:xfrm>
            <a:off x="3124200" y="3581400"/>
            <a:ext cx="2743200" cy="349250"/>
          </a:xfrm>
          <a:prstGeom prst="rect">
            <a:avLst/>
          </a:prstGeom>
          <a:solidFill>
            <a:srgbClr val="1ECC71"/>
          </a:solidFill>
          <a:ln w="12700" algn="ctr">
            <a:solidFill>
              <a:schemeClr val="tx1"/>
            </a:solidFill>
            <a:miter lim="800000"/>
            <a:headEnd/>
            <a:tailEnd/>
          </a:ln>
        </p:spPr>
        <p:txBody>
          <a:bodyPr>
            <a:spAutoFit/>
          </a:bodyPr>
          <a:lstStyle/>
          <a:p>
            <a:r>
              <a:rPr lang="en-US" sz="1600" b="1" i="1">
                <a:solidFill>
                  <a:srgbClr val="0000FF"/>
                </a:solidFill>
                <a:latin typeface="Times New Roman" pitchFamily="18" charset="0"/>
              </a:rPr>
              <a:t>Effros:</a:t>
            </a:r>
            <a:r>
              <a:rPr lang="en-US" sz="1600">
                <a:solidFill>
                  <a:srgbClr val="0000FF"/>
                </a:solidFill>
                <a:latin typeface="Times New Roman" pitchFamily="18" charset="0"/>
              </a:rPr>
              <a:t> linear network coding </a:t>
            </a:r>
            <a:endParaRPr lang="en-US" sz="1400">
              <a:latin typeface="Times New Roman" pitchFamily="18" charset="0"/>
            </a:endParaRPr>
          </a:p>
        </p:txBody>
      </p:sp>
      <p:sp>
        <p:nvSpPr>
          <p:cNvPr id="32774" name="Text Box 5"/>
          <p:cNvSpPr txBox="1">
            <a:spLocks noChangeArrowheads="1"/>
          </p:cNvSpPr>
          <p:nvPr/>
        </p:nvSpPr>
        <p:spPr bwMode="auto">
          <a:xfrm>
            <a:off x="3429000" y="3962400"/>
            <a:ext cx="4343400" cy="288925"/>
          </a:xfrm>
          <a:prstGeom prst="rect">
            <a:avLst/>
          </a:prstGeom>
          <a:solidFill>
            <a:srgbClr val="99CCFF"/>
          </a:solidFill>
          <a:ln w="12600">
            <a:solidFill>
              <a:srgbClr val="000000"/>
            </a:solidFill>
            <a:miter lim="800000"/>
            <a:headEnd/>
            <a:tailEnd/>
          </a:ln>
        </p:spPr>
        <p:txBody>
          <a:bodyPr lIns="90000" tIns="46800" rIns="90000" bIns="46800">
            <a:spAutoFit/>
          </a:bodyPr>
          <a:lstStyle/>
          <a:p>
            <a:pPr eaLnBrk="0" hangingPunct="0">
              <a:lnSpc>
                <a:spcPct val="75000"/>
              </a:lnSpc>
              <a:spcBef>
                <a:spcPts val="1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600" b="1" i="1">
                <a:solidFill>
                  <a:srgbClr val="000000"/>
                </a:solidFill>
                <a:latin typeface="Times New Roman" pitchFamily="18" charset="0"/>
                <a:cs typeface="Times New Roman" pitchFamily="18" charset="0"/>
              </a:rPr>
              <a:t>Goldsmith, Medard, Katabi:</a:t>
            </a:r>
            <a:r>
              <a:rPr lang="en-GB" sz="1600">
                <a:solidFill>
                  <a:srgbClr val="000000"/>
                </a:solidFill>
                <a:latin typeface="Times New Roman" pitchFamily="18" charset="0"/>
                <a:cs typeface="Times New Roman" pitchFamily="18" charset="0"/>
              </a:rPr>
              <a:t> </a:t>
            </a:r>
            <a:r>
              <a:rPr lang="en-GB" sz="1400">
                <a:solidFill>
                  <a:srgbClr val="000000"/>
                </a:solidFill>
                <a:latin typeface="Times New Roman" pitchFamily="18" charset="0"/>
                <a:cs typeface="Times New Roman" pitchFamily="18" charset="0"/>
              </a:rPr>
              <a:t>analog network coding</a:t>
            </a:r>
          </a:p>
        </p:txBody>
      </p:sp>
      <p:sp>
        <p:nvSpPr>
          <p:cNvPr id="32781" name="Text Box 12"/>
          <p:cNvSpPr txBox="1">
            <a:spLocks noChangeArrowheads="1"/>
          </p:cNvSpPr>
          <p:nvPr/>
        </p:nvSpPr>
        <p:spPr bwMode="auto">
          <a:xfrm>
            <a:off x="1600200" y="958850"/>
            <a:ext cx="4876800" cy="288925"/>
          </a:xfrm>
          <a:prstGeom prst="rect">
            <a:avLst/>
          </a:prstGeom>
          <a:solidFill>
            <a:srgbClr val="99CCFF"/>
          </a:solidFill>
          <a:ln w="12600">
            <a:solidFill>
              <a:srgbClr val="000000"/>
            </a:solidFill>
            <a:miter lim="800000"/>
            <a:headEnd/>
            <a:tailEnd/>
          </a:ln>
        </p:spPr>
        <p:txBody>
          <a:bodyPr lIns="90000" tIns="46800" rIns="90000" bIns="46800">
            <a:spAutoFit/>
          </a:bodyPr>
          <a:lstStyle/>
          <a:p>
            <a:pPr eaLnBrk="0" hangingPunct="0">
              <a:lnSpc>
                <a:spcPct val="75000"/>
              </a:lnSpc>
              <a:spcBef>
                <a:spcPts val="1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600" b="1" i="1">
                <a:solidFill>
                  <a:srgbClr val="000000"/>
                </a:solidFill>
                <a:latin typeface="Times New Roman" pitchFamily="18" charset="0"/>
                <a:cs typeface="Times New Roman" pitchFamily="18" charset="0"/>
              </a:rPr>
              <a:t>Effros, Koetter: </a:t>
            </a:r>
            <a:r>
              <a:rPr lang="en-GB" sz="1400">
                <a:solidFill>
                  <a:srgbClr val="000000"/>
                </a:solidFill>
                <a:latin typeface="Times New Roman" pitchFamily="18" charset="0"/>
                <a:cs typeface="Times New Roman" pitchFamily="18" charset="0"/>
              </a:rPr>
              <a:t>source coding region for “line networks”</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idx="4294967295"/>
          </p:nvPr>
        </p:nvSpPr>
        <p:spPr>
          <a:xfrm>
            <a:off x="533400" y="184150"/>
            <a:ext cx="8269288" cy="519113"/>
          </a:xfrm>
        </p:spPr>
        <p:txBody>
          <a:bodyPr/>
          <a:lstStyle/>
          <a:p>
            <a:r>
              <a:rPr lang="en-US" sz="2400"/>
              <a:t>Thrust Synergies – Alignment with Phase 2 Goals</a:t>
            </a:r>
          </a:p>
        </p:txBody>
      </p:sp>
      <p:sp>
        <p:nvSpPr>
          <p:cNvPr id="53251" name="Rectangle 3"/>
          <p:cNvSpPr>
            <a:spLocks noGrp="1" noChangeArrowheads="1"/>
          </p:cNvSpPr>
          <p:nvPr>
            <p:ph type="body" idx="4294967295"/>
          </p:nvPr>
        </p:nvSpPr>
        <p:spPr>
          <a:xfrm>
            <a:off x="76200" y="933450"/>
            <a:ext cx="8915400" cy="5086350"/>
          </a:xfrm>
        </p:spPr>
        <p:txBody>
          <a:bodyPr/>
          <a:lstStyle/>
          <a:p>
            <a:pPr marL="457200" indent="-457200">
              <a:lnSpc>
                <a:spcPct val="90000"/>
              </a:lnSpc>
            </a:pPr>
            <a:r>
              <a:rPr lang="en-US" sz="1800" b="1"/>
              <a:t>Evolve results in all thrust areas to examine more complex models, robustness/security, more challenging dynamics, and larger networks</a:t>
            </a:r>
            <a:r>
              <a:rPr lang="en-US" sz="1800"/>
              <a:t>. </a:t>
            </a:r>
          </a:p>
          <a:p>
            <a:pPr marL="857250" lvl="1" indent="-400050">
              <a:lnSpc>
                <a:spcPct val="80000"/>
              </a:lnSpc>
            </a:pPr>
            <a:r>
              <a:rPr lang="en-US" sz="1800"/>
              <a:t>Scaling laws for large networks</a:t>
            </a:r>
          </a:p>
          <a:p>
            <a:pPr marL="857250" lvl="1" indent="-400050">
              <a:lnSpc>
                <a:spcPct val="80000"/>
              </a:lnSpc>
            </a:pPr>
            <a:r>
              <a:rPr lang="en-US" sz="1800"/>
              <a:t>Dynamic time-varying settings </a:t>
            </a:r>
          </a:p>
          <a:p>
            <a:pPr marL="857250" lvl="1" indent="-400050">
              <a:lnSpc>
                <a:spcPct val="80000"/>
              </a:lnSpc>
            </a:pPr>
            <a:r>
              <a:rPr lang="en-US" sz="1800"/>
              <a:t>Low-SNR broadcast capacity region of timing channels</a:t>
            </a:r>
          </a:p>
          <a:p>
            <a:pPr marL="457200" indent="-457200">
              <a:lnSpc>
                <a:spcPct val="90000"/>
              </a:lnSpc>
            </a:pPr>
            <a:r>
              <a:rPr lang="en-US" sz="1800" b="1"/>
              <a:t>Demonstrate synergies between thrust areas: compare and tighten upper bounds and achievability results for specific models and metrics; apply generalized theory of distortion and utility based on performance regions developed in Thrusts 1-2:</a:t>
            </a:r>
          </a:p>
          <a:p>
            <a:pPr marL="857250" lvl="1" indent="-400050">
              <a:lnSpc>
                <a:spcPct val="80000"/>
              </a:lnSpc>
            </a:pPr>
            <a:r>
              <a:rPr lang="en-US" sz="1800"/>
              <a:t>Rate allocation rate for time-varying MAC: thrust 1-3  interaction</a:t>
            </a:r>
            <a:endParaRPr lang="en-US" sz="1800">
              <a:solidFill>
                <a:srgbClr val="FF6600"/>
              </a:solidFill>
            </a:endParaRPr>
          </a:p>
          <a:p>
            <a:pPr marL="857250" lvl="1" indent="-400050">
              <a:lnSpc>
                <a:spcPct val="80000"/>
              </a:lnSpc>
            </a:pPr>
            <a:r>
              <a:rPr lang="en-US" sz="1800"/>
              <a:t>New approach to distortion-diversity trade-off and generalized separation: thrust 1-2 interaction</a:t>
            </a:r>
          </a:p>
          <a:p>
            <a:pPr marL="857250" lvl="1" indent="-400050">
              <a:lnSpc>
                <a:spcPct val="80000"/>
              </a:lnSpc>
            </a:pPr>
            <a:r>
              <a:rPr lang="en-US" sz="1800"/>
              <a:t>New delay metrics lead to new directions in thrust 3</a:t>
            </a:r>
          </a:p>
          <a:p>
            <a:pPr lvl="3">
              <a:lnSpc>
                <a:spcPct val="30000"/>
              </a:lnSpc>
            </a:pPr>
            <a:endParaRPr lang="en-US" sz="1800"/>
          </a:p>
          <a:p>
            <a:pPr marL="457200" indent="-457200">
              <a:lnSpc>
                <a:spcPct val="90000"/>
              </a:lnSpc>
            </a:pPr>
            <a:r>
              <a:rPr lang="en-US" sz="1800" b="1"/>
              <a:t>Demonstrate that key synergies between information theory, network theory, and optimization/control lead to at least an order of magnitude performance gain for key metrics:</a:t>
            </a:r>
          </a:p>
          <a:p>
            <a:pPr marL="857250" lvl="1" indent="-400050">
              <a:lnSpc>
                <a:spcPct val="80000"/>
              </a:lnSpc>
            </a:pPr>
            <a:r>
              <a:rPr lang="en-US" sz="1800"/>
              <a:t>Unbounded scaling in completion delay with size of file for elastic traffic</a:t>
            </a:r>
          </a:p>
          <a:p>
            <a:pPr marL="857250" lvl="1" indent="-400050">
              <a:lnSpc>
                <a:spcPct val="80000"/>
              </a:lnSpc>
            </a:pPr>
            <a:r>
              <a:rPr lang="en-US" sz="1800"/>
              <a:t>Several orders of magnitude improvement in delay for inelastic traffic </a:t>
            </a:r>
          </a:p>
          <a:p>
            <a:pPr marL="857250" lvl="1" indent="-400050">
              <a:lnSpc>
                <a:spcPct val="80000"/>
              </a:lnSpc>
            </a:pPr>
            <a:r>
              <a:rPr lang="en-US" sz="1800"/>
              <a:t>Order of magnitude improvement in rate of convergence using greedy algorithms instead of approaches based on queue-length information</a:t>
            </a:r>
          </a:p>
          <a:p>
            <a:pPr marL="857250" lvl="1" indent="-400050">
              <a:lnSpc>
                <a:spcPct val="80000"/>
              </a:lnSpc>
            </a:pPr>
            <a:endParaRPr lang="en-US" sz="1800">
              <a:solidFill>
                <a:srgbClr val="FF0000"/>
              </a:solidFill>
            </a:endParaRPr>
          </a:p>
          <a:p>
            <a:pPr marL="857250" lvl="1" indent="-400050">
              <a:lnSpc>
                <a:spcPct val="80000"/>
              </a:lnSpc>
            </a:pPr>
            <a:endParaRPr lang="en-US" sz="1800"/>
          </a:p>
          <a:p>
            <a:pPr marL="457200" indent="-457200">
              <a:lnSpc>
                <a:spcPct val="90000"/>
              </a:lnSpc>
            </a:pPr>
            <a:endParaRPr lang="en-US" sz="2400"/>
          </a:p>
          <a:p>
            <a:pPr lvl="2">
              <a:lnSpc>
                <a:spcPct val="80000"/>
              </a:lnSpc>
            </a:pPr>
            <a:endParaRPr lang="en-US" sz="160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idx="4294967295"/>
          </p:nvPr>
        </p:nvSpPr>
        <p:spPr>
          <a:xfrm>
            <a:off x="323850" y="387350"/>
            <a:ext cx="7991475" cy="519113"/>
          </a:xfrm>
        </p:spPr>
        <p:txBody>
          <a:bodyPr/>
          <a:lstStyle/>
          <a:p>
            <a:r>
              <a:rPr lang="en-US" sz="3200"/>
              <a:t>Cross-thrust synergies</a:t>
            </a:r>
            <a:br>
              <a:rPr lang="en-US" sz="3200"/>
            </a:br>
            <a:endParaRPr lang="en-US" sz="3200"/>
          </a:p>
        </p:txBody>
      </p:sp>
      <p:sp>
        <p:nvSpPr>
          <p:cNvPr id="57348" name="Rectangle 4"/>
          <p:cNvSpPr>
            <a:spLocks noChangeArrowheads="1"/>
          </p:cNvSpPr>
          <p:nvPr/>
        </p:nvSpPr>
        <p:spPr bwMode="auto">
          <a:xfrm>
            <a:off x="762000" y="2438400"/>
            <a:ext cx="2971800" cy="1905000"/>
          </a:xfrm>
          <a:prstGeom prst="rect">
            <a:avLst/>
          </a:prstGeom>
          <a:solidFill>
            <a:srgbClr val="99CCFF"/>
          </a:solidFill>
          <a:ln w="9525">
            <a:solidFill>
              <a:schemeClr val="tx1"/>
            </a:solidFill>
            <a:miter lim="800000"/>
            <a:headEnd/>
            <a:tailEnd/>
          </a:ln>
        </p:spPr>
        <p:txBody>
          <a:bodyPr wrap="none" anchor="ctr"/>
          <a:lstStyle/>
          <a:p>
            <a:pPr eaLnBrk="0" hangingPunct="0">
              <a:lnSpc>
                <a:spcPct val="50000"/>
              </a:lnSpc>
              <a:spcBef>
                <a:spcPct val="50000"/>
              </a:spcBef>
            </a:pPr>
            <a:r>
              <a:rPr lang="en-US"/>
              <a:t>-New bounds unifying</a:t>
            </a:r>
          </a:p>
          <a:p>
            <a:pPr eaLnBrk="0" hangingPunct="0">
              <a:lnSpc>
                <a:spcPct val="50000"/>
              </a:lnSpc>
              <a:spcBef>
                <a:spcPct val="50000"/>
              </a:spcBef>
            </a:pPr>
            <a:r>
              <a:rPr lang="en-US"/>
              <a:t>    MDC and MR </a:t>
            </a:r>
          </a:p>
          <a:p>
            <a:pPr eaLnBrk="0" hangingPunct="0">
              <a:lnSpc>
                <a:spcPct val="50000"/>
              </a:lnSpc>
              <a:spcBef>
                <a:spcPct val="50000"/>
              </a:spcBef>
            </a:pPr>
            <a:r>
              <a:rPr lang="en-US"/>
              <a:t>-Generalized separation</a:t>
            </a:r>
          </a:p>
          <a:p>
            <a:pPr eaLnBrk="0" hangingPunct="0">
              <a:lnSpc>
                <a:spcPct val="50000"/>
              </a:lnSpc>
              <a:spcBef>
                <a:spcPct val="50000"/>
              </a:spcBef>
            </a:pPr>
            <a:r>
              <a:rPr lang="en-US"/>
              <a:t>(Thrust 1)</a:t>
            </a:r>
          </a:p>
        </p:txBody>
      </p:sp>
      <p:sp>
        <p:nvSpPr>
          <p:cNvPr id="57349" name="Rectangle 5"/>
          <p:cNvSpPr>
            <a:spLocks noChangeArrowheads="1"/>
          </p:cNvSpPr>
          <p:nvPr/>
        </p:nvSpPr>
        <p:spPr bwMode="auto">
          <a:xfrm>
            <a:off x="4800600" y="2438400"/>
            <a:ext cx="3200400" cy="2057400"/>
          </a:xfrm>
          <a:prstGeom prst="rect">
            <a:avLst/>
          </a:prstGeom>
          <a:solidFill>
            <a:srgbClr val="99CCFF"/>
          </a:solidFill>
          <a:ln w="9525">
            <a:solidFill>
              <a:schemeClr val="tx1"/>
            </a:solidFill>
            <a:miter lim="800000"/>
            <a:headEnd/>
            <a:tailEnd/>
          </a:ln>
        </p:spPr>
        <p:txBody>
          <a:bodyPr wrap="none" anchor="ctr"/>
          <a:lstStyle/>
          <a:p>
            <a:pPr algn="ctr" eaLnBrk="0" hangingPunct="0">
              <a:lnSpc>
                <a:spcPct val="50000"/>
              </a:lnSpc>
              <a:spcBef>
                <a:spcPct val="50000"/>
              </a:spcBef>
            </a:pPr>
            <a:r>
              <a:rPr lang="en-US"/>
              <a:t>Layerless approaches</a:t>
            </a:r>
          </a:p>
          <a:p>
            <a:pPr algn="ctr" eaLnBrk="0" hangingPunct="0">
              <a:lnSpc>
                <a:spcPct val="50000"/>
              </a:lnSpc>
              <a:spcBef>
                <a:spcPct val="50000"/>
              </a:spcBef>
            </a:pPr>
            <a:r>
              <a:rPr lang="en-US"/>
              <a:t>redefining the  interaction</a:t>
            </a:r>
          </a:p>
          <a:p>
            <a:pPr algn="ctr" eaLnBrk="0" hangingPunct="0">
              <a:lnSpc>
                <a:spcPct val="50000"/>
              </a:lnSpc>
              <a:spcBef>
                <a:spcPct val="50000"/>
              </a:spcBef>
            </a:pPr>
            <a:r>
              <a:rPr lang="en-US"/>
              <a:t>between source and channel</a:t>
            </a:r>
          </a:p>
          <a:p>
            <a:pPr algn="ctr" eaLnBrk="0" hangingPunct="0">
              <a:lnSpc>
                <a:spcPct val="50000"/>
              </a:lnSpc>
              <a:spcBef>
                <a:spcPct val="50000"/>
              </a:spcBef>
            </a:pPr>
            <a:r>
              <a:rPr lang="en-US"/>
              <a:t>coding</a:t>
            </a:r>
          </a:p>
          <a:p>
            <a:pPr algn="ctr" eaLnBrk="0" hangingPunct="0">
              <a:lnSpc>
                <a:spcPct val="50000"/>
              </a:lnSpc>
              <a:spcBef>
                <a:spcPct val="50000"/>
              </a:spcBef>
            </a:pPr>
            <a:r>
              <a:rPr lang="en-US"/>
              <a:t>(Thrust 2)</a:t>
            </a:r>
          </a:p>
        </p:txBody>
      </p:sp>
      <p:sp>
        <p:nvSpPr>
          <p:cNvPr id="57351" name="AutoShape 7"/>
          <p:cNvSpPr>
            <a:spLocks noChangeArrowheads="1"/>
          </p:cNvSpPr>
          <p:nvPr/>
        </p:nvSpPr>
        <p:spPr bwMode="auto">
          <a:xfrm>
            <a:off x="3886200" y="2819400"/>
            <a:ext cx="838200" cy="1066800"/>
          </a:xfrm>
          <a:prstGeom prst="rightArrow">
            <a:avLst>
              <a:gd name="adj1" fmla="val 50000"/>
              <a:gd name="adj2" fmla="val 25000"/>
            </a:avLst>
          </a:prstGeom>
          <a:solidFill>
            <a:schemeClr val="accent2"/>
          </a:solidFill>
          <a:ln w="9525">
            <a:solidFill>
              <a:schemeClr val="tx1"/>
            </a:solidFill>
            <a:miter lim="800000"/>
            <a:headEnd/>
            <a:tailEnd/>
          </a:ln>
        </p:spPr>
        <p:txBody>
          <a:bodyPr wrap="none" anchor="ctr"/>
          <a:lstStyle/>
          <a:p>
            <a:pPr eaLnBrk="0" hangingPunct="0">
              <a:spcBef>
                <a:spcPct val="50000"/>
              </a:spcBef>
            </a:pPr>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idx="4294967295"/>
          </p:nvPr>
        </p:nvSpPr>
        <p:spPr>
          <a:xfrm>
            <a:off x="323850" y="387350"/>
            <a:ext cx="7991475" cy="519113"/>
          </a:xfrm>
        </p:spPr>
        <p:txBody>
          <a:bodyPr/>
          <a:lstStyle/>
          <a:p>
            <a:r>
              <a:rPr lang="en-US" sz="3200"/>
              <a:t>Cross-thrust synergies</a:t>
            </a:r>
            <a:br>
              <a:rPr lang="en-US" sz="3200"/>
            </a:br>
            <a:endParaRPr lang="en-US" sz="3200"/>
          </a:p>
        </p:txBody>
      </p:sp>
      <p:sp>
        <p:nvSpPr>
          <p:cNvPr id="59396" name="Rectangle 4"/>
          <p:cNvSpPr>
            <a:spLocks noChangeArrowheads="1"/>
          </p:cNvSpPr>
          <p:nvPr/>
        </p:nvSpPr>
        <p:spPr bwMode="auto">
          <a:xfrm>
            <a:off x="762000" y="2438400"/>
            <a:ext cx="2971800" cy="1905000"/>
          </a:xfrm>
          <a:prstGeom prst="rect">
            <a:avLst/>
          </a:prstGeom>
          <a:solidFill>
            <a:srgbClr val="99CCFF"/>
          </a:solidFill>
          <a:ln w="9525">
            <a:solidFill>
              <a:schemeClr val="tx1"/>
            </a:solidFill>
            <a:miter lim="800000"/>
            <a:headEnd/>
            <a:tailEnd/>
          </a:ln>
        </p:spPr>
        <p:txBody>
          <a:bodyPr wrap="none" anchor="ctr"/>
          <a:lstStyle/>
          <a:p>
            <a:pPr algn="ctr" eaLnBrk="0" hangingPunct="0">
              <a:lnSpc>
                <a:spcPct val="50000"/>
              </a:lnSpc>
              <a:spcBef>
                <a:spcPct val="50000"/>
              </a:spcBef>
            </a:pPr>
            <a:r>
              <a:rPr lang="en-US"/>
              <a:t>New approach to resources</a:t>
            </a:r>
          </a:p>
          <a:p>
            <a:pPr algn="ctr" eaLnBrk="0" hangingPunct="0">
              <a:lnSpc>
                <a:spcPct val="50000"/>
              </a:lnSpc>
              <a:spcBef>
                <a:spcPct val="50000"/>
              </a:spcBef>
            </a:pPr>
            <a:r>
              <a:rPr lang="en-US"/>
              <a:t>allocation</a:t>
            </a:r>
          </a:p>
          <a:p>
            <a:pPr algn="ctr" eaLnBrk="0" hangingPunct="0">
              <a:lnSpc>
                <a:spcPct val="50000"/>
              </a:lnSpc>
              <a:spcBef>
                <a:spcPct val="50000"/>
              </a:spcBef>
            </a:pPr>
            <a:r>
              <a:rPr lang="en-US"/>
              <a:t>in time-varying multiple</a:t>
            </a:r>
          </a:p>
          <a:p>
            <a:pPr algn="ctr" eaLnBrk="0" hangingPunct="0">
              <a:lnSpc>
                <a:spcPct val="50000"/>
              </a:lnSpc>
              <a:spcBef>
                <a:spcPct val="50000"/>
              </a:spcBef>
            </a:pPr>
            <a:r>
              <a:rPr lang="en-US"/>
              <a:t>access channels</a:t>
            </a:r>
          </a:p>
          <a:p>
            <a:pPr algn="ctr" eaLnBrk="0" hangingPunct="0">
              <a:lnSpc>
                <a:spcPct val="50000"/>
              </a:lnSpc>
              <a:spcBef>
                <a:spcPct val="50000"/>
              </a:spcBef>
            </a:pPr>
            <a:r>
              <a:rPr lang="en-US"/>
              <a:t>(Thrust 1)</a:t>
            </a:r>
          </a:p>
        </p:txBody>
      </p:sp>
      <p:sp>
        <p:nvSpPr>
          <p:cNvPr id="59397" name="Rectangle 5"/>
          <p:cNvSpPr>
            <a:spLocks noChangeArrowheads="1"/>
          </p:cNvSpPr>
          <p:nvPr/>
        </p:nvSpPr>
        <p:spPr bwMode="auto">
          <a:xfrm>
            <a:off x="4800600" y="2438400"/>
            <a:ext cx="3200400" cy="2057400"/>
          </a:xfrm>
          <a:prstGeom prst="rect">
            <a:avLst/>
          </a:prstGeom>
          <a:solidFill>
            <a:srgbClr val="99CCFF"/>
          </a:solidFill>
          <a:ln w="9525">
            <a:solidFill>
              <a:schemeClr val="tx1"/>
            </a:solidFill>
            <a:miter lim="800000"/>
            <a:headEnd/>
            <a:tailEnd/>
          </a:ln>
        </p:spPr>
        <p:txBody>
          <a:bodyPr wrap="none" anchor="ctr"/>
          <a:lstStyle/>
          <a:p>
            <a:pPr algn="ctr" eaLnBrk="0" hangingPunct="0">
              <a:lnSpc>
                <a:spcPct val="50000"/>
              </a:lnSpc>
              <a:spcBef>
                <a:spcPct val="50000"/>
              </a:spcBef>
            </a:pPr>
            <a:r>
              <a:rPr lang="en-US"/>
              <a:t>Superior rate of convergence </a:t>
            </a:r>
          </a:p>
          <a:p>
            <a:pPr algn="ctr" eaLnBrk="0" hangingPunct="0">
              <a:lnSpc>
                <a:spcPct val="50000"/>
              </a:lnSpc>
              <a:spcBef>
                <a:spcPct val="50000"/>
              </a:spcBef>
            </a:pPr>
            <a:r>
              <a:rPr lang="en-US"/>
              <a:t>performance</a:t>
            </a:r>
          </a:p>
          <a:p>
            <a:pPr algn="ctr" eaLnBrk="0" hangingPunct="0">
              <a:lnSpc>
                <a:spcPct val="50000"/>
              </a:lnSpc>
              <a:spcBef>
                <a:spcPct val="50000"/>
              </a:spcBef>
            </a:pPr>
            <a:r>
              <a:rPr lang="en-US"/>
              <a:t> for limited duration </a:t>
            </a:r>
          </a:p>
          <a:p>
            <a:pPr algn="ctr" eaLnBrk="0" hangingPunct="0">
              <a:lnSpc>
                <a:spcPct val="50000"/>
              </a:lnSpc>
              <a:spcBef>
                <a:spcPct val="50000"/>
              </a:spcBef>
            </a:pPr>
            <a:r>
              <a:rPr lang="en-US"/>
              <a:t>communication sessions</a:t>
            </a:r>
          </a:p>
          <a:p>
            <a:pPr algn="ctr" eaLnBrk="0" hangingPunct="0">
              <a:lnSpc>
                <a:spcPct val="50000"/>
              </a:lnSpc>
              <a:spcBef>
                <a:spcPct val="50000"/>
              </a:spcBef>
            </a:pPr>
            <a:r>
              <a:rPr lang="en-US"/>
              <a:t>(Thrust 3)</a:t>
            </a:r>
          </a:p>
        </p:txBody>
      </p:sp>
      <p:sp>
        <p:nvSpPr>
          <p:cNvPr id="59398" name="AutoShape 7"/>
          <p:cNvSpPr>
            <a:spLocks noChangeArrowheads="1"/>
          </p:cNvSpPr>
          <p:nvPr/>
        </p:nvSpPr>
        <p:spPr bwMode="auto">
          <a:xfrm>
            <a:off x="3886200" y="2819400"/>
            <a:ext cx="838200" cy="1066800"/>
          </a:xfrm>
          <a:prstGeom prst="rightArrow">
            <a:avLst>
              <a:gd name="adj1" fmla="val 50000"/>
              <a:gd name="adj2" fmla="val 25000"/>
            </a:avLst>
          </a:prstGeom>
          <a:solidFill>
            <a:schemeClr val="accent2"/>
          </a:solidFill>
          <a:ln w="9525">
            <a:solidFill>
              <a:schemeClr val="tx1"/>
            </a:solidFill>
            <a:miter lim="800000"/>
            <a:headEnd/>
            <a:tailEnd/>
          </a:ln>
        </p:spPr>
        <p:txBody>
          <a:bodyPr wrap="none" anchor="ctr"/>
          <a:lstStyle/>
          <a:p>
            <a:pPr eaLnBrk="0" hangingPunct="0">
              <a:spcBef>
                <a:spcPct val="50000"/>
              </a:spcBef>
            </a:pPr>
            <a:endParaRPr lang="en-US" sz="200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874713" y="184150"/>
            <a:ext cx="8269287" cy="519113"/>
          </a:xfrm>
        </p:spPr>
        <p:txBody>
          <a:bodyPr/>
          <a:lstStyle/>
          <a:p>
            <a:r>
              <a:rPr lang="en-US" sz="4000"/>
              <a:t>Main accomplishments </a:t>
            </a:r>
          </a:p>
        </p:txBody>
      </p:sp>
      <p:sp>
        <p:nvSpPr>
          <p:cNvPr id="31747" name="Rectangle 3"/>
          <p:cNvSpPr>
            <a:spLocks noGrp="1" noChangeArrowheads="1"/>
          </p:cNvSpPr>
          <p:nvPr>
            <p:ph type="body" idx="1"/>
          </p:nvPr>
        </p:nvSpPr>
        <p:spPr>
          <a:xfrm>
            <a:off x="228600" y="1060450"/>
            <a:ext cx="8555038" cy="5086350"/>
          </a:xfrm>
        </p:spPr>
        <p:txBody>
          <a:bodyPr/>
          <a:lstStyle/>
          <a:p>
            <a:pPr>
              <a:lnSpc>
                <a:spcPct val="90000"/>
              </a:lnSpc>
            </a:pPr>
            <a:r>
              <a:rPr lang="en-US"/>
              <a:t>Make connection between information theory and combinatorial nature of networks</a:t>
            </a:r>
          </a:p>
          <a:p>
            <a:pPr>
              <a:lnSpc>
                <a:spcPct val="90000"/>
              </a:lnSpc>
            </a:pPr>
            <a:r>
              <a:rPr lang="en-US"/>
              <a:t>Make connection between queuing theory and capacity </a:t>
            </a:r>
          </a:p>
          <a:p>
            <a:pPr>
              <a:lnSpc>
                <a:spcPct val="90000"/>
              </a:lnSpc>
            </a:pPr>
            <a:r>
              <a:rPr lang="en-US"/>
              <a:t>Consider scaling laws not in terms of traditional rates but rather in terms of delay gains and admitted users</a:t>
            </a:r>
          </a:p>
          <a:p>
            <a:pPr>
              <a:lnSpc>
                <a:spcPct val="90000"/>
              </a:lnSpc>
            </a:pPr>
            <a:r>
              <a:rPr lang="en-US"/>
              <a:t>Strong connection with other thrusts, with theory and techniques deeply intertwined (constructive approaches)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idx="4294967295"/>
          </p:nvPr>
        </p:nvSpPr>
        <p:spPr>
          <a:xfrm>
            <a:off x="874713" y="184150"/>
            <a:ext cx="8269287" cy="519113"/>
          </a:xfrm>
        </p:spPr>
        <p:txBody>
          <a:bodyPr/>
          <a:lstStyle/>
          <a:p>
            <a:r>
              <a:rPr lang="en-US"/>
              <a:t>Thrust Areas</a:t>
            </a:r>
          </a:p>
        </p:txBody>
      </p:sp>
      <p:sp>
        <p:nvSpPr>
          <p:cNvPr id="36867" name="Rectangle 3"/>
          <p:cNvSpPr>
            <a:spLocks noGrp="1" noChangeArrowheads="1"/>
          </p:cNvSpPr>
          <p:nvPr>
            <p:ph type="body" idx="4294967295"/>
          </p:nvPr>
        </p:nvSpPr>
        <p:spPr>
          <a:xfrm>
            <a:off x="228600" y="685800"/>
            <a:ext cx="8915400" cy="6324600"/>
          </a:xfrm>
        </p:spPr>
        <p:txBody>
          <a:bodyPr/>
          <a:lstStyle/>
          <a:p>
            <a:pPr marL="857250" lvl="1" indent="-400050">
              <a:lnSpc>
                <a:spcPct val="80000"/>
              </a:lnSpc>
            </a:pPr>
            <a:endParaRPr lang="en-US" sz="1200">
              <a:solidFill>
                <a:srgbClr val="0000FF"/>
              </a:solidFill>
            </a:endParaRPr>
          </a:p>
          <a:p>
            <a:pPr marL="457200" indent="-457200">
              <a:lnSpc>
                <a:spcPct val="80000"/>
              </a:lnSpc>
              <a:buFontTx/>
              <a:buAutoNum type="arabicPeriod"/>
            </a:pPr>
            <a:r>
              <a:rPr lang="en-US" sz="1800">
                <a:solidFill>
                  <a:srgbClr val="396BB3"/>
                </a:solidFill>
              </a:rPr>
              <a:t>Metric design</a:t>
            </a:r>
          </a:p>
          <a:p>
            <a:pPr marL="457200" indent="-457200">
              <a:lnSpc>
                <a:spcPct val="80000"/>
              </a:lnSpc>
              <a:buFontTx/>
              <a:buNone/>
            </a:pPr>
            <a:r>
              <a:rPr lang="en-US" sz="1200"/>
              <a:t>	Define relevant metrics that reconcile capacity with network-centric views of throughput and delay :</a:t>
            </a:r>
          </a:p>
          <a:p>
            <a:pPr marL="857250" lvl="1" indent="-400050">
              <a:lnSpc>
                <a:spcPct val="80000"/>
              </a:lnSpc>
            </a:pPr>
            <a:r>
              <a:rPr lang="en-US" sz="1200"/>
              <a:t>Consider information-theoretic concepts of performance: capacity, error exponents, outage capacity, distortion within a finite time</a:t>
            </a:r>
          </a:p>
          <a:p>
            <a:pPr marL="857250" lvl="1" indent="-400050">
              <a:lnSpc>
                <a:spcPct val="80000"/>
              </a:lnSpc>
            </a:pPr>
            <a:r>
              <a:rPr lang="en-US" sz="1200"/>
              <a:t>Consider network-centric performance issues: delay until download completion, in-order packet delay</a:t>
            </a:r>
          </a:p>
          <a:p>
            <a:pPr marL="457200" indent="-457200">
              <a:lnSpc>
                <a:spcPct val="80000"/>
              </a:lnSpc>
              <a:buFontTx/>
              <a:buAutoNum type="arabicPeriod" startAt="2"/>
            </a:pPr>
            <a:r>
              <a:rPr lang="en-US" sz="1800">
                <a:solidFill>
                  <a:srgbClr val="396BB3"/>
                </a:solidFill>
              </a:rPr>
              <a:t>New bounding techniques</a:t>
            </a:r>
            <a:r>
              <a:rPr lang="en-US" sz="1800" b="1">
                <a:solidFill>
                  <a:srgbClr val="396BB3"/>
                </a:solidFill>
              </a:rPr>
              <a:t> </a:t>
            </a:r>
            <a:endParaRPr lang="en-US" sz="1800" b="1"/>
          </a:p>
          <a:p>
            <a:pPr marL="457200" indent="-457200">
              <a:lnSpc>
                <a:spcPct val="80000"/>
              </a:lnSpc>
              <a:buFontTx/>
              <a:buNone/>
            </a:pPr>
            <a:r>
              <a:rPr lang="en-US" sz="1200"/>
              <a:t>	Consider techniques that move away from a layered approach and that build upon the designed metrics: </a:t>
            </a:r>
          </a:p>
          <a:p>
            <a:pPr marL="857250" lvl="1" indent="-400050">
              <a:lnSpc>
                <a:spcPct val="80000"/>
              </a:lnSpc>
            </a:pPr>
            <a:r>
              <a:rPr lang="en-US" sz="1200"/>
              <a:t>Equivalence theory</a:t>
            </a:r>
          </a:p>
          <a:p>
            <a:pPr marL="857250" lvl="1" indent="-400050">
              <a:lnSpc>
                <a:spcPct val="80000"/>
              </a:lnSpc>
            </a:pPr>
            <a:r>
              <a:rPr lang="en-US" sz="1200"/>
              <a:t>Analog network coding</a:t>
            </a:r>
          </a:p>
          <a:p>
            <a:pPr marL="857250" lvl="1" indent="-400050">
              <a:lnSpc>
                <a:spcPct val="80000"/>
              </a:lnSpc>
            </a:pPr>
            <a:r>
              <a:rPr lang="en-US" sz="1200"/>
              <a:t>Unification of information-theoretic and network-centric metrics</a:t>
            </a:r>
          </a:p>
          <a:p>
            <a:pPr marL="857250" lvl="1" indent="-400050">
              <a:lnSpc>
                <a:spcPct val="80000"/>
              </a:lnSpc>
            </a:pPr>
            <a:r>
              <a:rPr lang="en-US" sz="1200"/>
              <a:t>Characterization of effect of side information on networks</a:t>
            </a:r>
          </a:p>
          <a:p>
            <a:pPr marL="457200" indent="-457200">
              <a:lnSpc>
                <a:spcPct val="80000"/>
              </a:lnSpc>
              <a:buFontTx/>
              <a:buAutoNum type="arabicPeriod" startAt="3"/>
            </a:pPr>
            <a:r>
              <a:rPr lang="en-US" sz="1800">
                <a:solidFill>
                  <a:srgbClr val="396BB3"/>
                </a:solidFill>
              </a:rPr>
              <a:t>Combinatorial approaches</a:t>
            </a:r>
          </a:p>
          <a:p>
            <a:pPr marL="457200" indent="-457200">
              <a:lnSpc>
                <a:spcPct val="80000"/>
              </a:lnSpc>
              <a:buFontTx/>
              <a:buNone/>
            </a:pPr>
            <a:r>
              <a:rPr lang="en-US" sz="1200"/>
              <a:t>	Isolate the combinatorial nature of some of 2 and propose new approaches in cases:</a:t>
            </a:r>
          </a:p>
          <a:p>
            <a:pPr marL="857250" lvl="1" indent="-400050">
              <a:lnSpc>
                <a:spcPct val="80000"/>
              </a:lnSpc>
            </a:pPr>
            <a:r>
              <a:rPr lang="en-US" sz="1200"/>
              <a:t>Separate combinatorial difficulty from statistical methods</a:t>
            </a:r>
          </a:p>
          <a:p>
            <a:pPr marL="857250" lvl="1" indent="-400050">
              <a:lnSpc>
                <a:spcPct val="80000"/>
              </a:lnSpc>
            </a:pPr>
            <a:r>
              <a:rPr lang="en-US" sz="1200"/>
              <a:t>Create constructive coding approaches from induced combinatorial method</a:t>
            </a:r>
            <a:endParaRPr lang="en-US" sz="1200">
              <a:solidFill>
                <a:srgbClr val="396BB3"/>
              </a:solidFill>
            </a:endParaRPr>
          </a:p>
          <a:p>
            <a:pPr marL="457200" indent="-457200">
              <a:lnSpc>
                <a:spcPct val="80000"/>
              </a:lnSpc>
              <a:buFontTx/>
              <a:buNone/>
            </a:pPr>
            <a:r>
              <a:rPr lang="en-US" sz="1800">
                <a:solidFill>
                  <a:srgbClr val="396BB3"/>
                </a:solidFill>
              </a:rPr>
              <a:t>4.	Code construction and network information theory</a:t>
            </a:r>
          </a:p>
          <a:p>
            <a:pPr marL="457200" indent="-457200">
              <a:lnSpc>
                <a:spcPct val="80000"/>
              </a:lnSpc>
              <a:buFontTx/>
              <a:buNone/>
            </a:pPr>
            <a:r>
              <a:rPr lang="en-US" sz="1200"/>
              <a:t>	Create new approaches to constructing codes based on metrics and bounding techniques</a:t>
            </a:r>
          </a:p>
          <a:p>
            <a:pPr marL="857250" lvl="1" indent="-400050">
              <a:lnSpc>
                <a:spcPct val="80000"/>
              </a:lnSpc>
            </a:pPr>
            <a:r>
              <a:rPr lang="en-US" sz="1200"/>
              <a:t>Characterization of regions in which linear network coding suffices</a:t>
            </a:r>
          </a:p>
          <a:p>
            <a:pPr marL="857250" lvl="1" indent="-400050">
              <a:lnSpc>
                <a:spcPct val="80000"/>
              </a:lnSpc>
            </a:pPr>
            <a:r>
              <a:rPr lang="en-US" sz="1200"/>
              <a:t>Broadcast capacity of low-SNR timing channels</a:t>
            </a:r>
          </a:p>
          <a:p>
            <a:pPr marL="857250" lvl="1" indent="-400050">
              <a:lnSpc>
                <a:spcPct val="80000"/>
              </a:lnSpc>
            </a:pPr>
            <a:r>
              <a:rPr lang="en-US" sz="1200"/>
              <a:t>Use of likelihood forwarding rather than decoding</a:t>
            </a:r>
          </a:p>
          <a:p>
            <a:pPr marL="857250" lvl="1" indent="-400050">
              <a:lnSpc>
                <a:spcPct val="80000"/>
              </a:lnSpc>
            </a:pPr>
            <a:r>
              <a:rPr lang="en-US" sz="1200"/>
              <a:t>Creation of new approaches that unify multiple description and multiresolution approaches</a:t>
            </a:r>
          </a:p>
          <a:p>
            <a:pPr marL="857250" lvl="1" indent="-400050">
              <a:lnSpc>
                <a:spcPct val="80000"/>
              </a:lnSpc>
            </a:pPr>
            <a:r>
              <a:rPr lang="en-US" sz="1200"/>
              <a:t>Continuity theory of source coding</a:t>
            </a:r>
          </a:p>
          <a:p>
            <a:pPr marL="857250" lvl="1" indent="-400050">
              <a:lnSpc>
                <a:spcPct val="80000"/>
              </a:lnSpc>
            </a:pPr>
            <a:r>
              <a:rPr lang="en-US" sz="1200"/>
              <a:t>New approaches to redefine space of separation and use it</a:t>
            </a:r>
          </a:p>
          <a:p>
            <a:pPr marL="857250" lvl="1" indent="-400050">
              <a:lnSpc>
                <a:spcPct val="80000"/>
              </a:lnSpc>
            </a:pPr>
            <a:r>
              <a:rPr lang="en-US" sz="1200"/>
              <a:t>Create synergies with thrust 2</a:t>
            </a:r>
          </a:p>
          <a:p>
            <a:pPr marL="457200" indent="-457200">
              <a:lnSpc>
                <a:spcPct val="80000"/>
              </a:lnSpc>
              <a:buFontTx/>
              <a:buNone/>
            </a:pPr>
            <a:r>
              <a:rPr lang="en-US" sz="1800">
                <a:solidFill>
                  <a:srgbClr val="396BB3"/>
                </a:solidFill>
              </a:rPr>
              <a:t>5.	Networking and optimization</a:t>
            </a:r>
          </a:p>
          <a:p>
            <a:pPr marL="457200" indent="-457200">
              <a:lnSpc>
                <a:spcPct val="80000"/>
              </a:lnSpc>
              <a:buFontTx/>
              <a:buNone/>
            </a:pPr>
            <a:r>
              <a:rPr lang="en-US" sz="1200"/>
              <a:t>	Use optimization techniques to create bounds using new techniques for the metrics we designed</a:t>
            </a:r>
          </a:p>
          <a:p>
            <a:pPr marL="857250" lvl="1" indent="-400050">
              <a:lnSpc>
                <a:spcPct val="80000"/>
              </a:lnSpc>
            </a:pPr>
            <a:r>
              <a:rPr lang="en-US" sz="1200"/>
              <a:t>Optimize metrics from 1</a:t>
            </a:r>
          </a:p>
          <a:p>
            <a:pPr marL="857250" lvl="1" indent="-400050">
              <a:lnSpc>
                <a:spcPct val="80000"/>
              </a:lnSpc>
            </a:pPr>
            <a:r>
              <a:rPr lang="en-US" sz="1200"/>
              <a:t>Create synergies with thrust 3 </a:t>
            </a:r>
          </a:p>
          <a:p>
            <a:pPr marL="457200" indent="-457200">
              <a:lnSpc>
                <a:spcPct val="80000"/>
              </a:lnSpc>
            </a:pPr>
            <a:endParaRPr lang="en-US" sz="1200">
              <a:solidFill>
                <a:srgbClr val="396BB3"/>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874713" y="184150"/>
            <a:ext cx="8269287" cy="519113"/>
          </a:xfrm>
        </p:spPr>
        <p:txBody>
          <a:bodyPr/>
          <a:lstStyle/>
          <a:p>
            <a:r>
              <a:rPr lang="en-US" sz="4000"/>
              <a:t>Thrust Achievement</a:t>
            </a:r>
          </a:p>
        </p:txBody>
      </p:sp>
      <p:sp>
        <p:nvSpPr>
          <p:cNvPr id="38915" name="Rectangle 3"/>
          <p:cNvSpPr>
            <a:spLocks noGrp="1" noChangeArrowheads="1"/>
          </p:cNvSpPr>
          <p:nvPr>
            <p:ph type="body" idx="1"/>
          </p:nvPr>
        </p:nvSpPr>
        <p:spPr>
          <a:xfrm>
            <a:off x="212725" y="1060450"/>
            <a:ext cx="8767763" cy="5086350"/>
          </a:xfrm>
        </p:spPr>
        <p:txBody>
          <a:bodyPr/>
          <a:lstStyle/>
          <a:p>
            <a:r>
              <a:rPr lang="en-US" sz="1800" b="1">
                <a:solidFill>
                  <a:srgbClr val="009900"/>
                </a:solidFill>
              </a:rPr>
              <a:t>General theory of equivalence (Koetter, Effros, Medard 08)</a:t>
            </a:r>
          </a:p>
          <a:p>
            <a:r>
              <a:rPr lang="en-US" sz="1400"/>
              <a:t>Information theory takes a statistical view of throughput which is very successful in point-to-point and ancillary settings</a:t>
            </a:r>
          </a:p>
          <a:p>
            <a:r>
              <a:rPr lang="en-US" sz="1400"/>
              <a:t>Network information theory has had significant difficulty in extending this view with the same success</a:t>
            </a:r>
          </a:p>
          <a:p>
            <a:r>
              <a:rPr lang="en-US" sz="1400"/>
              <a:t>We consider equivalence in both directions</a:t>
            </a:r>
          </a:p>
          <a:p>
            <a:r>
              <a:rPr lang="en-GB" sz="1400">
                <a:solidFill>
                  <a:srgbClr val="000000"/>
                </a:solidFill>
              </a:rPr>
              <a:t>The difficulty in characterizing networks  is not of statistical but of combinatorial nature (and NP- hard)</a:t>
            </a:r>
            <a:r>
              <a:rPr lang="ar-SA" sz="1400">
                <a:solidFill>
                  <a:srgbClr val="000000"/>
                </a:solidFill>
                <a:cs typeface="Arial" pitchFamily="34" charset="0"/>
              </a:rPr>
              <a:t>‏</a:t>
            </a:r>
            <a:endParaRPr lang="en-GB" sz="1400">
              <a:solidFill>
                <a:srgbClr val="000000"/>
              </a:solidFill>
            </a:endParaRPr>
          </a:p>
          <a:p>
            <a:r>
              <a:rPr lang="en-GB" sz="1400">
                <a:solidFill>
                  <a:srgbClr val="000000"/>
                </a:solidFill>
              </a:rPr>
              <a:t>Extensions to broadcast, MAC, dependent channels etc…  are possible (see Ralf’s focus talk)</a:t>
            </a:r>
          </a:p>
          <a:p>
            <a:r>
              <a:rPr lang="en-GB" sz="1400">
                <a:solidFill>
                  <a:srgbClr val="000000"/>
                </a:solidFill>
              </a:rPr>
              <a:t>This leads to a general approach: </a:t>
            </a:r>
          </a:p>
          <a:p>
            <a:pPr lvl="1"/>
            <a:r>
              <a:rPr lang="en-GB" sz="1400">
                <a:solidFill>
                  <a:srgbClr val="000000"/>
                </a:solidFill>
              </a:rPr>
              <a:t>Given an arbitrary network it is possible to construct a network of error free bitpipes so that achievability of a rate point in one network implies achievability in the other </a:t>
            </a:r>
          </a:p>
          <a:p>
            <a:pPr lvl="1"/>
            <a:r>
              <a:rPr lang="en-GB" sz="1400">
                <a:solidFill>
                  <a:srgbClr val="000000"/>
                </a:solidFill>
              </a:rPr>
              <a:t>Without solving the combinatorial problem we can investigate the rate-region of networks within an equivalence theory.</a:t>
            </a:r>
          </a:p>
          <a:p>
            <a:endParaRPr lang="en-US" sz="1400">
              <a:solidFill>
                <a:srgbClr val="339966"/>
              </a:solidFill>
            </a:endParaRPr>
          </a:p>
          <a:p>
            <a:endParaRPr lang="en-US" sz="2000"/>
          </a:p>
        </p:txBody>
      </p:sp>
      <p:sp>
        <p:nvSpPr>
          <p:cNvPr id="38917" name="Text Box 5"/>
          <p:cNvSpPr txBox="1">
            <a:spLocks noChangeArrowheads="1"/>
          </p:cNvSpPr>
          <p:nvPr/>
        </p:nvSpPr>
        <p:spPr bwMode="auto">
          <a:xfrm>
            <a:off x="717550" y="6361113"/>
            <a:ext cx="3244850" cy="1030287"/>
          </a:xfrm>
          <a:prstGeom prst="rect">
            <a:avLst/>
          </a:prstGeom>
          <a:noFill/>
          <a:ln w="9525">
            <a:noFill/>
            <a:round/>
            <a:headEnd/>
            <a:tailEnd/>
          </a:ln>
          <a:effectLst/>
        </p:spPr>
        <p:txBody>
          <a:bodyPr wrap="none" lIns="0" tIns="0" rIns="0" bIns="0"/>
          <a:lstStyle/>
          <a:p>
            <a:pPr defTabSz="449263" hangingPunct="0">
              <a:lnSpc>
                <a:spcPct val="95000"/>
              </a:lnSpc>
              <a:buClr>
                <a:srgbClr val="000000"/>
              </a:buClr>
              <a:buSzPct val="45000"/>
              <a:buFont typeface="Wingdings" pitchFamily="2" charset="2"/>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400">
                <a:solidFill>
                  <a:srgbClr val="000000"/>
                </a:solidFill>
              </a:rPr>
              <a:t>A channel can operate as arbitrarily reliable bit-pipe </a:t>
            </a:r>
          </a:p>
          <a:p>
            <a:pPr defTabSz="449263" hangingPunct="0">
              <a:lnSpc>
                <a:spcPct val="95000"/>
              </a:lnSpc>
              <a:buClr>
                <a:srgbClr val="000000"/>
              </a:buClr>
              <a:buSzPct val="45000"/>
              <a:buFont typeface="Wingdings" pitchFamily="2" charset="2"/>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400">
                <a:solidFill>
                  <a:srgbClr val="000000"/>
                </a:solidFill>
              </a:rPr>
              <a:t>at the channel’s capacity</a:t>
            </a:r>
          </a:p>
        </p:txBody>
      </p:sp>
      <p:pic>
        <p:nvPicPr>
          <p:cNvPr id="38918" name="Picture 6"/>
          <p:cNvPicPr>
            <a:picLocks noChangeAspect="1" noChangeArrowheads="1"/>
          </p:cNvPicPr>
          <p:nvPr/>
        </p:nvPicPr>
        <p:blipFill>
          <a:blip r:embed="rId3"/>
          <a:srcRect/>
          <a:stretch>
            <a:fillRect/>
          </a:stretch>
        </p:blipFill>
        <p:spPr bwMode="auto">
          <a:xfrm>
            <a:off x="4495800" y="3935413"/>
            <a:ext cx="4500563" cy="2160587"/>
          </a:xfrm>
          <a:prstGeom prst="rect">
            <a:avLst/>
          </a:prstGeom>
          <a:noFill/>
          <a:ln w="9525">
            <a:noFill/>
            <a:round/>
            <a:headEnd/>
            <a:tailEnd/>
          </a:ln>
          <a:effectLst/>
        </p:spPr>
      </p:pic>
      <p:sp>
        <p:nvSpPr>
          <p:cNvPr id="38919" name="Text Box 7"/>
          <p:cNvSpPr txBox="1">
            <a:spLocks noChangeArrowheads="1"/>
          </p:cNvSpPr>
          <p:nvPr/>
        </p:nvSpPr>
        <p:spPr bwMode="auto">
          <a:xfrm>
            <a:off x="6659563" y="1908175"/>
            <a:ext cx="179387" cy="342900"/>
          </a:xfrm>
          <a:prstGeom prst="rect">
            <a:avLst/>
          </a:prstGeom>
          <a:noFill/>
          <a:ln w="9525">
            <a:noFill/>
            <a:round/>
            <a:headEnd/>
            <a:tailEnd/>
          </a:ln>
          <a:effectLst/>
        </p:spPr>
        <p:txBody>
          <a:bodyPr wrap="none" anchor="ctr"/>
          <a:lstStyle/>
          <a:p>
            <a:endParaRPr lang="en-US"/>
          </a:p>
        </p:txBody>
      </p:sp>
      <p:pic>
        <p:nvPicPr>
          <p:cNvPr id="38921" name="Picture 9"/>
          <p:cNvPicPr>
            <a:picLocks noChangeAspect="1" noChangeArrowheads="1"/>
          </p:cNvPicPr>
          <p:nvPr/>
        </p:nvPicPr>
        <p:blipFill>
          <a:blip r:embed="rId4"/>
          <a:srcRect/>
          <a:stretch>
            <a:fillRect/>
          </a:stretch>
        </p:blipFill>
        <p:spPr bwMode="auto">
          <a:xfrm>
            <a:off x="242888" y="4060825"/>
            <a:ext cx="4024312" cy="2339975"/>
          </a:xfrm>
          <a:prstGeom prst="rect">
            <a:avLst/>
          </a:prstGeom>
          <a:noFill/>
          <a:ln w="9525">
            <a:noFill/>
            <a:round/>
            <a:headEnd/>
            <a:tailEnd/>
          </a:ln>
          <a:effectLst/>
        </p:spPr>
      </p:pic>
      <p:sp>
        <p:nvSpPr>
          <p:cNvPr id="38922" name="Text Box 10"/>
          <p:cNvSpPr txBox="1">
            <a:spLocks noChangeArrowheads="1"/>
          </p:cNvSpPr>
          <p:nvPr/>
        </p:nvSpPr>
        <p:spPr bwMode="auto">
          <a:xfrm>
            <a:off x="5080000" y="6208713"/>
            <a:ext cx="4140200" cy="1716087"/>
          </a:xfrm>
          <a:prstGeom prst="rect">
            <a:avLst/>
          </a:prstGeom>
          <a:noFill/>
          <a:ln w="9525">
            <a:noFill/>
            <a:round/>
            <a:headEnd/>
            <a:tailEnd/>
          </a:ln>
          <a:effectLst/>
        </p:spPr>
        <p:txBody>
          <a:bodyPr wrap="none" lIns="0" tIns="0" rIns="0" bIns="0"/>
          <a:lstStyle/>
          <a:p>
            <a:pPr defTabSz="449263" hangingPunct="0">
              <a:lnSpc>
                <a:spcPct val="95000"/>
              </a:lnSpc>
              <a:buClr>
                <a:srgbClr val="000000"/>
              </a:buClr>
              <a:buSzPct val="45000"/>
              <a:buFont typeface="Wingdings" pitchFamily="2" charset="2"/>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400">
                <a:solidFill>
                  <a:srgbClr val="000000"/>
                </a:solidFill>
              </a:rPr>
              <a:t>A bit-pipe can be used to emulate the statistical </a:t>
            </a:r>
          </a:p>
          <a:p>
            <a:pPr defTabSz="449263" hangingPunct="0">
              <a:lnSpc>
                <a:spcPct val="95000"/>
              </a:lnSpc>
              <a:buClr>
                <a:srgbClr val="000000"/>
              </a:buClr>
              <a:buSzPct val="45000"/>
              <a:buFont typeface="Wingdings" pitchFamily="2" charset="2"/>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400">
                <a:solidFill>
                  <a:srgbClr val="000000"/>
                </a:solidFill>
              </a:rPr>
              <a:t>relationship between X and Y if the bit pipe rate </a:t>
            </a:r>
          </a:p>
          <a:p>
            <a:pPr defTabSz="449263" hangingPunct="0">
              <a:lnSpc>
                <a:spcPct val="95000"/>
              </a:lnSpc>
              <a:buClr>
                <a:srgbClr val="000000"/>
              </a:buClr>
              <a:buSzPct val="45000"/>
              <a:buFont typeface="Wingdings" pitchFamily="2" charset="2"/>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400">
                <a:solidFill>
                  <a:srgbClr val="000000"/>
                </a:solidFill>
              </a:rPr>
              <a:t>is at least as large as I(X;Y)</a:t>
            </a:r>
            <a:r>
              <a:rPr lang="ar-SA" sz="1400">
                <a:solidFill>
                  <a:srgbClr val="000000"/>
                </a:solidFill>
                <a:cs typeface="Times New Roman" pitchFamily="18" charset="0"/>
              </a:rPr>
              <a:t>‏</a:t>
            </a:r>
            <a:endParaRPr lang="en-GB" sz="1400">
              <a:solidFill>
                <a:srgbClr val="000000"/>
              </a:solidFill>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381000" y="184150"/>
            <a:ext cx="8269288" cy="519113"/>
          </a:xfrm>
        </p:spPr>
        <p:txBody>
          <a:bodyPr/>
          <a:lstStyle/>
          <a:p>
            <a:r>
              <a:rPr lang="en-US" sz="4000"/>
              <a:t>Going from channels to bit pipes</a:t>
            </a:r>
          </a:p>
        </p:txBody>
      </p:sp>
      <p:cxnSp>
        <p:nvCxnSpPr>
          <p:cNvPr id="13316" name="AutoShape 4"/>
          <p:cNvCxnSpPr>
            <a:cxnSpLocks noChangeShapeType="1"/>
          </p:cNvCxnSpPr>
          <p:nvPr/>
        </p:nvCxnSpPr>
        <p:spPr bwMode="auto">
          <a:xfrm>
            <a:off x="1008063" y="2482850"/>
            <a:ext cx="1755775" cy="719138"/>
          </a:xfrm>
          <a:prstGeom prst="straightConnector1">
            <a:avLst/>
          </a:prstGeom>
          <a:noFill/>
          <a:ln w="9360">
            <a:solidFill>
              <a:srgbClr val="000000"/>
            </a:solidFill>
            <a:prstDash val="sysDot"/>
            <a:miter lim="800000"/>
            <a:headEnd/>
            <a:tailEnd type="triangle" w="med" len="med"/>
          </a:ln>
          <a:effectLst/>
        </p:spPr>
      </p:cxnSp>
      <p:cxnSp>
        <p:nvCxnSpPr>
          <p:cNvPr id="13317" name="AutoShape 5"/>
          <p:cNvCxnSpPr>
            <a:cxnSpLocks noChangeShapeType="1"/>
          </p:cNvCxnSpPr>
          <p:nvPr/>
        </p:nvCxnSpPr>
        <p:spPr bwMode="auto">
          <a:xfrm flipV="1">
            <a:off x="2763838" y="2654300"/>
            <a:ext cx="1463675" cy="547688"/>
          </a:xfrm>
          <a:prstGeom prst="straightConnector1">
            <a:avLst/>
          </a:prstGeom>
          <a:noFill/>
          <a:ln w="9360">
            <a:solidFill>
              <a:srgbClr val="000000"/>
            </a:solidFill>
            <a:prstDash val="sysDot"/>
            <a:miter lim="800000"/>
            <a:headEnd/>
            <a:tailEnd type="triangle" w="med" len="med"/>
          </a:ln>
          <a:effectLst/>
        </p:spPr>
      </p:cxnSp>
      <p:cxnSp>
        <p:nvCxnSpPr>
          <p:cNvPr id="13318" name="AutoShape 6"/>
          <p:cNvCxnSpPr>
            <a:cxnSpLocks noChangeShapeType="1"/>
          </p:cNvCxnSpPr>
          <p:nvPr/>
        </p:nvCxnSpPr>
        <p:spPr bwMode="auto">
          <a:xfrm flipV="1">
            <a:off x="1008063" y="1593850"/>
            <a:ext cx="1328737" cy="889000"/>
          </a:xfrm>
          <a:prstGeom prst="straightConnector1">
            <a:avLst/>
          </a:prstGeom>
          <a:noFill/>
          <a:ln w="9360">
            <a:solidFill>
              <a:srgbClr val="000000"/>
            </a:solidFill>
            <a:prstDash val="sysDot"/>
            <a:miter lim="800000"/>
            <a:headEnd/>
            <a:tailEnd type="triangle" w="med" len="med"/>
          </a:ln>
          <a:effectLst/>
        </p:spPr>
      </p:cxnSp>
      <p:cxnSp>
        <p:nvCxnSpPr>
          <p:cNvPr id="13319" name="AutoShape 7"/>
          <p:cNvCxnSpPr>
            <a:cxnSpLocks noChangeShapeType="1"/>
          </p:cNvCxnSpPr>
          <p:nvPr/>
        </p:nvCxnSpPr>
        <p:spPr bwMode="auto">
          <a:xfrm>
            <a:off x="1008063" y="1312863"/>
            <a:ext cx="1755775" cy="1890712"/>
          </a:xfrm>
          <a:prstGeom prst="straightConnector1">
            <a:avLst/>
          </a:prstGeom>
          <a:noFill/>
          <a:ln w="9360">
            <a:solidFill>
              <a:srgbClr val="000000"/>
            </a:solidFill>
            <a:prstDash val="sysDot"/>
            <a:miter lim="800000"/>
            <a:headEnd/>
            <a:tailEnd type="triangle" w="med" len="med"/>
          </a:ln>
          <a:effectLst/>
        </p:spPr>
      </p:cxnSp>
      <p:cxnSp>
        <p:nvCxnSpPr>
          <p:cNvPr id="13320" name="AutoShape 8"/>
          <p:cNvCxnSpPr>
            <a:cxnSpLocks noChangeShapeType="1"/>
          </p:cNvCxnSpPr>
          <p:nvPr/>
        </p:nvCxnSpPr>
        <p:spPr bwMode="auto">
          <a:xfrm>
            <a:off x="1008063" y="1312863"/>
            <a:ext cx="1328737" cy="280987"/>
          </a:xfrm>
          <a:prstGeom prst="straightConnector1">
            <a:avLst/>
          </a:prstGeom>
          <a:noFill/>
          <a:ln w="9360">
            <a:solidFill>
              <a:srgbClr val="000000"/>
            </a:solidFill>
            <a:prstDash val="sysDot"/>
            <a:miter lim="800000"/>
            <a:headEnd/>
            <a:tailEnd type="triangle" w="med" len="med"/>
          </a:ln>
          <a:effectLst/>
        </p:spPr>
      </p:cxnSp>
      <p:cxnSp>
        <p:nvCxnSpPr>
          <p:cNvPr id="13321" name="AutoShape 9"/>
          <p:cNvCxnSpPr>
            <a:cxnSpLocks noChangeShapeType="1"/>
          </p:cNvCxnSpPr>
          <p:nvPr/>
        </p:nvCxnSpPr>
        <p:spPr bwMode="auto">
          <a:xfrm>
            <a:off x="2336800" y="1593850"/>
            <a:ext cx="1890713" cy="1060450"/>
          </a:xfrm>
          <a:prstGeom prst="straightConnector1">
            <a:avLst/>
          </a:prstGeom>
          <a:noFill/>
          <a:ln w="9360">
            <a:solidFill>
              <a:srgbClr val="000000"/>
            </a:solidFill>
            <a:prstDash val="sysDot"/>
            <a:miter lim="800000"/>
            <a:headEnd/>
            <a:tailEnd type="triangle" w="med" len="med"/>
          </a:ln>
          <a:effectLst/>
        </p:spPr>
      </p:cxnSp>
      <p:cxnSp>
        <p:nvCxnSpPr>
          <p:cNvPr id="13322" name="AutoShape 10"/>
          <p:cNvCxnSpPr>
            <a:cxnSpLocks noChangeShapeType="1"/>
          </p:cNvCxnSpPr>
          <p:nvPr/>
        </p:nvCxnSpPr>
        <p:spPr bwMode="auto">
          <a:xfrm flipV="1">
            <a:off x="2336800" y="1581150"/>
            <a:ext cx="1450975" cy="11113"/>
          </a:xfrm>
          <a:prstGeom prst="straightConnector1">
            <a:avLst/>
          </a:prstGeom>
          <a:noFill/>
          <a:ln w="9360">
            <a:solidFill>
              <a:srgbClr val="000000"/>
            </a:solidFill>
            <a:prstDash val="sysDot"/>
            <a:miter lim="800000"/>
            <a:headEnd/>
            <a:tailEnd type="triangle" w="med" len="med"/>
          </a:ln>
          <a:effectLst/>
        </p:spPr>
      </p:cxnSp>
      <p:cxnSp>
        <p:nvCxnSpPr>
          <p:cNvPr id="13323" name="AutoShape 11"/>
          <p:cNvCxnSpPr>
            <a:cxnSpLocks noChangeShapeType="1"/>
          </p:cNvCxnSpPr>
          <p:nvPr/>
        </p:nvCxnSpPr>
        <p:spPr bwMode="auto">
          <a:xfrm>
            <a:off x="3787775" y="1581150"/>
            <a:ext cx="1768475" cy="903288"/>
          </a:xfrm>
          <a:prstGeom prst="straightConnector1">
            <a:avLst/>
          </a:prstGeom>
          <a:noFill/>
          <a:ln w="9360">
            <a:solidFill>
              <a:srgbClr val="000000"/>
            </a:solidFill>
            <a:prstDash val="sysDot"/>
            <a:miter lim="800000"/>
            <a:headEnd/>
            <a:tailEnd type="triangle" w="med" len="med"/>
          </a:ln>
          <a:effectLst/>
        </p:spPr>
      </p:cxnSp>
      <p:cxnSp>
        <p:nvCxnSpPr>
          <p:cNvPr id="13324" name="AutoShape 12"/>
          <p:cNvCxnSpPr>
            <a:cxnSpLocks noChangeShapeType="1"/>
          </p:cNvCxnSpPr>
          <p:nvPr/>
        </p:nvCxnSpPr>
        <p:spPr bwMode="auto">
          <a:xfrm flipV="1">
            <a:off x="4225925" y="2482850"/>
            <a:ext cx="1328738" cy="169863"/>
          </a:xfrm>
          <a:prstGeom prst="straightConnector1">
            <a:avLst/>
          </a:prstGeom>
          <a:noFill/>
          <a:ln w="9360">
            <a:solidFill>
              <a:srgbClr val="000000"/>
            </a:solidFill>
            <a:prstDash val="sysDot"/>
            <a:miter lim="800000"/>
            <a:headEnd/>
            <a:tailEnd type="triangle" w="med" len="med"/>
          </a:ln>
          <a:effectLst/>
        </p:spPr>
      </p:cxnSp>
      <p:cxnSp>
        <p:nvCxnSpPr>
          <p:cNvPr id="13325" name="AutoShape 13"/>
          <p:cNvCxnSpPr>
            <a:cxnSpLocks noChangeShapeType="1"/>
          </p:cNvCxnSpPr>
          <p:nvPr/>
        </p:nvCxnSpPr>
        <p:spPr bwMode="auto">
          <a:xfrm>
            <a:off x="4225925" y="2654300"/>
            <a:ext cx="1182688" cy="950913"/>
          </a:xfrm>
          <a:prstGeom prst="straightConnector1">
            <a:avLst/>
          </a:prstGeom>
          <a:noFill/>
          <a:ln w="9360">
            <a:solidFill>
              <a:srgbClr val="000000"/>
            </a:solidFill>
            <a:prstDash val="sysDot"/>
            <a:miter lim="800000"/>
            <a:headEnd/>
            <a:tailEnd type="triangle" w="med" len="med"/>
          </a:ln>
          <a:effectLst/>
        </p:spPr>
      </p:cxnSp>
      <p:cxnSp>
        <p:nvCxnSpPr>
          <p:cNvPr id="13326" name="AutoShape 14"/>
          <p:cNvCxnSpPr>
            <a:cxnSpLocks noChangeShapeType="1"/>
          </p:cNvCxnSpPr>
          <p:nvPr/>
        </p:nvCxnSpPr>
        <p:spPr bwMode="auto">
          <a:xfrm>
            <a:off x="2763838" y="3203575"/>
            <a:ext cx="2646362" cy="403225"/>
          </a:xfrm>
          <a:prstGeom prst="straightConnector1">
            <a:avLst/>
          </a:prstGeom>
          <a:noFill/>
          <a:ln w="9360">
            <a:solidFill>
              <a:srgbClr val="000000"/>
            </a:solidFill>
            <a:prstDash val="sysDot"/>
            <a:miter lim="800000"/>
            <a:headEnd/>
            <a:tailEnd type="triangle" w="med" len="med"/>
          </a:ln>
          <a:effectLst/>
        </p:spPr>
      </p:cxnSp>
      <p:grpSp>
        <p:nvGrpSpPr>
          <p:cNvPr id="13327" name="Group 15"/>
          <p:cNvGrpSpPr>
            <a:grpSpLocks/>
          </p:cNvGrpSpPr>
          <p:nvPr/>
        </p:nvGrpSpPr>
        <p:grpSpPr bwMode="auto">
          <a:xfrm>
            <a:off x="5387975" y="4899025"/>
            <a:ext cx="3405188" cy="1554163"/>
            <a:chOff x="3742" y="3402"/>
            <a:chExt cx="2364" cy="1079"/>
          </a:xfrm>
        </p:grpSpPr>
        <p:cxnSp>
          <p:nvCxnSpPr>
            <p:cNvPr id="13328" name="AutoShape 16"/>
            <p:cNvCxnSpPr>
              <a:cxnSpLocks noChangeShapeType="1"/>
            </p:cNvCxnSpPr>
            <p:nvPr/>
          </p:nvCxnSpPr>
          <p:spPr bwMode="auto">
            <a:xfrm>
              <a:off x="3742" y="3952"/>
              <a:ext cx="914" cy="340"/>
            </a:xfrm>
            <a:prstGeom prst="straightConnector1">
              <a:avLst/>
            </a:prstGeom>
            <a:noFill/>
            <a:ln w="9360">
              <a:solidFill>
                <a:srgbClr val="000000"/>
              </a:solidFill>
              <a:miter lim="800000"/>
              <a:headEnd/>
              <a:tailEnd type="triangle" w="med" len="med"/>
            </a:ln>
            <a:effectLst/>
          </p:spPr>
        </p:cxnSp>
        <p:cxnSp>
          <p:nvCxnSpPr>
            <p:cNvPr id="13329" name="AutoShape 17"/>
            <p:cNvCxnSpPr>
              <a:cxnSpLocks noChangeShapeType="1"/>
            </p:cNvCxnSpPr>
            <p:nvPr/>
          </p:nvCxnSpPr>
          <p:spPr bwMode="auto">
            <a:xfrm flipV="1">
              <a:off x="4654" y="4033"/>
              <a:ext cx="761" cy="258"/>
            </a:xfrm>
            <a:prstGeom prst="straightConnector1">
              <a:avLst/>
            </a:prstGeom>
            <a:noFill/>
            <a:ln w="9360">
              <a:solidFill>
                <a:srgbClr val="000000"/>
              </a:solidFill>
              <a:miter lim="800000"/>
              <a:headEnd/>
              <a:tailEnd type="triangle" w="med" len="med"/>
            </a:ln>
            <a:effectLst/>
          </p:spPr>
        </p:cxnSp>
        <p:cxnSp>
          <p:nvCxnSpPr>
            <p:cNvPr id="13330" name="AutoShape 18"/>
            <p:cNvCxnSpPr>
              <a:cxnSpLocks noChangeShapeType="1"/>
            </p:cNvCxnSpPr>
            <p:nvPr/>
          </p:nvCxnSpPr>
          <p:spPr bwMode="auto">
            <a:xfrm flipV="1">
              <a:off x="3742" y="3534"/>
              <a:ext cx="692" cy="418"/>
            </a:xfrm>
            <a:prstGeom prst="straightConnector1">
              <a:avLst/>
            </a:prstGeom>
            <a:noFill/>
            <a:ln w="9360">
              <a:solidFill>
                <a:srgbClr val="000000"/>
              </a:solidFill>
              <a:miter lim="800000"/>
              <a:headEnd/>
              <a:tailEnd type="triangle" w="med" len="med"/>
            </a:ln>
            <a:effectLst/>
          </p:spPr>
        </p:cxnSp>
        <p:cxnSp>
          <p:nvCxnSpPr>
            <p:cNvPr id="13331" name="AutoShape 19"/>
            <p:cNvCxnSpPr>
              <a:cxnSpLocks noChangeShapeType="1"/>
            </p:cNvCxnSpPr>
            <p:nvPr/>
          </p:nvCxnSpPr>
          <p:spPr bwMode="auto">
            <a:xfrm>
              <a:off x="3742" y="3402"/>
              <a:ext cx="914" cy="891"/>
            </a:xfrm>
            <a:prstGeom prst="straightConnector1">
              <a:avLst/>
            </a:prstGeom>
            <a:noFill/>
            <a:ln w="9360">
              <a:solidFill>
                <a:srgbClr val="000000"/>
              </a:solidFill>
              <a:miter lim="800000"/>
              <a:headEnd/>
              <a:tailEnd type="triangle" w="med" len="med"/>
            </a:ln>
            <a:effectLst/>
          </p:spPr>
        </p:cxnSp>
        <p:cxnSp>
          <p:nvCxnSpPr>
            <p:cNvPr id="13332" name="AutoShape 20"/>
            <p:cNvCxnSpPr>
              <a:cxnSpLocks noChangeShapeType="1"/>
            </p:cNvCxnSpPr>
            <p:nvPr/>
          </p:nvCxnSpPr>
          <p:spPr bwMode="auto">
            <a:xfrm>
              <a:off x="3742" y="3402"/>
              <a:ext cx="692" cy="132"/>
            </a:xfrm>
            <a:prstGeom prst="straightConnector1">
              <a:avLst/>
            </a:prstGeom>
            <a:noFill/>
            <a:ln w="9360">
              <a:solidFill>
                <a:srgbClr val="000000"/>
              </a:solidFill>
              <a:miter lim="800000"/>
              <a:headEnd/>
              <a:tailEnd type="triangle" w="med" len="med"/>
            </a:ln>
            <a:effectLst/>
          </p:spPr>
        </p:cxnSp>
        <p:cxnSp>
          <p:nvCxnSpPr>
            <p:cNvPr id="13333" name="AutoShape 21"/>
            <p:cNvCxnSpPr>
              <a:cxnSpLocks noChangeShapeType="1"/>
            </p:cNvCxnSpPr>
            <p:nvPr/>
          </p:nvCxnSpPr>
          <p:spPr bwMode="auto">
            <a:xfrm>
              <a:off x="4432" y="3534"/>
              <a:ext cx="983" cy="500"/>
            </a:xfrm>
            <a:prstGeom prst="straightConnector1">
              <a:avLst/>
            </a:prstGeom>
            <a:noFill/>
            <a:ln w="9360">
              <a:solidFill>
                <a:srgbClr val="000000"/>
              </a:solidFill>
              <a:miter lim="800000"/>
              <a:headEnd/>
              <a:tailEnd type="triangle" w="med" len="med"/>
            </a:ln>
            <a:effectLst/>
          </p:spPr>
        </p:cxnSp>
        <p:cxnSp>
          <p:nvCxnSpPr>
            <p:cNvPr id="13334" name="AutoShape 22"/>
            <p:cNvCxnSpPr>
              <a:cxnSpLocks noChangeShapeType="1"/>
            </p:cNvCxnSpPr>
            <p:nvPr/>
          </p:nvCxnSpPr>
          <p:spPr bwMode="auto">
            <a:xfrm flipV="1">
              <a:off x="4432" y="3528"/>
              <a:ext cx="755" cy="5"/>
            </a:xfrm>
            <a:prstGeom prst="straightConnector1">
              <a:avLst/>
            </a:prstGeom>
            <a:noFill/>
            <a:ln w="9360">
              <a:solidFill>
                <a:srgbClr val="000000"/>
              </a:solidFill>
              <a:miter lim="800000"/>
              <a:headEnd/>
              <a:tailEnd type="triangle" w="med" len="med"/>
            </a:ln>
            <a:effectLst/>
          </p:spPr>
        </p:cxnSp>
        <p:cxnSp>
          <p:nvCxnSpPr>
            <p:cNvPr id="13335" name="AutoShape 23"/>
            <p:cNvCxnSpPr>
              <a:cxnSpLocks noChangeShapeType="1"/>
            </p:cNvCxnSpPr>
            <p:nvPr/>
          </p:nvCxnSpPr>
          <p:spPr bwMode="auto">
            <a:xfrm>
              <a:off x="5187" y="3528"/>
              <a:ext cx="920" cy="425"/>
            </a:xfrm>
            <a:prstGeom prst="straightConnector1">
              <a:avLst/>
            </a:prstGeom>
            <a:noFill/>
            <a:ln w="9360">
              <a:solidFill>
                <a:srgbClr val="000000"/>
              </a:solidFill>
              <a:miter lim="800000"/>
              <a:headEnd/>
              <a:tailEnd type="triangle" w="med" len="med"/>
            </a:ln>
            <a:effectLst/>
          </p:spPr>
        </p:cxnSp>
        <p:cxnSp>
          <p:nvCxnSpPr>
            <p:cNvPr id="13336" name="AutoShape 24"/>
            <p:cNvCxnSpPr>
              <a:cxnSpLocks noChangeShapeType="1"/>
            </p:cNvCxnSpPr>
            <p:nvPr/>
          </p:nvCxnSpPr>
          <p:spPr bwMode="auto">
            <a:xfrm flipV="1">
              <a:off x="5415" y="3952"/>
              <a:ext cx="691" cy="81"/>
            </a:xfrm>
            <a:prstGeom prst="straightConnector1">
              <a:avLst/>
            </a:prstGeom>
            <a:noFill/>
            <a:ln w="9360">
              <a:solidFill>
                <a:srgbClr val="000000"/>
              </a:solidFill>
              <a:miter lim="800000"/>
              <a:headEnd/>
              <a:tailEnd type="triangle" w="med" len="med"/>
            </a:ln>
            <a:effectLst/>
          </p:spPr>
        </p:cxnSp>
        <p:cxnSp>
          <p:nvCxnSpPr>
            <p:cNvPr id="13337" name="AutoShape 25"/>
            <p:cNvCxnSpPr>
              <a:cxnSpLocks noChangeShapeType="1"/>
            </p:cNvCxnSpPr>
            <p:nvPr/>
          </p:nvCxnSpPr>
          <p:spPr bwMode="auto">
            <a:xfrm>
              <a:off x="5415" y="4033"/>
              <a:ext cx="615" cy="449"/>
            </a:xfrm>
            <a:prstGeom prst="straightConnector1">
              <a:avLst/>
            </a:prstGeom>
            <a:noFill/>
            <a:ln w="9360">
              <a:solidFill>
                <a:srgbClr val="000000"/>
              </a:solidFill>
              <a:miter lim="800000"/>
              <a:headEnd/>
              <a:tailEnd type="triangle" w="med" len="med"/>
            </a:ln>
            <a:effectLst/>
          </p:spPr>
        </p:cxnSp>
        <p:cxnSp>
          <p:nvCxnSpPr>
            <p:cNvPr id="13338" name="AutoShape 26"/>
            <p:cNvCxnSpPr>
              <a:cxnSpLocks noChangeShapeType="1"/>
            </p:cNvCxnSpPr>
            <p:nvPr/>
          </p:nvCxnSpPr>
          <p:spPr bwMode="auto">
            <a:xfrm>
              <a:off x="4654" y="4292"/>
              <a:ext cx="1377" cy="190"/>
            </a:xfrm>
            <a:prstGeom prst="straightConnector1">
              <a:avLst/>
            </a:prstGeom>
            <a:noFill/>
            <a:ln w="9360">
              <a:solidFill>
                <a:srgbClr val="000000"/>
              </a:solidFill>
              <a:miter lim="800000"/>
              <a:headEnd/>
              <a:tailEnd type="triangle" w="med" len="med"/>
            </a:ln>
            <a:effectLst/>
          </p:spPr>
        </p:cxnSp>
      </p:grpSp>
      <p:sp>
        <p:nvSpPr>
          <p:cNvPr id="13339" name="Text Box 27"/>
          <p:cNvSpPr txBox="1">
            <a:spLocks noChangeArrowheads="1"/>
          </p:cNvSpPr>
          <p:nvPr/>
        </p:nvSpPr>
        <p:spPr bwMode="auto">
          <a:xfrm>
            <a:off x="5715000" y="1306513"/>
            <a:ext cx="2714625" cy="1643062"/>
          </a:xfrm>
          <a:prstGeom prst="rect">
            <a:avLst/>
          </a:prstGeom>
          <a:noFill/>
          <a:ln w="9525">
            <a:noFill/>
            <a:round/>
            <a:headEnd/>
            <a:tailEnd/>
          </a:ln>
          <a:effectLst/>
        </p:spPr>
        <p:txBody>
          <a:bodyPr wrap="none" lIns="0" tIns="0" rIns="0" bIns="0"/>
          <a:lstStyle/>
          <a:p>
            <a:pPr defTabSz="407988" hangingPunct="0">
              <a:lnSpc>
                <a:spcPct val="95000"/>
              </a:lnSpc>
              <a:buClr>
                <a:srgbClr val="000000"/>
              </a:buClr>
              <a:buSzPct val="45000"/>
              <a:buFont typeface="Wingdings" pitchFamily="2" charset="2"/>
              <a:buNone/>
              <a:tabLst>
                <a:tab pos="0" algn="l"/>
                <a:tab pos="406400" algn="l"/>
                <a:tab pos="814388" algn="l"/>
                <a:tab pos="1220788" algn="l"/>
                <a:tab pos="1628775" algn="l"/>
                <a:tab pos="2036763" algn="l"/>
                <a:tab pos="2443163" algn="l"/>
                <a:tab pos="2851150" algn="l"/>
                <a:tab pos="3259138" algn="l"/>
                <a:tab pos="3665538" algn="l"/>
                <a:tab pos="4073525" algn="l"/>
                <a:tab pos="4481513" algn="l"/>
                <a:tab pos="4889500" algn="l"/>
                <a:tab pos="5295900" algn="l"/>
                <a:tab pos="5703888" algn="l"/>
                <a:tab pos="6111875" algn="l"/>
                <a:tab pos="6518275" algn="l"/>
                <a:tab pos="6926263" algn="l"/>
                <a:tab pos="7334250" algn="l"/>
                <a:tab pos="7742238" algn="l"/>
                <a:tab pos="8148638" algn="l"/>
              </a:tabLst>
            </a:pPr>
            <a:r>
              <a:rPr lang="en-GB" sz="1400">
                <a:solidFill>
                  <a:srgbClr val="000000"/>
                </a:solidFill>
              </a:rPr>
              <a:t>Assume there exists a sequence</a:t>
            </a:r>
          </a:p>
          <a:p>
            <a:pPr defTabSz="407988" hangingPunct="0">
              <a:lnSpc>
                <a:spcPct val="95000"/>
              </a:lnSpc>
              <a:buClr>
                <a:srgbClr val="000000"/>
              </a:buClr>
              <a:buSzPct val="45000"/>
              <a:buFont typeface="Wingdings" pitchFamily="2" charset="2"/>
              <a:buNone/>
              <a:tabLst>
                <a:tab pos="0" algn="l"/>
                <a:tab pos="406400" algn="l"/>
                <a:tab pos="814388" algn="l"/>
                <a:tab pos="1220788" algn="l"/>
                <a:tab pos="1628775" algn="l"/>
                <a:tab pos="2036763" algn="l"/>
                <a:tab pos="2443163" algn="l"/>
                <a:tab pos="2851150" algn="l"/>
                <a:tab pos="3259138" algn="l"/>
                <a:tab pos="3665538" algn="l"/>
                <a:tab pos="4073525" algn="l"/>
                <a:tab pos="4481513" algn="l"/>
                <a:tab pos="4889500" algn="l"/>
                <a:tab pos="5295900" algn="l"/>
                <a:tab pos="5703888" algn="l"/>
                <a:tab pos="6111875" algn="l"/>
                <a:tab pos="6518275" algn="l"/>
                <a:tab pos="6926263" algn="l"/>
                <a:tab pos="7334250" algn="l"/>
                <a:tab pos="7742238" algn="l"/>
                <a:tab pos="8148638" algn="l"/>
              </a:tabLst>
            </a:pPr>
            <a:r>
              <a:rPr lang="en-GB" sz="1400">
                <a:solidFill>
                  <a:srgbClr val="000000"/>
                </a:solidFill>
              </a:rPr>
              <a:t>of transmissions in the network of </a:t>
            </a:r>
          </a:p>
          <a:p>
            <a:pPr defTabSz="407988" hangingPunct="0">
              <a:lnSpc>
                <a:spcPct val="95000"/>
              </a:lnSpc>
              <a:buClr>
                <a:srgbClr val="000000"/>
              </a:buClr>
              <a:buSzPct val="45000"/>
              <a:buFont typeface="Wingdings" pitchFamily="2" charset="2"/>
              <a:buNone/>
              <a:tabLst>
                <a:tab pos="0" algn="l"/>
                <a:tab pos="406400" algn="l"/>
                <a:tab pos="814388" algn="l"/>
                <a:tab pos="1220788" algn="l"/>
                <a:tab pos="1628775" algn="l"/>
                <a:tab pos="2036763" algn="l"/>
                <a:tab pos="2443163" algn="l"/>
                <a:tab pos="2851150" algn="l"/>
                <a:tab pos="3259138" algn="l"/>
                <a:tab pos="3665538" algn="l"/>
                <a:tab pos="4073525" algn="l"/>
                <a:tab pos="4481513" algn="l"/>
                <a:tab pos="4889500" algn="l"/>
                <a:tab pos="5295900" algn="l"/>
                <a:tab pos="5703888" algn="l"/>
                <a:tab pos="6111875" algn="l"/>
                <a:tab pos="6518275" algn="l"/>
                <a:tab pos="6926263" algn="l"/>
                <a:tab pos="7334250" algn="l"/>
                <a:tab pos="7742238" algn="l"/>
                <a:tab pos="8148638" algn="l"/>
              </a:tabLst>
            </a:pPr>
            <a:r>
              <a:rPr lang="en-GB" sz="1400">
                <a:solidFill>
                  <a:srgbClr val="000000"/>
                </a:solidFill>
              </a:rPr>
              <a:t>DMCs that achieves a certain rate point</a:t>
            </a:r>
          </a:p>
          <a:p>
            <a:pPr defTabSz="407988" hangingPunct="0">
              <a:lnSpc>
                <a:spcPct val="95000"/>
              </a:lnSpc>
              <a:buClr>
                <a:srgbClr val="000000"/>
              </a:buClr>
              <a:buSzPct val="45000"/>
              <a:buFont typeface="Wingdings" pitchFamily="2" charset="2"/>
              <a:buNone/>
              <a:tabLst>
                <a:tab pos="0" algn="l"/>
                <a:tab pos="406400" algn="l"/>
                <a:tab pos="814388" algn="l"/>
                <a:tab pos="1220788" algn="l"/>
                <a:tab pos="1628775" algn="l"/>
                <a:tab pos="2036763" algn="l"/>
                <a:tab pos="2443163" algn="l"/>
                <a:tab pos="2851150" algn="l"/>
                <a:tab pos="3259138" algn="l"/>
                <a:tab pos="3665538" algn="l"/>
                <a:tab pos="4073525" algn="l"/>
                <a:tab pos="4481513" algn="l"/>
                <a:tab pos="4889500" algn="l"/>
                <a:tab pos="5295900" algn="l"/>
                <a:tab pos="5703888" algn="l"/>
                <a:tab pos="6111875" algn="l"/>
                <a:tab pos="6518275" algn="l"/>
                <a:tab pos="6926263" algn="l"/>
                <a:tab pos="7334250" algn="l"/>
                <a:tab pos="7742238" algn="l"/>
                <a:tab pos="8148638" algn="l"/>
              </a:tabLst>
            </a:pPr>
            <a:endParaRPr lang="en-GB" sz="1400">
              <a:solidFill>
                <a:srgbClr val="000000"/>
              </a:solidFill>
            </a:endParaRPr>
          </a:p>
          <a:p>
            <a:pPr defTabSz="407988" hangingPunct="0">
              <a:lnSpc>
                <a:spcPct val="95000"/>
              </a:lnSpc>
              <a:buClr>
                <a:srgbClr val="000000"/>
              </a:buClr>
              <a:buSzPct val="45000"/>
              <a:buFont typeface="Wingdings" pitchFamily="2" charset="2"/>
              <a:buNone/>
              <a:tabLst>
                <a:tab pos="0" algn="l"/>
                <a:tab pos="406400" algn="l"/>
                <a:tab pos="814388" algn="l"/>
                <a:tab pos="1220788" algn="l"/>
                <a:tab pos="1628775" algn="l"/>
                <a:tab pos="2036763" algn="l"/>
                <a:tab pos="2443163" algn="l"/>
                <a:tab pos="2851150" algn="l"/>
                <a:tab pos="3259138" algn="l"/>
                <a:tab pos="3665538" algn="l"/>
                <a:tab pos="4073525" algn="l"/>
                <a:tab pos="4481513" algn="l"/>
                <a:tab pos="4889500" algn="l"/>
                <a:tab pos="5295900" algn="l"/>
                <a:tab pos="5703888" algn="l"/>
                <a:tab pos="6111875" algn="l"/>
                <a:tab pos="6518275" algn="l"/>
                <a:tab pos="6926263" algn="l"/>
                <a:tab pos="7334250" algn="l"/>
                <a:tab pos="7742238" algn="l"/>
                <a:tab pos="8148638" algn="l"/>
              </a:tabLst>
            </a:pPr>
            <a:r>
              <a:rPr lang="en-GB" sz="1400">
                <a:solidFill>
                  <a:srgbClr val="000000"/>
                </a:solidFill>
              </a:rPr>
              <a:t>-&gt;</a:t>
            </a:r>
          </a:p>
          <a:p>
            <a:pPr defTabSz="407988" hangingPunct="0">
              <a:lnSpc>
                <a:spcPct val="95000"/>
              </a:lnSpc>
              <a:buClr>
                <a:srgbClr val="000000"/>
              </a:buClr>
              <a:buSzPct val="45000"/>
              <a:buFont typeface="Wingdings" pitchFamily="2" charset="2"/>
              <a:buNone/>
              <a:tabLst>
                <a:tab pos="0" algn="l"/>
                <a:tab pos="406400" algn="l"/>
                <a:tab pos="814388" algn="l"/>
                <a:tab pos="1220788" algn="l"/>
                <a:tab pos="1628775" algn="l"/>
                <a:tab pos="2036763" algn="l"/>
                <a:tab pos="2443163" algn="l"/>
                <a:tab pos="2851150" algn="l"/>
                <a:tab pos="3259138" algn="l"/>
                <a:tab pos="3665538" algn="l"/>
                <a:tab pos="4073525" algn="l"/>
                <a:tab pos="4481513" algn="l"/>
                <a:tab pos="4889500" algn="l"/>
                <a:tab pos="5295900" algn="l"/>
                <a:tab pos="5703888" algn="l"/>
                <a:tab pos="6111875" algn="l"/>
                <a:tab pos="6518275" algn="l"/>
                <a:tab pos="6926263" algn="l"/>
                <a:tab pos="7334250" algn="l"/>
                <a:tab pos="7742238" algn="l"/>
                <a:tab pos="8148638" algn="l"/>
              </a:tabLst>
            </a:pPr>
            <a:endParaRPr lang="en-GB" sz="1400">
              <a:solidFill>
                <a:srgbClr val="000000"/>
              </a:solidFill>
            </a:endParaRPr>
          </a:p>
          <a:p>
            <a:pPr defTabSz="407988" hangingPunct="0">
              <a:lnSpc>
                <a:spcPct val="95000"/>
              </a:lnSpc>
              <a:buClr>
                <a:srgbClr val="000000"/>
              </a:buClr>
              <a:buSzPct val="45000"/>
              <a:buFont typeface="Wingdings" pitchFamily="2" charset="2"/>
              <a:buNone/>
              <a:tabLst>
                <a:tab pos="0" algn="l"/>
                <a:tab pos="406400" algn="l"/>
                <a:tab pos="814388" algn="l"/>
                <a:tab pos="1220788" algn="l"/>
                <a:tab pos="1628775" algn="l"/>
                <a:tab pos="2036763" algn="l"/>
                <a:tab pos="2443163" algn="l"/>
                <a:tab pos="2851150" algn="l"/>
                <a:tab pos="3259138" algn="l"/>
                <a:tab pos="3665538" algn="l"/>
                <a:tab pos="4073525" algn="l"/>
                <a:tab pos="4481513" algn="l"/>
                <a:tab pos="4889500" algn="l"/>
                <a:tab pos="5295900" algn="l"/>
                <a:tab pos="5703888" algn="l"/>
                <a:tab pos="6111875" algn="l"/>
                <a:tab pos="6518275" algn="l"/>
                <a:tab pos="6926263" algn="l"/>
                <a:tab pos="7334250" algn="l"/>
                <a:tab pos="7742238" algn="l"/>
                <a:tab pos="8148638" algn="l"/>
              </a:tabLst>
            </a:pPr>
            <a:r>
              <a:rPr lang="en-GB" sz="1400">
                <a:solidFill>
                  <a:srgbClr val="000000"/>
                </a:solidFill>
              </a:rPr>
              <a:t>there exists a sequences of trasnmissions</a:t>
            </a:r>
          </a:p>
          <a:p>
            <a:pPr defTabSz="407988" hangingPunct="0">
              <a:lnSpc>
                <a:spcPct val="95000"/>
              </a:lnSpc>
              <a:buClr>
                <a:srgbClr val="000000"/>
              </a:buClr>
              <a:buSzPct val="45000"/>
              <a:buFont typeface="Wingdings" pitchFamily="2" charset="2"/>
              <a:buNone/>
              <a:tabLst>
                <a:tab pos="0" algn="l"/>
                <a:tab pos="406400" algn="l"/>
                <a:tab pos="814388" algn="l"/>
                <a:tab pos="1220788" algn="l"/>
                <a:tab pos="1628775" algn="l"/>
                <a:tab pos="2036763" algn="l"/>
                <a:tab pos="2443163" algn="l"/>
                <a:tab pos="2851150" algn="l"/>
                <a:tab pos="3259138" algn="l"/>
                <a:tab pos="3665538" algn="l"/>
                <a:tab pos="4073525" algn="l"/>
                <a:tab pos="4481513" algn="l"/>
                <a:tab pos="4889500" algn="l"/>
                <a:tab pos="5295900" algn="l"/>
                <a:tab pos="5703888" algn="l"/>
                <a:tab pos="6111875" algn="l"/>
                <a:tab pos="6518275" algn="l"/>
                <a:tab pos="6926263" algn="l"/>
                <a:tab pos="7334250" algn="l"/>
                <a:tab pos="7742238" algn="l"/>
                <a:tab pos="8148638" algn="l"/>
              </a:tabLst>
            </a:pPr>
            <a:r>
              <a:rPr lang="en-GB" sz="1400">
                <a:solidFill>
                  <a:srgbClr val="000000"/>
                </a:solidFill>
              </a:rPr>
              <a:t>in the bit-pipe network that also achieves </a:t>
            </a:r>
          </a:p>
          <a:p>
            <a:pPr defTabSz="407988" hangingPunct="0">
              <a:lnSpc>
                <a:spcPct val="95000"/>
              </a:lnSpc>
              <a:buClr>
                <a:srgbClr val="000000"/>
              </a:buClr>
              <a:buSzPct val="45000"/>
              <a:buFont typeface="Wingdings" pitchFamily="2" charset="2"/>
              <a:buNone/>
              <a:tabLst>
                <a:tab pos="0" algn="l"/>
                <a:tab pos="406400" algn="l"/>
                <a:tab pos="814388" algn="l"/>
                <a:tab pos="1220788" algn="l"/>
                <a:tab pos="1628775" algn="l"/>
                <a:tab pos="2036763" algn="l"/>
                <a:tab pos="2443163" algn="l"/>
                <a:tab pos="2851150" algn="l"/>
                <a:tab pos="3259138" algn="l"/>
                <a:tab pos="3665538" algn="l"/>
                <a:tab pos="4073525" algn="l"/>
                <a:tab pos="4481513" algn="l"/>
                <a:tab pos="4889500" algn="l"/>
                <a:tab pos="5295900" algn="l"/>
                <a:tab pos="5703888" algn="l"/>
                <a:tab pos="6111875" algn="l"/>
                <a:tab pos="6518275" algn="l"/>
                <a:tab pos="6926263" algn="l"/>
                <a:tab pos="7334250" algn="l"/>
                <a:tab pos="7742238" algn="l"/>
                <a:tab pos="8148638" algn="l"/>
              </a:tabLst>
            </a:pPr>
            <a:r>
              <a:rPr lang="en-GB" sz="1400">
                <a:solidFill>
                  <a:srgbClr val="000000"/>
                </a:solidFill>
              </a:rPr>
              <a:t>this rate point. </a:t>
            </a:r>
          </a:p>
        </p:txBody>
      </p:sp>
      <p:cxnSp>
        <p:nvCxnSpPr>
          <p:cNvPr id="13340" name="AutoShape 28"/>
          <p:cNvCxnSpPr>
            <a:cxnSpLocks noChangeShapeType="1"/>
          </p:cNvCxnSpPr>
          <p:nvPr/>
        </p:nvCxnSpPr>
        <p:spPr bwMode="auto">
          <a:xfrm>
            <a:off x="1008063" y="2592388"/>
            <a:ext cx="1755775" cy="719137"/>
          </a:xfrm>
          <a:prstGeom prst="straightConnector1">
            <a:avLst/>
          </a:prstGeom>
          <a:noFill/>
          <a:ln w="9360">
            <a:solidFill>
              <a:srgbClr val="000000"/>
            </a:solidFill>
            <a:prstDash val="sysDot"/>
            <a:miter lim="800000"/>
            <a:headEnd/>
            <a:tailEnd type="triangle" w="med" len="med"/>
          </a:ln>
          <a:effectLst/>
        </p:spPr>
      </p:cxnSp>
      <p:cxnSp>
        <p:nvCxnSpPr>
          <p:cNvPr id="13341" name="AutoShape 29"/>
          <p:cNvCxnSpPr>
            <a:cxnSpLocks noChangeShapeType="1"/>
          </p:cNvCxnSpPr>
          <p:nvPr/>
        </p:nvCxnSpPr>
        <p:spPr bwMode="auto">
          <a:xfrm flipV="1">
            <a:off x="2763838" y="2762250"/>
            <a:ext cx="1463675" cy="547688"/>
          </a:xfrm>
          <a:prstGeom prst="straightConnector1">
            <a:avLst/>
          </a:prstGeom>
          <a:noFill/>
          <a:ln w="9360">
            <a:solidFill>
              <a:srgbClr val="000000"/>
            </a:solidFill>
            <a:prstDash val="sysDot"/>
            <a:miter lim="800000"/>
            <a:headEnd/>
            <a:tailEnd type="triangle" w="med" len="med"/>
          </a:ln>
          <a:effectLst/>
        </p:spPr>
      </p:cxnSp>
      <p:cxnSp>
        <p:nvCxnSpPr>
          <p:cNvPr id="13342" name="AutoShape 30"/>
          <p:cNvCxnSpPr>
            <a:cxnSpLocks noChangeShapeType="1"/>
          </p:cNvCxnSpPr>
          <p:nvPr/>
        </p:nvCxnSpPr>
        <p:spPr bwMode="auto">
          <a:xfrm flipV="1">
            <a:off x="1008063" y="1701800"/>
            <a:ext cx="1328737" cy="889000"/>
          </a:xfrm>
          <a:prstGeom prst="straightConnector1">
            <a:avLst/>
          </a:prstGeom>
          <a:noFill/>
          <a:ln w="9360">
            <a:solidFill>
              <a:srgbClr val="000000"/>
            </a:solidFill>
            <a:prstDash val="sysDot"/>
            <a:miter lim="800000"/>
            <a:headEnd/>
            <a:tailEnd type="triangle" w="med" len="med"/>
          </a:ln>
          <a:effectLst/>
        </p:spPr>
      </p:cxnSp>
      <p:cxnSp>
        <p:nvCxnSpPr>
          <p:cNvPr id="13343" name="AutoShape 31"/>
          <p:cNvCxnSpPr>
            <a:cxnSpLocks noChangeShapeType="1"/>
          </p:cNvCxnSpPr>
          <p:nvPr/>
        </p:nvCxnSpPr>
        <p:spPr bwMode="auto">
          <a:xfrm>
            <a:off x="1008063" y="1422400"/>
            <a:ext cx="1755775" cy="1890713"/>
          </a:xfrm>
          <a:prstGeom prst="straightConnector1">
            <a:avLst/>
          </a:prstGeom>
          <a:noFill/>
          <a:ln w="9360">
            <a:solidFill>
              <a:srgbClr val="000000"/>
            </a:solidFill>
            <a:prstDash val="sysDot"/>
            <a:miter lim="800000"/>
            <a:headEnd/>
            <a:tailEnd type="triangle" w="med" len="med"/>
          </a:ln>
          <a:effectLst/>
        </p:spPr>
      </p:cxnSp>
      <p:cxnSp>
        <p:nvCxnSpPr>
          <p:cNvPr id="13344" name="AutoShape 32"/>
          <p:cNvCxnSpPr>
            <a:cxnSpLocks noChangeShapeType="1"/>
          </p:cNvCxnSpPr>
          <p:nvPr/>
        </p:nvCxnSpPr>
        <p:spPr bwMode="auto">
          <a:xfrm>
            <a:off x="1008063" y="1422400"/>
            <a:ext cx="1328737" cy="280988"/>
          </a:xfrm>
          <a:prstGeom prst="straightConnector1">
            <a:avLst/>
          </a:prstGeom>
          <a:noFill/>
          <a:ln w="9360">
            <a:solidFill>
              <a:srgbClr val="000000"/>
            </a:solidFill>
            <a:prstDash val="sysDot"/>
            <a:miter lim="800000"/>
            <a:headEnd/>
            <a:tailEnd type="triangle" w="med" len="med"/>
          </a:ln>
          <a:effectLst/>
        </p:spPr>
      </p:cxnSp>
      <p:cxnSp>
        <p:nvCxnSpPr>
          <p:cNvPr id="13345" name="AutoShape 33"/>
          <p:cNvCxnSpPr>
            <a:cxnSpLocks noChangeShapeType="1"/>
          </p:cNvCxnSpPr>
          <p:nvPr/>
        </p:nvCxnSpPr>
        <p:spPr bwMode="auto">
          <a:xfrm>
            <a:off x="2336800" y="1701800"/>
            <a:ext cx="1890713" cy="1060450"/>
          </a:xfrm>
          <a:prstGeom prst="straightConnector1">
            <a:avLst/>
          </a:prstGeom>
          <a:noFill/>
          <a:ln w="9360">
            <a:solidFill>
              <a:srgbClr val="000000"/>
            </a:solidFill>
            <a:prstDash val="sysDot"/>
            <a:miter lim="800000"/>
            <a:headEnd/>
            <a:tailEnd type="triangle" w="med" len="med"/>
          </a:ln>
          <a:effectLst/>
        </p:spPr>
      </p:cxnSp>
      <p:cxnSp>
        <p:nvCxnSpPr>
          <p:cNvPr id="13346" name="AutoShape 34"/>
          <p:cNvCxnSpPr>
            <a:cxnSpLocks noChangeShapeType="1"/>
          </p:cNvCxnSpPr>
          <p:nvPr/>
        </p:nvCxnSpPr>
        <p:spPr bwMode="auto">
          <a:xfrm flipV="1">
            <a:off x="2336800" y="1689100"/>
            <a:ext cx="1450975" cy="11113"/>
          </a:xfrm>
          <a:prstGeom prst="straightConnector1">
            <a:avLst/>
          </a:prstGeom>
          <a:noFill/>
          <a:ln w="9360">
            <a:solidFill>
              <a:srgbClr val="000000"/>
            </a:solidFill>
            <a:prstDash val="sysDot"/>
            <a:miter lim="800000"/>
            <a:headEnd/>
            <a:tailEnd type="triangle" w="med" len="med"/>
          </a:ln>
          <a:effectLst/>
        </p:spPr>
      </p:cxnSp>
      <p:cxnSp>
        <p:nvCxnSpPr>
          <p:cNvPr id="13347" name="AutoShape 35"/>
          <p:cNvCxnSpPr>
            <a:cxnSpLocks noChangeShapeType="1"/>
          </p:cNvCxnSpPr>
          <p:nvPr/>
        </p:nvCxnSpPr>
        <p:spPr bwMode="auto">
          <a:xfrm>
            <a:off x="3787775" y="1689100"/>
            <a:ext cx="1768475" cy="903288"/>
          </a:xfrm>
          <a:prstGeom prst="straightConnector1">
            <a:avLst/>
          </a:prstGeom>
          <a:noFill/>
          <a:ln w="9360">
            <a:solidFill>
              <a:srgbClr val="000000"/>
            </a:solidFill>
            <a:prstDash val="sysDot"/>
            <a:miter lim="800000"/>
            <a:headEnd/>
            <a:tailEnd type="triangle" w="med" len="med"/>
          </a:ln>
          <a:effectLst/>
        </p:spPr>
      </p:cxnSp>
      <p:cxnSp>
        <p:nvCxnSpPr>
          <p:cNvPr id="13348" name="AutoShape 36"/>
          <p:cNvCxnSpPr>
            <a:cxnSpLocks noChangeShapeType="1"/>
          </p:cNvCxnSpPr>
          <p:nvPr/>
        </p:nvCxnSpPr>
        <p:spPr bwMode="auto">
          <a:xfrm flipV="1">
            <a:off x="4225925" y="2592388"/>
            <a:ext cx="1328738" cy="169862"/>
          </a:xfrm>
          <a:prstGeom prst="straightConnector1">
            <a:avLst/>
          </a:prstGeom>
          <a:noFill/>
          <a:ln w="9360">
            <a:solidFill>
              <a:srgbClr val="000000"/>
            </a:solidFill>
            <a:prstDash val="sysDot"/>
            <a:miter lim="800000"/>
            <a:headEnd/>
            <a:tailEnd type="triangle" w="med" len="med"/>
          </a:ln>
          <a:effectLst/>
        </p:spPr>
      </p:cxnSp>
      <p:cxnSp>
        <p:nvCxnSpPr>
          <p:cNvPr id="13349" name="AutoShape 37"/>
          <p:cNvCxnSpPr>
            <a:cxnSpLocks noChangeShapeType="1"/>
          </p:cNvCxnSpPr>
          <p:nvPr/>
        </p:nvCxnSpPr>
        <p:spPr bwMode="auto">
          <a:xfrm>
            <a:off x="4225925" y="2762250"/>
            <a:ext cx="1182688" cy="950913"/>
          </a:xfrm>
          <a:prstGeom prst="straightConnector1">
            <a:avLst/>
          </a:prstGeom>
          <a:noFill/>
          <a:ln w="9360">
            <a:solidFill>
              <a:srgbClr val="000000"/>
            </a:solidFill>
            <a:prstDash val="sysDot"/>
            <a:miter lim="800000"/>
            <a:headEnd/>
            <a:tailEnd type="triangle" w="med" len="med"/>
          </a:ln>
          <a:effectLst/>
        </p:spPr>
      </p:cxnSp>
      <p:cxnSp>
        <p:nvCxnSpPr>
          <p:cNvPr id="13350" name="AutoShape 38"/>
          <p:cNvCxnSpPr>
            <a:cxnSpLocks noChangeShapeType="1"/>
          </p:cNvCxnSpPr>
          <p:nvPr/>
        </p:nvCxnSpPr>
        <p:spPr bwMode="auto">
          <a:xfrm>
            <a:off x="2763838" y="3311525"/>
            <a:ext cx="2646362" cy="403225"/>
          </a:xfrm>
          <a:prstGeom prst="straightConnector1">
            <a:avLst/>
          </a:prstGeom>
          <a:noFill/>
          <a:ln w="9360">
            <a:solidFill>
              <a:srgbClr val="000000"/>
            </a:solidFill>
            <a:prstDash val="sysDot"/>
            <a:miter lim="800000"/>
            <a:headEnd/>
            <a:tailEnd type="triangle" w="med" len="med"/>
          </a:ln>
          <a:effectLst/>
        </p:spPr>
      </p:cxnSp>
      <p:cxnSp>
        <p:nvCxnSpPr>
          <p:cNvPr id="13351" name="AutoShape 39"/>
          <p:cNvCxnSpPr>
            <a:cxnSpLocks noChangeShapeType="1"/>
          </p:cNvCxnSpPr>
          <p:nvPr/>
        </p:nvCxnSpPr>
        <p:spPr bwMode="auto">
          <a:xfrm>
            <a:off x="1008063" y="2736850"/>
            <a:ext cx="1755775" cy="719138"/>
          </a:xfrm>
          <a:prstGeom prst="straightConnector1">
            <a:avLst/>
          </a:prstGeom>
          <a:noFill/>
          <a:ln w="9360">
            <a:solidFill>
              <a:srgbClr val="000000"/>
            </a:solidFill>
            <a:prstDash val="sysDot"/>
            <a:miter lim="800000"/>
            <a:headEnd/>
            <a:tailEnd type="triangle" w="med" len="med"/>
          </a:ln>
          <a:effectLst/>
        </p:spPr>
      </p:cxnSp>
      <p:cxnSp>
        <p:nvCxnSpPr>
          <p:cNvPr id="13352" name="AutoShape 40"/>
          <p:cNvCxnSpPr>
            <a:cxnSpLocks noChangeShapeType="1"/>
          </p:cNvCxnSpPr>
          <p:nvPr/>
        </p:nvCxnSpPr>
        <p:spPr bwMode="auto">
          <a:xfrm flipV="1">
            <a:off x="2763838" y="2906713"/>
            <a:ext cx="1463675" cy="547687"/>
          </a:xfrm>
          <a:prstGeom prst="straightConnector1">
            <a:avLst/>
          </a:prstGeom>
          <a:noFill/>
          <a:ln w="9360">
            <a:solidFill>
              <a:srgbClr val="000000"/>
            </a:solidFill>
            <a:prstDash val="sysDot"/>
            <a:miter lim="800000"/>
            <a:headEnd/>
            <a:tailEnd type="triangle" w="med" len="med"/>
          </a:ln>
          <a:effectLst/>
        </p:spPr>
      </p:cxnSp>
      <p:cxnSp>
        <p:nvCxnSpPr>
          <p:cNvPr id="13353" name="AutoShape 41"/>
          <p:cNvCxnSpPr>
            <a:cxnSpLocks noChangeShapeType="1"/>
          </p:cNvCxnSpPr>
          <p:nvPr/>
        </p:nvCxnSpPr>
        <p:spPr bwMode="auto">
          <a:xfrm flipV="1">
            <a:off x="1008063" y="1846263"/>
            <a:ext cx="1328737" cy="889000"/>
          </a:xfrm>
          <a:prstGeom prst="straightConnector1">
            <a:avLst/>
          </a:prstGeom>
          <a:noFill/>
          <a:ln w="9360">
            <a:solidFill>
              <a:srgbClr val="000000"/>
            </a:solidFill>
            <a:prstDash val="sysDot"/>
            <a:miter lim="800000"/>
            <a:headEnd/>
            <a:tailEnd type="triangle" w="med" len="med"/>
          </a:ln>
          <a:effectLst/>
        </p:spPr>
      </p:cxnSp>
      <p:cxnSp>
        <p:nvCxnSpPr>
          <p:cNvPr id="13354" name="AutoShape 42"/>
          <p:cNvCxnSpPr>
            <a:cxnSpLocks noChangeShapeType="1"/>
          </p:cNvCxnSpPr>
          <p:nvPr/>
        </p:nvCxnSpPr>
        <p:spPr bwMode="auto">
          <a:xfrm>
            <a:off x="1008063" y="1565275"/>
            <a:ext cx="1755775" cy="1890713"/>
          </a:xfrm>
          <a:prstGeom prst="straightConnector1">
            <a:avLst/>
          </a:prstGeom>
          <a:noFill/>
          <a:ln w="9360">
            <a:solidFill>
              <a:srgbClr val="000000"/>
            </a:solidFill>
            <a:prstDash val="sysDot"/>
            <a:miter lim="800000"/>
            <a:headEnd/>
            <a:tailEnd type="triangle" w="med" len="med"/>
          </a:ln>
          <a:effectLst/>
        </p:spPr>
      </p:cxnSp>
      <p:cxnSp>
        <p:nvCxnSpPr>
          <p:cNvPr id="13355" name="AutoShape 43"/>
          <p:cNvCxnSpPr>
            <a:cxnSpLocks noChangeShapeType="1"/>
          </p:cNvCxnSpPr>
          <p:nvPr/>
        </p:nvCxnSpPr>
        <p:spPr bwMode="auto">
          <a:xfrm>
            <a:off x="1008063" y="1565275"/>
            <a:ext cx="1328737" cy="280988"/>
          </a:xfrm>
          <a:prstGeom prst="straightConnector1">
            <a:avLst/>
          </a:prstGeom>
          <a:noFill/>
          <a:ln w="9360">
            <a:solidFill>
              <a:srgbClr val="000000"/>
            </a:solidFill>
            <a:prstDash val="sysDot"/>
            <a:miter lim="800000"/>
            <a:headEnd/>
            <a:tailEnd type="triangle" w="med" len="med"/>
          </a:ln>
          <a:effectLst/>
        </p:spPr>
      </p:cxnSp>
      <p:cxnSp>
        <p:nvCxnSpPr>
          <p:cNvPr id="13356" name="AutoShape 44"/>
          <p:cNvCxnSpPr>
            <a:cxnSpLocks noChangeShapeType="1"/>
          </p:cNvCxnSpPr>
          <p:nvPr/>
        </p:nvCxnSpPr>
        <p:spPr bwMode="auto">
          <a:xfrm>
            <a:off x="2336800" y="1846263"/>
            <a:ext cx="1890713" cy="1060450"/>
          </a:xfrm>
          <a:prstGeom prst="straightConnector1">
            <a:avLst/>
          </a:prstGeom>
          <a:noFill/>
          <a:ln w="9360">
            <a:solidFill>
              <a:srgbClr val="000000"/>
            </a:solidFill>
            <a:prstDash val="sysDot"/>
            <a:miter lim="800000"/>
            <a:headEnd/>
            <a:tailEnd type="triangle" w="med" len="med"/>
          </a:ln>
          <a:effectLst/>
        </p:spPr>
      </p:cxnSp>
      <p:cxnSp>
        <p:nvCxnSpPr>
          <p:cNvPr id="13357" name="AutoShape 45"/>
          <p:cNvCxnSpPr>
            <a:cxnSpLocks noChangeShapeType="1"/>
          </p:cNvCxnSpPr>
          <p:nvPr/>
        </p:nvCxnSpPr>
        <p:spPr bwMode="auto">
          <a:xfrm flipV="1">
            <a:off x="2336800" y="1833563"/>
            <a:ext cx="1450975" cy="11112"/>
          </a:xfrm>
          <a:prstGeom prst="straightConnector1">
            <a:avLst/>
          </a:prstGeom>
          <a:noFill/>
          <a:ln w="9360">
            <a:solidFill>
              <a:srgbClr val="000000"/>
            </a:solidFill>
            <a:prstDash val="sysDot"/>
            <a:miter lim="800000"/>
            <a:headEnd/>
            <a:tailEnd type="triangle" w="med" len="med"/>
          </a:ln>
          <a:effectLst/>
        </p:spPr>
      </p:cxnSp>
      <p:cxnSp>
        <p:nvCxnSpPr>
          <p:cNvPr id="13358" name="AutoShape 46"/>
          <p:cNvCxnSpPr>
            <a:cxnSpLocks noChangeShapeType="1"/>
          </p:cNvCxnSpPr>
          <p:nvPr/>
        </p:nvCxnSpPr>
        <p:spPr bwMode="auto">
          <a:xfrm>
            <a:off x="3787775" y="1833563"/>
            <a:ext cx="1768475" cy="903287"/>
          </a:xfrm>
          <a:prstGeom prst="straightConnector1">
            <a:avLst/>
          </a:prstGeom>
          <a:noFill/>
          <a:ln w="9360">
            <a:solidFill>
              <a:srgbClr val="000000"/>
            </a:solidFill>
            <a:prstDash val="sysDot"/>
            <a:miter lim="800000"/>
            <a:headEnd/>
            <a:tailEnd type="triangle" w="med" len="med"/>
          </a:ln>
          <a:effectLst/>
        </p:spPr>
      </p:cxnSp>
      <p:cxnSp>
        <p:nvCxnSpPr>
          <p:cNvPr id="13359" name="AutoShape 47"/>
          <p:cNvCxnSpPr>
            <a:cxnSpLocks noChangeShapeType="1"/>
          </p:cNvCxnSpPr>
          <p:nvPr/>
        </p:nvCxnSpPr>
        <p:spPr bwMode="auto">
          <a:xfrm flipV="1">
            <a:off x="4225925" y="2736850"/>
            <a:ext cx="1328738" cy="169863"/>
          </a:xfrm>
          <a:prstGeom prst="straightConnector1">
            <a:avLst/>
          </a:prstGeom>
          <a:noFill/>
          <a:ln w="9360">
            <a:solidFill>
              <a:srgbClr val="000000"/>
            </a:solidFill>
            <a:prstDash val="sysDot"/>
            <a:miter lim="800000"/>
            <a:headEnd/>
            <a:tailEnd type="triangle" w="med" len="med"/>
          </a:ln>
          <a:effectLst/>
        </p:spPr>
      </p:cxnSp>
      <p:cxnSp>
        <p:nvCxnSpPr>
          <p:cNvPr id="13360" name="AutoShape 48"/>
          <p:cNvCxnSpPr>
            <a:cxnSpLocks noChangeShapeType="1"/>
          </p:cNvCxnSpPr>
          <p:nvPr/>
        </p:nvCxnSpPr>
        <p:spPr bwMode="auto">
          <a:xfrm>
            <a:off x="4225925" y="2906713"/>
            <a:ext cx="1182688" cy="950912"/>
          </a:xfrm>
          <a:prstGeom prst="straightConnector1">
            <a:avLst/>
          </a:prstGeom>
          <a:noFill/>
          <a:ln w="9360">
            <a:solidFill>
              <a:srgbClr val="000000"/>
            </a:solidFill>
            <a:prstDash val="sysDot"/>
            <a:miter lim="800000"/>
            <a:headEnd/>
            <a:tailEnd type="triangle" w="med" len="med"/>
          </a:ln>
          <a:effectLst/>
        </p:spPr>
      </p:cxnSp>
      <p:cxnSp>
        <p:nvCxnSpPr>
          <p:cNvPr id="13361" name="AutoShape 49"/>
          <p:cNvCxnSpPr>
            <a:cxnSpLocks noChangeShapeType="1"/>
          </p:cNvCxnSpPr>
          <p:nvPr/>
        </p:nvCxnSpPr>
        <p:spPr bwMode="auto">
          <a:xfrm>
            <a:off x="2763838" y="3455988"/>
            <a:ext cx="2646362" cy="403225"/>
          </a:xfrm>
          <a:prstGeom prst="straightConnector1">
            <a:avLst/>
          </a:prstGeom>
          <a:noFill/>
          <a:ln w="9360">
            <a:solidFill>
              <a:srgbClr val="000000"/>
            </a:solidFill>
            <a:prstDash val="sysDot"/>
            <a:miter lim="800000"/>
            <a:headEnd/>
            <a:tailEnd type="triangle" w="med" len="med"/>
          </a:ln>
          <a:effectLst/>
        </p:spPr>
      </p:cxnSp>
      <p:cxnSp>
        <p:nvCxnSpPr>
          <p:cNvPr id="13362" name="AutoShape 50"/>
          <p:cNvCxnSpPr>
            <a:cxnSpLocks noChangeShapeType="1"/>
          </p:cNvCxnSpPr>
          <p:nvPr/>
        </p:nvCxnSpPr>
        <p:spPr bwMode="auto">
          <a:xfrm>
            <a:off x="1008063" y="2881313"/>
            <a:ext cx="1755775" cy="719137"/>
          </a:xfrm>
          <a:prstGeom prst="straightConnector1">
            <a:avLst/>
          </a:prstGeom>
          <a:noFill/>
          <a:ln w="9360">
            <a:solidFill>
              <a:srgbClr val="000000"/>
            </a:solidFill>
            <a:prstDash val="sysDot"/>
            <a:miter lim="800000"/>
            <a:headEnd/>
            <a:tailEnd type="triangle" w="med" len="med"/>
          </a:ln>
          <a:effectLst/>
        </p:spPr>
      </p:cxnSp>
      <p:cxnSp>
        <p:nvCxnSpPr>
          <p:cNvPr id="13363" name="AutoShape 51"/>
          <p:cNvCxnSpPr>
            <a:cxnSpLocks noChangeShapeType="1"/>
          </p:cNvCxnSpPr>
          <p:nvPr/>
        </p:nvCxnSpPr>
        <p:spPr bwMode="auto">
          <a:xfrm flipV="1">
            <a:off x="2763838" y="3051175"/>
            <a:ext cx="1463675" cy="547688"/>
          </a:xfrm>
          <a:prstGeom prst="straightConnector1">
            <a:avLst/>
          </a:prstGeom>
          <a:noFill/>
          <a:ln w="9360">
            <a:solidFill>
              <a:srgbClr val="000000"/>
            </a:solidFill>
            <a:prstDash val="sysDot"/>
            <a:miter lim="800000"/>
            <a:headEnd/>
            <a:tailEnd type="triangle" w="med" len="med"/>
          </a:ln>
          <a:effectLst/>
        </p:spPr>
      </p:cxnSp>
      <p:cxnSp>
        <p:nvCxnSpPr>
          <p:cNvPr id="13364" name="AutoShape 52"/>
          <p:cNvCxnSpPr>
            <a:cxnSpLocks noChangeShapeType="1"/>
          </p:cNvCxnSpPr>
          <p:nvPr/>
        </p:nvCxnSpPr>
        <p:spPr bwMode="auto">
          <a:xfrm flipV="1">
            <a:off x="1008063" y="1990725"/>
            <a:ext cx="1328737" cy="889000"/>
          </a:xfrm>
          <a:prstGeom prst="straightConnector1">
            <a:avLst/>
          </a:prstGeom>
          <a:noFill/>
          <a:ln w="9360">
            <a:solidFill>
              <a:srgbClr val="000000"/>
            </a:solidFill>
            <a:prstDash val="sysDot"/>
            <a:miter lim="800000"/>
            <a:headEnd/>
            <a:tailEnd type="triangle" w="med" len="med"/>
          </a:ln>
          <a:effectLst/>
        </p:spPr>
      </p:cxnSp>
      <p:cxnSp>
        <p:nvCxnSpPr>
          <p:cNvPr id="13365" name="AutoShape 53"/>
          <p:cNvCxnSpPr>
            <a:cxnSpLocks noChangeShapeType="1"/>
          </p:cNvCxnSpPr>
          <p:nvPr/>
        </p:nvCxnSpPr>
        <p:spPr bwMode="auto">
          <a:xfrm>
            <a:off x="1008063" y="1709738"/>
            <a:ext cx="1755775" cy="1890712"/>
          </a:xfrm>
          <a:prstGeom prst="straightConnector1">
            <a:avLst/>
          </a:prstGeom>
          <a:noFill/>
          <a:ln w="9360">
            <a:solidFill>
              <a:srgbClr val="000000"/>
            </a:solidFill>
            <a:prstDash val="sysDot"/>
            <a:miter lim="800000"/>
            <a:headEnd/>
            <a:tailEnd type="triangle" w="med" len="med"/>
          </a:ln>
          <a:effectLst/>
        </p:spPr>
      </p:cxnSp>
      <p:cxnSp>
        <p:nvCxnSpPr>
          <p:cNvPr id="13366" name="AutoShape 54"/>
          <p:cNvCxnSpPr>
            <a:cxnSpLocks noChangeShapeType="1"/>
          </p:cNvCxnSpPr>
          <p:nvPr/>
        </p:nvCxnSpPr>
        <p:spPr bwMode="auto">
          <a:xfrm>
            <a:off x="1008063" y="1709738"/>
            <a:ext cx="1328737" cy="280987"/>
          </a:xfrm>
          <a:prstGeom prst="straightConnector1">
            <a:avLst/>
          </a:prstGeom>
          <a:noFill/>
          <a:ln w="9360">
            <a:solidFill>
              <a:srgbClr val="000000"/>
            </a:solidFill>
            <a:prstDash val="sysDot"/>
            <a:miter lim="800000"/>
            <a:headEnd/>
            <a:tailEnd type="triangle" w="med" len="med"/>
          </a:ln>
          <a:effectLst/>
        </p:spPr>
      </p:cxnSp>
      <p:cxnSp>
        <p:nvCxnSpPr>
          <p:cNvPr id="13367" name="AutoShape 55"/>
          <p:cNvCxnSpPr>
            <a:cxnSpLocks noChangeShapeType="1"/>
          </p:cNvCxnSpPr>
          <p:nvPr/>
        </p:nvCxnSpPr>
        <p:spPr bwMode="auto">
          <a:xfrm>
            <a:off x="2336800" y="1990725"/>
            <a:ext cx="1890713" cy="1060450"/>
          </a:xfrm>
          <a:prstGeom prst="straightConnector1">
            <a:avLst/>
          </a:prstGeom>
          <a:noFill/>
          <a:ln w="9360">
            <a:solidFill>
              <a:srgbClr val="000000"/>
            </a:solidFill>
            <a:prstDash val="sysDot"/>
            <a:miter lim="800000"/>
            <a:headEnd/>
            <a:tailEnd type="triangle" w="med" len="med"/>
          </a:ln>
          <a:effectLst/>
        </p:spPr>
      </p:cxnSp>
      <p:cxnSp>
        <p:nvCxnSpPr>
          <p:cNvPr id="13368" name="AutoShape 56"/>
          <p:cNvCxnSpPr>
            <a:cxnSpLocks noChangeShapeType="1"/>
          </p:cNvCxnSpPr>
          <p:nvPr/>
        </p:nvCxnSpPr>
        <p:spPr bwMode="auto">
          <a:xfrm flipV="1">
            <a:off x="2336800" y="1978025"/>
            <a:ext cx="1450975" cy="11113"/>
          </a:xfrm>
          <a:prstGeom prst="straightConnector1">
            <a:avLst/>
          </a:prstGeom>
          <a:noFill/>
          <a:ln w="9360">
            <a:solidFill>
              <a:srgbClr val="000000"/>
            </a:solidFill>
            <a:prstDash val="sysDot"/>
            <a:miter lim="800000"/>
            <a:headEnd/>
            <a:tailEnd type="triangle" w="med" len="med"/>
          </a:ln>
          <a:effectLst/>
        </p:spPr>
      </p:cxnSp>
      <p:cxnSp>
        <p:nvCxnSpPr>
          <p:cNvPr id="13369" name="AutoShape 57"/>
          <p:cNvCxnSpPr>
            <a:cxnSpLocks noChangeShapeType="1"/>
          </p:cNvCxnSpPr>
          <p:nvPr/>
        </p:nvCxnSpPr>
        <p:spPr bwMode="auto">
          <a:xfrm>
            <a:off x="3787775" y="1978025"/>
            <a:ext cx="1768475" cy="903288"/>
          </a:xfrm>
          <a:prstGeom prst="straightConnector1">
            <a:avLst/>
          </a:prstGeom>
          <a:noFill/>
          <a:ln w="9360">
            <a:solidFill>
              <a:srgbClr val="000000"/>
            </a:solidFill>
            <a:prstDash val="sysDot"/>
            <a:miter lim="800000"/>
            <a:headEnd/>
            <a:tailEnd type="triangle" w="med" len="med"/>
          </a:ln>
          <a:effectLst/>
        </p:spPr>
      </p:cxnSp>
      <p:cxnSp>
        <p:nvCxnSpPr>
          <p:cNvPr id="13370" name="AutoShape 58"/>
          <p:cNvCxnSpPr>
            <a:cxnSpLocks noChangeShapeType="1"/>
          </p:cNvCxnSpPr>
          <p:nvPr/>
        </p:nvCxnSpPr>
        <p:spPr bwMode="auto">
          <a:xfrm flipV="1">
            <a:off x="4225925" y="2881313"/>
            <a:ext cx="1328738" cy="169862"/>
          </a:xfrm>
          <a:prstGeom prst="straightConnector1">
            <a:avLst/>
          </a:prstGeom>
          <a:noFill/>
          <a:ln w="9360">
            <a:solidFill>
              <a:srgbClr val="000000"/>
            </a:solidFill>
            <a:prstDash val="sysDot"/>
            <a:miter lim="800000"/>
            <a:headEnd/>
            <a:tailEnd type="triangle" w="med" len="med"/>
          </a:ln>
          <a:effectLst/>
        </p:spPr>
      </p:cxnSp>
      <p:cxnSp>
        <p:nvCxnSpPr>
          <p:cNvPr id="13371" name="AutoShape 59"/>
          <p:cNvCxnSpPr>
            <a:cxnSpLocks noChangeShapeType="1"/>
          </p:cNvCxnSpPr>
          <p:nvPr/>
        </p:nvCxnSpPr>
        <p:spPr bwMode="auto">
          <a:xfrm>
            <a:off x="4225925" y="3051175"/>
            <a:ext cx="1182688" cy="950913"/>
          </a:xfrm>
          <a:prstGeom prst="straightConnector1">
            <a:avLst/>
          </a:prstGeom>
          <a:noFill/>
          <a:ln w="9360">
            <a:solidFill>
              <a:srgbClr val="000000"/>
            </a:solidFill>
            <a:prstDash val="sysDot"/>
            <a:miter lim="800000"/>
            <a:headEnd/>
            <a:tailEnd type="triangle" w="med" len="med"/>
          </a:ln>
          <a:effectLst/>
        </p:spPr>
      </p:cxnSp>
      <p:cxnSp>
        <p:nvCxnSpPr>
          <p:cNvPr id="13372" name="AutoShape 60"/>
          <p:cNvCxnSpPr>
            <a:cxnSpLocks noChangeShapeType="1"/>
          </p:cNvCxnSpPr>
          <p:nvPr/>
        </p:nvCxnSpPr>
        <p:spPr bwMode="auto">
          <a:xfrm>
            <a:off x="2763838" y="3600450"/>
            <a:ext cx="2646362" cy="403225"/>
          </a:xfrm>
          <a:prstGeom prst="straightConnector1">
            <a:avLst/>
          </a:prstGeom>
          <a:noFill/>
          <a:ln w="9360">
            <a:solidFill>
              <a:srgbClr val="000000"/>
            </a:solidFill>
            <a:prstDash val="sysDot"/>
            <a:miter lim="800000"/>
            <a:headEnd/>
            <a:tailEnd type="triangle" w="med" len="med"/>
          </a:ln>
          <a:effectLst/>
        </p:spPr>
      </p:cxnSp>
      <p:cxnSp>
        <p:nvCxnSpPr>
          <p:cNvPr id="13373" name="AutoShape 61"/>
          <p:cNvCxnSpPr>
            <a:cxnSpLocks noChangeShapeType="1"/>
          </p:cNvCxnSpPr>
          <p:nvPr/>
        </p:nvCxnSpPr>
        <p:spPr bwMode="auto">
          <a:xfrm>
            <a:off x="1008063" y="3025775"/>
            <a:ext cx="1755775" cy="719138"/>
          </a:xfrm>
          <a:prstGeom prst="straightConnector1">
            <a:avLst/>
          </a:prstGeom>
          <a:noFill/>
          <a:ln w="9360">
            <a:solidFill>
              <a:srgbClr val="000000"/>
            </a:solidFill>
            <a:prstDash val="sysDot"/>
            <a:miter lim="800000"/>
            <a:headEnd/>
            <a:tailEnd type="triangle" w="med" len="med"/>
          </a:ln>
          <a:effectLst/>
        </p:spPr>
      </p:cxnSp>
      <p:cxnSp>
        <p:nvCxnSpPr>
          <p:cNvPr id="13374" name="AutoShape 62"/>
          <p:cNvCxnSpPr>
            <a:cxnSpLocks noChangeShapeType="1"/>
          </p:cNvCxnSpPr>
          <p:nvPr/>
        </p:nvCxnSpPr>
        <p:spPr bwMode="auto">
          <a:xfrm flipV="1">
            <a:off x="2763838" y="3195638"/>
            <a:ext cx="1463675" cy="547687"/>
          </a:xfrm>
          <a:prstGeom prst="straightConnector1">
            <a:avLst/>
          </a:prstGeom>
          <a:noFill/>
          <a:ln w="9360">
            <a:solidFill>
              <a:srgbClr val="000000"/>
            </a:solidFill>
            <a:prstDash val="sysDot"/>
            <a:miter lim="800000"/>
            <a:headEnd/>
            <a:tailEnd type="triangle" w="med" len="med"/>
          </a:ln>
          <a:effectLst/>
        </p:spPr>
      </p:cxnSp>
      <p:cxnSp>
        <p:nvCxnSpPr>
          <p:cNvPr id="13375" name="AutoShape 63"/>
          <p:cNvCxnSpPr>
            <a:cxnSpLocks noChangeShapeType="1"/>
          </p:cNvCxnSpPr>
          <p:nvPr/>
        </p:nvCxnSpPr>
        <p:spPr bwMode="auto">
          <a:xfrm flipV="1">
            <a:off x="1008063" y="2135188"/>
            <a:ext cx="1328737" cy="889000"/>
          </a:xfrm>
          <a:prstGeom prst="straightConnector1">
            <a:avLst/>
          </a:prstGeom>
          <a:noFill/>
          <a:ln w="9360">
            <a:solidFill>
              <a:srgbClr val="000000"/>
            </a:solidFill>
            <a:prstDash val="sysDot"/>
            <a:miter lim="800000"/>
            <a:headEnd/>
            <a:tailEnd type="triangle" w="med" len="med"/>
          </a:ln>
          <a:effectLst/>
        </p:spPr>
      </p:cxnSp>
      <p:cxnSp>
        <p:nvCxnSpPr>
          <p:cNvPr id="13376" name="AutoShape 64"/>
          <p:cNvCxnSpPr>
            <a:cxnSpLocks noChangeShapeType="1"/>
          </p:cNvCxnSpPr>
          <p:nvPr/>
        </p:nvCxnSpPr>
        <p:spPr bwMode="auto">
          <a:xfrm>
            <a:off x="1008063" y="1854200"/>
            <a:ext cx="1755775" cy="1890713"/>
          </a:xfrm>
          <a:prstGeom prst="straightConnector1">
            <a:avLst/>
          </a:prstGeom>
          <a:noFill/>
          <a:ln w="9360">
            <a:solidFill>
              <a:srgbClr val="000000"/>
            </a:solidFill>
            <a:prstDash val="sysDot"/>
            <a:miter lim="800000"/>
            <a:headEnd/>
            <a:tailEnd type="triangle" w="med" len="med"/>
          </a:ln>
          <a:effectLst/>
        </p:spPr>
      </p:cxnSp>
      <p:cxnSp>
        <p:nvCxnSpPr>
          <p:cNvPr id="13377" name="AutoShape 65"/>
          <p:cNvCxnSpPr>
            <a:cxnSpLocks noChangeShapeType="1"/>
          </p:cNvCxnSpPr>
          <p:nvPr/>
        </p:nvCxnSpPr>
        <p:spPr bwMode="auto">
          <a:xfrm>
            <a:off x="1008063" y="1854200"/>
            <a:ext cx="1328737" cy="280988"/>
          </a:xfrm>
          <a:prstGeom prst="straightConnector1">
            <a:avLst/>
          </a:prstGeom>
          <a:noFill/>
          <a:ln w="9360">
            <a:solidFill>
              <a:srgbClr val="000000"/>
            </a:solidFill>
            <a:prstDash val="sysDot"/>
            <a:miter lim="800000"/>
            <a:headEnd/>
            <a:tailEnd type="triangle" w="med" len="med"/>
          </a:ln>
          <a:effectLst/>
        </p:spPr>
      </p:cxnSp>
      <p:cxnSp>
        <p:nvCxnSpPr>
          <p:cNvPr id="13378" name="AutoShape 66"/>
          <p:cNvCxnSpPr>
            <a:cxnSpLocks noChangeShapeType="1"/>
          </p:cNvCxnSpPr>
          <p:nvPr/>
        </p:nvCxnSpPr>
        <p:spPr bwMode="auto">
          <a:xfrm>
            <a:off x="2336800" y="2135188"/>
            <a:ext cx="1890713" cy="1060450"/>
          </a:xfrm>
          <a:prstGeom prst="straightConnector1">
            <a:avLst/>
          </a:prstGeom>
          <a:noFill/>
          <a:ln w="9360">
            <a:solidFill>
              <a:srgbClr val="000000"/>
            </a:solidFill>
            <a:prstDash val="sysDot"/>
            <a:miter lim="800000"/>
            <a:headEnd/>
            <a:tailEnd type="triangle" w="med" len="med"/>
          </a:ln>
          <a:effectLst/>
        </p:spPr>
      </p:cxnSp>
      <p:cxnSp>
        <p:nvCxnSpPr>
          <p:cNvPr id="13379" name="AutoShape 67"/>
          <p:cNvCxnSpPr>
            <a:cxnSpLocks noChangeShapeType="1"/>
          </p:cNvCxnSpPr>
          <p:nvPr/>
        </p:nvCxnSpPr>
        <p:spPr bwMode="auto">
          <a:xfrm flipV="1">
            <a:off x="2336800" y="2122488"/>
            <a:ext cx="1450975" cy="11112"/>
          </a:xfrm>
          <a:prstGeom prst="straightConnector1">
            <a:avLst/>
          </a:prstGeom>
          <a:noFill/>
          <a:ln w="9360">
            <a:solidFill>
              <a:srgbClr val="000000"/>
            </a:solidFill>
            <a:prstDash val="sysDot"/>
            <a:miter lim="800000"/>
            <a:headEnd/>
            <a:tailEnd type="triangle" w="med" len="med"/>
          </a:ln>
          <a:effectLst/>
        </p:spPr>
      </p:cxnSp>
      <p:cxnSp>
        <p:nvCxnSpPr>
          <p:cNvPr id="13380" name="AutoShape 68"/>
          <p:cNvCxnSpPr>
            <a:cxnSpLocks noChangeShapeType="1"/>
          </p:cNvCxnSpPr>
          <p:nvPr/>
        </p:nvCxnSpPr>
        <p:spPr bwMode="auto">
          <a:xfrm>
            <a:off x="3787775" y="2122488"/>
            <a:ext cx="1768475" cy="903287"/>
          </a:xfrm>
          <a:prstGeom prst="straightConnector1">
            <a:avLst/>
          </a:prstGeom>
          <a:noFill/>
          <a:ln w="9360">
            <a:solidFill>
              <a:srgbClr val="000000"/>
            </a:solidFill>
            <a:prstDash val="sysDot"/>
            <a:miter lim="800000"/>
            <a:headEnd/>
            <a:tailEnd type="triangle" w="med" len="med"/>
          </a:ln>
          <a:effectLst/>
        </p:spPr>
      </p:cxnSp>
      <p:cxnSp>
        <p:nvCxnSpPr>
          <p:cNvPr id="13381" name="AutoShape 69"/>
          <p:cNvCxnSpPr>
            <a:cxnSpLocks noChangeShapeType="1"/>
          </p:cNvCxnSpPr>
          <p:nvPr/>
        </p:nvCxnSpPr>
        <p:spPr bwMode="auto">
          <a:xfrm flipV="1">
            <a:off x="4225925" y="3025775"/>
            <a:ext cx="1328738" cy="169863"/>
          </a:xfrm>
          <a:prstGeom prst="straightConnector1">
            <a:avLst/>
          </a:prstGeom>
          <a:noFill/>
          <a:ln w="9360">
            <a:solidFill>
              <a:srgbClr val="000000"/>
            </a:solidFill>
            <a:prstDash val="sysDot"/>
            <a:miter lim="800000"/>
            <a:headEnd/>
            <a:tailEnd type="triangle" w="med" len="med"/>
          </a:ln>
          <a:effectLst/>
        </p:spPr>
      </p:cxnSp>
      <p:cxnSp>
        <p:nvCxnSpPr>
          <p:cNvPr id="13382" name="AutoShape 70"/>
          <p:cNvCxnSpPr>
            <a:cxnSpLocks noChangeShapeType="1"/>
          </p:cNvCxnSpPr>
          <p:nvPr/>
        </p:nvCxnSpPr>
        <p:spPr bwMode="auto">
          <a:xfrm>
            <a:off x="4225925" y="3195638"/>
            <a:ext cx="1182688" cy="950912"/>
          </a:xfrm>
          <a:prstGeom prst="straightConnector1">
            <a:avLst/>
          </a:prstGeom>
          <a:noFill/>
          <a:ln w="9360">
            <a:solidFill>
              <a:srgbClr val="000000"/>
            </a:solidFill>
            <a:prstDash val="sysDot"/>
            <a:miter lim="800000"/>
            <a:headEnd/>
            <a:tailEnd type="triangle" w="med" len="med"/>
          </a:ln>
          <a:effectLst/>
        </p:spPr>
      </p:cxnSp>
      <p:cxnSp>
        <p:nvCxnSpPr>
          <p:cNvPr id="13383" name="AutoShape 71"/>
          <p:cNvCxnSpPr>
            <a:cxnSpLocks noChangeShapeType="1"/>
          </p:cNvCxnSpPr>
          <p:nvPr/>
        </p:nvCxnSpPr>
        <p:spPr bwMode="auto">
          <a:xfrm>
            <a:off x="2763838" y="3744913"/>
            <a:ext cx="2646362" cy="403225"/>
          </a:xfrm>
          <a:prstGeom prst="straightConnector1">
            <a:avLst/>
          </a:prstGeom>
          <a:noFill/>
          <a:ln w="9360">
            <a:solidFill>
              <a:srgbClr val="000000"/>
            </a:solidFill>
            <a:prstDash val="sysDot"/>
            <a:miter lim="800000"/>
            <a:headEnd/>
            <a:tailEnd type="triangle" w="med" len="med"/>
          </a:ln>
          <a:effectLst/>
        </p:spPr>
      </p:cxnSp>
      <p:cxnSp>
        <p:nvCxnSpPr>
          <p:cNvPr id="13384" name="AutoShape 72"/>
          <p:cNvCxnSpPr>
            <a:cxnSpLocks noChangeShapeType="1"/>
          </p:cNvCxnSpPr>
          <p:nvPr/>
        </p:nvCxnSpPr>
        <p:spPr bwMode="auto">
          <a:xfrm>
            <a:off x="1008063" y="3168650"/>
            <a:ext cx="1755775" cy="719138"/>
          </a:xfrm>
          <a:prstGeom prst="straightConnector1">
            <a:avLst/>
          </a:prstGeom>
          <a:noFill/>
          <a:ln w="9360">
            <a:solidFill>
              <a:srgbClr val="000000"/>
            </a:solidFill>
            <a:prstDash val="sysDot"/>
            <a:miter lim="800000"/>
            <a:headEnd/>
            <a:tailEnd type="triangle" w="med" len="med"/>
          </a:ln>
          <a:effectLst/>
        </p:spPr>
      </p:cxnSp>
      <p:cxnSp>
        <p:nvCxnSpPr>
          <p:cNvPr id="13385" name="AutoShape 73"/>
          <p:cNvCxnSpPr>
            <a:cxnSpLocks noChangeShapeType="1"/>
          </p:cNvCxnSpPr>
          <p:nvPr/>
        </p:nvCxnSpPr>
        <p:spPr bwMode="auto">
          <a:xfrm flipV="1">
            <a:off x="2763838" y="3340100"/>
            <a:ext cx="1463675" cy="547688"/>
          </a:xfrm>
          <a:prstGeom prst="straightConnector1">
            <a:avLst/>
          </a:prstGeom>
          <a:noFill/>
          <a:ln w="9360">
            <a:solidFill>
              <a:srgbClr val="000000"/>
            </a:solidFill>
            <a:prstDash val="sysDot"/>
            <a:miter lim="800000"/>
            <a:headEnd/>
            <a:tailEnd type="triangle" w="med" len="med"/>
          </a:ln>
          <a:effectLst/>
        </p:spPr>
      </p:cxnSp>
      <p:cxnSp>
        <p:nvCxnSpPr>
          <p:cNvPr id="13386" name="AutoShape 74"/>
          <p:cNvCxnSpPr>
            <a:cxnSpLocks noChangeShapeType="1"/>
          </p:cNvCxnSpPr>
          <p:nvPr/>
        </p:nvCxnSpPr>
        <p:spPr bwMode="auto">
          <a:xfrm flipV="1">
            <a:off x="1008063" y="2279650"/>
            <a:ext cx="1328737" cy="889000"/>
          </a:xfrm>
          <a:prstGeom prst="straightConnector1">
            <a:avLst/>
          </a:prstGeom>
          <a:noFill/>
          <a:ln w="9360">
            <a:solidFill>
              <a:srgbClr val="000000"/>
            </a:solidFill>
            <a:prstDash val="sysDot"/>
            <a:miter lim="800000"/>
            <a:headEnd/>
            <a:tailEnd type="triangle" w="med" len="med"/>
          </a:ln>
          <a:effectLst/>
        </p:spPr>
      </p:cxnSp>
      <p:cxnSp>
        <p:nvCxnSpPr>
          <p:cNvPr id="13387" name="AutoShape 75"/>
          <p:cNvCxnSpPr>
            <a:cxnSpLocks noChangeShapeType="1"/>
          </p:cNvCxnSpPr>
          <p:nvPr/>
        </p:nvCxnSpPr>
        <p:spPr bwMode="auto">
          <a:xfrm>
            <a:off x="1008063" y="1998663"/>
            <a:ext cx="1755775" cy="1890712"/>
          </a:xfrm>
          <a:prstGeom prst="straightConnector1">
            <a:avLst/>
          </a:prstGeom>
          <a:noFill/>
          <a:ln w="9360">
            <a:solidFill>
              <a:srgbClr val="000000"/>
            </a:solidFill>
            <a:prstDash val="sysDot"/>
            <a:miter lim="800000"/>
            <a:headEnd/>
            <a:tailEnd type="triangle" w="med" len="med"/>
          </a:ln>
          <a:effectLst/>
        </p:spPr>
      </p:cxnSp>
      <p:cxnSp>
        <p:nvCxnSpPr>
          <p:cNvPr id="13388" name="AutoShape 76"/>
          <p:cNvCxnSpPr>
            <a:cxnSpLocks noChangeShapeType="1"/>
          </p:cNvCxnSpPr>
          <p:nvPr/>
        </p:nvCxnSpPr>
        <p:spPr bwMode="auto">
          <a:xfrm>
            <a:off x="1008063" y="1998663"/>
            <a:ext cx="1328737" cy="280987"/>
          </a:xfrm>
          <a:prstGeom prst="straightConnector1">
            <a:avLst/>
          </a:prstGeom>
          <a:noFill/>
          <a:ln w="9360">
            <a:solidFill>
              <a:srgbClr val="000000"/>
            </a:solidFill>
            <a:prstDash val="sysDot"/>
            <a:miter lim="800000"/>
            <a:headEnd/>
            <a:tailEnd type="triangle" w="med" len="med"/>
          </a:ln>
          <a:effectLst/>
        </p:spPr>
      </p:cxnSp>
      <p:cxnSp>
        <p:nvCxnSpPr>
          <p:cNvPr id="13389" name="AutoShape 77"/>
          <p:cNvCxnSpPr>
            <a:cxnSpLocks noChangeShapeType="1"/>
          </p:cNvCxnSpPr>
          <p:nvPr/>
        </p:nvCxnSpPr>
        <p:spPr bwMode="auto">
          <a:xfrm>
            <a:off x="2336800" y="2279650"/>
            <a:ext cx="1890713" cy="1060450"/>
          </a:xfrm>
          <a:prstGeom prst="straightConnector1">
            <a:avLst/>
          </a:prstGeom>
          <a:noFill/>
          <a:ln w="9360">
            <a:solidFill>
              <a:srgbClr val="000000"/>
            </a:solidFill>
            <a:prstDash val="sysDot"/>
            <a:miter lim="800000"/>
            <a:headEnd/>
            <a:tailEnd type="triangle" w="med" len="med"/>
          </a:ln>
          <a:effectLst/>
        </p:spPr>
      </p:cxnSp>
      <p:cxnSp>
        <p:nvCxnSpPr>
          <p:cNvPr id="13390" name="AutoShape 78"/>
          <p:cNvCxnSpPr>
            <a:cxnSpLocks noChangeShapeType="1"/>
          </p:cNvCxnSpPr>
          <p:nvPr/>
        </p:nvCxnSpPr>
        <p:spPr bwMode="auto">
          <a:xfrm flipV="1">
            <a:off x="2336800" y="2266950"/>
            <a:ext cx="1450975" cy="11113"/>
          </a:xfrm>
          <a:prstGeom prst="straightConnector1">
            <a:avLst/>
          </a:prstGeom>
          <a:noFill/>
          <a:ln w="9360">
            <a:solidFill>
              <a:srgbClr val="000000"/>
            </a:solidFill>
            <a:prstDash val="sysDot"/>
            <a:miter lim="800000"/>
            <a:headEnd/>
            <a:tailEnd type="triangle" w="med" len="med"/>
          </a:ln>
          <a:effectLst/>
        </p:spPr>
      </p:cxnSp>
      <p:cxnSp>
        <p:nvCxnSpPr>
          <p:cNvPr id="13391" name="AutoShape 79"/>
          <p:cNvCxnSpPr>
            <a:cxnSpLocks noChangeShapeType="1"/>
          </p:cNvCxnSpPr>
          <p:nvPr/>
        </p:nvCxnSpPr>
        <p:spPr bwMode="auto">
          <a:xfrm>
            <a:off x="3787775" y="2266950"/>
            <a:ext cx="1768475" cy="903288"/>
          </a:xfrm>
          <a:prstGeom prst="straightConnector1">
            <a:avLst/>
          </a:prstGeom>
          <a:noFill/>
          <a:ln w="9360">
            <a:solidFill>
              <a:srgbClr val="000000"/>
            </a:solidFill>
            <a:prstDash val="sysDot"/>
            <a:miter lim="800000"/>
            <a:headEnd/>
            <a:tailEnd type="triangle" w="med" len="med"/>
          </a:ln>
          <a:effectLst/>
        </p:spPr>
      </p:cxnSp>
      <p:cxnSp>
        <p:nvCxnSpPr>
          <p:cNvPr id="13392" name="AutoShape 80"/>
          <p:cNvCxnSpPr>
            <a:cxnSpLocks noChangeShapeType="1"/>
          </p:cNvCxnSpPr>
          <p:nvPr/>
        </p:nvCxnSpPr>
        <p:spPr bwMode="auto">
          <a:xfrm flipV="1">
            <a:off x="4225925" y="3168650"/>
            <a:ext cx="1328738" cy="169863"/>
          </a:xfrm>
          <a:prstGeom prst="straightConnector1">
            <a:avLst/>
          </a:prstGeom>
          <a:noFill/>
          <a:ln w="9360">
            <a:solidFill>
              <a:srgbClr val="000000"/>
            </a:solidFill>
            <a:prstDash val="sysDot"/>
            <a:miter lim="800000"/>
            <a:headEnd/>
            <a:tailEnd type="triangle" w="med" len="med"/>
          </a:ln>
          <a:effectLst/>
        </p:spPr>
      </p:cxnSp>
      <p:cxnSp>
        <p:nvCxnSpPr>
          <p:cNvPr id="13393" name="AutoShape 81"/>
          <p:cNvCxnSpPr>
            <a:cxnSpLocks noChangeShapeType="1"/>
          </p:cNvCxnSpPr>
          <p:nvPr/>
        </p:nvCxnSpPr>
        <p:spPr bwMode="auto">
          <a:xfrm>
            <a:off x="4225925" y="3340100"/>
            <a:ext cx="1182688" cy="950913"/>
          </a:xfrm>
          <a:prstGeom prst="straightConnector1">
            <a:avLst/>
          </a:prstGeom>
          <a:noFill/>
          <a:ln w="9360">
            <a:solidFill>
              <a:srgbClr val="000000"/>
            </a:solidFill>
            <a:prstDash val="sysDot"/>
            <a:miter lim="800000"/>
            <a:headEnd/>
            <a:tailEnd type="triangle" w="med" len="med"/>
          </a:ln>
          <a:effectLst/>
        </p:spPr>
      </p:cxnSp>
      <p:cxnSp>
        <p:nvCxnSpPr>
          <p:cNvPr id="13394" name="AutoShape 82"/>
          <p:cNvCxnSpPr>
            <a:cxnSpLocks noChangeShapeType="1"/>
          </p:cNvCxnSpPr>
          <p:nvPr/>
        </p:nvCxnSpPr>
        <p:spPr bwMode="auto">
          <a:xfrm>
            <a:off x="2763838" y="3889375"/>
            <a:ext cx="2646362" cy="403225"/>
          </a:xfrm>
          <a:prstGeom prst="straightConnector1">
            <a:avLst/>
          </a:prstGeom>
          <a:noFill/>
          <a:ln w="9360">
            <a:solidFill>
              <a:srgbClr val="000000"/>
            </a:solidFill>
            <a:prstDash val="sysDot"/>
            <a:miter lim="800000"/>
            <a:headEnd/>
            <a:tailEnd type="triangle" w="med" len="med"/>
          </a:ln>
          <a:effectLst/>
        </p:spPr>
      </p:cxnSp>
      <p:cxnSp>
        <p:nvCxnSpPr>
          <p:cNvPr id="13395" name="AutoShape 83"/>
          <p:cNvCxnSpPr>
            <a:cxnSpLocks noChangeShapeType="1"/>
          </p:cNvCxnSpPr>
          <p:nvPr/>
        </p:nvCxnSpPr>
        <p:spPr bwMode="auto">
          <a:xfrm>
            <a:off x="1008063" y="3313113"/>
            <a:ext cx="1755775" cy="719137"/>
          </a:xfrm>
          <a:prstGeom prst="straightConnector1">
            <a:avLst/>
          </a:prstGeom>
          <a:noFill/>
          <a:ln w="9360">
            <a:solidFill>
              <a:srgbClr val="000000"/>
            </a:solidFill>
            <a:prstDash val="sysDot"/>
            <a:miter lim="800000"/>
            <a:headEnd/>
            <a:tailEnd type="triangle" w="med" len="med"/>
          </a:ln>
          <a:effectLst/>
        </p:spPr>
      </p:cxnSp>
      <p:cxnSp>
        <p:nvCxnSpPr>
          <p:cNvPr id="13396" name="AutoShape 84"/>
          <p:cNvCxnSpPr>
            <a:cxnSpLocks noChangeShapeType="1"/>
          </p:cNvCxnSpPr>
          <p:nvPr/>
        </p:nvCxnSpPr>
        <p:spPr bwMode="auto">
          <a:xfrm flipV="1">
            <a:off x="2763838" y="3484563"/>
            <a:ext cx="1463675" cy="547687"/>
          </a:xfrm>
          <a:prstGeom prst="straightConnector1">
            <a:avLst/>
          </a:prstGeom>
          <a:noFill/>
          <a:ln w="9360">
            <a:solidFill>
              <a:srgbClr val="000000"/>
            </a:solidFill>
            <a:prstDash val="sysDot"/>
            <a:miter lim="800000"/>
            <a:headEnd/>
            <a:tailEnd type="triangle" w="med" len="med"/>
          </a:ln>
          <a:effectLst/>
        </p:spPr>
      </p:cxnSp>
      <p:cxnSp>
        <p:nvCxnSpPr>
          <p:cNvPr id="13397" name="AutoShape 85"/>
          <p:cNvCxnSpPr>
            <a:cxnSpLocks noChangeShapeType="1"/>
          </p:cNvCxnSpPr>
          <p:nvPr/>
        </p:nvCxnSpPr>
        <p:spPr bwMode="auto">
          <a:xfrm flipV="1">
            <a:off x="1008063" y="2424113"/>
            <a:ext cx="1328737" cy="889000"/>
          </a:xfrm>
          <a:prstGeom prst="straightConnector1">
            <a:avLst/>
          </a:prstGeom>
          <a:noFill/>
          <a:ln w="9360">
            <a:solidFill>
              <a:srgbClr val="000000"/>
            </a:solidFill>
            <a:prstDash val="sysDot"/>
            <a:miter lim="800000"/>
            <a:headEnd/>
            <a:tailEnd type="triangle" w="med" len="med"/>
          </a:ln>
          <a:effectLst/>
        </p:spPr>
      </p:cxnSp>
      <p:cxnSp>
        <p:nvCxnSpPr>
          <p:cNvPr id="13398" name="AutoShape 86"/>
          <p:cNvCxnSpPr>
            <a:cxnSpLocks noChangeShapeType="1"/>
          </p:cNvCxnSpPr>
          <p:nvPr/>
        </p:nvCxnSpPr>
        <p:spPr bwMode="auto">
          <a:xfrm>
            <a:off x="1008063" y="2143125"/>
            <a:ext cx="1755775" cy="1890713"/>
          </a:xfrm>
          <a:prstGeom prst="straightConnector1">
            <a:avLst/>
          </a:prstGeom>
          <a:noFill/>
          <a:ln w="9360">
            <a:solidFill>
              <a:srgbClr val="000000"/>
            </a:solidFill>
            <a:prstDash val="sysDot"/>
            <a:miter lim="800000"/>
            <a:headEnd/>
            <a:tailEnd type="triangle" w="med" len="med"/>
          </a:ln>
          <a:effectLst/>
        </p:spPr>
      </p:cxnSp>
      <p:cxnSp>
        <p:nvCxnSpPr>
          <p:cNvPr id="13399" name="AutoShape 87"/>
          <p:cNvCxnSpPr>
            <a:cxnSpLocks noChangeShapeType="1"/>
          </p:cNvCxnSpPr>
          <p:nvPr/>
        </p:nvCxnSpPr>
        <p:spPr bwMode="auto">
          <a:xfrm>
            <a:off x="1008063" y="2143125"/>
            <a:ext cx="1328737" cy="280988"/>
          </a:xfrm>
          <a:prstGeom prst="straightConnector1">
            <a:avLst/>
          </a:prstGeom>
          <a:noFill/>
          <a:ln w="9360">
            <a:solidFill>
              <a:srgbClr val="000000"/>
            </a:solidFill>
            <a:prstDash val="sysDot"/>
            <a:miter lim="800000"/>
            <a:headEnd/>
            <a:tailEnd type="triangle" w="med" len="med"/>
          </a:ln>
          <a:effectLst/>
        </p:spPr>
      </p:cxnSp>
      <p:cxnSp>
        <p:nvCxnSpPr>
          <p:cNvPr id="13400" name="AutoShape 88"/>
          <p:cNvCxnSpPr>
            <a:cxnSpLocks noChangeShapeType="1"/>
          </p:cNvCxnSpPr>
          <p:nvPr/>
        </p:nvCxnSpPr>
        <p:spPr bwMode="auto">
          <a:xfrm>
            <a:off x="2336800" y="2424113"/>
            <a:ext cx="1890713" cy="1060450"/>
          </a:xfrm>
          <a:prstGeom prst="straightConnector1">
            <a:avLst/>
          </a:prstGeom>
          <a:noFill/>
          <a:ln w="9360">
            <a:solidFill>
              <a:srgbClr val="000000"/>
            </a:solidFill>
            <a:prstDash val="sysDot"/>
            <a:miter lim="800000"/>
            <a:headEnd/>
            <a:tailEnd type="triangle" w="med" len="med"/>
          </a:ln>
          <a:effectLst/>
        </p:spPr>
      </p:cxnSp>
      <p:cxnSp>
        <p:nvCxnSpPr>
          <p:cNvPr id="13401" name="AutoShape 89"/>
          <p:cNvCxnSpPr>
            <a:cxnSpLocks noChangeShapeType="1"/>
          </p:cNvCxnSpPr>
          <p:nvPr/>
        </p:nvCxnSpPr>
        <p:spPr bwMode="auto">
          <a:xfrm flipV="1">
            <a:off x="2336800" y="2411413"/>
            <a:ext cx="1450975" cy="11112"/>
          </a:xfrm>
          <a:prstGeom prst="straightConnector1">
            <a:avLst/>
          </a:prstGeom>
          <a:noFill/>
          <a:ln w="9360">
            <a:solidFill>
              <a:srgbClr val="000000"/>
            </a:solidFill>
            <a:prstDash val="sysDot"/>
            <a:miter lim="800000"/>
            <a:headEnd/>
            <a:tailEnd type="triangle" w="med" len="med"/>
          </a:ln>
          <a:effectLst/>
        </p:spPr>
      </p:cxnSp>
      <p:cxnSp>
        <p:nvCxnSpPr>
          <p:cNvPr id="13402" name="AutoShape 90"/>
          <p:cNvCxnSpPr>
            <a:cxnSpLocks noChangeShapeType="1"/>
          </p:cNvCxnSpPr>
          <p:nvPr/>
        </p:nvCxnSpPr>
        <p:spPr bwMode="auto">
          <a:xfrm>
            <a:off x="3787775" y="2411413"/>
            <a:ext cx="1768475" cy="903287"/>
          </a:xfrm>
          <a:prstGeom prst="straightConnector1">
            <a:avLst/>
          </a:prstGeom>
          <a:noFill/>
          <a:ln w="9360">
            <a:solidFill>
              <a:srgbClr val="000000"/>
            </a:solidFill>
            <a:prstDash val="sysDot"/>
            <a:miter lim="800000"/>
            <a:headEnd/>
            <a:tailEnd type="triangle" w="med" len="med"/>
          </a:ln>
          <a:effectLst/>
        </p:spPr>
      </p:cxnSp>
      <p:cxnSp>
        <p:nvCxnSpPr>
          <p:cNvPr id="13403" name="AutoShape 91"/>
          <p:cNvCxnSpPr>
            <a:cxnSpLocks noChangeShapeType="1"/>
          </p:cNvCxnSpPr>
          <p:nvPr/>
        </p:nvCxnSpPr>
        <p:spPr bwMode="auto">
          <a:xfrm flipV="1">
            <a:off x="4225925" y="3313113"/>
            <a:ext cx="1328738" cy="169862"/>
          </a:xfrm>
          <a:prstGeom prst="straightConnector1">
            <a:avLst/>
          </a:prstGeom>
          <a:noFill/>
          <a:ln w="9360">
            <a:solidFill>
              <a:srgbClr val="000000"/>
            </a:solidFill>
            <a:prstDash val="sysDot"/>
            <a:miter lim="800000"/>
            <a:headEnd/>
            <a:tailEnd type="triangle" w="med" len="med"/>
          </a:ln>
          <a:effectLst/>
        </p:spPr>
      </p:cxnSp>
      <p:cxnSp>
        <p:nvCxnSpPr>
          <p:cNvPr id="13404" name="AutoShape 92"/>
          <p:cNvCxnSpPr>
            <a:cxnSpLocks noChangeShapeType="1"/>
          </p:cNvCxnSpPr>
          <p:nvPr/>
        </p:nvCxnSpPr>
        <p:spPr bwMode="auto">
          <a:xfrm>
            <a:off x="4225925" y="3484563"/>
            <a:ext cx="1182688" cy="950912"/>
          </a:xfrm>
          <a:prstGeom prst="straightConnector1">
            <a:avLst/>
          </a:prstGeom>
          <a:noFill/>
          <a:ln w="9360">
            <a:solidFill>
              <a:srgbClr val="000000"/>
            </a:solidFill>
            <a:prstDash val="sysDot"/>
            <a:miter lim="800000"/>
            <a:headEnd/>
            <a:tailEnd type="triangle" w="med" len="med"/>
          </a:ln>
          <a:effectLst/>
        </p:spPr>
      </p:cxnSp>
      <p:cxnSp>
        <p:nvCxnSpPr>
          <p:cNvPr id="13405" name="AutoShape 93"/>
          <p:cNvCxnSpPr>
            <a:cxnSpLocks noChangeShapeType="1"/>
          </p:cNvCxnSpPr>
          <p:nvPr/>
        </p:nvCxnSpPr>
        <p:spPr bwMode="auto">
          <a:xfrm>
            <a:off x="2763838" y="4033838"/>
            <a:ext cx="2646362" cy="403225"/>
          </a:xfrm>
          <a:prstGeom prst="straightConnector1">
            <a:avLst/>
          </a:prstGeom>
          <a:noFill/>
          <a:ln w="9360">
            <a:solidFill>
              <a:srgbClr val="000000"/>
            </a:solidFill>
            <a:prstDash val="sysDot"/>
            <a:miter lim="800000"/>
            <a:headEnd/>
            <a:tailEnd type="triangle" w="med" len="med"/>
          </a:ln>
          <a:effectLst/>
        </p:spPr>
      </p:cxnSp>
      <p:sp>
        <p:nvSpPr>
          <p:cNvPr id="13406" name="Rectangle 94"/>
          <p:cNvSpPr>
            <a:spLocks noChangeArrowheads="1"/>
          </p:cNvSpPr>
          <p:nvPr/>
        </p:nvSpPr>
        <p:spPr bwMode="auto">
          <a:xfrm>
            <a:off x="654050" y="2122488"/>
            <a:ext cx="161925" cy="979487"/>
          </a:xfrm>
          <a:prstGeom prst="rect">
            <a:avLst/>
          </a:prstGeom>
          <a:solidFill>
            <a:srgbClr val="00B8FF">
              <a:alpha val="50000"/>
            </a:srgbClr>
          </a:solidFill>
          <a:ln w="9360">
            <a:solidFill>
              <a:srgbClr val="000000"/>
            </a:solidFill>
            <a:round/>
            <a:headEnd/>
            <a:tailEnd/>
          </a:ln>
          <a:effectLst/>
        </p:spPr>
        <p:txBody>
          <a:bodyPr wrap="none" anchor="ctr"/>
          <a:lstStyle/>
          <a:p>
            <a:endParaRPr lang="en-US" sz="2000"/>
          </a:p>
        </p:txBody>
      </p:sp>
      <p:sp>
        <p:nvSpPr>
          <p:cNvPr id="13407" name="Rectangle 95"/>
          <p:cNvSpPr>
            <a:spLocks noChangeArrowheads="1"/>
          </p:cNvSpPr>
          <p:nvPr/>
        </p:nvSpPr>
        <p:spPr bwMode="auto">
          <a:xfrm>
            <a:off x="2122488" y="2776538"/>
            <a:ext cx="163512" cy="979487"/>
          </a:xfrm>
          <a:prstGeom prst="rect">
            <a:avLst/>
          </a:prstGeom>
          <a:solidFill>
            <a:srgbClr val="00B8FF">
              <a:alpha val="50000"/>
            </a:srgbClr>
          </a:solidFill>
          <a:ln w="9360">
            <a:solidFill>
              <a:srgbClr val="000000"/>
            </a:solidFill>
            <a:round/>
            <a:headEnd/>
            <a:tailEnd/>
          </a:ln>
          <a:effectLst/>
        </p:spPr>
        <p:txBody>
          <a:bodyPr wrap="none" anchor="ctr"/>
          <a:lstStyle/>
          <a:p>
            <a:endParaRPr lang="en-US" sz="2000"/>
          </a:p>
        </p:txBody>
      </p:sp>
      <p:graphicFrame>
        <p:nvGraphicFramePr>
          <p:cNvPr id="13408" name="Object 96"/>
          <p:cNvGraphicFramePr>
            <a:graphicFrameLocks noChangeAspect="1"/>
          </p:cNvGraphicFramePr>
          <p:nvPr/>
        </p:nvGraphicFramePr>
        <p:xfrm>
          <a:off x="327025" y="2449513"/>
          <a:ext cx="347663" cy="288925"/>
        </p:xfrm>
        <a:graphic>
          <a:graphicData uri="http://schemas.openxmlformats.org/presentationml/2006/ole">
            <p:oleObj spid="_x0000_s13408" r:id="rId3" imgW="382680" imgH="326520" progId="">
              <p:embed/>
            </p:oleObj>
          </a:graphicData>
        </a:graphic>
      </p:graphicFrame>
      <p:graphicFrame>
        <p:nvGraphicFramePr>
          <p:cNvPr id="13409" name="Object 97"/>
          <p:cNvGraphicFramePr>
            <a:graphicFrameLocks noChangeAspect="1"/>
          </p:cNvGraphicFramePr>
          <p:nvPr/>
        </p:nvGraphicFramePr>
        <p:xfrm>
          <a:off x="1812925" y="3429000"/>
          <a:ext cx="309563" cy="287338"/>
        </p:xfrm>
        <a:graphic>
          <a:graphicData uri="http://schemas.openxmlformats.org/presentationml/2006/ole">
            <p:oleObj spid="_x0000_s13409" r:id="rId4" imgW="341280" imgH="326520" progId="">
              <p:embed/>
            </p:oleObj>
          </a:graphicData>
        </a:graphic>
      </p:graphicFrame>
      <p:graphicFrame>
        <p:nvGraphicFramePr>
          <p:cNvPr id="13410" name="Object 98"/>
          <p:cNvGraphicFramePr>
            <a:graphicFrameLocks noChangeAspect="1"/>
          </p:cNvGraphicFramePr>
          <p:nvPr/>
        </p:nvGraphicFramePr>
        <p:xfrm>
          <a:off x="488950" y="4244975"/>
          <a:ext cx="720725" cy="288925"/>
        </p:xfrm>
        <a:graphic>
          <a:graphicData uri="http://schemas.openxmlformats.org/presentationml/2006/ole">
            <p:oleObj spid="_x0000_s13410" r:id="rId5" imgW="786600" imgH="326520" progId="">
              <p:embed/>
            </p:oleObj>
          </a:graphicData>
        </a:graphic>
      </p:graphicFrame>
      <p:sp>
        <p:nvSpPr>
          <p:cNvPr id="13411" name="Text Box 99"/>
          <p:cNvSpPr txBox="1">
            <a:spLocks noChangeArrowheads="1"/>
          </p:cNvSpPr>
          <p:nvPr/>
        </p:nvSpPr>
        <p:spPr bwMode="auto">
          <a:xfrm>
            <a:off x="1403350" y="4310063"/>
            <a:ext cx="2797175" cy="549275"/>
          </a:xfrm>
          <a:prstGeom prst="rect">
            <a:avLst/>
          </a:prstGeom>
          <a:noFill/>
          <a:ln w="9525">
            <a:noFill/>
            <a:round/>
            <a:headEnd/>
            <a:tailEnd/>
          </a:ln>
          <a:effectLst/>
        </p:spPr>
        <p:txBody>
          <a:bodyPr wrap="none" lIns="0" tIns="0" rIns="0" bIns="0"/>
          <a:lstStyle/>
          <a:p>
            <a:pPr defTabSz="407988" hangingPunct="0">
              <a:lnSpc>
                <a:spcPct val="95000"/>
              </a:lnSpc>
              <a:buClr>
                <a:srgbClr val="000000"/>
              </a:buClr>
              <a:buSzPct val="45000"/>
              <a:buFont typeface="Wingdings" pitchFamily="2" charset="2"/>
              <a:buNone/>
              <a:tabLst>
                <a:tab pos="0" algn="l"/>
                <a:tab pos="406400" algn="l"/>
                <a:tab pos="814388" algn="l"/>
                <a:tab pos="1220788" algn="l"/>
                <a:tab pos="1628775" algn="l"/>
                <a:tab pos="2036763" algn="l"/>
                <a:tab pos="2443163" algn="l"/>
                <a:tab pos="2851150" algn="l"/>
                <a:tab pos="3259138" algn="l"/>
                <a:tab pos="3665538" algn="l"/>
                <a:tab pos="4073525" algn="l"/>
                <a:tab pos="4481513" algn="l"/>
                <a:tab pos="4889500" algn="l"/>
                <a:tab pos="5295900" algn="l"/>
                <a:tab pos="5703888" algn="l"/>
                <a:tab pos="6111875" algn="l"/>
                <a:tab pos="6518275" algn="l"/>
                <a:tab pos="6926263" algn="l"/>
                <a:tab pos="7334250" algn="l"/>
                <a:tab pos="7742238" algn="l"/>
                <a:tab pos="8148638" algn="l"/>
              </a:tabLst>
            </a:pPr>
            <a:r>
              <a:rPr lang="en-GB" sz="1400">
                <a:solidFill>
                  <a:srgbClr val="000000"/>
                </a:solidFill>
              </a:rPr>
              <a:t>will be typical w.h.p.   =&gt;  we can emulate </a:t>
            </a:r>
          </a:p>
          <a:p>
            <a:pPr defTabSz="407988" hangingPunct="0">
              <a:lnSpc>
                <a:spcPct val="95000"/>
              </a:lnSpc>
              <a:buClr>
                <a:srgbClr val="000000"/>
              </a:buClr>
              <a:buSzPct val="45000"/>
              <a:buFont typeface="Wingdings" pitchFamily="2" charset="2"/>
              <a:buNone/>
              <a:tabLst>
                <a:tab pos="0" algn="l"/>
                <a:tab pos="406400" algn="l"/>
                <a:tab pos="814388" algn="l"/>
                <a:tab pos="1220788" algn="l"/>
                <a:tab pos="1628775" algn="l"/>
                <a:tab pos="2036763" algn="l"/>
                <a:tab pos="2443163" algn="l"/>
                <a:tab pos="2851150" algn="l"/>
                <a:tab pos="3259138" algn="l"/>
                <a:tab pos="3665538" algn="l"/>
                <a:tab pos="4073525" algn="l"/>
                <a:tab pos="4481513" algn="l"/>
                <a:tab pos="4889500" algn="l"/>
                <a:tab pos="5295900" algn="l"/>
                <a:tab pos="5703888" algn="l"/>
                <a:tab pos="6111875" algn="l"/>
                <a:tab pos="6518275" algn="l"/>
                <a:tab pos="6926263" algn="l"/>
                <a:tab pos="7334250" algn="l"/>
                <a:tab pos="7742238" algn="l"/>
                <a:tab pos="8148638" algn="l"/>
              </a:tabLst>
            </a:pPr>
            <a:r>
              <a:rPr lang="en-GB" sz="1400">
                <a:solidFill>
                  <a:srgbClr val="000000"/>
                </a:solidFill>
              </a:rPr>
              <a:t>the behavior of the trasnmission with a bit</a:t>
            </a:r>
          </a:p>
          <a:p>
            <a:pPr defTabSz="407988" hangingPunct="0">
              <a:lnSpc>
                <a:spcPct val="95000"/>
              </a:lnSpc>
              <a:buClr>
                <a:srgbClr val="000000"/>
              </a:buClr>
              <a:buSzPct val="45000"/>
              <a:buFont typeface="Wingdings" pitchFamily="2" charset="2"/>
              <a:buNone/>
              <a:tabLst>
                <a:tab pos="0" algn="l"/>
                <a:tab pos="406400" algn="l"/>
                <a:tab pos="814388" algn="l"/>
                <a:tab pos="1220788" algn="l"/>
                <a:tab pos="1628775" algn="l"/>
                <a:tab pos="2036763" algn="l"/>
                <a:tab pos="2443163" algn="l"/>
                <a:tab pos="2851150" algn="l"/>
                <a:tab pos="3259138" algn="l"/>
                <a:tab pos="3665538" algn="l"/>
                <a:tab pos="4073525" algn="l"/>
                <a:tab pos="4481513" algn="l"/>
                <a:tab pos="4889500" algn="l"/>
                <a:tab pos="5295900" algn="l"/>
                <a:tab pos="5703888" algn="l"/>
                <a:tab pos="6111875" algn="l"/>
                <a:tab pos="6518275" algn="l"/>
                <a:tab pos="6926263" algn="l"/>
                <a:tab pos="7334250" algn="l"/>
                <a:tab pos="7742238" algn="l"/>
                <a:tab pos="8148638" algn="l"/>
              </a:tabLst>
            </a:pPr>
            <a:r>
              <a:rPr lang="en-GB" sz="1400">
                <a:solidFill>
                  <a:srgbClr val="000000"/>
                </a:solidFill>
              </a:rPr>
              <a:t>pipe of width</a:t>
            </a:r>
            <a:r>
              <a:rPr lang="en-GB" sz="1400">
                <a:solidFill>
                  <a:srgbClr val="000000"/>
                </a:solidFill>
                <a:latin typeface="Times New Roman" pitchFamily="18" charset="0"/>
              </a:rPr>
              <a:t> N I(X;Y)</a:t>
            </a:r>
            <a:r>
              <a:rPr lang="ar-SA" sz="1400">
                <a:solidFill>
                  <a:srgbClr val="000000"/>
                </a:solidFill>
                <a:latin typeface="Times New Roman" pitchFamily="18" charset="0"/>
                <a:cs typeface="Times New Roman" pitchFamily="18" charset="0"/>
              </a:rPr>
              <a:t>‏</a:t>
            </a:r>
            <a:endParaRPr lang="en-GB" sz="1400">
              <a:solidFill>
                <a:srgbClr val="000000"/>
              </a:solidFill>
              <a:latin typeface="Times New Roman" pitchFamily="18" charset="0"/>
              <a:cs typeface="Times New Roman" pitchFamily="18" charset="0"/>
            </a:endParaRPr>
          </a:p>
        </p:txBody>
      </p:sp>
      <p:cxnSp>
        <p:nvCxnSpPr>
          <p:cNvPr id="13412" name="AutoShape 100"/>
          <p:cNvCxnSpPr>
            <a:cxnSpLocks noChangeShapeType="1"/>
          </p:cNvCxnSpPr>
          <p:nvPr/>
        </p:nvCxnSpPr>
        <p:spPr bwMode="auto">
          <a:xfrm>
            <a:off x="2792413" y="5413375"/>
            <a:ext cx="3657600" cy="1182688"/>
          </a:xfrm>
          <a:prstGeom prst="curvedConnector3">
            <a:avLst>
              <a:gd name="adj1" fmla="val 50000"/>
            </a:avLst>
          </a:prstGeom>
          <a:noFill/>
          <a:ln w="9360">
            <a:solidFill>
              <a:srgbClr val="000000"/>
            </a:solidFill>
            <a:prstDash val="sysDot"/>
            <a:miter lim="800000"/>
            <a:headEnd/>
            <a:tailEnd type="triangle" w="med" len="med"/>
          </a:ln>
          <a:effectLst/>
        </p:spPr>
      </p:cxn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874713" y="184150"/>
            <a:ext cx="8269287" cy="519113"/>
          </a:xfrm>
        </p:spPr>
        <p:txBody>
          <a:bodyPr/>
          <a:lstStyle/>
          <a:p>
            <a:r>
              <a:rPr lang="en-US" sz="4000"/>
              <a:t>Thrust Achievement</a:t>
            </a:r>
          </a:p>
        </p:txBody>
      </p:sp>
      <p:pic>
        <p:nvPicPr>
          <p:cNvPr id="62473" name="Picture 9"/>
          <p:cNvPicPr>
            <a:picLocks noChangeAspect="1" noChangeArrowheads="1"/>
          </p:cNvPicPr>
          <p:nvPr/>
        </p:nvPicPr>
        <p:blipFill>
          <a:blip r:embed="rId2"/>
          <a:srcRect/>
          <a:stretch>
            <a:fillRect/>
          </a:stretch>
        </p:blipFill>
        <p:spPr bwMode="auto">
          <a:xfrm>
            <a:off x="3657600" y="4343400"/>
            <a:ext cx="4419600" cy="2312988"/>
          </a:xfrm>
          <a:prstGeom prst="rect">
            <a:avLst/>
          </a:prstGeom>
          <a:noFill/>
          <a:ln w="9525">
            <a:noFill/>
            <a:miter lim="800000"/>
            <a:headEnd/>
            <a:tailEnd/>
          </a:ln>
          <a:effectLst/>
        </p:spPr>
      </p:pic>
      <p:sp>
        <p:nvSpPr>
          <p:cNvPr id="62467" name="Rectangle 3"/>
          <p:cNvSpPr>
            <a:spLocks noGrp="1" noChangeArrowheads="1"/>
          </p:cNvSpPr>
          <p:nvPr>
            <p:ph type="body" sz="half" idx="1"/>
          </p:nvPr>
        </p:nvSpPr>
        <p:spPr>
          <a:xfrm>
            <a:off x="588963" y="1060450"/>
            <a:ext cx="8174037" cy="5086350"/>
          </a:xfrm>
        </p:spPr>
        <p:txBody>
          <a:bodyPr/>
          <a:lstStyle/>
          <a:p>
            <a:r>
              <a:rPr lang="en-US" sz="2000" b="1" dirty="0">
                <a:solidFill>
                  <a:srgbClr val="009900"/>
                </a:solidFill>
              </a:rPr>
              <a:t>A continuity theory of source coding over networks (Effros 08)</a:t>
            </a:r>
            <a:endParaRPr lang="en-US" sz="2000" dirty="0"/>
          </a:p>
          <a:p>
            <a:r>
              <a:rPr lang="en-US" sz="1600" dirty="0"/>
              <a:t>Main challenge: As “</a:t>
            </a:r>
            <a:r>
              <a:rPr lang="en-US" sz="1600" dirty="0" err="1"/>
              <a:t>functions”of</a:t>
            </a:r>
            <a:r>
              <a:rPr lang="en-US" sz="1600" dirty="0"/>
              <a:t> distortion vector and source distribution, are achievable rate regions continuous?</a:t>
            </a:r>
          </a:p>
          <a:p>
            <a:r>
              <a:rPr lang="en-US" sz="1600" dirty="0"/>
              <a:t>Main achievements:</a:t>
            </a:r>
          </a:p>
          <a:p>
            <a:pPr lvl="1"/>
            <a:r>
              <a:rPr lang="en-US" sz="1600" dirty="0"/>
              <a:t>Prove continuity with respect to distortion vector</a:t>
            </a:r>
          </a:p>
          <a:p>
            <a:pPr lvl="1"/>
            <a:r>
              <a:rPr lang="en-US" sz="1600" dirty="0"/>
              <a:t>Prove continuity with respect to source distribution for super-source networks</a:t>
            </a:r>
          </a:p>
          <a:p>
            <a:pPr lvl="1"/>
            <a:r>
              <a:rPr lang="en-US" sz="1600" dirty="0"/>
              <a:t>Prove inner semi-continuity with respect to source distribution for the following three categories:</a:t>
            </a:r>
          </a:p>
          <a:p>
            <a:pPr lvl="2"/>
            <a:r>
              <a:rPr lang="en-US" sz="1600" dirty="0"/>
              <a:t>Lossless non-functional</a:t>
            </a:r>
          </a:p>
          <a:p>
            <a:pPr lvl="2"/>
            <a:r>
              <a:rPr lang="en-US" sz="1600" dirty="0" err="1"/>
              <a:t>Lossy</a:t>
            </a:r>
            <a:r>
              <a:rPr lang="en-US" sz="1600" dirty="0"/>
              <a:t> non-functional</a:t>
            </a:r>
          </a:p>
          <a:p>
            <a:pPr lvl="2"/>
            <a:r>
              <a:rPr lang="en-US" sz="1600" dirty="0" err="1"/>
              <a:t>Lossy</a:t>
            </a:r>
            <a:r>
              <a:rPr lang="en-US" sz="1600" dirty="0"/>
              <a:t> functional</a:t>
            </a:r>
          </a:p>
          <a:p>
            <a:pPr lvl="1"/>
            <a:r>
              <a:rPr lang="en-US" sz="1600" dirty="0"/>
              <a:t>Study the outer semi-continuity with respect to source distribution and conjecture that this property holds </a:t>
            </a:r>
          </a:p>
          <a:p>
            <a:endParaRPr lang="en-US" sz="1600" dirty="0"/>
          </a:p>
          <a:p>
            <a:endParaRPr lang="en-US" sz="1200" dirty="0"/>
          </a:p>
          <a:p>
            <a:endParaRPr lang="en-US" sz="12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874713" y="184150"/>
            <a:ext cx="8269287" cy="519113"/>
          </a:xfrm>
        </p:spPr>
        <p:txBody>
          <a:bodyPr/>
          <a:lstStyle/>
          <a:p>
            <a:r>
              <a:rPr lang="en-US" sz="4000"/>
              <a:t>Thrust Achievement</a:t>
            </a:r>
          </a:p>
        </p:txBody>
      </p:sp>
      <p:sp>
        <p:nvSpPr>
          <p:cNvPr id="64515" name="Rectangle 3"/>
          <p:cNvSpPr>
            <a:spLocks noGrp="1" noChangeArrowheads="1"/>
          </p:cNvSpPr>
          <p:nvPr>
            <p:ph type="body" sz="half" idx="1"/>
          </p:nvPr>
        </p:nvSpPr>
        <p:spPr>
          <a:xfrm>
            <a:off x="588963" y="1060450"/>
            <a:ext cx="8174037" cy="5086350"/>
          </a:xfrm>
        </p:spPr>
        <p:txBody>
          <a:bodyPr/>
          <a:lstStyle/>
          <a:p>
            <a:r>
              <a:rPr lang="en-US" sz="1800" b="1">
                <a:solidFill>
                  <a:srgbClr val="009900"/>
                </a:solidFill>
              </a:rPr>
              <a:t>Cutset bounds and side information (Effros 08)</a:t>
            </a:r>
            <a:endParaRPr lang="en-US" sz="1800"/>
          </a:p>
          <a:p>
            <a:r>
              <a:rPr lang="en-US" sz="1400"/>
              <a:t>Main challenge: How does side information impact capacity?</a:t>
            </a:r>
          </a:p>
          <a:p>
            <a:pPr lvl="1"/>
            <a:r>
              <a:rPr lang="en-GB" sz="1400">
                <a:solidFill>
                  <a:srgbClr val="000000"/>
                </a:solidFill>
              </a:rPr>
              <a:t>SI often present in networks - use it to lower the rates.</a:t>
            </a:r>
          </a:p>
          <a:p>
            <a:pPr lvl="1"/>
            <a:r>
              <a:rPr lang="en-GB" sz="1400">
                <a:solidFill>
                  <a:srgbClr val="000000"/>
                </a:solidFill>
              </a:rPr>
              <a:t>Satisfy demands through multiple sessions of transmission by using the demands met in the previous session as SI.</a:t>
            </a:r>
            <a:endParaRPr lang="en-US" sz="1400"/>
          </a:p>
          <a:p>
            <a:r>
              <a:rPr lang="en-US" sz="1400"/>
              <a:t>Main achievements:</a:t>
            </a:r>
          </a:p>
          <a:p>
            <a:pPr lvl="1"/>
            <a:r>
              <a:rPr lang="en-GB" sz="1400">
                <a:solidFill>
                  <a:srgbClr val="000000"/>
                </a:solidFill>
              </a:rPr>
              <a:t>Cutset bounds are tight for characterizing achievable rates for multicast with SI present only at the sinks. Further, linear codes suffice</a:t>
            </a:r>
          </a:p>
          <a:p>
            <a:pPr lvl="1"/>
            <a:r>
              <a:rPr lang="en-GB" sz="1400">
                <a:solidFill>
                  <a:srgbClr val="000000"/>
                </a:solidFill>
              </a:rPr>
              <a:t>Upper bounds on achievable rates for networks where side-information present at non-sink nodes and networks with non-multicast demands</a:t>
            </a:r>
          </a:p>
          <a:p>
            <a:r>
              <a:rPr lang="en-GB" sz="1600">
                <a:solidFill>
                  <a:srgbClr val="000000"/>
                </a:solidFill>
              </a:rPr>
              <a:t>How it works:</a:t>
            </a:r>
          </a:p>
          <a:p>
            <a:pPr lvl="1"/>
            <a:r>
              <a:rPr lang="en-GB" sz="1400">
                <a:solidFill>
                  <a:srgbClr val="000000"/>
                </a:solidFill>
              </a:rPr>
              <a:t>Multicast with SI present only at the sinks: random linear coding at each node.</a:t>
            </a:r>
          </a:p>
          <a:p>
            <a:pPr lvl="1"/>
            <a:r>
              <a:rPr lang="en-GB" sz="1400">
                <a:solidFill>
                  <a:srgbClr val="000000"/>
                </a:solidFill>
              </a:rPr>
              <a:t>Side-information present at non-sink: SI encoded into separate codewords for each subset of the sinks; transmit each codeword using multicast to the desired sinks.</a:t>
            </a:r>
          </a:p>
          <a:p>
            <a:pPr lvl="1"/>
            <a:r>
              <a:rPr lang="en-GB" sz="1400">
                <a:solidFill>
                  <a:srgbClr val="000000"/>
                </a:solidFill>
              </a:rPr>
              <a:t>For non-multicast demands, transmit each source one-by-one to the desired sinks using multicast while treating the previously received sources at the sinks as SI</a:t>
            </a:r>
          </a:p>
          <a:p>
            <a:pPr lvl="1"/>
            <a:endParaRPr lang="en-GB" sz="1400">
              <a:solidFill>
                <a:srgbClr val="000000"/>
              </a:solidFill>
            </a:endParaRPr>
          </a:p>
          <a:p>
            <a:endParaRPr lang="en-US" sz="1400"/>
          </a:p>
          <a:p>
            <a:endParaRPr lang="en-US" sz="1400"/>
          </a:p>
          <a:p>
            <a:endParaRPr lang="en-US" sz="1200"/>
          </a:p>
        </p:txBody>
      </p:sp>
      <p:sp>
        <p:nvSpPr>
          <p:cNvPr id="64516" name="Text Box 4"/>
          <p:cNvSpPr txBox="1">
            <a:spLocks noChangeArrowheads="1"/>
          </p:cNvSpPr>
          <p:nvPr/>
        </p:nvSpPr>
        <p:spPr bwMode="auto">
          <a:xfrm>
            <a:off x="7239000" y="5638800"/>
            <a:ext cx="1676400" cy="457200"/>
          </a:xfrm>
          <a:prstGeom prst="rect">
            <a:avLst/>
          </a:prstGeom>
          <a:noFill/>
          <a:ln w="9525">
            <a:noFill/>
            <a:miter lim="800000"/>
            <a:headEnd/>
            <a:tailEnd/>
          </a:ln>
          <a:effectLst/>
        </p:spPr>
        <p:txBody>
          <a:bodyPr>
            <a:spAutoFit/>
          </a:bodyPr>
          <a:lstStyle/>
          <a:p>
            <a:pPr>
              <a:spcBef>
                <a:spcPct val="50000"/>
              </a:spcBef>
            </a:pPr>
            <a:endParaRPr lang="en-US" sz="2400">
              <a:latin typeface="Times New Roman" pitchFamily="18" charset="0"/>
            </a:endParaRPr>
          </a:p>
        </p:txBody>
      </p:sp>
      <p:grpSp>
        <p:nvGrpSpPr>
          <p:cNvPr id="64518" name="Group 6"/>
          <p:cNvGrpSpPr>
            <a:grpSpLocks noChangeAspect="1"/>
          </p:cNvGrpSpPr>
          <p:nvPr/>
        </p:nvGrpSpPr>
        <p:grpSpPr bwMode="auto">
          <a:xfrm>
            <a:off x="1066800" y="5089525"/>
            <a:ext cx="1755775" cy="1463675"/>
            <a:chOff x="4464" y="616"/>
            <a:chExt cx="705" cy="589"/>
          </a:xfrm>
        </p:grpSpPr>
        <p:sp>
          <p:nvSpPr>
            <p:cNvPr id="64519" name="Oval 7"/>
            <p:cNvSpPr>
              <a:spLocks noChangeAspect="1" noChangeArrowheads="1"/>
            </p:cNvSpPr>
            <p:nvPr/>
          </p:nvSpPr>
          <p:spPr bwMode="auto">
            <a:xfrm>
              <a:off x="4504" y="704"/>
              <a:ext cx="32" cy="32"/>
            </a:xfrm>
            <a:prstGeom prst="ellipse">
              <a:avLst/>
            </a:prstGeom>
            <a:noFill/>
            <a:ln w="12700">
              <a:noFill/>
              <a:round/>
              <a:headEnd/>
              <a:tailEnd/>
            </a:ln>
            <a:effectLst/>
          </p:spPr>
          <p:txBody>
            <a:bodyPr wrap="none" anchor="ctr">
              <a:spAutoFit/>
            </a:bodyPr>
            <a:lstStyle/>
            <a:p>
              <a:endParaRPr lang="en-US"/>
            </a:p>
          </p:txBody>
        </p:sp>
        <p:sp>
          <p:nvSpPr>
            <p:cNvPr id="64520" name="Oval 8"/>
            <p:cNvSpPr>
              <a:spLocks noChangeAspect="1" noChangeArrowheads="1"/>
            </p:cNvSpPr>
            <p:nvPr/>
          </p:nvSpPr>
          <p:spPr bwMode="auto">
            <a:xfrm>
              <a:off x="4496" y="808"/>
              <a:ext cx="32" cy="32"/>
            </a:xfrm>
            <a:prstGeom prst="ellipse">
              <a:avLst/>
            </a:prstGeom>
            <a:noFill/>
            <a:ln w="12700">
              <a:solidFill>
                <a:schemeClr val="tx1"/>
              </a:solidFill>
              <a:round/>
              <a:headEnd/>
              <a:tailEnd/>
            </a:ln>
            <a:effectLst/>
          </p:spPr>
          <p:txBody>
            <a:bodyPr anchor="ctr">
              <a:spAutoFit/>
            </a:bodyPr>
            <a:lstStyle/>
            <a:p>
              <a:endParaRPr lang="en-US"/>
            </a:p>
          </p:txBody>
        </p:sp>
        <p:cxnSp>
          <p:nvCxnSpPr>
            <p:cNvPr id="64521" name="AutoShape 9"/>
            <p:cNvCxnSpPr>
              <a:cxnSpLocks noChangeAspect="1" noChangeShapeType="1"/>
            </p:cNvCxnSpPr>
            <p:nvPr/>
          </p:nvCxnSpPr>
          <p:spPr bwMode="auto">
            <a:xfrm>
              <a:off x="4528" y="832"/>
              <a:ext cx="144" cy="88"/>
            </a:xfrm>
            <a:prstGeom prst="straightConnector1">
              <a:avLst/>
            </a:prstGeom>
            <a:noFill/>
            <a:ln w="12700">
              <a:solidFill>
                <a:srgbClr val="000000"/>
              </a:solidFill>
              <a:round/>
              <a:headEnd/>
              <a:tailEnd type="triangle" w="sm" len="sm"/>
            </a:ln>
            <a:effectLst/>
          </p:spPr>
        </p:cxnSp>
        <p:sp>
          <p:nvSpPr>
            <p:cNvPr id="64522" name="Oval 10"/>
            <p:cNvSpPr>
              <a:spLocks noChangeAspect="1" noChangeArrowheads="1"/>
            </p:cNvSpPr>
            <p:nvPr/>
          </p:nvSpPr>
          <p:spPr bwMode="auto">
            <a:xfrm>
              <a:off x="4656" y="912"/>
              <a:ext cx="32" cy="32"/>
            </a:xfrm>
            <a:prstGeom prst="ellipse">
              <a:avLst/>
            </a:prstGeom>
            <a:noFill/>
            <a:ln w="12700">
              <a:solidFill>
                <a:schemeClr val="tx1"/>
              </a:solidFill>
              <a:round/>
              <a:headEnd/>
              <a:tailEnd/>
            </a:ln>
            <a:effectLst/>
          </p:spPr>
          <p:txBody>
            <a:bodyPr anchor="ctr">
              <a:spAutoFit/>
            </a:bodyPr>
            <a:lstStyle/>
            <a:p>
              <a:endParaRPr lang="en-US"/>
            </a:p>
          </p:txBody>
        </p:sp>
        <p:sp>
          <p:nvSpPr>
            <p:cNvPr id="64523" name="Oval 11"/>
            <p:cNvSpPr>
              <a:spLocks noChangeAspect="1" noChangeArrowheads="1"/>
            </p:cNvSpPr>
            <p:nvPr/>
          </p:nvSpPr>
          <p:spPr bwMode="auto">
            <a:xfrm>
              <a:off x="4752" y="768"/>
              <a:ext cx="32" cy="32"/>
            </a:xfrm>
            <a:prstGeom prst="ellipse">
              <a:avLst/>
            </a:prstGeom>
            <a:noFill/>
            <a:ln w="12700">
              <a:solidFill>
                <a:schemeClr val="tx1"/>
              </a:solidFill>
              <a:round/>
              <a:headEnd/>
              <a:tailEnd/>
            </a:ln>
            <a:effectLst/>
          </p:spPr>
          <p:txBody>
            <a:bodyPr anchor="ctr">
              <a:spAutoFit/>
            </a:bodyPr>
            <a:lstStyle/>
            <a:p>
              <a:endParaRPr lang="en-US"/>
            </a:p>
          </p:txBody>
        </p:sp>
        <p:sp>
          <p:nvSpPr>
            <p:cNvPr id="64524" name="Oval 12"/>
            <p:cNvSpPr>
              <a:spLocks noChangeAspect="1" noChangeArrowheads="1"/>
            </p:cNvSpPr>
            <p:nvPr/>
          </p:nvSpPr>
          <p:spPr bwMode="auto">
            <a:xfrm>
              <a:off x="4928" y="936"/>
              <a:ext cx="32" cy="32"/>
            </a:xfrm>
            <a:prstGeom prst="ellipse">
              <a:avLst/>
            </a:prstGeom>
            <a:noFill/>
            <a:ln w="12700">
              <a:solidFill>
                <a:schemeClr val="tx1"/>
              </a:solidFill>
              <a:round/>
              <a:headEnd/>
              <a:tailEnd/>
            </a:ln>
            <a:effectLst/>
          </p:spPr>
          <p:txBody>
            <a:bodyPr anchor="ctr">
              <a:spAutoFit/>
            </a:bodyPr>
            <a:lstStyle/>
            <a:p>
              <a:endParaRPr lang="en-US"/>
            </a:p>
          </p:txBody>
        </p:sp>
        <p:sp>
          <p:nvSpPr>
            <p:cNvPr id="64525" name="Oval 13"/>
            <p:cNvSpPr>
              <a:spLocks noChangeAspect="1" noChangeArrowheads="1"/>
            </p:cNvSpPr>
            <p:nvPr/>
          </p:nvSpPr>
          <p:spPr bwMode="auto">
            <a:xfrm>
              <a:off x="4816" y="1032"/>
              <a:ext cx="32" cy="32"/>
            </a:xfrm>
            <a:prstGeom prst="ellipse">
              <a:avLst/>
            </a:prstGeom>
            <a:noFill/>
            <a:ln w="12700">
              <a:solidFill>
                <a:schemeClr val="tx1"/>
              </a:solidFill>
              <a:round/>
              <a:headEnd/>
              <a:tailEnd/>
            </a:ln>
            <a:effectLst/>
          </p:spPr>
          <p:txBody>
            <a:bodyPr anchor="ctr">
              <a:spAutoFit/>
            </a:bodyPr>
            <a:lstStyle/>
            <a:p>
              <a:endParaRPr lang="en-US"/>
            </a:p>
          </p:txBody>
        </p:sp>
        <p:sp>
          <p:nvSpPr>
            <p:cNvPr id="64526" name="Oval 14"/>
            <p:cNvSpPr>
              <a:spLocks noChangeAspect="1" noChangeArrowheads="1"/>
            </p:cNvSpPr>
            <p:nvPr/>
          </p:nvSpPr>
          <p:spPr bwMode="auto">
            <a:xfrm>
              <a:off x="5056" y="1032"/>
              <a:ext cx="32" cy="32"/>
            </a:xfrm>
            <a:prstGeom prst="ellipse">
              <a:avLst/>
            </a:prstGeom>
            <a:noFill/>
            <a:ln w="12700">
              <a:solidFill>
                <a:schemeClr val="tx1"/>
              </a:solidFill>
              <a:round/>
              <a:headEnd/>
              <a:tailEnd/>
            </a:ln>
            <a:effectLst/>
          </p:spPr>
          <p:txBody>
            <a:bodyPr anchor="ctr">
              <a:spAutoFit/>
            </a:bodyPr>
            <a:lstStyle/>
            <a:p>
              <a:endParaRPr lang="en-US"/>
            </a:p>
          </p:txBody>
        </p:sp>
        <p:sp>
          <p:nvSpPr>
            <p:cNvPr id="64527" name="Oval 15"/>
            <p:cNvSpPr>
              <a:spLocks noChangeAspect="1" noChangeArrowheads="1"/>
            </p:cNvSpPr>
            <p:nvPr/>
          </p:nvSpPr>
          <p:spPr bwMode="auto">
            <a:xfrm>
              <a:off x="5096" y="792"/>
              <a:ext cx="32" cy="32"/>
            </a:xfrm>
            <a:prstGeom prst="ellipse">
              <a:avLst/>
            </a:prstGeom>
            <a:noFill/>
            <a:ln w="12700">
              <a:solidFill>
                <a:schemeClr val="tx1"/>
              </a:solidFill>
              <a:round/>
              <a:headEnd/>
              <a:tailEnd/>
            </a:ln>
            <a:effectLst/>
          </p:spPr>
          <p:txBody>
            <a:bodyPr anchor="ctr">
              <a:spAutoFit/>
            </a:bodyPr>
            <a:lstStyle/>
            <a:p>
              <a:endParaRPr lang="en-US"/>
            </a:p>
          </p:txBody>
        </p:sp>
        <p:cxnSp>
          <p:nvCxnSpPr>
            <p:cNvPr id="64528" name="AutoShape 16"/>
            <p:cNvCxnSpPr>
              <a:cxnSpLocks noChangeAspect="1" noChangeShapeType="1"/>
              <a:endCxn id="64525" idx="1"/>
            </p:cNvCxnSpPr>
            <p:nvPr/>
          </p:nvCxnSpPr>
          <p:spPr bwMode="auto">
            <a:xfrm>
              <a:off x="4776" y="792"/>
              <a:ext cx="45" cy="245"/>
            </a:xfrm>
            <a:prstGeom prst="straightConnector1">
              <a:avLst/>
            </a:prstGeom>
            <a:noFill/>
            <a:ln w="12700">
              <a:solidFill>
                <a:srgbClr val="000000"/>
              </a:solidFill>
              <a:round/>
              <a:headEnd/>
              <a:tailEnd type="triangle" w="sm" len="sm"/>
            </a:ln>
            <a:effectLst/>
          </p:spPr>
        </p:cxnSp>
        <p:cxnSp>
          <p:nvCxnSpPr>
            <p:cNvPr id="64529" name="AutoShape 17"/>
            <p:cNvCxnSpPr>
              <a:cxnSpLocks noChangeAspect="1" noChangeShapeType="1"/>
              <a:endCxn id="64524" idx="1"/>
            </p:cNvCxnSpPr>
            <p:nvPr/>
          </p:nvCxnSpPr>
          <p:spPr bwMode="auto">
            <a:xfrm>
              <a:off x="4784" y="800"/>
              <a:ext cx="149" cy="141"/>
            </a:xfrm>
            <a:prstGeom prst="straightConnector1">
              <a:avLst/>
            </a:prstGeom>
            <a:noFill/>
            <a:ln w="12700">
              <a:solidFill>
                <a:srgbClr val="000000"/>
              </a:solidFill>
              <a:round/>
              <a:headEnd/>
              <a:tailEnd type="triangle" w="sm" len="sm"/>
            </a:ln>
            <a:effectLst/>
          </p:spPr>
        </p:cxnSp>
        <p:cxnSp>
          <p:nvCxnSpPr>
            <p:cNvPr id="64530" name="AutoShape 18"/>
            <p:cNvCxnSpPr>
              <a:cxnSpLocks noChangeAspect="1" noChangeShapeType="1"/>
              <a:endCxn id="64526" idx="0"/>
            </p:cNvCxnSpPr>
            <p:nvPr/>
          </p:nvCxnSpPr>
          <p:spPr bwMode="auto">
            <a:xfrm flipH="1">
              <a:off x="5072" y="824"/>
              <a:ext cx="32" cy="208"/>
            </a:xfrm>
            <a:prstGeom prst="straightConnector1">
              <a:avLst/>
            </a:prstGeom>
            <a:noFill/>
            <a:ln w="12700">
              <a:solidFill>
                <a:srgbClr val="000000"/>
              </a:solidFill>
              <a:round/>
              <a:headEnd/>
              <a:tailEnd type="triangle" w="sm" len="sm"/>
            </a:ln>
            <a:effectLst/>
          </p:spPr>
        </p:cxnSp>
        <p:cxnSp>
          <p:nvCxnSpPr>
            <p:cNvPr id="64531" name="AutoShape 19"/>
            <p:cNvCxnSpPr>
              <a:cxnSpLocks noChangeAspect="1" noChangeShapeType="1"/>
              <a:stCxn id="64527" idx="3"/>
              <a:endCxn id="64524" idx="7"/>
            </p:cNvCxnSpPr>
            <p:nvPr/>
          </p:nvCxnSpPr>
          <p:spPr bwMode="auto">
            <a:xfrm flipH="1">
              <a:off x="4955" y="819"/>
              <a:ext cx="146" cy="122"/>
            </a:xfrm>
            <a:prstGeom prst="straightConnector1">
              <a:avLst/>
            </a:prstGeom>
            <a:noFill/>
            <a:ln w="12700">
              <a:solidFill>
                <a:srgbClr val="000000"/>
              </a:solidFill>
              <a:round/>
              <a:headEnd/>
              <a:tailEnd type="triangle" w="sm" len="sm"/>
            </a:ln>
            <a:effectLst/>
          </p:spPr>
        </p:cxnSp>
        <p:cxnSp>
          <p:nvCxnSpPr>
            <p:cNvPr id="64532" name="AutoShape 20"/>
            <p:cNvCxnSpPr>
              <a:cxnSpLocks noChangeAspect="1" noChangeShapeType="1"/>
              <a:endCxn id="64525" idx="1"/>
            </p:cNvCxnSpPr>
            <p:nvPr/>
          </p:nvCxnSpPr>
          <p:spPr bwMode="auto">
            <a:xfrm>
              <a:off x="4688" y="936"/>
              <a:ext cx="133" cy="101"/>
            </a:xfrm>
            <a:prstGeom prst="straightConnector1">
              <a:avLst/>
            </a:prstGeom>
            <a:noFill/>
            <a:ln w="12700">
              <a:solidFill>
                <a:srgbClr val="000000"/>
              </a:solidFill>
              <a:round/>
              <a:headEnd/>
              <a:tailEnd type="triangle" w="sm" len="sm"/>
            </a:ln>
            <a:effectLst/>
          </p:spPr>
        </p:cxnSp>
        <p:cxnSp>
          <p:nvCxnSpPr>
            <p:cNvPr id="64533" name="AutoShape 21"/>
            <p:cNvCxnSpPr>
              <a:cxnSpLocks noChangeAspect="1" noChangeShapeType="1"/>
              <a:stCxn id="64523" idx="3"/>
              <a:endCxn id="64522" idx="7"/>
            </p:cNvCxnSpPr>
            <p:nvPr/>
          </p:nvCxnSpPr>
          <p:spPr bwMode="auto">
            <a:xfrm flipH="1">
              <a:off x="4683" y="795"/>
              <a:ext cx="74" cy="122"/>
            </a:xfrm>
            <a:prstGeom prst="straightConnector1">
              <a:avLst/>
            </a:prstGeom>
            <a:noFill/>
            <a:ln w="12700">
              <a:solidFill>
                <a:srgbClr val="000000"/>
              </a:solidFill>
              <a:round/>
              <a:headEnd/>
              <a:tailEnd type="triangle" w="sm" len="sm"/>
            </a:ln>
            <a:effectLst/>
          </p:spPr>
        </p:cxnSp>
        <p:cxnSp>
          <p:nvCxnSpPr>
            <p:cNvPr id="64534" name="AutoShape 22"/>
            <p:cNvCxnSpPr>
              <a:cxnSpLocks noChangeAspect="1" noChangeShapeType="1"/>
              <a:stCxn id="64524" idx="5"/>
              <a:endCxn id="64526" idx="1"/>
            </p:cNvCxnSpPr>
            <p:nvPr/>
          </p:nvCxnSpPr>
          <p:spPr bwMode="auto">
            <a:xfrm>
              <a:off x="4955" y="963"/>
              <a:ext cx="106" cy="74"/>
            </a:xfrm>
            <a:prstGeom prst="straightConnector1">
              <a:avLst/>
            </a:prstGeom>
            <a:noFill/>
            <a:ln w="12700">
              <a:solidFill>
                <a:srgbClr val="000000"/>
              </a:solidFill>
              <a:round/>
              <a:headEnd/>
              <a:tailEnd type="triangle" w="sm" len="sm"/>
            </a:ln>
            <a:effectLst/>
          </p:spPr>
        </p:cxnSp>
        <p:sp>
          <p:nvSpPr>
            <p:cNvPr id="64535" name="AutoShape 23"/>
            <p:cNvSpPr>
              <a:spLocks noChangeAspect="1" noChangeArrowheads="1"/>
            </p:cNvSpPr>
            <p:nvPr/>
          </p:nvSpPr>
          <p:spPr bwMode="auto">
            <a:xfrm>
              <a:off x="4464" y="656"/>
              <a:ext cx="81" cy="133"/>
            </a:xfrm>
            <a:prstGeom prst="downArrow">
              <a:avLst>
                <a:gd name="adj1" fmla="val 50000"/>
                <a:gd name="adj2" fmla="val 41049"/>
              </a:avLst>
            </a:prstGeom>
            <a:solidFill>
              <a:srgbClr val="FF0000"/>
            </a:solidFill>
            <a:ln w="12700">
              <a:solidFill>
                <a:srgbClr val="FF0000"/>
              </a:solidFill>
              <a:miter lim="800000"/>
              <a:headEnd/>
              <a:tailEnd/>
            </a:ln>
            <a:effectLst/>
          </p:spPr>
          <p:txBody>
            <a:bodyPr anchor="ctr">
              <a:spAutoFit/>
            </a:bodyPr>
            <a:lstStyle/>
            <a:p>
              <a:endParaRPr lang="en-US"/>
            </a:p>
          </p:txBody>
        </p:sp>
        <p:sp>
          <p:nvSpPr>
            <p:cNvPr id="64536" name="AutoShape 24"/>
            <p:cNvSpPr>
              <a:spLocks noChangeAspect="1" noChangeArrowheads="1"/>
            </p:cNvSpPr>
            <p:nvPr/>
          </p:nvSpPr>
          <p:spPr bwMode="auto">
            <a:xfrm>
              <a:off x="4728" y="616"/>
              <a:ext cx="81" cy="133"/>
            </a:xfrm>
            <a:prstGeom prst="downArrow">
              <a:avLst>
                <a:gd name="adj1" fmla="val 50000"/>
                <a:gd name="adj2" fmla="val 41049"/>
              </a:avLst>
            </a:prstGeom>
            <a:solidFill>
              <a:srgbClr val="333399"/>
            </a:solidFill>
            <a:ln w="12700">
              <a:solidFill>
                <a:srgbClr val="333399"/>
              </a:solidFill>
              <a:miter lim="800000"/>
              <a:headEnd/>
              <a:tailEnd/>
            </a:ln>
            <a:effectLst/>
          </p:spPr>
          <p:txBody>
            <a:bodyPr anchor="ctr">
              <a:spAutoFit/>
            </a:bodyPr>
            <a:lstStyle/>
            <a:p>
              <a:endParaRPr lang="en-US"/>
            </a:p>
          </p:txBody>
        </p:sp>
        <p:sp>
          <p:nvSpPr>
            <p:cNvPr id="64537" name="AutoShape 25"/>
            <p:cNvSpPr>
              <a:spLocks noChangeAspect="1" noChangeArrowheads="1"/>
            </p:cNvSpPr>
            <p:nvPr/>
          </p:nvSpPr>
          <p:spPr bwMode="auto">
            <a:xfrm>
              <a:off x="5072" y="640"/>
              <a:ext cx="81" cy="133"/>
            </a:xfrm>
            <a:prstGeom prst="downArrow">
              <a:avLst>
                <a:gd name="adj1" fmla="val 50000"/>
                <a:gd name="adj2" fmla="val 41049"/>
              </a:avLst>
            </a:prstGeom>
            <a:solidFill>
              <a:schemeClr val="hlink"/>
            </a:solidFill>
            <a:ln w="12700">
              <a:solidFill>
                <a:srgbClr val="008080"/>
              </a:solidFill>
              <a:miter lim="800000"/>
              <a:headEnd/>
              <a:tailEnd/>
            </a:ln>
            <a:effectLst/>
          </p:spPr>
          <p:txBody>
            <a:bodyPr anchor="ctr">
              <a:spAutoFit/>
            </a:bodyPr>
            <a:lstStyle/>
            <a:p>
              <a:endParaRPr lang="en-US"/>
            </a:p>
          </p:txBody>
        </p:sp>
        <p:sp>
          <p:nvSpPr>
            <p:cNvPr id="64538" name="AutoShape 26"/>
            <p:cNvSpPr>
              <a:spLocks noChangeAspect="1" noChangeArrowheads="1"/>
            </p:cNvSpPr>
            <p:nvPr/>
          </p:nvSpPr>
          <p:spPr bwMode="auto">
            <a:xfrm>
              <a:off x="4736" y="1056"/>
              <a:ext cx="81" cy="133"/>
            </a:xfrm>
            <a:prstGeom prst="downArrow">
              <a:avLst>
                <a:gd name="adj1" fmla="val 50000"/>
                <a:gd name="adj2" fmla="val 41049"/>
              </a:avLst>
            </a:prstGeom>
            <a:solidFill>
              <a:srgbClr val="FF0000"/>
            </a:solidFill>
            <a:ln w="12700">
              <a:solidFill>
                <a:srgbClr val="FF0000"/>
              </a:solidFill>
              <a:miter lim="800000"/>
              <a:headEnd/>
              <a:tailEnd/>
            </a:ln>
            <a:effectLst/>
          </p:spPr>
          <p:txBody>
            <a:bodyPr anchor="ctr">
              <a:spAutoFit/>
            </a:bodyPr>
            <a:lstStyle/>
            <a:p>
              <a:endParaRPr lang="en-US"/>
            </a:p>
          </p:txBody>
        </p:sp>
        <p:sp>
          <p:nvSpPr>
            <p:cNvPr id="64539" name="AutoShape 27"/>
            <p:cNvSpPr>
              <a:spLocks noChangeAspect="1" noChangeArrowheads="1"/>
            </p:cNvSpPr>
            <p:nvPr/>
          </p:nvSpPr>
          <p:spPr bwMode="auto">
            <a:xfrm>
              <a:off x="4824" y="1056"/>
              <a:ext cx="81" cy="133"/>
            </a:xfrm>
            <a:prstGeom prst="downArrow">
              <a:avLst>
                <a:gd name="adj1" fmla="val 50000"/>
                <a:gd name="adj2" fmla="val 41049"/>
              </a:avLst>
            </a:prstGeom>
            <a:solidFill>
              <a:srgbClr val="333399"/>
            </a:solidFill>
            <a:ln w="12700">
              <a:solidFill>
                <a:srgbClr val="333399"/>
              </a:solidFill>
              <a:miter lim="800000"/>
              <a:headEnd/>
              <a:tailEnd/>
            </a:ln>
            <a:effectLst/>
          </p:spPr>
          <p:txBody>
            <a:bodyPr anchor="ctr">
              <a:spAutoFit/>
            </a:bodyPr>
            <a:lstStyle/>
            <a:p>
              <a:endParaRPr lang="en-US"/>
            </a:p>
          </p:txBody>
        </p:sp>
        <p:sp>
          <p:nvSpPr>
            <p:cNvPr id="64540" name="AutoShape 28"/>
            <p:cNvSpPr>
              <a:spLocks noChangeAspect="1" noChangeArrowheads="1"/>
            </p:cNvSpPr>
            <p:nvPr/>
          </p:nvSpPr>
          <p:spPr bwMode="auto">
            <a:xfrm>
              <a:off x="5000" y="1072"/>
              <a:ext cx="81" cy="133"/>
            </a:xfrm>
            <a:prstGeom prst="downArrow">
              <a:avLst>
                <a:gd name="adj1" fmla="val 50000"/>
                <a:gd name="adj2" fmla="val 41049"/>
              </a:avLst>
            </a:prstGeom>
            <a:solidFill>
              <a:srgbClr val="333399"/>
            </a:solidFill>
            <a:ln w="12700">
              <a:solidFill>
                <a:srgbClr val="333399"/>
              </a:solidFill>
              <a:miter lim="800000"/>
              <a:headEnd/>
              <a:tailEnd/>
            </a:ln>
            <a:effectLst/>
          </p:spPr>
          <p:txBody>
            <a:bodyPr anchor="ctr">
              <a:spAutoFit/>
            </a:bodyPr>
            <a:lstStyle/>
            <a:p>
              <a:endParaRPr lang="en-US"/>
            </a:p>
          </p:txBody>
        </p:sp>
        <p:sp>
          <p:nvSpPr>
            <p:cNvPr id="64541" name="AutoShape 29"/>
            <p:cNvSpPr>
              <a:spLocks noChangeAspect="1" noChangeArrowheads="1"/>
            </p:cNvSpPr>
            <p:nvPr/>
          </p:nvSpPr>
          <p:spPr bwMode="auto">
            <a:xfrm>
              <a:off x="5088" y="1072"/>
              <a:ext cx="81" cy="133"/>
            </a:xfrm>
            <a:prstGeom prst="downArrow">
              <a:avLst>
                <a:gd name="adj1" fmla="val 50000"/>
                <a:gd name="adj2" fmla="val 41049"/>
              </a:avLst>
            </a:prstGeom>
            <a:solidFill>
              <a:schemeClr val="hlink"/>
            </a:solidFill>
            <a:ln w="12700">
              <a:solidFill>
                <a:srgbClr val="008080"/>
              </a:solidFill>
              <a:miter lim="800000"/>
              <a:headEnd/>
              <a:tailEnd/>
            </a:ln>
            <a:effectLst/>
          </p:spPr>
          <p:txBody>
            <a:bodyPr anchor="ctr">
              <a:spAutoFit/>
            </a:bodyPr>
            <a:lstStyle/>
            <a:p>
              <a:endParaRPr lang="en-US"/>
            </a:p>
          </p:txBody>
        </p:sp>
      </p:grpSp>
      <p:grpSp>
        <p:nvGrpSpPr>
          <p:cNvPr id="64542" name="Group 30"/>
          <p:cNvGrpSpPr>
            <a:grpSpLocks/>
          </p:cNvGrpSpPr>
          <p:nvPr/>
        </p:nvGrpSpPr>
        <p:grpSpPr bwMode="auto">
          <a:xfrm>
            <a:off x="5105400" y="5240338"/>
            <a:ext cx="1468438" cy="1312862"/>
            <a:chOff x="632" y="2336"/>
            <a:chExt cx="529" cy="589"/>
          </a:xfrm>
        </p:grpSpPr>
        <p:sp>
          <p:nvSpPr>
            <p:cNvPr id="64543" name="Oval 31"/>
            <p:cNvSpPr>
              <a:spLocks noChangeArrowheads="1"/>
            </p:cNvSpPr>
            <p:nvPr/>
          </p:nvSpPr>
          <p:spPr bwMode="auto">
            <a:xfrm>
              <a:off x="632" y="2424"/>
              <a:ext cx="32" cy="32"/>
            </a:xfrm>
            <a:prstGeom prst="ellipse">
              <a:avLst/>
            </a:prstGeom>
            <a:noFill/>
            <a:ln w="12700">
              <a:noFill/>
              <a:round/>
              <a:headEnd/>
              <a:tailEnd/>
            </a:ln>
            <a:effectLst/>
          </p:spPr>
          <p:txBody>
            <a:bodyPr wrap="none" anchor="ctr">
              <a:spAutoFit/>
            </a:bodyPr>
            <a:lstStyle/>
            <a:p>
              <a:endParaRPr lang="en-US"/>
            </a:p>
          </p:txBody>
        </p:sp>
        <p:sp>
          <p:nvSpPr>
            <p:cNvPr id="64544" name="Oval 32"/>
            <p:cNvSpPr>
              <a:spLocks noChangeArrowheads="1"/>
            </p:cNvSpPr>
            <p:nvPr/>
          </p:nvSpPr>
          <p:spPr bwMode="auto">
            <a:xfrm>
              <a:off x="744" y="2488"/>
              <a:ext cx="32" cy="32"/>
            </a:xfrm>
            <a:prstGeom prst="ellipse">
              <a:avLst/>
            </a:prstGeom>
            <a:noFill/>
            <a:ln w="12700">
              <a:solidFill>
                <a:schemeClr val="tx1"/>
              </a:solidFill>
              <a:round/>
              <a:headEnd/>
              <a:tailEnd/>
            </a:ln>
            <a:effectLst/>
          </p:spPr>
          <p:txBody>
            <a:bodyPr anchor="ctr">
              <a:spAutoFit/>
            </a:bodyPr>
            <a:lstStyle/>
            <a:p>
              <a:endParaRPr lang="en-US"/>
            </a:p>
          </p:txBody>
        </p:sp>
        <p:sp>
          <p:nvSpPr>
            <p:cNvPr id="64545" name="Oval 33"/>
            <p:cNvSpPr>
              <a:spLocks noChangeArrowheads="1"/>
            </p:cNvSpPr>
            <p:nvPr/>
          </p:nvSpPr>
          <p:spPr bwMode="auto">
            <a:xfrm>
              <a:off x="920" y="2656"/>
              <a:ext cx="32" cy="32"/>
            </a:xfrm>
            <a:prstGeom prst="ellipse">
              <a:avLst/>
            </a:prstGeom>
            <a:noFill/>
            <a:ln w="12700">
              <a:solidFill>
                <a:schemeClr val="tx1"/>
              </a:solidFill>
              <a:round/>
              <a:headEnd/>
              <a:tailEnd/>
            </a:ln>
            <a:effectLst/>
          </p:spPr>
          <p:txBody>
            <a:bodyPr anchor="ctr">
              <a:spAutoFit/>
            </a:bodyPr>
            <a:lstStyle/>
            <a:p>
              <a:endParaRPr lang="en-US"/>
            </a:p>
          </p:txBody>
        </p:sp>
        <p:sp>
          <p:nvSpPr>
            <p:cNvPr id="64546" name="Oval 34"/>
            <p:cNvSpPr>
              <a:spLocks noChangeArrowheads="1"/>
            </p:cNvSpPr>
            <p:nvPr/>
          </p:nvSpPr>
          <p:spPr bwMode="auto">
            <a:xfrm>
              <a:off x="1048" y="2752"/>
              <a:ext cx="32" cy="32"/>
            </a:xfrm>
            <a:prstGeom prst="ellipse">
              <a:avLst/>
            </a:prstGeom>
            <a:noFill/>
            <a:ln w="12700">
              <a:solidFill>
                <a:schemeClr val="tx1"/>
              </a:solidFill>
              <a:round/>
              <a:headEnd/>
              <a:tailEnd/>
            </a:ln>
            <a:effectLst/>
          </p:spPr>
          <p:txBody>
            <a:bodyPr anchor="ctr">
              <a:spAutoFit/>
            </a:bodyPr>
            <a:lstStyle/>
            <a:p>
              <a:endParaRPr lang="en-US"/>
            </a:p>
          </p:txBody>
        </p:sp>
        <p:sp>
          <p:nvSpPr>
            <p:cNvPr id="64547" name="Oval 35"/>
            <p:cNvSpPr>
              <a:spLocks noChangeArrowheads="1"/>
            </p:cNvSpPr>
            <p:nvPr/>
          </p:nvSpPr>
          <p:spPr bwMode="auto">
            <a:xfrm>
              <a:off x="1088" y="2512"/>
              <a:ext cx="32" cy="32"/>
            </a:xfrm>
            <a:prstGeom prst="ellipse">
              <a:avLst/>
            </a:prstGeom>
            <a:noFill/>
            <a:ln w="12700">
              <a:solidFill>
                <a:schemeClr val="tx1"/>
              </a:solidFill>
              <a:round/>
              <a:headEnd/>
              <a:tailEnd/>
            </a:ln>
            <a:effectLst/>
          </p:spPr>
          <p:txBody>
            <a:bodyPr anchor="ctr">
              <a:spAutoFit/>
            </a:bodyPr>
            <a:lstStyle/>
            <a:p>
              <a:endParaRPr lang="en-US"/>
            </a:p>
          </p:txBody>
        </p:sp>
        <p:cxnSp>
          <p:nvCxnSpPr>
            <p:cNvPr id="64548" name="AutoShape 36"/>
            <p:cNvCxnSpPr>
              <a:cxnSpLocks noChangeShapeType="1"/>
              <a:endCxn id="64545" idx="1"/>
            </p:cNvCxnSpPr>
            <p:nvPr/>
          </p:nvCxnSpPr>
          <p:spPr bwMode="auto">
            <a:xfrm>
              <a:off x="776" y="2520"/>
              <a:ext cx="149" cy="141"/>
            </a:xfrm>
            <a:prstGeom prst="straightConnector1">
              <a:avLst/>
            </a:prstGeom>
            <a:noFill/>
            <a:ln w="12700">
              <a:solidFill>
                <a:srgbClr val="000000"/>
              </a:solidFill>
              <a:round/>
              <a:headEnd/>
              <a:tailEnd type="triangle" w="sm" len="sm"/>
            </a:ln>
            <a:effectLst/>
          </p:spPr>
        </p:cxnSp>
        <p:cxnSp>
          <p:nvCxnSpPr>
            <p:cNvPr id="64549" name="AutoShape 37"/>
            <p:cNvCxnSpPr>
              <a:cxnSpLocks noChangeShapeType="1"/>
              <a:endCxn id="64546" idx="0"/>
            </p:cNvCxnSpPr>
            <p:nvPr/>
          </p:nvCxnSpPr>
          <p:spPr bwMode="auto">
            <a:xfrm flipH="1">
              <a:off x="1064" y="2544"/>
              <a:ext cx="32" cy="208"/>
            </a:xfrm>
            <a:prstGeom prst="straightConnector1">
              <a:avLst/>
            </a:prstGeom>
            <a:noFill/>
            <a:ln w="12700">
              <a:solidFill>
                <a:srgbClr val="000000"/>
              </a:solidFill>
              <a:round/>
              <a:headEnd/>
              <a:tailEnd type="triangle" w="sm" len="sm"/>
            </a:ln>
            <a:effectLst/>
          </p:spPr>
        </p:cxnSp>
        <p:cxnSp>
          <p:nvCxnSpPr>
            <p:cNvPr id="64550" name="AutoShape 38"/>
            <p:cNvCxnSpPr>
              <a:cxnSpLocks noChangeShapeType="1"/>
              <a:stCxn id="64547" idx="3"/>
              <a:endCxn id="64545" idx="7"/>
            </p:cNvCxnSpPr>
            <p:nvPr/>
          </p:nvCxnSpPr>
          <p:spPr bwMode="auto">
            <a:xfrm flipH="1">
              <a:off x="947" y="2539"/>
              <a:ext cx="146" cy="122"/>
            </a:xfrm>
            <a:prstGeom prst="straightConnector1">
              <a:avLst/>
            </a:prstGeom>
            <a:noFill/>
            <a:ln w="12700">
              <a:solidFill>
                <a:srgbClr val="000000"/>
              </a:solidFill>
              <a:round/>
              <a:headEnd/>
              <a:tailEnd type="triangle" w="sm" len="sm"/>
            </a:ln>
            <a:effectLst/>
          </p:spPr>
        </p:cxnSp>
        <p:cxnSp>
          <p:nvCxnSpPr>
            <p:cNvPr id="64551" name="AutoShape 39"/>
            <p:cNvCxnSpPr>
              <a:cxnSpLocks noChangeShapeType="1"/>
              <a:stCxn id="64545" idx="5"/>
              <a:endCxn id="64546" idx="1"/>
            </p:cNvCxnSpPr>
            <p:nvPr/>
          </p:nvCxnSpPr>
          <p:spPr bwMode="auto">
            <a:xfrm>
              <a:off x="947" y="2683"/>
              <a:ext cx="106" cy="74"/>
            </a:xfrm>
            <a:prstGeom prst="straightConnector1">
              <a:avLst/>
            </a:prstGeom>
            <a:noFill/>
            <a:ln w="12700">
              <a:solidFill>
                <a:srgbClr val="000000"/>
              </a:solidFill>
              <a:round/>
              <a:headEnd/>
              <a:tailEnd type="triangle" w="sm" len="sm"/>
            </a:ln>
            <a:effectLst/>
          </p:spPr>
        </p:cxnSp>
        <p:sp>
          <p:nvSpPr>
            <p:cNvPr id="64552" name="AutoShape 40"/>
            <p:cNvSpPr>
              <a:spLocks noChangeAspect="1" noChangeArrowheads="1"/>
            </p:cNvSpPr>
            <p:nvPr/>
          </p:nvSpPr>
          <p:spPr bwMode="auto">
            <a:xfrm>
              <a:off x="720" y="2336"/>
              <a:ext cx="81" cy="133"/>
            </a:xfrm>
            <a:prstGeom prst="downArrow">
              <a:avLst>
                <a:gd name="adj1" fmla="val 50000"/>
                <a:gd name="adj2" fmla="val 41049"/>
              </a:avLst>
            </a:prstGeom>
            <a:solidFill>
              <a:srgbClr val="333399"/>
            </a:solidFill>
            <a:ln w="12700">
              <a:solidFill>
                <a:srgbClr val="333399"/>
              </a:solidFill>
              <a:miter lim="800000"/>
              <a:headEnd/>
              <a:tailEnd/>
            </a:ln>
            <a:effectLst/>
          </p:spPr>
          <p:txBody>
            <a:bodyPr anchor="ctr">
              <a:spAutoFit/>
            </a:bodyPr>
            <a:lstStyle/>
            <a:p>
              <a:endParaRPr lang="en-US"/>
            </a:p>
          </p:txBody>
        </p:sp>
        <p:sp>
          <p:nvSpPr>
            <p:cNvPr id="64553" name="AutoShape 41"/>
            <p:cNvSpPr>
              <a:spLocks noChangeAspect="1" noChangeArrowheads="1"/>
            </p:cNvSpPr>
            <p:nvPr/>
          </p:nvSpPr>
          <p:spPr bwMode="auto">
            <a:xfrm>
              <a:off x="1064" y="2360"/>
              <a:ext cx="81" cy="133"/>
            </a:xfrm>
            <a:prstGeom prst="downArrow">
              <a:avLst>
                <a:gd name="adj1" fmla="val 50000"/>
                <a:gd name="adj2" fmla="val 41049"/>
              </a:avLst>
            </a:prstGeom>
            <a:solidFill>
              <a:schemeClr val="hlink"/>
            </a:solidFill>
            <a:ln w="12700">
              <a:solidFill>
                <a:srgbClr val="008080"/>
              </a:solidFill>
              <a:miter lim="800000"/>
              <a:headEnd/>
              <a:tailEnd/>
            </a:ln>
            <a:effectLst/>
          </p:spPr>
          <p:txBody>
            <a:bodyPr anchor="ctr">
              <a:spAutoFit/>
            </a:bodyPr>
            <a:lstStyle/>
            <a:p>
              <a:endParaRPr lang="en-US"/>
            </a:p>
          </p:txBody>
        </p:sp>
        <p:sp>
          <p:nvSpPr>
            <p:cNvPr id="64554" name="AutoShape 42"/>
            <p:cNvSpPr>
              <a:spLocks noChangeAspect="1" noChangeArrowheads="1"/>
            </p:cNvSpPr>
            <p:nvPr/>
          </p:nvSpPr>
          <p:spPr bwMode="auto">
            <a:xfrm>
              <a:off x="992" y="2792"/>
              <a:ext cx="81" cy="133"/>
            </a:xfrm>
            <a:prstGeom prst="downArrow">
              <a:avLst>
                <a:gd name="adj1" fmla="val 50000"/>
                <a:gd name="adj2" fmla="val 41049"/>
              </a:avLst>
            </a:prstGeom>
            <a:solidFill>
              <a:srgbClr val="333399"/>
            </a:solidFill>
            <a:ln w="12700">
              <a:solidFill>
                <a:srgbClr val="333399"/>
              </a:solidFill>
              <a:miter lim="800000"/>
              <a:headEnd/>
              <a:tailEnd/>
            </a:ln>
            <a:effectLst/>
          </p:spPr>
          <p:txBody>
            <a:bodyPr anchor="ctr">
              <a:spAutoFit/>
            </a:bodyPr>
            <a:lstStyle/>
            <a:p>
              <a:endParaRPr lang="en-US"/>
            </a:p>
          </p:txBody>
        </p:sp>
        <p:sp>
          <p:nvSpPr>
            <p:cNvPr id="64555" name="AutoShape 43"/>
            <p:cNvSpPr>
              <a:spLocks noChangeAspect="1" noChangeArrowheads="1"/>
            </p:cNvSpPr>
            <p:nvPr/>
          </p:nvSpPr>
          <p:spPr bwMode="auto">
            <a:xfrm>
              <a:off x="1080" y="2792"/>
              <a:ext cx="81" cy="133"/>
            </a:xfrm>
            <a:prstGeom prst="downArrow">
              <a:avLst>
                <a:gd name="adj1" fmla="val 50000"/>
                <a:gd name="adj2" fmla="val 41049"/>
              </a:avLst>
            </a:prstGeom>
            <a:solidFill>
              <a:schemeClr val="hlink"/>
            </a:solidFill>
            <a:ln w="12700">
              <a:solidFill>
                <a:srgbClr val="008080"/>
              </a:solidFill>
              <a:miter lim="800000"/>
              <a:headEnd/>
              <a:tailEnd/>
            </a:ln>
            <a:effectLst/>
          </p:spPr>
          <p:txBody>
            <a:bodyPr anchor="ctr">
              <a:spAutoFit/>
            </a:bodyPr>
            <a:lstStyle/>
            <a:p>
              <a:endParaRPr lang="en-US"/>
            </a:p>
          </p:txBody>
        </p:sp>
        <p:sp>
          <p:nvSpPr>
            <p:cNvPr id="64556" name="AutoShape 44"/>
            <p:cNvSpPr>
              <a:spLocks noChangeAspect="1" noChangeArrowheads="1"/>
            </p:cNvSpPr>
            <p:nvPr/>
          </p:nvSpPr>
          <p:spPr bwMode="auto">
            <a:xfrm rot="15600000">
              <a:off x="912" y="2728"/>
              <a:ext cx="81" cy="133"/>
            </a:xfrm>
            <a:prstGeom prst="downArrow">
              <a:avLst>
                <a:gd name="adj1" fmla="val 50000"/>
                <a:gd name="adj2" fmla="val 41049"/>
              </a:avLst>
            </a:prstGeom>
            <a:solidFill>
              <a:srgbClr val="FF0000"/>
            </a:solidFill>
            <a:ln w="12700">
              <a:solidFill>
                <a:srgbClr val="FF0000"/>
              </a:solidFill>
              <a:miter lim="800000"/>
              <a:headEnd/>
              <a:tailEnd/>
            </a:ln>
            <a:effectLst/>
          </p:spPr>
          <p:txBody>
            <a:bodyPr anchor="ctr">
              <a:spAutoFit/>
            </a:bodyPr>
            <a:lstStyle/>
            <a:p>
              <a:endParaRPr lang="en-US"/>
            </a:p>
          </p:txBody>
        </p:sp>
        <p:sp>
          <p:nvSpPr>
            <p:cNvPr id="64557" name="Text Box 45"/>
            <p:cNvSpPr txBox="1">
              <a:spLocks noChangeArrowheads="1"/>
            </p:cNvSpPr>
            <p:nvPr/>
          </p:nvSpPr>
          <p:spPr bwMode="auto">
            <a:xfrm>
              <a:off x="754" y="2761"/>
              <a:ext cx="110" cy="110"/>
            </a:xfrm>
            <a:prstGeom prst="rect">
              <a:avLst/>
            </a:prstGeom>
            <a:noFill/>
            <a:ln w="12700">
              <a:noFill/>
              <a:miter lim="800000"/>
              <a:headEnd/>
              <a:tailEnd/>
            </a:ln>
            <a:effectLst/>
          </p:spPr>
          <p:txBody>
            <a:bodyPr wrap="none" anchor="ctr">
              <a:spAutoFit/>
            </a:bodyPr>
            <a:lstStyle/>
            <a:p>
              <a:pPr algn="ctr" eaLnBrk="0" hangingPunct="0">
                <a:spcBef>
                  <a:spcPct val="50000"/>
                </a:spcBef>
              </a:pPr>
              <a:r>
                <a:rPr lang="en-US" sz="1000">
                  <a:latin typeface="Helvetica" pitchFamily="34" charset="0"/>
                </a:rPr>
                <a:t>SI</a:t>
              </a:r>
              <a:endParaRPr lang="en-US" sz="2400">
                <a:latin typeface="Helvetica" pitchFamily="34" charset="0"/>
              </a:endParaRPr>
            </a:p>
          </p:txBody>
        </p:sp>
      </p:grpSp>
      <p:sp>
        <p:nvSpPr>
          <p:cNvPr id="64558" name="AutoShape 46"/>
          <p:cNvSpPr>
            <a:spLocks noChangeArrowheads="1"/>
          </p:cNvSpPr>
          <p:nvPr/>
        </p:nvSpPr>
        <p:spPr bwMode="auto">
          <a:xfrm>
            <a:off x="3352800" y="5562600"/>
            <a:ext cx="1219200" cy="228600"/>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C0C0C0"/>
          </a:solidFill>
          <a:ln w="12700">
            <a:solidFill>
              <a:srgbClr val="000000"/>
            </a:solidFill>
            <a:miter lim="800000"/>
            <a:headEnd/>
            <a:tailEnd/>
          </a:ln>
          <a:effectLst/>
        </p:spPr>
        <p:txBody>
          <a:bodyPr anchor="ctr">
            <a:spAutoFit/>
          </a:bodyPr>
          <a:lstStyle/>
          <a:p>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457200" y="184150"/>
            <a:ext cx="8269288" cy="519113"/>
          </a:xfrm>
        </p:spPr>
        <p:txBody>
          <a:bodyPr/>
          <a:lstStyle/>
          <a:p>
            <a:r>
              <a:rPr lang="en-US" sz="4000"/>
              <a:t>Thrust achievement</a:t>
            </a:r>
          </a:p>
        </p:txBody>
      </p:sp>
      <p:sp>
        <p:nvSpPr>
          <p:cNvPr id="65539" name="Rectangle 3"/>
          <p:cNvSpPr>
            <a:spLocks noGrp="1" noChangeArrowheads="1"/>
          </p:cNvSpPr>
          <p:nvPr>
            <p:ph type="body" idx="1"/>
          </p:nvPr>
        </p:nvSpPr>
        <p:spPr/>
        <p:txBody>
          <a:bodyPr/>
          <a:lstStyle/>
          <a:p>
            <a:r>
              <a:rPr lang="en-US" sz="2400" b="1" dirty="0">
                <a:solidFill>
                  <a:srgbClr val="009900"/>
                </a:solidFill>
              </a:rPr>
              <a:t>Capacity-queue stability equivalence in time-varying multiple-access channels </a:t>
            </a:r>
            <a:r>
              <a:rPr lang="en-US" sz="2400" b="1" dirty="0" smtClean="0">
                <a:solidFill>
                  <a:srgbClr val="009900"/>
                </a:solidFill>
              </a:rPr>
              <a:t>(Ozdaglar, Medard 08</a:t>
            </a:r>
            <a:r>
              <a:rPr lang="en-US" sz="2400" b="1" dirty="0">
                <a:solidFill>
                  <a:srgbClr val="009900"/>
                </a:solidFill>
              </a:rPr>
              <a:t>)</a:t>
            </a:r>
            <a:endParaRPr lang="en-US" sz="1800" dirty="0"/>
          </a:p>
          <a:p>
            <a:r>
              <a:rPr lang="en-US" sz="1800" dirty="0"/>
              <a:t>Capacity is an information-theoretic notion</a:t>
            </a:r>
          </a:p>
          <a:p>
            <a:r>
              <a:rPr lang="en-US" sz="1800" dirty="0"/>
              <a:t>Stability emerges from </a:t>
            </a:r>
            <a:r>
              <a:rPr lang="en-US" sz="1800" dirty="0" err="1"/>
              <a:t>queueing</a:t>
            </a:r>
            <a:r>
              <a:rPr lang="en-US" sz="1800" dirty="0"/>
              <a:t> theory</a:t>
            </a:r>
          </a:p>
          <a:p>
            <a:r>
              <a:rPr lang="en-US" sz="1800" dirty="0"/>
              <a:t>How do we reconcile the two?</a:t>
            </a:r>
          </a:p>
          <a:p>
            <a:r>
              <a:rPr lang="en-US" sz="1800" dirty="0"/>
              <a:t>For a point-to-point channel or multiple-access channel, equivalence</a:t>
            </a:r>
          </a:p>
          <a:p>
            <a:r>
              <a:rPr lang="en-US" sz="1800" dirty="0"/>
              <a:t>M. </a:t>
            </a:r>
            <a:r>
              <a:rPr lang="en-US" sz="1800" dirty="0" err="1"/>
              <a:t>Médard</a:t>
            </a:r>
            <a:r>
              <a:rPr lang="en-US" sz="1800" dirty="0"/>
              <a:t>, J.  Huang, A. Goldsmith, S. Meyn, and T. </a:t>
            </a:r>
            <a:r>
              <a:rPr lang="en-US" sz="1800" dirty="0" err="1"/>
              <a:t>Coleman,“Capacity</a:t>
            </a:r>
            <a:r>
              <a:rPr lang="en-US" sz="1800" dirty="0"/>
              <a:t> of Time-slotted ALOHA Packetized Multiple-Access Systems over the AWGN Channel,” </a:t>
            </a:r>
            <a:r>
              <a:rPr lang="en-US" sz="1800" i="1" dirty="0"/>
              <a:t>IEEE Transactions on Wireless Communications</a:t>
            </a:r>
            <a:r>
              <a:rPr lang="en-US" sz="1800" dirty="0"/>
              <a:t>, Vol. 3, Issue 2, pp. 486-499, March 2004.</a:t>
            </a:r>
          </a:p>
          <a:p>
            <a:r>
              <a:rPr lang="en-US" sz="1800" dirty="0"/>
              <a:t>This also holds for a fading multiple access channel </a:t>
            </a:r>
          </a:p>
          <a:p>
            <a:r>
              <a:rPr lang="en-US" sz="1800" dirty="0"/>
              <a:t>A. ParandehGheibi, A. </a:t>
            </a:r>
            <a:r>
              <a:rPr lang="en-US" sz="1800" dirty="0" err="1"/>
              <a:t>Eryilmaz</a:t>
            </a:r>
            <a:r>
              <a:rPr lang="en-US" sz="1800" dirty="0"/>
              <a:t>, A. Ozdaglar,  and M. </a:t>
            </a:r>
            <a:r>
              <a:rPr lang="en-US" sz="1800" dirty="0" err="1"/>
              <a:t>Médard</a:t>
            </a:r>
            <a:r>
              <a:rPr lang="en-US" sz="1800" dirty="0"/>
              <a:t>, “</a:t>
            </a:r>
            <a:r>
              <a:rPr lang="en-US" altLang="ja-JP" sz="1800" dirty="0">
                <a:ea typeface="ＭＳ Ｐゴシック" pitchFamily="34" charset="-128"/>
              </a:rPr>
              <a:t>Information Theory vs. </a:t>
            </a:r>
            <a:r>
              <a:rPr lang="en-US" altLang="ja-JP" sz="1800" dirty="0" err="1">
                <a:ea typeface="ＭＳ Ｐゴシック" pitchFamily="34" charset="-128"/>
              </a:rPr>
              <a:t>Queueing</a:t>
            </a:r>
            <a:r>
              <a:rPr lang="en-US" altLang="ja-JP" sz="1800" dirty="0">
                <a:ea typeface="ＭＳ Ｐゴシック" pitchFamily="34" charset="-128"/>
              </a:rPr>
              <a:t> Theory for Resource Allocation in Multiple Access Channels”, </a:t>
            </a:r>
            <a:r>
              <a:rPr lang="en-US" altLang="ja-JP" sz="1800" b="1" dirty="0">
                <a:ea typeface="ＭＳ Ｐゴシック" pitchFamily="34" charset="-128"/>
              </a:rPr>
              <a:t>invited </a:t>
            </a:r>
            <a:r>
              <a:rPr lang="en-US" altLang="ja-JP" sz="1800" dirty="0">
                <a:ea typeface="ＭＳ Ｐゴシック" pitchFamily="34" charset="-128"/>
              </a:rPr>
              <a:t>paper, </a:t>
            </a:r>
            <a:r>
              <a:rPr lang="en-US" altLang="ja-JP" sz="1800" i="1" dirty="0">
                <a:ea typeface="ＭＳ Ｐゴシック" pitchFamily="34" charset="-128"/>
              </a:rPr>
              <a:t>PIMRC</a:t>
            </a:r>
            <a:r>
              <a:rPr lang="en-US" altLang="ja-JP" sz="1800" dirty="0">
                <a:ea typeface="ＭＳ Ｐゴシック" pitchFamily="34" charset="-128"/>
              </a:rPr>
              <a:t>, September 2008 </a:t>
            </a:r>
            <a:endParaRPr lang="en-US" sz="1800" dirty="0"/>
          </a:p>
          <a:p>
            <a:r>
              <a:rPr lang="en-US" sz="1800" dirty="0"/>
              <a:t>Moreover, an information-theoretic approach without queue information may outperform, in terms of convergence speed, a </a:t>
            </a:r>
            <a:r>
              <a:rPr lang="en-US" sz="1800" dirty="0" err="1"/>
              <a:t>queueing</a:t>
            </a:r>
            <a:r>
              <a:rPr lang="en-US" sz="1800" dirty="0"/>
              <a:t>-centric approach, which r</a:t>
            </a:r>
            <a:r>
              <a:rPr lang="en-US" sz="1800" dirty="0">
                <a:cs typeface="Arial" pitchFamily="34" charset="0"/>
              </a:rPr>
              <a:t>equires global queue-length information – see Thrust 3 talk</a:t>
            </a:r>
            <a:r>
              <a:rPr lang="en-US" altLang="ja-JP" sz="1800" dirty="0">
                <a:ea typeface="ＭＳ Ｐゴシック" pitchFamily="34" charset="-128"/>
              </a:rPr>
              <a:t> </a:t>
            </a:r>
            <a:endParaRPr lang="en-US" sz="1800" dirty="0"/>
          </a:p>
          <a:p>
            <a:endParaRPr lang="en-US" sz="1800" dirty="0"/>
          </a:p>
          <a:p>
            <a:endParaRPr lang="en-US" sz="18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457200" y="184150"/>
            <a:ext cx="8269288" cy="519113"/>
          </a:xfrm>
        </p:spPr>
        <p:txBody>
          <a:bodyPr/>
          <a:lstStyle/>
          <a:p>
            <a:r>
              <a:rPr lang="en-US" sz="4000"/>
              <a:t>Thrust achievement</a:t>
            </a:r>
          </a:p>
        </p:txBody>
      </p:sp>
      <p:sp>
        <p:nvSpPr>
          <p:cNvPr id="66563" name="Rectangle 3"/>
          <p:cNvSpPr>
            <a:spLocks noGrp="1" noChangeArrowheads="1"/>
          </p:cNvSpPr>
          <p:nvPr>
            <p:ph type="body" idx="1"/>
          </p:nvPr>
        </p:nvSpPr>
        <p:spPr>
          <a:xfrm>
            <a:off x="381000" y="1066800"/>
            <a:ext cx="8763000" cy="5086350"/>
          </a:xfrm>
        </p:spPr>
        <p:txBody>
          <a:bodyPr/>
          <a:lstStyle/>
          <a:p>
            <a:r>
              <a:rPr lang="en-US" sz="2400" b="1">
                <a:solidFill>
                  <a:srgbClr val="009900"/>
                </a:solidFill>
              </a:rPr>
              <a:t>Separation optimality and generalized source-channel coding (Goldsmith 08)</a:t>
            </a:r>
            <a:endParaRPr lang="en-US" sz="1800"/>
          </a:p>
          <a:p>
            <a:r>
              <a:rPr lang="en-US" altLang="zh-CN" sz="1800">
                <a:ea typeface="宋体" pitchFamily="2" charset="-122"/>
              </a:rPr>
              <a:t>Shannon capacity based on asymptotically small error and infinite delay </a:t>
            </a:r>
          </a:p>
          <a:p>
            <a:pPr lvl="1"/>
            <a:r>
              <a:rPr lang="en-US" altLang="zh-CN" sz="1800">
                <a:ea typeface="宋体" pitchFamily="2" charset="-122"/>
              </a:rPr>
              <a:t>Has enabled great insight and design inspiration</a:t>
            </a:r>
          </a:p>
          <a:p>
            <a:pPr lvl="1"/>
            <a:r>
              <a:rPr lang="en-US" altLang="zh-CN" sz="1800">
                <a:ea typeface="宋体" pitchFamily="2" charset="-122"/>
              </a:rPr>
              <a:t>Shannon’s focus was stationary and ergodic channels</a:t>
            </a:r>
          </a:p>
          <a:p>
            <a:r>
              <a:rPr lang="en-US" altLang="zh-CN" sz="1800">
                <a:ea typeface="宋体" pitchFamily="2" charset="-122"/>
              </a:rPr>
              <a:t>Alternative capacity &amp; end-to-end distortion metrics</a:t>
            </a:r>
          </a:p>
          <a:p>
            <a:pPr lvl="1"/>
            <a:r>
              <a:rPr lang="en-US" altLang="zh-CN" sz="1800">
                <a:ea typeface="宋体" pitchFamily="2" charset="-122"/>
              </a:rPr>
              <a:t>Coding theorems for capacity versus outage</a:t>
            </a:r>
          </a:p>
          <a:p>
            <a:pPr lvl="1"/>
            <a:r>
              <a:rPr lang="en-US" altLang="zh-CN" sz="1800">
                <a:ea typeface="宋体" pitchFamily="2" charset="-122"/>
              </a:rPr>
              <a:t>A framework to encompass known strategies of expected capacity</a:t>
            </a:r>
          </a:p>
          <a:p>
            <a:pPr lvl="1"/>
            <a:r>
              <a:rPr lang="en-US" altLang="zh-CN" sz="1800">
                <a:ea typeface="宋体" pitchFamily="2" charset="-122"/>
              </a:rPr>
              <a:t>A general upper bound for expected capacity</a:t>
            </a:r>
          </a:p>
          <a:p>
            <a:pPr lvl="1"/>
            <a:r>
              <a:rPr lang="en-US" altLang="zh-CN" sz="1800">
                <a:ea typeface="宋体" pitchFamily="2" charset="-122"/>
              </a:rPr>
              <a:t>Match channel codes with corresponding source codes</a:t>
            </a:r>
          </a:p>
          <a:p>
            <a:r>
              <a:rPr lang="en-US" altLang="zh-CN" sz="1800">
                <a:ea typeface="宋体" pitchFamily="2" charset="-122"/>
              </a:rPr>
              <a:t>Source-channel coding for general communication systems</a:t>
            </a:r>
          </a:p>
          <a:p>
            <a:pPr lvl="1"/>
            <a:r>
              <a:rPr lang="en-US" altLang="zh-CN" sz="1800">
                <a:ea typeface="宋体" pitchFamily="2" charset="-122"/>
              </a:rPr>
              <a:t>Separation optimality – under alternative metrics</a:t>
            </a:r>
          </a:p>
          <a:p>
            <a:pPr lvl="1"/>
            <a:r>
              <a:rPr lang="en-US" altLang="zh-CN" sz="1800">
                <a:ea typeface="宋体" pitchFamily="2" charset="-122"/>
              </a:rPr>
              <a:t>Joint source-channel coding – interface </a:t>
            </a:r>
            <a:endParaRPr lang="en-US" sz="1800"/>
          </a:p>
          <a:p>
            <a:r>
              <a:rPr lang="en-US" sz="1800"/>
              <a:t>Separation is not the same as isolation - exchange of parameters is useful in constructing codes</a:t>
            </a:r>
          </a:p>
          <a:p>
            <a:endParaRPr lang="en-US" sz="1800"/>
          </a:p>
          <a:p>
            <a:endParaRPr lang="en-US" sz="180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title" idx="4294967295"/>
          </p:nvPr>
        </p:nvSpPr>
        <p:spPr>
          <a:xfrm>
            <a:off x="533400" y="304800"/>
            <a:ext cx="8207375" cy="457200"/>
          </a:xfrm>
        </p:spPr>
        <p:txBody>
          <a:bodyPr lIns="91440" tIns="45720" rIns="91440" bIns="45720"/>
          <a:lstStyle/>
          <a:p>
            <a:r>
              <a:rPr lang="en-US" altLang="zh-CN" sz="2400">
                <a:ea typeface="宋体" pitchFamily="2" charset="-122"/>
              </a:rPr>
              <a:t>Where does Shannon capacity lead us?</a:t>
            </a:r>
          </a:p>
        </p:txBody>
      </p:sp>
      <p:pic>
        <p:nvPicPr>
          <p:cNvPr id="67587" name="Picture 3" descr="lena"/>
          <p:cNvPicPr>
            <a:picLocks noChangeAspect="1" noChangeArrowheads="1"/>
          </p:cNvPicPr>
          <p:nvPr/>
        </p:nvPicPr>
        <p:blipFill>
          <a:blip r:embed="rId3"/>
          <a:srcRect/>
          <a:stretch>
            <a:fillRect/>
          </a:stretch>
        </p:blipFill>
        <p:spPr bwMode="auto">
          <a:xfrm>
            <a:off x="336550" y="1265238"/>
            <a:ext cx="3230563" cy="3230562"/>
          </a:xfrm>
          <a:prstGeom prst="rect">
            <a:avLst/>
          </a:prstGeom>
          <a:noFill/>
          <a:ln w="9525">
            <a:noFill/>
            <a:miter lim="800000"/>
            <a:headEnd/>
            <a:tailEnd/>
          </a:ln>
        </p:spPr>
      </p:pic>
      <p:pic>
        <p:nvPicPr>
          <p:cNvPr id="67588" name="Picture 4" descr="channel"/>
          <p:cNvPicPr>
            <a:picLocks noChangeAspect="1" noChangeArrowheads="1"/>
          </p:cNvPicPr>
          <p:nvPr/>
        </p:nvPicPr>
        <p:blipFill>
          <a:blip r:embed="rId4"/>
          <a:srcRect/>
          <a:stretch>
            <a:fillRect/>
          </a:stretch>
        </p:blipFill>
        <p:spPr bwMode="auto">
          <a:xfrm>
            <a:off x="4175125" y="1265238"/>
            <a:ext cx="4565650" cy="3424237"/>
          </a:xfrm>
          <a:prstGeom prst="rect">
            <a:avLst/>
          </a:prstGeom>
          <a:noFill/>
          <a:ln w="9525">
            <a:noFill/>
            <a:miter lim="800000"/>
            <a:headEnd/>
            <a:tailEnd/>
          </a:ln>
        </p:spPr>
      </p:pic>
      <p:sp>
        <p:nvSpPr>
          <p:cNvPr id="67589" name="Text Box 5"/>
          <p:cNvSpPr txBox="1">
            <a:spLocks noChangeArrowheads="1"/>
          </p:cNvSpPr>
          <p:nvPr/>
        </p:nvSpPr>
        <p:spPr bwMode="auto">
          <a:xfrm>
            <a:off x="7704138" y="4402138"/>
            <a:ext cx="663575" cy="396875"/>
          </a:xfrm>
          <a:prstGeom prst="rect">
            <a:avLst/>
          </a:prstGeom>
          <a:noFill/>
          <a:ln w="25400" algn="ctr">
            <a:noFill/>
            <a:miter lim="800000"/>
            <a:headEnd/>
            <a:tailEnd/>
          </a:ln>
        </p:spPr>
        <p:txBody>
          <a:bodyPr wrap="none">
            <a:spAutoFit/>
          </a:bodyPr>
          <a:lstStyle/>
          <a:p>
            <a:pPr algn="ctr"/>
            <a:r>
              <a:rPr lang="en-US" altLang="zh-CN" sz="2000">
                <a:ea typeface="宋体" pitchFamily="2" charset="-122"/>
              </a:rPr>
              <a:t>time</a:t>
            </a:r>
          </a:p>
        </p:txBody>
      </p:sp>
      <p:sp>
        <p:nvSpPr>
          <p:cNvPr id="67590" name="Text Box 6"/>
          <p:cNvSpPr txBox="1">
            <a:spLocks noChangeArrowheads="1"/>
          </p:cNvSpPr>
          <p:nvPr/>
        </p:nvSpPr>
        <p:spPr bwMode="auto">
          <a:xfrm>
            <a:off x="4459288" y="1104900"/>
            <a:ext cx="1682750" cy="396875"/>
          </a:xfrm>
          <a:prstGeom prst="rect">
            <a:avLst/>
          </a:prstGeom>
          <a:noFill/>
          <a:ln w="25400" algn="ctr">
            <a:noFill/>
            <a:miter lim="800000"/>
            <a:headEnd/>
            <a:tailEnd/>
          </a:ln>
        </p:spPr>
        <p:txBody>
          <a:bodyPr wrap="none">
            <a:spAutoFit/>
          </a:bodyPr>
          <a:lstStyle/>
          <a:p>
            <a:pPr algn="ctr"/>
            <a:r>
              <a:rPr lang="en-US" altLang="zh-CN" sz="2000">
                <a:ea typeface="宋体" pitchFamily="2" charset="-122"/>
              </a:rPr>
              <a:t>Channel gain</a:t>
            </a:r>
          </a:p>
        </p:txBody>
      </p:sp>
      <p:sp>
        <p:nvSpPr>
          <p:cNvPr id="67591" name="Text Box 7"/>
          <p:cNvSpPr txBox="1">
            <a:spLocks noChangeArrowheads="1"/>
          </p:cNvSpPr>
          <p:nvPr/>
        </p:nvSpPr>
        <p:spPr bwMode="auto">
          <a:xfrm>
            <a:off x="6654800" y="2365375"/>
            <a:ext cx="2459038" cy="396875"/>
          </a:xfrm>
          <a:prstGeom prst="rect">
            <a:avLst/>
          </a:prstGeom>
          <a:noFill/>
          <a:ln w="25400" algn="ctr">
            <a:noFill/>
            <a:miter lim="800000"/>
            <a:headEnd/>
            <a:tailEnd/>
          </a:ln>
        </p:spPr>
        <p:txBody>
          <a:bodyPr wrap="none">
            <a:spAutoFit/>
          </a:bodyPr>
          <a:lstStyle/>
          <a:p>
            <a:pPr algn="ctr"/>
            <a:r>
              <a:rPr lang="en-US" altLang="zh-CN" sz="2000">
                <a:solidFill>
                  <a:srgbClr val="0000FF"/>
                </a:solidFill>
                <a:ea typeface="宋体" pitchFamily="2" charset="-122"/>
              </a:rPr>
              <a:t>Slow fading channel</a:t>
            </a:r>
          </a:p>
        </p:txBody>
      </p:sp>
      <p:sp>
        <p:nvSpPr>
          <p:cNvPr id="67592" name="Line 8"/>
          <p:cNvSpPr>
            <a:spLocks noChangeShapeType="1"/>
          </p:cNvSpPr>
          <p:nvPr/>
        </p:nvSpPr>
        <p:spPr bwMode="auto">
          <a:xfrm>
            <a:off x="3567113" y="2762250"/>
            <a:ext cx="915987" cy="0"/>
          </a:xfrm>
          <a:prstGeom prst="line">
            <a:avLst/>
          </a:prstGeom>
          <a:noFill/>
          <a:ln w="25400">
            <a:solidFill>
              <a:srgbClr val="990099"/>
            </a:solidFill>
            <a:round/>
            <a:headEnd/>
            <a:tailEnd type="triangle" w="med" len="med"/>
          </a:ln>
        </p:spPr>
        <p:txBody>
          <a:bodyPr wrap="none">
            <a:spAutoFit/>
          </a:bodyPr>
          <a:lstStyle/>
          <a:p>
            <a:endParaRPr lang="en-US"/>
          </a:p>
        </p:txBody>
      </p:sp>
      <p:pic>
        <p:nvPicPr>
          <p:cNvPr id="67593" name="Picture 9" descr="MCj02805530000[1]"/>
          <p:cNvPicPr>
            <a:picLocks noChangeAspect="1" noChangeArrowheads="1"/>
          </p:cNvPicPr>
          <p:nvPr/>
        </p:nvPicPr>
        <p:blipFill>
          <a:blip r:embed="rId5"/>
          <a:srcRect/>
          <a:stretch>
            <a:fillRect/>
          </a:stretch>
        </p:blipFill>
        <p:spPr bwMode="auto">
          <a:xfrm>
            <a:off x="5722938" y="5411788"/>
            <a:ext cx="842962" cy="1141412"/>
          </a:xfrm>
          <a:prstGeom prst="rect">
            <a:avLst/>
          </a:prstGeom>
          <a:noFill/>
          <a:ln w="9525">
            <a:noFill/>
            <a:miter lim="800000"/>
            <a:headEnd/>
            <a:tailEnd/>
          </a:ln>
        </p:spPr>
      </p:pic>
      <p:sp>
        <p:nvSpPr>
          <p:cNvPr id="67594" name="Text Box 10"/>
          <p:cNvSpPr txBox="1">
            <a:spLocks noChangeArrowheads="1"/>
          </p:cNvSpPr>
          <p:nvPr/>
        </p:nvSpPr>
        <p:spPr bwMode="auto">
          <a:xfrm>
            <a:off x="4592638" y="5726113"/>
            <a:ext cx="1087437" cy="396875"/>
          </a:xfrm>
          <a:prstGeom prst="rect">
            <a:avLst/>
          </a:prstGeom>
          <a:noFill/>
          <a:ln w="25400" algn="ctr">
            <a:noFill/>
            <a:prstDash val="sysDot"/>
            <a:miter lim="800000"/>
            <a:headEnd/>
            <a:tailEnd/>
          </a:ln>
        </p:spPr>
        <p:txBody>
          <a:bodyPr wrap="none">
            <a:spAutoFit/>
          </a:bodyPr>
          <a:lstStyle/>
          <a:p>
            <a:pPr algn="ctr"/>
            <a:r>
              <a:rPr lang="en-US" altLang="zh-CN" sz="2000">
                <a:solidFill>
                  <a:srgbClr val="0000FF"/>
                </a:solidFill>
                <a:ea typeface="宋体" pitchFamily="2" charset="-122"/>
              </a:rPr>
              <a:t>receiver</a:t>
            </a:r>
          </a:p>
        </p:txBody>
      </p:sp>
      <p:sp>
        <p:nvSpPr>
          <p:cNvPr id="67595" name="Line 11"/>
          <p:cNvSpPr>
            <a:spLocks noChangeShapeType="1"/>
          </p:cNvSpPr>
          <p:nvPr/>
        </p:nvSpPr>
        <p:spPr bwMode="auto">
          <a:xfrm>
            <a:off x="5722938" y="4495800"/>
            <a:ext cx="0" cy="915988"/>
          </a:xfrm>
          <a:prstGeom prst="line">
            <a:avLst/>
          </a:prstGeom>
          <a:noFill/>
          <a:ln w="25400">
            <a:solidFill>
              <a:srgbClr val="990099"/>
            </a:solidFill>
            <a:round/>
            <a:headEnd/>
            <a:tailEnd type="triangle" w="med" len="med"/>
          </a:ln>
        </p:spPr>
        <p:txBody>
          <a:bodyPr wrap="none">
            <a:spAutoFit/>
          </a:bodyPr>
          <a:lstStyle/>
          <a:p>
            <a:endParaRPr lang="en-US"/>
          </a:p>
        </p:txBody>
      </p:sp>
      <p:pic>
        <p:nvPicPr>
          <p:cNvPr id="67596" name="Picture 12" descr="MCj04042630000[1]"/>
          <p:cNvPicPr>
            <a:picLocks noChangeAspect="1" noChangeArrowheads="1"/>
          </p:cNvPicPr>
          <p:nvPr/>
        </p:nvPicPr>
        <p:blipFill>
          <a:blip r:embed="rId6"/>
          <a:srcRect/>
          <a:stretch>
            <a:fillRect/>
          </a:stretch>
        </p:blipFill>
        <p:spPr bwMode="auto">
          <a:xfrm>
            <a:off x="7027863" y="5245100"/>
            <a:ext cx="1122362" cy="10350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3527</TotalTime>
  <Words>1819</Words>
  <Application>Microsoft Office PowerPoint</Application>
  <PresentationFormat>On-screen Show (4:3)</PresentationFormat>
  <Paragraphs>249</Paragraphs>
  <Slides>19</Slides>
  <Notes>8</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30" baseType="lpstr">
      <vt:lpstr>Arial</vt:lpstr>
      <vt:lpstr>Times</vt:lpstr>
      <vt:lpstr>Wingdings</vt:lpstr>
      <vt:lpstr>Times New Roman</vt:lpstr>
      <vt:lpstr>Helvetica</vt:lpstr>
      <vt:lpstr>ＭＳ Ｐゴシック</vt:lpstr>
      <vt:lpstr>宋体</vt:lpstr>
      <vt:lpstr>Comic Sans MS</vt:lpstr>
      <vt:lpstr>Symbol</vt:lpstr>
      <vt:lpstr>Default Design</vt:lpstr>
      <vt:lpstr>Microsoft Equation 3.0</vt:lpstr>
      <vt:lpstr>Slide 1</vt:lpstr>
      <vt:lpstr>Thrust Areas</vt:lpstr>
      <vt:lpstr>Thrust Achievement</vt:lpstr>
      <vt:lpstr>Going from channels to bit pipes</vt:lpstr>
      <vt:lpstr>Thrust Achievement</vt:lpstr>
      <vt:lpstr>Thrust Achievement</vt:lpstr>
      <vt:lpstr>Thrust achievement</vt:lpstr>
      <vt:lpstr>Thrust achievement</vt:lpstr>
      <vt:lpstr>Where does Shannon capacity lead us?</vt:lpstr>
      <vt:lpstr>Drawbacks of looking at achievable rate only</vt:lpstr>
      <vt:lpstr>Image transmission: channel code for outage</vt:lpstr>
      <vt:lpstr>Thrust Achievement</vt:lpstr>
      <vt:lpstr>Thrust Achievement</vt:lpstr>
      <vt:lpstr>Thrust Achievement</vt:lpstr>
      <vt:lpstr>Slide 15</vt:lpstr>
      <vt:lpstr>Thrust Synergies – Alignment with Phase 2 Goals</vt:lpstr>
      <vt:lpstr>Cross-thrust synergies </vt:lpstr>
      <vt:lpstr>Cross-thrust synergies </vt:lpstr>
      <vt:lpstr>Main accomplishments </vt:lpstr>
    </vt:vector>
  </TitlesOfParts>
  <Company>MIT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ITMANET Flows – Thrust 1</dc:title>
  <dc:creator>Muriel Medard</dc:creator>
  <cp:lastModifiedBy>andrea</cp:lastModifiedBy>
  <cp:revision>47</cp:revision>
  <dcterms:created xsi:type="dcterms:W3CDTF">2008-09-01T21:50:14Z</dcterms:created>
  <dcterms:modified xsi:type="dcterms:W3CDTF">2008-09-11T16:34:19Z</dcterms:modified>
</cp:coreProperties>
</file>