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70" r:id="rId12"/>
    <p:sldId id="267" r:id="rId13"/>
    <p:sldId id="271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960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90020-E7AA-8B4B-A11F-86390CF35564}" type="datetimeFigureOut">
              <a:t>10/1/12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CA853-819E-854B-9326-B57E45CB7B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basis of current technology</a:t>
            </a:r>
          </a:p>
          <a:p>
            <a:r>
              <a:rPr lang="en-US"/>
              <a:t>no time for full decoding, nor can we safely broadcast</a:t>
            </a:r>
            <a:r>
              <a:rPr lang="en-US" baseline="0"/>
              <a:t> the result</a:t>
            </a:r>
          </a:p>
          <a:p>
            <a:r>
              <a:rPr lang="en-US" baseline="0"/>
              <a:t>instead we need to do something in constant depth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A853-819E-854B-9326-B57E45CB7B39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3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multiplies</a:t>
            </a:r>
            <a:r>
              <a:rPr lang="en-US" baseline="0"/>
              <a:t> error rate by O(1)</a:t>
            </a:r>
          </a:p>
          <a:p>
            <a:r>
              <a:rPr lang="en-US" baseline="0"/>
              <a:t>atlernate with error correction stps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A853-819E-854B-9326-B57E45CB7B39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0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FT computing?  But how to perform encoded gates?  Bits are hard to extract.  Code deformation?  There are “continuous” paths of codes, but once we leave the codespace, our guarantees go away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A853-819E-854B-9326-B57E45CB7B39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7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fld id="{8E36636D-D922-432D-A958-524484B5923D}" type="datetimeFigureOut">
              <a:rPr lang="en-US" smtClean="0"/>
              <a:pPr/>
              <a:t>9/30/12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Computing with adversarial noise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623" y="3993790"/>
            <a:ext cx="7772400" cy="877824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Aram Harrow (UW -&gt; MIT)</a:t>
            </a:r>
          </a:p>
          <a:p>
            <a:r>
              <a:rPr lang="en-US"/>
              <a:t>Matt Hastings (Duke/MSR)</a:t>
            </a:r>
          </a:p>
          <a:p>
            <a:r>
              <a:rPr lang="en-US"/>
              <a:t>Anup Rao (UW)</a:t>
            </a:r>
          </a:p>
        </p:txBody>
      </p:sp>
    </p:spTree>
    <p:extLst>
      <p:ext uri="{BB962C8B-B14F-4D97-AF65-F5344CB8AC3E}">
        <p14:creationId xmlns:p14="http://schemas.microsoft.com/office/powerpoint/2010/main" val="1811045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Locally correctable codes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4669" y="1428441"/>
            <a:ext cx="8192620" cy="193899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5pPr>
            <a:lvl6pPr marL="2055813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398713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43200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087688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400" u="sng"/>
              <a:t>Definition:</a:t>
            </a:r>
            <a:br>
              <a:rPr lang="en-US" sz="2400" u="sng"/>
            </a:br>
            <a:r>
              <a:rPr lang="en-US" sz="2400"/>
              <a:t>Given a codeword corrupted in a </a:t>
            </a:r>
            <a:r>
              <a:rPr lang="en-US" sz="2400">
                <a:solidFill>
                  <a:srgbClr val="FFFF00"/>
                </a:solidFill>
              </a:rPr>
              <a:t>≤δ</a:t>
            </a:r>
            <a:r>
              <a:rPr lang="en-US" sz="2400"/>
              <a:t> fraction of positions, there is a randomized method to recover any coordinate of the original codeword, using </a:t>
            </a:r>
            <a:r>
              <a:rPr lang="en-US" sz="2400">
                <a:solidFill>
                  <a:srgbClr val="FFFF00"/>
                </a:solidFill>
              </a:rPr>
              <a:t>q</a:t>
            </a:r>
            <a:r>
              <a:rPr lang="en-US" sz="2400"/>
              <a:t> queries and giving a wrong answer with probability </a:t>
            </a:r>
            <a:r>
              <a:rPr lang="en-US" sz="2400">
                <a:solidFill>
                  <a:srgbClr val="FFFF00"/>
                </a:solidFill>
              </a:rPr>
              <a:t>≤ρ</a:t>
            </a:r>
            <a:r>
              <a:rPr lang="en-US" sz="2400"/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24669" y="3511500"/>
            <a:ext cx="8031944" cy="13352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>
                <a:latin typeface="Chalkboard"/>
                <a:cs typeface="Chalkboard"/>
              </a:rPr>
              <a:t>Theorem:</a:t>
            </a:r>
            <a:r>
              <a:rPr lang="en-US" sz="2000">
                <a:latin typeface="Chalkboard"/>
                <a:cs typeface="Chalkboard"/>
              </a:rPr>
              <a:t> Any systematic LCC can be used to make a circuit FT against adversarial noise.</a:t>
            </a:r>
            <a:br>
              <a:rPr lang="en-US" sz="2000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</a:rPr>
              <a:t>Conversely, in any scheme capable of protecting arbitrary circuits against adversarial noise, the input encoding is a LDC.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63993" y="5088208"/>
            <a:ext cx="8192620" cy="120032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5pPr>
            <a:lvl6pPr marL="2055813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398713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43200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087688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/>
              <a:t>Parameters:</a:t>
            </a:r>
            <a:br>
              <a:rPr lang="en-US" sz="2400" u="sng"/>
            </a:br>
            <a:r>
              <a:rPr lang="en-US" sz="2400"/>
              <a:t>q,δ,ρ constant: k bits into exp(o(k)) bits</a:t>
            </a:r>
            <a:br>
              <a:rPr lang="en-US" sz="2400"/>
            </a:br>
            <a:r>
              <a:rPr lang="en-US" sz="2400"/>
              <a:t>q=log</a:t>
            </a:r>
            <a:r>
              <a:rPr lang="en-US" sz="2400" baseline="30000"/>
              <a:t>c+1</a:t>
            </a:r>
            <a:r>
              <a:rPr lang="en-US" sz="2400"/>
              <a:t>(k), </a:t>
            </a:r>
            <a:r>
              <a:rPr lang="en-US" sz="2400"/>
              <a:t>δ,ρ constant: k bits into k</a:t>
            </a:r>
            <a:r>
              <a:rPr lang="en-US" sz="2400" baseline="30000"/>
              <a:t>1+1/c+o(1)</a:t>
            </a:r>
            <a:r>
              <a:rPr lang="en-US" sz="2400"/>
              <a:t> bits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70637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 memory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1098" y="1887360"/>
            <a:ext cx="432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1</a:t>
            </a:r>
            <a:endParaRPr lang="en-US" baseline="-25000">
              <a:latin typeface="Chalkboard"/>
              <a:cs typeface="Chalkboar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058" y="2241550"/>
            <a:ext cx="472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2</a:t>
            </a:r>
            <a:endParaRPr lang="en-US" baseline="-25000">
              <a:latin typeface="Chalkboard"/>
              <a:cs typeface="Chalkboar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018" y="2595740"/>
            <a:ext cx="472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3</a:t>
            </a:r>
            <a:endParaRPr lang="en-US" baseline="-25000">
              <a:latin typeface="Chalkboard"/>
              <a:cs typeface="Chalkboar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78" y="2949930"/>
            <a:ext cx="472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4</a:t>
            </a:r>
            <a:endParaRPr lang="en-US" baseline="-25000">
              <a:latin typeface="Chalkboard"/>
              <a:cs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938" y="3304120"/>
            <a:ext cx="472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5</a:t>
            </a:r>
            <a:endParaRPr lang="en-US" baseline="-25000">
              <a:latin typeface="Chalkboard"/>
              <a:cs typeface="Chalkboar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0898" y="3658310"/>
            <a:ext cx="472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6</a:t>
            </a:r>
            <a:endParaRPr lang="en-US" baseline="-25000">
              <a:latin typeface="Chalkboard"/>
              <a:cs typeface="Chalkboar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858" y="4012500"/>
            <a:ext cx="472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7</a:t>
            </a:r>
            <a:endParaRPr lang="en-US" baseline="-25000">
              <a:latin typeface="Chalkboard"/>
              <a:cs typeface="Chalkboard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969414" y="2112893"/>
            <a:ext cx="170039" cy="1700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79374" y="2443343"/>
            <a:ext cx="170039" cy="1700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989334" y="2809403"/>
            <a:ext cx="170039" cy="1700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99294" y="3139853"/>
            <a:ext cx="170039" cy="1700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009254" y="3494043"/>
            <a:ext cx="170039" cy="1700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019214" y="3848233"/>
            <a:ext cx="170039" cy="1700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029174" y="4238033"/>
            <a:ext cx="170039" cy="1700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90803" y="2282932"/>
            <a:ext cx="312808" cy="312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300763" y="2969482"/>
            <a:ext cx="312808" cy="312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310723" y="3656032"/>
            <a:ext cx="312808" cy="312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stCxn id="15" idx="5"/>
            <a:endCxn id="36" idx="1"/>
          </p:cNvCxnSpPr>
          <p:nvPr/>
        </p:nvCxnSpPr>
        <p:spPr>
          <a:xfrm>
            <a:off x="1114551" y="2258030"/>
            <a:ext cx="1176252" cy="1813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6"/>
            <a:endCxn id="36" idx="1"/>
          </p:cNvCxnSpPr>
          <p:nvPr/>
        </p:nvCxnSpPr>
        <p:spPr>
          <a:xfrm flipV="1">
            <a:off x="1179293" y="2439336"/>
            <a:ext cx="1111510" cy="1139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3" idx="6"/>
            <a:endCxn id="36" idx="1"/>
          </p:cNvCxnSpPr>
          <p:nvPr/>
        </p:nvCxnSpPr>
        <p:spPr>
          <a:xfrm flipV="1">
            <a:off x="1189253" y="2439336"/>
            <a:ext cx="1101550" cy="14939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9" idx="6"/>
            <a:endCxn id="37" idx="1"/>
          </p:cNvCxnSpPr>
          <p:nvPr/>
        </p:nvCxnSpPr>
        <p:spPr>
          <a:xfrm>
            <a:off x="1149413" y="2528363"/>
            <a:ext cx="1151350" cy="5975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1" idx="6"/>
            <a:endCxn id="37" idx="1"/>
          </p:cNvCxnSpPr>
          <p:nvPr/>
        </p:nvCxnSpPr>
        <p:spPr>
          <a:xfrm flipV="1">
            <a:off x="1169333" y="3125886"/>
            <a:ext cx="1131430" cy="989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4" idx="6"/>
            <a:endCxn id="37" idx="1"/>
          </p:cNvCxnSpPr>
          <p:nvPr/>
        </p:nvCxnSpPr>
        <p:spPr>
          <a:xfrm flipV="1">
            <a:off x="1199213" y="3125886"/>
            <a:ext cx="1101550" cy="11971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4" idx="6"/>
            <a:endCxn id="38" idx="1"/>
          </p:cNvCxnSpPr>
          <p:nvPr/>
        </p:nvCxnSpPr>
        <p:spPr>
          <a:xfrm flipV="1">
            <a:off x="1199213" y="3812436"/>
            <a:ext cx="1111510" cy="5106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5" idx="5"/>
            <a:endCxn id="38" idx="1"/>
          </p:cNvCxnSpPr>
          <p:nvPr/>
        </p:nvCxnSpPr>
        <p:spPr>
          <a:xfrm>
            <a:off x="1114551" y="2258030"/>
            <a:ext cx="1196172" cy="15544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0" idx="6"/>
            <a:endCxn id="38" idx="1"/>
          </p:cNvCxnSpPr>
          <p:nvPr/>
        </p:nvCxnSpPr>
        <p:spPr>
          <a:xfrm>
            <a:off x="1159373" y="2894423"/>
            <a:ext cx="1151350" cy="918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739928" y="2208503"/>
            <a:ext cx="2478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1 </a:t>
            </a:r>
            <a:r>
              <a:rPr lang="en-US" sz="2400">
                <a:latin typeface="cmsy10"/>
                <a:ea typeface="cmsy10"/>
                <a:cs typeface="cmsy10"/>
              </a:rPr>
              <a:t>©</a:t>
            </a:r>
            <a:r>
              <a:rPr lang="en-US" sz="2400">
                <a:latin typeface="Chalkboard"/>
                <a:cs typeface="Chalkboard"/>
              </a:rPr>
              <a:t> x</a:t>
            </a:r>
            <a:r>
              <a:rPr lang="en-US" sz="2400" baseline="-25000">
                <a:latin typeface="Chalkboard"/>
                <a:cs typeface="Chalkboard"/>
              </a:rPr>
              <a:t>5</a:t>
            </a:r>
            <a:r>
              <a:rPr lang="en-US" sz="2400">
                <a:latin typeface="Chalkboard"/>
                <a:cs typeface="Chalkboard"/>
              </a:rPr>
              <a:t> </a:t>
            </a:r>
            <a:r>
              <a:rPr lang="en-US" sz="2400">
                <a:latin typeface="cmsy10"/>
                <a:ea typeface="cmsy10"/>
                <a:cs typeface="cmsy10"/>
              </a:rPr>
              <a:t>©</a:t>
            </a:r>
            <a:r>
              <a:rPr lang="en-US" sz="2400">
                <a:latin typeface="Chalkboard"/>
                <a:cs typeface="Chalkboard"/>
              </a:rPr>
              <a:t> x</a:t>
            </a:r>
            <a:r>
              <a:rPr lang="en-US" sz="2400" baseline="-25000">
                <a:latin typeface="Chalkboard"/>
                <a:cs typeface="Chalkboard"/>
              </a:rPr>
              <a:t>6</a:t>
            </a:r>
            <a:r>
              <a:rPr lang="en-US" sz="2400">
                <a:latin typeface="Chalkboard"/>
                <a:cs typeface="Chalkboard"/>
              </a:rPr>
              <a:t> = 0</a:t>
            </a:r>
            <a:endParaRPr lang="en-US">
              <a:latin typeface="Chalkboard"/>
              <a:cs typeface="Chalkboard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28241" y="2883849"/>
            <a:ext cx="258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2 </a:t>
            </a:r>
            <a:r>
              <a:rPr lang="en-US" sz="2400">
                <a:latin typeface="cmsy10"/>
                <a:ea typeface="cmsy10"/>
                <a:cs typeface="cmsy10"/>
              </a:rPr>
              <a:t>©</a:t>
            </a:r>
            <a:r>
              <a:rPr lang="en-US" sz="2400">
                <a:latin typeface="Chalkboard"/>
                <a:cs typeface="Chalkboard"/>
              </a:rPr>
              <a:t> x</a:t>
            </a:r>
            <a:r>
              <a:rPr lang="en-US" sz="2400" baseline="-25000">
                <a:latin typeface="Chalkboard"/>
                <a:cs typeface="Chalkboard"/>
              </a:rPr>
              <a:t>4</a:t>
            </a:r>
            <a:r>
              <a:rPr lang="en-US" sz="2400">
                <a:latin typeface="Chalkboard"/>
                <a:cs typeface="Chalkboard"/>
              </a:rPr>
              <a:t> </a:t>
            </a:r>
            <a:r>
              <a:rPr lang="en-US" sz="2400">
                <a:latin typeface="cmsy10"/>
                <a:ea typeface="cmsy10"/>
                <a:cs typeface="cmsy10"/>
              </a:rPr>
              <a:t>©</a:t>
            </a:r>
            <a:r>
              <a:rPr lang="en-US" sz="2400">
                <a:latin typeface="Chalkboard"/>
                <a:cs typeface="Chalkboard"/>
              </a:rPr>
              <a:t> x</a:t>
            </a:r>
            <a:r>
              <a:rPr lang="en-US" sz="2400" baseline="-25000">
                <a:latin typeface="Chalkboard"/>
                <a:cs typeface="Chalkboard"/>
              </a:rPr>
              <a:t>7</a:t>
            </a:r>
            <a:r>
              <a:rPr lang="en-US" sz="2400">
                <a:latin typeface="Chalkboard"/>
                <a:cs typeface="Chalkboard"/>
              </a:rPr>
              <a:t> = 0</a:t>
            </a:r>
            <a:endParaRPr lang="en-US">
              <a:latin typeface="Chalkboard"/>
              <a:cs typeface="Chalkboard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716554" y="3559195"/>
            <a:ext cx="2478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halkboard"/>
                <a:cs typeface="Chalkboard"/>
              </a:rPr>
              <a:t>x</a:t>
            </a:r>
            <a:r>
              <a:rPr lang="en-US" sz="2400" baseline="-25000">
                <a:latin typeface="Chalkboard"/>
                <a:cs typeface="Chalkboard"/>
              </a:rPr>
              <a:t>1 </a:t>
            </a:r>
            <a:r>
              <a:rPr lang="en-US" sz="2400">
                <a:latin typeface="cmsy10"/>
                <a:ea typeface="cmsy10"/>
                <a:cs typeface="cmsy10"/>
              </a:rPr>
              <a:t>©</a:t>
            </a:r>
            <a:r>
              <a:rPr lang="en-US" sz="2400">
                <a:latin typeface="Chalkboard"/>
                <a:cs typeface="Chalkboard"/>
              </a:rPr>
              <a:t> x</a:t>
            </a:r>
            <a:r>
              <a:rPr lang="en-US" sz="2400" baseline="-25000">
                <a:latin typeface="Chalkboard"/>
                <a:cs typeface="Chalkboard"/>
              </a:rPr>
              <a:t>3</a:t>
            </a:r>
            <a:r>
              <a:rPr lang="en-US" sz="2400">
                <a:latin typeface="Chalkboard"/>
                <a:cs typeface="Chalkboard"/>
              </a:rPr>
              <a:t> </a:t>
            </a:r>
            <a:r>
              <a:rPr lang="en-US" sz="2400">
                <a:latin typeface="cmsy10"/>
                <a:ea typeface="cmsy10"/>
                <a:cs typeface="cmsy10"/>
              </a:rPr>
              <a:t>©</a:t>
            </a:r>
            <a:r>
              <a:rPr lang="en-US" sz="2400">
                <a:latin typeface="Chalkboard"/>
                <a:cs typeface="Chalkboard"/>
              </a:rPr>
              <a:t> x</a:t>
            </a:r>
            <a:r>
              <a:rPr lang="en-US" sz="2400" baseline="-25000">
                <a:latin typeface="Chalkboard"/>
                <a:cs typeface="Chalkboard"/>
              </a:rPr>
              <a:t>7</a:t>
            </a:r>
            <a:r>
              <a:rPr lang="en-US" sz="2400">
                <a:latin typeface="Chalkboard"/>
                <a:cs typeface="Chalkboard"/>
              </a:rPr>
              <a:t> = 0</a:t>
            </a:r>
            <a:endParaRPr lang="en-US">
              <a:latin typeface="Chalkboard"/>
              <a:cs typeface="Chalkboard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31446" y="1320061"/>
            <a:ext cx="1783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LDPC codes</a:t>
            </a:r>
            <a:endParaRPr lang="en-US" u="sng">
              <a:latin typeface="Chalkboard"/>
              <a:cs typeface="Chalkboard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51625" y="1608339"/>
            <a:ext cx="317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Iterative decoding</a:t>
            </a:r>
            <a:r>
              <a:rPr lang="en-US" sz="2400">
                <a:latin typeface="Chalkboard"/>
                <a:cs typeface="Chalkboard"/>
              </a:rPr>
              <a:t/>
            </a:r>
            <a:br>
              <a:rPr lang="en-US" sz="2400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Flip variables who</a:t>
            </a:r>
            <a:br>
              <a:rPr lang="en-US" sz="2400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have a majority of</a:t>
            </a:r>
            <a:br>
              <a:rPr lang="en-US" sz="2400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unsatisfied neighbors.</a:t>
            </a:r>
            <a:endParaRPr lang="en-US">
              <a:latin typeface="Chalkboard"/>
              <a:cs typeface="Chalkboard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20858" y="4762445"/>
            <a:ext cx="80435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Key properties</a:t>
            </a:r>
            <a:r>
              <a:rPr lang="en-US" sz="2400">
                <a:latin typeface="Chalkboard"/>
                <a:cs typeface="Chalkboard"/>
              </a:rPr>
              <a:t/>
            </a:r>
            <a:br>
              <a:rPr lang="en-US" sz="2400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1. Can perform one round of decoding in constant depth.</a:t>
            </a:r>
          </a:p>
          <a:p>
            <a:r>
              <a:rPr lang="en-US" sz="2400">
                <a:latin typeface="Chalkboard"/>
                <a:cs typeface="Chalkboard"/>
              </a:rPr>
              <a:t>2. Maps error rate 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e</a:t>
            </a:r>
            <a:r>
              <a:rPr lang="en-US" sz="2400">
                <a:latin typeface="Chalkboard"/>
                <a:cs typeface="Chalkboard"/>
              </a:rPr>
              <a:t> to 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e’ ≤ 0.9 e + O(p)</a:t>
            </a:r>
            <a:r>
              <a:rPr lang="en-US" sz="2400">
                <a:latin typeface="Chalkboard"/>
                <a:cs typeface="Chalkboard"/>
              </a:rPr>
              <a:t>.</a:t>
            </a:r>
          </a:p>
          <a:p>
            <a:r>
              <a:rPr lang="en-US" sz="2400">
                <a:latin typeface="Chalkboard"/>
                <a:cs typeface="Chalkboard"/>
              </a:rPr>
              <a:t>3. Good code (i.e. k/n = Ω(1))</a:t>
            </a:r>
            <a:endParaRPr lang="en-US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5105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Quantum computing?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5138" y="2602014"/>
            <a:ext cx="676339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Immediate difficulties</a:t>
            </a:r>
          </a:p>
          <a:p>
            <a:endParaRPr lang="en-US" sz="2400" u="sng">
              <a:latin typeface="Chalkboard"/>
              <a:cs typeface="Chalkboard"/>
            </a:endParaRPr>
          </a:p>
          <a:p>
            <a:r>
              <a:rPr lang="en-US" sz="2400">
                <a:latin typeface="Chalkboard"/>
                <a:cs typeface="Chalkboard"/>
              </a:rPr>
              <a:t>1. No repetition code: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>
                <a:latin typeface="Chalkboard"/>
                <a:cs typeface="Chalkboard"/>
              </a:rPr>
              <a:t>|</a:t>
            </a:r>
            <a:r>
              <a:rPr lang="en-US" sz="2400">
                <a:latin typeface="cmmi10"/>
                <a:ea typeface="cmmi10"/>
                <a:cs typeface="cmmi10"/>
              </a:rPr>
              <a:t>Ã</a:t>
            </a:r>
            <a:r>
              <a:rPr lang="en-US" sz="2400">
                <a:latin typeface="cmsy10"/>
                <a:ea typeface="cmsy10"/>
                <a:cs typeface="cmsy10"/>
              </a:rPr>
              <a:t>i</a:t>
            </a:r>
            <a:r>
              <a:rPr lang="en-US" sz="2400">
                <a:latin typeface="Chalkboard"/>
                <a:cs typeface="Chalkboard"/>
              </a:rPr>
              <a:t> </a:t>
            </a:r>
            <a:r>
              <a:rPr lang="en-US" sz="2400">
                <a:latin typeface="MT Extra"/>
                <a:cs typeface="Chalkboard"/>
                <a:sym typeface="MT Extra"/>
              </a:rPr>
              <a:t></a:t>
            </a:r>
            <a:r>
              <a:rPr lang="en-US" sz="2400">
                <a:latin typeface="Chalkboard"/>
                <a:cs typeface="Chalkboard"/>
              </a:rPr>
              <a:t> |</a:t>
            </a:r>
            <a:r>
              <a:rPr lang="en-US" sz="2400">
                <a:latin typeface="cmmi10"/>
                <a:ea typeface="cmmi10"/>
                <a:cs typeface="cmmi10"/>
              </a:rPr>
              <a:t>Ã</a:t>
            </a:r>
            <a:r>
              <a:rPr lang="en-US" sz="2400">
                <a:latin typeface="cmsy10"/>
                <a:ea typeface="cmsy10"/>
                <a:cs typeface="cmsy10"/>
              </a:rPr>
              <a:t>i</a:t>
            </a:r>
            <a:r>
              <a:rPr lang="en-US" sz="2400">
                <a:latin typeface="Chalkboard"/>
                <a:cs typeface="Chalkboard"/>
              </a:rPr>
              <a:t> </a:t>
            </a:r>
            <a:r>
              <a:rPr lang="en-US" sz="2400">
                <a:latin typeface="cmsy10"/>
                <a:ea typeface="cmsy10"/>
                <a:cs typeface="cmsy10"/>
              </a:rPr>
              <a:t>­</a:t>
            </a:r>
            <a:r>
              <a:rPr lang="en-US" sz="2400">
                <a:latin typeface="Chalkboard"/>
                <a:cs typeface="Chalkboard"/>
              </a:rPr>
              <a:t> </a:t>
            </a:r>
            <a:r>
              <a:rPr lang="en-US" sz="2400">
                <a:latin typeface="Chalkboard"/>
                <a:cs typeface="Chalkboard"/>
              </a:rPr>
              <a:t>|</a:t>
            </a:r>
            <a:r>
              <a:rPr lang="en-US" sz="2400">
                <a:latin typeface="cmmi10"/>
                <a:ea typeface="cmmi10"/>
                <a:cs typeface="cmmi10"/>
              </a:rPr>
              <a:t>Ã</a:t>
            </a:r>
            <a:r>
              <a:rPr lang="en-US" sz="2400">
                <a:latin typeface="cmsy10"/>
                <a:ea typeface="cmsy10"/>
                <a:cs typeface="cmsy10"/>
              </a:rPr>
              <a:t>i</a:t>
            </a:r>
            <a:r>
              <a:rPr lang="en-US" sz="2400">
                <a:latin typeface="Chalkboard"/>
                <a:cs typeface="Chalkboard"/>
              </a:rPr>
              <a:t> </a:t>
            </a:r>
            <a:r>
              <a:rPr lang="en-US" sz="2400">
                <a:latin typeface="cmsy10"/>
                <a:ea typeface="cmsy10"/>
                <a:cs typeface="cmsy10"/>
              </a:rPr>
              <a:t>­</a:t>
            </a:r>
            <a:r>
              <a:rPr lang="en-US" sz="2400">
                <a:latin typeface="Chalkboard"/>
                <a:cs typeface="Chalkboard"/>
              </a:rPr>
              <a:t> |</a:t>
            </a:r>
            <a:r>
              <a:rPr lang="en-US" sz="2400">
                <a:latin typeface="cmmi10"/>
                <a:ea typeface="cmmi10"/>
                <a:cs typeface="cmmi10"/>
              </a:rPr>
              <a:t>Ã</a:t>
            </a:r>
            <a:r>
              <a:rPr lang="en-US" sz="2400">
                <a:latin typeface="cmsy10"/>
                <a:ea typeface="cmsy10"/>
                <a:cs typeface="cmsy10"/>
              </a:rPr>
              <a:t>i</a:t>
            </a:r>
            <a:r>
              <a:rPr lang="en-US" sz="2400">
                <a:latin typeface="Chalkboard"/>
                <a:cs typeface="Chalkboard"/>
              </a:rPr>
              <a:t> is unphysical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>
                <a:latin typeface="Chalkboard"/>
                <a:cs typeface="Chalkboard"/>
              </a:rPr>
              <a:t>no analogue of majority-voting correction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>
                <a:latin typeface="Chalkboard"/>
                <a:cs typeface="Chalkboard"/>
              </a:rPr>
              <a:t>cannot correct small errors</a:t>
            </a:r>
          </a:p>
          <a:p>
            <a:endParaRPr lang="en-US" sz="2400">
              <a:latin typeface="Chalkboard"/>
              <a:cs typeface="Chalkboard"/>
            </a:endParaRPr>
          </a:p>
          <a:p>
            <a:r>
              <a:rPr lang="en-US" sz="2400">
                <a:latin typeface="Chalkboard"/>
                <a:cs typeface="Chalkboard"/>
              </a:rPr>
              <a:t>2. Parallel extraction impossible / no LDCs</a:t>
            </a:r>
            <a:endParaRPr lang="en-US" sz="2400">
              <a:latin typeface="Chalkboard"/>
              <a:cs typeface="Chalkboar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7446" y="1332017"/>
            <a:ext cx="5437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Quantum states</a:t>
            </a:r>
            <a:br>
              <a:rPr lang="en-US" sz="2400" u="sng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n qubits described by a unit vector in</a:t>
            </a:r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304" y="1649506"/>
            <a:ext cx="6858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9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Stabilizer (linear) QECCs</a:t>
            </a:r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75" y="1355013"/>
            <a:ext cx="8725647" cy="8101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6439" y="2395803"/>
            <a:ext cx="5674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n-qubit Pauli matrices</a:t>
            </a:r>
            <a:br>
              <a:rPr lang="en-US" sz="2400" u="sng">
                <a:latin typeface="Chalkboard"/>
                <a:cs typeface="Chalkboard"/>
              </a:rPr>
            </a:b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P</a:t>
            </a:r>
            <a:r>
              <a:rPr lang="en-US" sz="2400" baseline="-25000">
                <a:solidFill>
                  <a:srgbClr val="FFFF00"/>
                </a:solidFill>
                <a:latin typeface="Chalkboard"/>
                <a:cs typeface="Chalkboard"/>
              </a:rPr>
              <a:t>1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 </a:t>
            </a:r>
            <a:r>
              <a:rPr lang="en-US" sz="2400">
                <a:solidFill>
                  <a:srgbClr val="FFFF00"/>
                </a:solidFill>
                <a:latin typeface="cmsy10"/>
                <a:ea typeface="cmsy10"/>
                <a:cs typeface="cmsy10"/>
              </a:rPr>
              <a:t>­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 … </a:t>
            </a:r>
            <a:r>
              <a:rPr lang="en-US" sz="2400">
                <a:solidFill>
                  <a:srgbClr val="FFFF00"/>
                </a:solidFill>
                <a:latin typeface="cmsy10"/>
                <a:ea typeface="cmsy10"/>
                <a:cs typeface="cmsy10"/>
              </a:rPr>
              <a:t>­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 P</a:t>
            </a:r>
            <a:r>
              <a:rPr lang="en-US" sz="2400" baseline="-25000">
                <a:solidFill>
                  <a:srgbClr val="FFFF00"/>
                </a:solidFill>
                <a:latin typeface="Chalkboard"/>
                <a:cs typeface="Chalkboard"/>
              </a:rPr>
              <a:t>n</a:t>
            </a:r>
            <a:r>
              <a:rPr lang="en-US" sz="2400">
                <a:latin typeface="Chalkboard"/>
                <a:cs typeface="Chalkboard"/>
              </a:rPr>
              <a:t>, for P</a:t>
            </a:r>
            <a:r>
              <a:rPr lang="en-US" sz="2400" baseline="-25000">
                <a:latin typeface="Chalkboard"/>
                <a:cs typeface="Chalkboard"/>
              </a:rPr>
              <a:t>1</a:t>
            </a:r>
            <a:r>
              <a:rPr lang="en-US" sz="2400">
                <a:latin typeface="Chalkboard"/>
                <a:cs typeface="Chalkboard"/>
              </a:rPr>
              <a:t>,…, P</a:t>
            </a:r>
            <a:r>
              <a:rPr lang="en-US" sz="2400" baseline="-25000">
                <a:latin typeface="Chalkboard"/>
                <a:cs typeface="Chalkboard"/>
              </a:rPr>
              <a:t>n</a:t>
            </a:r>
            <a:r>
              <a:rPr lang="en-US" sz="2400">
                <a:latin typeface="Chalkboard"/>
                <a:cs typeface="Chalkboard"/>
              </a:rPr>
              <a:t> </a:t>
            </a:r>
            <a:r>
              <a:rPr lang="en-US" sz="2400">
                <a:latin typeface="cmsy10"/>
                <a:ea typeface="cmsy10"/>
                <a:cs typeface="cmsy10"/>
              </a:rPr>
              <a:t>2</a:t>
            </a:r>
            <a:r>
              <a:rPr lang="en-US" sz="2400">
                <a:latin typeface="Chalkboard"/>
                <a:cs typeface="Chalkboard"/>
              </a:rPr>
              <a:t> {I, X, iY, Z}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7444" y="3256189"/>
            <a:ext cx="84946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stabilizer code</a:t>
            </a:r>
            <a:br>
              <a:rPr lang="en-US" sz="2400" u="sng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Given commuting Pauli matrices 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{s</a:t>
            </a:r>
            <a:r>
              <a:rPr lang="en-US" sz="2400" baseline="-25000">
                <a:solidFill>
                  <a:srgbClr val="FFFF00"/>
                </a:solidFill>
                <a:latin typeface="Chalkboard"/>
                <a:cs typeface="Chalkboard"/>
              </a:rPr>
              <a:t>1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, …, s</a:t>
            </a:r>
            <a:r>
              <a:rPr lang="en-US" sz="2400" baseline="-25000">
                <a:solidFill>
                  <a:srgbClr val="FFFF00"/>
                </a:solidFill>
                <a:latin typeface="Chalkboard"/>
                <a:cs typeface="Chalkboard"/>
              </a:rPr>
              <a:t>n-k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}</a:t>
            </a:r>
            <a:r>
              <a:rPr lang="en-US" sz="2400">
                <a:latin typeface="Chalkboard"/>
                <a:cs typeface="Chalkboard"/>
              </a:rPr>
              <a:t> define the code</a:t>
            </a:r>
            <a:br>
              <a:rPr lang="en-US" sz="2400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space V = {|</a:t>
            </a:r>
            <a:r>
              <a:rPr lang="en-US" sz="2400">
                <a:latin typeface="cmmi10"/>
                <a:ea typeface="cmmi10"/>
                <a:cs typeface="cmmi10"/>
              </a:rPr>
              <a:t>Ã</a:t>
            </a:r>
            <a:r>
              <a:rPr lang="en-US" sz="2400">
                <a:latin typeface="cmsy10"/>
                <a:ea typeface="cmsy10"/>
                <a:cs typeface="cmsy10"/>
              </a:rPr>
              <a:t>i</a:t>
            </a:r>
            <a:r>
              <a:rPr lang="en-US" sz="2400">
                <a:latin typeface="Chalkboard"/>
                <a:cs typeface="Chalkboard"/>
              </a:rPr>
              <a:t> : s</a:t>
            </a:r>
            <a:r>
              <a:rPr lang="en-US" sz="2400" baseline="-25000">
                <a:latin typeface="Chalkboard"/>
                <a:cs typeface="Chalkboard"/>
              </a:rPr>
              <a:t>i</a:t>
            </a:r>
            <a:r>
              <a:rPr lang="en-US" sz="2400">
                <a:latin typeface="Chalkboard"/>
                <a:cs typeface="Chalkboard"/>
              </a:rPr>
              <a:t>|</a:t>
            </a:r>
            <a:r>
              <a:rPr lang="en-US" sz="2400">
                <a:latin typeface="cmmi10"/>
                <a:ea typeface="cmmi10"/>
                <a:cs typeface="cmmi10"/>
              </a:rPr>
              <a:t>Ã</a:t>
            </a:r>
            <a:r>
              <a:rPr lang="en-US" sz="2400">
                <a:latin typeface="cmsy10"/>
                <a:ea typeface="cmsy10"/>
                <a:cs typeface="cmsy10"/>
              </a:rPr>
              <a:t>i</a:t>
            </a:r>
            <a:r>
              <a:rPr lang="en-US" sz="2400">
                <a:latin typeface="Chalkboard"/>
                <a:cs typeface="Chalkboard"/>
              </a:rPr>
              <a:t> = |</a:t>
            </a:r>
            <a:r>
              <a:rPr lang="en-US" sz="2400">
                <a:latin typeface="cmmi10"/>
                <a:ea typeface="cmmi10"/>
                <a:cs typeface="cmmi10"/>
              </a:rPr>
              <a:t>Ã</a:t>
            </a:r>
            <a:r>
              <a:rPr lang="en-US" sz="2400">
                <a:latin typeface="cmsy10"/>
                <a:ea typeface="cmsy10"/>
                <a:cs typeface="cmsy10"/>
              </a:rPr>
              <a:t>i</a:t>
            </a:r>
            <a:r>
              <a:rPr lang="en-US" sz="2400">
                <a:latin typeface="Chalkboard"/>
                <a:cs typeface="Chalkboard"/>
              </a:rPr>
              <a:t> for i=1,…,n-k}</a:t>
            </a:r>
            <a:br>
              <a:rPr lang="en-US" sz="2400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rate = (log dim V)/n  = k/n</a:t>
            </a:r>
            <a:endParaRPr lang="en-US" sz="240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6439" y="5038206"/>
            <a:ext cx="760465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distance</a:t>
            </a:r>
            <a:br>
              <a:rPr lang="en-US" sz="2400" u="sng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Let S = &lt;s</a:t>
            </a:r>
            <a:r>
              <a:rPr lang="en-US" sz="2400" baseline="-25000">
                <a:latin typeface="Chalkboard"/>
                <a:cs typeface="Chalkboard"/>
              </a:rPr>
              <a:t>1</a:t>
            </a:r>
            <a:r>
              <a:rPr lang="en-US" sz="2400">
                <a:latin typeface="Chalkboard"/>
                <a:cs typeface="Chalkboard"/>
              </a:rPr>
              <a:t>, …,</a:t>
            </a:r>
            <a:r>
              <a:rPr lang="en-US" sz="2400" baseline="-25000">
                <a:latin typeface="Chalkboard"/>
                <a:cs typeface="Chalkboard"/>
              </a:rPr>
              <a:t> </a:t>
            </a:r>
            <a:r>
              <a:rPr lang="en-US" sz="2400">
                <a:latin typeface="Chalkboard"/>
                <a:cs typeface="Chalkboard"/>
              </a:rPr>
              <a:t>s</a:t>
            </a:r>
            <a:r>
              <a:rPr lang="en-US" sz="2400" baseline="-25000">
                <a:latin typeface="Chalkboard"/>
                <a:cs typeface="Chalkboard"/>
              </a:rPr>
              <a:t>n-k</a:t>
            </a:r>
            <a:r>
              <a:rPr lang="en-US" sz="2400">
                <a:latin typeface="Chalkboard"/>
                <a:cs typeface="Chalkboard"/>
              </a:rPr>
              <a:t>&gt; and N(S) = {P : sP=Ps for all s</a:t>
            </a:r>
            <a:r>
              <a:rPr lang="en-US" sz="2400">
                <a:latin typeface="cmsy10"/>
                <a:ea typeface="cmsy10"/>
                <a:cs typeface="cmsy10"/>
              </a:rPr>
              <a:t>2</a:t>
            </a:r>
            <a:r>
              <a:rPr lang="en-US" sz="2400">
                <a:latin typeface="Chalkboard"/>
                <a:cs typeface="Chalkboard"/>
              </a:rPr>
              <a:t>S}</a:t>
            </a:r>
            <a:br>
              <a:rPr lang="en-US" sz="2400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Distance = min weight of an element of N(S)\S</a:t>
            </a:r>
            <a:endParaRPr lang="en-US" sz="2400">
              <a:solidFill>
                <a:srgbClr val="FFFF0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37306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589" y="121023"/>
            <a:ext cx="8591084" cy="1429871"/>
          </a:xfrm>
        </p:spPr>
        <p:txBody>
          <a:bodyPr>
            <a:normAutofit fontScale="90000"/>
          </a:bodyPr>
          <a:lstStyle/>
          <a:p>
            <a:r>
              <a:rPr lang="en-US"/>
              <a:t>Related quantum open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/>
              <a:t>Do there exist stabilizer codes of constant weight and linear distance?</a:t>
            </a:r>
          </a:p>
          <a:p>
            <a:pPr>
              <a:buFont typeface="Wingdings" charset="2"/>
              <a:buChar char="§"/>
            </a:pPr>
            <a:r>
              <a:rPr lang="en-US"/>
              <a:t>The only known linear-distance codes have linear-weight generators; the only known constant-weight codes have distance O(n</a:t>
            </a:r>
            <a:r>
              <a:rPr lang="en-US" baseline="30000"/>
              <a:t>1/2</a:t>
            </a:r>
            <a:r>
              <a:rPr lang="en-US"/>
              <a:t> log(n)).</a:t>
            </a:r>
          </a:p>
          <a:p>
            <a:pPr>
              <a:buFont typeface="Wingdings" charset="2"/>
              <a:buChar char="§"/>
            </a:pPr>
            <a:r>
              <a:rPr lang="en-US"/>
              <a:t>Homology codes appear unpromising.</a:t>
            </a:r>
          </a:p>
        </p:txBody>
      </p:sp>
    </p:spTree>
    <p:extLst>
      <p:ext uri="{BB962C8B-B14F-4D97-AF65-F5344CB8AC3E}">
        <p14:creationId xmlns:p14="http://schemas.microsoft.com/office/powerpoint/2010/main" val="23324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/>
              <a:t>QC with adversarial noise?</a:t>
            </a:r>
          </a:p>
          <a:p>
            <a:pPr>
              <a:buFont typeface="Wingdings" charset="2"/>
              <a:buChar char="§"/>
            </a:pPr>
            <a:r>
              <a:rPr lang="en-US"/>
              <a:t>Can classical FTC be made more efficient?</a:t>
            </a:r>
          </a:p>
          <a:p>
            <a:pPr>
              <a:buFont typeface="Wingdings" charset="2"/>
              <a:buChar char="§"/>
            </a:pPr>
            <a:r>
              <a:rPr lang="en-US"/>
              <a:t>Even against i.i.d. noise, is linear overhead possible?</a:t>
            </a:r>
          </a:p>
          <a:p>
            <a:pPr>
              <a:buFont typeface="Wingdings" charset="2"/>
              <a:buChar char="§"/>
            </a:pPr>
            <a:r>
              <a:rPr lang="en-US"/>
              <a:t>Is code deformation of classical codes possible?  What if we had a quantum computer?</a:t>
            </a:r>
          </a:p>
        </p:txBody>
      </p:sp>
    </p:spTree>
    <p:extLst>
      <p:ext uri="{BB962C8B-B14F-4D97-AF65-F5344CB8AC3E}">
        <p14:creationId xmlns:p14="http://schemas.microsoft.com/office/powerpoint/2010/main" val="1495085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The origins of determinism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3418612"/>
            <a:ext cx="7109857" cy="2090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>
                <a:latin typeface="Chalkboard"/>
                <a:cs typeface="Chalkboard"/>
              </a:rPr>
              <a:t>Theorem [von Neumann]:</a:t>
            </a:r>
            <a:r>
              <a:rPr lang="en-US" sz="2000">
                <a:latin typeface="Chalkboard"/>
                <a:cs typeface="Chalkboard"/>
              </a:rPr>
              <a:t> There exists a constant </a:t>
            </a:r>
            <a:r>
              <a:rPr lang="en-US" sz="2000" i="1">
                <a:latin typeface="Chalkboard"/>
                <a:cs typeface="Chalkboard"/>
              </a:rPr>
              <a:t>p&gt;0</a:t>
            </a:r>
            <a:r>
              <a:rPr lang="en-US" sz="2000">
                <a:latin typeface="Chalkboard"/>
                <a:cs typeface="Chalkboard"/>
              </a:rPr>
              <a:t> such that for any circuit C there exists a circuit C’ such that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latin typeface="Chalkboard"/>
                <a:cs typeface="Chalkboard"/>
              </a:rPr>
              <a:t>size(C’) ≤ size(C) * poly log(size(C))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latin typeface="Chalkboard"/>
                <a:cs typeface="Chalkboard"/>
              </a:rPr>
              <a:t>If C’ is implemented with noise p at every gate, then it will implement C correctly with probability ≥0.99.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800" y="5893739"/>
            <a:ext cx="7109857" cy="5716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>
                <a:latin typeface="Chalkboard"/>
                <a:cs typeface="Chalkboard"/>
              </a:rPr>
              <a:t>Theorem [Shor ‘95]:</a:t>
            </a:r>
            <a:r>
              <a:rPr lang="en-US" sz="2000">
                <a:latin typeface="Chalkboard"/>
                <a:cs typeface="Chalkboard"/>
              </a:rPr>
              <a:t> Same is true for quantum computers</a:t>
            </a:r>
          </a:p>
        </p:txBody>
      </p:sp>
      <p:pic>
        <p:nvPicPr>
          <p:cNvPr id="7" name="Picture 6" descr="bistab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877" y="1376942"/>
            <a:ext cx="2054567" cy="1903846"/>
          </a:xfrm>
          <a:prstGeom prst="rect">
            <a:avLst/>
          </a:prstGeom>
        </p:spPr>
      </p:pic>
      <p:pic>
        <p:nvPicPr>
          <p:cNvPr id="8" name="Picture 7" descr="hard-drive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13" b="91563" l="4063" r="100000">
                        <a14:backgroundMark x1="6875" y1="64375" x2="42500" y2="0"/>
                        <a14:backgroundMark x1="90938" y1="20625" x2="17188" y2="3438"/>
                        <a14:backgroundMark x1="63438" y1="85313" x2="96250" y2="21875"/>
                        <a14:backgroundMark x1="6875" y1="73125" x2="87500" y2="96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499" y="1376942"/>
            <a:ext cx="1737441" cy="17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964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Assumptions of FTC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261778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/>
              <a:t>parallel operations, i.e. Ω(n) operations per time step.</a:t>
            </a:r>
            <a:br>
              <a:rPr lang="en-US"/>
            </a:br>
            <a:r>
              <a:rPr lang="en-US"/>
              <a:t>(Assuming that NOP is noisy.)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irreversibility / ability to cool bits</a:t>
            </a:r>
            <a:br>
              <a:rPr lang="en-US"/>
            </a:br>
            <a:r>
              <a:rPr lang="en-US"/>
              <a:t>i.e. Ω(n) fresh ‘0’ bits per time step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i.i.d. noise model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15737" y="3905291"/>
            <a:ext cx="4610033" cy="904804"/>
            <a:chOff x="1115737" y="3905291"/>
            <a:chExt cx="4610033" cy="904804"/>
          </a:xfrm>
        </p:grpSpPr>
        <p:sp>
          <p:nvSpPr>
            <p:cNvPr id="4" name="Freeform 3"/>
            <p:cNvSpPr/>
            <p:nvPr/>
          </p:nvSpPr>
          <p:spPr>
            <a:xfrm>
              <a:off x="1115737" y="3905291"/>
              <a:ext cx="2350170" cy="118702"/>
            </a:xfrm>
            <a:custGeom>
              <a:avLst/>
              <a:gdLst>
                <a:gd name="connsiteX0" fmla="*/ 0 w 2350170"/>
                <a:gd name="connsiteY0" fmla="*/ 59351 h 118702"/>
                <a:gd name="connsiteX1" fmla="*/ 545999 w 2350170"/>
                <a:gd name="connsiteY1" fmla="*/ 71221 h 118702"/>
                <a:gd name="connsiteX2" fmla="*/ 593477 w 2350170"/>
                <a:gd name="connsiteY2" fmla="*/ 94962 h 118702"/>
                <a:gd name="connsiteX3" fmla="*/ 676564 w 2350170"/>
                <a:gd name="connsiteY3" fmla="*/ 118702 h 118702"/>
                <a:gd name="connsiteX4" fmla="*/ 913955 w 2350170"/>
                <a:gd name="connsiteY4" fmla="*/ 94962 h 118702"/>
                <a:gd name="connsiteX5" fmla="*/ 973303 w 2350170"/>
                <a:gd name="connsiteY5" fmla="*/ 71221 h 118702"/>
                <a:gd name="connsiteX6" fmla="*/ 1044520 w 2350170"/>
                <a:gd name="connsiteY6" fmla="*/ 47481 h 118702"/>
                <a:gd name="connsiteX7" fmla="*/ 1103868 w 2350170"/>
                <a:gd name="connsiteY7" fmla="*/ 23741 h 118702"/>
                <a:gd name="connsiteX8" fmla="*/ 1186955 w 2350170"/>
                <a:gd name="connsiteY8" fmla="*/ 0 h 118702"/>
                <a:gd name="connsiteX9" fmla="*/ 1376867 w 2350170"/>
                <a:gd name="connsiteY9" fmla="*/ 11870 h 118702"/>
                <a:gd name="connsiteX10" fmla="*/ 1400606 w 2350170"/>
                <a:gd name="connsiteY10" fmla="*/ 35611 h 118702"/>
                <a:gd name="connsiteX11" fmla="*/ 1495563 w 2350170"/>
                <a:gd name="connsiteY11" fmla="*/ 83092 h 118702"/>
                <a:gd name="connsiteX12" fmla="*/ 1531171 w 2350170"/>
                <a:gd name="connsiteY12" fmla="*/ 106832 h 118702"/>
                <a:gd name="connsiteX13" fmla="*/ 2350170 w 2350170"/>
                <a:gd name="connsiteY13" fmla="*/ 106832 h 118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50170" h="118702">
                  <a:moveTo>
                    <a:pt x="0" y="59351"/>
                  </a:moveTo>
                  <a:cubicBezTo>
                    <a:pt x="182000" y="63308"/>
                    <a:pt x="364283" y="60317"/>
                    <a:pt x="545999" y="71221"/>
                  </a:cubicBezTo>
                  <a:cubicBezTo>
                    <a:pt x="563662" y="72281"/>
                    <a:pt x="577214" y="87991"/>
                    <a:pt x="593477" y="94962"/>
                  </a:cubicBezTo>
                  <a:cubicBezTo>
                    <a:pt x="617314" y="105179"/>
                    <a:pt x="652474" y="112679"/>
                    <a:pt x="676564" y="118702"/>
                  </a:cubicBezTo>
                  <a:cubicBezTo>
                    <a:pt x="705625" y="116466"/>
                    <a:pt x="862850" y="107739"/>
                    <a:pt x="913955" y="94962"/>
                  </a:cubicBezTo>
                  <a:cubicBezTo>
                    <a:pt x="934626" y="89794"/>
                    <a:pt x="953279" y="78503"/>
                    <a:pt x="973303" y="71221"/>
                  </a:cubicBezTo>
                  <a:cubicBezTo>
                    <a:pt x="996819" y="62669"/>
                    <a:pt x="1021003" y="56033"/>
                    <a:pt x="1044520" y="47481"/>
                  </a:cubicBezTo>
                  <a:cubicBezTo>
                    <a:pt x="1064544" y="40199"/>
                    <a:pt x="1083918" y="31223"/>
                    <a:pt x="1103868" y="23741"/>
                  </a:cubicBezTo>
                  <a:cubicBezTo>
                    <a:pt x="1137935" y="10965"/>
                    <a:pt x="1149526" y="9358"/>
                    <a:pt x="1186955" y="0"/>
                  </a:cubicBezTo>
                  <a:cubicBezTo>
                    <a:pt x="1250259" y="3957"/>
                    <a:pt x="1314303" y="1442"/>
                    <a:pt x="1376867" y="11870"/>
                  </a:cubicBezTo>
                  <a:cubicBezTo>
                    <a:pt x="1387906" y="13710"/>
                    <a:pt x="1391867" y="28620"/>
                    <a:pt x="1400606" y="35611"/>
                  </a:cubicBezTo>
                  <a:cubicBezTo>
                    <a:pt x="1446435" y="72276"/>
                    <a:pt x="1434184" y="52400"/>
                    <a:pt x="1495563" y="83092"/>
                  </a:cubicBezTo>
                  <a:cubicBezTo>
                    <a:pt x="1508322" y="89472"/>
                    <a:pt x="1516911" y="106436"/>
                    <a:pt x="1531171" y="106832"/>
                  </a:cubicBezTo>
                  <a:cubicBezTo>
                    <a:pt x="1804065" y="114413"/>
                    <a:pt x="2077170" y="106832"/>
                    <a:pt x="2350170" y="106832"/>
                  </a:cubicBezTo>
                </a:path>
              </a:pathLst>
            </a:custGeom>
            <a:ln w="57150" cmpd="sng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206584" y="4163764"/>
              <a:ext cx="451918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>
                  <a:latin typeface="Chalkboard"/>
                  <a:cs typeface="Chalkboard"/>
                </a:rPr>
                <a:t>decaying correlations: </a:t>
              </a:r>
              <a:br>
                <a:rPr lang="en-US">
                  <a:latin typeface="Chalkboard"/>
                  <a:cs typeface="Chalkboard"/>
                </a:rPr>
              </a:br>
              <a:r>
                <a:rPr lang="en-US">
                  <a:latin typeface="Chalkboard"/>
                  <a:cs typeface="Chalkboard"/>
                </a:rPr>
                <a:t>e.g. Pr(bits flipped in set S) ≤ exp( -c |S|)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1115737" y="5772010"/>
            <a:ext cx="603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Q: How far can we relax this assumption?</a:t>
            </a:r>
          </a:p>
        </p:txBody>
      </p:sp>
    </p:spTree>
    <p:extLst>
      <p:ext uri="{BB962C8B-B14F-4D97-AF65-F5344CB8AC3E}">
        <p14:creationId xmlns:p14="http://schemas.microsoft.com/office/powerpoint/2010/main" val="795937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Adversarial noise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05" y="1762309"/>
            <a:ext cx="7789055" cy="4257022"/>
          </a:xfrm>
        </p:spPr>
        <p:txBody>
          <a:bodyPr>
            <a:noAutofit/>
          </a:bodyPr>
          <a:lstStyle/>
          <a:p>
            <a:r>
              <a:rPr lang="en-US" sz="2400"/>
              <a:t>Computation model is deterministic circuits, with constant fan-in and fan-out.</a:t>
            </a:r>
          </a:p>
          <a:p>
            <a:r>
              <a:rPr lang="en-US" sz="2400"/>
              <a:t>Number of bits </a:t>
            </a:r>
            <a:r>
              <a:rPr lang="en-US" sz="2400">
                <a:solidFill>
                  <a:srgbClr val="FFFF00"/>
                </a:solidFill>
              </a:rPr>
              <a:t>(n)</a:t>
            </a:r>
            <a:r>
              <a:rPr lang="en-US" sz="2400"/>
              <a:t> is either static or dynamic.</a:t>
            </a:r>
          </a:p>
          <a:p>
            <a:r>
              <a:rPr lang="en-US" sz="2400"/>
              <a:t>In every time step, the adversary chooses </a:t>
            </a:r>
            <a:r>
              <a:rPr lang="en-US" sz="2400">
                <a:solidFill>
                  <a:srgbClr val="FFFF00"/>
                </a:solidFill>
              </a:rPr>
              <a:t>≤np</a:t>
            </a:r>
            <a:r>
              <a:rPr lang="en-US" sz="2400"/>
              <a:t> bits to flip.</a:t>
            </a:r>
          </a:p>
          <a:p>
            <a:r>
              <a:rPr lang="en-US" sz="2400"/>
              <a:t>Input and outputs are assumed to be encoded in a linear-distance ECC.</a:t>
            </a:r>
          </a:p>
          <a:p>
            <a:r>
              <a:rPr lang="en-US" sz="2400" u="sng"/>
              <a:t>Goals:</a:t>
            </a:r>
          </a:p>
          <a:p>
            <a:pPr lvl="1"/>
            <a:r>
              <a:rPr lang="en-US" sz="2400"/>
              <a:t>memory</a:t>
            </a:r>
          </a:p>
          <a:p>
            <a:pPr lvl="1"/>
            <a:r>
              <a:rPr lang="en-US" sz="2400"/>
              <a:t>computation</a:t>
            </a:r>
          </a:p>
        </p:txBody>
      </p:sp>
    </p:spTree>
    <p:extLst>
      <p:ext uri="{BB962C8B-B14F-4D97-AF65-F5344CB8AC3E}">
        <p14:creationId xmlns:p14="http://schemas.microsoft.com/office/powerpoint/2010/main" val="194472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Existing constructions fail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990837" cy="4257022"/>
          </a:xfrm>
        </p:spPr>
        <p:txBody>
          <a:bodyPr/>
          <a:lstStyle/>
          <a:p>
            <a:r>
              <a:rPr lang="en-US"/>
              <a:t>von Neumann FT (with any code) cannot store ω(1/p) bits.</a:t>
            </a:r>
          </a:p>
          <a:p>
            <a:r>
              <a:rPr lang="en-US"/>
              <a:t>Bits arranged in </a:t>
            </a:r>
            <a:r>
              <a:rPr lang="en-US">
                <a:solidFill>
                  <a:srgbClr val="FFFF00"/>
                </a:solidFill>
              </a:rPr>
              <a:t>k-D</a:t>
            </a:r>
            <a:r>
              <a:rPr lang="en-US"/>
              <a:t> fails for any constant k.  </a:t>
            </a:r>
            <a:br>
              <a:rPr lang="en-US"/>
            </a:br>
            <a:r>
              <a:rPr lang="en-US"/>
              <a:t>More generally, if gates are constrained to be local w.r.t. any easy-to-partition graph, then memory is impossible.</a:t>
            </a:r>
          </a:p>
        </p:txBody>
      </p:sp>
      <p:sp>
        <p:nvSpPr>
          <p:cNvPr id="4" name="Rectangle 185"/>
          <p:cNvSpPr>
            <a:spLocks noChangeArrowheads="1"/>
          </p:cNvSpPr>
          <p:nvPr/>
        </p:nvSpPr>
        <p:spPr bwMode="auto">
          <a:xfrm>
            <a:off x="2892870" y="408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" name="Rectangle 186"/>
          <p:cNvSpPr>
            <a:spLocks noChangeArrowheads="1"/>
          </p:cNvSpPr>
          <p:nvPr/>
        </p:nvSpPr>
        <p:spPr bwMode="auto">
          <a:xfrm>
            <a:off x="3197670" y="408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" name="Rectangle 187"/>
          <p:cNvSpPr>
            <a:spLocks noChangeArrowheads="1"/>
          </p:cNvSpPr>
          <p:nvPr/>
        </p:nvSpPr>
        <p:spPr bwMode="auto">
          <a:xfrm>
            <a:off x="3502470" y="408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7" name="Rectangle 188"/>
          <p:cNvSpPr>
            <a:spLocks noChangeArrowheads="1"/>
          </p:cNvSpPr>
          <p:nvPr/>
        </p:nvSpPr>
        <p:spPr bwMode="auto">
          <a:xfrm>
            <a:off x="3502470" y="439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8" name="Rectangle 189"/>
          <p:cNvSpPr>
            <a:spLocks noChangeArrowheads="1"/>
          </p:cNvSpPr>
          <p:nvPr/>
        </p:nvSpPr>
        <p:spPr bwMode="auto">
          <a:xfrm>
            <a:off x="3197670" y="439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9" name="Rectangle 190"/>
          <p:cNvSpPr>
            <a:spLocks noChangeArrowheads="1"/>
          </p:cNvSpPr>
          <p:nvPr/>
        </p:nvSpPr>
        <p:spPr bwMode="auto">
          <a:xfrm>
            <a:off x="2892870" y="439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0" name="Rectangle 191"/>
          <p:cNvSpPr>
            <a:spLocks noChangeArrowheads="1"/>
          </p:cNvSpPr>
          <p:nvPr/>
        </p:nvSpPr>
        <p:spPr bwMode="auto">
          <a:xfrm>
            <a:off x="3807270" y="408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1" name="Rectangle 192"/>
          <p:cNvSpPr>
            <a:spLocks noChangeArrowheads="1"/>
          </p:cNvSpPr>
          <p:nvPr/>
        </p:nvSpPr>
        <p:spPr bwMode="auto">
          <a:xfrm>
            <a:off x="4112070" y="408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2" name="Rectangle 193"/>
          <p:cNvSpPr>
            <a:spLocks noChangeArrowheads="1"/>
          </p:cNvSpPr>
          <p:nvPr/>
        </p:nvSpPr>
        <p:spPr bwMode="auto">
          <a:xfrm>
            <a:off x="4416870" y="408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3" name="Rectangle 194"/>
          <p:cNvSpPr>
            <a:spLocks noChangeArrowheads="1"/>
          </p:cNvSpPr>
          <p:nvPr/>
        </p:nvSpPr>
        <p:spPr bwMode="auto">
          <a:xfrm>
            <a:off x="4416870" y="439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4" name="Rectangle 195"/>
          <p:cNvSpPr>
            <a:spLocks noChangeArrowheads="1"/>
          </p:cNvSpPr>
          <p:nvPr/>
        </p:nvSpPr>
        <p:spPr bwMode="auto">
          <a:xfrm>
            <a:off x="4112070" y="439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5" name="Rectangle 196"/>
          <p:cNvSpPr>
            <a:spLocks noChangeArrowheads="1"/>
          </p:cNvSpPr>
          <p:nvPr/>
        </p:nvSpPr>
        <p:spPr bwMode="auto">
          <a:xfrm>
            <a:off x="3807270" y="439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6" name="Rectangle 197"/>
          <p:cNvSpPr>
            <a:spLocks noChangeArrowheads="1"/>
          </p:cNvSpPr>
          <p:nvPr/>
        </p:nvSpPr>
        <p:spPr bwMode="auto">
          <a:xfrm>
            <a:off x="4721670" y="408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7" name="Rectangle 198"/>
          <p:cNvSpPr>
            <a:spLocks noChangeArrowheads="1"/>
          </p:cNvSpPr>
          <p:nvPr/>
        </p:nvSpPr>
        <p:spPr bwMode="auto">
          <a:xfrm>
            <a:off x="5026470" y="408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8" name="Rectangle 199"/>
          <p:cNvSpPr>
            <a:spLocks noChangeArrowheads="1"/>
          </p:cNvSpPr>
          <p:nvPr/>
        </p:nvSpPr>
        <p:spPr bwMode="auto">
          <a:xfrm>
            <a:off x="5026470" y="439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9" name="Rectangle 200"/>
          <p:cNvSpPr>
            <a:spLocks noChangeArrowheads="1"/>
          </p:cNvSpPr>
          <p:nvPr/>
        </p:nvSpPr>
        <p:spPr bwMode="auto">
          <a:xfrm>
            <a:off x="4721670" y="4393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0" name="Rectangle 201"/>
          <p:cNvSpPr>
            <a:spLocks noChangeArrowheads="1"/>
          </p:cNvSpPr>
          <p:nvPr/>
        </p:nvSpPr>
        <p:spPr bwMode="auto">
          <a:xfrm>
            <a:off x="2892870" y="4698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1" name="Rectangle 202"/>
          <p:cNvSpPr>
            <a:spLocks noChangeArrowheads="1"/>
          </p:cNvSpPr>
          <p:nvPr/>
        </p:nvSpPr>
        <p:spPr bwMode="auto">
          <a:xfrm>
            <a:off x="3197670" y="4698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2" name="Rectangle 203"/>
          <p:cNvSpPr>
            <a:spLocks noChangeArrowheads="1"/>
          </p:cNvSpPr>
          <p:nvPr/>
        </p:nvSpPr>
        <p:spPr bwMode="auto">
          <a:xfrm>
            <a:off x="3502470" y="4698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3" name="Rectangle 204"/>
          <p:cNvSpPr>
            <a:spLocks noChangeArrowheads="1"/>
          </p:cNvSpPr>
          <p:nvPr/>
        </p:nvSpPr>
        <p:spPr bwMode="auto">
          <a:xfrm>
            <a:off x="3502470" y="5002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4" name="Rectangle 205"/>
          <p:cNvSpPr>
            <a:spLocks noChangeArrowheads="1"/>
          </p:cNvSpPr>
          <p:nvPr/>
        </p:nvSpPr>
        <p:spPr bwMode="auto">
          <a:xfrm>
            <a:off x="3197670" y="5002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5" name="Rectangle 206"/>
          <p:cNvSpPr>
            <a:spLocks noChangeArrowheads="1"/>
          </p:cNvSpPr>
          <p:nvPr/>
        </p:nvSpPr>
        <p:spPr bwMode="auto">
          <a:xfrm>
            <a:off x="2892870" y="5002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6" name="Rectangle 207"/>
          <p:cNvSpPr>
            <a:spLocks noChangeArrowheads="1"/>
          </p:cNvSpPr>
          <p:nvPr/>
        </p:nvSpPr>
        <p:spPr bwMode="auto">
          <a:xfrm>
            <a:off x="2892870" y="5307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7" name="Rectangle 208"/>
          <p:cNvSpPr>
            <a:spLocks noChangeArrowheads="1"/>
          </p:cNvSpPr>
          <p:nvPr/>
        </p:nvSpPr>
        <p:spPr bwMode="auto">
          <a:xfrm>
            <a:off x="3197670" y="5307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8" name="Rectangle 209"/>
          <p:cNvSpPr>
            <a:spLocks noChangeArrowheads="1"/>
          </p:cNvSpPr>
          <p:nvPr/>
        </p:nvSpPr>
        <p:spPr bwMode="auto">
          <a:xfrm>
            <a:off x="3502470" y="5307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9" name="Rectangle 210"/>
          <p:cNvSpPr>
            <a:spLocks noChangeArrowheads="1"/>
          </p:cNvSpPr>
          <p:nvPr/>
        </p:nvSpPr>
        <p:spPr bwMode="auto">
          <a:xfrm>
            <a:off x="3502470" y="5612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0" name="Rectangle 211"/>
          <p:cNvSpPr>
            <a:spLocks noChangeArrowheads="1"/>
          </p:cNvSpPr>
          <p:nvPr/>
        </p:nvSpPr>
        <p:spPr bwMode="auto">
          <a:xfrm>
            <a:off x="3197670" y="5612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1" name="Rectangle 212"/>
          <p:cNvSpPr>
            <a:spLocks noChangeArrowheads="1"/>
          </p:cNvSpPr>
          <p:nvPr/>
        </p:nvSpPr>
        <p:spPr bwMode="auto">
          <a:xfrm>
            <a:off x="2892870" y="5612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2" name="Rectangle 213"/>
          <p:cNvSpPr>
            <a:spLocks noChangeArrowheads="1"/>
          </p:cNvSpPr>
          <p:nvPr/>
        </p:nvSpPr>
        <p:spPr bwMode="auto">
          <a:xfrm>
            <a:off x="3807270" y="4698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33" name="Rectangle 214"/>
          <p:cNvSpPr>
            <a:spLocks noChangeArrowheads="1"/>
          </p:cNvSpPr>
          <p:nvPr/>
        </p:nvSpPr>
        <p:spPr bwMode="auto">
          <a:xfrm>
            <a:off x="4112070" y="4698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34" name="Rectangle 215"/>
          <p:cNvSpPr>
            <a:spLocks noChangeArrowheads="1"/>
          </p:cNvSpPr>
          <p:nvPr/>
        </p:nvSpPr>
        <p:spPr bwMode="auto">
          <a:xfrm>
            <a:off x="4416870" y="4698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35" name="Rectangle 216"/>
          <p:cNvSpPr>
            <a:spLocks noChangeArrowheads="1"/>
          </p:cNvSpPr>
          <p:nvPr/>
        </p:nvSpPr>
        <p:spPr bwMode="auto">
          <a:xfrm>
            <a:off x="4416870" y="5002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6" name="Rectangle 217"/>
          <p:cNvSpPr>
            <a:spLocks noChangeArrowheads="1"/>
          </p:cNvSpPr>
          <p:nvPr/>
        </p:nvSpPr>
        <p:spPr bwMode="auto">
          <a:xfrm>
            <a:off x="4112070" y="5002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7" name="Rectangle 218"/>
          <p:cNvSpPr>
            <a:spLocks noChangeArrowheads="1"/>
          </p:cNvSpPr>
          <p:nvPr/>
        </p:nvSpPr>
        <p:spPr bwMode="auto">
          <a:xfrm>
            <a:off x="3807270" y="5002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8" name="Rectangle 219"/>
          <p:cNvSpPr>
            <a:spLocks noChangeArrowheads="1"/>
          </p:cNvSpPr>
          <p:nvPr/>
        </p:nvSpPr>
        <p:spPr bwMode="auto">
          <a:xfrm>
            <a:off x="3807270" y="5307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39" name="Rectangle 220"/>
          <p:cNvSpPr>
            <a:spLocks noChangeArrowheads="1"/>
          </p:cNvSpPr>
          <p:nvPr/>
        </p:nvSpPr>
        <p:spPr bwMode="auto">
          <a:xfrm>
            <a:off x="4112070" y="5307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40" name="Rectangle 221"/>
          <p:cNvSpPr>
            <a:spLocks noChangeArrowheads="1"/>
          </p:cNvSpPr>
          <p:nvPr/>
        </p:nvSpPr>
        <p:spPr bwMode="auto">
          <a:xfrm>
            <a:off x="4416870" y="5307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1" name="Rectangle 222"/>
          <p:cNvSpPr>
            <a:spLocks noChangeArrowheads="1"/>
          </p:cNvSpPr>
          <p:nvPr/>
        </p:nvSpPr>
        <p:spPr bwMode="auto">
          <a:xfrm>
            <a:off x="4416870" y="5612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2" name="Rectangle 223"/>
          <p:cNvSpPr>
            <a:spLocks noChangeArrowheads="1"/>
          </p:cNvSpPr>
          <p:nvPr/>
        </p:nvSpPr>
        <p:spPr bwMode="auto">
          <a:xfrm>
            <a:off x="4112070" y="5612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3" name="Rectangle 224"/>
          <p:cNvSpPr>
            <a:spLocks noChangeArrowheads="1"/>
          </p:cNvSpPr>
          <p:nvPr/>
        </p:nvSpPr>
        <p:spPr bwMode="auto">
          <a:xfrm>
            <a:off x="3807270" y="5612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4" name="Rectangle 225"/>
          <p:cNvSpPr>
            <a:spLocks noChangeArrowheads="1"/>
          </p:cNvSpPr>
          <p:nvPr/>
        </p:nvSpPr>
        <p:spPr bwMode="auto">
          <a:xfrm>
            <a:off x="4721670" y="4698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5" name="Rectangle 226"/>
          <p:cNvSpPr>
            <a:spLocks noChangeArrowheads="1"/>
          </p:cNvSpPr>
          <p:nvPr/>
        </p:nvSpPr>
        <p:spPr bwMode="auto">
          <a:xfrm>
            <a:off x="5026470" y="4698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6" name="Rectangle 227"/>
          <p:cNvSpPr>
            <a:spLocks noChangeArrowheads="1"/>
          </p:cNvSpPr>
          <p:nvPr/>
        </p:nvSpPr>
        <p:spPr bwMode="auto">
          <a:xfrm>
            <a:off x="5026470" y="5002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7" name="Rectangle 228"/>
          <p:cNvSpPr>
            <a:spLocks noChangeArrowheads="1"/>
          </p:cNvSpPr>
          <p:nvPr/>
        </p:nvSpPr>
        <p:spPr bwMode="auto">
          <a:xfrm>
            <a:off x="4721670" y="5002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48" name="Rectangle 229"/>
          <p:cNvSpPr>
            <a:spLocks noChangeArrowheads="1"/>
          </p:cNvSpPr>
          <p:nvPr/>
        </p:nvSpPr>
        <p:spPr bwMode="auto">
          <a:xfrm>
            <a:off x="4721670" y="5307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49" name="Rectangle 230"/>
          <p:cNvSpPr>
            <a:spLocks noChangeArrowheads="1"/>
          </p:cNvSpPr>
          <p:nvPr/>
        </p:nvSpPr>
        <p:spPr bwMode="auto">
          <a:xfrm>
            <a:off x="5026470" y="5307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0" name="Rectangle 231"/>
          <p:cNvSpPr>
            <a:spLocks noChangeArrowheads="1"/>
          </p:cNvSpPr>
          <p:nvPr/>
        </p:nvSpPr>
        <p:spPr bwMode="auto">
          <a:xfrm>
            <a:off x="5026470" y="5612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51" name="Rectangle 232"/>
          <p:cNvSpPr>
            <a:spLocks noChangeArrowheads="1"/>
          </p:cNvSpPr>
          <p:nvPr/>
        </p:nvSpPr>
        <p:spPr bwMode="auto">
          <a:xfrm>
            <a:off x="4721670" y="5612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29287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364351"/>
              </p:ext>
            </p:extLst>
          </p:nvPr>
        </p:nvGraphicFramePr>
        <p:xfrm>
          <a:off x="685800" y="1868488"/>
          <a:ext cx="777081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271"/>
                <a:gridCol w="2590271"/>
                <a:gridCol w="25902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Noise</a:t>
                      </a:r>
                      <a:r>
                        <a:rPr lang="en-US" baseline="0"/>
                        <a:t> rate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Size</a:t>
                      </a:r>
                      <a:r>
                        <a:rPr lang="en-US" baseline="0"/>
                        <a:t> o</a:t>
                      </a:r>
                      <a:r>
                        <a:rPr lang="en-US"/>
                        <a:t>verhead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constant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computation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exp(o(s))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computation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(1/log(s))</a:t>
                      </a:r>
                      <a:r>
                        <a:rPr lang="en-US" baseline="30000"/>
                        <a:t>O(1/δ)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</a:t>
                      </a:r>
                      <a:r>
                        <a:rPr lang="en-US" baseline="30000"/>
                        <a:t>1+</a:t>
                      </a:r>
                      <a:r>
                        <a:rPr lang="en-US" baseline="30000"/>
                        <a:t>δ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quantum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conjectured</a:t>
                      </a:r>
                      <a:r>
                        <a:rPr lang="en-US" baseline="0"/>
                        <a:t> impossible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870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1-&gt;n repetition code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330144"/>
            <a:ext cx="34168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2000"/>
              </a:spcBef>
            </a:pPr>
            <a:r>
              <a:rPr lang="en-US" sz="20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ourier"/>
                <a:cs typeface="Courier"/>
              </a:rPr>
              <a:t>000000000000000000000</a:t>
            </a:r>
          </a:p>
        </p:txBody>
      </p:sp>
      <p:sp>
        <p:nvSpPr>
          <p:cNvPr id="5" name="Rectangle 4"/>
          <p:cNvSpPr/>
          <p:nvPr/>
        </p:nvSpPr>
        <p:spPr>
          <a:xfrm>
            <a:off x="4943139" y="1330144"/>
            <a:ext cx="34168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2000"/>
              </a:spcBef>
            </a:pPr>
            <a:r>
              <a:rPr lang="en-US" sz="20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ourier"/>
                <a:cs typeface="Courier"/>
              </a:rPr>
              <a:t>111111111111111111111</a:t>
            </a:r>
          </a:p>
        </p:txBody>
      </p:sp>
      <p:sp>
        <p:nvSpPr>
          <p:cNvPr id="6" name="Rectangle 5"/>
          <p:cNvSpPr/>
          <p:nvPr/>
        </p:nvSpPr>
        <p:spPr>
          <a:xfrm>
            <a:off x="4245681" y="1350839"/>
            <a:ext cx="6974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0"/>
              </a:spcBef>
            </a:pPr>
            <a:r>
              <a:rPr lang="en-US" sz="20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  <a:t>or</a:t>
            </a:r>
          </a:p>
        </p:txBody>
      </p:sp>
      <p:sp>
        <p:nvSpPr>
          <p:cNvPr id="8" name="Rectangle 7"/>
          <p:cNvSpPr/>
          <p:nvPr/>
        </p:nvSpPr>
        <p:spPr>
          <a:xfrm>
            <a:off x="795471" y="2006571"/>
            <a:ext cx="6745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2000"/>
              </a:spcBef>
            </a:pPr>
            <a:r>
              <a:rPr lang="en-US" sz="2000" u="sng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  <a:t>Repeatedly:</a:t>
            </a:r>
            <a:br>
              <a:rPr lang="en-US" sz="2000" u="sng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</a:br>
            <a:r>
              <a:rPr lang="en-US" sz="20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  <a:t>Partition into random blocks of size 3 and majority vote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3025669"/>
            <a:ext cx="406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2000"/>
              </a:spcBef>
            </a:pPr>
            <a:r>
              <a:rPr lang="en-US" sz="24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ourier"/>
                <a:cs typeface="Courier"/>
              </a:rPr>
              <a:t>000000000000000000000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7670" y="3522307"/>
            <a:ext cx="406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2000"/>
              </a:spcBef>
            </a:pPr>
            <a:r>
              <a:rPr lang="en-US" sz="24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ourier"/>
                <a:cs typeface="Courier"/>
              </a:rPr>
              <a:t>001100110111000000100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07630" y="4042677"/>
            <a:ext cx="4063282" cy="462075"/>
            <a:chOff x="707630" y="4054547"/>
            <a:chExt cx="4063282" cy="462075"/>
          </a:xfrm>
        </p:grpSpPr>
        <p:sp>
          <p:nvSpPr>
            <p:cNvPr id="11" name="Rectangle 10"/>
            <p:cNvSpPr/>
            <p:nvPr/>
          </p:nvSpPr>
          <p:spPr>
            <a:xfrm>
              <a:off x="707630" y="4054547"/>
              <a:ext cx="4063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spcBef>
                  <a:spcPts val="2000"/>
                </a:spcBef>
              </a:pPr>
              <a:r>
                <a:rPr lang="en-US" sz="2400">
                  <a:solidFill>
                    <a:prstClr val="white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ourier"/>
                  <a:cs typeface="Courier"/>
                </a:rPr>
                <a:t>001100110111000000100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793328" y="4156885"/>
              <a:ext cx="3853420" cy="359737"/>
              <a:chOff x="793328" y="4156885"/>
              <a:chExt cx="3853420" cy="35973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364998" y="4166435"/>
                <a:ext cx="522260" cy="349777"/>
              </a:xfrm>
              <a:prstGeom prst="rect">
                <a:avLst/>
              </a:prstGeom>
              <a:noFill/>
              <a:ln>
                <a:solidFill>
                  <a:srgbClr val="B50B1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93328" y="4164525"/>
                <a:ext cx="522260" cy="349777"/>
              </a:xfrm>
              <a:prstGeom prst="rect">
                <a:avLst/>
              </a:prstGeom>
              <a:noFill/>
              <a:ln>
                <a:solidFill>
                  <a:srgbClr val="B50B1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887258" y="4162615"/>
                <a:ext cx="522260" cy="349777"/>
              </a:xfrm>
              <a:prstGeom prst="rect">
                <a:avLst/>
              </a:prstGeom>
              <a:noFill/>
              <a:ln>
                <a:solidFill>
                  <a:srgbClr val="B50B1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981188" y="4160705"/>
                <a:ext cx="522260" cy="349777"/>
              </a:xfrm>
              <a:prstGeom prst="rect">
                <a:avLst/>
              </a:prstGeom>
              <a:noFill/>
              <a:ln>
                <a:solidFill>
                  <a:srgbClr val="B50B1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552838" y="4158795"/>
                <a:ext cx="522260" cy="349777"/>
              </a:xfrm>
              <a:prstGeom prst="rect">
                <a:avLst/>
              </a:prstGeom>
              <a:noFill/>
              <a:ln>
                <a:solidFill>
                  <a:srgbClr val="B50B1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124488" y="4156885"/>
                <a:ext cx="522260" cy="349777"/>
              </a:xfrm>
              <a:prstGeom prst="rect">
                <a:avLst/>
              </a:prstGeom>
              <a:noFill/>
              <a:ln>
                <a:solidFill>
                  <a:srgbClr val="B50B1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452467" y="4166845"/>
                <a:ext cx="522260" cy="349777"/>
              </a:xfrm>
              <a:prstGeom prst="rect">
                <a:avLst/>
              </a:prstGeom>
              <a:noFill/>
              <a:ln>
                <a:solidFill>
                  <a:srgbClr val="B50B1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Rectangle 18"/>
          <p:cNvSpPr/>
          <p:nvPr/>
        </p:nvSpPr>
        <p:spPr>
          <a:xfrm>
            <a:off x="695116" y="4671803"/>
            <a:ext cx="406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2000"/>
              </a:spcBef>
            </a:pPr>
            <a:r>
              <a:rPr lang="en-US" sz="24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ourier"/>
                <a:cs typeface="Courier"/>
              </a:rPr>
              <a:t>000000111111000000000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5800" y="5363921"/>
            <a:ext cx="762699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2000"/>
              </a:spcBef>
            </a:pPr>
            <a:r>
              <a:rPr lang="en-US" sz="2000" u="sng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  <a:t>Claim:</a:t>
            </a:r>
            <a:br>
              <a:rPr lang="en-US" sz="2000" u="sng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</a:br>
            <a:r>
              <a:rPr lang="en-US" sz="20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  <a:t>Starting with an </a:t>
            </a:r>
            <a:r>
              <a:rPr lang="en-US" sz="200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  <a:t>e ≤ 0.1</a:t>
            </a:r>
            <a:r>
              <a:rPr lang="en-US" sz="20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  <a:t> fraction of errors, we replace this with</a:t>
            </a:r>
            <a:br>
              <a:rPr lang="en-US" sz="200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</a:br>
            <a:r>
              <a:rPr lang="en-US" sz="200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rPr>
              <a:t>e’ ≤ 0.9 e + O(p)</a:t>
            </a:r>
          </a:p>
        </p:txBody>
      </p:sp>
    </p:spTree>
    <p:extLst>
      <p:ext uri="{BB962C8B-B14F-4D97-AF65-F5344CB8AC3E}">
        <p14:creationId xmlns:p14="http://schemas.microsoft.com/office/powerpoint/2010/main" val="3987543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Computation with the repetition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If p </a:t>
            </a:r>
            <a:r>
              <a:rPr lang="en-US" sz="2400">
                <a:latin typeface="cmsy10"/>
                <a:ea typeface="cmsy10"/>
                <a:cs typeface="cmsy10"/>
              </a:rPr>
              <a:t>»</a:t>
            </a:r>
            <a:r>
              <a:rPr lang="en-US" sz="2400"/>
              <a:t> 1/k, then k bits can be encoded.</a:t>
            </a:r>
          </a:p>
          <a:p>
            <a:pPr marL="0" indent="0">
              <a:buNone/>
            </a:pPr>
            <a:r>
              <a:rPr lang="en-US" sz="2400"/>
              <a:t>Gates can be performed </a:t>
            </a:r>
            <a:r>
              <a:rPr lang="en-US" sz="2400">
                <a:solidFill>
                  <a:srgbClr val="FFFF00"/>
                </a:solidFill>
              </a:rPr>
              <a:t>transversally</a:t>
            </a:r>
            <a:r>
              <a:rPr lang="en-US" sz="2400"/>
              <a:t>.</a:t>
            </a:r>
            <a:br>
              <a:rPr lang="en-US" sz="2400"/>
            </a:br>
            <a:r>
              <a:rPr lang="en-US" sz="2400"/>
              <a:t>Example:</a:t>
            </a:r>
            <a:br>
              <a:rPr lang="en-US" sz="2400"/>
            </a:br>
            <a:r>
              <a:rPr lang="en-US" sz="2400"/>
              <a:t>(a</a:t>
            </a:r>
            <a:r>
              <a:rPr lang="en-US" sz="2400" baseline="30000"/>
              <a:t>n</a:t>
            </a:r>
            <a:r>
              <a:rPr lang="en-US" sz="2400"/>
              <a:t>, b</a:t>
            </a:r>
            <a:r>
              <a:rPr lang="en-US" sz="2400" baseline="30000"/>
              <a:t>n</a:t>
            </a:r>
            <a:r>
              <a:rPr lang="en-US" sz="2400"/>
              <a:t>) </a:t>
            </a:r>
            <a:r>
              <a:rPr lang="en-US" sz="2400">
                <a:sym typeface="Wingdings"/>
              </a:rPr>
              <a:t> </a:t>
            </a:r>
            <a:r>
              <a:rPr lang="en-US" sz="2400"/>
              <a:t>(a</a:t>
            </a:r>
            <a:r>
              <a:rPr lang="en-US" sz="2400" baseline="30000"/>
              <a:t>n</a:t>
            </a:r>
            <a:r>
              <a:rPr lang="en-US" sz="2400"/>
              <a:t>, (a</a:t>
            </a:r>
            <a:r>
              <a:rPr lang="en-US" sz="2400">
                <a:latin typeface="cmsy10"/>
                <a:ea typeface="cmsy10"/>
                <a:cs typeface="cmsy10"/>
              </a:rPr>
              <a:t>© </a:t>
            </a:r>
            <a:r>
              <a:rPr lang="en-US" sz="2400"/>
              <a:t>b)</a:t>
            </a:r>
            <a:r>
              <a:rPr lang="en-US" sz="2400" baseline="30000"/>
              <a:t>n</a:t>
            </a:r>
            <a:r>
              <a:rPr lang="en-US" sz="2400"/>
              <a:t>)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11965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Hadamard code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9342" y="1312831"/>
            <a:ext cx="3888658" cy="587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/>
              <a:t>Definition:</a:t>
            </a:r>
            <a:r>
              <a:rPr lang="en-US" sz="2400"/>
              <a:t> k -&gt; n=2</a:t>
            </a:r>
            <a:r>
              <a:rPr lang="en-US" sz="2400" baseline="30000"/>
              <a:t>k</a:t>
            </a:r>
            <a:r>
              <a:rPr lang="en-US" sz="2400"/>
              <a:t> bits</a:t>
            </a:r>
            <a:endParaRPr lang="en-US" sz="2400" u="sng"/>
          </a:p>
        </p:txBody>
      </p:sp>
      <p:grpSp>
        <p:nvGrpSpPr>
          <p:cNvPr id="13" name="Group 12"/>
          <p:cNvGrpSpPr/>
          <p:nvPr/>
        </p:nvGrpSpPr>
        <p:grpSpPr>
          <a:xfrm>
            <a:off x="286902" y="2757901"/>
            <a:ext cx="2782507" cy="4283264"/>
            <a:chOff x="5935732" y="1397943"/>
            <a:chExt cx="2782507" cy="4283264"/>
          </a:xfrm>
        </p:grpSpPr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6388679" y="1397943"/>
              <a:ext cx="2067934" cy="58798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ts val="2000"/>
                </a:spcBef>
                <a:buFontTx/>
                <a:buBlip>
                  <a:blip r:embed="rId2"/>
                </a:buBlip>
                <a:defRPr sz="22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20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2pPr>
              <a:lvl3pPr marL="10350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3pPr>
              <a:lvl4pPr marL="13716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4pPr>
              <a:lvl5pPr marL="17208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5pPr>
              <a:lvl6pPr marL="20558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3987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2743200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087688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2400" u="sng"/>
                <a:t>Example:</a:t>
              </a:r>
              <a:endParaRPr lang="en-US" sz="2400" u="sng" baseline="-5000"/>
            </a:p>
          </p:txBody>
        </p:sp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5935732" y="2271933"/>
              <a:ext cx="616256" cy="1703030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ts val="2000"/>
                </a:spcBef>
                <a:buFontTx/>
                <a:buBlip>
                  <a:blip r:embed="rId2"/>
                </a:buBlip>
                <a:defRPr sz="22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20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2pPr>
              <a:lvl3pPr marL="10350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3pPr>
              <a:lvl4pPr marL="13716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4pPr>
              <a:lvl5pPr marL="17208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5pPr>
              <a:lvl6pPr marL="20558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3987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2743200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087688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2400"/>
                <a:t>x</a:t>
              </a:r>
              <a:r>
                <a:rPr lang="en-US" sz="2400" baseline="-25000"/>
                <a:t>1</a:t>
              </a:r>
              <a:r>
                <a:rPr lang="en-US" sz="2400"/>
                <a:t/>
              </a:r>
              <a:br>
                <a:rPr lang="en-US" sz="2400"/>
              </a:br>
              <a:r>
                <a:rPr lang="en-US" sz="2400"/>
                <a:t>x</a:t>
              </a:r>
              <a:r>
                <a:rPr lang="en-US" sz="2400" baseline="-25000"/>
                <a:t>2</a:t>
              </a:r>
              <a:r>
                <a:rPr lang="en-US" sz="2400"/>
                <a:t>x</a:t>
              </a:r>
              <a:r>
                <a:rPr lang="en-US" sz="2400" baseline="-25000"/>
                <a:t>3</a:t>
              </a:r>
            </a:p>
            <a:p>
              <a:pPr marL="0" indent="0">
                <a:buFontTx/>
                <a:buNone/>
              </a:pPr>
              <a:endParaRPr lang="en-US" sz="2400" baseline="-5000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7215952" y="2008406"/>
              <a:ext cx="1502287" cy="3672801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ts val="2000"/>
                </a:spcBef>
                <a:buFontTx/>
                <a:buBlip>
                  <a:blip r:embed="rId2"/>
                </a:buBlip>
                <a:defRPr sz="22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20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2pPr>
              <a:lvl3pPr marL="10350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3pPr>
              <a:lvl4pPr marL="13716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4pPr>
              <a:lvl5pPr marL="17208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5pPr>
              <a:lvl6pPr marL="20558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3987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2743200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087688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400"/>
                <a:t>0</a:t>
              </a:r>
              <a:br>
                <a:rPr lang="en-US" sz="2400"/>
              </a:br>
              <a:r>
                <a:rPr lang="en-US" sz="2400"/>
                <a:t>x</a:t>
              </a:r>
              <a:r>
                <a:rPr lang="en-US" sz="2400" baseline="-25000"/>
                <a:t>1</a:t>
              </a:r>
              <a:r>
                <a:rPr lang="en-US" sz="2400"/>
                <a:t/>
              </a:r>
              <a:br>
                <a:rPr lang="en-US" sz="2400"/>
              </a:br>
              <a:r>
                <a:rPr lang="en-US" sz="2400"/>
                <a:t>x</a:t>
              </a:r>
              <a:r>
                <a:rPr lang="en-US" sz="2400" baseline="-25000"/>
                <a:t>2</a:t>
              </a:r>
              <a:br>
                <a:rPr lang="en-US" sz="2400" baseline="-25000"/>
              </a:br>
              <a:r>
                <a:rPr lang="en-US" sz="2400"/>
                <a:t>x</a:t>
              </a:r>
              <a:r>
                <a:rPr lang="en-US" sz="2400" baseline="-25000"/>
                <a:t>1</a:t>
              </a:r>
              <a:r>
                <a:rPr lang="en-US" sz="2400">
                  <a:latin typeface="cmsy10"/>
                  <a:ea typeface="cmsy10"/>
                  <a:cs typeface="cmsy10"/>
                </a:rPr>
                <a:t>©</a:t>
              </a:r>
              <a:r>
                <a:rPr lang="en-US" sz="2400"/>
                <a:t>x</a:t>
              </a:r>
              <a:r>
                <a:rPr lang="en-US" sz="2400" baseline="-25000"/>
                <a:t>2</a:t>
              </a:r>
              <a:br>
                <a:rPr lang="en-US" sz="2400" baseline="-25000"/>
              </a:br>
              <a:r>
                <a:rPr lang="en-US" sz="2400"/>
                <a:t>x</a:t>
              </a:r>
              <a:r>
                <a:rPr lang="en-US" sz="2400" baseline="-25000"/>
                <a:t>3</a:t>
              </a:r>
              <a:br>
                <a:rPr lang="en-US" sz="2400" baseline="-25000"/>
              </a:br>
              <a:r>
                <a:rPr lang="en-US" sz="2400"/>
                <a:t>x</a:t>
              </a:r>
              <a:r>
                <a:rPr lang="en-US" sz="2400" baseline="-25000"/>
                <a:t>1</a:t>
              </a:r>
              <a:r>
                <a:rPr lang="en-US" sz="2400">
                  <a:latin typeface="cmsy10"/>
                  <a:ea typeface="cmsy10"/>
                  <a:cs typeface="cmsy10"/>
                </a:rPr>
                <a:t>©</a:t>
              </a:r>
              <a:r>
                <a:rPr lang="en-US" sz="2400"/>
                <a:t>x</a:t>
              </a:r>
              <a:r>
                <a:rPr lang="en-US" sz="2400" baseline="-25000"/>
                <a:t>3</a:t>
              </a:r>
              <a:br>
                <a:rPr lang="en-US" sz="2400" baseline="-25000"/>
              </a:br>
              <a:r>
                <a:rPr lang="en-US" sz="2400"/>
                <a:t>x</a:t>
              </a:r>
              <a:r>
                <a:rPr lang="en-US" sz="2400" baseline="-25000"/>
                <a:t>2</a:t>
              </a:r>
              <a:r>
                <a:rPr lang="en-US" sz="2400">
                  <a:latin typeface="cmsy10"/>
                  <a:ea typeface="cmsy10"/>
                  <a:cs typeface="cmsy10"/>
                </a:rPr>
                <a:t>©</a:t>
              </a:r>
              <a:r>
                <a:rPr lang="en-US" sz="2400"/>
                <a:t>x</a:t>
              </a:r>
              <a:r>
                <a:rPr lang="en-US" sz="2400" baseline="-25000"/>
                <a:t>3</a:t>
              </a:r>
              <a:br>
                <a:rPr lang="en-US" sz="2400" baseline="-25000"/>
              </a:br>
              <a:r>
                <a:rPr lang="en-US" sz="2400"/>
                <a:t>x</a:t>
              </a:r>
              <a:r>
                <a:rPr lang="en-US" sz="2400" baseline="-25000"/>
                <a:t>1</a:t>
              </a:r>
              <a:r>
                <a:rPr lang="en-US" sz="2400">
                  <a:latin typeface="cmsy10"/>
                  <a:ea typeface="cmsy10"/>
                  <a:cs typeface="cmsy10"/>
                </a:rPr>
                <a:t>©</a:t>
              </a:r>
              <a:r>
                <a:rPr lang="en-US" sz="2400"/>
                <a:t>x</a:t>
              </a:r>
              <a:r>
                <a:rPr lang="en-US" sz="2400" baseline="-25000"/>
                <a:t>2</a:t>
              </a:r>
              <a:r>
                <a:rPr lang="en-US" sz="2400">
                  <a:latin typeface="cmsy10"/>
                  <a:ea typeface="cmsy10"/>
                  <a:cs typeface="cmsy10"/>
                </a:rPr>
                <a:t>©</a:t>
              </a:r>
              <a:r>
                <a:rPr lang="en-US" sz="2400"/>
                <a:t>x</a:t>
              </a:r>
              <a:r>
                <a:rPr lang="en-US" sz="2400" baseline="-25000"/>
                <a:t>3</a:t>
              </a:r>
              <a:endParaRPr lang="en-US" sz="2400" baseline="-5000"/>
            </a:p>
            <a:p>
              <a:pPr marL="0" indent="0">
                <a:buFontTx/>
                <a:buNone/>
              </a:pPr>
              <a:endParaRPr lang="en-US" sz="240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6551988" y="2859921"/>
              <a:ext cx="663964" cy="412626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5649868" y="1557573"/>
            <a:ext cx="2984265" cy="120032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5pPr>
            <a:lvl6pPr marL="2055813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398713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43200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087688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400" u="sng"/>
              <a:t>Parallel extraction: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Can obtain O(n) copies of any bit.</a:t>
            </a:r>
            <a:endParaRPr lang="en-US" sz="2400" baseline="-5000"/>
          </a:p>
        </p:txBody>
      </p:sp>
      <p:grpSp>
        <p:nvGrpSpPr>
          <p:cNvPr id="57" name="Group 56"/>
          <p:cNvGrpSpPr/>
          <p:nvPr/>
        </p:nvGrpSpPr>
        <p:grpSpPr>
          <a:xfrm>
            <a:off x="1933660" y="3515170"/>
            <a:ext cx="3312926" cy="2827865"/>
            <a:chOff x="2076100" y="3515170"/>
            <a:chExt cx="3312926" cy="2827865"/>
          </a:xfrm>
        </p:grpSpPr>
        <p:cxnSp>
          <p:nvCxnSpPr>
            <p:cNvPr id="18" name="Straight Arrow Connector 17"/>
            <p:cNvCxnSpPr/>
            <p:nvPr/>
          </p:nvCxnSpPr>
          <p:spPr>
            <a:xfrm flipV="1">
              <a:off x="2076100" y="3870885"/>
              <a:ext cx="1624243" cy="1709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4766914" y="3515170"/>
              <a:ext cx="616256" cy="46166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ts val="2000"/>
                </a:spcBef>
                <a:buFontTx/>
                <a:buBlip>
                  <a:blip r:embed="rId2"/>
                </a:buBlip>
                <a:defRPr sz="22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20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2pPr>
              <a:lvl3pPr marL="10350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3pPr>
              <a:lvl4pPr marL="13716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4pPr>
              <a:lvl5pPr marL="17208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5pPr>
              <a:lvl6pPr marL="20558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3987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2743200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087688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2400"/>
                <a:t>x</a:t>
              </a:r>
              <a:r>
                <a:rPr lang="en-US" sz="2400" baseline="-25000"/>
                <a:t>1</a:t>
              </a:r>
              <a:endParaRPr lang="en-US" sz="2400" baseline="-500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2076100" y="3656313"/>
              <a:ext cx="1624243" cy="896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3647045" y="3539750"/>
              <a:ext cx="4237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prstClr val="white"/>
                  </a:solidFill>
                  <a:latin typeface="cmsy10"/>
                  <a:ea typeface="cmsy10"/>
                  <a:cs typeface="cmsy10"/>
                </a:rPr>
                <a:t>©</a:t>
              </a:r>
              <a:endParaRPr lang="en-US"/>
            </a:p>
          </p:txBody>
        </p:sp>
        <p:cxnSp>
          <p:nvCxnSpPr>
            <p:cNvPr id="28" name="Straight Arrow Connector 27"/>
            <p:cNvCxnSpPr>
              <a:stCxn id="27" idx="3"/>
              <a:endCxn id="22" idx="1"/>
            </p:cNvCxnSpPr>
            <p:nvPr/>
          </p:nvCxnSpPr>
          <p:spPr>
            <a:xfrm flipV="1">
              <a:off x="4070809" y="3746003"/>
              <a:ext cx="696105" cy="245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747780" y="4707101"/>
              <a:ext cx="9584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ontent Placeholder 2"/>
            <p:cNvSpPr txBox="1">
              <a:spLocks/>
            </p:cNvSpPr>
            <p:nvPr/>
          </p:nvSpPr>
          <p:spPr>
            <a:xfrm>
              <a:off x="4772770" y="4351386"/>
              <a:ext cx="616256" cy="46166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ts val="2000"/>
                </a:spcBef>
                <a:buFontTx/>
                <a:buBlip>
                  <a:blip r:embed="rId2"/>
                </a:buBlip>
                <a:defRPr sz="22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20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2pPr>
              <a:lvl3pPr marL="10350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3pPr>
              <a:lvl4pPr marL="13716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4pPr>
              <a:lvl5pPr marL="17208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5pPr>
              <a:lvl6pPr marL="20558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3987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2743200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087688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2400"/>
                <a:t>x</a:t>
              </a:r>
              <a:r>
                <a:rPr lang="en-US" sz="2400" baseline="-25000"/>
                <a:t>1</a:t>
              </a:r>
              <a:endParaRPr lang="en-US" sz="2400" baseline="-500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2210436" y="4375966"/>
              <a:ext cx="1495763" cy="2062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652901" y="4375966"/>
              <a:ext cx="4237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prstClr val="white"/>
                  </a:solidFill>
                  <a:latin typeface="cmsy10"/>
                  <a:ea typeface="cmsy10"/>
                  <a:cs typeface="cmsy10"/>
                </a:rPr>
                <a:t>©</a:t>
              </a:r>
              <a:endParaRPr lang="en-US"/>
            </a:p>
          </p:txBody>
        </p:sp>
        <p:cxnSp>
          <p:nvCxnSpPr>
            <p:cNvPr id="36" name="Straight Arrow Connector 35"/>
            <p:cNvCxnSpPr>
              <a:stCxn id="35" idx="3"/>
              <a:endCxn id="33" idx="1"/>
            </p:cNvCxnSpPr>
            <p:nvPr/>
          </p:nvCxnSpPr>
          <p:spPr>
            <a:xfrm flipV="1">
              <a:off x="4076665" y="4582219"/>
              <a:ext cx="696105" cy="245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2741924" y="5459803"/>
              <a:ext cx="9584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Content Placeholder 2"/>
            <p:cNvSpPr txBox="1">
              <a:spLocks/>
            </p:cNvSpPr>
            <p:nvPr/>
          </p:nvSpPr>
          <p:spPr>
            <a:xfrm>
              <a:off x="4766914" y="5104088"/>
              <a:ext cx="616256" cy="46166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ts val="2000"/>
                </a:spcBef>
                <a:buFontTx/>
                <a:buBlip>
                  <a:blip r:embed="rId2"/>
                </a:buBlip>
                <a:defRPr sz="22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20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2pPr>
              <a:lvl3pPr marL="10350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3pPr>
              <a:lvl4pPr marL="13716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4pPr>
              <a:lvl5pPr marL="17208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5pPr>
              <a:lvl6pPr marL="20558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3987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2743200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087688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2400"/>
                <a:t>x</a:t>
              </a:r>
              <a:r>
                <a:rPr lang="en-US" sz="2400" baseline="-25000"/>
                <a:t>1</a:t>
              </a:r>
              <a:endParaRPr lang="en-US" sz="2400" baseline="-500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2204580" y="5128668"/>
              <a:ext cx="1495763" cy="2062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3647045" y="5128668"/>
              <a:ext cx="4237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prstClr val="white"/>
                  </a:solidFill>
                  <a:latin typeface="cmsy10"/>
                  <a:ea typeface="cmsy10"/>
                  <a:cs typeface="cmsy10"/>
                </a:rPr>
                <a:t>©</a:t>
              </a:r>
              <a:endParaRPr lang="en-US"/>
            </a:p>
          </p:txBody>
        </p:sp>
        <p:cxnSp>
          <p:nvCxnSpPr>
            <p:cNvPr id="49" name="Straight Arrow Connector 48"/>
            <p:cNvCxnSpPr>
              <a:stCxn id="48" idx="3"/>
              <a:endCxn id="46" idx="1"/>
            </p:cNvCxnSpPr>
            <p:nvPr/>
          </p:nvCxnSpPr>
          <p:spPr>
            <a:xfrm flipV="1">
              <a:off x="4070809" y="5334921"/>
              <a:ext cx="696105" cy="245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3211849" y="6212505"/>
              <a:ext cx="48263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Content Placeholder 2"/>
            <p:cNvSpPr txBox="1">
              <a:spLocks/>
            </p:cNvSpPr>
            <p:nvPr/>
          </p:nvSpPr>
          <p:spPr>
            <a:xfrm>
              <a:off x="4761058" y="5856790"/>
              <a:ext cx="616256" cy="46166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ts val="2000"/>
                </a:spcBef>
                <a:buFontTx/>
                <a:buBlip>
                  <a:blip r:embed="rId2"/>
                </a:buBlip>
                <a:defRPr sz="22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20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2pPr>
              <a:lvl3pPr marL="10350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3pPr>
              <a:lvl4pPr marL="1371600" indent="-3365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4pPr>
              <a:lvl5pPr marL="1720850" indent="-349250" algn="l" defTabSz="914400" rtl="0" eaLnBrk="1" latinLnBrk="0" hangingPunct="1">
                <a:spcBef>
                  <a:spcPts val="600"/>
                </a:spcBef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Chalkboard"/>
                  <a:ea typeface="+mn-ea"/>
                  <a:cs typeface="+mn-cs"/>
                </a:defRPr>
              </a:lvl5pPr>
              <a:lvl6pPr marL="20558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6pPr>
              <a:lvl7pPr marL="2398713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7pPr>
              <a:lvl8pPr marL="2743200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 smtClean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8pPr>
              <a:lvl9pPr marL="3087688" indent="-336550" algn="l" defTabSz="914400" rtl="0" eaLnBrk="1" latinLnBrk="0" hangingPunct="1">
                <a:spcBef>
                  <a:spcPct val="20000"/>
                </a:spcBef>
                <a:buFontTx/>
                <a:buBlip>
                  <a:blip r:embed="rId2"/>
                </a:buBlip>
                <a:defRPr lang="en-US" sz="1800" kern="1200" dirty="0">
                  <a:solidFill>
                    <a:schemeClr val="tx1"/>
                  </a:solidFill>
                  <a:effectLst>
                    <a:outerShdw blurRad="50800" dist="50800" dir="5400000" sx="101000" sy="101000" algn="t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2400"/>
                <a:t>x</a:t>
              </a:r>
              <a:r>
                <a:rPr lang="en-US" sz="2400" baseline="-25000"/>
                <a:t>1</a:t>
              </a:r>
              <a:endParaRPr lang="en-US" sz="2400" baseline="-5000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>
              <a:off x="2736068" y="5856790"/>
              <a:ext cx="958419" cy="2308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3641189" y="5881370"/>
              <a:ext cx="4237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prstClr val="white"/>
                  </a:solidFill>
                  <a:latin typeface="cmsy10"/>
                  <a:ea typeface="cmsy10"/>
                  <a:cs typeface="cmsy10"/>
                </a:rPr>
                <a:t>©</a:t>
              </a:r>
              <a:endParaRPr lang="en-US"/>
            </a:p>
          </p:txBody>
        </p:sp>
        <p:cxnSp>
          <p:nvCxnSpPr>
            <p:cNvPr id="54" name="Straight Arrow Connector 53"/>
            <p:cNvCxnSpPr>
              <a:stCxn id="53" idx="3"/>
              <a:endCxn id="51" idx="1"/>
            </p:cNvCxnSpPr>
            <p:nvPr/>
          </p:nvCxnSpPr>
          <p:spPr>
            <a:xfrm flipV="1">
              <a:off x="4064953" y="6087623"/>
              <a:ext cx="696105" cy="245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Content Placeholder 2"/>
          <p:cNvSpPr txBox="1">
            <a:spLocks/>
          </p:cNvSpPr>
          <p:nvPr/>
        </p:nvSpPr>
        <p:spPr>
          <a:xfrm>
            <a:off x="5234469" y="3004239"/>
            <a:ext cx="3909531" cy="3816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5pPr>
            <a:lvl6pPr marL="2055813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398713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43200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087688" indent="-3365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kern="1200" dirty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400" u="sng"/>
              <a:t>To replace x</a:t>
            </a:r>
            <a:r>
              <a:rPr lang="en-US" sz="2400" u="sng" baseline="-25000"/>
              <a:t>1</a:t>
            </a:r>
            <a:r>
              <a:rPr lang="en-US" sz="2400" u="sng"/>
              <a:t> with f(x</a:t>
            </a:r>
            <a:r>
              <a:rPr lang="en-US" sz="2400" u="sng" baseline="-25000"/>
              <a:t>2</a:t>
            </a:r>
            <a:r>
              <a:rPr lang="en-US" sz="2400" u="sng"/>
              <a:t>,x</a:t>
            </a:r>
            <a:r>
              <a:rPr lang="en-US" sz="2400" u="sng" baseline="-25000"/>
              <a:t>3</a:t>
            </a:r>
            <a:r>
              <a:rPr lang="en-US" sz="2400" u="sng"/>
              <a:t>):</a:t>
            </a:r>
          </a:p>
          <a:p>
            <a:pPr marL="457200" indent="-457200">
              <a:buFontTx/>
              <a:buAutoNum type="arabicPeriod"/>
            </a:pPr>
            <a:r>
              <a:rPr lang="en-US" sz="2400"/>
              <a:t>Extract x</a:t>
            </a:r>
            <a:r>
              <a:rPr lang="en-US" sz="2400" baseline="-25000"/>
              <a:t>1</a:t>
            </a:r>
            <a:r>
              <a:rPr lang="en-US" sz="2400"/>
              <a:t>, x</a:t>
            </a:r>
            <a:r>
              <a:rPr lang="en-US" sz="2400" baseline="-25000"/>
              <a:t>2</a:t>
            </a:r>
            <a:r>
              <a:rPr lang="en-US" sz="2400"/>
              <a:t>, x</a:t>
            </a:r>
            <a:r>
              <a:rPr lang="en-US" sz="2400" baseline="-25000"/>
              <a:t>3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into repetition codes</a:t>
            </a:r>
          </a:p>
          <a:p>
            <a:pPr marL="457200" indent="-457200">
              <a:buFontTx/>
              <a:buAutoNum type="arabicPeriod"/>
            </a:pPr>
            <a:r>
              <a:rPr lang="en-US" sz="2400"/>
              <a:t>Compute x</a:t>
            </a:r>
            <a:r>
              <a:rPr lang="en-US" sz="2400" baseline="-25000"/>
              <a:t>1</a:t>
            </a:r>
            <a:r>
              <a:rPr lang="en-US" sz="2400">
                <a:latin typeface="cmsy10"/>
                <a:ea typeface="cmsy10"/>
                <a:cs typeface="cmsy10"/>
              </a:rPr>
              <a:t>©</a:t>
            </a:r>
            <a:r>
              <a:rPr lang="en-US" sz="2400"/>
              <a:t>f(x</a:t>
            </a:r>
            <a:r>
              <a:rPr lang="en-US" sz="2400" baseline="-25000"/>
              <a:t>2</a:t>
            </a:r>
            <a:r>
              <a:rPr lang="en-US" sz="2400"/>
              <a:t>, x</a:t>
            </a:r>
            <a:r>
              <a:rPr lang="en-US" sz="2400" baseline="-25000"/>
              <a:t>3</a:t>
            </a:r>
            <a:r>
              <a:rPr lang="en-US" sz="2400"/>
              <a:t>)</a:t>
            </a:r>
            <a:br>
              <a:rPr lang="en-US" sz="2400"/>
            </a:br>
            <a:r>
              <a:rPr lang="en-US" sz="2400"/>
              <a:t>transversally</a:t>
            </a:r>
          </a:p>
          <a:p>
            <a:pPr marL="457200" indent="-457200">
              <a:buFontTx/>
              <a:buAutoNum type="arabicPeriod"/>
            </a:pPr>
            <a:r>
              <a:rPr lang="en-US" sz="2400"/>
              <a:t>XOR this with the appropriate locations in the code</a:t>
            </a:r>
          </a:p>
        </p:txBody>
      </p:sp>
      <p:pic>
        <p:nvPicPr>
          <p:cNvPr id="59" name="Picture 58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95" y="1834029"/>
            <a:ext cx="40005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53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Theme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1451</TotalTime>
  <Words>707</Words>
  <Application>Microsoft Macintosh PowerPoint</Application>
  <PresentationFormat>On-screen Show (4:3)</PresentationFormat>
  <Paragraphs>173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Theme</vt:lpstr>
      <vt:lpstr>Computing with adversarial noise</vt:lpstr>
      <vt:lpstr>The origins of determinism</vt:lpstr>
      <vt:lpstr>Assumptions of FTC</vt:lpstr>
      <vt:lpstr>Adversarial noise</vt:lpstr>
      <vt:lpstr>Existing constructions fail</vt:lpstr>
      <vt:lpstr>Results</vt:lpstr>
      <vt:lpstr>The 1-&gt;n repetition code</vt:lpstr>
      <vt:lpstr>Computation with the repetition code</vt:lpstr>
      <vt:lpstr>The Hadamard code</vt:lpstr>
      <vt:lpstr>Locally correctable codes</vt:lpstr>
      <vt:lpstr>FT memory</vt:lpstr>
      <vt:lpstr>Quantum computing?</vt:lpstr>
      <vt:lpstr>Stabilizer (linear) QECCs</vt:lpstr>
      <vt:lpstr>Related quantum open question</vt:lpstr>
      <vt:lpstr>Open questions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 with adversarial noise</dc:title>
  <dc:creator>Aram Harrow</dc:creator>
  <cp:lastModifiedBy>Aram Harrow</cp:lastModifiedBy>
  <cp:revision>26</cp:revision>
  <dcterms:created xsi:type="dcterms:W3CDTF">2012-10-01T01:47:23Z</dcterms:created>
  <dcterms:modified xsi:type="dcterms:W3CDTF">2012-10-02T01:58:56Z</dcterms:modified>
</cp:coreProperties>
</file>