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7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10" r:id="rId14"/>
    <p:sldId id="311" r:id="rId15"/>
    <p:sldId id="312" r:id="rId16"/>
    <p:sldId id="313" r:id="rId17"/>
    <p:sldId id="31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19C2F-85B8-4D91-93FD-1739AA31BB23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72147-E406-403B-8A7C-B5988516C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02FFC-286B-4043-B72A-43B13F8D7F4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33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5909B-B1A0-4F4B-94E5-6BCC24C34F94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688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02FFC-286B-4043-B72A-43B13F8D7F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5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Voronoi</a:t>
            </a:r>
            <a:r>
              <a:rPr lang="en-US" dirty="0" smtClean="0"/>
              <a:t> diagram</a:t>
            </a:r>
          </a:p>
          <a:p>
            <a:pPr lvl="1"/>
            <a:r>
              <a:rPr lang="en-US" dirty="0" smtClean="0"/>
              <a:t>but expensive to compute the hash function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02FFC-286B-4043-B72A-43B13F8D7F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8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B2441F21-CDDF-4DF0-8670-E7932DFA8681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513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1197B-A050-4A8E-88C9-9A490FF184D3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6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CDAB01-4521-4151-961D-65C02C0C333A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79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32B97-9EEE-44EE-A4FA-096EC9B38BF0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571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DDE9E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DDE9E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79477ACB-4B24-492F-8664-C58DBA70E1C7}" type="slidenum">
              <a:rPr lang="en-US" smtClean="0">
                <a:solidFill>
                  <a:srgbClr val="DDE9E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73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C8A5D-16DD-419D-B134-42EB55A7E598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336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1C197-5D04-4115-BED5-1CFA3EAA6D14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04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03947-7A18-4F52-8FFD-57564D7A7AD0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6BD39-9EF1-40AB-993F-911A20CC5842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01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75941-9244-49D0-8FCD-58BC56FB9C82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07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DE9E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DE9E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DDB3E-083F-447A-96CC-428023A65ABA}" type="slidenum">
              <a:rPr lang="en-US" smtClean="0">
                <a:solidFill>
                  <a:srgbClr val="DDE9E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DE9EC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50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64653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64653"/>
              </a:solidFill>
              <a:latin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BE669E-0104-41B0-BCEC-770DD1C82B00}" type="slidenum">
              <a:rPr lang="en-US" smtClean="0">
                <a:solidFill>
                  <a:srgbClr val="464653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464653"/>
              </a:solidFill>
              <a:latin typeface="Arial" charset="0"/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5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7450" y="1278320"/>
            <a:ext cx="8339350" cy="19335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300" dirty="0" smtClean="0"/>
              <a:t>President’s Day </a:t>
            </a:r>
            <a:r>
              <a:rPr lang="en-US" sz="3300" dirty="0" smtClean="0"/>
              <a:t>Lecture: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Advanced Nearest Neighbor Search</a:t>
            </a:r>
            <a:endParaRPr lang="en-US" sz="4400" dirty="0" smtClean="0"/>
          </a:p>
        </p:txBody>
      </p:sp>
      <p:sp>
        <p:nvSpPr>
          <p:cNvPr id="1433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29063"/>
            <a:ext cx="8229600" cy="2419350"/>
          </a:xfrm>
          <a:noFill/>
        </p:spPr>
        <p:txBody>
          <a:bodyPr>
            <a:normAutofit/>
          </a:bodyPr>
          <a:lstStyle/>
          <a:p>
            <a:pPr algn="ctr"/>
            <a:endParaRPr lang="en-US" sz="3000" dirty="0" smtClean="0"/>
          </a:p>
          <a:p>
            <a:pPr algn="ctr"/>
            <a:endParaRPr lang="en-US" sz="3000" dirty="0"/>
          </a:p>
          <a:p>
            <a:pPr algn="ctr"/>
            <a:endParaRPr lang="en-US" sz="3000" dirty="0" smtClean="0"/>
          </a:p>
          <a:p>
            <a:r>
              <a:rPr lang="en-US" sz="3000" dirty="0" smtClean="0"/>
              <a:t>[Advanced Algorithms, Spring’17]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8317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</a:t>
            </a:r>
            <a:r>
              <a:rPr lang="en-US" dirty="0" smtClean="0"/>
              <a:t> 1: Hyperplanes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914400"/>
                <a:ext cx="5864141" cy="5257800"/>
              </a:xfrm>
            </p:spPr>
            <p:txBody>
              <a:bodyPr/>
              <a:lstStyle/>
              <a:p>
                <a:endParaRPr lang="en-US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en-US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r>
                  <a:rPr lang="en-US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Sample </a:t>
                </a:r>
                <a:r>
                  <a:rPr lang="en-US" i="1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unit</a:t>
                </a:r>
                <a:r>
                  <a:rPr lang="en-US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𝑟</m:t>
                    </m:r>
                  </m:oMath>
                </a14:m>
                <a:r>
                  <a:rPr lang="en-US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uniformly, hash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</m:t>
                    </m:r>
                  </m:oMath>
                </a14:m>
                <a:r>
                  <a:rPr lang="en-US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into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𝑠𝑔𝑛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〈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𝑟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, 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〉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Pr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⁡[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h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 = 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h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𝑞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)]</m:t>
                    </m:r>
                  </m:oMath>
                </a14:m>
                <a:r>
                  <a:rPr lang="en-US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?</a:t>
                </a:r>
              </a:p>
              <a:p>
                <a:pPr marL="274320" lvl="1" indent="0">
                  <a:buNone/>
                </a:pPr>
                <a:r>
                  <a:rPr lang="en-US" dirty="0" smtClean="0">
                    <a:ea typeface="Open Sans" panose="020B0606030504020204" pitchFamily="34" charset="0"/>
                    <a:cs typeface="Open Sans" panose="020B0606030504020204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= 1 – </m:t>
                    </m:r>
                    <m:r>
                      <a:rPr lang="el-GR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𝛼</m:t>
                    </m:r>
                    <m:r>
                      <a:rPr lang="en-US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/ </m:t>
                    </m:r>
                    <m:r>
                      <a:rPr lang="el-GR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𝜋</m:t>
                    </m:r>
                  </m:oMath>
                </a14:m>
                <a:r>
                  <a:rPr lang="en-US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endParaRPr lang="en-US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lvl="1"/>
                <a:r>
                  <a:rPr lang="en-US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𝛼</m:t>
                    </m:r>
                  </m:oMath>
                </a14:m>
                <a:r>
                  <a:rPr lang="en-US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is </a:t>
                </a:r>
                <a:r>
                  <a:rPr lang="en-US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the angle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</m:t>
                    </m:r>
                  </m:oMath>
                </a14:m>
                <a:r>
                  <a:rPr lang="en-US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𝑞</m:t>
                    </m:r>
                  </m:oMath>
                </a14:m>
                <a:endParaRPr lang="en-US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=3/4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=1/2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≈0.42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914400"/>
                <a:ext cx="5864141" cy="5257800"/>
              </a:xfrm>
              <a:blipFill rotWithShape="0">
                <a:blip r:embed="rId2"/>
                <a:stretch>
                  <a:fillRect l="-9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B1FB4-A518-4287-9BB3-7B729E3FFC3E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4110" y="1107043"/>
            <a:ext cx="2134550" cy="21369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188" y="909868"/>
            <a:ext cx="2144472" cy="23402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95129"/>
            <a:ext cx="2958071" cy="2958071"/>
          </a:xfrm>
          <a:prstGeom prst="rect">
            <a:avLst/>
          </a:prstGeom>
        </p:spPr>
      </p:pic>
      <p:sp>
        <p:nvSpPr>
          <p:cNvPr id="9" name="Text Box 119"/>
          <p:cNvSpPr txBox="1">
            <a:spLocks noChangeArrowheads="1"/>
          </p:cNvSpPr>
          <p:nvPr/>
        </p:nvSpPr>
        <p:spPr bwMode="auto">
          <a:xfrm>
            <a:off x="319088" y="1107043"/>
            <a:ext cx="15462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[Charikar’02]</a:t>
            </a:r>
          </a:p>
        </p:txBody>
      </p:sp>
    </p:spTree>
    <p:extLst>
      <p:ext uri="{BB962C8B-B14F-4D97-AF65-F5344CB8AC3E}">
        <p14:creationId xmlns:p14="http://schemas.microsoft.com/office/powerpoint/2010/main" val="135988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</a:t>
            </a:r>
            <a:r>
              <a:rPr lang="en-US" dirty="0" smtClean="0"/>
              <a:t> 2: </a:t>
            </a:r>
            <a:r>
              <a:rPr lang="en-US" dirty="0" err="1" smtClean="0"/>
              <a:t>Voronoi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14400"/>
                <a:ext cx="4953000" cy="5257800"/>
              </a:xfrm>
            </p:spPr>
            <p:txBody>
              <a:bodyPr>
                <a:normAutofit/>
              </a:bodyPr>
              <a:lstStyle/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sz="2600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Sample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𝑇</m:t>
                    </m:r>
                  </m:oMath>
                </a14:m>
                <a:r>
                  <a:rPr lang="en-US" sz="2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600" dirty="0" err="1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i.i.d</a:t>
                </a:r>
                <a:r>
                  <a:rPr lang="en-US" sz="2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standard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𝑑</m:t>
                    </m:r>
                  </m:oMath>
                </a14:m>
                <a:r>
                  <a:rPr lang="en-US" sz="2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-dimensional Gaussians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600" b="0" i="1" dirty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bPr>
                        <m:e>
                          <m:r>
                            <a:rPr lang="en-US" sz="2600" i="1" dirty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en-US" sz="2600" b="0" i="1" dirty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600" i="1" dirty="0"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, </m:t>
                      </m:r>
                      <m:sSub>
                        <m:sSubPr>
                          <m:ctrlPr>
                            <a:rPr lang="en-US" sz="2600" b="0" i="1" dirty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bPr>
                        <m:e>
                          <m:r>
                            <a:rPr lang="en-US" sz="2600" i="1" dirty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en-US" sz="2600" b="0" i="1" dirty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600" i="1" dirty="0"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, …, </m:t>
                      </m:r>
                      <m:sSub>
                        <m:sSubPr>
                          <m:ctrlPr>
                            <a:rPr lang="en-US" sz="2600" b="0" i="1" dirty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bPr>
                        <m:e>
                          <m:r>
                            <a:rPr lang="en-US" sz="2600" i="1" dirty="0" err="1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𝑔</m:t>
                          </m:r>
                        </m:e>
                        <m:sub>
                          <m:r>
                            <a:rPr lang="en-US" sz="2600" b="0" i="1" dirty="0" smtClean="0"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sz="2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r>
                  <a:rPr lang="en-US" sz="2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Hash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</m:t>
                    </m:r>
                  </m:oMath>
                </a14:m>
                <a:r>
                  <a:rPr lang="en-US" sz="2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into </a:t>
                </a:r>
                <a:endParaRPr lang="en-US" sz="26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0" indent="0">
                  <a:buNone/>
                </a:pPr>
                <a:r>
                  <a:rPr lang="en-US" sz="2600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h</m:t>
                    </m:r>
                    <m:d>
                      <m:dPr>
                        <m:ctrlPr>
                          <a:rPr lang="en-US" sz="260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dPr>
                      <m:e>
                        <m:r>
                          <a:rPr lang="en-US" sz="260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𝑝</m:t>
                        </m:r>
                      </m:e>
                    </m:d>
                    <m:r>
                      <a:rPr lang="en-US" sz="2600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= </m:t>
                    </m:r>
                    <m:r>
                      <a:rPr lang="en-US" sz="2600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𝑎𝑟𝑔𝑚𝑎</m:t>
                    </m:r>
                    <m:sSub>
                      <m:sSubPr>
                        <m:ctrlPr>
                          <a:rPr lang="en-US" sz="2600" b="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 dirty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600" b="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1≤</m:t>
                        </m:r>
                        <m:r>
                          <a:rPr lang="en-US" sz="2600" b="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𝑖</m:t>
                        </m:r>
                        <m:r>
                          <a:rPr lang="en-US" sz="2600" b="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≤</m:t>
                        </m:r>
                        <m:r>
                          <a:rPr lang="en-US" sz="2600" b="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𝑇</m:t>
                        </m:r>
                      </m:sub>
                    </m:sSub>
                    <m:r>
                      <a:rPr lang="en-US" sz="2600" b="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〈</m:t>
                    </m:r>
                    <m:r>
                      <a:rPr lang="en-US" sz="2600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</m:t>
                    </m:r>
                    <m:r>
                      <a:rPr lang="en-US" sz="2600" i="1" dirty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, </m:t>
                    </m:r>
                    <m:sSub>
                      <m:sSubPr>
                        <m:ctrlPr>
                          <a:rPr lang="en-US" sz="2600" b="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2600" i="1" dirty="0" err="1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𝑔</m:t>
                        </m:r>
                      </m:e>
                      <m:sub>
                        <m:r>
                          <a:rPr lang="en-US" sz="2600" b="0" i="1" dirty="0" smtClean="0"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𝑖</m:t>
                        </m:r>
                      </m:sub>
                    </m:sSub>
                    <m:r>
                      <a:rPr lang="en-US" sz="2600" b="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〉</m:t>
                    </m:r>
                  </m:oMath>
                </a14:m>
                <a:endParaRPr lang="en-US" sz="2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endParaRPr lang="en-US" sz="26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𝑇</m:t>
                    </m:r>
                    <m:r>
                      <a:rPr lang="en-US" sz="2600" i="1" dirty="0" smtClean="0"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=2</m:t>
                    </m:r>
                  </m:oMath>
                </a14:m>
                <a:r>
                  <a:rPr lang="en-US" sz="2600" dirty="0" smtClean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26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is simply Hyperplane LSH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14400"/>
                <a:ext cx="4953000" cy="5257800"/>
              </a:xfrm>
              <a:blipFill rotWithShape="0">
                <a:blip r:embed="rId2"/>
                <a:stretch>
                  <a:fillRect l="-1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B1FB4-A518-4287-9BB3-7B729E3FFC3E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101" y="1905002"/>
            <a:ext cx="3465147" cy="34690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101" y="1905001"/>
            <a:ext cx="3465147" cy="34690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905000"/>
            <a:ext cx="3472848" cy="3469006"/>
          </a:xfrm>
          <a:prstGeom prst="rect">
            <a:avLst/>
          </a:prstGeom>
        </p:spPr>
      </p:pic>
      <p:sp>
        <p:nvSpPr>
          <p:cNvPr id="8" name="Text Box 119"/>
          <p:cNvSpPr txBox="1">
            <a:spLocks noChangeArrowheads="1"/>
          </p:cNvSpPr>
          <p:nvPr/>
        </p:nvSpPr>
        <p:spPr bwMode="auto">
          <a:xfrm>
            <a:off x="457200" y="1144333"/>
            <a:ext cx="7752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[A.-Indyk-Nguyen-Razenshteyn’14]</a:t>
            </a:r>
            <a:r>
              <a:rPr lang="en-US" sz="2000" dirty="0" smtClean="0">
                <a:latin typeface="+mn-lt"/>
              </a:rPr>
              <a:t> based on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[Karger-Motwani-Sudan’94]</a:t>
            </a:r>
          </a:p>
        </p:txBody>
      </p:sp>
    </p:spTree>
    <p:extLst>
      <p:ext uri="{BB962C8B-B14F-4D97-AF65-F5344CB8AC3E}">
        <p14:creationId xmlns:p14="http://schemas.microsoft.com/office/powerpoint/2010/main" val="210279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Hyperplane vs </a:t>
            </a:r>
            <a:r>
              <a:rPr lang="en-US" dirty="0" err="1"/>
              <a:t>Voronoi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Hyperplane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dirty="0" smtClean="0"/>
                  <a:t> hyperplanes</a:t>
                </a:r>
              </a:p>
              <a:p>
                <a:pPr lvl="1"/>
                <a:r>
                  <a:rPr lang="en-US" dirty="0" smtClean="0"/>
                  <a:t>Means we partition space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=64</m:t>
                    </m:r>
                  </m:oMath>
                </a14:m>
                <a:r>
                  <a:rPr lang="en-US" dirty="0" smtClean="0"/>
                  <a:t> pieces</a:t>
                </a:r>
              </a:p>
              <a:p>
                <a:r>
                  <a:rPr lang="en-US" dirty="0" err="1" smtClean="0"/>
                  <a:t>Voronoi</a:t>
                </a:r>
                <a:r>
                  <a:rPr lang="en-US" dirty="0" smtClean="0"/>
                  <a:t>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=64</m:t>
                    </m:r>
                  </m:oMath>
                </a14:m>
                <a:r>
                  <a:rPr lang="en-US" dirty="0" smtClean="0"/>
                  <a:t> vectors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=0.18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grids </a:t>
                </a:r>
                <a:r>
                  <a:rPr lang="en-US" dirty="0"/>
                  <a:t>vs spheres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506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B1FB4-A518-4287-9BB3-7B729E3FFC3E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559837"/>
            <a:ext cx="411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77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to nice structure </a:t>
            </a:r>
            <a:r>
              <a:rPr lang="en-US" dirty="0" smtClean="0"/>
              <a:t>(very HL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932B97-9EEE-44EE-A4FA-096EC9B38BF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199" y="1219200"/>
            <a:ext cx="4640787" cy="4937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Idea: </a:t>
            </a:r>
          </a:p>
          <a:p>
            <a:pPr marL="274320" lvl="1" indent="0">
              <a:buNone/>
            </a:pPr>
            <a:r>
              <a:rPr lang="en-US" dirty="0" smtClean="0"/>
              <a:t>iteratively decrease the radius of minimum enclosing </a:t>
            </a:r>
            <a:r>
              <a:rPr lang="en-US" dirty="0" smtClean="0"/>
              <a:t>ball OR make more isotopic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Algorithm: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ind </a:t>
            </a:r>
            <a:r>
              <a:rPr lang="en-US" dirty="0" smtClean="0">
                <a:solidFill>
                  <a:srgbClr val="7030A0"/>
                </a:solidFill>
              </a:rPr>
              <a:t>dense clusters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ith smaller radius</a:t>
            </a:r>
          </a:p>
          <a:p>
            <a:pPr lvl="2"/>
            <a:r>
              <a:rPr lang="en-US" dirty="0" smtClean="0"/>
              <a:t>large fraction of points</a:t>
            </a:r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ecurse</a:t>
            </a:r>
            <a:r>
              <a:rPr lang="en-US" dirty="0" smtClean="0"/>
              <a:t> on dense clusters</a:t>
            </a:r>
          </a:p>
          <a:p>
            <a:pPr lvl="1"/>
            <a:r>
              <a:rPr lang="en-US" dirty="0" smtClean="0"/>
              <a:t>apply </a:t>
            </a:r>
            <a:r>
              <a:rPr lang="en-US" dirty="0" err="1" smtClean="0"/>
              <a:t>VoronoiLSH</a:t>
            </a:r>
            <a:r>
              <a:rPr lang="en-US" dirty="0" smtClean="0"/>
              <a:t> on the rest</a:t>
            </a:r>
          </a:p>
          <a:p>
            <a:pPr lvl="2"/>
            <a:r>
              <a:rPr lang="en-US" dirty="0" err="1"/>
              <a:t>recurse</a:t>
            </a:r>
            <a:r>
              <a:rPr lang="en-US" dirty="0"/>
              <a:t> on each “cap”</a:t>
            </a:r>
          </a:p>
          <a:p>
            <a:pPr lvl="2"/>
            <a:r>
              <a:rPr lang="en-US" dirty="0" err="1"/>
              <a:t>e</a:t>
            </a:r>
            <a:r>
              <a:rPr lang="en-US" dirty="0" err="1" smtClean="0"/>
              <a:t>g</a:t>
            </a:r>
            <a:r>
              <a:rPr lang="en-US" dirty="0" smtClean="0"/>
              <a:t>, dense clusters might reappear</a:t>
            </a:r>
          </a:p>
        </p:txBody>
      </p:sp>
      <p:sp>
        <p:nvSpPr>
          <p:cNvPr id="32" name="Oval 31"/>
          <p:cNvSpPr/>
          <p:nvPr/>
        </p:nvSpPr>
        <p:spPr>
          <a:xfrm>
            <a:off x="6569060" y="2353660"/>
            <a:ext cx="1716924" cy="1651415"/>
          </a:xfrm>
          <a:prstGeom prst="ellipse">
            <a:avLst/>
          </a:prstGeom>
          <a:solidFill>
            <a:srgbClr val="7030A0">
              <a:alpha val="25000"/>
            </a:srgbClr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814512" y="1508750"/>
            <a:ext cx="3226020" cy="3166655"/>
          </a:xfrm>
          <a:prstGeom prst="ellipse">
            <a:avLst/>
          </a:prstGeom>
          <a:noFill/>
          <a:ln w="508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7641370" y="1461590"/>
            <a:ext cx="947765" cy="3633393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hord 51"/>
          <p:cNvSpPr/>
          <p:nvPr/>
        </p:nvSpPr>
        <p:spPr>
          <a:xfrm>
            <a:off x="5814512" y="1508862"/>
            <a:ext cx="3226020" cy="3166654"/>
          </a:xfrm>
          <a:prstGeom prst="chord">
            <a:avLst>
              <a:gd name="adj1" fmla="val 18714120"/>
              <a:gd name="adj2" fmla="val 4642254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6608867" y="2488065"/>
            <a:ext cx="1677117" cy="1281300"/>
            <a:chOff x="6608867" y="2488065"/>
            <a:chExt cx="1677117" cy="1281300"/>
          </a:xfrm>
        </p:grpSpPr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8133584" y="3225667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7488970" y="35407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7051994" y="24880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6"/>
            <p:cNvSpPr>
              <a:spLocks noChangeArrowheads="1"/>
            </p:cNvSpPr>
            <p:nvPr/>
          </p:nvSpPr>
          <p:spPr bwMode="auto">
            <a:xfrm>
              <a:off x="7128194" y="29151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6"/>
            <p:cNvSpPr>
              <a:spLocks noChangeArrowheads="1"/>
            </p:cNvSpPr>
            <p:nvPr/>
          </p:nvSpPr>
          <p:spPr bwMode="auto">
            <a:xfrm>
              <a:off x="6823394" y="3165717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16"/>
            <p:cNvSpPr>
              <a:spLocks noChangeArrowheads="1"/>
            </p:cNvSpPr>
            <p:nvPr/>
          </p:nvSpPr>
          <p:spPr bwMode="auto">
            <a:xfrm>
              <a:off x="7628679" y="29151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16"/>
            <p:cNvSpPr>
              <a:spLocks noChangeArrowheads="1"/>
            </p:cNvSpPr>
            <p:nvPr/>
          </p:nvSpPr>
          <p:spPr bwMode="auto">
            <a:xfrm>
              <a:off x="7045621" y="36169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16"/>
            <p:cNvSpPr>
              <a:spLocks noChangeArrowheads="1"/>
            </p:cNvSpPr>
            <p:nvPr/>
          </p:nvSpPr>
          <p:spPr bwMode="auto">
            <a:xfrm>
              <a:off x="6608867" y="2833884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16"/>
            <p:cNvSpPr>
              <a:spLocks noChangeArrowheads="1"/>
            </p:cNvSpPr>
            <p:nvPr/>
          </p:nvSpPr>
          <p:spPr bwMode="auto">
            <a:xfrm>
              <a:off x="7726850" y="3239607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3" name="Straight Connector 52"/>
          <p:cNvCxnSpPr/>
          <p:nvPr/>
        </p:nvCxnSpPr>
        <p:spPr>
          <a:xfrm>
            <a:off x="6285676" y="2640465"/>
            <a:ext cx="766318" cy="2253425"/>
          </a:xfrm>
          <a:prstGeom prst="line">
            <a:avLst/>
          </a:prstGeom>
          <a:ln w="508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hord 58"/>
          <p:cNvSpPr/>
          <p:nvPr/>
        </p:nvSpPr>
        <p:spPr>
          <a:xfrm>
            <a:off x="5819878" y="1509804"/>
            <a:ext cx="3226020" cy="3166654"/>
          </a:xfrm>
          <a:prstGeom prst="chord">
            <a:avLst>
              <a:gd name="adj1" fmla="val 6450474"/>
              <a:gd name="adj2" fmla="val 12948091"/>
            </a:avLst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hord 44"/>
          <p:cNvSpPr/>
          <p:nvPr/>
        </p:nvSpPr>
        <p:spPr>
          <a:xfrm>
            <a:off x="5814512" y="1508751"/>
            <a:ext cx="3226020" cy="3166654"/>
          </a:xfrm>
          <a:prstGeom prst="chord">
            <a:avLst>
              <a:gd name="adj1" fmla="val 11125143"/>
              <a:gd name="adj2" fmla="val 175313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16"/>
          <p:cNvSpPr>
            <a:spLocks noChangeArrowheads="1"/>
          </p:cNvSpPr>
          <p:nvPr/>
        </p:nvSpPr>
        <p:spPr bwMode="auto">
          <a:xfrm>
            <a:off x="7101733" y="156521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8743774" y="322566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16"/>
          <p:cNvSpPr>
            <a:spLocks noChangeArrowheads="1"/>
          </p:cNvSpPr>
          <p:nvPr/>
        </p:nvSpPr>
        <p:spPr bwMode="auto">
          <a:xfrm>
            <a:off x="8090480" y="429135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16"/>
          <p:cNvSpPr>
            <a:spLocks noChangeArrowheads="1"/>
          </p:cNvSpPr>
          <p:nvPr/>
        </p:nvSpPr>
        <p:spPr bwMode="auto">
          <a:xfrm>
            <a:off x="8512935" y="214067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5366945" y="1219343"/>
            <a:ext cx="3326456" cy="200283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6492860" y="417736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6162326" y="3146149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314726" y="193120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6035070" y="239840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877770" y="1885240"/>
            <a:ext cx="746116" cy="737255"/>
          </a:xfrm>
          <a:prstGeom prst="ellipse">
            <a:avLst/>
          </a:prstGeom>
          <a:solidFill>
            <a:srgbClr val="7030A0">
              <a:alpha val="25000"/>
            </a:srgbClr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16"/>
          <p:cNvSpPr>
            <a:spLocks noChangeArrowheads="1"/>
          </p:cNvSpPr>
          <p:nvPr/>
        </p:nvSpPr>
        <p:spPr bwMode="auto">
          <a:xfrm>
            <a:off x="6314726" y="219901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742686" y="5876317"/>
                <a:ext cx="163140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+mn-lt"/>
                  </a:rPr>
                  <a:t>radius =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𝑐𝑟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686" y="5876317"/>
                <a:ext cx="1631409" cy="400110"/>
              </a:xfrm>
              <a:prstGeom prst="rect">
                <a:avLst/>
              </a:prstGeom>
              <a:blipFill rotWithShape="0">
                <a:blip r:embed="rId2"/>
                <a:stretch>
                  <a:fillRect l="-3731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5800960" y="6456576"/>
            <a:ext cx="332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*picture not to scale &amp; dimension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360080" y="4709224"/>
                <a:ext cx="17740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+mn-lt"/>
                  </a:rPr>
                  <a:t>radius =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𝑐𝑟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080" y="4709224"/>
                <a:ext cx="1774075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3436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1270389" y="4186900"/>
            <a:ext cx="3648476" cy="4224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4631726" y="3684255"/>
            <a:ext cx="464836" cy="4172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5071265" y="2782029"/>
            <a:ext cx="3596839" cy="26389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300" dirty="0" smtClean="0">
                <a:solidFill>
                  <a:schemeClr val="tx1"/>
                </a:solidFill>
              </a:rPr>
              <a:t>Why ok?</a:t>
            </a:r>
          </a:p>
          <a:p>
            <a:endParaRPr lang="en-US" sz="2300" dirty="0">
              <a:solidFill>
                <a:schemeClr val="tx1"/>
              </a:solidFill>
            </a:endParaRPr>
          </a:p>
          <a:p>
            <a:endParaRPr lang="en-US" sz="2300" dirty="0" smtClean="0">
              <a:solidFill>
                <a:schemeClr val="tx1"/>
              </a:solidFill>
            </a:endParaRPr>
          </a:p>
          <a:p>
            <a:endParaRPr lang="en-US" sz="2300" dirty="0">
              <a:solidFill>
                <a:schemeClr val="tx1"/>
              </a:solidFill>
            </a:endParaRPr>
          </a:p>
          <a:p>
            <a:endParaRPr lang="en-US" sz="2300" dirty="0" smtClean="0">
              <a:solidFill>
                <a:schemeClr val="tx1"/>
              </a:solidFill>
            </a:endParaRPr>
          </a:p>
          <a:p>
            <a:endParaRPr lang="en-US" sz="2300" dirty="0">
              <a:solidFill>
                <a:schemeClr val="tx1"/>
              </a:solidFill>
            </a:endParaRPr>
          </a:p>
          <a:p>
            <a:endParaRPr lang="en-US" sz="23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ounded Rectangle 47"/>
              <p:cNvSpPr/>
              <p:nvPr/>
            </p:nvSpPr>
            <p:spPr>
              <a:xfrm>
                <a:off x="5071265" y="2782029"/>
                <a:ext cx="3596839" cy="2638912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300" dirty="0" smtClean="0">
                    <a:solidFill>
                      <a:schemeClr val="tx1"/>
                    </a:solidFill>
                  </a:rPr>
                  <a:t>Why ok?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300" dirty="0">
                    <a:solidFill>
                      <a:schemeClr val="tx1"/>
                    </a:solidFill>
                  </a:rPr>
                  <a:t>n</a:t>
                </a:r>
                <a:r>
                  <a:rPr lang="en-US" sz="2300" dirty="0" smtClean="0">
                    <a:solidFill>
                      <a:schemeClr val="tx1"/>
                    </a:solidFill>
                  </a:rPr>
                  <a:t>o dense clusters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30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300" dirty="0">
                    <a:solidFill>
                      <a:schemeClr val="tx1"/>
                    </a:solidFill>
                  </a:rPr>
                  <a:t>l</a:t>
                </a:r>
                <a:r>
                  <a:rPr lang="en-US" sz="2300" dirty="0" smtClean="0">
                    <a:solidFill>
                      <a:schemeClr val="tx1"/>
                    </a:solidFill>
                  </a:rPr>
                  <a:t>ike “random dataset” with radius=</a:t>
                </a:r>
                <a14:m>
                  <m:oMath xmlns:m="http://schemas.openxmlformats.org/officeDocument/2006/math">
                    <m:r>
                      <a:rPr lang="en-US" sz="23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sz="23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𝑐𝑟</m:t>
                    </m:r>
                  </m:oMath>
                </a14:m>
                <a:endParaRPr lang="en-US" sz="230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30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300" dirty="0">
                    <a:solidFill>
                      <a:schemeClr val="tx1"/>
                    </a:solidFill>
                  </a:rPr>
                  <a:t>e</a:t>
                </a:r>
                <a:r>
                  <a:rPr lang="en-US" sz="2300" dirty="0" smtClean="0">
                    <a:solidFill>
                      <a:schemeClr val="tx1"/>
                    </a:solidFill>
                  </a:rPr>
                  <a:t>ven better!</a:t>
                </a:r>
                <a:endParaRPr lang="en-US" sz="2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Rounded 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265" y="2782029"/>
                <a:ext cx="3596839" cy="2638912"/>
              </a:xfrm>
              <a:prstGeom prst="roundRect">
                <a:avLst/>
              </a:prstGeom>
              <a:blipFill rotWithShape="0">
                <a:blip r:embed="rId4"/>
                <a:stretch>
                  <a:fillRect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own Arrow 4"/>
          <p:cNvSpPr/>
          <p:nvPr/>
        </p:nvSpPr>
        <p:spPr>
          <a:xfrm>
            <a:off x="6467126" y="3597611"/>
            <a:ext cx="270409" cy="363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6495880" y="4639770"/>
            <a:ext cx="270409" cy="363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L -0.15417 0.3592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8" y="1796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-0.15625 0.36875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3" y="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  <p:bldP spid="52" grpId="0" animBg="1"/>
      <p:bldP spid="59" grpId="0" animBg="1"/>
      <p:bldP spid="45" grpId="0" animBg="1"/>
      <p:bldP spid="60" grpId="0" animBg="1"/>
      <p:bldP spid="63" grpId="0"/>
      <p:bldP spid="64" grpId="0"/>
      <p:bldP spid="42" grpId="0"/>
      <p:bldP spid="62" grpId="0" animBg="1"/>
      <p:bldP spid="69" grpId="0" animBg="1"/>
      <p:bldP spid="48" grpId="0" animBg="1"/>
      <p:bldP spid="5" grpId="0" animBg="1"/>
      <p:bldP spid="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932B97-9EEE-44EE-A4FA-096EC9B38BF0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Described by a tree (like a hash table)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569060" y="2353660"/>
            <a:ext cx="1716924" cy="1651415"/>
          </a:xfrm>
          <a:prstGeom prst="ellipse">
            <a:avLst/>
          </a:prstGeom>
          <a:solidFill>
            <a:srgbClr val="7030A0">
              <a:alpha val="25000"/>
            </a:srgbClr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814512" y="1508750"/>
            <a:ext cx="3226020" cy="3166655"/>
          </a:xfrm>
          <a:prstGeom prst="ellipse">
            <a:avLst/>
          </a:prstGeom>
          <a:noFill/>
          <a:ln w="508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360080" y="4709224"/>
                <a:ext cx="16131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solidFill>
                      <a:prstClr val="black"/>
                    </a:solidFill>
                  </a:rPr>
                  <a:t>radius =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100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𝑐𝑟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080" y="4709224"/>
                <a:ext cx="1613199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3019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7641370" y="1461590"/>
            <a:ext cx="947765" cy="3633393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ord 8"/>
          <p:cNvSpPr/>
          <p:nvPr/>
        </p:nvSpPr>
        <p:spPr>
          <a:xfrm>
            <a:off x="5814512" y="1508862"/>
            <a:ext cx="3226020" cy="3166654"/>
          </a:xfrm>
          <a:prstGeom prst="chord">
            <a:avLst>
              <a:gd name="adj1" fmla="val 18714120"/>
              <a:gd name="adj2" fmla="val 4642254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608867" y="2488065"/>
            <a:ext cx="1677117" cy="1281300"/>
            <a:chOff x="6608867" y="2488065"/>
            <a:chExt cx="1677117" cy="1281300"/>
          </a:xfrm>
        </p:grpSpPr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8133584" y="3225667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7488970" y="35407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7051994" y="24880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auto">
            <a:xfrm>
              <a:off x="7128194" y="29151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6823394" y="3165717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7628679" y="29151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7045621" y="3616965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6608867" y="2833884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7726850" y="3239607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6285676" y="2640465"/>
            <a:ext cx="766318" cy="2253425"/>
          </a:xfrm>
          <a:prstGeom prst="line">
            <a:avLst/>
          </a:prstGeom>
          <a:ln w="508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hord 20"/>
          <p:cNvSpPr/>
          <p:nvPr/>
        </p:nvSpPr>
        <p:spPr>
          <a:xfrm>
            <a:off x="5819878" y="1509804"/>
            <a:ext cx="3226020" cy="3166654"/>
          </a:xfrm>
          <a:prstGeom prst="chord">
            <a:avLst>
              <a:gd name="adj1" fmla="val 6450474"/>
              <a:gd name="adj2" fmla="val 12948091"/>
            </a:avLst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Chord 21"/>
          <p:cNvSpPr/>
          <p:nvPr/>
        </p:nvSpPr>
        <p:spPr>
          <a:xfrm>
            <a:off x="5814512" y="1508751"/>
            <a:ext cx="3226020" cy="3166654"/>
          </a:xfrm>
          <a:prstGeom prst="chord">
            <a:avLst>
              <a:gd name="adj1" fmla="val 11125143"/>
              <a:gd name="adj2" fmla="val 175313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7101733" y="156521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" name="Oval 16"/>
          <p:cNvSpPr>
            <a:spLocks noChangeArrowheads="1"/>
          </p:cNvSpPr>
          <p:nvPr/>
        </p:nvSpPr>
        <p:spPr bwMode="auto">
          <a:xfrm>
            <a:off x="8743774" y="322566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5" name="Oval 16"/>
          <p:cNvSpPr>
            <a:spLocks noChangeArrowheads="1"/>
          </p:cNvSpPr>
          <p:nvPr/>
        </p:nvSpPr>
        <p:spPr bwMode="auto">
          <a:xfrm>
            <a:off x="8090480" y="429135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8512935" y="214067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5366945" y="1219343"/>
            <a:ext cx="3326456" cy="200283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16"/>
          <p:cNvSpPr>
            <a:spLocks noChangeArrowheads="1"/>
          </p:cNvSpPr>
          <p:nvPr/>
        </p:nvSpPr>
        <p:spPr bwMode="auto">
          <a:xfrm>
            <a:off x="6492860" y="417736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9" name="Oval 16"/>
          <p:cNvSpPr>
            <a:spLocks noChangeArrowheads="1"/>
          </p:cNvSpPr>
          <p:nvPr/>
        </p:nvSpPr>
        <p:spPr bwMode="auto">
          <a:xfrm>
            <a:off x="6162326" y="3146149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6314726" y="193120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035070" y="239840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877770" y="1885240"/>
            <a:ext cx="746116" cy="737255"/>
          </a:xfrm>
          <a:prstGeom prst="ellipse">
            <a:avLst/>
          </a:prstGeom>
          <a:solidFill>
            <a:srgbClr val="7030A0">
              <a:alpha val="25000"/>
            </a:srgbClr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6314726" y="219901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35" name="Straight Arrow Connector 34"/>
          <p:cNvCxnSpPr>
            <a:stCxn id="58" idx="4"/>
            <a:endCxn id="59" idx="0"/>
          </p:cNvCxnSpPr>
          <p:nvPr/>
        </p:nvCxnSpPr>
        <p:spPr>
          <a:xfrm>
            <a:off x="2317614" y="2547915"/>
            <a:ext cx="1341481" cy="37817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8" idx="4"/>
            <a:endCxn id="63" idx="0"/>
          </p:cNvCxnSpPr>
          <p:nvPr/>
        </p:nvCxnSpPr>
        <p:spPr>
          <a:xfrm flipH="1">
            <a:off x="1003177" y="2547915"/>
            <a:ext cx="1314437" cy="142342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59" idx="4"/>
          </p:cNvCxnSpPr>
          <p:nvPr/>
        </p:nvCxnSpPr>
        <p:spPr>
          <a:xfrm flipH="1">
            <a:off x="2531202" y="3566116"/>
            <a:ext cx="1127893" cy="68744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9" idx="4"/>
          </p:cNvCxnSpPr>
          <p:nvPr/>
        </p:nvCxnSpPr>
        <p:spPr>
          <a:xfrm flipH="1">
            <a:off x="3571325" y="3566116"/>
            <a:ext cx="87770" cy="72523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9" idx="4"/>
          </p:cNvCxnSpPr>
          <p:nvPr/>
        </p:nvCxnSpPr>
        <p:spPr>
          <a:xfrm>
            <a:off x="3659095" y="3566116"/>
            <a:ext cx="1170871" cy="64002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1960460" y="1907889"/>
            <a:ext cx="714308" cy="64002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3301941" y="2926090"/>
            <a:ext cx="714308" cy="640026"/>
          </a:xfrm>
          <a:prstGeom prst="ellipse">
            <a:avLst/>
          </a:prstGeom>
          <a:pattFill prst="lgConfetti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0" name="Chord 59"/>
          <p:cNvSpPr/>
          <p:nvPr/>
        </p:nvSpPr>
        <p:spPr>
          <a:xfrm>
            <a:off x="2072557" y="4254805"/>
            <a:ext cx="714172" cy="672093"/>
          </a:xfrm>
          <a:prstGeom prst="chord">
            <a:avLst>
              <a:gd name="adj1" fmla="val 10546095"/>
              <a:gd name="adj2" fmla="val 1972556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Chord 60"/>
          <p:cNvSpPr/>
          <p:nvPr/>
        </p:nvSpPr>
        <p:spPr>
          <a:xfrm>
            <a:off x="3333052" y="4250113"/>
            <a:ext cx="714172" cy="672093"/>
          </a:xfrm>
          <a:prstGeom prst="chord">
            <a:avLst>
              <a:gd name="adj1" fmla="val 10546095"/>
              <a:gd name="adj2" fmla="val 19725567"/>
            </a:avLst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Chord 61"/>
          <p:cNvSpPr/>
          <p:nvPr/>
        </p:nvSpPr>
        <p:spPr>
          <a:xfrm>
            <a:off x="4552538" y="4221797"/>
            <a:ext cx="714172" cy="672093"/>
          </a:xfrm>
          <a:prstGeom prst="chord">
            <a:avLst>
              <a:gd name="adj1" fmla="val 10546095"/>
              <a:gd name="adj2" fmla="val 19725567"/>
            </a:avLst>
          </a:prstGeom>
          <a:solidFill>
            <a:srgbClr val="008000"/>
          </a:solidFill>
          <a:ln>
            <a:solidFill>
              <a:srgbClr val="008000"/>
            </a:solidFill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46023" y="3971342"/>
            <a:ext cx="714308" cy="640026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5" name="Straight Arrow Connector 84"/>
          <p:cNvCxnSpPr>
            <a:stCxn id="60" idx="2"/>
            <a:endCxn id="95" idx="0"/>
          </p:cNvCxnSpPr>
          <p:nvPr/>
        </p:nvCxnSpPr>
        <p:spPr>
          <a:xfrm flipH="1">
            <a:off x="1803680" y="4512991"/>
            <a:ext cx="598039" cy="114664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0" idx="2"/>
            <a:endCxn id="91" idx="0"/>
          </p:cNvCxnSpPr>
          <p:nvPr/>
        </p:nvCxnSpPr>
        <p:spPr>
          <a:xfrm>
            <a:off x="2401719" y="4512991"/>
            <a:ext cx="879830" cy="50661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2924395" y="5019610"/>
            <a:ext cx="714308" cy="640026"/>
          </a:xfrm>
          <a:prstGeom prst="ellipse">
            <a:avLst/>
          </a:prstGeom>
          <a:pattFill prst="lgConfetti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1446526" y="5659636"/>
            <a:ext cx="714308" cy="640026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877770" y="6431660"/>
            <a:ext cx="320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</a:rPr>
              <a:t>*picture not to </a:t>
            </a:r>
            <a:r>
              <a:rPr lang="en-US" dirty="0" err="1">
                <a:solidFill>
                  <a:prstClr val="black"/>
                </a:solidFill>
              </a:rPr>
              <a:t>scale&amp;dimension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8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L -0.15417 0.359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8" y="1796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-0.15625 0.3687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3" y="1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animBg="1"/>
      <p:bldP spid="21" grpId="0" animBg="1"/>
      <p:bldP spid="22" grpId="0" animBg="1"/>
      <p:bldP spid="32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91" grpId="0" animBg="1"/>
      <p:bldP spid="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Dense clusters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914400"/>
                <a:ext cx="8099595" cy="5257800"/>
              </a:xfrm>
            </p:spPr>
            <p:txBody>
              <a:bodyPr>
                <a:normAutofit lnSpcReduction="10000"/>
              </a:bodyPr>
              <a:lstStyle/>
              <a:p>
                <a:endParaRPr lang="en-US" dirty="0" smtClean="0"/>
              </a:p>
              <a:p>
                <a:r>
                  <a:rPr lang="en-US" dirty="0" smtClean="0"/>
                  <a:t>Current dataset: radius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 dense cluster:</a:t>
                </a:r>
              </a:p>
              <a:p>
                <a:pPr lvl="1"/>
                <a:r>
                  <a:rPr lang="en-US" dirty="0" smtClean="0"/>
                  <a:t>Contains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r>
                  <a:rPr lang="en-US" dirty="0" smtClean="0"/>
                  <a:t> points</a:t>
                </a:r>
              </a:p>
              <a:p>
                <a:pPr lvl="1"/>
                <a:r>
                  <a:rPr lang="en-US" dirty="0"/>
                  <a:t>S</a:t>
                </a:r>
                <a:r>
                  <a:rPr lang="en-US" dirty="0" smtClean="0"/>
                  <a:t>maller radius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After we remove all clusters:</a:t>
                </a:r>
              </a:p>
              <a:p>
                <a:pPr lvl="1"/>
                <a:r>
                  <a:rPr lang="en-US" dirty="0" smtClean="0"/>
                  <a:t>For any point on the surface, there are 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r>
                  <a:rPr lang="en-US" dirty="0" smtClean="0"/>
                  <a:t> points within distance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 smtClean="0">
                  <a:solidFill>
                    <a:srgbClr val="C00000"/>
                  </a:solidFill>
                </a:endParaRPr>
              </a:p>
              <a:p>
                <a:pPr lvl="1"/>
                <a:r>
                  <a:rPr lang="en-US" dirty="0" smtClean="0"/>
                  <a:t>The other points are essentially orthogonal !</a:t>
                </a:r>
              </a:p>
              <a:p>
                <a:r>
                  <a:rPr lang="en-US" dirty="0" smtClean="0"/>
                  <a:t>When applying Cap Carving with parameters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Empirical number of far pts colliding with query: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As long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≫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r>
                  <a:rPr lang="en-US" dirty="0" smtClean="0"/>
                  <a:t>, the “impurity” doesn’t matter!</a:t>
                </a:r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914400"/>
                <a:ext cx="8099595" cy="5257800"/>
              </a:xfrm>
              <a:blipFill rotWithShape="0">
                <a:blip r:embed="rId2"/>
                <a:stretch>
                  <a:fillRect l="-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5911880" y="601083"/>
            <a:ext cx="2649945" cy="2516058"/>
          </a:xfrm>
          <a:prstGeom prst="ellipse">
            <a:avLst/>
          </a:prstGeom>
          <a:solidFill>
            <a:srgbClr val="7030A0">
              <a:alpha val="25000"/>
            </a:srgbClr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655419" y="339169"/>
                <a:ext cx="1280607" cy="424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419" y="339169"/>
                <a:ext cx="1280607" cy="4242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/>
          <p:cNvSpPr/>
          <p:nvPr/>
        </p:nvSpPr>
        <p:spPr>
          <a:xfrm>
            <a:off x="5335805" y="526036"/>
            <a:ext cx="2880375" cy="2688350"/>
          </a:xfrm>
          <a:prstGeom prst="ellipse">
            <a:avLst/>
          </a:prstGeom>
          <a:noFill/>
          <a:ln w="508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756790" y="1868448"/>
            <a:ext cx="1800005" cy="1763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756790" y="103581"/>
            <a:ext cx="0" cy="1766631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33" idx="1"/>
          </p:cNvCxnSpPr>
          <p:nvPr/>
        </p:nvCxnSpPr>
        <p:spPr>
          <a:xfrm>
            <a:off x="7255445" y="667171"/>
            <a:ext cx="888043" cy="114915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8121170" y="179401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ounded Rectangle 36"/>
              <p:cNvSpPr/>
              <p:nvPr/>
            </p:nvSpPr>
            <p:spPr>
              <a:xfrm>
                <a:off x="5744182" y="3461615"/>
                <a:ext cx="1575214" cy="41654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US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300" dirty="0" smtClean="0">
                    <a:solidFill>
                      <a:schemeClr val="tx1"/>
                    </a:solidFill>
                  </a:rPr>
                  <a:t> trade-off</a:t>
                </a:r>
                <a:endParaRPr lang="en-US" sz="2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ounded 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182" y="3461615"/>
                <a:ext cx="1575214" cy="416541"/>
              </a:xfrm>
              <a:prstGeom prst="roundRect">
                <a:avLst/>
              </a:prstGeom>
              <a:blipFill rotWithShape="0">
                <a:blip r:embed="rId4"/>
                <a:stretch>
                  <a:fillRect t="-11111" b="-31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>
            <a:stCxn id="37" idx="1"/>
          </p:cNvCxnSpPr>
          <p:nvPr/>
        </p:nvCxnSpPr>
        <p:spPr>
          <a:xfrm flipH="1" flipV="1">
            <a:off x="4567705" y="2819400"/>
            <a:ext cx="1176477" cy="85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7" idx="1"/>
          </p:cNvCxnSpPr>
          <p:nvPr/>
        </p:nvCxnSpPr>
        <p:spPr>
          <a:xfrm flipH="1">
            <a:off x="4400007" y="3669886"/>
            <a:ext cx="1344175" cy="3979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ounded Rectangle 43"/>
              <p:cNvSpPr/>
              <p:nvPr/>
            </p:nvSpPr>
            <p:spPr>
              <a:xfrm>
                <a:off x="6882210" y="4459248"/>
                <a:ext cx="1575214" cy="41654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US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300" dirty="0" smtClean="0">
                    <a:solidFill>
                      <a:schemeClr val="tx1"/>
                    </a:solidFill>
                  </a:rPr>
                  <a:t> trade-off</a:t>
                </a:r>
                <a:endParaRPr lang="en-US" sz="23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Rounded 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2210" y="4459248"/>
                <a:ext cx="1575214" cy="416541"/>
              </a:xfrm>
              <a:prstGeom prst="roundRect">
                <a:avLst/>
              </a:prstGeom>
              <a:blipFill rotWithShape="0">
                <a:blip r:embed="rId5"/>
                <a:stretch>
                  <a:fillRect t="-14085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>
            <a:stCxn id="44" idx="1"/>
          </p:cNvCxnSpPr>
          <p:nvPr/>
        </p:nvCxnSpPr>
        <p:spPr>
          <a:xfrm flipH="1">
            <a:off x="3986610" y="4667519"/>
            <a:ext cx="2895600" cy="8598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4" idx="1"/>
          </p:cNvCxnSpPr>
          <p:nvPr/>
        </p:nvCxnSpPr>
        <p:spPr>
          <a:xfrm>
            <a:off x="6882210" y="4667519"/>
            <a:ext cx="1411099" cy="8598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8291065" y="54605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?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3" name="Straight Arrow Connector 52"/>
          <p:cNvCxnSpPr>
            <a:stCxn id="5" idx="4"/>
            <a:endCxn id="33" idx="3"/>
          </p:cNvCxnSpPr>
          <p:nvPr/>
        </p:nvCxnSpPr>
        <p:spPr>
          <a:xfrm flipV="1">
            <a:off x="7236853" y="1924093"/>
            <a:ext cx="906635" cy="1193048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603170" y="255438"/>
            <a:ext cx="3302830" cy="3249762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6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/>
      <p:bldP spid="28" grpId="0" animBg="1"/>
      <p:bldP spid="33" grpId="0" animBg="1"/>
      <p:bldP spid="37" grpId="0" animBg="1"/>
      <p:bldP spid="44" grpId="0" animBg="1"/>
      <p:bldP spid="52" grpId="0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recap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932B97-9EEE-44EE-A4FA-096EC9B38BF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During query:</a:t>
                </a:r>
              </a:p>
              <a:p>
                <a:pPr lvl="1"/>
                <a:r>
                  <a:rPr lang="en-US" dirty="0" err="1" smtClean="0"/>
                  <a:t>Recurse</a:t>
                </a:r>
                <a:r>
                  <a:rPr lang="en-US" dirty="0" smtClean="0"/>
                  <a:t> in all clusters</a:t>
                </a:r>
              </a:p>
              <a:p>
                <a:pPr lvl="1"/>
                <a:r>
                  <a:rPr lang="en-US" dirty="0" smtClean="0"/>
                  <a:t>Just in one bucket in </a:t>
                </a:r>
                <a:r>
                  <a:rPr lang="en-US" dirty="0" err="1" smtClean="0"/>
                  <a:t>VoronoiLSH</a:t>
                </a:r>
                <a:endParaRPr lang="en-US" dirty="0" smtClean="0"/>
              </a:p>
              <a:p>
                <a:r>
                  <a:rPr lang="en-US" dirty="0" smtClean="0"/>
                  <a:t>Will look in &gt;1 leaf!</a:t>
                </a:r>
              </a:p>
              <a:p>
                <a:r>
                  <a:rPr lang="en-US" dirty="0" smtClean="0"/>
                  <a:t>How much branching?</a:t>
                </a:r>
              </a:p>
              <a:p>
                <a:pPr lvl="1"/>
                <a:r>
                  <a:rPr lang="en-US" dirty="0" smtClean="0">
                    <a:solidFill>
                      <a:srgbClr val="0000CC"/>
                    </a:solidFill>
                  </a:rPr>
                  <a:t>Claim: </a:t>
                </a:r>
                <a:r>
                  <a:rPr lang="en-US" dirty="0" smtClean="0"/>
                  <a:t>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𝛿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(1/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Each time we branch</a:t>
                </a:r>
              </a:p>
              <a:p>
                <a:pPr lvl="2"/>
                <a:r>
                  <a:rPr lang="en-US" dirty="0" smtClean="0"/>
                  <a:t>at most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sup>
                    </m:sSup>
                  </m:oMath>
                </a14:m>
                <a:r>
                  <a:rPr lang="en-US" dirty="0" smtClean="0"/>
                  <a:t> clusters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2"/>
                <a:r>
                  <a:rPr lang="en-US" dirty="0"/>
                  <a:t>a</a:t>
                </a:r>
                <a:r>
                  <a:rPr lang="en-US" dirty="0" smtClean="0"/>
                  <a:t> cluster reduces radius by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cluster-depth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100/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Progress in 2 ways:</a:t>
                </a:r>
              </a:p>
              <a:p>
                <a:pPr lvl="1"/>
                <a:r>
                  <a:rPr lang="en-US" dirty="0" smtClean="0"/>
                  <a:t>Clusters reduce radius</a:t>
                </a:r>
              </a:p>
              <a:p>
                <a:pPr lvl="1"/>
                <a:r>
                  <a:rPr lang="en-US" dirty="0" err="1" smtClean="0"/>
                  <a:t>CapCarving</a:t>
                </a:r>
                <a:r>
                  <a:rPr lang="en-US" dirty="0" smtClean="0"/>
                  <a:t> nodes reduce the # of far points (empirical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A tree succeeds with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370" t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4572000" y="228600"/>
            <a:ext cx="4620687" cy="4391773"/>
            <a:chOff x="4559913" y="535022"/>
            <a:chExt cx="4620687" cy="4391773"/>
          </a:xfrm>
        </p:grpSpPr>
        <p:cxnSp>
          <p:nvCxnSpPr>
            <p:cNvPr id="5" name="Straight Arrow Connector 4"/>
            <p:cNvCxnSpPr>
              <a:stCxn id="10" idx="4"/>
              <a:endCxn id="11" idx="0"/>
            </p:cNvCxnSpPr>
            <p:nvPr/>
          </p:nvCxnSpPr>
          <p:spPr>
            <a:xfrm>
              <a:off x="6231504" y="1175048"/>
              <a:ext cx="1341481" cy="37817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4"/>
              <a:endCxn id="15" idx="0"/>
            </p:cNvCxnSpPr>
            <p:nvPr/>
          </p:nvCxnSpPr>
          <p:spPr>
            <a:xfrm flipH="1">
              <a:off x="4917067" y="1175048"/>
              <a:ext cx="1314437" cy="1423427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4"/>
            </p:cNvCxnSpPr>
            <p:nvPr/>
          </p:nvCxnSpPr>
          <p:spPr>
            <a:xfrm flipH="1">
              <a:off x="6445092" y="2193249"/>
              <a:ext cx="1127893" cy="687444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11" idx="4"/>
            </p:cNvCxnSpPr>
            <p:nvPr/>
          </p:nvCxnSpPr>
          <p:spPr>
            <a:xfrm flipH="1">
              <a:off x="7485215" y="2193249"/>
              <a:ext cx="87770" cy="725239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11" idx="4"/>
            </p:cNvCxnSpPr>
            <p:nvPr/>
          </p:nvCxnSpPr>
          <p:spPr>
            <a:xfrm>
              <a:off x="7572985" y="2193249"/>
              <a:ext cx="1170871" cy="64002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874350" y="535022"/>
              <a:ext cx="714308" cy="64002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215831" y="1553223"/>
              <a:ext cx="714308" cy="640026"/>
            </a:xfrm>
            <a:prstGeom prst="ellipse">
              <a:avLst/>
            </a:prstGeom>
            <a:pattFill prst="lgConfetti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Chord 11"/>
            <p:cNvSpPr/>
            <p:nvPr/>
          </p:nvSpPr>
          <p:spPr>
            <a:xfrm>
              <a:off x="5986447" y="2881938"/>
              <a:ext cx="714172" cy="672093"/>
            </a:xfrm>
            <a:prstGeom prst="chord">
              <a:avLst>
                <a:gd name="adj1" fmla="val 10546095"/>
                <a:gd name="adj2" fmla="val 19725567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Chord 12"/>
            <p:cNvSpPr/>
            <p:nvPr/>
          </p:nvSpPr>
          <p:spPr>
            <a:xfrm>
              <a:off x="7246942" y="2877246"/>
              <a:ext cx="714172" cy="672093"/>
            </a:xfrm>
            <a:prstGeom prst="chord">
              <a:avLst>
                <a:gd name="adj1" fmla="val 10546095"/>
                <a:gd name="adj2" fmla="val 19725567"/>
              </a:avLst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Chord 13"/>
            <p:cNvSpPr/>
            <p:nvPr/>
          </p:nvSpPr>
          <p:spPr>
            <a:xfrm>
              <a:off x="8466428" y="2848930"/>
              <a:ext cx="714172" cy="672093"/>
            </a:xfrm>
            <a:prstGeom prst="chord">
              <a:avLst>
                <a:gd name="adj1" fmla="val 10546095"/>
                <a:gd name="adj2" fmla="val 19725567"/>
              </a:avLst>
            </a:prstGeom>
            <a:solidFill>
              <a:srgbClr val="008000"/>
            </a:solidFill>
            <a:ln>
              <a:solidFill>
                <a:srgbClr val="008000"/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559913" y="2598475"/>
              <a:ext cx="714308" cy="64002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12" idx="2"/>
              <a:endCxn id="19" idx="0"/>
            </p:cNvCxnSpPr>
            <p:nvPr/>
          </p:nvCxnSpPr>
          <p:spPr>
            <a:xfrm flipH="1">
              <a:off x="5717570" y="3140124"/>
              <a:ext cx="598039" cy="114664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2" idx="2"/>
              <a:endCxn id="18" idx="0"/>
            </p:cNvCxnSpPr>
            <p:nvPr/>
          </p:nvCxnSpPr>
          <p:spPr>
            <a:xfrm>
              <a:off x="6315609" y="3140124"/>
              <a:ext cx="879830" cy="506619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838285" y="3646743"/>
              <a:ext cx="714308" cy="640026"/>
            </a:xfrm>
            <a:prstGeom prst="ellipse">
              <a:avLst/>
            </a:prstGeom>
            <a:pattFill prst="lgConfetti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360416" y="4286769"/>
              <a:ext cx="714308" cy="64002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>
            <a:off x="4929732" y="892646"/>
            <a:ext cx="1314437" cy="14234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43013" y="856683"/>
            <a:ext cx="1341481" cy="378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514556" y="1874884"/>
            <a:ext cx="87770" cy="72523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ounded Rectangle 23"/>
              <p:cNvSpPr/>
              <p:nvPr/>
            </p:nvSpPr>
            <p:spPr>
              <a:xfrm>
                <a:off x="7227918" y="4573071"/>
                <a:ext cx="1575214" cy="41654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US" sz="23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300" dirty="0" smtClean="0">
                    <a:solidFill>
                      <a:schemeClr val="tx1"/>
                    </a:solidFill>
                  </a:rPr>
                  <a:t> trade-off</a:t>
                </a:r>
                <a:endParaRPr lang="en-US" sz="2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ounded 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918" y="4573071"/>
                <a:ext cx="1575214" cy="416541"/>
              </a:xfrm>
              <a:prstGeom prst="roundRect">
                <a:avLst/>
              </a:prstGeom>
              <a:blipFill rotWithShape="0">
                <a:blip r:embed="rId3"/>
                <a:stretch>
                  <a:fillRect t="-12500" b="-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>
            <a:stCxn id="24" idx="1"/>
          </p:cNvCxnSpPr>
          <p:nvPr/>
        </p:nvCxnSpPr>
        <p:spPr>
          <a:xfrm flipH="1" flipV="1">
            <a:off x="4038600" y="2971800"/>
            <a:ext cx="3189318" cy="18095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96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NNS: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 smtClean="0"/>
              <a:t>. Via sketches</a:t>
            </a:r>
          </a:p>
          <a:p>
            <a:r>
              <a:rPr lang="en-US" dirty="0" smtClean="0"/>
              <a:t>2. Locality Sensitive Hashing</a:t>
            </a:r>
          </a:p>
          <a:p>
            <a:pPr lvl="1"/>
            <a:r>
              <a:rPr lang="en-US" dirty="0" smtClean="0"/>
              <a:t>Random space partitions</a:t>
            </a:r>
          </a:p>
          <a:p>
            <a:pPr lvl="1"/>
            <a:r>
              <a:rPr lang="en-US" dirty="0" smtClean="0"/>
              <a:t>Better space bound</a:t>
            </a:r>
          </a:p>
          <a:p>
            <a:pPr lvl="2"/>
            <a:r>
              <a:rPr lang="en-US" dirty="0" smtClean="0"/>
              <a:t>Even near-linear!</a:t>
            </a:r>
          </a:p>
          <a:p>
            <a:r>
              <a:rPr lang="en-US" dirty="0" smtClean="0"/>
              <a:t>3. Data-dependent </a:t>
            </a:r>
            <a:r>
              <a:rPr lang="en-US" dirty="0" smtClean="0"/>
              <a:t>hashing even better</a:t>
            </a:r>
          </a:p>
          <a:p>
            <a:pPr lvl="2"/>
            <a:r>
              <a:rPr lang="en-US" dirty="0" smtClean="0"/>
              <a:t>Used in practice a lot these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B1FB4-A518-4287-9BB3-7B729E3FFC3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68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32B97-9EEE-44EE-A4FA-096EC9B38BF0}" type="slidenum">
              <a:rPr lang="en-US" smtClean="0">
                <a:solidFill>
                  <a:srgbClr val="464653"/>
                </a:solidFill>
              </a:rPr>
              <a:pPr>
                <a:defRPr/>
              </a:pPr>
              <a:t>2</a:t>
            </a:fld>
            <a:endParaRPr lang="en-US">
              <a:solidFill>
                <a:srgbClr val="46465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Evaluation on </a:t>
            </a:r>
            <a:r>
              <a:rPr lang="en-US" dirty="0" err="1" smtClean="0"/>
              <a:t>CourseWorks</a:t>
            </a:r>
            <a:endParaRPr lang="en-US" dirty="0"/>
          </a:p>
          <a:p>
            <a:r>
              <a:rPr lang="en-US" dirty="0" smtClean="0"/>
              <a:t>If you think homework is too easy (or too hard):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ark “appropriateness of workload”</a:t>
            </a:r>
          </a:p>
        </p:txBody>
      </p:sp>
    </p:spTree>
    <p:extLst>
      <p:ext uri="{BB962C8B-B14F-4D97-AF65-F5344CB8AC3E}">
        <p14:creationId xmlns:p14="http://schemas.microsoft.com/office/powerpoint/2010/main" val="17789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Time-Space Trade-offs (Euclidean)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345" name="Group 36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72542" y="2536535"/>
              <a:ext cx="6716033" cy="396875"/>
            </p:xfrm>
            <a:graphic>
              <a:graphicData uri="http://schemas.openxmlformats.org/drawingml/2006/table">
                <a:tbl>
                  <a:tblPr/>
                  <a:tblGrid>
                    <a:gridCol w="1108903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𝜎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=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𝑂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(1/</m:t>
                                </m:r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[AI’06]</a:t>
                          </a: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345" name="Group 36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72542" y="2536535"/>
              <a:ext cx="6716033" cy="396875"/>
            </p:xfrm>
            <a:graphic>
              <a:graphicData uri="http://schemas.openxmlformats.org/drawingml/2006/table">
                <a:tbl>
                  <a:tblPr/>
                  <a:tblGrid>
                    <a:gridCol w="1108903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149446" t="-7576" r="-160148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[AI’06]</a:t>
                          </a: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339" name="Group 363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56544" y="5357140"/>
              <a:ext cx="6732030" cy="438296"/>
            </p:xfrm>
            <a:graphic>
              <a:graphicData uri="http://schemas.openxmlformats.org/drawingml/2006/table">
                <a:tbl>
                  <a:tblPr/>
                  <a:tblGrid>
                    <a:gridCol w="1098942"/>
                    <a:gridCol w="1370134"/>
                    <a:gridCol w="1588806"/>
                    <a:gridCol w="2674148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4/</m:t>
                                    </m:r>
                                    <m:sSup>
                                      <m:sSupPr>
                                        <m:ctrlP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𝜖</m:t>
                                        </m:r>
                                      </m:e>
                                      <m:sup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𝑂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(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𝑑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log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 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𝑛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) 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𝑐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=1+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[KOR’98, IM’98, Pan’06]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339" name="Group 363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56544" y="5357140"/>
              <a:ext cx="6732030" cy="438296"/>
            </p:xfrm>
            <a:graphic>
              <a:graphicData uri="http://schemas.openxmlformats.org/drawingml/2006/table">
                <a:tbl>
                  <a:tblPr/>
                  <a:tblGrid>
                    <a:gridCol w="1098942"/>
                    <a:gridCol w="1370134"/>
                    <a:gridCol w="1588806"/>
                    <a:gridCol w="2674148"/>
                  </a:tblGrid>
                  <a:tr h="43829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3"/>
                          <a:stretch>
                            <a:fillRect l="-1667" t="-6849" r="-516667" b="-68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3"/>
                          <a:stretch>
                            <a:fillRect l="-81333" t="-6849" r="-313333" b="-68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3"/>
                          <a:stretch>
                            <a:fillRect l="-156322" t="-6849" r="-170115" b="-68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[KOR’98, IM’98, Pan’06]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341" name="Group 36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7700" y="2161635"/>
              <a:ext cx="6720875" cy="396875"/>
            </p:xfrm>
            <a:graphic>
              <a:graphicData uri="http://schemas.openxmlformats.org/drawingml/2006/table">
                <a:tbl>
                  <a:tblPr/>
                  <a:tblGrid>
                    <a:gridCol w="1113745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≈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l-GR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𝜎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=2.09/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[Ind’01, Pan’06]</a:t>
                          </a: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341" name="Group 36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7700" y="2161635"/>
              <a:ext cx="6720875" cy="396875"/>
            </p:xfrm>
            <a:graphic>
              <a:graphicData uri="http://schemas.openxmlformats.org/drawingml/2006/table">
                <a:tbl>
                  <a:tblPr/>
                  <a:tblGrid>
                    <a:gridCol w="1113745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1093" t="-7576" r="-506011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83710" t="-7576" r="-319005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149815" t="-7576" r="-160148" b="-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[Ind’01, Pan’06]</a:t>
                          </a: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27338" name="Group 362"/>
          <p:cNvGraphicFramePr>
            <a:graphicFrameLocks noGrp="1"/>
          </p:cNvGraphicFramePr>
          <p:nvPr>
            <p:extLst/>
          </p:nvPr>
        </p:nvGraphicFramePr>
        <p:xfrm>
          <a:off x="2266950" y="1649545"/>
          <a:ext cx="6721625" cy="396875"/>
        </p:xfrm>
        <a:graphic>
          <a:graphicData uri="http://schemas.openxmlformats.org/drawingml/2006/table">
            <a:tbl>
              <a:tblPr/>
              <a:tblGrid>
                <a:gridCol w="1114495"/>
                <a:gridCol w="1344175"/>
                <a:gridCol w="1651415"/>
                <a:gridCol w="261154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Space</a:t>
                      </a:r>
                    </a:p>
                  </a:txBody>
                  <a:tcPr marL="91450" marR="91450"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marL="91450" marR="91450"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Comment</a:t>
                      </a:r>
                    </a:p>
                  </a:txBody>
                  <a:tcPr marL="91450" marR="91450"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L="91450" marR="91450"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362" name="Group 38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7700" y="3605072"/>
              <a:ext cx="6720875" cy="396875"/>
            </p:xfrm>
            <a:graphic>
              <a:graphicData uri="http://schemas.openxmlformats.org/drawingml/2006/table">
                <a:tbl>
                  <a:tblPr/>
                  <a:tblGrid>
                    <a:gridCol w="1113745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1/</m:t>
                                </m:r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[AI’06]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362" name="Group 38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8354393"/>
                  </p:ext>
                </p:extLst>
              </p:nvPr>
            </p:nvGraphicFramePr>
            <p:xfrm>
              <a:off x="2267700" y="3605072"/>
              <a:ext cx="6720875" cy="396875"/>
            </p:xfrm>
            <a:graphic>
              <a:graphicData uri="http://schemas.openxmlformats.org/drawingml/2006/table">
                <a:tbl>
                  <a:tblPr/>
                  <a:tblGrid>
                    <a:gridCol w="1113745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149815" t="-7576" r="-160148" b="-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[AI’06</a:t>
                          </a: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]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363" name="Group 38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4086" y="3221022"/>
              <a:ext cx="6724489" cy="396875"/>
            </p:xfrm>
            <a:graphic>
              <a:graphicData uri="http://schemas.openxmlformats.org/drawingml/2006/table">
                <a:tbl>
                  <a:tblPr/>
                  <a:tblGrid>
                    <a:gridCol w="1117359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1+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  <a:cs typeface="Arial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1/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/>
                                    <a:cs typeface="Arial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[IM’98, DIIM’04]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363" name="Group 38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2636489"/>
                  </p:ext>
                </p:extLst>
              </p:nvPr>
            </p:nvGraphicFramePr>
            <p:xfrm>
              <a:off x="2264086" y="3221022"/>
              <a:ext cx="6724489" cy="396875"/>
            </p:xfrm>
            <a:graphic>
              <a:graphicData uri="http://schemas.openxmlformats.org/drawingml/2006/table">
                <a:tbl>
                  <a:tblPr/>
                  <a:tblGrid>
                    <a:gridCol w="1117359"/>
                    <a:gridCol w="1344175"/>
                    <a:gridCol w="1651415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6"/>
                          <a:stretch>
                            <a:fillRect l="-1093" t="-7576" r="-506011" b="-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6"/>
                          <a:stretch>
                            <a:fillRect l="-83710" t="-7576" r="-319005" b="-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6"/>
                          <a:stretch>
                            <a:fillRect l="-149815" t="-7576" r="-160148" b="-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</a:t>
                          </a: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IM’98, DIIM’04]</a:t>
                          </a:r>
                          <a:endPara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CC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Up-Down Arrow 1"/>
          <p:cNvSpPr/>
          <p:nvPr/>
        </p:nvSpPr>
        <p:spPr bwMode="auto">
          <a:xfrm>
            <a:off x="1036248" y="1262394"/>
            <a:ext cx="188705" cy="5162196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5980" y="1393535"/>
            <a:ext cx="8835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query</a:t>
            </a:r>
          </a:p>
          <a:p>
            <a:r>
              <a:rPr lang="en-US" sz="2000" b="1" dirty="0"/>
              <a:t>t</a:t>
            </a:r>
            <a:r>
              <a:rPr lang="en-US" sz="2000" b="1" dirty="0" smtClean="0"/>
              <a:t>ime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1478360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space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0210" y="3665212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medium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159771" y="3658658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medium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422663" y="5540847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low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1026" y="5519307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high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45980" y="2469506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high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0719" y="2468265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low</a:t>
            </a:r>
            <a:endParaRPr lang="en-US" sz="2000" dirty="0">
              <a:solidFill>
                <a:srgbClr val="008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Group 90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47375" y="5758880"/>
              <a:ext cx="6741200" cy="438296"/>
            </p:xfrm>
            <a:graphic>
              <a:graphicData uri="http://schemas.openxmlformats.org/drawingml/2006/table">
                <a:tbl>
                  <a:tblPr/>
                  <a:tblGrid>
                    <a:gridCol w="1100439"/>
                    <a:gridCol w="2964670"/>
                    <a:gridCol w="2676091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(1</m:t>
                                    </m:r>
                                    <m:sSup>
                                      <m:sSupPr>
                                        <m:ctrlP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/</m:t>
                                        </m:r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𝜖</m:t>
                                        </m:r>
                                      </m:e>
                                      <m:sup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l-GR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  <a:cs typeface="Arial" charset="0"/>
                            </a:rPr>
                            <a:t>ω</a:t>
                          </a:r>
                          <a:r>
                            <a:rPr kumimoji="0" lang="en-US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</a:rPr>
                            <a:t>(1) memory lookups</a:t>
                          </a: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[AIP’06]</a:t>
                          </a: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Group 90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47375" y="5758880"/>
              <a:ext cx="6741200" cy="438296"/>
            </p:xfrm>
            <a:graphic>
              <a:graphicData uri="http://schemas.openxmlformats.org/drawingml/2006/table">
                <a:tbl>
                  <a:tblPr/>
                  <a:tblGrid>
                    <a:gridCol w="1100439"/>
                    <a:gridCol w="2964670"/>
                    <a:gridCol w="2676091"/>
                  </a:tblGrid>
                  <a:tr h="43829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7"/>
                          <a:stretch>
                            <a:fillRect l="-1105" t="-6849" r="-514365" b="-164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l-GR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  <a:cs typeface="Arial" charset="0"/>
                            </a:rPr>
                            <a:t>ω</a:t>
                          </a:r>
                          <a:r>
                            <a:rPr kumimoji="0" lang="en-US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</a:rPr>
                            <a:t>(1) memory lookups</a:t>
                          </a: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[AIP’06]</a:t>
                          </a:r>
                        </a:p>
                      </a:txBody>
                      <a:tcPr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Group 12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6950" y="4373172"/>
              <a:ext cx="6721626" cy="438408"/>
            </p:xfrm>
            <a:graphic>
              <a:graphicData uri="http://schemas.openxmlformats.org/drawingml/2006/table">
                <a:tbl>
                  <a:tblPr/>
                  <a:tblGrid>
                    <a:gridCol w="1112318"/>
                    <a:gridCol w="2997767"/>
                    <a:gridCol w="2611541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1/</m:t>
                                        </m:r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A5002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91450" marR="91450" marT="45849" marB="45849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l-GR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  <a:cs typeface="Arial" charset="0"/>
                            </a:rPr>
                            <a:t>ω</a:t>
                          </a:r>
                          <a:r>
                            <a:rPr kumimoji="0" lang="en-US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</a:rPr>
                            <a:t>(1) memory lookups</a:t>
                          </a:r>
                        </a:p>
                      </a:txBody>
                      <a:tcPr marL="91450" marR="91450" marT="45849" marB="45849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[PTW’08, PTW’10]</a:t>
                          </a:r>
                        </a:p>
                      </a:txBody>
                      <a:tcPr marL="91450" marR="91450" marT="45849" marB="45849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Group 129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6950" y="4373172"/>
              <a:ext cx="6721626" cy="438408"/>
            </p:xfrm>
            <a:graphic>
              <a:graphicData uri="http://schemas.openxmlformats.org/drawingml/2006/table">
                <a:tbl>
                  <a:tblPr/>
                  <a:tblGrid>
                    <a:gridCol w="1112318"/>
                    <a:gridCol w="2997767"/>
                    <a:gridCol w="2611541"/>
                  </a:tblGrid>
                  <a:tr h="43840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849" marB="45849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8"/>
                          <a:stretch>
                            <a:fillRect l="-1093" t="-6849" r="-506011" b="-150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l-GR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  <a:cs typeface="Arial" charset="0"/>
                            </a:rPr>
                            <a:t>ω</a:t>
                          </a:r>
                          <a:r>
                            <a:rPr kumimoji="0" lang="en-US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A50021"/>
                              </a:solidFill>
                              <a:effectLst/>
                              <a:latin typeface="Arial" charset="0"/>
                            </a:rPr>
                            <a:t>(1) memory lookups</a:t>
                          </a:r>
                        </a:p>
                      </a:txBody>
                      <a:tcPr marL="91450" marR="91450" marT="45849" marB="45849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[PTW’08, PTW’10]</a:t>
                          </a:r>
                        </a:p>
                      </a:txBody>
                      <a:tcPr marL="91450" marR="91450" marT="45849" marB="45849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3581400" y="5411582"/>
            <a:ext cx="990600" cy="228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Group 12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6950" y="3989122"/>
              <a:ext cx="6721625" cy="396875"/>
            </p:xfrm>
            <a:graphic>
              <a:graphicData uri="http://schemas.openxmlformats.org/drawingml/2006/table">
                <a:tbl>
                  <a:tblPr/>
                  <a:tblGrid>
                    <a:gridCol w="1114495"/>
                    <a:gridCol w="1340276"/>
                    <a:gridCol w="1655314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rgbClr val="A5002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≥1/</m:t>
                                </m:r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A5002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[MNP’06, OWZ’11]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Group 12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66950" y="3989122"/>
              <a:ext cx="6721625" cy="396875"/>
            </p:xfrm>
            <a:graphic>
              <a:graphicData uri="http://schemas.openxmlformats.org/drawingml/2006/table">
                <a:tbl>
                  <a:tblPr/>
                  <a:tblGrid>
                    <a:gridCol w="1114495"/>
                    <a:gridCol w="1340276"/>
                    <a:gridCol w="1655314"/>
                    <a:gridCol w="261154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hlink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A5002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9"/>
                          <a:stretch>
                            <a:fillRect l="-148897" t="-7576" r="-159559" b="-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Arial" charset="0"/>
                            </a:rPr>
                            <a:t>[MNP’06, OWZ’11]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3E3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6" name="TextBox 25"/>
          <p:cNvSpPr txBox="1">
            <a:spLocks noChangeArrowheads="1"/>
          </p:cNvSpPr>
          <p:nvPr/>
        </p:nvSpPr>
        <p:spPr bwMode="auto">
          <a:xfrm rot="20859994">
            <a:off x="3123406" y="4903812"/>
            <a:ext cx="1906587" cy="400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1 mem lookup</a:t>
            </a:r>
          </a:p>
        </p:txBody>
      </p:sp>
    </p:spTree>
    <p:extLst>
      <p:ext uri="{BB962C8B-B14F-4D97-AF65-F5344CB8AC3E}">
        <p14:creationId xmlns:p14="http://schemas.microsoft.com/office/powerpoint/2010/main" val="341937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Near-linear Space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 l="-2913" t="-17143" b="-6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endParaRPr lang="en-US" dirty="0" smtClean="0"/>
              </a:p>
              <a:p>
                <a:pPr marL="57150" indent="0">
                  <a:buNone/>
                </a:pPr>
                <a:endParaRPr lang="en-US" dirty="0" smtClean="0"/>
              </a:p>
              <a:p>
                <a:pPr marL="5715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Setting:</a:t>
                </a:r>
              </a:p>
              <a:p>
                <a:pPr lvl="1"/>
                <a:r>
                  <a:rPr lang="en-US" b="0" dirty="0" smtClean="0"/>
                  <a:t>Close: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Far: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Algorithm:</a:t>
                </a:r>
              </a:p>
              <a:p>
                <a:pPr lvl="1"/>
                <a:r>
                  <a:rPr lang="en-US" dirty="0" smtClean="0"/>
                  <a:t>Use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one hash table </a:t>
                </a:r>
                <a:r>
                  <a:rPr lang="en-US" dirty="0" smtClean="0"/>
                  <a:t>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1/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On query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lvl="2"/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2"/>
                <a:r>
                  <a:rPr lang="en-US" dirty="0"/>
                  <a:t>Repeat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times:</a:t>
                </a:r>
              </a:p>
              <a:p>
                <a:pPr lvl="3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 smtClean="0"/>
                  <a:t> flip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with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3"/>
                <a:r>
                  <a:rPr lang="en-US" dirty="0"/>
                  <a:t>l</a:t>
                </a:r>
                <a:r>
                  <a:rPr lang="en-US" dirty="0" smtClean="0"/>
                  <a:t>ook up bucket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 smtClean="0"/>
                  <a:t> and compute distance to all points there</a:t>
                </a:r>
              </a:p>
              <a:p>
                <a:pPr lvl="2"/>
                <a:r>
                  <a:rPr lang="en-US" dirty="0" smtClean="0"/>
                  <a:t>If found an approximate near neighbor, stop</a:t>
                </a:r>
              </a:p>
              <a:p>
                <a:pPr lvl="2"/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B1FB4-A518-4287-9BB3-7B729E3FFC3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ext Box 119"/>
          <p:cNvSpPr txBox="1">
            <a:spLocks noChangeArrowheads="1"/>
          </p:cNvSpPr>
          <p:nvPr/>
        </p:nvSpPr>
        <p:spPr bwMode="auto">
          <a:xfrm>
            <a:off x="344726" y="1106442"/>
            <a:ext cx="27032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[Indyk’01, Panigrahy’06]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430376" y="1544652"/>
            <a:ext cx="4705678" cy="921720"/>
          </a:xfrm>
          <a:prstGeom prst="roundRect">
            <a:avLst/>
          </a:prstGeom>
          <a:solidFill>
            <a:schemeClr val="bg2"/>
          </a:solidFill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</a:rPr>
              <a:t>Sample a few buckets in the same hash table!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4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Near-linear Space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Theorem: </a:t>
                </a: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func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/>
                  <a:t>, we have:</a:t>
                </a:r>
              </a:p>
              <a:p>
                <a:pPr lvl="1"/>
                <a:r>
                  <a:rPr lang="en-US" dirty="0" err="1" smtClean="0"/>
                  <a:t>Pr</a:t>
                </a:r>
                <a:r>
                  <a:rPr lang="en-US" dirty="0" smtClean="0"/>
                  <a:t>[find an </a:t>
                </a:r>
                <a:r>
                  <a:rPr lang="en-US" dirty="0" err="1" smtClean="0"/>
                  <a:t>approx</a:t>
                </a:r>
                <a:r>
                  <a:rPr lang="en-US" dirty="0" smtClean="0"/>
                  <a:t> near neighbor]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.1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Expected runtime: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Proof:</a:t>
                </a:r>
              </a:p>
              <a:p>
                <a:pPr lvl="1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be the near neighbor: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lit/>
                      </m:rPr>
                      <a:rPr lang="en-US" b="0" i="1" dirty="0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m:rPr>
                        <m:lit/>
                      </m:rP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lit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Claim 1: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Claim 2: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sepChr m:val="∣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d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||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m:rPr>
                                    <m:lit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lit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fun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Claim 3: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𝐶𝑙𝑎𝑖𝑚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1]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≥2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at least for one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 smtClean="0"/>
                  <a:t>, we are guaranteed to output either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or an approx. near neighbor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19" r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B1FB4-A518-4287-9BB3-7B729E3FFC3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90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Beyond LSH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338" name="Group 36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14813" y="1892800"/>
              <a:ext cx="6452040" cy="396875"/>
            </p:xfrm>
            <a:graphic>
              <a:graphicData uri="http://schemas.openxmlformats.org/drawingml/2006/table">
                <a:tbl>
                  <a:tblPr/>
                  <a:tblGrid>
                    <a:gridCol w="921719"/>
                    <a:gridCol w="844910"/>
                    <a:gridCol w="1497795"/>
                    <a:gridCol w="1113745"/>
                    <a:gridCol w="2073871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Space</a:t>
                          </a:r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Time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Exponent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1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  <m:r>
                                  <a:rPr kumimoji="0" lang="en-US" sz="2000" b="1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kumimoji="0" lang="en-US" sz="2000" b="1" i="1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kumimoji="0" lang="en-US" sz="2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Reference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338" name="Group 36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8215082"/>
                  </p:ext>
                </p:extLst>
              </p:nvPr>
            </p:nvGraphicFramePr>
            <p:xfrm>
              <a:off x="1614813" y="1892800"/>
              <a:ext cx="6452040" cy="396875"/>
            </p:xfrm>
            <a:graphic>
              <a:graphicData uri="http://schemas.openxmlformats.org/drawingml/2006/table">
                <a:tbl>
                  <a:tblPr/>
                  <a:tblGrid>
                    <a:gridCol w="921719"/>
                    <a:gridCol w="844910"/>
                    <a:gridCol w="1497795"/>
                    <a:gridCol w="1113745"/>
                    <a:gridCol w="2073871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Space</a:t>
                          </a:r>
                        </a:p>
                      </a:txBody>
                      <a:tcPr marL="91450" marR="9145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Time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Exponent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3"/>
                          <a:stretch>
                            <a:fillRect l="-298361" t="-7576" r="-188525" b="-2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0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</a:rPr>
                            <a:t>Reference</a:t>
                          </a:r>
                        </a:p>
                      </a:txBody>
                      <a:tcPr marL="91450" marR="9145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363" name="Group 38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14813" y="2470933"/>
              <a:ext cx="6452041" cy="396875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06422"/>
                    <a:gridCol w="2081194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1+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=1/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𝟏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/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kumimoji="0" lang="en-US" sz="2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[IM’98]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363" name="Group 38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0200223"/>
                  </p:ext>
                </p:extLst>
              </p:nvPr>
            </p:nvGraphicFramePr>
            <p:xfrm>
              <a:off x="1614813" y="2470933"/>
              <a:ext cx="6452041" cy="396875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06422"/>
                    <a:gridCol w="2081194"/>
                  </a:tblGrid>
                  <a:tr h="39687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1325" t="-7576" r="-604636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110072" t="-7576" r="-556835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118699" t="-7576" r="-214634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295604" t="-7576" r="-190110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[IM’98]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Group 38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14813" y="4443596"/>
              <a:ext cx="6452040" cy="396875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13745"/>
                    <a:gridCol w="2073870"/>
                  </a:tblGrid>
                  <a:tr h="39687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1+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≈1/</m:t>
                                </m:r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𝟏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/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kumimoji="0" lang="en-US" sz="2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[AI’06]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Group 38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3042882"/>
                  </p:ext>
                </p:extLst>
              </p:nvPr>
            </p:nvGraphicFramePr>
            <p:xfrm>
              <a:off x="1614813" y="4443596"/>
              <a:ext cx="6452040" cy="396875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13745"/>
                    <a:gridCol w="2073870"/>
                  </a:tblGrid>
                  <a:tr h="39687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1325" t="-7463" r="-604636" b="-14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110072" t="-7463" r="-556835" b="-14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118699" t="-7463" r="-214634" b="-14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5"/>
                          <a:stretch>
                            <a:fillRect l="-293989" t="-7463" r="-188525" b="-14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[AI’06]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6" name="TextBox 25"/>
          <p:cNvSpPr txBox="1"/>
          <p:nvPr/>
        </p:nvSpPr>
        <p:spPr>
          <a:xfrm>
            <a:off x="155425" y="2482358"/>
            <a:ext cx="13676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Hamming</a:t>
            </a:r>
          </a:p>
          <a:p>
            <a:r>
              <a:rPr lang="en-US" sz="2400" dirty="0" smtClean="0">
                <a:latin typeface="+mn-lt"/>
              </a:rPr>
              <a:t>space</a:t>
            </a:r>
            <a:endParaRPr lang="en-US" sz="24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1455" y="4423326"/>
            <a:ext cx="13516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Euclidean</a:t>
            </a:r>
          </a:p>
          <a:p>
            <a:r>
              <a:rPr lang="en-US" sz="2400" dirty="0" smtClean="0">
                <a:latin typeface="+mn-lt"/>
              </a:rPr>
              <a:t>space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Group 38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14813" y="2867538"/>
              <a:ext cx="6452041" cy="396386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06422"/>
                    <a:gridCol w="2081194"/>
                  </a:tblGrid>
                  <a:tr h="38405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≥1/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[MNP’06, OWZ’11]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Group 38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049678"/>
                  </p:ext>
                </p:extLst>
              </p:nvPr>
            </p:nvGraphicFramePr>
            <p:xfrm>
              <a:off x="1614813" y="2867538"/>
              <a:ext cx="6452041" cy="396386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06422"/>
                    <a:gridCol w="2081194"/>
                  </a:tblGrid>
                  <a:tr h="39638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6"/>
                          <a:stretch>
                            <a:fillRect l="-118699" t="-7576" r="-214634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[MNP’06, OWZ’11]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Group 38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14814" y="4837649"/>
              <a:ext cx="6452041" cy="396386"/>
            </p:xfrm>
            <a:graphic>
              <a:graphicData uri="http://schemas.openxmlformats.org/drawingml/2006/table">
                <a:tbl>
                  <a:tblPr/>
                  <a:tblGrid>
                    <a:gridCol w="921719"/>
                    <a:gridCol w="844910"/>
                    <a:gridCol w="1489871"/>
                    <a:gridCol w="1121669"/>
                    <a:gridCol w="2073872"/>
                  </a:tblGrid>
                  <a:tr h="33413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≥1/</m:t>
                                </m:r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[MNP’06, OWZ’11]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Group 38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2550924"/>
                  </p:ext>
                </p:extLst>
              </p:nvPr>
            </p:nvGraphicFramePr>
            <p:xfrm>
              <a:off x="1614814" y="4837649"/>
              <a:ext cx="6452041" cy="396386"/>
            </p:xfrm>
            <a:graphic>
              <a:graphicData uri="http://schemas.openxmlformats.org/drawingml/2006/table">
                <a:tbl>
                  <a:tblPr/>
                  <a:tblGrid>
                    <a:gridCol w="921719"/>
                    <a:gridCol w="844910"/>
                    <a:gridCol w="1489871"/>
                    <a:gridCol w="1121669"/>
                    <a:gridCol w="2073872"/>
                  </a:tblGrid>
                  <a:tr h="39638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7"/>
                          <a:stretch>
                            <a:fillRect l="-119184" t="-7576" r="-215918" b="-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  <a:defRPr/>
                          </a:pPr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[MNP’06, OWZ’11]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FFE6E6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Group 38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14813" y="3340719"/>
              <a:ext cx="6452039" cy="664356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13745"/>
                    <a:gridCol w="2073869"/>
                  </a:tblGrid>
                  <a:tr h="65288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1+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≈</m:t>
                                </m:r>
                                <m:f>
                                  <m:f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2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𝑐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𝟏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/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kumimoji="0" lang="en-US" sz="2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[AINR’14,  AR’15]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Group 38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8011716"/>
                  </p:ext>
                </p:extLst>
              </p:nvPr>
            </p:nvGraphicFramePr>
            <p:xfrm>
              <a:off x="1614813" y="3340719"/>
              <a:ext cx="6452039" cy="664356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13745"/>
                    <a:gridCol w="2073869"/>
                  </a:tblGrid>
                  <a:tr h="6643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8"/>
                          <a:stretch>
                            <a:fillRect l="-1325" t="-4545" r="-604636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8"/>
                          <a:stretch>
                            <a:fillRect l="-110072" t="-4545" r="-556835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8"/>
                          <a:stretch>
                            <a:fillRect l="-118699" t="-4545" r="-214634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8"/>
                          <a:stretch>
                            <a:fillRect l="-293989" t="-4545" r="-188525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[AINR’14,  AR’15</a:t>
                          </a: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Group 38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14813" y="5337779"/>
              <a:ext cx="6452040" cy="664356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13745"/>
                    <a:gridCol w="2073870"/>
                  </a:tblGrid>
                  <a:tr h="65288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1+</m:t>
                                    </m:r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𝜌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en-US" sz="2000" b="0" i="0" u="none" strike="noStrike" cap="none" normalizeH="0" baseline="30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≈</m:t>
                                </m:r>
                                <m:f>
                                  <m:fPr>
                                    <m:ctrlP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kumimoji="0" lang="en-US" sz="2000" b="0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cs typeface="Arial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kumimoji="0" lang="en-US" sz="20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Arial" charset="0"/>
                                      </a:rPr>
                                      <m:t>−1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n-US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𝜌</m:t>
                                </m:r>
                                <m:r>
                                  <a:rPr kumimoji="0" lang="en-US" sz="20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=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𝟏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/</m:t>
                                </m:r>
                                <m:r>
                                  <a:rPr kumimoji="0" lang="en-US" sz="20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charset="0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kumimoji="0" lang="en-US" sz="20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cs typeface="Arial" charset="0"/>
                          </a:endParaRP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[AINR’14, AR’15]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Group 38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2194234"/>
                  </p:ext>
                </p:extLst>
              </p:nvPr>
            </p:nvGraphicFramePr>
            <p:xfrm>
              <a:off x="1614813" y="5337779"/>
              <a:ext cx="6452040" cy="664356"/>
            </p:xfrm>
            <a:graphic>
              <a:graphicData uri="http://schemas.openxmlformats.org/drawingml/2006/table">
                <a:tbl>
                  <a:tblPr/>
                  <a:tblGrid>
                    <a:gridCol w="921720"/>
                    <a:gridCol w="844910"/>
                    <a:gridCol w="1497795"/>
                    <a:gridCol w="1113745"/>
                    <a:gridCol w="2073870"/>
                  </a:tblGrid>
                  <a:tr h="6643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9"/>
                          <a:stretch>
                            <a:fillRect l="-1325" t="-4545" r="-604636" b="-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9"/>
                          <a:stretch>
                            <a:fillRect l="-110072" t="-4545" r="-556835" b="-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9"/>
                          <a:stretch>
                            <a:fillRect l="-118699" t="-4545" r="-214634" b="-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9"/>
                          <a:stretch>
                            <a:fillRect l="-293989" t="-4545" r="-188525" b="-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Tx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[</a:t>
                          </a: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AINR’14, AR’15</a:t>
                          </a:r>
                          <a:r>
                            <a:rPr kumimoji="0" lang="en-US" sz="1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00CC"/>
                              </a:solidFill>
                              <a:effectLst/>
                              <a:latin typeface="+mn-lt"/>
                            </a:rPr>
                            <a:t>]</a:t>
                          </a:r>
                        </a:p>
                      </a:txBody>
                      <a:tcPr marL="91460" marR="91460" marT="45793" marB="45793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92D050">
                            <a:alpha val="25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Right Brace 1"/>
          <p:cNvSpPr/>
          <p:nvPr/>
        </p:nvSpPr>
        <p:spPr>
          <a:xfrm>
            <a:off x="8182071" y="2464564"/>
            <a:ext cx="230430" cy="772411"/>
          </a:xfrm>
          <a:prstGeom prst="rightBrace">
            <a:avLst>
              <a:gd name="adj1" fmla="val 31251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>
            <a:off x="8182071" y="4475267"/>
            <a:ext cx="217815" cy="779056"/>
          </a:xfrm>
          <a:prstGeom prst="rightBrace">
            <a:avLst>
              <a:gd name="adj1" fmla="val 31251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99886" y="2603217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LSH</a:t>
            </a:r>
            <a:endParaRPr lang="en-US" sz="24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12501" y="4619555"/>
            <a:ext cx="700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LSH</a:t>
            </a:r>
            <a:endParaRPr lang="en-US" sz="2400" dirty="0">
              <a:latin typeface="+mn-lt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70548" y="5414589"/>
            <a:ext cx="537027" cy="384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932B97-9EEE-44EE-A4FA-096EC9B38B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" grpId="0" animBg="1"/>
      <p:bldP spid="15" grpId="0" animBg="1"/>
      <p:bldP spid="3" grpId="0"/>
      <p:bldP spid="17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approach?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932B97-9EEE-44EE-A4FA-096EC9B38B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422040" cy="493776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 random hash function, chosen after seeing the given dataset</a:t>
            </a:r>
          </a:p>
          <a:p>
            <a:r>
              <a:rPr lang="en-US" dirty="0" smtClean="0"/>
              <a:t>Efficiently computable</a:t>
            </a:r>
          </a:p>
          <a:p>
            <a:pPr lvl="1"/>
            <a:endParaRPr lang="en-US" dirty="0"/>
          </a:p>
        </p:txBody>
      </p:sp>
      <p:pic>
        <p:nvPicPr>
          <p:cNvPr id="5" name="Picture 6" descr="vo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025" y="1809249"/>
            <a:ext cx="4303568" cy="500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37270" y="1348389"/>
            <a:ext cx="4705678" cy="921720"/>
          </a:xfrm>
          <a:prstGeom prst="roundRect">
            <a:avLst/>
          </a:prstGeom>
          <a:solidFill>
            <a:schemeClr val="bg2"/>
          </a:solidFill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</a:rPr>
              <a:t>Data-dependent hashing</a:t>
            </a:r>
            <a:endParaRPr lang="en-US" sz="30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56050" y="2622496"/>
            <a:ext cx="3955715" cy="3995324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79240" y="2622495"/>
            <a:ext cx="3955715" cy="399532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21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hash function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932B97-9EEE-44EE-A4FA-096EC9B38B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 smtClean="0"/>
              <a:t>components: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Nice geometric structure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Reduction</a:t>
            </a:r>
            <a:r>
              <a:rPr lang="en-US" dirty="0" smtClean="0"/>
              <a:t> to such structure</a:t>
            </a:r>
          </a:p>
          <a:p>
            <a:endParaRPr lang="en-US" dirty="0" smtClean="0"/>
          </a:p>
        </p:txBody>
      </p:sp>
      <p:sp>
        <p:nvSpPr>
          <p:cNvPr id="28" name="Left Arrow 27"/>
          <p:cNvSpPr/>
          <p:nvPr/>
        </p:nvSpPr>
        <p:spPr>
          <a:xfrm>
            <a:off x="4879703" y="2756111"/>
            <a:ext cx="768100" cy="2304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801423" y="2605753"/>
            <a:ext cx="197201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latin typeface="+mn-lt"/>
              </a:rPr>
              <a:t>h</a:t>
            </a:r>
            <a:r>
              <a:rPr lang="en-US" sz="2300" dirty="0" smtClean="0">
                <a:latin typeface="+mn-lt"/>
              </a:rPr>
              <a:t>as better LSH</a:t>
            </a:r>
            <a:endParaRPr lang="en-US" sz="2300" dirty="0">
              <a:latin typeface="+mn-lt"/>
            </a:endParaRPr>
          </a:p>
        </p:txBody>
      </p:sp>
      <p:sp>
        <p:nvSpPr>
          <p:cNvPr id="30" name="Left Arrow 29"/>
          <p:cNvSpPr/>
          <p:nvPr/>
        </p:nvSpPr>
        <p:spPr>
          <a:xfrm>
            <a:off x="4879703" y="3183459"/>
            <a:ext cx="768100" cy="2304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801423" y="3033101"/>
            <a:ext cx="204575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>
                <a:latin typeface="+mn-lt"/>
              </a:rPr>
              <a:t>d</a:t>
            </a:r>
            <a:r>
              <a:rPr lang="en-US" sz="2300" dirty="0" smtClean="0">
                <a:latin typeface="+mn-lt"/>
              </a:rPr>
              <a:t>ata-dependent</a:t>
            </a:r>
            <a:endParaRPr lang="en-US" sz="2300" dirty="0">
              <a:latin typeface="+mn-lt"/>
            </a:endParaRPr>
          </a:p>
        </p:txBody>
      </p:sp>
      <p:sp>
        <p:nvSpPr>
          <p:cNvPr id="9" name="Text Box 119"/>
          <p:cNvSpPr txBox="1">
            <a:spLocks noChangeArrowheads="1"/>
          </p:cNvSpPr>
          <p:nvPr/>
        </p:nvSpPr>
        <p:spPr bwMode="auto">
          <a:xfrm>
            <a:off x="457200" y="1144332"/>
            <a:ext cx="58623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[A.-Indyk-Nguyen-Razenshteyn’14, 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 A</a:t>
            </a:r>
            <a:r>
              <a:rPr lang="en-US" sz="2000" dirty="0" smtClean="0">
                <a:solidFill>
                  <a:srgbClr val="0000CC"/>
                </a:solidFill>
                <a:latin typeface="+mn-lt"/>
              </a:rPr>
              <a:t>.-Razenshteyn’15]</a:t>
            </a:r>
          </a:p>
        </p:txBody>
      </p:sp>
    </p:spTree>
    <p:extLst>
      <p:ext uri="{BB962C8B-B14F-4D97-AF65-F5344CB8AC3E}">
        <p14:creationId xmlns:p14="http://schemas.microsoft.com/office/powerpoint/2010/main" val="318922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Nice geometric structure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932B97-9EEE-44EE-A4FA-096EC9B38B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760"/>
              </a:xfrm>
            </p:spPr>
            <p:txBody>
              <a:bodyPr/>
              <a:lstStyle/>
              <a:p>
                <a:r>
                  <a:rPr lang="en-US" dirty="0"/>
                  <a:t>Points </a:t>
                </a:r>
                <a:r>
                  <a:rPr lang="en-US" dirty="0"/>
                  <a:t>on </a:t>
                </a:r>
                <a:r>
                  <a:rPr lang="en-US" dirty="0"/>
                  <a:t>a unit sphere, where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 dirty="0" err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, i.e., </a:t>
                </a:r>
                <a:r>
                  <a:rPr lang="en-US" dirty="0">
                    <a:solidFill>
                      <a:srgbClr val="FF0000"/>
                    </a:solidFill>
                  </a:rPr>
                  <a:t>far pair </a:t>
                </a:r>
                <a:r>
                  <a:rPr lang="en-US" dirty="0"/>
                  <a:t>is (near) orthogonal</a:t>
                </a:r>
                <a:endParaRPr lang="en-US" dirty="0"/>
              </a:p>
              <a:p>
                <a:pPr lvl="1"/>
                <a:r>
                  <a:rPr lang="en-US" dirty="0"/>
                  <a:t>t</a:t>
                </a:r>
                <a:r>
                  <a:rPr lang="en-US" dirty="0"/>
                  <a:t>his would be </a:t>
                </a:r>
                <a:r>
                  <a:rPr lang="en-US" dirty="0" smtClean="0"/>
                  <a:t>distance </a:t>
                </a:r>
                <a:r>
                  <a:rPr lang="en-US" dirty="0"/>
                  <a:t>if the dataset were random on </a:t>
                </a:r>
                <a:r>
                  <a:rPr lang="en-US" dirty="0" smtClean="0"/>
                  <a:t>sphere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00B050"/>
                    </a:solidFill>
                  </a:rPr>
                  <a:t>Close pair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Query: </a:t>
                </a:r>
              </a:p>
              <a:p>
                <a:pPr lvl="1"/>
                <a:r>
                  <a:rPr lang="en-US" dirty="0" smtClean="0"/>
                  <a:t>at </a:t>
                </a:r>
                <a:r>
                  <a:rPr lang="en-US" dirty="0" smtClean="0"/>
                  <a:t>angle 45’ from near-neighbor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229600" cy="4937760"/>
              </a:xfrm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5690775" y="3483850"/>
            <a:ext cx="2880375" cy="2688350"/>
          </a:xfrm>
          <a:prstGeom prst="ellipse">
            <a:avLst/>
          </a:prstGeom>
          <a:noFill/>
          <a:ln w="508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111760" y="4826262"/>
            <a:ext cx="1800005" cy="1763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111760" y="3061395"/>
            <a:ext cx="0" cy="1766631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5"/>
            <a:endCxn id="20" idx="1"/>
          </p:cNvCxnSpPr>
          <p:nvPr/>
        </p:nvCxnSpPr>
        <p:spPr>
          <a:xfrm>
            <a:off x="7165642" y="3540384"/>
            <a:ext cx="1332816" cy="1233759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7696200" y="3790890"/>
                <a:ext cx="1144031" cy="436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000" i="1" dirty="0" err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3790890"/>
                <a:ext cx="1144031" cy="43640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7192528" y="4826262"/>
                <a:ext cx="1280415" cy="436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2000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528" y="4826262"/>
                <a:ext cx="1280415" cy="436402"/>
              </a:xfrm>
              <a:prstGeom prst="rect">
                <a:avLst/>
              </a:prstGeom>
              <a:blipFill rotWithShape="0">
                <a:blip r:embed="rId4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6"/>
          <p:cNvSpPr>
            <a:spLocks noChangeArrowheads="1"/>
          </p:cNvSpPr>
          <p:nvPr/>
        </p:nvSpPr>
        <p:spPr bwMode="auto">
          <a:xfrm>
            <a:off x="8476140" y="47518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7035560" y="3410302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677" y="4036907"/>
            <a:ext cx="2685203" cy="2685203"/>
          </a:xfrm>
          <a:prstGeom prst="rect">
            <a:avLst/>
          </a:prstGeom>
        </p:spPr>
      </p:pic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8033974" y="5719325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5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/>
      <p:bldP spid="25" grpId="0"/>
      <p:bldP spid="20" grpId="0" animBg="1"/>
      <p:bldP spid="19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iangle-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angle-theme" id="{7C713AE3-E9A5-44E8-B7F2-39D55F020488}" vid="{475CF4C0-B35F-4163-BD8A-C463419BE3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2058</TotalTime>
  <Words>619</Words>
  <Application>Microsoft Office PowerPoint</Application>
  <PresentationFormat>On-screen Show (4:3)</PresentationFormat>
  <Paragraphs>255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Bookman Old Style</vt:lpstr>
      <vt:lpstr>Calibri</vt:lpstr>
      <vt:lpstr>Cambria Math</vt:lpstr>
      <vt:lpstr>Gill Sans MT</vt:lpstr>
      <vt:lpstr>Open Sans</vt:lpstr>
      <vt:lpstr>Wingdings</vt:lpstr>
      <vt:lpstr>Wingdings 3</vt:lpstr>
      <vt:lpstr>triangle-theme</vt:lpstr>
      <vt:lpstr>President’s Day Lecture: Advanced Nearest Neighbor Search</vt:lpstr>
      <vt:lpstr>Announcements</vt:lpstr>
      <vt:lpstr>Time-Space Trade-offs (Euclidean)</vt:lpstr>
      <vt:lpstr>Near-linear Space for {0,1}^d</vt:lpstr>
      <vt:lpstr>Near-linear Space </vt:lpstr>
      <vt:lpstr>Beyond LSH</vt:lpstr>
      <vt:lpstr>New approach?</vt:lpstr>
      <vt:lpstr>Construction of hash function</vt:lpstr>
      <vt:lpstr>Nice geometric structure</vt:lpstr>
      <vt:lpstr>Alg 1: Hyperplanes</vt:lpstr>
      <vt:lpstr>Alg 2: Voronoi</vt:lpstr>
      <vt:lpstr>Hyperplane vs Voronoi</vt:lpstr>
      <vt:lpstr>Reduction to nice structure (very HL)</vt:lpstr>
      <vt:lpstr>Hash function</vt:lpstr>
      <vt:lpstr>Dense clusters</vt:lpstr>
      <vt:lpstr>Tree recap</vt:lpstr>
      <vt:lpstr>NNS: 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Hashing for  High-Dimensional Spaces</dc:title>
  <dc:creator>andoni@mit.edu</dc:creator>
  <cp:lastModifiedBy>andoni@mit.edu</cp:lastModifiedBy>
  <cp:revision>92</cp:revision>
  <dcterms:created xsi:type="dcterms:W3CDTF">2016-09-21T15:20:58Z</dcterms:created>
  <dcterms:modified xsi:type="dcterms:W3CDTF">2017-02-20T20:58:49Z</dcterms:modified>
</cp:coreProperties>
</file>