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3"/>
  </p:notesMasterIdLst>
  <p:sldIdLst>
    <p:sldId id="256" r:id="rId2"/>
    <p:sldId id="284" r:id="rId3"/>
    <p:sldId id="286" r:id="rId4"/>
    <p:sldId id="354" r:id="rId5"/>
    <p:sldId id="341" r:id="rId6"/>
    <p:sldId id="359" r:id="rId7"/>
    <p:sldId id="351" r:id="rId8"/>
    <p:sldId id="287" r:id="rId9"/>
    <p:sldId id="288" r:id="rId10"/>
    <p:sldId id="292" r:id="rId11"/>
    <p:sldId id="366" r:id="rId12"/>
    <p:sldId id="291" r:id="rId13"/>
    <p:sldId id="344" r:id="rId14"/>
    <p:sldId id="345" r:id="rId15"/>
    <p:sldId id="346" r:id="rId16"/>
    <p:sldId id="347" r:id="rId17"/>
    <p:sldId id="348" r:id="rId18"/>
    <p:sldId id="350" r:id="rId19"/>
    <p:sldId id="349" r:id="rId20"/>
    <p:sldId id="367" r:id="rId21"/>
    <p:sldId id="340" r:id="rId22"/>
    <p:sldId id="342" r:id="rId23"/>
    <p:sldId id="329" r:id="rId24"/>
    <p:sldId id="360" r:id="rId25"/>
    <p:sldId id="365" r:id="rId26"/>
    <p:sldId id="358" r:id="rId27"/>
    <p:sldId id="259" r:id="rId28"/>
    <p:sldId id="327" r:id="rId29"/>
    <p:sldId id="330" r:id="rId30"/>
    <p:sldId id="322" r:id="rId31"/>
    <p:sldId id="343" r:id="rId32"/>
    <p:sldId id="362" r:id="rId33"/>
    <p:sldId id="326" r:id="rId34"/>
    <p:sldId id="265" r:id="rId35"/>
    <p:sldId id="264" r:id="rId36"/>
    <p:sldId id="261" r:id="rId37"/>
    <p:sldId id="325" r:id="rId38"/>
    <p:sldId id="331" r:id="rId39"/>
    <p:sldId id="332" r:id="rId40"/>
    <p:sldId id="368" r:id="rId41"/>
    <p:sldId id="337" r:id="rId42"/>
  </p:sldIdLst>
  <p:sldSz cx="9144000" cy="6858000" type="screen4x3"/>
  <p:notesSz cx="6858000" cy="9144000"/>
  <p:embeddedFontLst>
    <p:embeddedFont>
      <p:font typeface="msbm5"/>
      <p:regular r:id="rId44"/>
    </p:embeddedFont>
    <p:embeddedFont>
      <p:font typeface="cmsy10"/>
      <p:regular r:id="rId45"/>
    </p:embeddedFont>
    <p:embeddedFont>
      <p:font typeface="Arial Black" pitchFamily="34" charset="0"/>
      <p:bold r:id="rId46"/>
    </p:embeddedFont>
    <p:embeddedFont>
      <p:font typeface="Cambria Math" pitchFamily="18" charset="0"/>
      <p:regular r:id="rId47"/>
    </p:embeddedFont>
    <p:embeddedFont>
      <p:font typeface="cmbx10"/>
      <p:regular r:id="rId48"/>
    </p:embeddedFont>
    <p:embeddedFont>
      <p:font typeface="Aharoni" pitchFamily="2" charset="-79"/>
      <p:bold r:id="rId49"/>
    </p:embeddedFont>
  </p:embeddedFontLst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99"/>
    <a:srgbClr val="0000CC"/>
    <a:srgbClr val="FF0000"/>
    <a:srgbClr val="B2B2B2"/>
    <a:srgbClr val="C0C0C0"/>
    <a:srgbClr val="A5002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35" autoAdjust="0"/>
  </p:normalViewPr>
  <p:slideViewPr>
    <p:cSldViewPr>
      <p:cViewPr varScale="1">
        <p:scale>
          <a:sx n="75" d="100"/>
          <a:sy n="75" d="100"/>
        </p:scale>
        <p:origin x="-1002" y="-96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1F2A4F3-36C9-40BB-8F7C-628B35E9B0A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AF9047-ABEA-4749-94CF-4EE88175ACC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8EC451-E868-4444-814E-8B40F59B217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1F21-CDDF-4DF0-8670-E7932DFA8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9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197B-A050-4A8E-88C9-9A490FF18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AB01-4521-4151-961D-65C02C0C3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2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6183-112B-4B01-A729-30F39F756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2B97-9EEE-44EE-A4FA-096EC9B38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7ACB-4B24-492F-8664-C58DBA70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6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C8A5D-16DD-419D-B134-42EB55A7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C197-5D04-4115-BED5-1CFA3EAA6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3947-7A18-4F52-8FFD-57564D7A7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6BD39-9EF1-40AB-993F-911A20CC5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1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5941-9244-49D0-8FCD-58BC56FB9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4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DB3E-083F-447A-96CC-428023A6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6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05BE669E-0104-41B0-BCEC-770DD1C82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110538" cy="1933575"/>
          </a:xfrm>
        </p:spPr>
        <p:txBody>
          <a:bodyPr/>
          <a:lstStyle/>
          <a:p>
            <a:pPr eaLnBrk="1" hangingPunct="1"/>
            <a:r>
              <a:rPr lang="en-US" smtClean="0"/>
              <a:t>Nearest Neighbor Search</a:t>
            </a:r>
            <a:br>
              <a:rPr lang="en-US" smtClean="0"/>
            </a:br>
            <a:r>
              <a:rPr lang="en-US" smtClean="0"/>
              <a:t>in High-Dimensional Spaces</a:t>
            </a:r>
            <a:endParaRPr lang="en-US" sz="3400" i="1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 eaLnBrk="1" hangingPunct="1"/>
            <a:r>
              <a:rPr lang="en-US" sz="4000" dirty="0" err="1" smtClean="0"/>
              <a:t>Alexandr</a:t>
            </a:r>
            <a:r>
              <a:rPr lang="en-US" sz="4000" dirty="0" smtClean="0"/>
              <a:t> </a:t>
            </a:r>
            <a:r>
              <a:rPr lang="en-US" sz="4000" dirty="0" err="1" smtClean="0"/>
              <a:t>Andoni</a:t>
            </a:r>
            <a:endParaRPr lang="en-US" sz="4000" dirty="0" smtClean="0"/>
          </a:p>
          <a:p>
            <a:pPr algn="ctr" eaLnBrk="1" hangingPunct="1"/>
            <a:r>
              <a:rPr lang="en-US" sz="2800" dirty="0" smtClean="0"/>
              <a:t>(Microsoft Research </a:t>
            </a:r>
            <a:r>
              <a:rPr lang="en-US" sz="2800" dirty="0" smtClean="0"/>
              <a:t>Silicon Valley)</a:t>
            </a:r>
            <a:endParaRPr lang="en-US" sz="2800" dirty="0" smtClean="0"/>
          </a:p>
          <a:p>
            <a:pPr algn="ctr" eaLnBrk="1" hangingPunct="1"/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57888" cy="4530725"/>
          </a:xfrm>
        </p:spPr>
        <p:txBody>
          <a:bodyPr/>
          <a:lstStyle/>
          <a:p>
            <a:pPr lvl="2" eaLnBrk="1" hangingPunct="1"/>
            <a:endParaRPr lang="en-US" smtClean="0">
              <a:solidFill>
                <a:srgbClr val="A50021"/>
              </a:solidFill>
            </a:endParaRPr>
          </a:p>
          <a:p>
            <a:pPr eaLnBrk="1" hangingPunct="1"/>
            <a:r>
              <a:rPr lang="en-US" smtClean="0">
                <a:solidFill>
                  <a:srgbClr val="A50021"/>
                </a:solidFill>
              </a:rPr>
              <a:t>r</a:t>
            </a:r>
            <a:r>
              <a:rPr lang="en-US" smtClean="0">
                <a:solidFill>
                  <a:srgbClr val="0000CC"/>
                </a:solidFill>
              </a:rPr>
              <a:t>-near neighbor:</a:t>
            </a:r>
            <a:r>
              <a:rPr lang="en-US" smtClean="0"/>
              <a:t> given a new point </a:t>
            </a:r>
            <a:r>
              <a:rPr lang="en-US" smtClean="0">
                <a:solidFill>
                  <a:srgbClr val="A50021"/>
                </a:solidFill>
              </a:rPr>
              <a:t>q</a:t>
            </a:r>
            <a:r>
              <a:rPr lang="en-US" smtClean="0"/>
              <a:t>, report a point </a:t>
            </a:r>
            <a:r>
              <a:rPr lang="en-US" smtClean="0">
                <a:solidFill>
                  <a:srgbClr val="A50021"/>
                </a:solidFill>
              </a:rPr>
              <a:t>p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D</a:t>
            </a: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s.t.</a:t>
            </a: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||p-q||</a:t>
            </a:r>
            <a:r>
              <a:rPr lang="en-US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≤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r</a:t>
            </a:r>
          </a:p>
          <a:p>
            <a:pPr eaLnBrk="1" hangingPunct="1"/>
            <a:endParaRPr lang="en-US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endParaRPr lang="en-US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r>
              <a:rPr lang="en-US" smtClean="0">
                <a:sym typeface="Symbol" pitchFamily="18" charset="2"/>
              </a:rPr>
              <a:t>Randomized: a near neighbor returned with 90% probability</a:t>
            </a:r>
          </a:p>
          <a:p>
            <a:pPr eaLnBrk="1" hangingPunct="1"/>
            <a:endParaRPr lang="en-US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endParaRPr lang="en-US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endParaRPr lang="en-US" smtClean="0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 rot="-1164218">
            <a:off x="155575" y="1539875"/>
            <a:ext cx="2754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A50021"/>
                </a:solidFill>
              </a:rPr>
              <a:t>c</a:t>
            </a:r>
            <a:r>
              <a:rPr lang="en-US" sz="3200">
                <a:solidFill>
                  <a:srgbClr val="0000CC"/>
                </a:solidFill>
              </a:rPr>
              <a:t>-approximate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2076450" y="3057525"/>
            <a:ext cx="531813" cy="496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cr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1101725" y="3467100"/>
            <a:ext cx="4221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i="1"/>
              <a:t>as long as there exists</a:t>
            </a:r>
          </a:p>
          <a:p>
            <a:r>
              <a:rPr lang="en-US" sz="3200" i="1"/>
              <a:t>a point at distance </a:t>
            </a:r>
            <a:r>
              <a:rPr lang="en-US" sz="3200" i="1">
                <a:solidFill>
                  <a:srgbClr val="A50021"/>
                </a:solidFill>
                <a:cs typeface="Arial" charset="0"/>
              </a:rPr>
              <a:t>≤r</a:t>
            </a:r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0" grpId="0"/>
      <p:bldP spid="129041" grpId="0" animBg="1"/>
      <p:bldP spid="129042" grpId="0"/>
      <p:bldP spid="129061" grpId="0"/>
      <p:bldP spid="129062" grpId="0" animBg="1"/>
      <p:bldP spid="129062" grpId="1" animBg="1"/>
      <p:bldP spid="129063" grpId="0" animBg="1"/>
      <p:bldP spid="129064" grpId="0" animBg="1"/>
      <p:bldP spid="129065" grpId="0"/>
      <p:bldP spid="129066" grpId="0"/>
      <p:bldP spid="129068" grpId="0" animBg="1"/>
      <p:bldP spid="129069" grpId="0"/>
      <p:bldP spid="1290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67" name="Oval 43" descr="Papyrus"/>
          <p:cNvSpPr>
            <a:spLocks noChangeArrowheads="1"/>
          </p:cNvSpPr>
          <p:nvPr/>
        </p:nvSpPr>
        <p:spPr bwMode="auto">
          <a:xfrm>
            <a:off x="6300788" y="2803525"/>
            <a:ext cx="2495550" cy="2392363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Alternative view: approximate NNS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57888" cy="4530725"/>
          </a:xfrm>
        </p:spPr>
        <p:txBody>
          <a:bodyPr/>
          <a:lstStyle/>
          <a:p>
            <a:pPr lvl="2" eaLnBrk="1" hangingPunct="1"/>
            <a:endParaRPr lang="en-US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A50021"/>
                </a:solidFill>
              </a:rPr>
              <a:t>r</a:t>
            </a:r>
            <a:r>
              <a:rPr lang="en-US" dirty="0" smtClean="0">
                <a:solidFill>
                  <a:srgbClr val="0000CC"/>
                </a:solidFill>
              </a:rPr>
              <a:t>-near neighbor:</a:t>
            </a:r>
            <a:r>
              <a:rPr lang="en-US" dirty="0" smtClean="0"/>
              <a:t> given a new point </a:t>
            </a:r>
            <a:r>
              <a:rPr lang="en-US" dirty="0" smtClean="0">
                <a:solidFill>
                  <a:srgbClr val="A50021"/>
                </a:solidFill>
              </a:rPr>
              <a:t>q</a:t>
            </a:r>
            <a:r>
              <a:rPr lang="en-US" dirty="0" smtClean="0"/>
              <a:t>, report a set 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 with</a:t>
            </a:r>
          </a:p>
          <a:p>
            <a:pPr lvl="1" eaLnBrk="1" hangingPunct="1"/>
            <a:r>
              <a:rPr lang="en-US" dirty="0"/>
              <a:t>a</a:t>
            </a:r>
            <a:r>
              <a:rPr lang="en-US" dirty="0" smtClean="0"/>
              <a:t>ll points point </a:t>
            </a:r>
            <a:r>
              <a:rPr lang="en-US" dirty="0" err="1" smtClean="0">
                <a:solidFill>
                  <a:srgbClr val="A50021"/>
                </a:solidFill>
              </a:rPr>
              <a:t>p</a:t>
            </a:r>
            <a:r>
              <a:rPr lang="en-US" dirty="0" err="1" smtClean="0">
                <a:solidFill>
                  <a:srgbClr val="A50021"/>
                </a:solidFill>
                <a:sym typeface="Symbol" pitchFamily="18" charset="2"/>
              </a:rPr>
              <a:t>D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s.t.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||p-q||</a:t>
            </a:r>
            <a:r>
              <a:rPr lang="en-US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≤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r </a:t>
            </a:r>
            <a:r>
              <a:rPr lang="en-US" dirty="0" smtClean="0">
                <a:sym typeface="Symbol" pitchFamily="18" charset="2"/>
              </a:rPr>
              <a:t>(each with 90% probability)</a:t>
            </a:r>
          </a:p>
          <a:p>
            <a:pPr lvl="1" eaLnBrk="1" hangingPunct="1"/>
            <a:r>
              <a:rPr lang="en-US" dirty="0" smtClean="0">
                <a:sym typeface="Symbol" pitchFamily="18" charset="2"/>
              </a:rPr>
              <a:t>may contain some approximate neighbors </a:t>
            </a:r>
            <a:r>
              <a:rPr lang="en-US" dirty="0" err="1">
                <a:solidFill>
                  <a:srgbClr val="A50021"/>
                </a:solidFill>
              </a:rPr>
              <a:t>p</a:t>
            </a:r>
            <a:r>
              <a:rPr lang="en-US" dirty="0" err="1">
                <a:solidFill>
                  <a:srgbClr val="A50021"/>
                </a:solidFill>
                <a:sym typeface="Symbol" pitchFamily="18" charset="2"/>
              </a:rPr>
              <a:t></a:t>
            </a:r>
            <a:r>
              <a:rPr lang="en-US" dirty="0" err="1" smtClean="0">
                <a:solidFill>
                  <a:srgbClr val="A50021"/>
                </a:solidFill>
                <a:sym typeface="Symbol" pitchFamily="18" charset="2"/>
              </a:rPr>
              <a:t>D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 err="1" smtClean="0">
                <a:sym typeface="Symbol" pitchFamily="18" charset="2"/>
              </a:rPr>
              <a:t>s.t.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rgbClr val="A50021"/>
                </a:solidFill>
                <a:sym typeface="Symbol" pitchFamily="18" charset="2"/>
              </a:rPr>
              <a:t>||p-q||</a:t>
            </a:r>
            <a:r>
              <a:rPr lang="en-US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≤</a:t>
            </a:r>
            <a:r>
              <a:rPr lang="en-US" dirty="0" err="1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c</a:t>
            </a:r>
            <a:r>
              <a:rPr lang="en-US" dirty="0" err="1" smtClean="0">
                <a:solidFill>
                  <a:srgbClr val="A50021"/>
                </a:solidFill>
                <a:sym typeface="Symbol" pitchFamily="18" charset="2"/>
              </a:rPr>
              <a:t>r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 </a:t>
            </a:r>
          </a:p>
          <a:p>
            <a:pPr eaLnBrk="1" hangingPunct="1"/>
            <a:r>
              <a:rPr lang="en-US" dirty="0" smtClean="0">
                <a:sym typeface="Symbol" pitchFamily="18" charset="2"/>
              </a:rPr>
              <a:t>Can use as a heuristic for </a:t>
            </a:r>
            <a:r>
              <a:rPr lang="en-US" i="1" dirty="0" smtClean="0">
                <a:sym typeface="Symbol" pitchFamily="18" charset="2"/>
              </a:rPr>
              <a:t>exact</a:t>
            </a:r>
            <a:r>
              <a:rPr lang="en-US" dirty="0" smtClean="0">
                <a:sym typeface="Symbol" pitchFamily="18" charset="2"/>
              </a:rPr>
              <a:t> NNS</a:t>
            </a:r>
          </a:p>
          <a:p>
            <a:pPr eaLnBrk="1" hangingPunct="1"/>
            <a:endParaRPr lang="en-US" dirty="0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endParaRPr lang="en-US" dirty="0" smtClean="0">
              <a:solidFill>
                <a:srgbClr val="A50021"/>
              </a:solidFill>
              <a:sym typeface="Symbol" pitchFamily="18" charset="2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 rot="-1164218">
            <a:off x="155575" y="1539875"/>
            <a:ext cx="2754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>
                <a:solidFill>
                  <a:srgbClr val="A50021"/>
                </a:solidFill>
              </a:rPr>
              <a:t>c</a:t>
            </a:r>
            <a:r>
              <a:rPr lang="en-US" sz="3200">
                <a:solidFill>
                  <a:srgbClr val="0000CC"/>
                </a:solidFill>
              </a:rPr>
              <a:t>-approximate</a:t>
            </a:r>
          </a:p>
        </p:txBody>
      </p:sp>
      <p:sp>
        <p:nvSpPr>
          <p:cNvPr id="129055" name="Oval 31"/>
          <p:cNvSpPr>
            <a:spLocks noChangeArrowheads="1"/>
          </p:cNvSpPr>
          <p:nvPr/>
        </p:nvSpPr>
        <p:spPr bwMode="auto">
          <a:xfrm>
            <a:off x="6713538" y="3176588"/>
            <a:ext cx="1651000" cy="1663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4000"/>
          </a:p>
        </p:txBody>
      </p:sp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7299325" y="4075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Line 40"/>
          <p:cNvSpPr>
            <a:spLocks noChangeShapeType="1"/>
          </p:cNvSpPr>
          <p:nvPr/>
        </p:nvSpPr>
        <p:spPr bwMode="auto">
          <a:xfrm flipH="1" flipV="1">
            <a:off x="6980238" y="3435350"/>
            <a:ext cx="484187" cy="573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5" name="Text Box 41"/>
          <p:cNvSpPr txBox="1">
            <a:spLocks noChangeArrowheads="1"/>
          </p:cNvSpPr>
          <p:nvPr/>
        </p:nvSpPr>
        <p:spPr bwMode="auto">
          <a:xfrm>
            <a:off x="7231063" y="3408363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29066" name="Text Box 42"/>
          <p:cNvSpPr txBox="1">
            <a:spLocks noChangeArrowheads="1"/>
          </p:cNvSpPr>
          <p:nvPr/>
        </p:nvSpPr>
        <p:spPr bwMode="auto">
          <a:xfrm>
            <a:off x="7832725" y="3519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29068" name="Line 44"/>
          <p:cNvSpPr>
            <a:spLocks noChangeShapeType="1"/>
          </p:cNvSpPr>
          <p:nvPr/>
        </p:nvSpPr>
        <p:spPr bwMode="auto">
          <a:xfrm flipH="1">
            <a:off x="6453188" y="4071938"/>
            <a:ext cx="1038225" cy="460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9" name="Text Box 45"/>
          <p:cNvSpPr txBox="1">
            <a:spLocks noChangeArrowheads="1"/>
          </p:cNvSpPr>
          <p:nvPr/>
        </p:nvSpPr>
        <p:spPr bwMode="auto">
          <a:xfrm>
            <a:off x="6799263" y="3984625"/>
            <a:ext cx="37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Approximation Algorithms for NNS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vast literature:</a:t>
            </a:r>
          </a:p>
          <a:p>
            <a:pPr lvl="1" eaLnBrk="1" hangingPunct="1"/>
            <a:r>
              <a:rPr lang="en-US" sz="3200" smtClean="0"/>
              <a:t>with </a:t>
            </a:r>
            <a:r>
              <a:rPr lang="en-US" sz="3200" smtClean="0">
                <a:solidFill>
                  <a:srgbClr val="A50021"/>
                </a:solidFill>
              </a:rPr>
              <a:t>exp(d)</a:t>
            </a:r>
            <a:r>
              <a:rPr lang="en-US" sz="3200" smtClean="0"/>
              <a:t> space or </a:t>
            </a:r>
            <a:r>
              <a:rPr lang="el-GR" sz="3200" smtClean="0">
                <a:solidFill>
                  <a:srgbClr val="A50021"/>
                </a:solidFill>
                <a:cs typeface="Arial" charset="0"/>
              </a:rPr>
              <a:t>Ω</a:t>
            </a:r>
            <a:r>
              <a:rPr lang="en-US" sz="3200" smtClean="0">
                <a:solidFill>
                  <a:srgbClr val="A50021"/>
                </a:solidFill>
              </a:rPr>
              <a:t>(n)</a:t>
            </a:r>
            <a:r>
              <a:rPr lang="en-US" sz="3200" smtClean="0"/>
              <a:t> time: 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CC"/>
                </a:solidFill>
              </a:rPr>
              <a:t>[Arya-Mount’93], [Clarkson’94], [Arya-Mount-Netanyahu-Silverman-We’98], [Kleinberg’97], [Har-Peled’02],…</a:t>
            </a:r>
          </a:p>
          <a:p>
            <a:pPr lvl="1" eaLnBrk="1" hangingPunct="1"/>
            <a:r>
              <a:rPr lang="en-US" sz="3200" smtClean="0"/>
              <a:t>with </a:t>
            </a:r>
            <a:r>
              <a:rPr lang="en-US" sz="3200" smtClean="0">
                <a:solidFill>
                  <a:srgbClr val="A50021"/>
                </a:solidFill>
              </a:rPr>
              <a:t>poly(n)</a:t>
            </a:r>
            <a:r>
              <a:rPr lang="en-US" sz="3200" smtClean="0"/>
              <a:t> space and </a:t>
            </a:r>
            <a:r>
              <a:rPr lang="en-US" sz="3200" smtClean="0">
                <a:solidFill>
                  <a:srgbClr val="A50021"/>
                </a:solidFill>
              </a:rPr>
              <a:t>o(n)</a:t>
            </a:r>
            <a:r>
              <a:rPr lang="en-US" sz="3200" smtClean="0"/>
              <a:t> time: </a:t>
            </a:r>
          </a:p>
          <a:p>
            <a:pPr marL="914400" lvl="2" indent="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000CC"/>
                </a:solidFill>
              </a:rPr>
              <a:t>[Indyk-Motwani’98], [Kushilevitz-Ostrovsky-Rabani’98], [Indyk’98, ‘01], [Gionis-Indyk-Motwani’99], [Charikar’02], [Datar-Immorlica-Indyk-Mirrokni’04], [Chakrabarti-Regev’04], [Panigrahy’06], [Ailon-Chazelle’06], [A-Indyk’06]…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386"/>
          <p:cNvGraphicFramePr>
            <a:graphicFrameLocks noGrp="1"/>
          </p:cNvGraphicFramePr>
          <p:nvPr/>
        </p:nvGraphicFramePr>
        <p:xfrm>
          <a:off x="2266950" y="3684588"/>
          <a:ext cx="6721475" cy="396875"/>
        </p:xfrm>
        <a:graphic>
          <a:graphicData uri="http://schemas.openxmlformats.org/drawingml/2006/table">
            <a:tbl>
              <a:tblPr/>
              <a:tblGrid>
                <a:gridCol w="1152280"/>
                <a:gridCol w="1344325"/>
                <a:gridCol w="1599565"/>
                <a:gridCol w="262530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=1/c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+o(1)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[AI’06]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oup 387"/>
          <p:cNvGraphicFramePr>
            <a:graphicFrameLocks noGrp="1"/>
          </p:cNvGraphicFramePr>
          <p:nvPr/>
        </p:nvGraphicFramePr>
        <p:xfrm>
          <a:off x="2268538" y="3289300"/>
          <a:ext cx="6729413" cy="396875"/>
        </p:xfrm>
        <a:graphic>
          <a:graphicData uri="http://schemas.openxmlformats.org/drawingml/2006/table">
            <a:tbl>
              <a:tblPr/>
              <a:tblGrid>
                <a:gridCol w="1152007"/>
                <a:gridCol w="1344008"/>
                <a:gridCol w="1590540"/>
                <a:gridCol w="2642858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≈1/c</a:t>
                      </a:r>
                    </a:p>
                  </a:txBody>
                  <a:tcPr marL="91439" marR="91439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[IM’98, Cha’02, DIIM’04]</a:t>
                      </a:r>
                    </a:p>
                  </a:txBody>
                  <a:tcPr marL="91439" marR="91439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landscape: algorithms</a:t>
            </a:r>
          </a:p>
        </p:txBody>
      </p:sp>
      <p:graphicFrame>
        <p:nvGraphicFramePr>
          <p:cNvPr id="127345" name="Group 369"/>
          <p:cNvGraphicFramePr>
            <a:graphicFrameLocks noGrp="1"/>
          </p:cNvGraphicFramePr>
          <p:nvPr/>
        </p:nvGraphicFramePr>
        <p:xfrm>
          <a:off x="2344738" y="5607050"/>
          <a:ext cx="6643687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82713"/>
                <a:gridCol w="1527175"/>
                <a:gridCol w="26495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=O(1/c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339" name="Group 363"/>
          <p:cNvGraphicFramePr>
            <a:graphicFrameLocks noGrp="1"/>
          </p:cNvGraphicFramePr>
          <p:nvPr/>
        </p:nvGraphicFramePr>
        <p:xfrm>
          <a:off x="2266950" y="1958975"/>
          <a:ext cx="6719888" cy="396875"/>
        </p:xfrm>
        <a:graphic>
          <a:graphicData uri="http://schemas.openxmlformats.org/drawingml/2006/table">
            <a:tbl>
              <a:tblPr/>
              <a:tblGrid>
                <a:gridCol w="1096960"/>
                <a:gridCol w="1360360"/>
                <a:gridCol w="1593243"/>
                <a:gridCol w="2669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4/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5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+nd</a:t>
                      </a:r>
                      <a:endParaRPr kumimoji="0" lang="en-US" sz="2000" b="0" i="0" u="none" strike="noStrike" cap="none" normalizeH="0" baseline="5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O(d*log n)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c=1+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[KOR’98, IM’98]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341" name="Group 365"/>
          <p:cNvGraphicFramePr>
            <a:graphicFrameLocks noGrp="1"/>
          </p:cNvGraphicFramePr>
          <p:nvPr/>
        </p:nvGraphicFramePr>
        <p:xfrm>
          <a:off x="2344738" y="5205413"/>
          <a:ext cx="6643687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82713"/>
                <a:gridCol w="1527175"/>
                <a:gridCol w="26495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logn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=2.09/c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[Ind’01, Pan’06]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082" name="Text Box 106"/>
          <p:cNvSpPr txBox="1">
            <a:spLocks noChangeArrowheads="1"/>
          </p:cNvSpPr>
          <p:nvPr/>
        </p:nvSpPr>
        <p:spPr bwMode="auto">
          <a:xfrm>
            <a:off x="77788" y="1854200"/>
            <a:ext cx="3308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poly(n).	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logarithmic</a:t>
            </a:r>
            <a:endParaRPr lang="en-US" b="1"/>
          </a:p>
        </p:txBody>
      </p:sp>
      <p:sp>
        <p:nvSpPr>
          <p:cNvPr id="127083" name="Text Box 107"/>
          <p:cNvSpPr txBox="1">
            <a:spLocks noChangeArrowheads="1"/>
          </p:cNvSpPr>
          <p:nvPr/>
        </p:nvSpPr>
        <p:spPr bwMode="auto">
          <a:xfrm>
            <a:off x="77788" y="3184525"/>
            <a:ext cx="2573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small poly </a:t>
            </a:r>
          </a:p>
          <a:p>
            <a:pPr eaLnBrk="1" hangingPunct="1"/>
            <a:r>
              <a:rPr lang="en-US" sz="2000"/>
              <a:t>    (close to linear). 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poly </a:t>
            </a:r>
          </a:p>
          <a:p>
            <a:pPr eaLnBrk="1" hangingPunct="1"/>
            <a:r>
              <a:rPr lang="en-US" sz="2000"/>
              <a:t>    (sublinear).</a:t>
            </a:r>
            <a:r>
              <a:rPr lang="en-US" sz="2000" b="1"/>
              <a:t> </a:t>
            </a:r>
          </a:p>
        </p:txBody>
      </p:sp>
      <p:sp>
        <p:nvSpPr>
          <p:cNvPr id="127084" name="Text Box 108"/>
          <p:cNvSpPr txBox="1">
            <a:spLocks noChangeArrowheads="1"/>
          </p:cNvSpPr>
          <p:nvPr/>
        </p:nvSpPr>
        <p:spPr bwMode="auto">
          <a:xfrm>
            <a:off x="53975" y="5149850"/>
            <a:ext cx="3097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near-linear.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poly </a:t>
            </a:r>
          </a:p>
          <a:p>
            <a:pPr eaLnBrk="1" hangingPunct="1"/>
            <a:r>
              <a:rPr lang="en-US" sz="2000"/>
              <a:t>    (sublinear).</a:t>
            </a:r>
          </a:p>
        </p:txBody>
      </p:sp>
      <p:graphicFrame>
        <p:nvGraphicFramePr>
          <p:cNvPr id="127338" name="Group 362"/>
          <p:cNvGraphicFramePr>
            <a:graphicFrameLocks noGrp="1"/>
          </p:cNvGraphicFramePr>
          <p:nvPr/>
        </p:nvGraphicFramePr>
        <p:xfrm>
          <a:off x="2266950" y="1574800"/>
          <a:ext cx="6719888" cy="396875"/>
        </p:xfrm>
        <a:graphic>
          <a:graphicData uri="http://schemas.openxmlformats.org/drawingml/2006/table">
            <a:tbl>
              <a:tblPr/>
              <a:tblGrid>
                <a:gridCol w="1096960"/>
                <a:gridCol w="1360360"/>
                <a:gridCol w="1593243"/>
                <a:gridCol w="26693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362" name="Group 386"/>
          <p:cNvGraphicFramePr>
            <a:graphicFrameLocks noGrp="1"/>
          </p:cNvGraphicFramePr>
          <p:nvPr/>
        </p:nvGraphicFramePr>
        <p:xfrm>
          <a:off x="2266950" y="3684588"/>
          <a:ext cx="6721475" cy="396875"/>
        </p:xfrm>
        <a:graphic>
          <a:graphicData uri="http://schemas.openxmlformats.org/drawingml/2006/table">
            <a:tbl>
              <a:tblPr/>
              <a:tblGrid>
                <a:gridCol w="1152280"/>
                <a:gridCol w="1344325"/>
                <a:gridCol w="1599565"/>
                <a:gridCol w="262530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=1/c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+o(1)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[AI’06]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363" name="Group 387"/>
          <p:cNvGraphicFramePr>
            <a:graphicFrameLocks noGrp="1"/>
          </p:cNvGraphicFramePr>
          <p:nvPr/>
        </p:nvGraphicFramePr>
        <p:xfrm>
          <a:off x="2266950" y="3289300"/>
          <a:ext cx="6731000" cy="396875"/>
        </p:xfrm>
        <a:graphic>
          <a:graphicData uri="http://schemas.openxmlformats.org/drawingml/2006/table">
            <a:tbl>
              <a:tblPr/>
              <a:tblGrid>
                <a:gridCol w="1152278"/>
                <a:gridCol w="1344325"/>
                <a:gridCol w="1590915"/>
                <a:gridCol w="2643482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60" marR="9146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60" marR="9146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≈1/c</a:t>
                      </a:r>
                    </a:p>
                  </a:txBody>
                  <a:tcPr marL="91460" marR="9146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[IM’98, Cha’02, DIIM’04]</a:t>
                      </a:r>
                    </a:p>
                  </a:txBody>
                  <a:tcPr marL="91460" marR="9146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" grpId="0" autoUpdateAnimBg="0"/>
      <p:bldP spid="127083" grpId="0" autoUpdateAnimBg="0"/>
      <p:bldP spid="1270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49"/>
          <p:cNvSpPr>
            <a:spLocks/>
          </p:cNvSpPr>
          <p:nvPr/>
        </p:nvSpPr>
        <p:spPr bwMode="auto">
          <a:xfrm>
            <a:off x="5953125" y="701675"/>
            <a:ext cx="3140075" cy="2052638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Locality-Sensitive Hashing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11838" cy="4676775"/>
          </a:xfrm>
        </p:spPr>
        <p:txBody>
          <a:bodyPr/>
          <a:lstStyle/>
          <a:p>
            <a:pPr eaLnBrk="1" hangingPunct="1"/>
            <a:r>
              <a:rPr lang="en-US" smtClean="0"/>
              <a:t>Random hash function </a:t>
            </a:r>
            <a:r>
              <a:rPr lang="en-US" smtClean="0">
                <a:solidFill>
                  <a:srgbClr val="A50021"/>
                </a:solidFill>
              </a:rPr>
              <a:t>g: </a:t>
            </a:r>
            <a:r>
              <a:rPr lang="en-US" smtClean="0">
                <a:solidFill>
                  <a:srgbClr val="A50021"/>
                </a:solidFill>
                <a:latin typeface="msbm5" pitchFamily="34" charset="0"/>
              </a:rPr>
              <a:t>R</a:t>
            </a:r>
            <a:r>
              <a:rPr lang="en-US" baseline="30000" smtClean="0">
                <a:solidFill>
                  <a:srgbClr val="A50021"/>
                </a:solidFill>
              </a:rPr>
              <a:t>d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</a:t>
            </a:r>
            <a:r>
              <a:rPr lang="en-US" smtClean="0">
                <a:solidFill>
                  <a:srgbClr val="A50021"/>
                </a:solidFill>
                <a:latin typeface="msbm5" pitchFamily="34" charset="0"/>
                <a:sym typeface="Symbol" pitchFamily="18" charset="2"/>
              </a:rPr>
              <a:t>Z</a:t>
            </a:r>
            <a:r>
              <a:rPr lang="en-US" smtClean="0">
                <a:sym typeface="Symbol" pitchFamily="18" charset="2"/>
              </a:rPr>
              <a:t> s.t. for any points 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p,q</a:t>
            </a:r>
            <a:r>
              <a:rPr lang="en-US" smtClean="0">
                <a:sym typeface="Symbol" pitchFamily="18" charset="2"/>
              </a:rPr>
              <a:t>:</a:t>
            </a:r>
          </a:p>
          <a:p>
            <a:pPr lvl="1" eaLnBrk="1" hangingPunct="1"/>
            <a:r>
              <a:rPr lang="en-US" smtClean="0"/>
              <a:t>For a </a:t>
            </a:r>
            <a:r>
              <a:rPr lang="en-US" i="1" smtClean="0"/>
              <a:t>close</a:t>
            </a:r>
            <a:r>
              <a:rPr lang="en-US" smtClean="0"/>
              <a:t> pair </a:t>
            </a:r>
            <a:r>
              <a:rPr lang="en-US" smtClean="0">
                <a:solidFill>
                  <a:srgbClr val="C00000"/>
                </a:solidFill>
              </a:rPr>
              <a:t>p,q</a:t>
            </a:r>
            <a:r>
              <a:rPr lang="en-US" smtClean="0"/>
              <a:t>: </a:t>
            </a:r>
            <a:r>
              <a:rPr lang="en-US" smtClean="0">
                <a:solidFill>
                  <a:srgbClr val="A50021"/>
                </a:solidFill>
              </a:rPr>
              <a:t>||p-q||</a:t>
            </a:r>
            <a:r>
              <a:rPr lang="en-US" smtClean="0">
                <a:solidFill>
                  <a:srgbClr val="A50021"/>
                </a:solidFill>
                <a:cs typeface="Arial" charset="0"/>
              </a:rPr>
              <a:t>≤r</a:t>
            </a:r>
            <a:r>
              <a:rPr lang="en-US" smtClean="0">
                <a:cs typeface="Arial" charset="0"/>
              </a:rPr>
              <a:t>, </a:t>
            </a:r>
            <a:r>
              <a:rPr lang="en-US" smtClean="0">
                <a:solidFill>
                  <a:srgbClr val="A50021"/>
                </a:solidFill>
                <a:cs typeface="Arial" charset="0"/>
              </a:rPr>
              <a:t>Pr[g(p)=g(q)]</a:t>
            </a:r>
            <a:r>
              <a:rPr lang="en-US" smtClean="0">
                <a:cs typeface="Arial" charset="0"/>
              </a:rPr>
              <a:t> is “high” </a:t>
            </a:r>
          </a:p>
          <a:p>
            <a:pPr lvl="1" eaLnBrk="1" hangingPunct="1"/>
            <a:r>
              <a:rPr lang="en-US" smtClean="0">
                <a:cs typeface="Arial" charset="0"/>
              </a:rPr>
              <a:t>For a </a:t>
            </a:r>
            <a:r>
              <a:rPr lang="en-US" i="1" smtClean="0">
                <a:cs typeface="Arial" charset="0"/>
              </a:rPr>
              <a:t>far</a:t>
            </a:r>
            <a:r>
              <a:rPr lang="en-US" smtClean="0">
                <a:cs typeface="Arial" charset="0"/>
              </a:rPr>
              <a:t> pair </a:t>
            </a:r>
            <a:r>
              <a:rPr lang="en-US" smtClean="0">
                <a:solidFill>
                  <a:srgbClr val="C00000"/>
                </a:solidFill>
                <a:cs typeface="Arial" charset="0"/>
              </a:rPr>
              <a:t>p,q</a:t>
            </a:r>
            <a:r>
              <a:rPr lang="en-US" smtClean="0">
                <a:cs typeface="Arial" charset="0"/>
              </a:rPr>
              <a:t>: </a:t>
            </a:r>
            <a:r>
              <a:rPr lang="en-US" smtClean="0">
                <a:solidFill>
                  <a:srgbClr val="A50021"/>
                </a:solidFill>
                <a:cs typeface="Arial" charset="0"/>
              </a:rPr>
              <a:t>||p-q||&gt;cr</a:t>
            </a:r>
            <a:r>
              <a:rPr lang="en-US" smtClean="0">
                <a:cs typeface="Arial" charset="0"/>
              </a:rPr>
              <a:t>, </a:t>
            </a:r>
            <a:r>
              <a:rPr lang="en-US" smtClean="0">
                <a:solidFill>
                  <a:srgbClr val="A50021"/>
                </a:solidFill>
                <a:cs typeface="Arial" charset="0"/>
              </a:rPr>
              <a:t>Pr[g(p)=g(q)]</a:t>
            </a:r>
            <a:r>
              <a:rPr lang="en-US" smtClean="0">
                <a:cs typeface="Arial" charset="0"/>
              </a:rPr>
              <a:t> is “small”</a:t>
            </a:r>
          </a:p>
          <a:p>
            <a:pPr eaLnBrk="1" hangingPunct="1"/>
            <a:r>
              <a:rPr lang="en-US" smtClean="0">
                <a:cs typeface="Arial" charset="0"/>
              </a:rPr>
              <a:t>Use several hash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cs typeface="Arial" charset="0"/>
              </a:rPr>
              <a:t>	tables</a:t>
            </a:r>
            <a:endParaRPr lang="en-US" baseline="30000" smtClean="0">
              <a:solidFill>
                <a:srgbClr val="A50021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534400" y="1535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6" name="Oval 6"/>
          <p:cNvSpPr>
            <a:spLocks noChangeArrowheads="1"/>
          </p:cNvSpPr>
          <p:nvPr/>
        </p:nvSpPr>
        <p:spPr bwMode="auto">
          <a:xfrm>
            <a:off x="6629400" y="3135313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7683500" y="19573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64008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68580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73152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77724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8229600" y="2982913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3" name="Oval 13"/>
          <p:cNvSpPr>
            <a:spLocks noChangeArrowheads="1"/>
          </p:cNvSpPr>
          <p:nvPr/>
        </p:nvSpPr>
        <p:spPr bwMode="auto">
          <a:xfrm>
            <a:off x="6477000" y="2982913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6611938" y="195738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7467600" y="305911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Oval 16"/>
          <p:cNvSpPr>
            <a:spLocks noChangeArrowheads="1"/>
          </p:cNvSpPr>
          <p:nvPr/>
        </p:nvSpPr>
        <p:spPr bwMode="auto">
          <a:xfrm>
            <a:off x="8305800" y="3059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Oval 17"/>
          <p:cNvSpPr>
            <a:spLocks noChangeArrowheads="1"/>
          </p:cNvSpPr>
          <p:nvPr/>
        </p:nvSpPr>
        <p:spPr bwMode="auto">
          <a:xfrm>
            <a:off x="6934200" y="3505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64008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68580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73152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77724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8229600" y="342900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Oval 23"/>
          <p:cNvSpPr>
            <a:spLocks noChangeArrowheads="1"/>
          </p:cNvSpPr>
          <p:nvPr/>
        </p:nvSpPr>
        <p:spPr bwMode="auto">
          <a:xfrm>
            <a:off x="7607300" y="3544888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Oval 24"/>
          <p:cNvSpPr>
            <a:spLocks noChangeArrowheads="1"/>
          </p:cNvSpPr>
          <p:nvPr/>
        </p:nvSpPr>
        <p:spPr bwMode="auto">
          <a:xfrm>
            <a:off x="7375525" y="3505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Oval 25"/>
          <p:cNvSpPr>
            <a:spLocks noChangeArrowheads="1"/>
          </p:cNvSpPr>
          <p:nvPr/>
        </p:nvSpPr>
        <p:spPr bwMode="auto">
          <a:xfrm>
            <a:off x="7991475" y="3505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Oval 26"/>
          <p:cNvSpPr>
            <a:spLocks noChangeArrowheads="1"/>
          </p:cNvSpPr>
          <p:nvPr/>
        </p:nvSpPr>
        <p:spPr bwMode="auto">
          <a:xfrm>
            <a:off x="6684963" y="427355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64008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68580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Rectangle 29"/>
          <p:cNvSpPr>
            <a:spLocks noChangeArrowheads="1"/>
          </p:cNvSpPr>
          <p:nvPr/>
        </p:nvSpPr>
        <p:spPr bwMode="auto">
          <a:xfrm>
            <a:off x="73152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Rectangle 30"/>
          <p:cNvSpPr>
            <a:spLocks noChangeArrowheads="1"/>
          </p:cNvSpPr>
          <p:nvPr/>
        </p:nvSpPr>
        <p:spPr bwMode="auto">
          <a:xfrm>
            <a:off x="77724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Rectangle 31"/>
          <p:cNvSpPr>
            <a:spLocks noChangeArrowheads="1"/>
          </p:cNvSpPr>
          <p:nvPr/>
        </p:nvSpPr>
        <p:spPr bwMode="auto">
          <a:xfrm>
            <a:off x="8229600" y="4197350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Oval 32"/>
          <p:cNvSpPr>
            <a:spLocks noChangeArrowheads="1"/>
          </p:cNvSpPr>
          <p:nvPr/>
        </p:nvSpPr>
        <p:spPr bwMode="auto">
          <a:xfrm>
            <a:off x="6477000" y="419735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Oval 33"/>
          <p:cNvSpPr>
            <a:spLocks noChangeArrowheads="1"/>
          </p:cNvSpPr>
          <p:nvPr/>
        </p:nvSpPr>
        <p:spPr bwMode="auto">
          <a:xfrm>
            <a:off x="7991475" y="42735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Oval 34"/>
          <p:cNvSpPr>
            <a:spLocks noChangeArrowheads="1"/>
          </p:cNvSpPr>
          <p:nvPr/>
        </p:nvSpPr>
        <p:spPr bwMode="auto">
          <a:xfrm>
            <a:off x="7467600" y="42735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Oval 35"/>
          <p:cNvSpPr>
            <a:spLocks noChangeArrowheads="1"/>
          </p:cNvSpPr>
          <p:nvPr/>
        </p:nvSpPr>
        <p:spPr bwMode="auto">
          <a:xfrm>
            <a:off x="6629400" y="39655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Rectangle 36"/>
          <p:cNvSpPr>
            <a:spLocks noChangeArrowheads="1"/>
          </p:cNvSpPr>
          <p:nvPr/>
        </p:nvSpPr>
        <p:spPr bwMode="auto">
          <a:xfrm>
            <a:off x="64008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Rectangle 37"/>
          <p:cNvSpPr>
            <a:spLocks noChangeArrowheads="1"/>
          </p:cNvSpPr>
          <p:nvPr/>
        </p:nvSpPr>
        <p:spPr bwMode="auto">
          <a:xfrm>
            <a:off x="68580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Rectangle 38"/>
          <p:cNvSpPr>
            <a:spLocks noChangeArrowheads="1"/>
          </p:cNvSpPr>
          <p:nvPr/>
        </p:nvSpPr>
        <p:spPr bwMode="auto">
          <a:xfrm>
            <a:off x="73152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Rectangle 39"/>
          <p:cNvSpPr>
            <a:spLocks noChangeArrowheads="1"/>
          </p:cNvSpPr>
          <p:nvPr/>
        </p:nvSpPr>
        <p:spPr bwMode="auto">
          <a:xfrm>
            <a:off x="77724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Rectangle 40"/>
          <p:cNvSpPr>
            <a:spLocks noChangeArrowheads="1"/>
          </p:cNvSpPr>
          <p:nvPr/>
        </p:nvSpPr>
        <p:spPr bwMode="auto">
          <a:xfrm>
            <a:off x="8229600" y="3813175"/>
            <a:ext cx="457200" cy="3048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1" name="Oval 41"/>
          <p:cNvSpPr>
            <a:spLocks noChangeArrowheads="1"/>
          </p:cNvSpPr>
          <p:nvPr/>
        </p:nvSpPr>
        <p:spPr bwMode="auto">
          <a:xfrm>
            <a:off x="7339013" y="3813175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2" name="Oval 42"/>
          <p:cNvSpPr>
            <a:spLocks noChangeArrowheads="1"/>
          </p:cNvSpPr>
          <p:nvPr/>
        </p:nvSpPr>
        <p:spPr bwMode="auto">
          <a:xfrm>
            <a:off x="7572375" y="3824288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3" name="Oval 43"/>
          <p:cNvSpPr>
            <a:spLocks noChangeArrowheads="1"/>
          </p:cNvSpPr>
          <p:nvPr/>
        </p:nvSpPr>
        <p:spPr bwMode="auto">
          <a:xfrm>
            <a:off x="7443788" y="39655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96050" y="1239838"/>
            <a:ext cx="533400" cy="457200"/>
            <a:chOff x="6400800" y="1306513"/>
            <a:chExt cx="533400" cy="457200"/>
          </a:xfrm>
        </p:grpSpPr>
        <p:sp>
          <p:nvSpPr>
            <p:cNvPr id="25680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611938" y="1957388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3695700" y="3349625"/>
            <a:ext cx="838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0" name="Freeform 50"/>
          <p:cNvSpPr>
            <a:spLocks/>
          </p:cNvSpPr>
          <p:nvPr/>
        </p:nvSpPr>
        <p:spPr bwMode="auto">
          <a:xfrm>
            <a:off x="6981825" y="925513"/>
            <a:ext cx="238125" cy="1790700"/>
          </a:xfrm>
          <a:custGeom>
            <a:avLst/>
            <a:gdLst>
              <a:gd name="T0" fmla="*/ 2147483647 w 150"/>
              <a:gd name="T1" fmla="*/ 0 h 1128"/>
              <a:gd name="T2" fmla="*/ 0 w 150"/>
              <a:gd name="T3" fmla="*/ 2147483647 h 1128"/>
              <a:gd name="T4" fmla="*/ 2147483647 w 150"/>
              <a:gd name="T5" fmla="*/ 2147483647 h 1128"/>
              <a:gd name="T6" fmla="*/ 2147483647 w 150"/>
              <a:gd name="T7" fmla="*/ 2147483647 h 1128"/>
              <a:gd name="T8" fmla="*/ 2147483647 w 150"/>
              <a:gd name="T9" fmla="*/ 2147483647 h 1128"/>
              <a:gd name="T10" fmla="*/ 2147483647 w 150"/>
              <a:gd name="T11" fmla="*/ 2147483647 h 1128"/>
              <a:gd name="T12" fmla="*/ 2147483647 w 150"/>
              <a:gd name="T13" fmla="*/ 2147483647 h 1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" h="1128">
                <a:moveTo>
                  <a:pt x="6" y="0"/>
                </a:moveTo>
                <a:cubicBezTo>
                  <a:pt x="4" y="130"/>
                  <a:pt x="0" y="260"/>
                  <a:pt x="0" y="390"/>
                </a:cubicBezTo>
                <a:cubicBezTo>
                  <a:pt x="0" y="462"/>
                  <a:pt x="1" y="534"/>
                  <a:pt x="6" y="606"/>
                </a:cubicBezTo>
                <a:cubicBezTo>
                  <a:pt x="8" y="631"/>
                  <a:pt x="42" y="672"/>
                  <a:pt x="42" y="672"/>
                </a:cubicBezTo>
                <a:cubicBezTo>
                  <a:pt x="48" y="705"/>
                  <a:pt x="58" y="736"/>
                  <a:pt x="66" y="768"/>
                </a:cubicBezTo>
                <a:cubicBezTo>
                  <a:pt x="67" y="796"/>
                  <a:pt x="62" y="906"/>
                  <a:pt x="90" y="948"/>
                </a:cubicBezTo>
                <a:cubicBezTo>
                  <a:pt x="127" y="1004"/>
                  <a:pt x="150" y="1060"/>
                  <a:pt x="150" y="1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1" name="Freeform 51"/>
          <p:cNvSpPr>
            <a:spLocks/>
          </p:cNvSpPr>
          <p:nvPr/>
        </p:nvSpPr>
        <p:spPr bwMode="auto">
          <a:xfrm>
            <a:off x="7000875" y="714375"/>
            <a:ext cx="1038225" cy="1154113"/>
          </a:xfrm>
          <a:custGeom>
            <a:avLst/>
            <a:gdLst>
              <a:gd name="T0" fmla="*/ 0 w 654"/>
              <a:gd name="T1" fmla="*/ 2147483647 h 672"/>
              <a:gd name="T2" fmla="*/ 2147483647 w 654"/>
              <a:gd name="T3" fmla="*/ 2147483647 h 672"/>
              <a:gd name="T4" fmla="*/ 2147483647 w 654"/>
              <a:gd name="T5" fmla="*/ 2147483647 h 672"/>
              <a:gd name="T6" fmla="*/ 2147483647 w 654"/>
              <a:gd name="T7" fmla="*/ 2147483647 h 672"/>
              <a:gd name="T8" fmla="*/ 2147483647 w 654"/>
              <a:gd name="T9" fmla="*/ 2147483647 h 672"/>
              <a:gd name="T10" fmla="*/ 2147483647 w 654"/>
              <a:gd name="T11" fmla="*/ 2147483647 h 672"/>
              <a:gd name="T12" fmla="*/ 2147483647 w 654"/>
              <a:gd name="T13" fmla="*/ 0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672">
                <a:moveTo>
                  <a:pt x="0" y="672"/>
                </a:moveTo>
                <a:cubicBezTo>
                  <a:pt x="49" y="664"/>
                  <a:pt x="48" y="645"/>
                  <a:pt x="90" y="630"/>
                </a:cubicBezTo>
                <a:cubicBezTo>
                  <a:pt x="133" y="614"/>
                  <a:pt x="179" y="606"/>
                  <a:pt x="222" y="588"/>
                </a:cubicBezTo>
                <a:cubicBezTo>
                  <a:pt x="303" y="554"/>
                  <a:pt x="379" y="508"/>
                  <a:pt x="462" y="480"/>
                </a:cubicBezTo>
                <a:cubicBezTo>
                  <a:pt x="520" y="422"/>
                  <a:pt x="590" y="357"/>
                  <a:pt x="624" y="282"/>
                </a:cubicBezTo>
                <a:cubicBezTo>
                  <a:pt x="634" y="261"/>
                  <a:pt x="639" y="238"/>
                  <a:pt x="648" y="216"/>
                </a:cubicBezTo>
                <a:cubicBezTo>
                  <a:pt x="650" y="144"/>
                  <a:pt x="654" y="0"/>
                  <a:pt x="65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2" name="Freeform 52"/>
          <p:cNvSpPr>
            <a:spLocks/>
          </p:cNvSpPr>
          <p:nvPr/>
        </p:nvSpPr>
        <p:spPr bwMode="auto">
          <a:xfrm>
            <a:off x="7724775" y="1544638"/>
            <a:ext cx="393700" cy="1152525"/>
          </a:xfrm>
          <a:custGeom>
            <a:avLst/>
            <a:gdLst>
              <a:gd name="T0" fmla="*/ 0 w 248"/>
              <a:gd name="T1" fmla="*/ 0 h 726"/>
              <a:gd name="T2" fmla="*/ 2147483647 w 248"/>
              <a:gd name="T3" fmla="*/ 2147483647 h 726"/>
              <a:gd name="T4" fmla="*/ 2147483647 w 248"/>
              <a:gd name="T5" fmla="*/ 2147483647 h 726"/>
              <a:gd name="T6" fmla="*/ 2147483647 w 248"/>
              <a:gd name="T7" fmla="*/ 2147483647 h 726"/>
              <a:gd name="T8" fmla="*/ 2147483647 w 248"/>
              <a:gd name="T9" fmla="*/ 2147483647 h 7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726">
                <a:moveTo>
                  <a:pt x="0" y="0"/>
                </a:moveTo>
                <a:cubicBezTo>
                  <a:pt x="87" y="60"/>
                  <a:pt x="129" y="90"/>
                  <a:pt x="180" y="180"/>
                </a:cubicBezTo>
                <a:cubicBezTo>
                  <a:pt x="197" y="209"/>
                  <a:pt x="204" y="239"/>
                  <a:pt x="216" y="270"/>
                </a:cubicBezTo>
                <a:cubicBezTo>
                  <a:pt x="221" y="282"/>
                  <a:pt x="228" y="306"/>
                  <a:pt x="228" y="306"/>
                </a:cubicBezTo>
                <a:cubicBezTo>
                  <a:pt x="248" y="445"/>
                  <a:pt x="246" y="585"/>
                  <a:pt x="246" y="72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Freeform 53"/>
          <p:cNvSpPr>
            <a:spLocks/>
          </p:cNvSpPr>
          <p:nvPr/>
        </p:nvSpPr>
        <p:spPr bwMode="auto">
          <a:xfrm>
            <a:off x="8020050" y="1277938"/>
            <a:ext cx="962025" cy="552450"/>
          </a:xfrm>
          <a:custGeom>
            <a:avLst/>
            <a:gdLst>
              <a:gd name="T0" fmla="*/ 0 w 606"/>
              <a:gd name="T1" fmla="*/ 2147483647 h 348"/>
              <a:gd name="T2" fmla="*/ 2147483647 w 606"/>
              <a:gd name="T3" fmla="*/ 2147483647 h 348"/>
              <a:gd name="T4" fmla="*/ 2147483647 w 606"/>
              <a:gd name="T5" fmla="*/ 2147483647 h 348"/>
              <a:gd name="T6" fmla="*/ 2147483647 w 606"/>
              <a:gd name="T7" fmla="*/ 2147483647 h 348"/>
              <a:gd name="T8" fmla="*/ 2147483647 w 606"/>
              <a:gd name="T9" fmla="*/ 2147483647 h 348"/>
              <a:gd name="T10" fmla="*/ 2147483647 w 606"/>
              <a:gd name="T11" fmla="*/ 2147483647 h 348"/>
              <a:gd name="T12" fmla="*/ 2147483647 w 606"/>
              <a:gd name="T13" fmla="*/ 2147483647 h 3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6" h="348">
                <a:moveTo>
                  <a:pt x="0" y="348"/>
                </a:moveTo>
                <a:lnTo>
                  <a:pt x="60" y="318"/>
                </a:lnTo>
                <a:cubicBezTo>
                  <a:pt x="60" y="318"/>
                  <a:pt x="60" y="318"/>
                  <a:pt x="60" y="318"/>
                </a:cubicBezTo>
                <a:cubicBezTo>
                  <a:pt x="129" y="295"/>
                  <a:pt x="201" y="225"/>
                  <a:pt x="252" y="174"/>
                </a:cubicBezTo>
                <a:cubicBezTo>
                  <a:pt x="255" y="164"/>
                  <a:pt x="294" y="90"/>
                  <a:pt x="306" y="78"/>
                </a:cubicBezTo>
                <a:cubicBezTo>
                  <a:pt x="310" y="74"/>
                  <a:pt x="318" y="74"/>
                  <a:pt x="324" y="72"/>
                </a:cubicBezTo>
                <a:cubicBezTo>
                  <a:pt x="396" y="0"/>
                  <a:pt x="515" y="6"/>
                  <a:pt x="606" y="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Freeform 54"/>
          <p:cNvSpPr>
            <a:spLocks/>
          </p:cNvSpPr>
          <p:nvPr/>
        </p:nvSpPr>
        <p:spPr bwMode="auto">
          <a:xfrm>
            <a:off x="6000750" y="1325563"/>
            <a:ext cx="3000375" cy="619125"/>
          </a:xfrm>
          <a:custGeom>
            <a:avLst/>
            <a:gdLst>
              <a:gd name="T0" fmla="*/ 0 w 1890"/>
              <a:gd name="T1" fmla="*/ 2147483647 h 390"/>
              <a:gd name="T2" fmla="*/ 2147483647 w 1890"/>
              <a:gd name="T3" fmla="*/ 2147483647 h 390"/>
              <a:gd name="T4" fmla="*/ 2147483647 w 1890"/>
              <a:gd name="T5" fmla="*/ 2147483647 h 390"/>
              <a:gd name="T6" fmla="*/ 2147483647 w 1890"/>
              <a:gd name="T7" fmla="*/ 2147483647 h 390"/>
              <a:gd name="T8" fmla="*/ 2147483647 w 1890"/>
              <a:gd name="T9" fmla="*/ 2147483647 h 390"/>
              <a:gd name="T10" fmla="*/ 2147483647 w 1890"/>
              <a:gd name="T11" fmla="*/ 2147483647 h 390"/>
              <a:gd name="T12" fmla="*/ 2147483647 w 1890"/>
              <a:gd name="T13" fmla="*/ 2147483647 h 390"/>
              <a:gd name="T14" fmla="*/ 2147483647 w 1890"/>
              <a:gd name="T15" fmla="*/ 2147483647 h 390"/>
              <a:gd name="T16" fmla="*/ 2147483647 w 1890"/>
              <a:gd name="T17" fmla="*/ 2147483647 h 390"/>
              <a:gd name="T18" fmla="*/ 2147483647 w 1890"/>
              <a:gd name="T19" fmla="*/ 2147483647 h 390"/>
              <a:gd name="T20" fmla="*/ 2147483647 w 1890"/>
              <a:gd name="T21" fmla="*/ 0 h 3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90" h="390">
                <a:moveTo>
                  <a:pt x="0" y="390"/>
                </a:moveTo>
                <a:cubicBezTo>
                  <a:pt x="45" y="357"/>
                  <a:pt x="1" y="384"/>
                  <a:pt x="54" y="366"/>
                </a:cubicBezTo>
                <a:cubicBezTo>
                  <a:pt x="87" y="355"/>
                  <a:pt x="116" y="334"/>
                  <a:pt x="150" y="324"/>
                </a:cubicBezTo>
                <a:cubicBezTo>
                  <a:pt x="201" y="309"/>
                  <a:pt x="259" y="305"/>
                  <a:pt x="312" y="300"/>
                </a:cubicBezTo>
                <a:cubicBezTo>
                  <a:pt x="484" y="243"/>
                  <a:pt x="579" y="256"/>
                  <a:pt x="792" y="252"/>
                </a:cubicBezTo>
                <a:cubicBezTo>
                  <a:pt x="859" y="230"/>
                  <a:pt x="922" y="209"/>
                  <a:pt x="990" y="192"/>
                </a:cubicBezTo>
                <a:cubicBezTo>
                  <a:pt x="1035" y="162"/>
                  <a:pt x="1094" y="160"/>
                  <a:pt x="1146" y="156"/>
                </a:cubicBezTo>
                <a:cubicBezTo>
                  <a:pt x="1194" y="140"/>
                  <a:pt x="1240" y="124"/>
                  <a:pt x="1290" y="114"/>
                </a:cubicBezTo>
                <a:cubicBezTo>
                  <a:pt x="1326" y="96"/>
                  <a:pt x="1359" y="92"/>
                  <a:pt x="1398" y="84"/>
                </a:cubicBezTo>
                <a:cubicBezTo>
                  <a:pt x="1481" y="67"/>
                  <a:pt x="1552" y="48"/>
                  <a:pt x="1638" y="42"/>
                </a:cubicBezTo>
                <a:cubicBezTo>
                  <a:pt x="1722" y="14"/>
                  <a:pt x="1802" y="0"/>
                  <a:pt x="189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5" name="Freeform 55"/>
          <p:cNvSpPr>
            <a:spLocks/>
          </p:cNvSpPr>
          <p:nvPr/>
        </p:nvSpPr>
        <p:spPr bwMode="auto">
          <a:xfrm>
            <a:off x="6724650" y="858838"/>
            <a:ext cx="504825" cy="1733550"/>
          </a:xfrm>
          <a:custGeom>
            <a:avLst/>
            <a:gdLst>
              <a:gd name="T0" fmla="*/ 2147483647 w 318"/>
              <a:gd name="T1" fmla="*/ 0 h 1092"/>
              <a:gd name="T2" fmla="*/ 2147483647 w 318"/>
              <a:gd name="T3" fmla="*/ 2147483647 h 1092"/>
              <a:gd name="T4" fmla="*/ 2147483647 w 318"/>
              <a:gd name="T5" fmla="*/ 2147483647 h 1092"/>
              <a:gd name="T6" fmla="*/ 2147483647 w 318"/>
              <a:gd name="T7" fmla="*/ 2147483647 h 1092"/>
              <a:gd name="T8" fmla="*/ 2147483647 w 318"/>
              <a:gd name="T9" fmla="*/ 2147483647 h 1092"/>
              <a:gd name="T10" fmla="*/ 2147483647 w 318"/>
              <a:gd name="T11" fmla="*/ 2147483647 h 1092"/>
              <a:gd name="T12" fmla="*/ 2147483647 w 318"/>
              <a:gd name="T13" fmla="*/ 2147483647 h 1092"/>
              <a:gd name="T14" fmla="*/ 2147483647 w 318"/>
              <a:gd name="T15" fmla="*/ 2147483647 h 1092"/>
              <a:gd name="T16" fmla="*/ 2147483647 w 318"/>
              <a:gd name="T17" fmla="*/ 2147483647 h 1092"/>
              <a:gd name="T18" fmla="*/ 2147483647 w 318"/>
              <a:gd name="T19" fmla="*/ 2147483647 h 1092"/>
              <a:gd name="T20" fmla="*/ 2147483647 w 318"/>
              <a:gd name="T21" fmla="*/ 2147483647 h 1092"/>
              <a:gd name="T22" fmla="*/ 0 w 318"/>
              <a:gd name="T23" fmla="*/ 2147483647 h 1092"/>
              <a:gd name="T24" fmla="*/ 2147483647 w 318"/>
              <a:gd name="T25" fmla="*/ 2147483647 h 10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8" h="1092">
                <a:moveTo>
                  <a:pt x="318" y="0"/>
                </a:moveTo>
                <a:cubicBezTo>
                  <a:pt x="295" y="34"/>
                  <a:pt x="288" y="77"/>
                  <a:pt x="270" y="114"/>
                </a:cubicBezTo>
                <a:cubicBezTo>
                  <a:pt x="262" y="130"/>
                  <a:pt x="246" y="162"/>
                  <a:pt x="246" y="162"/>
                </a:cubicBezTo>
                <a:cubicBezTo>
                  <a:pt x="234" y="221"/>
                  <a:pt x="213" y="275"/>
                  <a:pt x="204" y="336"/>
                </a:cubicBezTo>
                <a:cubicBezTo>
                  <a:pt x="202" y="412"/>
                  <a:pt x="203" y="488"/>
                  <a:pt x="198" y="564"/>
                </a:cubicBezTo>
                <a:cubicBezTo>
                  <a:pt x="197" y="584"/>
                  <a:pt x="183" y="596"/>
                  <a:pt x="174" y="612"/>
                </a:cubicBezTo>
                <a:cubicBezTo>
                  <a:pt x="154" y="648"/>
                  <a:pt x="150" y="684"/>
                  <a:pt x="120" y="714"/>
                </a:cubicBezTo>
                <a:cubicBezTo>
                  <a:pt x="109" y="756"/>
                  <a:pt x="85" y="795"/>
                  <a:pt x="66" y="834"/>
                </a:cubicBezTo>
                <a:cubicBezTo>
                  <a:pt x="61" y="844"/>
                  <a:pt x="57" y="866"/>
                  <a:pt x="54" y="876"/>
                </a:cubicBezTo>
                <a:cubicBezTo>
                  <a:pt x="50" y="888"/>
                  <a:pt x="49" y="901"/>
                  <a:pt x="42" y="912"/>
                </a:cubicBezTo>
                <a:cubicBezTo>
                  <a:pt x="38" y="918"/>
                  <a:pt x="33" y="923"/>
                  <a:pt x="30" y="930"/>
                </a:cubicBezTo>
                <a:cubicBezTo>
                  <a:pt x="15" y="964"/>
                  <a:pt x="12" y="1003"/>
                  <a:pt x="0" y="1038"/>
                </a:cubicBezTo>
                <a:cubicBezTo>
                  <a:pt x="10" y="1067"/>
                  <a:pt x="6" y="1050"/>
                  <a:pt x="6" y="10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6" name="Freeform 56"/>
          <p:cNvSpPr>
            <a:spLocks/>
          </p:cNvSpPr>
          <p:nvPr/>
        </p:nvSpPr>
        <p:spPr bwMode="auto">
          <a:xfrm>
            <a:off x="7848600" y="725488"/>
            <a:ext cx="508000" cy="1895475"/>
          </a:xfrm>
          <a:custGeom>
            <a:avLst/>
            <a:gdLst>
              <a:gd name="T0" fmla="*/ 0 w 320"/>
              <a:gd name="T1" fmla="*/ 0 h 1194"/>
              <a:gd name="T2" fmla="*/ 2147483647 w 320"/>
              <a:gd name="T3" fmla="*/ 2147483647 h 1194"/>
              <a:gd name="T4" fmla="*/ 2147483647 w 320"/>
              <a:gd name="T5" fmla="*/ 2147483647 h 1194"/>
              <a:gd name="T6" fmla="*/ 2147483647 w 320"/>
              <a:gd name="T7" fmla="*/ 2147483647 h 1194"/>
              <a:gd name="T8" fmla="*/ 2147483647 w 320"/>
              <a:gd name="T9" fmla="*/ 2147483647 h 1194"/>
              <a:gd name="T10" fmla="*/ 2147483647 w 320"/>
              <a:gd name="T11" fmla="*/ 2147483647 h 1194"/>
              <a:gd name="T12" fmla="*/ 2147483647 w 320"/>
              <a:gd name="T13" fmla="*/ 2147483647 h 1194"/>
              <a:gd name="T14" fmla="*/ 2147483647 w 320"/>
              <a:gd name="T15" fmla="*/ 2147483647 h 11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20" h="1194">
                <a:moveTo>
                  <a:pt x="0" y="0"/>
                </a:moveTo>
                <a:cubicBezTo>
                  <a:pt x="26" y="185"/>
                  <a:pt x="144" y="347"/>
                  <a:pt x="216" y="516"/>
                </a:cubicBezTo>
                <a:cubicBezTo>
                  <a:pt x="220" y="538"/>
                  <a:pt x="221" y="561"/>
                  <a:pt x="228" y="582"/>
                </a:cubicBezTo>
                <a:cubicBezTo>
                  <a:pt x="236" y="607"/>
                  <a:pt x="252" y="631"/>
                  <a:pt x="264" y="654"/>
                </a:cubicBezTo>
                <a:cubicBezTo>
                  <a:pt x="273" y="672"/>
                  <a:pt x="276" y="695"/>
                  <a:pt x="282" y="714"/>
                </a:cubicBezTo>
                <a:cubicBezTo>
                  <a:pt x="284" y="830"/>
                  <a:pt x="282" y="946"/>
                  <a:pt x="288" y="1062"/>
                </a:cubicBezTo>
                <a:cubicBezTo>
                  <a:pt x="289" y="1075"/>
                  <a:pt x="303" y="1085"/>
                  <a:pt x="306" y="1098"/>
                </a:cubicBezTo>
                <a:cubicBezTo>
                  <a:pt x="320" y="1160"/>
                  <a:pt x="318" y="1143"/>
                  <a:pt x="318" y="119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1" name="Line 71"/>
          <p:cNvSpPr>
            <a:spLocks noChangeShapeType="1"/>
          </p:cNvSpPr>
          <p:nvPr/>
        </p:nvSpPr>
        <p:spPr bwMode="auto">
          <a:xfrm flipV="1">
            <a:off x="5716588" y="4686300"/>
            <a:ext cx="0" cy="1857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2" name="Line 72"/>
          <p:cNvSpPr>
            <a:spLocks noChangeShapeType="1"/>
          </p:cNvSpPr>
          <p:nvPr/>
        </p:nvSpPr>
        <p:spPr bwMode="auto">
          <a:xfrm>
            <a:off x="5716588" y="6534150"/>
            <a:ext cx="2695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3" name="Text Box 73"/>
          <p:cNvSpPr txBox="1">
            <a:spLocks noChangeArrowheads="1"/>
          </p:cNvSpPr>
          <p:nvPr/>
        </p:nvSpPr>
        <p:spPr bwMode="auto">
          <a:xfrm>
            <a:off x="8016875" y="6078538"/>
            <a:ext cx="817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||p-q||</a:t>
            </a:r>
          </a:p>
        </p:txBody>
      </p:sp>
      <p:sp>
        <p:nvSpPr>
          <p:cNvPr id="133194" name="Text Box 74"/>
          <p:cNvSpPr txBox="1">
            <a:spLocks noChangeArrowheads="1"/>
          </p:cNvSpPr>
          <p:nvPr/>
        </p:nvSpPr>
        <p:spPr bwMode="auto">
          <a:xfrm>
            <a:off x="5684838" y="4737100"/>
            <a:ext cx="162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Pr[g(p)=g(q)]</a:t>
            </a:r>
          </a:p>
        </p:txBody>
      </p:sp>
      <p:sp>
        <p:nvSpPr>
          <p:cNvPr id="133195" name="Freeform 75"/>
          <p:cNvSpPr>
            <a:spLocks/>
          </p:cNvSpPr>
          <p:nvPr/>
        </p:nvSpPr>
        <p:spPr bwMode="auto">
          <a:xfrm>
            <a:off x="5707063" y="5400675"/>
            <a:ext cx="2257425" cy="1057275"/>
          </a:xfrm>
          <a:custGeom>
            <a:avLst/>
            <a:gdLst>
              <a:gd name="T0" fmla="*/ 0 w 1422"/>
              <a:gd name="T1" fmla="*/ 0 h 666"/>
              <a:gd name="T2" fmla="*/ 2147483647 w 1422"/>
              <a:gd name="T3" fmla="*/ 2147483647 h 666"/>
              <a:gd name="T4" fmla="*/ 2147483647 w 1422"/>
              <a:gd name="T5" fmla="*/ 2147483647 h 666"/>
              <a:gd name="T6" fmla="*/ 2147483647 w 1422"/>
              <a:gd name="T7" fmla="*/ 2147483647 h 666"/>
              <a:gd name="T8" fmla="*/ 2147483647 w 1422"/>
              <a:gd name="T9" fmla="*/ 2147483647 h 666"/>
              <a:gd name="T10" fmla="*/ 2147483647 w 1422"/>
              <a:gd name="T11" fmla="*/ 2147483647 h 666"/>
              <a:gd name="T12" fmla="*/ 2147483647 w 1422"/>
              <a:gd name="T13" fmla="*/ 2147483647 h 666"/>
              <a:gd name="T14" fmla="*/ 2147483647 w 1422"/>
              <a:gd name="T15" fmla="*/ 2147483647 h 666"/>
              <a:gd name="T16" fmla="*/ 2147483647 w 1422"/>
              <a:gd name="T17" fmla="*/ 2147483647 h 666"/>
              <a:gd name="T18" fmla="*/ 2147483647 w 1422"/>
              <a:gd name="T19" fmla="*/ 2147483647 h 666"/>
              <a:gd name="T20" fmla="*/ 2147483647 w 1422"/>
              <a:gd name="T21" fmla="*/ 2147483647 h 6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422" h="666">
                <a:moveTo>
                  <a:pt x="0" y="0"/>
                </a:moveTo>
                <a:cubicBezTo>
                  <a:pt x="93" y="19"/>
                  <a:pt x="187" y="38"/>
                  <a:pt x="240" y="60"/>
                </a:cubicBezTo>
                <a:cubicBezTo>
                  <a:pt x="293" y="82"/>
                  <a:pt x="284" y="102"/>
                  <a:pt x="318" y="132"/>
                </a:cubicBezTo>
                <a:cubicBezTo>
                  <a:pt x="352" y="162"/>
                  <a:pt x="405" y="202"/>
                  <a:pt x="444" y="240"/>
                </a:cubicBezTo>
                <a:cubicBezTo>
                  <a:pt x="483" y="278"/>
                  <a:pt x="517" y="324"/>
                  <a:pt x="552" y="360"/>
                </a:cubicBezTo>
                <a:cubicBezTo>
                  <a:pt x="587" y="396"/>
                  <a:pt x="621" y="433"/>
                  <a:pt x="654" y="456"/>
                </a:cubicBezTo>
                <a:cubicBezTo>
                  <a:pt x="687" y="479"/>
                  <a:pt x="704" y="480"/>
                  <a:pt x="750" y="498"/>
                </a:cubicBezTo>
                <a:cubicBezTo>
                  <a:pt x="796" y="516"/>
                  <a:pt x="878" y="543"/>
                  <a:pt x="930" y="564"/>
                </a:cubicBezTo>
                <a:cubicBezTo>
                  <a:pt x="982" y="585"/>
                  <a:pt x="996" y="609"/>
                  <a:pt x="1062" y="624"/>
                </a:cubicBezTo>
                <a:cubicBezTo>
                  <a:pt x="1128" y="639"/>
                  <a:pt x="1266" y="647"/>
                  <a:pt x="1326" y="654"/>
                </a:cubicBezTo>
                <a:cubicBezTo>
                  <a:pt x="1386" y="661"/>
                  <a:pt x="1404" y="663"/>
                  <a:pt x="1422" y="666"/>
                </a:cubicBezTo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6" name="Line 76"/>
          <p:cNvSpPr>
            <a:spLocks noChangeShapeType="1"/>
          </p:cNvSpPr>
          <p:nvPr/>
        </p:nvSpPr>
        <p:spPr bwMode="auto">
          <a:xfrm flipV="1">
            <a:off x="7088188" y="6257925"/>
            <a:ext cx="0" cy="266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7" name="Line 77"/>
          <p:cNvSpPr>
            <a:spLocks noChangeShapeType="1"/>
          </p:cNvSpPr>
          <p:nvPr/>
        </p:nvSpPr>
        <p:spPr bwMode="auto">
          <a:xfrm flipH="1">
            <a:off x="5711825" y="6257925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0" name="Text Box 80"/>
          <p:cNvSpPr txBox="1">
            <a:spLocks noChangeArrowheads="1"/>
          </p:cNvSpPr>
          <p:nvPr/>
        </p:nvSpPr>
        <p:spPr bwMode="auto">
          <a:xfrm>
            <a:off x="6107113" y="6488113"/>
            <a:ext cx="26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r</a:t>
            </a:r>
          </a:p>
        </p:txBody>
      </p:sp>
      <p:sp>
        <p:nvSpPr>
          <p:cNvPr id="133201" name="Text Box 81"/>
          <p:cNvSpPr txBox="1">
            <a:spLocks noChangeArrowheads="1"/>
          </p:cNvSpPr>
          <p:nvPr/>
        </p:nvSpPr>
        <p:spPr bwMode="auto">
          <a:xfrm>
            <a:off x="6938963" y="6488113"/>
            <a:ext cx="39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cr</a:t>
            </a:r>
          </a:p>
        </p:txBody>
      </p:sp>
      <p:sp>
        <p:nvSpPr>
          <p:cNvPr id="133204" name="Text Box 84"/>
          <p:cNvSpPr txBox="1">
            <a:spLocks noChangeArrowheads="1"/>
          </p:cNvSpPr>
          <p:nvPr/>
        </p:nvSpPr>
        <p:spPr bwMode="auto">
          <a:xfrm>
            <a:off x="5443538" y="5180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3205" name="Freeform 85"/>
          <p:cNvSpPr>
            <a:spLocks/>
          </p:cNvSpPr>
          <p:nvPr/>
        </p:nvSpPr>
        <p:spPr bwMode="auto">
          <a:xfrm>
            <a:off x="6086475" y="1600200"/>
            <a:ext cx="1941513" cy="1138238"/>
          </a:xfrm>
          <a:custGeom>
            <a:avLst/>
            <a:gdLst>
              <a:gd name="T0" fmla="*/ 0 w 1280"/>
              <a:gd name="T1" fmla="*/ 0 h 746"/>
              <a:gd name="T2" fmla="*/ 2147483647 w 1280"/>
              <a:gd name="T3" fmla="*/ 2147483647 h 746"/>
              <a:gd name="T4" fmla="*/ 2147483647 w 1280"/>
              <a:gd name="T5" fmla="*/ 2147483647 h 746"/>
              <a:gd name="T6" fmla="*/ 2147483647 w 1280"/>
              <a:gd name="T7" fmla="*/ 2147483647 h 746"/>
              <a:gd name="T8" fmla="*/ 2147483647 w 1280"/>
              <a:gd name="T9" fmla="*/ 2147483647 h 746"/>
              <a:gd name="T10" fmla="*/ 2147483647 w 1280"/>
              <a:gd name="T11" fmla="*/ 2147483647 h 746"/>
              <a:gd name="T12" fmla="*/ 2147483647 w 1280"/>
              <a:gd name="T13" fmla="*/ 2147483647 h 746"/>
              <a:gd name="T14" fmla="*/ 2147483647 w 1280"/>
              <a:gd name="T15" fmla="*/ 2147483647 h 746"/>
              <a:gd name="T16" fmla="*/ 2147483647 w 1280"/>
              <a:gd name="T17" fmla="*/ 2147483647 h 746"/>
              <a:gd name="T18" fmla="*/ 2147483647 w 1280"/>
              <a:gd name="T19" fmla="*/ 2147483647 h 746"/>
              <a:gd name="T20" fmla="*/ 2147483647 w 1280"/>
              <a:gd name="T21" fmla="*/ 2147483647 h 746"/>
              <a:gd name="T22" fmla="*/ 2147483647 w 1280"/>
              <a:gd name="T23" fmla="*/ 2147483647 h 746"/>
              <a:gd name="T24" fmla="*/ 2147483647 w 1280"/>
              <a:gd name="T25" fmla="*/ 2147483647 h 746"/>
              <a:gd name="T26" fmla="*/ 2147483647 w 1280"/>
              <a:gd name="T27" fmla="*/ 2147483647 h 746"/>
              <a:gd name="T28" fmla="*/ 2147483647 w 1280"/>
              <a:gd name="T29" fmla="*/ 2147483647 h 74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746">
                <a:moveTo>
                  <a:pt x="0" y="0"/>
                </a:moveTo>
                <a:cubicBezTo>
                  <a:pt x="38" y="38"/>
                  <a:pt x="9" y="14"/>
                  <a:pt x="96" y="48"/>
                </a:cubicBezTo>
                <a:cubicBezTo>
                  <a:pt x="167" y="76"/>
                  <a:pt x="244" y="95"/>
                  <a:pt x="318" y="114"/>
                </a:cubicBezTo>
                <a:cubicBezTo>
                  <a:pt x="328" y="143"/>
                  <a:pt x="342" y="146"/>
                  <a:pt x="366" y="162"/>
                </a:cubicBezTo>
                <a:cubicBezTo>
                  <a:pt x="403" y="187"/>
                  <a:pt x="437" y="226"/>
                  <a:pt x="480" y="240"/>
                </a:cubicBezTo>
                <a:cubicBezTo>
                  <a:pt x="509" y="269"/>
                  <a:pt x="544" y="276"/>
                  <a:pt x="576" y="300"/>
                </a:cubicBezTo>
                <a:cubicBezTo>
                  <a:pt x="618" y="331"/>
                  <a:pt x="656" y="371"/>
                  <a:pt x="708" y="384"/>
                </a:cubicBezTo>
                <a:cubicBezTo>
                  <a:pt x="753" y="420"/>
                  <a:pt x="810" y="444"/>
                  <a:pt x="864" y="462"/>
                </a:cubicBezTo>
                <a:cubicBezTo>
                  <a:pt x="911" y="497"/>
                  <a:pt x="969" y="538"/>
                  <a:pt x="1026" y="552"/>
                </a:cubicBezTo>
                <a:cubicBezTo>
                  <a:pt x="1060" y="578"/>
                  <a:pt x="1078" y="585"/>
                  <a:pt x="1110" y="606"/>
                </a:cubicBezTo>
                <a:cubicBezTo>
                  <a:pt x="1123" y="625"/>
                  <a:pt x="1136" y="644"/>
                  <a:pt x="1158" y="654"/>
                </a:cubicBezTo>
                <a:cubicBezTo>
                  <a:pt x="1170" y="659"/>
                  <a:pt x="1194" y="666"/>
                  <a:pt x="1194" y="666"/>
                </a:cubicBezTo>
                <a:cubicBezTo>
                  <a:pt x="1227" y="715"/>
                  <a:pt x="1184" y="659"/>
                  <a:pt x="1224" y="690"/>
                </a:cubicBezTo>
                <a:cubicBezTo>
                  <a:pt x="1237" y="700"/>
                  <a:pt x="1248" y="714"/>
                  <a:pt x="1260" y="726"/>
                </a:cubicBezTo>
                <a:cubicBezTo>
                  <a:pt x="1280" y="746"/>
                  <a:pt x="1278" y="743"/>
                  <a:pt x="1278" y="7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6" name="Freeform 86"/>
          <p:cNvSpPr>
            <a:spLocks/>
          </p:cNvSpPr>
          <p:nvPr/>
        </p:nvSpPr>
        <p:spPr bwMode="auto">
          <a:xfrm>
            <a:off x="7639050" y="838200"/>
            <a:ext cx="781050" cy="1609725"/>
          </a:xfrm>
          <a:custGeom>
            <a:avLst/>
            <a:gdLst>
              <a:gd name="T0" fmla="*/ 0 w 492"/>
              <a:gd name="T1" fmla="*/ 2147483647 h 1014"/>
              <a:gd name="T2" fmla="*/ 2147483647 w 492"/>
              <a:gd name="T3" fmla="*/ 2147483647 h 1014"/>
              <a:gd name="T4" fmla="*/ 2147483647 w 492"/>
              <a:gd name="T5" fmla="*/ 2147483647 h 1014"/>
              <a:gd name="T6" fmla="*/ 2147483647 w 492"/>
              <a:gd name="T7" fmla="*/ 2147483647 h 1014"/>
              <a:gd name="T8" fmla="*/ 2147483647 w 492"/>
              <a:gd name="T9" fmla="*/ 2147483647 h 1014"/>
              <a:gd name="T10" fmla="*/ 2147483647 w 492"/>
              <a:gd name="T11" fmla="*/ 2147483647 h 1014"/>
              <a:gd name="T12" fmla="*/ 2147483647 w 492"/>
              <a:gd name="T13" fmla="*/ 2147483647 h 1014"/>
              <a:gd name="T14" fmla="*/ 2147483647 w 492"/>
              <a:gd name="T15" fmla="*/ 2147483647 h 1014"/>
              <a:gd name="T16" fmla="*/ 2147483647 w 492"/>
              <a:gd name="T17" fmla="*/ 2147483647 h 1014"/>
              <a:gd name="T18" fmla="*/ 2147483647 w 492"/>
              <a:gd name="T19" fmla="*/ 0 h 10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92" h="1014">
                <a:moveTo>
                  <a:pt x="0" y="1014"/>
                </a:moveTo>
                <a:cubicBezTo>
                  <a:pt x="18" y="961"/>
                  <a:pt x="59" y="922"/>
                  <a:pt x="90" y="876"/>
                </a:cubicBezTo>
                <a:cubicBezTo>
                  <a:pt x="105" y="816"/>
                  <a:pt x="97" y="844"/>
                  <a:pt x="114" y="792"/>
                </a:cubicBezTo>
                <a:cubicBezTo>
                  <a:pt x="122" y="737"/>
                  <a:pt x="146" y="695"/>
                  <a:pt x="162" y="642"/>
                </a:cubicBezTo>
                <a:cubicBezTo>
                  <a:pt x="189" y="556"/>
                  <a:pt x="219" y="463"/>
                  <a:pt x="264" y="384"/>
                </a:cubicBezTo>
                <a:cubicBezTo>
                  <a:pt x="273" y="349"/>
                  <a:pt x="290" y="311"/>
                  <a:pt x="312" y="282"/>
                </a:cubicBezTo>
                <a:cubicBezTo>
                  <a:pt x="324" y="245"/>
                  <a:pt x="357" y="218"/>
                  <a:pt x="378" y="186"/>
                </a:cubicBezTo>
                <a:cubicBezTo>
                  <a:pt x="411" y="136"/>
                  <a:pt x="431" y="79"/>
                  <a:pt x="474" y="36"/>
                </a:cubicBezTo>
                <a:cubicBezTo>
                  <a:pt x="476" y="30"/>
                  <a:pt x="477" y="24"/>
                  <a:pt x="480" y="18"/>
                </a:cubicBezTo>
                <a:cubicBezTo>
                  <a:pt x="483" y="12"/>
                  <a:pt x="492" y="0"/>
                  <a:pt x="4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7" name="Freeform 87"/>
          <p:cNvSpPr>
            <a:spLocks/>
          </p:cNvSpPr>
          <p:nvPr/>
        </p:nvSpPr>
        <p:spPr bwMode="auto">
          <a:xfrm>
            <a:off x="6972300" y="1076325"/>
            <a:ext cx="1857375" cy="542925"/>
          </a:xfrm>
          <a:custGeom>
            <a:avLst/>
            <a:gdLst>
              <a:gd name="T0" fmla="*/ 0 w 1170"/>
              <a:gd name="T1" fmla="*/ 2147483647 h 342"/>
              <a:gd name="T2" fmla="*/ 2147483647 w 1170"/>
              <a:gd name="T3" fmla="*/ 2147483647 h 342"/>
              <a:gd name="T4" fmla="*/ 2147483647 w 1170"/>
              <a:gd name="T5" fmla="*/ 2147483647 h 342"/>
              <a:gd name="T6" fmla="*/ 2147483647 w 1170"/>
              <a:gd name="T7" fmla="*/ 2147483647 h 342"/>
              <a:gd name="T8" fmla="*/ 2147483647 w 1170"/>
              <a:gd name="T9" fmla="*/ 2147483647 h 342"/>
              <a:gd name="T10" fmla="*/ 2147483647 w 1170"/>
              <a:gd name="T11" fmla="*/ 2147483647 h 342"/>
              <a:gd name="T12" fmla="*/ 2147483647 w 1170"/>
              <a:gd name="T13" fmla="*/ 2147483647 h 342"/>
              <a:gd name="T14" fmla="*/ 2147483647 w 1170"/>
              <a:gd name="T15" fmla="*/ 2147483647 h 342"/>
              <a:gd name="T16" fmla="*/ 2147483647 w 1170"/>
              <a:gd name="T17" fmla="*/ 0 h 3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70" h="342">
                <a:moveTo>
                  <a:pt x="0" y="342"/>
                </a:moveTo>
                <a:cubicBezTo>
                  <a:pt x="67" y="325"/>
                  <a:pt x="133" y="310"/>
                  <a:pt x="198" y="288"/>
                </a:cubicBezTo>
                <a:cubicBezTo>
                  <a:pt x="224" y="279"/>
                  <a:pt x="253" y="278"/>
                  <a:pt x="276" y="264"/>
                </a:cubicBezTo>
                <a:cubicBezTo>
                  <a:pt x="386" y="198"/>
                  <a:pt x="529" y="163"/>
                  <a:pt x="654" y="138"/>
                </a:cubicBezTo>
                <a:cubicBezTo>
                  <a:pt x="691" y="113"/>
                  <a:pt x="658" y="131"/>
                  <a:pt x="732" y="120"/>
                </a:cubicBezTo>
                <a:cubicBezTo>
                  <a:pt x="776" y="113"/>
                  <a:pt x="821" y="94"/>
                  <a:pt x="864" y="84"/>
                </a:cubicBezTo>
                <a:cubicBezTo>
                  <a:pt x="918" y="72"/>
                  <a:pt x="973" y="64"/>
                  <a:pt x="1026" y="48"/>
                </a:cubicBezTo>
                <a:cubicBezTo>
                  <a:pt x="1057" y="39"/>
                  <a:pt x="1094" y="32"/>
                  <a:pt x="1122" y="18"/>
                </a:cubicBezTo>
                <a:cubicBezTo>
                  <a:pt x="1140" y="9"/>
                  <a:pt x="1149" y="0"/>
                  <a:pt x="117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8" name="Text Box 88"/>
          <p:cNvSpPr txBox="1">
            <a:spLocks noChangeArrowheads="1"/>
          </p:cNvSpPr>
          <p:nvPr/>
        </p:nvSpPr>
        <p:spPr bwMode="auto">
          <a:xfrm>
            <a:off x="5354638" y="5518150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  <a:r>
              <a:rPr lang="en-US" sz="2000" baseline="-250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133209" name="Line 89"/>
          <p:cNvSpPr>
            <a:spLocks noChangeShapeType="1"/>
          </p:cNvSpPr>
          <p:nvPr/>
        </p:nvSpPr>
        <p:spPr bwMode="auto">
          <a:xfrm flipV="1">
            <a:off x="6270625" y="5641975"/>
            <a:ext cx="0" cy="885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0" name="Line 90"/>
          <p:cNvSpPr>
            <a:spLocks noChangeShapeType="1"/>
          </p:cNvSpPr>
          <p:nvPr/>
        </p:nvSpPr>
        <p:spPr bwMode="auto">
          <a:xfrm flipH="1">
            <a:off x="5722938" y="5646738"/>
            <a:ext cx="5476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1" name="Text Box 91"/>
          <p:cNvSpPr txBox="1">
            <a:spLocks noChangeArrowheads="1"/>
          </p:cNvSpPr>
          <p:nvPr/>
        </p:nvSpPr>
        <p:spPr bwMode="auto">
          <a:xfrm>
            <a:off x="5338763" y="6030913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  <a:r>
              <a:rPr lang="en-US" sz="2000" baseline="-250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133215" name="Text Box 95"/>
          <p:cNvSpPr txBox="1">
            <a:spLocks noChangeArrowheads="1"/>
          </p:cNvSpPr>
          <p:nvPr/>
        </p:nvSpPr>
        <p:spPr bwMode="auto">
          <a:xfrm>
            <a:off x="1884363" y="5076825"/>
            <a:ext cx="36147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/>
              <a:t>:</a:t>
            </a:r>
            <a:r>
              <a:rPr lang="en-US" sz="3200">
                <a:solidFill>
                  <a:srgbClr val="A50021"/>
                </a:solidFill>
              </a:rPr>
              <a:t> </a:t>
            </a:r>
            <a:r>
              <a:rPr lang="en-US" sz="3200">
                <a:solidFill>
                  <a:srgbClr val="A50021"/>
                </a:solidFill>
                <a:sym typeface="Symbol" pitchFamily="18" charset="2"/>
              </a:rPr>
              <a:t>n</a:t>
            </a:r>
            <a:r>
              <a:rPr lang="el-GR" sz="3200" baseline="30000">
                <a:solidFill>
                  <a:srgbClr val="A50021"/>
                </a:solidFill>
                <a:sym typeface="Symbol" pitchFamily="18" charset="2"/>
              </a:rPr>
              <a:t>ρ</a:t>
            </a:r>
            <a:r>
              <a:rPr lang="en-US" sz="3200">
                <a:solidFill>
                  <a:srgbClr val="A50021"/>
                </a:solidFill>
                <a:sym typeface="Symbol" pitchFamily="18" charset="2"/>
              </a:rPr>
              <a:t>, </a:t>
            </a:r>
            <a:r>
              <a:rPr lang="en-US" sz="3200">
                <a:sym typeface="Symbol" pitchFamily="18" charset="2"/>
              </a:rPr>
              <a:t>where</a:t>
            </a:r>
            <a:r>
              <a:rPr lang="en-US" sz="320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el-GR" sz="3200">
                <a:solidFill>
                  <a:srgbClr val="A50021"/>
                </a:solidFill>
                <a:sym typeface="Symbol" pitchFamily="18" charset="2"/>
              </a:rPr>
              <a:t>ρ</a:t>
            </a:r>
            <a:r>
              <a:rPr lang="en-US" sz="3200">
                <a:solidFill>
                  <a:srgbClr val="A50021"/>
                </a:solidFill>
                <a:sym typeface="Symbol" pitchFamily="18" charset="2"/>
              </a:rPr>
              <a:t>&lt;1 </a:t>
            </a:r>
            <a:r>
              <a:rPr lang="en-US" sz="3200">
                <a:sym typeface="Symbol" pitchFamily="18" charset="2"/>
              </a:rPr>
              <a:t>s.t.</a:t>
            </a:r>
          </a:p>
        </p:txBody>
      </p:sp>
      <p:sp>
        <p:nvSpPr>
          <p:cNvPr id="25672" name="Text Box 102"/>
          <p:cNvSpPr txBox="1">
            <a:spLocks noChangeArrowheads="1"/>
          </p:cNvSpPr>
          <p:nvPr/>
        </p:nvSpPr>
        <p:spPr bwMode="auto">
          <a:xfrm>
            <a:off x="693738" y="104775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[Indyk-Motwani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 bwMode="auto">
          <a:xfrm>
            <a:off x="7072313" y="1973263"/>
            <a:ext cx="533400" cy="457200"/>
            <a:chOff x="6400800" y="1306513"/>
            <a:chExt cx="533400" cy="457200"/>
          </a:xfrm>
        </p:grpSpPr>
        <p:sp>
          <p:nvSpPr>
            <p:cNvPr id="25678" name="Oval 4"/>
            <p:cNvSpPr>
              <a:spLocks noChangeArrowheads="1"/>
            </p:cNvSpPr>
            <p:nvPr/>
          </p:nvSpPr>
          <p:spPr bwMode="auto">
            <a:xfrm>
              <a:off x="6477000" y="1611313"/>
              <a:ext cx="152400" cy="1524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Text Box 44"/>
            <p:cNvSpPr txBox="1">
              <a:spLocks noChangeArrowheads="1"/>
            </p:cNvSpPr>
            <p:nvPr/>
          </p:nvSpPr>
          <p:spPr bwMode="auto">
            <a:xfrm>
              <a:off x="6400800" y="1306513"/>
              <a:ext cx="5334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A50021"/>
                  </a:solidFill>
                </a:rPr>
                <a:t>q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33788" y="3121025"/>
            <a:ext cx="2308225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/>
              <a:t>“</a:t>
            </a:r>
            <a:r>
              <a:rPr lang="en-US" sz="2700">
                <a:solidFill>
                  <a:srgbClr val="FF0000"/>
                </a:solidFill>
              </a:rPr>
              <a:t>not-so-small</a:t>
            </a:r>
            <a:r>
              <a:rPr lang="en-US" sz="2700"/>
              <a:t>”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8191" y="5842690"/>
            <a:ext cx="1932623" cy="63113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81" name="Text Box 88"/>
          <p:cNvSpPr txBox="1">
            <a:spLocks noChangeArrowheads="1"/>
          </p:cNvSpPr>
          <p:nvPr/>
        </p:nvSpPr>
        <p:spPr bwMode="auto">
          <a:xfrm>
            <a:off x="268288" y="2828925"/>
            <a:ext cx="8509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A50021"/>
                </a:solidFill>
              </a:rPr>
              <a:t>P</a:t>
            </a:r>
            <a:r>
              <a:rPr lang="en-US" sz="3200" baseline="-25000">
                <a:solidFill>
                  <a:srgbClr val="A50021"/>
                </a:solidFill>
              </a:rPr>
              <a:t>1</a:t>
            </a:r>
            <a:r>
              <a:rPr lang="en-US" sz="3200">
                <a:solidFill>
                  <a:srgbClr val="A50021"/>
                </a:solidFill>
              </a:rPr>
              <a:t>=</a:t>
            </a:r>
          </a:p>
        </p:txBody>
      </p:sp>
      <p:sp>
        <p:nvSpPr>
          <p:cNvPr id="82" name="Text Box 91"/>
          <p:cNvSpPr txBox="1">
            <a:spLocks noChangeArrowheads="1"/>
          </p:cNvSpPr>
          <p:nvPr/>
        </p:nvSpPr>
        <p:spPr bwMode="auto">
          <a:xfrm>
            <a:off x="263525" y="3657600"/>
            <a:ext cx="8524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A50021"/>
                </a:solidFill>
              </a:rPr>
              <a:t>P</a:t>
            </a:r>
            <a:r>
              <a:rPr lang="en-US" sz="3200" baseline="-25000">
                <a:solidFill>
                  <a:srgbClr val="A50021"/>
                </a:solidFill>
              </a:rPr>
              <a:t>2</a:t>
            </a:r>
            <a:r>
              <a:rPr lang="en-US" sz="3200">
                <a:solidFill>
                  <a:srgbClr val="A50021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 animBg="1"/>
      <p:bldP spid="133126" grpId="1" animBg="1"/>
      <p:bldP spid="133128" grpId="0" animBg="1"/>
      <p:bldP spid="133128" grpId="1" animBg="1"/>
      <p:bldP spid="133129" grpId="0" animBg="1"/>
      <p:bldP spid="133129" grpId="1" animBg="1"/>
      <p:bldP spid="133130" grpId="0" animBg="1"/>
      <p:bldP spid="133130" grpId="1" animBg="1"/>
      <p:bldP spid="133131" grpId="0" animBg="1"/>
      <p:bldP spid="133131" grpId="1" animBg="1"/>
      <p:bldP spid="133132" grpId="0" animBg="1"/>
      <p:bldP spid="133132" grpId="1" animBg="1"/>
      <p:bldP spid="133133" grpId="0" animBg="1"/>
      <p:bldP spid="133133" grpId="1" animBg="1"/>
      <p:bldP spid="133133" grpId="2" animBg="1"/>
      <p:bldP spid="133135" grpId="0" animBg="1"/>
      <p:bldP spid="133135" grpId="1" animBg="1"/>
      <p:bldP spid="133136" grpId="0" animBg="1"/>
      <p:bldP spid="133136" grpId="1" animBg="1"/>
      <p:bldP spid="133137" grpId="0" animBg="1"/>
      <p:bldP spid="133138" grpId="0" animBg="1"/>
      <p:bldP spid="133139" grpId="0" animBg="1"/>
      <p:bldP spid="133140" grpId="0" animBg="1"/>
      <p:bldP spid="133141" grpId="0" animBg="1"/>
      <p:bldP spid="133142" grpId="0" animBg="1"/>
      <p:bldP spid="133143" grpId="0" animBg="1"/>
      <p:bldP spid="133144" grpId="0" animBg="1"/>
      <p:bldP spid="133145" grpId="0" animBg="1"/>
      <p:bldP spid="133146" grpId="0" animBg="1"/>
      <p:bldP spid="133147" grpId="0" animBg="1"/>
      <p:bldP spid="133148" grpId="0" animBg="1"/>
      <p:bldP spid="133149" grpId="0" animBg="1"/>
      <p:bldP spid="133150" grpId="0" animBg="1"/>
      <p:bldP spid="133151" grpId="0" animBg="1"/>
      <p:bldP spid="133152" grpId="0" animBg="1"/>
      <p:bldP spid="133153" grpId="0" animBg="1"/>
      <p:bldP spid="133154" grpId="0" animBg="1"/>
      <p:bldP spid="133155" grpId="0" animBg="1"/>
      <p:bldP spid="133156" grpId="0" animBg="1"/>
      <p:bldP spid="133157" grpId="0" animBg="1"/>
      <p:bldP spid="133158" grpId="0" animBg="1"/>
      <p:bldP spid="133159" grpId="0" animBg="1"/>
      <p:bldP spid="133160" grpId="0" animBg="1"/>
      <p:bldP spid="133161" grpId="0" animBg="1"/>
      <p:bldP spid="133162" grpId="0" animBg="1"/>
      <p:bldP spid="133163" grpId="0" animBg="1"/>
      <p:bldP spid="133166" grpId="0" animBg="1"/>
      <p:bldP spid="133170" grpId="0" animBg="1"/>
      <p:bldP spid="133170" grpId="1" animBg="1"/>
      <p:bldP spid="133170" grpId="2" animBg="1"/>
      <p:bldP spid="133170" grpId="3" animBg="1"/>
      <p:bldP spid="133171" grpId="0" animBg="1"/>
      <p:bldP spid="133171" grpId="1" animBg="1"/>
      <p:bldP spid="133172" grpId="0" animBg="1"/>
      <p:bldP spid="133172" grpId="1" animBg="1"/>
      <p:bldP spid="133173" grpId="0" animBg="1"/>
      <p:bldP spid="133173" grpId="1" animBg="1"/>
      <p:bldP spid="133174" grpId="0" animBg="1"/>
      <p:bldP spid="133174" grpId="1" animBg="1"/>
      <p:bldP spid="133175" grpId="0" animBg="1"/>
      <p:bldP spid="133175" grpId="1" animBg="1"/>
      <p:bldP spid="133176" grpId="0" animBg="1"/>
      <p:bldP spid="133176" grpId="1" animBg="1"/>
      <p:bldP spid="133191" grpId="0" animBg="1"/>
      <p:bldP spid="133192" grpId="0" animBg="1"/>
      <p:bldP spid="133193" grpId="0" animBg="1"/>
      <p:bldP spid="133194" grpId="0"/>
      <p:bldP spid="133195" grpId="0" animBg="1"/>
      <p:bldP spid="133196" grpId="0" animBg="1"/>
      <p:bldP spid="133197" grpId="0" animBg="1"/>
      <p:bldP spid="133200" grpId="0"/>
      <p:bldP spid="133201" grpId="0"/>
      <p:bldP spid="133204" grpId="0"/>
      <p:bldP spid="133205" grpId="0" animBg="1"/>
      <p:bldP spid="133206" grpId="0" animBg="1"/>
      <p:bldP spid="133207" grpId="0" animBg="1"/>
      <p:bldP spid="133207" grpId="1" animBg="1"/>
      <p:bldP spid="133208" grpId="0"/>
      <p:bldP spid="133209" grpId="0" animBg="1"/>
      <p:bldP spid="133210" grpId="0" animBg="1"/>
      <p:bldP spid="133211" grpId="0"/>
      <p:bldP spid="3" grpId="0" animBg="1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69"/>
          <p:cNvSpPr>
            <a:spLocks/>
          </p:cNvSpPr>
          <p:nvPr/>
        </p:nvSpPr>
        <p:spPr bwMode="auto">
          <a:xfrm>
            <a:off x="5072063" y="3967163"/>
            <a:ext cx="3140075" cy="2052637"/>
          </a:xfrm>
          <a:custGeom>
            <a:avLst/>
            <a:gdLst>
              <a:gd name="T0" fmla="*/ 0 w 1978"/>
              <a:gd name="T1" fmla="*/ 2147483647 h 1293"/>
              <a:gd name="T2" fmla="*/ 2147483647 w 1978"/>
              <a:gd name="T3" fmla="*/ 2147483647 h 1293"/>
              <a:gd name="T4" fmla="*/ 2147483647 w 1978"/>
              <a:gd name="T5" fmla="*/ 2147483647 h 1293"/>
              <a:gd name="T6" fmla="*/ 2147483647 w 1978"/>
              <a:gd name="T7" fmla="*/ 2147483647 h 1293"/>
              <a:gd name="T8" fmla="*/ 2147483647 w 1978"/>
              <a:gd name="T9" fmla="*/ 2147483647 h 1293"/>
              <a:gd name="T10" fmla="*/ 2147483647 w 1978"/>
              <a:gd name="T11" fmla="*/ 2147483647 h 1293"/>
              <a:gd name="T12" fmla="*/ 2147483647 w 1978"/>
              <a:gd name="T13" fmla="*/ 2147483647 h 1293"/>
              <a:gd name="T14" fmla="*/ 2147483647 w 1978"/>
              <a:gd name="T15" fmla="*/ 2147483647 h 1293"/>
              <a:gd name="T16" fmla="*/ 2147483647 w 1978"/>
              <a:gd name="T17" fmla="*/ 2147483647 h 1293"/>
              <a:gd name="T18" fmla="*/ 2147483647 w 1978"/>
              <a:gd name="T19" fmla="*/ 2147483647 h 1293"/>
              <a:gd name="T20" fmla="*/ 2147483647 w 1978"/>
              <a:gd name="T21" fmla="*/ 2147483647 h 1293"/>
              <a:gd name="T22" fmla="*/ 2147483647 w 1978"/>
              <a:gd name="T23" fmla="*/ 2147483647 h 1293"/>
              <a:gd name="T24" fmla="*/ 2147483647 w 1978"/>
              <a:gd name="T25" fmla="*/ 2147483647 h 1293"/>
              <a:gd name="T26" fmla="*/ 2147483647 w 1978"/>
              <a:gd name="T27" fmla="*/ 2147483647 h 1293"/>
              <a:gd name="T28" fmla="*/ 2147483647 w 1978"/>
              <a:gd name="T29" fmla="*/ 2147483647 h 1293"/>
              <a:gd name="T30" fmla="*/ 2147483647 w 1978"/>
              <a:gd name="T31" fmla="*/ 2147483647 h 1293"/>
              <a:gd name="T32" fmla="*/ 2147483647 w 1978"/>
              <a:gd name="T33" fmla="*/ 2147483647 h 1293"/>
              <a:gd name="T34" fmla="*/ 2147483647 w 1978"/>
              <a:gd name="T35" fmla="*/ 2147483647 h 1293"/>
              <a:gd name="T36" fmla="*/ 2147483647 w 1978"/>
              <a:gd name="T37" fmla="*/ 2147483647 h 1293"/>
              <a:gd name="T38" fmla="*/ 2147483647 w 1978"/>
              <a:gd name="T39" fmla="*/ 2147483647 h 1293"/>
              <a:gd name="T40" fmla="*/ 2147483647 w 1978"/>
              <a:gd name="T41" fmla="*/ 2147483647 h 1293"/>
              <a:gd name="T42" fmla="*/ 2147483647 w 1978"/>
              <a:gd name="T43" fmla="*/ 2147483647 h 1293"/>
              <a:gd name="T44" fmla="*/ 2147483647 w 1978"/>
              <a:gd name="T45" fmla="*/ 2147483647 h 1293"/>
              <a:gd name="T46" fmla="*/ 2147483647 w 1978"/>
              <a:gd name="T47" fmla="*/ 2147483647 h 1293"/>
              <a:gd name="T48" fmla="*/ 2147483647 w 1978"/>
              <a:gd name="T49" fmla="*/ 2147483647 h 1293"/>
              <a:gd name="T50" fmla="*/ 2147483647 w 1978"/>
              <a:gd name="T51" fmla="*/ 2147483647 h 1293"/>
              <a:gd name="T52" fmla="*/ 2147483647 w 1978"/>
              <a:gd name="T53" fmla="*/ 2147483647 h 1293"/>
              <a:gd name="T54" fmla="*/ 2147483647 w 1978"/>
              <a:gd name="T55" fmla="*/ 2147483647 h 1293"/>
              <a:gd name="T56" fmla="*/ 2147483647 w 1978"/>
              <a:gd name="T57" fmla="*/ 2147483647 h 1293"/>
              <a:gd name="T58" fmla="*/ 2147483647 w 1978"/>
              <a:gd name="T59" fmla="*/ 2147483647 h 1293"/>
              <a:gd name="T60" fmla="*/ 2147483647 w 1978"/>
              <a:gd name="T61" fmla="*/ 2147483647 h 1293"/>
              <a:gd name="T62" fmla="*/ 2147483647 w 1978"/>
              <a:gd name="T63" fmla="*/ 2147483647 h 1293"/>
              <a:gd name="T64" fmla="*/ 2147483647 w 1978"/>
              <a:gd name="T65" fmla="*/ 2147483647 h 1293"/>
              <a:gd name="T66" fmla="*/ 2147483647 w 1978"/>
              <a:gd name="T67" fmla="*/ 2147483647 h 1293"/>
              <a:gd name="T68" fmla="*/ 0 w 1978"/>
              <a:gd name="T69" fmla="*/ 2147483647 h 1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78" h="1293">
                <a:moveTo>
                  <a:pt x="0" y="669"/>
                </a:moveTo>
                <a:cubicBezTo>
                  <a:pt x="33" y="636"/>
                  <a:pt x="52" y="599"/>
                  <a:pt x="84" y="567"/>
                </a:cubicBezTo>
                <a:cubicBezTo>
                  <a:pt x="176" y="475"/>
                  <a:pt x="256" y="376"/>
                  <a:pt x="366" y="303"/>
                </a:cubicBezTo>
                <a:cubicBezTo>
                  <a:pt x="395" y="259"/>
                  <a:pt x="356" y="311"/>
                  <a:pt x="402" y="273"/>
                </a:cubicBezTo>
                <a:cubicBezTo>
                  <a:pt x="453" y="231"/>
                  <a:pt x="365" y="279"/>
                  <a:pt x="438" y="243"/>
                </a:cubicBezTo>
                <a:cubicBezTo>
                  <a:pt x="455" y="218"/>
                  <a:pt x="474" y="224"/>
                  <a:pt x="498" y="207"/>
                </a:cubicBezTo>
                <a:cubicBezTo>
                  <a:pt x="554" y="167"/>
                  <a:pt x="621" y="140"/>
                  <a:pt x="690" y="129"/>
                </a:cubicBezTo>
                <a:cubicBezTo>
                  <a:pt x="723" y="107"/>
                  <a:pt x="753" y="109"/>
                  <a:pt x="792" y="99"/>
                </a:cubicBezTo>
                <a:cubicBezTo>
                  <a:pt x="876" y="77"/>
                  <a:pt x="950" y="48"/>
                  <a:pt x="1038" y="39"/>
                </a:cubicBezTo>
                <a:cubicBezTo>
                  <a:pt x="1194" y="0"/>
                  <a:pt x="1359" y="29"/>
                  <a:pt x="1518" y="45"/>
                </a:cubicBezTo>
                <a:cubicBezTo>
                  <a:pt x="1565" y="92"/>
                  <a:pt x="1505" y="36"/>
                  <a:pt x="1560" y="75"/>
                </a:cubicBezTo>
                <a:cubicBezTo>
                  <a:pt x="1601" y="104"/>
                  <a:pt x="1638" y="143"/>
                  <a:pt x="1686" y="159"/>
                </a:cubicBezTo>
                <a:cubicBezTo>
                  <a:pt x="1715" y="188"/>
                  <a:pt x="1751" y="193"/>
                  <a:pt x="1782" y="219"/>
                </a:cubicBezTo>
                <a:cubicBezTo>
                  <a:pt x="1797" y="232"/>
                  <a:pt x="1807" y="251"/>
                  <a:pt x="1824" y="261"/>
                </a:cubicBezTo>
                <a:cubicBezTo>
                  <a:pt x="1834" y="267"/>
                  <a:pt x="1844" y="273"/>
                  <a:pt x="1854" y="279"/>
                </a:cubicBezTo>
                <a:cubicBezTo>
                  <a:pt x="1866" y="287"/>
                  <a:pt x="1890" y="303"/>
                  <a:pt x="1890" y="303"/>
                </a:cubicBezTo>
                <a:cubicBezTo>
                  <a:pt x="1915" y="341"/>
                  <a:pt x="1914" y="344"/>
                  <a:pt x="1926" y="387"/>
                </a:cubicBezTo>
                <a:cubicBezTo>
                  <a:pt x="1929" y="399"/>
                  <a:pt x="1938" y="423"/>
                  <a:pt x="1938" y="423"/>
                </a:cubicBezTo>
                <a:cubicBezTo>
                  <a:pt x="1935" y="577"/>
                  <a:pt x="1978" y="858"/>
                  <a:pt x="1812" y="969"/>
                </a:cubicBezTo>
                <a:cubicBezTo>
                  <a:pt x="1791" y="1000"/>
                  <a:pt x="1763" y="1008"/>
                  <a:pt x="1734" y="1029"/>
                </a:cubicBezTo>
                <a:cubicBezTo>
                  <a:pt x="1694" y="1058"/>
                  <a:pt x="1659" y="1091"/>
                  <a:pt x="1614" y="1113"/>
                </a:cubicBezTo>
                <a:cubicBezTo>
                  <a:pt x="1593" y="1144"/>
                  <a:pt x="1550" y="1168"/>
                  <a:pt x="1518" y="1191"/>
                </a:cubicBezTo>
                <a:cubicBezTo>
                  <a:pt x="1428" y="1255"/>
                  <a:pt x="1315" y="1277"/>
                  <a:pt x="1206" y="1293"/>
                </a:cubicBezTo>
                <a:cubicBezTo>
                  <a:pt x="1112" y="1291"/>
                  <a:pt x="1018" y="1291"/>
                  <a:pt x="924" y="1287"/>
                </a:cubicBezTo>
                <a:cubicBezTo>
                  <a:pt x="867" y="1285"/>
                  <a:pt x="806" y="1265"/>
                  <a:pt x="750" y="1251"/>
                </a:cubicBezTo>
                <a:cubicBezTo>
                  <a:pt x="715" y="1242"/>
                  <a:pt x="678" y="1247"/>
                  <a:pt x="642" y="1245"/>
                </a:cubicBezTo>
                <a:cubicBezTo>
                  <a:pt x="604" y="1232"/>
                  <a:pt x="567" y="1217"/>
                  <a:pt x="528" y="1209"/>
                </a:cubicBezTo>
                <a:cubicBezTo>
                  <a:pt x="482" y="1186"/>
                  <a:pt x="436" y="1166"/>
                  <a:pt x="390" y="1143"/>
                </a:cubicBezTo>
                <a:cubicBezTo>
                  <a:pt x="366" y="1131"/>
                  <a:pt x="336" y="1126"/>
                  <a:pt x="312" y="1113"/>
                </a:cubicBezTo>
                <a:cubicBezTo>
                  <a:pt x="303" y="1108"/>
                  <a:pt x="296" y="1102"/>
                  <a:pt x="288" y="1095"/>
                </a:cubicBezTo>
                <a:cubicBezTo>
                  <a:pt x="282" y="1089"/>
                  <a:pt x="277" y="1081"/>
                  <a:pt x="270" y="1077"/>
                </a:cubicBezTo>
                <a:cubicBezTo>
                  <a:pt x="257" y="1070"/>
                  <a:pt x="241" y="1072"/>
                  <a:pt x="228" y="1065"/>
                </a:cubicBezTo>
                <a:cubicBezTo>
                  <a:pt x="211" y="1056"/>
                  <a:pt x="141" y="1020"/>
                  <a:pt x="126" y="1005"/>
                </a:cubicBezTo>
                <a:cubicBezTo>
                  <a:pt x="79" y="958"/>
                  <a:pt x="51" y="900"/>
                  <a:pt x="30" y="837"/>
                </a:cubicBezTo>
                <a:cubicBezTo>
                  <a:pt x="22" y="728"/>
                  <a:pt x="31" y="784"/>
                  <a:pt x="0" y="669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Example of hash functions: grids</a:t>
            </a:r>
            <a:endParaRPr lang="en-US" sz="3400" smtClean="0">
              <a:solidFill>
                <a:srgbClr val="0000CC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5" y="1600200"/>
            <a:ext cx="5073650" cy="4845050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Pick a regular grid:</a:t>
            </a:r>
          </a:p>
          <a:p>
            <a:pPr lvl="1" eaLnBrk="1" hangingPunct="1"/>
            <a:r>
              <a:rPr lang="en-US" sz="2300" smtClean="0">
                <a:cs typeface="Arial" charset="0"/>
              </a:rPr>
              <a:t>Shift and rotate randomly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Hash function:</a:t>
            </a:r>
          </a:p>
          <a:p>
            <a:pPr lvl="1" eaLnBrk="1" hangingPunct="1"/>
            <a:r>
              <a:rPr lang="en-US" sz="2300" smtClean="0">
                <a:solidFill>
                  <a:srgbClr val="A50021"/>
                </a:solidFill>
                <a:cs typeface="Arial" charset="0"/>
              </a:rPr>
              <a:t>g(p)</a:t>
            </a:r>
            <a:r>
              <a:rPr lang="en-US" sz="2300" smtClean="0">
                <a:cs typeface="Arial" charset="0"/>
              </a:rPr>
              <a:t> = index of the cell of </a:t>
            </a:r>
            <a:r>
              <a:rPr lang="en-US" sz="2300" smtClean="0">
                <a:solidFill>
                  <a:srgbClr val="A50021"/>
                </a:solidFill>
                <a:cs typeface="Arial" charset="0"/>
              </a:rPr>
              <a:t>p</a:t>
            </a:r>
          </a:p>
          <a:p>
            <a:pPr eaLnBrk="1" hangingPunct="1"/>
            <a:r>
              <a:rPr lang="en-US" sz="2800" smtClean="0">
                <a:cs typeface="Arial" charset="0"/>
              </a:rPr>
              <a:t>Gives</a:t>
            </a:r>
            <a:r>
              <a:rPr lang="en-US" sz="280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l-GR" sz="2800" smtClean="0">
                <a:solidFill>
                  <a:srgbClr val="A50021"/>
                </a:solidFill>
                <a:sym typeface="Symbol" pitchFamily="18" charset="2"/>
              </a:rPr>
              <a:t>ρ</a:t>
            </a:r>
            <a:r>
              <a:rPr lang="en-US" sz="2800" smtClean="0">
                <a:sym typeface="Symbol" pitchFamily="18" charset="2"/>
              </a:rPr>
              <a:t> </a:t>
            </a:r>
            <a:r>
              <a:rPr lang="en-US" sz="280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≈ 1/c</a:t>
            </a:r>
          </a:p>
        </p:txBody>
      </p:sp>
      <p:sp>
        <p:nvSpPr>
          <p:cNvPr id="179271" name="Rectangle 71"/>
          <p:cNvSpPr>
            <a:spLocks noChangeArrowheads="1"/>
          </p:cNvSpPr>
          <p:nvPr/>
        </p:nvSpPr>
        <p:spPr bwMode="auto">
          <a:xfrm rot="3520273">
            <a:off x="6051550" y="4484688"/>
            <a:ext cx="768350" cy="730250"/>
          </a:xfrm>
          <a:prstGeom prst="rect">
            <a:avLst/>
          </a:prstGeom>
          <a:solidFill>
            <a:srgbClr val="FF6600">
              <a:alpha val="9686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70" name="Oval 70"/>
          <p:cNvSpPr>
            <a:spLocks noChangeArrowheads="1"/>
          </p:cNvSpPr>
          <p:nvPr/>
        </p:nvSpPr>
        <p:spPr bwMode="auto">
          <a:xfrm>
            <a:off x="6570663" y="47355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68" name="Group 68"/>
          <p:cNvGrpSpPr>
            <a:grpSpLocks/>
          </p:cNvGrpSpPr>
          <p:nvPr/>
        </p:nvGrpSpPr>
        <p:grpSpPr bwMode="auto">
          <a:xfrm>
            <a:off x="4149725" y="3313113"/>
            <a:ext cx="4110038" cy="2994025"/>
            <a:chOff x="2420" y="1313"/>
            <a:chExt cx="3243" cy="2370"/>
          </a:xfrm>
        </p:grpSpPr>
        <p:sp>
          <p:nvSpPr>
            <p:cNvPr id="26634" name="Line 62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58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59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60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61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63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64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65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66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9273" name="Text Box 73"/>
          <p:cNvSpPr txBox="1">
            <a:spLocks noChangeArrowheads="1"/>
          </p:cNvSpPr>
          <p:nvPr/>
        </p:nvSpPr>
        <p:spPr bwMode="auto">
          <a:xfrm>
            <a:off x="6684963" y="43513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26633" name="Text Box 74"/>
          <p:cNvSpPr txBox="1">
            <a:spLocks noChangeArrowheads="1"/>
          </p:cNvSpPr>
          <p:nvPr/>
        </p:nvSpPr>
        <p:spPr bwMode="auto">
          <a:xfrm>
            <a:off x="693738" y="104775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[Datar-Immorlica-Indyk-Mirrokni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04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0093 C 0.00573 0.00092 0.00174 0.00278 -0.00156 0.00648 C -0.00469 0.01088 -0.00868 0.0162 -0.01215 0.02199 C -0.01545 0.02755 -0.01771 0.0331 -0.02048 0.03866 C -0.02257 0.04444 -0.025 0.05046 -0.02569 0.05648 C -0.02691 0.06227 -0.02691 0.06782 -0.02604 0.07268 C -0.02517 0.07731 -0.02396 0.08148 -0.02187 0.08472 C -0.01996 0.08819 -0.01736 0.09074 -0.01458 0.09143 C -0.01146 0.09305 -0.00816 0.09282 -0.00416 0.0912 C -0.00069 0.08958 0.0033 0.08704 0.00677 0.08287 C 0.01025 0.07917 0.01406 0.07315 0.01702 0.06805 C 0.01962 0.06342 0.02257 0.05694 0.02431 0.05139 C 0.02552 0.0456 0.02535 0.04028 0.02431 0.03611 C 0.02222 0.03217 0.01858 0.03194 0.01545 0.03333 C 0.01216 0.03518 0.00851 0.03912 0.00521 0.04467 C 0.00191 0.05092 -0.00034 0.05648 -0.00208 0.06227 C -0.00347 0.06782 -0.00399 0.06829 -0.00312 0.07824 C -0.00278 0.08819 0.00209 0.09028 0.00417 0.09259 C 0.00643 0.09491 0.00938 0.09444 0.01233 0.09514 C 0.01632 0.09537 0.02031 0.09282 0.02396 0.09074 C 0.02726 0.08842 0.03021 0.08426 0.03507 0.07778 C 0.03976 0.07106 0.0415 0.06759 0.04462 0.06204 C 0.04757 0.05648 0.05035 0.05092 0.0533 0.04537 " pathEditMode="relative" rAng="2107743" ptsTypes="fffffffffffffffffffffff">
                                      <p:cBhvr>
                                        <p:cTn id="6" dur="500" fill="hold"/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280000">
                                      <p:cBhvr>
                                        <p:cTn id="10" dur="1000" fill="hold"/>
                                        <p:tgtEl>
                                          <p:spTgt spid="179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71" grpId="0" animBg="1"/>
      <p:bldP spid="179270" grpId="0" animBg="1"/>
      <p:bldP spid="1792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5778500" cy="51498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Regular grid </a:t>
            </a:r>
            <a:r>
              <a:rPr lang="en-US" sz="2800" smtClean="0">
                <a:cs typeface="Arial" charset="0"/>
              </a:rPr>
              <a:t>→ grid of balls</a:t>
            </a:r>
            <a:endParaRPr lang="en-US" sz="2800" baseline="30000" smtClean="0">
              <a:solidFill>
                <a:srgbClr val="A5002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smtClean="0">
                <a:cs typeface="Arial" charset="0"/>
              </a:rPr>
              <a:t> can hit empty space, so take more such grids until </a:t>
            </a:r>
            <a:r>
              <a:rPr lang="en-US" sz="250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sz="2500" smtClean="0">
                <a:cs typeface="Arial" charset="0"/>
              </a:rPr>
              <a:t> is in a ball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Arial" charset="0"/>
              </a:rPr>
              <a:t>Need (too) many grids of balls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Start by projecting in dimension </a:t>
            </a:r>
            <a:r>
              <a:rPr lang="en-US" sz="2500" smtClean="0">
                <a:solidFill>
                  <a:srgbClr val="A50021"/>
                </a:solidFill>
                <a:cs typeface="Arial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endParaRPr lang="en-US" sz="2500" smtClean="0">
              <a:solidFill>
                <a:srgbClr val="A50021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Arial" charset="0"/>
              </a:rPr>
              <a:t>Analysis gives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cs typeface="Arial" charset="0"/>
              </a:rPr>
              <a:t>Choice of reduced dimension </a:t>
            </a:r>
            <a:r>
              <a:rPr lang="en-US" sz="2800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sz="2800" smtClean="0">
                <a:cs typeface="Arial" charset="0"/>
              </a:rPr>
              <a:t>?</a:t>
            </a:r>
            <a:endParaRPr lang="en-US" sz="280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Tradeoff between</a:t>
            </a:r>
            <a:r>
              <a:rPr lang="en-US" sz="2500" baseline="30000" smtClean="0">
                <a:cs typeface="Arial" charset="0"/>
              </a:rPr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>
                <a:sym typeface="Symbol" pitchFamily="18" charset="2"/>
              </a:rPr>
              <a:t># hash tables, </a:t>
            </a:r>
            <a:r>
              <a:rPr lang="en-US" smtClean="0">
                <a:solidFill>
                  <a:srgbClr val="A50021"/>
                </a:solidFill>
              </a:rPr>
              <a:t>n</a:t>
            </a:r>
            <a:r>
              <a:rPr lang="en-US" baseline="30000" smtClean="0">
                <a:solidFill>
                  <a:srgbClr val="A50021"/>
                </a:solidFill>
                <a:sym typeface="Symbol" pitchFamily="18" charset="2"/>
              </a:rPr>
              <a:t></a:t>
            </a:r>
            <a:r>
              <a:rPr lang="en-US" smtClean="0">
                <a:solidFill>
                  <a:srgbClr val="A50021"/>
                </a:solidFill>
                <a:sym typeface="Symbol" pitchFamily="18" charset="2"/>
              </a:rPr>
              <a:t>,</a:t>
            </a:r>
            <a:r>
              <a:rPr lang="en-US" smtClean="0">
                <a:sym typeface="Symbol" pitchFamily="18" charset="2"/>
              </a:rPr>
              <a:t> 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>
                <a:cs typeface="Arial" charset="0"/>
              </a:rPr>
              <a:t>Time to hash, </a:t>
            </a:r>
            <a:r>
              <a:rPr lang="en-US" smtClean="0">
                <a:solidFill>
                  <a:srgbClr val="A50021"/>
                </a:solidFill>
                <a:cs typeface="Arial" charset="0"/>
              </a:rPr>
              <a:t>t</a:t>
            </a:r>
            <a:r>
              <a:rPr lang="en-US" baseline="30000" smtClean="0">
                <a:solidFill>
                  <a:srgbClr val="A50021"/>
                </a:solidFill>
                <a:cs typeface="Arial" charset="0"/>
              </a:rPr>
              <a:t>O(t)</a:t>
            </a:r>
            <a:endParaRPr lang="en-US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500" smtClean="0">
                <a:cs typeface="Arial" charset="0"/>
              </a:rPr>
              <a:t>Total query time: </a:t>
            </a:r>
            <a:r>
              <a:rPr lang="en-US" sz="2500" smtClean="0">
                <a:solidFill>
                  <a:srgbClr val="A50021"/>
                </a:solidFill>
                <a:cs typeface="Arial" charset="0"/>
              </a:rPr>
              <a:t>dn</a:t>
            </a:r>
            <a:r>
              <a:rPr lang="en-US" sz="2500" baseline="30000" smtClean="0">
                <a:solidFill>
                  <a:srgbClr val="A50021"/>
                </a:solidFill>
                <a:cs typeface="Arial" charset="0"/>
              </a:rPr>
              <a:t>1/c</a:t>
            </a:r>
            <a:r>
              <a:rPr lang="en-US" sz="2000" baseline="5600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sz="2500" baseline="30000" smtClean="0">
                <a:solidFill>
                  <a:srgbClr val="A50021"/>
                </a:solidFill>
                <a:cs typeface="Arial" charset="0"/>
              </a:rPr>
              <a:t>+o(1)</a:t>
            </a:r>
          </a:p>
        </p:txBody>
      </p:sp>
      <p:sp>
        <p:nvSpPr>
          <p:cNvPr id="181350" name="Oval 102"/>
          <p:cNvSpPr>
            <a:spLocks noChangeArrowheads="1"/>
          </p:cNvSpPr>
          <p:nvPr/>
        </p:nvSpPr>
        <p:spPr bwMode="auto">
          <a:xfrm rot="2490117">
            <a:off x="7634288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Near-Optimal LSH</a:t>
            </a:r>
            <a:endParaRPr lang="en-US" sz="2100" smtClean="0">
              <a:solidFill>
                <a:srgbClr val="990000"/>
              </a:solidFill>
            </a:endParaRPr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409575" y="4319588"/>
            <a:ext cx="6699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>
                <a:solidFill>
                  <a:srgbClr val="A50021"/>
                </a:solidFill>
              </a:rPr>
              <a:t>2D</a:t>
            </a:r>
          </a:p>
        </p:txBody>
      </p:sp>
      <p:grpSp>
        <p:nvGrpSpPr>
          <p:cNvPr id="181301" name="Group 53"/>
          <p:cNvGrpSpPr>
            <a:grpSpLocks/>
          </p:cNvGrpSpPr>
          <p:nvPr/>
        </p:nvGrpSpPr>
        <p:grpSpPr bwMode="auto">
          <a:xfrm>
            <a:off x="6223000" y="1587500"/>
            <a:ext cx="2497138" cy="1765300"/>
            <a:chOff x="2420" y="1313"/>
            <a:chExt cx="3243" cy="2370"/>
          </a:xfrm>
        </p:grpSpPr>
        <p:sp>
          <p:nvSpPr>
            <p:cNvPr id="27702" name="Line 54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5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6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7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8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9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60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1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2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11" name="Oval 63"/>
          <p:cNvSpPr>
            <a:spLocks noChangeArrowheads="1"/>
          </p:cNvSpPr>
          <p:nvPr/>
        </p:nvSpPr>
        <p:spPr bwMode="auto">
          <a:xfrm>
            <a:off x="6645275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7" name="Oval 69"/>
          <p:cNvSpPr>
            <a:spLocks noChangeArrowheads="1"/>
          </p:cNvSpPr>
          <p:nvPr/>
        </p:nvSpPr>
        <p:spPr bwMode="auto">
          <a:xfrm>
            <a:off x="7105650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8" name="Oval 70"/>
          <p:cNvSpPr>
            <a:spLocks noChangeArrowheads="1"/>
          </p:cNvSpPr>
          <p:nvPr/>
        </p:nvSpPr>
        <p:spPr bwMode="auto">
          <a:xfrm>
            <a:off x="7529513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19" name="Oval 71"/>
          <p:cNvSpPr>
            <a:spLocks noChangeArrowheads="1"/>
          </p:cNvSpPr>
          <p:nvPr/>
        </p:nvSpPr>
        <p:spPr bwMode="auto">
          <a:xfrm>
            <a:off x="798988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0" name="Oval 72"/>
          <p:cNvSpPr>
            <a:spLocks noChangeArrowheads="1"/>
          </p:cNvSpPr>
          <p:nvPr/>
        </p:nvSpPr>
        <p:spPr bwMode="auto">
          <a:xfrm>
            <a:off x="7529513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1" name="Oval 73"/>
          <p:cNvSpPr>
            <a:spLocks noChangeArrowheads="1"/>
          </p:cNvSpPr>
          <p:nvPr/>
        </p:nvSpPr>
        <p:spPr bwMode="auto">
          <a:xfrm>
            <a:off x="7107238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2" name="Oval 74"/>
          <p:cNvSpPr>
            <a:spLocks noChangeArrowheads="1"/>
          </p:cNvSpPr>
          <p:nvPr/>
        </p:nvSpPr>
        <p:spPr bwMode="auto">
          <a:xfrm>
            <a:off x="6645275" y="269875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3" name="Oval 75"/>
          <p:cNvSpPr>
            <a:spLocks noChangeArrowheads="1"/>
          </p:cNvSpPr>
          <p:nvPr/>
        </p:nvSpPr>
        <p:spPr bwMode="auto">
          <a:xfrm>
            <a:off x="7529513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4" name="Oval 76"/>
          <p:cNvSpPr>
            <a:spLocks noChangeArrowheads="1"/>
          </p:cNvSpPr>
          <p:nvPr/>
        </p:nvSpPr>
        <p:spPr bwMode="auto">
          <a:xfrm>
            <a:off x="798988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5" name="Oval 77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6" name="Oval 78"/>
          <p:cNvSpPr>
            <a:spLocks noChangeArrowheads="1"/>
          </p:cNvSpPr>
          <p:nvPr/>
        </p:nvSpPr>
        <p:spPr bwMode="auto">
          <a:xfrm>
            <a:off x="6645275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27" name="Oval 79"/>
          <p:cNvSpPr>
            <a:spLocks noChangeArrowheads="1"/>
          </p:cNvSpPr>
          <p:nvPr/>
        </p:nvSpPr>
        <p:spPr bwMode="auto">
          <a:xfrm>
            <a:off x="7107238" y="2276475"/>
            <a:ext cx="307975" cy="306388"/>
          </a:xfrm>
          <a:prstGeom prst="ellipse">
            <a:avLst/>
          </a:prstGeom>
          <a:solidFill>
            <a:srgbClr val="CCFF99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28" name="Group 80"/>
          <p:cNvGrpSpPr>
            <a:grpSpLocks/>
          </p:cNvGrpSpPr>
          <p:nvPr/>
        </p:nvGrpSpPr>
        <p:grpSpPr bwMode="auto">
          <a:xfrm>
            <a:off x="6223000" y="1585913"/>
            <a:ext cx="2497138" cy="1765300"/>
            <a:chOff x="2420" y="1313"/>
            <a:chExt cx="3243" cy="2370"/>
          </a:xfrm>
        </p:grpSpPr>
        <p:sp>
          <p:nvSpPr>
            <p:cNvPr id="27693" name="Line 81"/>
            <p:cNvSpPr>
              <a:spLocks noChangeShapeType="1"/>
            </p:cNvSpPr>
            <p:nvPr/>
          </p:nvSpPr>
          <p:spPr bwMode="auto">
            <a:xfrm flipH="1">
              <a:off x="2420" y="1579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82"/>
            <p:cNvSpPr>
              <a:spLocks noChangeShapeType="1"/>
            </p:cNvSpPr>
            <p:nvPr/>
          </p:nvSpPr>
          <p:spPr bwMode="auto">
            <a:xfrm>
              <a:off x="462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83"/>
            <p:cNvSpPr>
              <a:spLocks noChangeShapeType="1"/>
            </p:cNvSpPr>
            <p:nvPr/>
          </p:nvSpPr>
          <p:spPr bwMode="auto">
            <a:xfrm>
              <a:off x="404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84"/>
            <p:cNvSpPr>
              <a:spLocks noChangeShapeType="1"/>
            </p:cNvSpPr>
            <p:nvPr/>
          </p:nvSpPr>
          <p:spPr bwMode="auto">
            <a:xfrm>
              <a:off x="3461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85"/>
            <p:cNvSpPr>
              <a:spLocks noChangeShapeType="1"/>
            </p:cNvSpPr>
            <p:nvPr/>
          </p:nvSpPr>
          <p:spPr bwMode="auto">
            <a:xfrm>
              <a:off x="5202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86"/>
            <p:cNvSpPr>
              <a:spLocks noChangeShapeType="1"/>
            </p:cNvSpPr>
            <p:nvPr/>
          </p:nvSpPr>
          <p:spPr bwMode="auto">
            <a:xfrm>
              <a:off x="2880" y="1313"/>
              <a:ext cx="0" cy="237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87"/>
            <p:cNvSpPr>
              <a:spLocks noChangeShapeType="1"/>
            </p:cNvSpPr>
            <p:nvPr/>
          </p:nvSpPr>
          <p:spPr bwMode="auto">
            <a:xfrm flipH="1">
              <a:off x="2420" y="2160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88"/>
            <p:cNvSpPr>
              <a:spLocks noChangeShapeType="1"/>
            </p:cNvSpPr>
            <p:nvPr/>
          </p:nvSpPr>
          <p:spPr bwMode="auto">
            <a:xfrm flipH="1">
              <a:off x="2420" y="274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89"/>
            <p:cNvSpPr>
              <a:spLocks noChangeShapeType="1"/>
            </p:cNvSpPr>
            <p:nvPr/>
          </p:nvSpPr>
          <p:spPr bwMode="auto">
            <a:xfrm flipH="1">
              <a:off x="2420" y="3321"/>
              <a:ext cx="3243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340" name="Oval 92"/>
          <p:cNvSpPr>
            <a:spLocks noChangeArrowheads="1"/>
          </p:cNvSpPr>
          <p:nvPr/>
        </p:nvSpPr>
        <p:spPr bwMode="auto">
          <a:xfrm>
            <a:off x="7989888" y="1854200"/>
            <a:ext cx="307975" cy="306388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39" name="Text Box 91"/>
          <p:cNvSpPr txBox="1">
            <a:spLocks noChangeArrowheads="1"/>
          </p:cNvSpPr>
          <p:nvPr/>
        </p:nvSpPr>
        <p:spPr bwMode="auto">
          <a:xfrm>
            <a:off x="8143875" y="1508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38" name="Oval 90"/>
          <p:cNvSpPr>
            <a:spLocks noChangeArrowheads="1"/>
          </p:cNvSpPr>
          <p:nvPr/>
        </p:nvSpPr>
        <p:spPr bwMode="auto">
          <a:xfrm>
            <a:off x="8143875" y="1911350"/>
            <a:ext cx="92075" cy="968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1" name="Oval 93"/>
          <p:cNvSpPr>
            <a:spLocks noChangeArrowheads="1"/>
          </p:cNvSpPr>
          <p:nvPr/>
        </p:nvSpPr>
        <p:spPr bwMode="auto">
          <a:xfrm rot="2490117">
            <a:off x="7634288" y="534193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2" name="Oval 94"/>
          <p:cNvSpPr>
            <a:spLocks noChangeArrowheads="1"/>
          </p:cNvSpPr>
          <p:nvPr/>
        </p:nvSpPr>
        <p:spPr bwMode="auto">
          <a:xfrm>
            <a:off x="6700838" y="46577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3" name="Line 95"/>
          <p:cNvSpPr>
            <a:spLocks noChangeShapeType="1"/>
          </p:cNvSpPr>
          <p:nvPr/>
        </p:nvSpPr>
        <p:spPr bwMode="auto">
          <a:xfrm>
            <a:off x="6861175" y="4810125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4" name="Text Box 96"/>
          <p:cNvSpPr txBox="1">
            <a:spLocks noChangeArrowheads="1"/>
          </p:cNvSpPr>
          <p:nvPr/>
        </p:nvSpPr>
        <p:spPr bwMode="auto">
          <a:xfrm>
            <a:off x="6761163" y="431165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81345" name="Freeform 97"/>
          <p:cNvSpPr>
            <a:spLocks/>
          </p:cNvSpPr>
          <p:nvPr/>
        </p:nvSpPr>
        <p:spPr bwMode="auto">
          <a:xfrm>
            <a:off x="6515100" y="491013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346" name="Oval 98"/>
          <p:cNvSpPr>
            <a:spLocks noChangeArrowheads="1"/>
          </p:cNvSpPr>
          <p:nvPr/>
        </p:nvSpPr>
        <p:spPr bwMode="auto">
          <a:xfrm rot="2490117">
            <a:off x="6815138" y="56991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7" name="Oval 99"/>
          <p:cNvSpPr>
            <a:spLocks noChangeArrowheads="1"/>
          </p:cNvSpPr>
          <p:nvPr/>
        </p:nvSpPr>
        <p:spPr bwMode="auto">
          <a:xfrm rot="2490117">
            <a:off x="7197725" y="53403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8" name="Oval 100"/>
          <p:cNvSpPr>
            <a:spLocks noChangeArrowheads="1"/>
          </p:cNvSpPr>
          <p:nvPr/>
        </p:nvSpPr>
        <p:spPr bwMode="auto">
          <a:xfrm rot="2490117">
            <a:off x="7534275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49" name="Oval 101"/>
          <p:cNvSpPr>
            <a:spLocks noChangeArrowheads="1"/>
          </p:cNvSpPr>
          <p:nvPr/>
        </p:nvSpPr>
        <p:spPr bwMode="auto">
          <a:xfrm rot="2490117">
            <a:off x="7280275" y="56737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1" name="Oval 103"/>
          <p:cNvSpPr>
            <a:spLocks noChangeArrowheads="1"/>
          </p:cNvSpPr>
          <p:nvPr/>
        </p:nvSpPr>
        <p:spPr bwMode="auto">
          <a:xfrm rot="2490117">
            <a:off x="7918450" y="50101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2" name="Oval 104"/>
          <p:cNvSpPr>
            <a:spLocks noChangeArrowheads="1"/>
          </p:cNvSpPr>
          <p:nvPr/>
        </p:nvSpPr>
        <p:spPr bwMode="auto">
          <a:xfrm rot="2490117">
            <a:off x="8340725" y="500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3" name="Oval 105"/>
          <p:cNvSpPr>
            <a:spLocks noChangeArrowheads="1"/>
          </p:cNvSpPr>
          <p:nvPr/>
        </p:nvSpPr>
        <p:spPr bwMode="auto">
          <a:xfrm rot="2490117">
            <a:off x="7734300" y="566102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4" name="Oval 106"/>
          <p:cNvSpPr>
            <a:spLocks noChangeArrowheads="1"/>
          </p:cNvSpPr>
          <p:nvPr/>
        </p:nvSpPr>
        <p:spPr bwMode="auto">
          <a:xfrm rot="2490117">
            <a:off x="8067675" y="534193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356" name="Text Box 108"/>
          <p:cNvSpPr txBox="1">
            <a:spLocks noChangeArrowheads="1"/>
          </p:cNvSpPr>
          <p:nvPr/>
        </p:nvSpPr>
        <p:spPr bwMode="auto">
          <a:xfrm>
            <a:off x="8412163" y="4543425"/>
            <a:ext cx="461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R</a:t>
            </a:r>
            <a:r>
              <a:rPr lang="en-US" sz="2400" baseline="30000">
                <a:solidFill>
                  <a:srgbClr val="A50021"/>
                </a:solidFill>
              </a:rPr>
              <a:t>t</a:t>
            </a:r>
          </a:p>
        </p:txBody>
      </p:sp>
      <p:pic>
        <p:nvPicPr>
          <p:cNvPr id="181357" name="Picture 109" descr="pla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35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59" name="Picture 111" descr="plan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1" name="Picture 113" descr="plane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3" name="Picture 115" descr="plane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365" name="Picture 117" descr="plane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3678238"/>
            <a:ext cx="3302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99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3865563"/>
            <a:ext cx="13033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95" name="Picture 4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865563"/>
            <a:ext cx="260508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92" name="Text Box 119"/>
          <p:cNvSpPr txBox="1">
            <a:spLocks noChangeArrowheads="1"/>
          </p:cNvSpPr>
          <p:nvPr/>
        </p:nvSpPr>
        <p:spPr bwMode="auto">
          <a:xfrm>
            <a:off x="693738" y="104775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06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0" grpId="0" animBg="1"/>
      <p:bldP spid="181294" grpId="0" build="allAtOnce"/>
      <p:bldP spid="181311" grpId="0" animBg="1"/>
      <p:bldP spid="181317" grpId="0" animBg="1"/>
      <p:bldP spid="181318" grpId="0" animBg="1"/>
      <p:bldP spid="181319" grpId="0" animBg="1"/>
      <p:bldP spid="181320" grpId="0" animBg="1"/>
      <p:bldP spid="181321" grpId="0" animBg="1"/>
      <p:bldP spid="181322" grpId="0" animBg="1"/>
      <p:bldP spid="181323" grpId="0" animBg="1"/>
      <p:bldP spid="181324" grpId="0" animBg="1"/>
      <p:bldP spid="181325" grpId="0" animBg="1"/>
      <p:bldP spid="181326" grpId="0" animBg="1"/>
      <p:bldP spid="181327" grpId="0" animBg="1"/>
      <p:bldP spid="181340" grpId="0" animBg="1"/>
      <p:bldP spid="181339" grpId="0"/>
      <p:bldP spid="181338" grpId="0" animBg="1"/>
      <p:bldP spid="181341" grpId="0" animBg="1"/>
      <p:bldP spid="181342" grpId="0" animBg="1"/>
      <p:bldP spid="181343" grpId="0" animBg="1"/>
      <p:bldP spid="181344" grpId="0"/>
      <p:bldP spid="181345" grpId="0" animBg="1"/>
      <p:bldP spid="181346" grpId="0" animBg="1"/>
      <p:bldP spid="181347" grpId="0" animBg="1"/>
      <p:bldP spid="181348" grpId="0" animBg="1"/>
      <p:bldP spid="181349" grpId="0" animBg="1"/>
      <p:bldP spid="181351" grpId="0" animBg="1"/>
      <p:bldP spid="181352" grpId="0" animBg="1"/>
      <p:bldP spid="181353" grpId="0" animBg="1"/>
      <p:bldP spid="1813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38" name="Group 66"/>
          <p:cNvGrpSpPr>
            <a:grpSpLocks/>
          </p:cNvGrpSpPr>
          <p:nvPr/>
        </p:nvGrpSpPr>
        <p:grpSpPr bwMode="auto">
          <a:xfrm>
            <a:off x="6169025" y="2546350"/>
            <a:ext cx="1628775" cy="1571625"/>
            <a:chOff x="3267" y="781"/>
            <a:chExt cx="1026" cy="990"/>
          </a:xfrm>
        </p:grpSpPr>
        <p:sp>
          <p:nvSpPr>
            <p:cNvPr id="28728" name="Oval 67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68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41" name="Group 69"/>
          <p:cNvGrpSpPr>
            <a:grpSpLocks/>
          </p:cNvGrpSpPr>
          <p:nvPr/>
        </p:nvGrpSpPr>
        <p:grpSpPr bwMode="auto">
          <a:xfrm>
            <a:off x="6991350" y="2430463"/>
            <a:ext cx="1628775" cy="1571625"/>
            <a:chOff x="3267" y="781"/>
            <a:chExt cx="1026" cy="990"/>
          </a:xfrm>
        </p:grpSpPr>
        <p:sp>
          <p:nvSpPr>
            <p:cNvPr id="28726" name="Oval 70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71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Oval 88"/>
          <p:cNvSpPr>
            <a:spLocks noChangeArrowheads="1"/>
          </p:cNvSpPr>
          <p:nvPr/>
        </p:nvSpPr>
        <p:spPr bwMode="auto">
          <a:xfrm rot="2490117">
            <a:off x="7442200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7" name="Freeform 95"/>
          <p:cNvSpPr>
            <a:spLocks/>
          </p:cNvSpPr>
          <p:nvPr/>
        </p:nvSpPr>
        <p:spPr bwMode="auto">
          <a:xfrm>
            <a:off x="7721600" y="5157788"/>
            <a:ext cx="307975" cy="1190625"/>
          </a:xfrm>
          <a:custGeom>
            <a:avLst/>
            <a:gdLst>
              <a:gd name="T0" fmla="*/ 2147483647 w 290"/>
              <a:gd name="T1" fmla="*/ 2147483647 h 572"/>
              <a:gd name="T2" fmla="*/ 2147483647 w 290"/>
              <a:gd name="T3" fmla="*/ 2147483647 h 572"/>
              <a:gd name="T4" fmla="*/ 2147483647 w 290"/>
              <a:gd name="T5" fmla="*/ 2147483647 h 572"/>
              <a:gd name="T6" fmla="*/ 2147483647 w 290"/>
              <a:gd name="T7" fmla="*/ 2147483647 h 572"/>
              <a:gd name="T8" fmla="*/ 2147483647 w 290"/>
              <a:gd name="T9" fmla="*/ 2147483647 h 572"/>
              <a:gd name="T10" fmla="*/ 2147483647 w 290"/>
              <a:gd name="T11" fmla="*/ 2147483647 h 5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572">
                <a:moveTo>
                  <a:pt x="36" y="12"/>
                </a:moveTo>
                <a:cubicBezTo>
                  <a:pt x="0" y="24"/>
                  <a:pt x="36" y="165"/>
                  <a:pt x="36" y="254"/>
                </a:cubicBezTo>
                <a:cubicBezTo>
                  <a:pt x="36" y="343"/>
                  <a:pt x="4" y="516"/>
                  <a:pt x="36" y="544"/>
                </a:cubicBezTo>
                <a:cubicBezTo>
                  <a:pt x="68" y="572"/>
                  <a:pt x="194" y="483"/>
                  <a:pt x="230" y="423"/>
                </a:cubicBezTo>
                <a:cubicBezTo>
                  <a:pt x="266" y="363"/>
                  <a:pt x="290" y="245"/>
                  <a:pt x="254" y="181"/>
                </a:cubicBezTo>
                <a:cubicBezTo>
                  <a:pt x="218" y="117"/>
                  <a:pt x="72" y="0"/>
                  <a:pt x="36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32" name="Group 60"/>
          <p:cNvGrpSpPr>
            <a:grpSpLocks/>
          </p:cNvGrpSpPr>
          <p:nvPr/>
        </p:nvGrpSpPr>
        <p:grpSpPr bwMode="auto">
          <a:xfrm>
            <a:off x="7759700" y="1547813"/>
            <a:ext cx="1628775" cy="1571625"/>
            <a:chOff x="3267" y="781"/>
            <a:chExt cx="1026" cy="990"/>
          </a:xfrm>
        </p:grpSpPr>
        <p:sp>
          <p:nvSpPr>
            <p:cNvPr id="28724" name="Oval 58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Oval 59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7935" name="Group 63"/>
          <p:cNvGrpSpPr>
            <a:grpSpLocks/>
          </p:cNvGrpSpPr>
          <p:nvPr/>
        </p:nvGrpSpPr>
        <p:grpSpPr bwMode="auto">
          <a:xfrm>
            <a:off x="7259638" y="3659188"/>
            <a:ext cx="1628775" cy="1571625"/>
            <a:chOff x="3267" y="781"/>
            <a:chExt cx="1026" cy="990"/>
          </a:xfrm>
        </p:grpSpPr>
        <p:sp>
          <p:nvSpPr>
            <p:cNvPr id="28722" name="Oval 64"/>
            <p:cNvSpPr>
              <a:spLocks noChangeArrowheads="1"/>
            </p:cNvSpPr>
            <p:nvPr/>
          </p:nvSpPr>
          <p:spPr bwMode="auto">
            <a:xfrm>
              <a:off x="3267" y="781"/>
              <a:ext cx="1026" cy="990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Oval 65"/>
            <p:cNvSpPr>
              <a:spLocks noChangeArrowheads="1"/>
            </p:cNvSpPr>
            <p:nvPr/>
          </p:nvSpPr>
          <p:spPr bwMode="auto">
            <a:xfrm>
              <a:off x="3739" y="1241"/>
              <a:ext cx="60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1" name="Oval 29"/>
          <p:cNvSpPr>
            <a:spLocks noChangeArrowheads="1"/>
          </p:cNvSpPr>
          <p:nvPr/>
        </p:nvSpPr>
        <p:spPr bwMode="auto">
          <a:xfrm>
            <a:off x="6415088" y="2698750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grpSp>
        <p:nvGrpSpPr>
          <p:cNvPr id="207908" name="Group 36"/>
          <p:cNvGrpSpPr>
            <a:grpSpLocks/>
          </p:cNvGrpSpPr>
          <p:nvPr/>
        </p:nvGrpSpPr>
        <p:grpSpPr bwMode="auto">
          <a:xfrm>
            <a:off x="6772275" y="5667375"/>
            <a:ext cx="2352675" cy="396875"/>
            <a:chOff x="4266" y="3457"/>
            <a:chExt cx="1482" cy="250"/>
          </a:xfrm>
        </p:grpSpPr>
        <p:sp>
          <p:nvSpPr>
            <p:cNvPr id="28720" name="Line 37"/>
            <p:cNvSpPr>
              <a:spLocks noChangeShapeType="1"/>
            </p:cNvSpPr>
            <p:nvPr/>
          </p:nvSpPr>
          <p:spPr bwMode="auto">
            <a:xfrm>
              <a:off x="4266" y="3516"/>
              <a:ext cx="1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Text Box 38"/>
            <p:cNvSpPr txBox="1">
              <a:spLocks noChangeArrowheads="1"/>
            </p:cNvSpPr>
            <p:nvPr/>
          </p:nvSpPr>
          <p:spPr bwMode="auto">
            <a:xfrm>
              <a:off x="5552" y="3457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x</a:t>
              </a:r>
            </a:p>
          </p:txBody>
        </p:sp>
      </p:grpSp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7515225" y="2719388"/>
            <a:ext cx="1628775" cy="1571625"/>
          </a:xfrm>
          <a:prstGeom prst="ellipse">
            <a:avLst/>
          </a:prstGeom>
          <a:solidFill>
            <a:srgbClr val="0000FF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idea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66850"/>
            <a:ext cx="6265863" cy="46593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CC"/>
                </a:solidFill>
                <a:sym typeface="Symbol" pitchFamily="18" charset="2"/>
              </a:rPr>
              <a:t>Claim:</a:t>
            </a:r>
            <a:r>
              <a:rPr lang="en-US" sz="24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 smtClean="0">
                <a:cs typeface="Arial" charset="0"/>
              </a:rPr>
              <a:t> 		, i.e.,</a:t>
            </a:r>
          </a:p>
          <a:p>
            <a:pPr eaLnBrk="1" hangingPunct="1"/>
            <a:endParaRPr lang="en-US" sz="2400" baseline="30000" dirty="0" smtClean="0">
              <a:solidFill>
                <a:schemeClr val="hlink"/>
              </a:solidFill>
              <a:cs typeface="Arial" charset="0"/>
            </a:endParaRPr>
          </a:p>
          <a:p>
            <a:pPr eaLnBrk="1" hangingPunct="1"/>
            <a:endParaRPr lang="en-US" sz="25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P(r)=</a:t>
            </a:r>
            <a:r>
              <a:rPr lang="en-US" sz="2100" dirty="0" smtClean="0">
                <a:cs typeface="Arial" charset="0"/>
              </a:rPr>
              <a:t>probability of collision when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||p-q||=r</a:t>
            </a:r>
          </a:p>
          <a:p>
            <a:pPr eaLnBrk="1" hangingPunct="1"/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Intuitive proof:</a:t>
            </a:r>
          </a:p>
          <a:p>
            <a:pPr lvl="1" eaLnBrk="1" hangingPunct="1"/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Projection </a:t>
            </a:r>
            <a:r>
              <a:rPr lang="en-US" sz="2100" dirty="0" err="1" smtClean="0">
                <a:solidFill>
                  <a:schemeClr val="tx2"/>
                </a:solidFill>
                <a:cs typeface="Arial" charset="0"/>
              </a:rPr>
              <a:t>approx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preserves distances </a:t>
            </a:r>
            <a:r>
              <a:rPr lang="en-US" sz="2100" dirty="0" smtClean="0">
                <a:solidFill>
                  <a:srgbClr val="0000CC"/>
                </a:solidFill>
                <a:cs typeface="Arial" charset="0"/>
              </a:rPr>
              <a:t>[JL]</a:t>
            </a:r>
            <a:r>
              <a:rPr lang="en-US" sz="2100" dirty="0" smtClean="0">
                <a:solidFill>
                  <a:schemeClr val="tx2"/>
                </a:solidFill>
                <a:cs typeface="Arial" charset="0"/>
              </a:rPr>
              <a:t> </a:t>
            </a:r>
            <a:endParaRPr lang="en-US" sz="2100" baseline="30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= </a:t>
            </a:r>
            <a:r>
              <a:rPr lang="en-US" sz="2100" dirty="0" smtClean="0">
                <a:cs typeface="Arial" charset="0"/>
              </a:rPr>
              <a:t>intersection / union</a:t>
            </a:r>
          </a:p>
          <a:p>
            <a:pPr lvl="1" eaLnBrk="1" hangingPunct="1"/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P(r)≈</a:t>
            </a:r>
            <a:r>
              <a:rPr lang="en-US" sz="2100" dirty="0" smtClean="0">
                <a:cs typeface="Arial" charset="0"/>
              </a:rPr>
              <a:t>random point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beyond the dashed line</a:t>
            </a:r>
          </a:p>
          <a:p>
            <a:pPr lvl="1" eaLnBrk="1" hangingPunct="1"/>
            <a:r>
              <a:rPr lang="en-US" sz="2100" dirty="0" smtClean="0">
                <a:cs typeface="Arial" charset="0"/>
              </a:rPr>
              <a:t>Fact (high dimensions): the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x</a:t>
            </a:r>
            <a:r>
              <a:rPr lang="en-US" sz="2100" dirty="0" smtClean="0">
                <a:cs typeface="Arial" charset="0"/>
              </a:rPr>
              <a:t>-coordinate of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u</a:t>
            </a:r>
            <a:r>
              <a:rPr lang="en-US" sz="2100" dirty="0" smtClean="0">
                <a:cs typeface="Arial" charset="0"/>
              </a:rPr>
              <a:t> has a nearly Gaussian distribution </a:t>
            </a:r>
            <a:endParaRPr lang="en-US" sz="2100" dirty="0" smtClean="0">
              <a:solidFill>
                <a:schemeClr val="hlink"/>
              </a:solidFill>
              <a:cs typeface="Arial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100" dirty="0" smtClean="0">
                <a:cs typeface="Arial" charset="0"/>
              </a:rPr>
              <a:t>    →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</a:rPr>
              <a:t>P(r) 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 </a:t>
            </a:r>
            <a:r>
              <a:rPr lang="en-US" sz="2100" dirty="0" err="1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exp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(-A·r</a:t>
            </a:r>
            <a:r>
              <a:rPr lang="en-US" sz="2100" baseline="300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2</a:t>
            </a:r>
            <a:r>
              <a:rPr lang="en-US" sz="21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)</a:t>
            </a:r>
          </a:p>
          <a:p>
            <a:pPr lvl="1" eaLnBrk="1" hangingPunct="1"/>
            <a:endParaRPr lang="en-US" sz="20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/>
            <a:endParaRPr lang="en-US" sz="2000" dirty="0" smtClean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07891" name="Oval 19"/>
          <p:cNvSpPr>
            <a:spLocks noChangeArrowheads="1"/>
          </p:cNvSpPr>
          <p:nvPr/>
        </p:nvSpPr>
        <p:spPr bwMode="auto">
          <a:xfrm>
            <a:off x="6424613" y="2714625"/>
            <a:ext cx="1614487" cy="1557338"/>
          </a:xfrm>
          <a:prstGeom prst="ellipse">
            <a:avLst/>
          </a:prstGeom>
          <a:solidFill>
            <a:srgbClr val="FF00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07892" name="Oval 20"/>
          <p:cNvSpPr>
            <a:spLocks noChangeArrowheads="1"/>
          </p:cNvSpPr>
          <p:nvPr/>
        </p:nvSpPr>
        <p:spPr bwMode="auto">
          <a:xfrm>
            <a:off x="8331200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3" name="Text Box 21"/>
          <p:cNvSpPr txBox="1">
            <a:spLocks noChangeArrowheads="1"/>
          </p:cNvSpPr>
          <p:nvPr/>
        </p:nvSpPr>
        <p:spPr bwMode="auto">
          <a:xfrm>
            <a:off x="8356600" y="33607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p</a:t>
            </a:r>
          </a:p>
        </p:txBody>
      </p:sp>
      <p:sp>
        <p:nvSpPr>
          <p:cNvPr id="207894" name="Text Box 22"/>
          <p:cNvSpPr txBox="1">
            <a:spLocks noChangeArrowheads="1"/>
          </p:cNvSpPr>
          <p:nvPr/>
        </p:nvSpPr>
        <p:spPr bwMode="auto">
          <a:xfrm>
            <a:off x="6877050" y="33528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q</a:t>
            </a:r>
          </a:p>
        </p:txBody>
      </p:sp>
      <p:sp>
        <p:nvSpPr>
          <p:cNvPr id="207895" name="Oval 23"/>
          <p:cNvSpPr>
            <a:spLocks noChangeArrowheads="1"/>
          </p:cNvSpPr>
          <p:nvPr/>
        </p:nvSpPr>
        <p:spPr bwMode="auto">
          <a:xfrm>
            <a:off x="7178675" y="3440113"/>
            <a:ext cx="95250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96" name="Line 24"/>
          <p:cNvSpPr>
            <a:spLocks noChangeShapeType="1"/>
          </p:cNvSpPr>
          <p:nvPr/>
        </p:nvSpPr>
        <p:spPr bwMode="auto">
          <a:xfrm>
            <a:off x="7269163" y="3482975"/>
            <a:ext cx="1069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7608888" y="3189288"/>
            <a:ext cx="26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grpSp>
        <p:nvGrpSpPr>
          <p:cNvPr id="207898" name="Group 26"/>
          <p:cNvGrpSpPr>
            <a:grpSpLocks/>
          </p:cNvGrpSpPr>
          <p:nvPr/>
        </p:nvGrpSpPr>
        <p:grpSpPr bwMode="auto">
          <a:xfrm>
            <a:off x="6918325" y="3398838"/>
            <a:ext cx="355600" cy="396875"/>
            <a:chOff x="4454" y="2237"/>
            <a:chExt cx="224" cy="250"/>
          </a:xfrm>
        </p:grpSpPr>
        <p:sp>
          <p:nvSpPr>
            <p:cNvPr id="28718" name="Text Box 27"/>
            <p:cNvSpPr txBox="1">
              <a:spLocks noChangeArrowheads="1"/>
            </p:cNvSpPr>
            <p:nvPr/>
          </p:nvSpPr>
          <p:spPr bwMode="auto">
            <a:xfrm>
              <a:off x="4454" y="2237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/>
                <a:t>q</a:t>
              </a:r>
            </a:p>
          </p:txBody>
        </p:sp>
        <p:sp>
          <p:nvSpPr>
            <p:cNvPr id="28719" name="Oval 28"/>
            <p:cNvSpPr>
              <a:spLocks noChangeArrowheads="1"/>
            </p:cNvSpPr>
            <p:nvPr/>
          </p:nvSpPr>
          <p:spPr bwMode="auto">
            <a:xfrm>
              <a:off x="4618" y="2263"/>
              <a:ext cx="60" cy="6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2" name="Line 30"/>
          <p:cNvSpPr>
            <a:spLocks noChangeShapeType="1"/>
          </p:cNvSpPr>
          <p:nvPr/>
        </p:nvSpPr>
        <p:spPr bwMode="auto">
          <a:xfrm>
            <a:off x="7762875" y="2276475"/>
            <a:ext cx="9525" cy="426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7903" name="Group 31"/>
          <p:cNvGrpSpPr>
            <a:grpSpLocks/>
          </p:cNvGrpSpPr>
          <p:nvPr/>
        </p:nvGrpSpPr>
        <p:grpSpPr bwMode="auto">
          <a:xfrm>
            <a:off x="7908925" y="4914900"/>
            <a:ext cx="1174750" cy="760413"/>
            <a:chOff x="4944" y="3039"/>
            <a:chExt cx="711" cy="591"/>
          </a:xfrm>
        </p:grpSpPr>
        <p:sp>
          <p:nvSpPr>
            <p:cNvPr id="28716" name="Line 32"/>
            <p:cNvSpPr>
              <a:spLocks noChangeShapeType="1"/>
            </p:cNvSpPr>
            <p:nvPr/>
          </p:nvSpPr>
          <p:spPr bwMode="auto">
            <a:xfrm flipH="1">
              <a:off x="4944" y="3282"/>
              <a:ext cx="432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Text Box 33"/>
            <p:cNvSpPr txBox="1">
              <a:spLocks noChangeArrowheads="1"/>
            </p:cNvSpPr>
            <p:nvPr/>
          </p:nvSpPr>
          <p:spPr bwMode="auto">
            <a:xfrm>
              <a:off x="5288" y="3039"/>
              <a:ext cx="36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A50021"/>
                  </a:solidFill>
                </a:rPr>
                <a:t>P(r)</a:t>
              </a:r>
            </a:p>
          </p:txBody>
        </p:sp>
      </p:grpSp>
      <p:sp>
        <p:nvSpPr>
          <p:cNvPr id="207906" name="Oval 34"/>
          <p:cNvSpPr>
            <a:spLocks noChangeArrowheads="1"/>
          </p:cNvSpPr>
          <p:nvPr/>
        </p:nvSpPr>
        <p:spPr bwMode="auto">
          <a:xfrm>
            <a:off x="7183438" y="5734050"/>
            <a:ext cx="95250" cy="952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07" name="Text Box 35"/>
          <p:cNvSpPr txBox="1">
            <a:spLocks noChangeArrowheads="1"/>
          </p:cNvSpPr>
          <p:nvPr/>
        </p:nvSpPr>
        <p:spPr bwMode="auto">
          <a:xfrm>
            <a:off x="7875588" y="5926138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u</a:t>
            </a:r>
          </a:p>
        </p:txBody>
      </p:sp>
      <p:sp>
        <p:nvSpPr>
          <p:cNvPr id="28697" name="Rectangle 39"/>
          <p:cNvSpPr>
            <a:spLocks noChangeArrowheads="1"/>
          </p:cNvSpPr>
          <p:nvPr/>
        </p:nvSpPr>
        <p:spPr bwMode="auto">
          <a:xfrm>
            <a:off x="8758238" y="64262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8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444625"/>
            <a:ext cx="130651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933" name="Oval 61"/>
          <p:cNvSpPr>
            <a:spLocks noChangeArrowheads="1"/>
          </p:cNvSpPr>
          <p:nvPr/>
        </p:nvSpPr>
        <p:spPr bwMode="auto">
          <a:xfrm>
            <a:off x="641508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34" name="Oval 62"/>
          <p:cNvSpPr>
            <a:spLocks noChangeArrowheads="1"/>
          </p:cNvSpPr>
          <p:nvPr/>
        </p:nvSpPr>
        <p:spPr bwMode="auto">
          <a:xfrm>
            <a:off x="7513638" y="2701925"/>
            <a:ext cx="1628775" cy="157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98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Oval 79"/>
          <p:cNvSpPr>
            <a:spLocks noChangeArrowheads="1"/>
          </p:cNvSpPr>
          <p:nvPr/>
        </p:nvSpPr>
        <p:spPr bwMode="auto">
          <a:xfrm rot="2490117">
            <a:off x="7442200" y="1195388"/>
            <a:ext cx="263525" cy="3524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Oval 80"/>
          <p:cNvSpPr>
            <a:spLocks noChangeArrowheads="1"/>
          </p:cNvSpPr>
          <p:nvPr/>
        </p:nvSpPr>
        <p:spPr bwMode="auto">
          <a:xfrm>
            <a:off x="6508750" y="5111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81"/>
          <p:cNvSpPr>
            <a:spLocks noChangeShapeType="1"/>
          </p:cNvSpPr>
          <p:nvPr/>
        </p:nvSpPr>
        <p:spPr bwMode="auto">
          <a:xfrm>
            <a:off x="6669088" y="663575"/>
            <a:ext cx="8382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82"/>
          <p:cNvSpPr txBox="1">
            <a:spLocks noChangeArrowheads="1"/>
          </p:cNvSpPr>
          <p:nvPr/>
        </p:nvSpPr>
        <p:spPr bwMode="auto">
          <a:xfrm>
            <a:off x="6569075" y="1651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28705" name="Freeform 83"/>
          <p:cNvSpPr>
            <a:spLocks/>
          </p:cNvSpPr>
          <p:nvPr/>
        </p:nvSpPr>
        <p:spPr bwMode="auto">
          <a:xfrm>
            <a:off x="6323013" y="763588"/>
            <a:ext cx="2495550" cy="1147762"/>
          </a:xfrm>
          <a:custGeom>
            <a:avLst/>
            <a:gdLst>
              <a:gd name="T0" fmla="*/ 2147483647 w 1332"/>
              <a:gd name="T1" fmla="*/ 0 h 719"/>
              <a:gd name="T2" fmla="*/ 2147483647 w 1332"/>
              <a:gd name="T3" fmla="*/ 0 h 719"/>
              <a:gd name="T4" fmla="*/ 0 w 1332"/>
              <a:gd name="T5" fmla="*/ 2147483647 h 719"/>
              <a:gd name="T6" fmla="*/ 2147483647 w 1332"/>
              <a:gd name="T7" fmla="*/ 2147483647 h 719"/>
              <a:gd name="T8" fmla="*/ 2147483647 w 1332"/>
              <a:gd name="T9" fmla="*/ 0 h 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2" h="719">
                <a:moveTo>
                  <a:pt x="1332" y="0"/>
                </a:moveTo>
                <a:lnTo>
                  <a:pt x="632" y="0"/>
                </a:lnTo>
                <a:lnTo>
                  <a:pt x="0" y="719"/>
                </a:lnTo>
                <a:lnTo>
                  <a:pt x="765" y="719"/>
                </a:lnTo>
                <a:lnTo>
                  <a:pt x="1332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Oval 84"/>
          <p:cNvSpPr>
            <a:spLocks noChangeArrowheads="1"/>
          </p:cNvSpPr>
          <p:nvPr/>
        </p:nvSpPr>
        <p:spPr bwMode="auto">
          <a:xfrm rot="2490117">
            <a:off x="6623050" y="15525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Oval 85"/>
          <p:cNvSpPr>
            <a:spLocks noChangeArrowheads="1"/>
          </p:cNvSpPr>
          <p:nvPr/>
        </p:nvSpPr>
        <p:spPr bwMode="auto">
          <a:xfrm rot="2490117">
            <a:off x="7005638" y="11938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Oval 86"/>
          <p:cNvSpPr>
            <a:spLocks noChangeArrowheads="1"/>
          </p:cNvSpPr>
          <p:nvPr/>
        </p:nvSpPr>
        <p:spPr bwMode="auto">
          <a:xfrm rot="2490117">
            <a:off x="7342188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Oval 87"/>
          <p:cNvSpPr>
            <a:spLocks noChangeArrowheads="1"/>
          </p:cNvSpPr>
          <p:nvPr/>
        </p:nvSpPr>
        <p:spPr bwMode="auto">
          <a:xfrm rot="2490117">
            <a:off x="7088188" y="15271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Oval 89"/>
          <p:cNvSpPr>
            <a:spLocks noChangeArrowheads="1"/>
          </p:cNvSpPr>
          <p:nvPr/>
        </p:nvSpPr>
        <p:spPr bwMode="auto">
          <a:xfrm rot="2490117">
            <a:off x="7726363" y="86360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Oval 90"/>
          <p:cNvSpPr>
            <a:spLocks noChangeArrowheads="1"/>
          </p:cNvSpPr>
          <p:nvPr/>
        </p:nvSpPr>
        <p:spPr bwMode="auto">
          <a:xfrm rot="2490117">
            <a:off x="8148638" y="857250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Oval 91"/>
          <p:cNvSpPr>
            <a:spLocks noChangeArrowheads="1"/>
          </p:cNvSpPr>
          <p:nvPr/>
        </p:nvSpPr>
        <p:spPr bwMode="auto">
          <a:xfrm rot="2490117">
            <a:off x="7542213" y="1514475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Oval 92"/>
          <p:cNvSpPr>
            <a:spLocks noChangeArrowheads="1"/>
          </p:cNvSpPr>
          <p:nvPr/>
        </p:nvSpPr>
        <p:spPr bwMode="auto">
          <a:xfrm rot="2490117">
            <a:off x="7875588" y="1195388"/>
            <a:ext cx="263525" cy="35242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Box 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98865" y="1963474"/>
            <a:ext cx="3264425" cy="58221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1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exp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⁡(−</m:t>
                            </m:r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𝑐𝑟</m:t>
                                </m:r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1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𝑐𝑟</m:t>
                        </m:r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1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1/</m:t>
                        </m:r>
                        <m:sSup>
                          <m:sSupPr>
                            <m:ctrlP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1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:endParaRPr lang="en-US" sz="21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55" y="5925325"/>
                <a:ext cx="6441507" cy="459741"/>
              </a:xfrm>
              <a:prstGeom prst="rect">
                <a:avLst/>
              </a:prstGeom>
              <a:blipFill rotWithShape="1"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74" dur="20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6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0.03703 C 0.05434 0.08356 0.01632 0.10833 -0.01719 0.09097 C -0.04982 0.07453 -0.0691 0.02638 -0.05555 -0.01899 C -0.0441 -0.06181 -0.01041 -0.08658 0.02014 -0.07176 C 0.04775 -0.05764 0.06476 -0.01644 0.05347 0.02338 C 0.04393 0.05879 0.01528 0.08148 -0.01041 0.06851 C -0.0342 0.05625 -0.04913 0.02222 -0.03958 -0.01112 C -0.03107 -0.04005 -0.00781 -0.05996 0.01354 -0.04815 C 0.03299 -0.03912 0.04497 -0.01135 0.03733 0.01481 C 0.03038 0.03888 0.01233 0.05463 -0.00469 0.04629 C -0.01875 0.03888 -0.02847 0.01782 -0.02309 -0.00232 C -0.01823 -0.02037 -0.00538 -0.03195 0.00695 -0.02616 C 0.01754 -0.0213 0.02518 -0.00741 0.02101 0.00625 C 0.01806 0.01759 0.01042 0.02662 0.00261 0.02361 C -0.00347 0.02013 -0.00868 0.01388 -0.00694 0.00601 C -0.0059 0.00092 -0.0033 -0.00348 0.00018 -0.00371 C 0.00209 -0.00301 0.0033 -0.00278 0.00434 -0.00139 " pathEditMode="relative" rAng="12282561" ptsTypes="fffffffffffffffff">
                                      <p:cBhvr>
                                        <p:cTn id="94" dur="500" spd="-100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67" grpId="0" animBg="1"/>
      <p:bldP spid="207901" grpId="0" animBg="1" autoUpdateAnimBg="0"/>
      <p:bldP spid="207901" grpId="1" animBg="1"/>
      <p:bldP spid="207874" grpId="0" animBg="1"/>
      <p:bldP spid="207891" grpId="0" animBg="1" autoUpdateAnimBg="0"/>
      <p:bldP spid="207892" grpId="0" animBg="1"/>
      <p:bldP spid="207893" grpId="0" autoUpdateAnimBg="0"/>
      <p:bldP spid="207894" grpId="0" autoUpdateAnimBg="0"/>
      <p:bldP spid="207895" grpId="0" animBg="1"/>
      <p:bldP spid="207896" grpId="0" animBg="1"/>
      <p:bldP spid="207897" grpId="0" autoUpdateAnimBg="0"/>
      <p:bldP spid="207902" grpId="0" animBg="1"/>
      <p:bldP spid="207906" grpId="0" animBg="1"/>
      <p:bldP spid="207906" grpId="1" animBg="1"/>
      <p:bldP spid="207907" grpId="0" autoUpdateAnimBg="0"/>
      <p:bldP spid="207933" grpId="0" animBg="1"/>
      <p:bldP spid="207933" grpId="1" animBg="1"/>
      <p:bldP spid="207934" grpId="0" animBg="1"/>
      <p:bldP spid="207934" grpId="1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 #1: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09788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More practical variant of above hashing?</a:t>
            </a:r>
          </a:p>
          <a:p>
            <a:pPr eaLnBrk="1" hangingPunct="1"/>
            <a:r>
              <a:rPr lang="en-US" dirty="0" smtClean="0"/>
              <a:t>Design space partitioning of </a:t>
            </a:r>
            <a:r>
              <a:rPr lang="en-US" dirty="0" err="1" smtClean="0">
                <a:solidFill>
                  <a:srgbClr val="A50021"/>
                </a:solidFill>
                <a:latin typeface="msbm5" pitchFamily="34" charset="0"/>
              </a:rPr>
              <a:t>R</a:t>
            </a:r>
            <a:r>
              <a:rPr lang="en-US" baseline="30000" dirty="0" err="1" smtClean="0">
                <a:solidFill>
                  <a:srgbClr val="A50021"/>
                </a:solidFill>
              </a:rPr>
              <a:t>t</a:t>
            </a:r>
            <a:r>
              <a:rPr lang="en-US" dirty="0" smtClean="0"/>
              <a:t> that is</a:t>
            </a:r>
          </a:p>
          <a:p>
            <a:pPr lvl="1" eaLnBrk="1" hangingPunct="1"/>
            <a:r>
              <a:rPr lang="en-US" dirty="0" smtClean="0"/>
              <a:t>efficient: point location in </a:t>
            </a:r>
            <a:r>
              <a:rPr lang="en-US" dirty="0" smtClean="0">
                <a:solidFill>
                  <a:srgbClr val="A50021"/>
                </a:solidFill>
              </a:rPr>
              <a:t>poly(t)</a:t>
            </a:r>
            <a:r>
              <a:rPr lang="en-US" dirty="0" smtClean="0"/>
              <a:t> time</a:t>
            </a:r>
          </a:p>
          <a:p>
            <a:pPr lvl="1" eaLnBrk="1" hangingPunct="1"/>
            <a:r>
              <a:rPr lang="en-US" dirty="0" smtClean="0"/>
              <a:t>qualitative: regions are “sphere-like”</a:t>
            </a:r>
          </a:p>
        </p:txBody>
      </p:sp>
      <p:pic>
        <p:nvPicPr>
          <p:cNvPr id="243721" name="Picture 9" descr="plan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4064000"/>
            <a:ext cx="47244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4" name="Line 12"/>
          <p:cNvSpPr>
            <a:spLocks noChangeShapeType="1"/>
          </p:cNvSpPr>
          <p:nvPr/>
        </p:nvSpPr>
        <p:spPr bwMode="auto">
          <a:xfrm flipV="1">
            <a:off x="7529513" y="5426075"/>
            <a:ext cx="728662" cy="3460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5" name="Line 13"/>
          <p:cNvSpPr>
            <a:spLocks noChangeShapeType="1"/>
          </p:cNvSpPr>
          <p:nvPr/>
        </p:nvSpPr>
        <p:spPr bwMode="auto">
          <a:xfrm>
            <a:off x="7951788" y="4811713"/>
            <a:ext cx="344487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6" name="Text Box 14"/>
          <p:cNvSpPr txBox="1">
            <a:spLocks noChangeArrowheads="1"/>
          </p:cNvSpPr>
          <p:nvPr/>
        </p:nvSpPr>
        <p:spPr bwMode="auto">
          <a:xfrm>
            <a:off x="406400" y="3850408"/>
            <a:ext cx="473238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[Prob.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1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06400" y="4675908"/>
            <a:ext cx="463460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>
                <a:sym typeface="Symbol" pitchFamily="18" charset="2"/>
              </a:rPr>
              <a:t>[</a:t>
            </a:r>
            <a:r>
              <a:rPr lang="en-US" sz="2300" dirty="0" err="1">
                <a:sym typeface="Symbol" pitchFamily="18" charset="2"/>
              </a:rPr>
              <a:t>Prob</a:t>
            </a:r>
            <a:r>
              <a:rPr lang="en-US" sz="2300" dirty="0">
                <a:sym typeface="Symbol" pitchFamily="18" charset="2"/>
              </a:rPr>
              <a:t> needle of length </a:t>
            </a:r>
            <a:r>
              <a:rPr lang="en-US" sz="2300" dirty="0">
                <a:solidFill>
                  <a:srgbClr val="A50021"/>
                </a:solidFill>
                <a:sym typeface="Symbol" pitchFamily="18" charset="2"/>
              </a:rPr>
              <a:t>c</a:t>
            </a:r>
            <a:r>
              <a:rPr lang="en-US" sz="2300" dirty="0">
                <a:sym typeface="Symbol" pitchFamily="18" charset="2"/>
              </a:rPr>
              <a:t> is </a:t>
            </a:r>
            <a:r>
              <a:rPr lang="en-US" sz="2300" dirty="0" smtClean="0">
                <a:sym typeface="Symbol" pitchFamily="18" charset="2"/>
              </a:rPr>
              <a:t>not cut</a:t>
            </a:r>
            <a:r>
              <a:rPr lang="en-US" sz="2300" dirty="0">
                <a:sym typeface="Symbol" pitchFamily="18" charset="2"/>
              </a:rPr>
              <a:t>]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2211388" y="4252045"/>
            <a:ext cx="352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solidFill>
                  <a:srgbClr val="A50021"/>
                </a:solidFill>
                <a:cs typeface="Arial" charset="0"/>
                <a:sym typeface="Symbol" pitchFamily="18" charset="2"/>
              </a:rPr>
              <a:t>≥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4908605" y="3696420"/>
            <a:ext cx="46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olidFill>
                  <a:srgbClr val="A50021"/>
                </a:solidFill>
              </a:rPr>
              <a:t>c</a:t>
            </a:r>
            <a:r>
              <a:rPr lang="en-US" sz="2400" b="1" baseline="30000" dirty="0">
                <a:solidFill>
                  <a:srgbClr val="A50021"/>
                </a:solidFill>
              </a:rPr>
              <a:t>2</a:t>
            </a:r>
            <a:endParaRPr lang="en-US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8 0.01067  0.017 0.02135  0.021 0.03469  C 0.025 0.04937  0.027 0.06671  0.029 0.08406  C 0.031 0.1014  0.029 0.11608  0.027 0.13209  C 0.025 0.14677  0.022 0.16278  0.015 0.17612  C 0.009 0.18946  -0.001 0.20014  -0.012 0.20814  C -0.022 0.21615  -0.034 0.22149  -0.046 0.22416  C -0.058 0.22682  -0.07 0.22682  -0.081 0.22416  C -0.093 0.22149  -0.104 0.21482  -0.113 0.20414  C -0.122 0.1948  -0.13 0.18279  -0.134 0.16812  C -0.139 0.15477  -0.141 0.13609  -0.141 0.12142  C -0.142 0.10674  -0.141 0.0894  -0.136 0.07472  C -0.131 0.06138  -0.122 0.0507  -0.11 0.04536  C -0.098 0.04136  -0.086 0.0467  -0.078 0.05604  C -0.071 0.06538  -0.066 0.08006  -0.065 0.0974  C -0.065 0.11475  -0.066 0.13076  -0.071 0.1441  C -0.076 0.15744  -0.075 0.16011  -0.095 0.17746  C -0.113 0.19614  -0.131 0.1908  -0.142 0.19213  C -0.153 0.19213  -0.162 0.1868  -0.173 0.18146  C -0.185 0.17479  -0.195 0.16278  -0.202 0.15211  C -0.209 0.14143  -0.212 0.12809  -0.216 0.10674  C -0.219 0.08539  -0.219 0.07472  -0.219 0.05871  C -0.219 0.0427  -0.219 0.02669  -0.219 0.01067  E" pathEditMode="relative" ptsTypes="">
                                      <p:cBhvr>
                                        <p:cTn id="24" dur="10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7" dur="500" fill="hold"/>
                                        <p:tgtEl>
                                          <p:spTgt spid="243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4" grpId="0" animBg="1"/>
      <p:bldP spid="243725" grpId="0" animBg="1"/>
      <p:bldP spid="243725" grpId="1" animBg="1"/>
      <p:bldP spid="243725" grpId="2" animBg="1"/>
      <p:bldP spid="243726" grpId="0"/>
      <p:bldP spid="243727" grpId="0"/>
      <p:bldP spid="243728" grpId="0"/>
      <p:bldP spid="2437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landscape: lower bounds</a:t>
            </a:r>
          </a:p>
        </p:txBody>
      </p:sp>
      <p:graphicFrame>
        <p:nvGraphicFramePr>
          <p:cNvPr id="257027" name="Group 3"/>
          <p:cNvGraphicFramePr>
            <a:graphicFrameLocks noGrp="1"/>
          </p:cNvGraphicFramePr>
          <p:nvPr/>
        </p:nvGraphicFramePr>
        <p:xfrm>
          <a:off x="2266950" y="3762375"/>
          <a:ext cx="6721476" cy="396875"/>
        </p:xfrm>
        <a:graphic>
          <a:graphicData uri="http://schemas.openxmlformats.org/drawingml/2006/table">
            <a:tbl>
              <a:tblPr/>
              <a:tblGrid>
                <a:gridCol w="1113870"/>
                <a:gridCol w="1343444"/>
                <a:gridCol w="1593239"/>
                <a:gridCol w="2670923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825" marB="458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825" marB="458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=1/c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+o(1)</a:t>
                      </a:r>
                    </a:p>
                  </a:txBody>
                  <a:tcPr marL="91450" marR="91450" marT="45825" marB="458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[AI’06]</a:t>
                      </a:r>
                    </a:p>
                  </a:txBody>
                  <a:tcPr marL="91450" marR="91450" marT="45825" marB="458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039" name="Group 15"/>
          <p:cNvGraphicFramePr>
            <a:graphicFrameLocks noGrp="1"/>
          </p:cNvGraphicFramePr>
          <p:nvPr/>
        </p:nvGraphicFramePr>
        <p:xfrm>
          <a:off x="2344738" y="5607050"/>
          <a:ext cx="6643687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82713"/>
                <a:gridCol w="1527175"/>
                <a:gridCol w="26495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=O(1/c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051" name="Group 27"/>
          <p:cNvGraphicFramePr>
            <a:graphicFrameLocks noGrp="1"/>
          </p:cNvGraphicFramePr>
          <p:nvPr/>
        </p:nvGraphicFramePr>
        <p:xfrm>
          <a:off x="2344738" y="1958975"/>
          <a:ext cx="6642100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44613"/>
                <a:gridCol w="1574800"/>
                <a:gridCol w="26384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4/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5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+nd</a:t>
                      </a:r>
                      <a:endParaRPr kumimoji="0" lang="en-US" sz="2000" b="0" i="0" u="none" strike="noStrike" cap="none" normalizeH="0" baseline="5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O(d*log n)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c=1+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[KOR’98, IM’98]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063" name="Group 39"/>
          <p:cNvGraphicFramePr>
            <a:graphicFrameLocks noGrp="1"/>
          </p:cNvGraphicFramePr>
          <p:nvPr/>
        </p:nvGraphicFramePr>
        <p:xfrm>
          <a:off x="2266950" y="3352800"/>
          <a:ext cx="6731000" cy="396875"/>
        </p:xfrm>
        <a:graphic>
          <a:graphicData uri="http://schemas.openxmlformats.org/drawingml/2006/table">
            <a:tbl>
              <a:tblPr/>
              <a:tblGrid>
                <a:gridCol w="1113869"/>
                <a:gridCol w="1346616"/>
                <a:gridCol w="1596424"/>
                <a:gridCol w="2674091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</a:t>
                      </a:r>
                      <a:r>
                        <a:rPr kumimoji="0" lang="el-GR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</a:t>
                      </a:r>
                      <a:endParaRPr kumimoji="0" lang="en-U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≈1/c</a:t>
                      </a:r>
                    </a:p>
                  </a:txBody>
                  <a:tcPr marL="91450" marR="9145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[IM’98, Cha’02, DIIM’04]</a:t>
                      </a:r>
                    </a:p>
                  </a:txBody>
                  <a:tcPr marL="91450" marR="91450"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075" name="Group 51"/>
          <p:cNvGraphicFramePr>
            <a:graphicFrameLocks noGrp="1"/>
          </p:cNvGraphicFramePr>
          <p:nvPr/>
        </p:nvGraphicFramePr>
        <p:xfrm>
          <a:off x="2344738" y="5205413"/>
          <a:ext cx="6643687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82713"/>
                <a:gridCol w="1527175"/>
                <a:gridCol w="264953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nd*logn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=2.09/c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[Ind’01, Pan’06]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9" name="Text Box 63"/>
          <p:cNvSpPr txBox="1">
            <a:spLocks noChangeArrowheads="1"/>
          </p:cNvSpPr>
          <p:nvPr/>
        </p:nvSpPr>
        <p:spPr bwMode="auto">
          <a:xfrm>
            <a:off x="77788" y="1854200"/>
            <a:ext cx="3308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poly(n).	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logarithmic</a:t>
            </a:r>
            <a:endParaRPr lang="en-US" b="1"/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77788" y="3184525"/>
            <a:ext cx="25733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small poly </a:t>
            </a:r>
          </a:p>
          <a:p>
            <a:pPr eaLnBrk="1" hangingPunct="1"/>
            <a:r>
              <a:rPr lang="en-US" sz="2000"/>
              <a:t>    (close to linear). 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poly </a:t>
            </a:r>
          </a:p>
          <a:p>
            <a:pPr eaLnBrk="1" hangingPunct="1"/>
            <a:r>
              <a:rPr lang="en-US" sz="2000"/>
              <a:t>    (sublinear).</a:t>
            </a:r>
            <a:r>
              <a:rPr lang="en-US" sz="2000" b="1"/>
              <a:t> 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53975" y="5149850"/>
            <a:ext cx="3097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Space</a:t>
            </a:r>
            <a:r>
              <a:rPr lang="en-US" sz="2000"/>
              <a:t>: near-linear.</a:t>
            </a:r>
          </a:p>
          <a:p>
            <a:pPr eaLnBrk="1" hangingPunct="1"/>
            <a:r>
              <a:rPr lang="en-US" sz="2000" b="1"/>
              <a:t>Query</a:t>
            </a:r>
            <a:r>
              <a:rPr lang="en-US" sz="2000"/>
              <a:t>: poly </a:t>
            </a:r>
          </a:p>
          <a:p>
            <a:pPr eaLnBrk="1" hangingPunct="1"/>
            <a:r>
              <a:rPr lang="en-US" sz="2000"/>
              <a:t>    (sublinear).</a:t>
            </a:r>
          </a:p>
        </p:txBody>
      </p:sp>
      <p:graphicFrame>
        <p:nvGraphicFramePr>
          <p:cNvPr id="257090" name="Group 66"/>
          <p:cNvGraphicFramePr>
            <a:graphicFrameLocks noGrp="1"/>
          </p:cNvGraphicFramePr>
          <p:nvPr/>
        </p:nvGraphicFramePr>
        <p:xfrm>
          <a:off x="2344738" y="1574800"/>
          <a:ext cx="6642100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1344613"/>
                <a:gridCol w="1574800"/>
                <a:gridCol w="26384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Comment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7114" name="Group 90"/>
          <p:cNvGraphicFramePr>
            <a:graphicFrameLocks noGrp="1"/>
          </p:cNvGraphicFramePr>
          <p:nvPr/>
        </p:nvGraphicFramePr>
        <p:xfrm>
          <a:off x="2344738" y="2354263"/>
          <a:ext cx="6642100" cy="396875"/>
        </p:xfrm>
        <a:graphic>
          <a:graphicData uri="http://schemas.openxmlformats.org/drawingml/2006/table">
            <a:tbl>
              <a:tblPr/>
              <a:tblGrid>
                <a:gridCol w="1084262"/>
                <a:gridCol w="2919413"/>
                <a:gridCol w="263842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o(1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l-GR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ε</a:t>
                      </a:r>
                      <a:r>
                        <a:rPr kumimoji="0" lang="en-US" sz="2000" b="0" i="0" u="none" strike="noStrike" cap="none" normalizeH="0" baseline="5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(1) memory lookups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[AIP’06]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152" name="Group 128"/>
          <p:cNvGraphicFramePr>
            <a:graphicFrameLocks noGrp="1"/>
          </p:cNvGraphicFramePr>
          <p:nvPr/>
        </p:nvGraphicFramePr>
        <p:xfrm>
          <a:off x="2266950" y="4171950"/>
          <a:ext cx="6731000" cy="396875"/>
        </p:xfrm>
        <a:graphic>
          <a:graphicData uri="http://schemas.openxmlformats.org/drawingml/2006/table">
            <a:tbl>
              <a:tblPr/>
              <a:tblGrid>
                <a:gridCol w="1113869"/>
                <a:gridCol w="1344325"/>
                <a:gridCol w="1574780"/>
                <a:gridCol w="2698026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ρ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≥1/c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[MNP’06, OWZ’10]</a:t>
                      </a:r>
                    </a:p>
                  </a:txBody>
                  <a:tcPr marL="91450" marR="91450"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7153" name="Group 129"/>
          <p:cNvGraphicFramePr>
            <a:graphicFrameLocks noGrp="1"/>
          </p:cNvGraphicFramePr>
          <p:nvPr/>
        </p:nvGraphicFramePr>
        <p:xfrm>
          <a:off x="2266950" y="4543425"/>
          <a:ext cx="6731000" cy="396875"/>
        </p:xfrm>
        <a:graphic>
          <a:graphicData uri="http://schemas.openxmlformats.org/drawingml/2006/table">
            <a:tbl>
              <a:tblPr/>
              <a:tblGrid>
                <a:gridCol w="1113869"/>
                <a:gridCol w="2936616"/>
                <a:gridCol w="2680515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1+o(1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5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50" marR="91450" marT="45849" marB="458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(1) memory lookups</a:t>
                      </a:r>
                    </a:p>
                  </a:txBody>
                  <a:tcPr marL="91450" marR="91450" marT="45849" marB="458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[PTW’08, PTW’10]</a:t>
                      </a:r>
                    </a:p>
                  </a:txBody>
                  <a:tcPr marL="91450" marR="91450" marT="45849" marB="458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3E3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 flipV="1">
            <a:off x="3497263" y="2046288"/>
            <a:ext cx="1150937" cy="2682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 rot="-1418904">
            <a:off x="3970338" y="1298575"/>
            <a:ext cx="1906587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1 mem lookup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35613" cy="45307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Preprocess: </a:t>
            </a:r>
            <a:r>
              <a:rPr lang="en-US" dirty="0" smtClean="0"/>
              <a:t>a set 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D</a:t>
            </a:r>
            <a:r>
              <a:rPr lang="en-US" dirty="0" smtClean="0"/>
              <a:t> of points</a:t>
            </a:r>
            <a:endParaRPr lang="en-US" baseline="30000" dirty="0" smtClean="0">
              <a:solidFill>
                <a:srgbClr val="A50021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</a:rPr>
              <a:t>Query:</a:t>
            </a:r>
            <a:r>
              <a:rPr lang="en-US" dirty="0" smtClean="0"/>
              <a:t> given a new point </a:t>
            </a:r>
            <a:r>
              <a:rPr lang="en-US" dirty="0" smtClean="0">
                <a:solidFill>
                  <a:srgbClr val="A50021"/>
                </a:solidFill>
              </a:rPr>
              <a:t>q</a:t>
            </a:r>
            <a:r>
              <a:rPr lang="en-US" dirty="0" smtClean="0"/>
              <a:t>, report a point </a:t>
            </a:r>
            <a:r>
              <a:rPr lang="en-US" dirty="0" err="1" smtClean="0">
                <a:solidFill>
                  <a:srgbClr val="A50021"/>
                </a:solidFill>
              </a:rPr>
              <a:t>p</a:t>
            </a:r>
            <a:r>
              <a:rPr lang="en-US" dirty="0" err="1" smtClean="0">
                <a:solidFill>
                  <a:srgbClr val="A50021"/>
                </a:solidFill>
                <a:sym typeface="Symbol" pitchFamily="18" charset="2"/>
              </a:rPr>
              <a:t>D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with the smallest distance to </a:t>
            </a:r>
            <a:r>
              <a:rPr lang="en-US" dirty="0" smtClean="0">
                <a:solidFill>
                  <a:srgbClr val="A50021"/>
                </a:solidFill>
                <a:sym typeface="Symbol" pitchFamily="18" charset="2"/>
              </a:rPr>
              <a:t>q</a:t>
            </a:r>
          </a:p>
        </p:txBody>
      </p:sp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7335838" y="38401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q</a:t>
            </a: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7778750" y="3302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0" grpId="0" animBg="1"/>
      <p:bldP spid="114711" grpId="0" animBg="1"/>
      <p:bldP spid="114713" grpId="0"/>
      <p:bldP spid="1147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Euclidean norm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Locality sensitive hashing</a:t>
            </a:r>
          </a:p>
          <a:p>
            <a:r>
              <a:rPr lang="en-US" dirty="0" smtClean="0"/>
              <a:t>Hamming space (</a:t>
            </a:r>
            <a:r>
              <a:rPr lang="en-US" dirty="0" smtClean="0">
                <a:sym typeface="Symbol"/>
              </a:rPr>
              <a:t>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 LSH</a:t>
            </a:r>
          </a:p>
          <a:p>
            <a:pPr lvl="1"/>
            <a:r>
              <a:rPr lang="en-US" dirty="0" smtClean="0"/>
              <a:t>(in fact in original </a:t>
            </a:r>
            <a:r>
              <a:rPr lang="en-US" dirty="0" smtClean="0">
                <a:solidFill>
                  <a:srgbClr val="0000CC"/>
                </a:solidFill>
              </a:rPr>
              <a:t>[IM98]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Max norm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  <a:sym typeface="Symbol"/>
              </a:rPr>
              <a:t>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Don’t know of any LSH</a:t>
            </a:r>
          </a:p>
          <a:p>
            <a:pPr lvl="1"/>
            <a:r>
              <a:rPr lang="en-US" dirty="0" smtClean="0"/>
              <a:t>next…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0" y="2654175"/>
            <a:ext cx="35417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25217" y="4158695"/>
            <a:ext cx="3833728" cy="80021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ℓ</a:t>
            </a:r>
            <a:r>
              <a:rPr lang="en-US" sz="2300" baseline="-25000" dirty="0" smtClean="0">
                <a:solidFill>
                  <a:srgbClr val="A50021"/>
                </a:solidFill>
                <a:sym typeface="Symbol"/>
              </a:rPr>
              <a:t></a:t>
            </a:r>
            <a:r>
              <a:rPr lang="en-US" sz="2300" dirty="0" smtClean="0">
                <a:solidFill>
                  <a:srgbClr val="A50021"/>
                </a:solidFill>
              </a:rPr>
              <a:t>=</a:t>
            </a:r>
            <a:r>
              <a:rPr lang="en-US" sz="2300" dirty="0" smtClean="0">
                <a:cs typeface="Arial" charset="0"/>
                <a:sym typeface="cmbx10" pitchFamily="34" charset="0"/>
              </a:rPr>
              <a:t>real space with </a:t>
            </a:r>
            <a:r>
              <a:rPr lang="en-US" sz="2300" dirty="0" smtClean="0"/>
              <a:t>distance</a:t>
            </a:r>
            <a:r>
              <a:rPr lang="en-US" sz="2300" dirty="0"/>
              <a:t>:</a:t>
            </a:r>
            <a:r>
              <a:rPr lang="en-US" sz="2300" dirty="0">
                <a:solidFill>
                  <a:srgbClr val="A50021"/>
                </a:solidFill>
              </a:rPr>
              <a:t> </a:t>
            </a:r>
            <a:r>
              <a:rPr lang="en-US" sz="2300" dirty="0" smtClean="0">
                <a:solidFill>
                  <a:srgbClr val="A50021"/>
                </a:solidFill>
              </a:rPr>
              <a:t>||x-y||</a:t>
            </a:r>
            <a:r>
              <a:rPr lang="en-US" sz="2300" baseline="-25000" dirty="0" smtClean="0">
                <a:solidFill>
                  <a:srgbClr val="A50021"/>
                </a:solidFill>
                <a:sym typeface="Symbol"/>
              </a:rPr>
              <a:t></a:t>
            </a:r>
            <a:r>
              <a:rPr lang="en-US" sz="2300" dirty="0" smtClean="0">
                <a:solidFill>
                  <a:srgbClr val="A50021"/>
                </a:solidFill>
              </a:rPr>
              <a:t>=max</a:t>
            </a:r>
            <a:r>
              <a:rPr lang="en-US" sz="2300" baseline="-25000" dirty="0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 |x</a:t>
            </a:r>
            <a:r>
              <a:rPr lang="en-US" sz="2300" baseline="-25000" dirty="0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-</a:t>
            </a:r>
            <a:r>
              <a:rPr lang="en-US" sz="2300" dirty="0" err="1" smtClean="0">
                <a:solidFill>
                  <a:srgbClr val="A50021"/>
                </a:solidFill>
              </a:rPr>
              <a:t>y</a:t>
            </a:r>
            <a:r>
              <a:rPr lang="en-US" sz="2300" baseline="-25000" dirty="0" err="1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|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186480" y="126170"/>
            <a:ext cx="3833728" cy="800219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ℓ</a:t>
            </a:r>
            <a:r>
              <a:rPr lang="en-US" sz="2300" baseline="-25000" dirty="0" smtClean="0">
                <a:solidFill>
                  <a:srgbClr val="A50021"/>
                </a:solidFill>
                <a:sym typeface="Symbol"/>
              </a:rPr>
              <a:t></a:t>
            </a:r>
            <a:r>
              <a:rPr lang="en-US" sz="2300" dirty="0" smtClean="0">
                <a:solidFill>
                  <a:srgbClr val="A50021"/>
                </a:solidFill>
              </a:rPr>
              <a:t>=</a:t>
            </a:r>
            <a:r>
              <a:rPr lang="en-US" sz="2300" dirty="0" smtClean="0">
                <a:cs typeface="Arial" charset="0"/>
                <a:sym typeface="cmbx10" pitchFamily="34" charset="0"/>
              </a:rPr>
              <a:t>real space with </a:t>
            </a:r>
            <a:r>
              <a:rPr lang="en-US" sz="2300" dirty="0" smtClean="0"/>
              <a:t>distance</a:t>
            </a:r>
            <a:r>
              <a:rPr lang="en-US" sz="2300" dirty="0"/>
              <a:t>:</a:t>
            </a:r>
            <a:r>
              <a:rPr lang="en-US" sz="2300" dirty="0">
                <a:solidFill>
                  <a:srgbClr val="A50021"/>
                </a:solidFill>
              </a:rPr>
              <a:t> </a:t>
            </a:r>
            <a:r>
              <a:rPr lang="en-US" sz="2300" dirty="0" smtClean="0">
                <a:solidFill>
                  <a:srgbClr val="A50021"/>
                </a:solidFill>
              </a:rPr>
              <a:t>||x-y||</a:t>
            </a:r>
            <a:r>
              <a:rPr lang="en-US" sz="2300" baseline="-25000" dirty="0" smtClean="0">
                <a:solidFill>
                  <a:srgbClr val="A50021"/>
                </a:solidFill>
                <a:sym typeface="Symbol"/>
              </a:rPr>
              <a:t></a:t>
            </a:r>
            <a:r>
              <a:rPr lang="en-US" sz="2300" dirty="0" smtClean="0">
                <a:solidFill>
                  <a:srgbClr val="A50021"/>
                </a:solidFill>
              </a:rPr>
              <a:t>=max</a:t>
            </a:r>
            <a:r>
              <a:rPr lang="en-US" sz="2300" baseline="-25000" dirty="0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 |x</a:t>
            </a:r>
            <a:r>
              <a:rPr lang="en-US" sz="2300" baseline="-25000" dirty="0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-</a:t>
            </a:r>
            <a:r>
              <a:rPr lang="en-US" sz="2300" dirty="0" err="1" smtClean="0">
                <a:solidFill>
                  <a:srgbClr val="A50021"/>
                </a:solidFill>
              </a:rPr>
              <a:t>y</a:t>
            </a:r>
            <a:r>
              <a:rPr lang="en-US" sz="2300" baseline="-25000" dirty="0" err="1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|</a:t>
            </a:r>
            <a:endParaRPr lang="en-US" sz="2300" baseline="30000" dirty="0">
              <a:solidFill>
                <a:srgbClr val="A50021"/>
              </a:solidFill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NNS for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∞ </a:t>
            </a:r>
            <a:r>
              <a:rPr lang="en-US" dirty="0" smtClean="0"/>
              <a:t>distance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05425" cy="497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rgbClr val="0000CC"/>
                </a:solidFill>
              </a:rPr>
              <a:t>Thm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  <a:r>
              <a:rPr lang="en-US" sz="2800" dirty="0" smtClean="0"/>
              <a:t> for </a:t>
            </a:r>
            <a:r>
              <a:rPr lang="el-GR" sz="2800" dirty="0" smtClean="0">
                <a:solidFill>
                  <a:srgbClr val="A50021"/>
                </a:solidFill>
                <a:cs typeface="Arial" charset="0"/>
              </a:rPr>
              <a:t>ρ</a:t>
            </a:r>
            <a:r>
              <a:rPr lang="en-US" sz="2800" dirty="0" smtClean="0">
                <a:solidFill>
                  <a:srgbClr val="A50021"/>
                </a:solidFill>
                <a:cs typeface="Arial" charset="0"/>
              </a:rPr>
              <a:t>&gt;0</a:t>
            </a:r>
            <a:r>
              <a:rPr lang="en-US" sz="2800" dirty="0" smtClean="0">
                <a:cs typeface="Arial" charset="0"/>
              </a:rPr>
              <a:t>,</a:t>
            </a:r>
            <a:r>
              <a:rPr lang="en-US" sz="2800" dirty="0" smtClean="0"/>
              <a:t> NNS for </a:t>
            </a:r>
            <a:r>
              <a:rPr lang="en-US" sz="2800" dirty="0" smtClean="0">
                <a:solidFill>
                  <a:srgbClr val="A50021"/>
                </a:solidFill>
              </a:rPr>
              <a:t>ℓ</a:t>
            </a:r>
            <a:r>
              <a:rPr lang="en-US" sz="2800" baseline="-25000" dirty="0" smtClean="0">
                <a:solidFill>
                  <a:srgbClr val="A50021"/>
                </a:solidFill>
                <a:cs typeface="Arial" charset="0"/>
              </a:rPr>
              <a:t>∞</a:t>
            </a:r>
            <a:r>
              <a:rPr lang="en-US" sz="2800" baseline="30000" dirty="0" smtClean="0">
                <a:solidFill>
                  <a:srgbClr val="A50021"/>
                </a:solidFill>
                <a:cs typeface="Arial" charset="0"/>
              </a:rPr>
              <a:t>d</a:t>
            </a:r>
            <a:r>
              <a:rPr lang="en-US" sz="2800" dirty="0" smtClean="0">
                <a:cs typeface="Arial" charset="0"/>
              </a:rPr>
              <a:t> with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A50021"/>
                </a:solidFill>
              </a:rPr>
              <a:t>O(d * log n)</a:t>
            </a:r>
            <a:r>
              <a:rPr lang="en-US" sz="2300" dirty="0" smtClean="0"/>
              <a:t> query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A50021"/>
                </a:solidFill>
              </a:rPr>
              <a:t>n</a:t>
            </a:r>
            <a:r>
              <a:rPr lang="en-US" sz="2300" baseline="30000" dirty="0" smtClean="0">
                <a:solidFill>
                  <a:srgbClr val="A50021"/>
                </a:solidFill>
                <a:cs typeface="Arial" charset="0"/>
              </a:rPr>
              <a:t>1+</a:t>
            </a:r>
            <a:r>
              <a:rPr lang="el-GR" sz="2300" baseline="30000" dirty="0" smtClean="0">
                <a:solidFill>
                  <a:srgbClr val="A50021"/>
                </a:solidFill>
                <a:cs typeface="Arial" charset="0"/>
              </a:rPr>
              <a:t>ρ</a:t>
            </a:r>
            <a:r>
              <a:rPr lang="en-US" sz="2300" dirty="0" smtClean="0">
                <a:cs typeface="Arial" charset="0"/>
              </a:rPr>
              <a:t> space</a:t>
            </a:r>
            <a:endParaRPr lang="el-GR" sz="2300" dirty="0" smtClean="0">
              <a:solidFill>
                <a:srgbClr val="A50021"/>
              </a:solidFill>
              <a:cs typeface="Arial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A50021"/>
                </a:solidFill>
                <a:cs typeface="Arial" charset="0"/>
              </a:rPr>
              <a:t>O(lg</a:t>
            </a:r>
            <a:r>
              <a:rPr lang="en-US" sz="2300" baseline="-25000" dirty="0" smtClean="0">
                <a:solidFill>
                  <a:srgbClr val="A50021"/>
                </a:solidFill>
                <a:cs typeface="Arial" charset="0"/>
              </a:rPr>
              <a:t>1+</a:t>
            </a:r>
            <a:r>
              <a:rPr lang="el-GR" sz="2300" baseline="-25000" dirty="0" smtClean="0">
                <a:solidFill>
                  <a:srgbClr val="A50021"/>
                </a:solidFill>
                <a:cs typeface="Arial" charset="0"/>
              </a:rPr>
              <a:t>ρ</a:t>
            </a:r>
            <a:r>
              <a:rPr lang="en-US" sz="2300" dirty="0" smtClean="0">
                <a:solidFill>
                  <a:srgbClr val="A50021"/>
                </a:solidFill>
                <a:cs typeface="Arial" charset="0"/>
              </a:rPr>
              <a:t> </a:t>
            </a:r>
            <a:r>
              <a:rPr lang="en-US" sz="2300" dirty="0" err="1" smtClean="0">
                <a:solidFill>
                  <a:srgbClr val="A50021"/>
                </a:solidFill>
                <a:cs typeface="Arial" charset="0"/>
              </a:rPr>
              <a:t>lg</a:t>
            </a:r>
            <a:r>
              <a:rPr lang="en-US" sz="2300" dirty="0" smtClean="0">
                <a:solidFill>
                  <a:srgbClr val="A50021"/>
                </a:solidFill>
                <a:cs typeface="Arial" charset="0"/>
              </a:rPr>
              <a:t> d)</a:t>
            </a:r>
            <a:r>
              <a:rPr lang="en-US" sz="2300" dirty="0" smtClean="0">
                <a:cs typeface="Arial" charset="0"/>
              </a:rPr>
              <a:t> approximation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approach: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A deterministic decision tree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100" dirty="0" smtClean="0"/>
              <a:t>Similar to </a:t>
            </a:r>
            <a:r>
              <a:rPr lang="en-US" sz="2100" dirty="0" err="1" smtClean="0"/>
              <a:t>kd</a:t>
            </a:r>
            <a:r>
              <a:rPr lang="en-US" sz="2100" dirty="0" smtClean="0"/>
              <a:t>-trees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Each node of DT is “</a:t>
            </a:r>
            <a:r>
              <a:rPr lang="en-US" sz="2300" dirty="0" smtClean="0">
                <a:solidFill>
                  <a:srgbClr val="A50021"/>
                </a:solidFill>
              </a:rPr>
              <a:t>q</a:t>
            </a:r>
            <a:r>
              <a:rPr lang="en-US" sz="2300" baseline="-25000" dirty="0" smtClean="0">
                <a:solidFill>
                  <a:srgbClr val="A50021"/>
                </a:solidFill>
              </a:rPr>
              <a:t>i</a:t>
            </a:r>
            <a:r>
              <a:rPr lang="en-US" sz="2300" dirty="0" smtClean="0">
                <a:solidFill>
                  <a:srgbClr val="A50021"/>
                </a:solidFill>
              </a:rPr>
              <a:t> &lt; t</a:t>
            </a:r>
            <a:r>
              <a:rPr lang="en-US" sz="2300" dirty="0" smtClean="0"/>
              <a:t>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One difference: algorithms goes down the tree </a:t>
            </a:r>
            <a:r>
              <a:rPr lang="en-US" sz="2300" i="1" dirty="0" smtClean="0"/>
              <a:t>once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300" i="1" dirty="0" smtClean="0"/>
              <a:t>	</a:t>
            </a:r>
            <a:r>
              <a:rPr lang="en-US" sz="2300" dirty="0" smtClean="0"/>
              <a:t>(while tracking the list of possible neighbors)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CC"/>
                </a:solidFill>
              </a:rPr>
              <a:t>[ACP’08]:</a:t>
            </a:r>
            <a:r>
              <a:rPr lang="en-US" sz="2800" dirty="0" smtClean="0"/>
              <a:t> optimal for </a:t>
            </a:r>
            <a:r>
              <a:rPr lang="en-US" sz="2800" dirty="0" smtClean="0"/>
              <a:t>deterministic decision </a:t>
            </a:r>
            <a:r>
              <a:rPr lang="en-US" sz="2800" dirty="0" smtClean="0"/>
              <a:t>trees!</a:t>
            </a:r>
          </a:p>
        </p:txBody>
      </p:sp>
      <p:sp>
        <p:nvSpPr>
          <p:cNvPr id="263172" name="Oval 4"/>
          <p:cNvSpPr>
            <a:spLocks noChangeArrowheads="1"/>
          </p:cNvSpPr>
          <p:nvPr/>
        </p:nvSpPr>
        <p:spPr bwMode="auto">
          <a:xfrm>
            <a:off x="7413625" y="1508125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3" name="Oval 5"/>
          <p:cNvSpPr>
            <a:spLocks noChangeArrowheads="1"/>
          </p:cNvSpPr>
          <p:nvPr/>
        </p:nvSpPr>
        <p:spPr bwMode="auto">
          <a:xfrm>
            <a:off x="8297863" y="258445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4" name="Oval 6"/>
          <p:cNvSpPr>
            <a:spLocks noChangeArrowheads="1"/>
          </p:cNvSpPr>
          <p:nvPr/>
        </p:nvSpPr>
        <p:spPr bwMode="auto">
          <a:xfrm>
            <a:off x="6761163" y="235426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5" name="Oval 7"/>
          <p:cNvSpPr>
            <a:spLocks noChangeArrowheads="1"/>
          </p:cNvSpPr>
          <p:nvPr/>
        </p:nvSpPr>
        <p:spPr bwMode="auto">
          <a:xfrm>
            <a:off x="5878513" y="2354263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6" name="Oval 8"/>
          <p:cNvSpPr>
            <a:spLocks noChangeArrowheads="1"/>
          </p:cNvSpPr>
          <p:nvPr/>
        </p:nvSpPr>
        <p:spPr bwMode="auto">
          <a:xfrm>
            <a:off x="7377113" y="262255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6492875" y="1201738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 flipH="1" flipV="1">
            <a:off x="7260350" y="817460"/>
            <a:ext cx="0" cy="249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 flipH="1" flipV="1">
            <a:off x="5763338" y="1778000"/>
            <a:ext cx="1497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0" name="Line 12"/>
          <p:cNvSpPr>
            <a:spLocks noChangeShapeType="1"/>
          </p:cNvSpPr>
          <p:nvPr/>
        </p:nvSpPr>
        <p:spPr bwMode="auto">
          <a:xfrm flipH="1" flipV="1">
            <a:off x="7261132" y="2162175"/>
            <a:ext cx="149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 flipH="1" flipV="1">
            <a:off x="6338888" y="1782763"/>
            <a:ext cx="0" cy="13827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2" name="Oval 14"/>
          <p:cNvSpPr>
            <a:spLocks noChangeArrowheads="1"/>
          </p:cNvSpPr>
          <p:nvPr/>
        </p:nvSpPr>
        <p:spPr bwMode="auto">
          <a:xfrm>
            <a:off x="8574088" y="17780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 flipH="1">
            <a:off x="7153275" y="3929063"/>
            <a:ext cx="15240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4" name="Oval 16"/>
          <p:cNvSpPr>
            <a:spLocks noChangeArrowheads="1"/>
          </p:cNvSpPr>
          <p:nvPr/>
        </p:nvSpPr>
        <p:spPr bwMode="auto">
          <a:xfrm>
            <a:off x="7959725" y="4389438"/>
            <a:ext cx="1066800" cy="6096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q</a:t>
            </a:r>
            <a:r>
              <a:rPr lang="en-US" sz="2000" baseline="-25000"/>
              <a:t>2</a:t>
            </a:r>
            <a:r>
              <a:rPr lang="en-US" sz="2000"/>
              <a:t>&lt;3 ?</a:t>
            </a:r>
          </a:p>
        </p:txBody>
      </p:sp>
      <p:sp>
        <p:nvSpPr>
          <p:cNvPr id="263185" name="Oval 17"/>
          <p:cNvSpPr>
            <a:spLocks noChangeArrowheads="1"/>
          </p:cNvSpPr>
          <p:nvPr/>
        </p:nvSpPr>
        <p:spPr bwMode="auto">
          <a:xfrm>
            <a:off x="6384925" y="4389438"/>
            <a:ext cx="1066800" cy="6096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q</a:t>
            </a:r>
            <a:r>
              <a:rPr lang="en-US" sz="2000" baseline="-25000"/>
              <a:t>2</a:t>
            </a:r>
            <a:r>
              <a:rPr lang="en-US" sz="2000"/>
              <a:t>&lt;4 ?</a:t>
            </a:r>
          </a:p>
        </p:txBody>
      </p:sp>
      <p:sp>
        <p:nvSpPr>
          <p:cNvPr id="263186" name="Line 18"/>
          <p:cNvSpPr>
            <a:spLocks noChangeShapeType="1"/>
          </p:cNvSpPr>
          <p:nvPr/>
        </p:nvSpPr>
        <p:spPr bwMode="auto">
          <a:xfrm>
            <a:off x="8035925" y="3889375"/>
            <a:ext cx="230188" cy="538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6653213" y="392906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Yes</a:t>
            </a:r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8151813" y="3967163"/>
            <a:ext cx="50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No</a:t>
            </a:r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5616575" y="5387975"/>
            <a:ext cx="1066800" cy="6096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q</a:t>
            </a:r>
            <a:r>
              <a:rPr lang="en-US" sz="2000" baseline="-25000"/>
              <a:t>1</a:t>
            </a:r>
            <a:r>
              <a:rPr lang="en-US" sz="2000"/>
              <a:t>&lt;3 ?</a:t>
            </a:r>
          </a:p>
        </p:txBody>
      </p:sp>
      <p:sp>
        <p:nvSpPr>
          <p:cNvPr id="263190" name="Line 22"/>
          <p:cNvSpPr>
            <a:spLocks noChangeShapeType="1"/>
          </p:cNvSpPr>
          <p:nvPr/>
        </p:nvSpPr>
        <p:spPr bwMode="auto">
          <a:xfrm flipH="1">
            <a:off x="6423025" y="4927600"/>
            <a:ext cx="152400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5922963" y="4927600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Yes</a:t>
            </a:r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7218363" y="4927600"/>
            <a:ext cx="230187" cy="538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Text Box 25"/>
          <p:cNvSpPr txBox="1">
            <a:spLocks noChangeArrowheads="1"/>
          </p:cNvSpPr>
          <p:nvPr/>
        </p:nvSpPr>
        <p:spPr bwMode="auto">
          <a:xfrm>
            <a:off x="7343775" y="50038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No</a:t>
            </a:r>
          </a:p>
        </p:txBody>
      </p:sp>
      <p:sp>
        <p:nvSpPr>
          <p:cNvPr id="263194" name="Oval 26"/>
          <p:cNvSpPr>
            <a:spLocks noChangeArrowheads="1"/>
          </p:cNvSpPr>
          <p:nvPr/>
        </p:nvSpPr>
        <p:spPr bwMode="auto">
          <a:xfrm>
            <a:off x="7113588" y="3352800"/>
            <a:ext cx="1066800" cy="6096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q</a:t>
            </a:r>
            <a:r>
              <a:rPr lang="en-US" sz="2000" baseline="-25000"/>
              <a:t>1</a:t>
            </a:r>
            <a:r>
              <a:rPr lang="en-US" sz="2000"/>
              <a:t>&lt;5 ?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693738" y="104775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[Indyk</a:t>
            </a:r>
            <a:r>
              <a:rPr lang="en-US" i="1">
                <a:solidFill>
                  <a:srgbClr val="0000CC"/>
                </a:solidFill>
                <a:cs typeface="Arial" charset="0"/>
              </a:rPr>
              <a:t>’</a:t>
            </a:r>
            <a:r>
              <a:rPr lang="en-US">
                <a:solidFill>
                  <a:srgbClr val="0000CC"/>
                </a:solidFill>
                <a:cs typeface="Arial" charset="0"/>
              </a:rPr>
              <a:t>98</a:t>
            </a:r>
            <a:r>
              <a:rPr lang="en-US">
                <a:solidFill>
                  <a:srgbClr val="0000CC"/>
                </a:solidFill>
              </a:rPr>
              <a:t>]</a:t>
            </a:r>
          </a:p>
        </p:txBody>
      </p:sp>
      <p:sp>
        <p:nvSpPr>
          <p:cNvPr id="28" name="Text Box 609"/>
          <p:cNvSpPr txBox="1">
            <a:spLocks noChangeArrowheads="1"/>
          </p:cNvSpPr>
          <p:nvPr/>
        </p:nvSpPr>
        <p:spPr bwMode="auto">
          <a:xfrm>
            <a:off x="1000125" y="3902075"/>
            <a:ext cx="7070725" cy="1754188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/>
              <a:t>Challenge #2:</a:t>
            </a:r>
          </a:p>
          <a:p>
            <a:endParaRPr lang="en-US" sz="2700" dirty="0"/>
          </a:p>
          <a:p>
            <a:r>
              <a:rPr lang="en-US" sz="2700" dirty="0"/>
              <a:t>Obtain </a:t>
            </a:r>
            <a:r>
              <a:rPr lang="en-US" sz="2700" dirty="0">
                <a:solidFill>
                  <a:srgbClr val="C00000"/>
                </a:solidFill>
              </a:rPr>
              <a:t>O(1)</a:t>
            </a:r>
            <a:r>
              <a:rPr lang="en-US" sz="2700" dirty="0"/>
              <a:t> approximation with </a:t>
            </a:r>
            <a:r>
              <a:rPr lang="en-US" sz="2700" dirty="0" err="1">
                <a:solidFill>
                  <a:srgbClr val="C00000"/>
                </a:solidFill>
              </a:rPr>
              <a:t>n</a:t>
            </a:r>
            <a:r>
              <a:rPr lang="en-US" sz="2700" baseline="30000" dirty="0" err="1">
                <a:solidFill>
                  <a:srgbClr val="C00000"/>
                </a:solidFill>
              </a:rPr>
              <a:t>O</a:t>
            </a:r>
            <a:r>
              <a:rPr lang="en-US" sz="2700" baseline="30000" dirty="0">
                <a:solidFill>
                  <a:srgbClr val="C00000"/>
                </a:solidFill>
              </a:rPr>
              <a:t>(1)</a:t>
            </a:r>
            <a:r>
              <a:rPr lang="en-US" sz="2700" dirty="0"/>
              <a:t> space,</a:t>
            </a:r>
          </a:p>
          <a:p>
            <a:r>
              <a:rPr lang="en-US" sz="2700" dirty="0">
                <a:cs typeface="Arial" charset="0"/>
              </a:rPr>
              <a:t>and </a:t>
            </a:r>
            <a:r>
              <a:rPr lang="en-US" sz="2700" dirty="0" err="1">
                <a:cs typeface="Arial" charset="0"/>
              </a:rPr>
              <a:t>sublinear</a:t>
            </a:r>
            <a:r>
              <a:rPr lang="en-US" sz="2700" dirty="0">
                <a:cs typeface="Arial" charset="0"/>
              </a:rPr>
              <a:t> query </a:t>
            </a:r>
            <a:r>
              <a:rPr lang="en-US" sz="2700" dirty="0" smtClean="0">
                <a:cs typeface="Arial" charset="0"/>
              </a:rPr>
              <a:t>time </a:t>
            </a:r>
            <a:r>
              <a:rPr lang="en-US" sz="2800" dirty="0" smtClean="0"/>
              <a:t>NNS under </a:t>
            </a:r>
            <a:r>
              <a:rPr lang="en-US" sz="2800" dirty="0" smtClean="0">
                <a:solidFill>
                  <a:srgbClr val="A50021"/>
                </a:solidFill>
              </a:rPr>
              <a:t>ℓ</a:t>
            </a:r>
            <a:r>
              <a:rPr lang="en-US" sz="2800" baseline="-25000" dirty="0" smtClean="0">
                <a:solidFill>
                  <a:srgbClr val="A50021"/>
                </a:solidFill>
                <a:cs typeface="Arial" charset="0"/>
              </a:rPr>
              <a:t>∞ </a:t>
            </a:r>
            <a:r>
              <a:rPr lang="en-US" sz="2800" dirty="0" smtClean="0">
                <a:cs typeface="Arial" charset="0"/>
              </a:rPr>
              <a:t>.</a:t>
            </a:r>
            <a:endParaRPr lang="en-US" sz="27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78" grpId="0" animBg="1"/>
      <p:bldP spid="263179" grpId="0" animBg="1"/>
      <p:bldP spid="263180" grpId="0" animBg="1"/>
      <p:bldP spid="263181" grpId="0" animBg="1"/>
      <p:bldP spid="263182" grpId="0" animBg="1"/>
      <p:bldP spid="263183" grpId="0" animBg="1"/>
      <p:bldP spid="263184" grpId="0" animBg="1"/>
      <p:bldP spid="263185" grpId="0" animBg="1"/>
      <p:bldP spid="263186" grpId="0" animBg="1"/>
      <p:bldP spid="263187" grpId="0"/>
      <p:bldP spid="263188" grpId="0"/>
      <p:bldP spid="263189" grpId="0" animBg="1"/>
      <p:bldP spid="263190" grpId="0" animBg="1"/>
      <p:bldP spid="263191" grpId="0"/>
      <p:bldP spid="263192" grpId="0" animBg="1"/>
      <p:bldP spid="263193" grpId="0"/>
      <p:bldP spid="263194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today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1. NNS for basic distances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2. NNS for advanced distances: reductions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3. NNS via composition</a:t>
            </a:r>
          </a:p>
        </p:txBody>
      </p:sp>
      <p:pic>
        <p:nvPicPr>
          <p:cNvPr id="32772" name="Picture 6" descr="notk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467100"/>
            <a:ext cx="32258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we have?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570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Classical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p</a:t>
            </a:r>
            <a:r>
              <a:rPr lang="en-US" dirty="0" smtClean="0"/>
              <a:t> distances:</a:t>
            </a:r>
          </a:p>
          <a:p>
            <a:pPr lvl="1" eaLnBrk="1" hangingPunct="1"/>
            <a:r>
              <a:rPr lang="en-US" dirty="0" smtClean="0"/>
              <a:t>Euclidean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2</a:t>
            </a:r>
            <a:r>
              <a:rPr lang="en-US" dirty="0" smtClean="0"/>
              <a:t>), Hamming (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1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∞</a:t>
            </a:r>
            <a:endParaRPr lang="en-US" dirty="0" smtClean="0"/>
          </a:p>
          <a:p>
            <a:pPr eaLnBrk="1" hangingPunct="1"/>
            <a:r>
              <a:rPr lang="en-US" dirty="0" smtClean="0"/>
              <a:t>How about other distances?</a:t>
            </a:r>
          </a:p>
          <a:p>
            <a:pPr eaLnBrk="1" hangingPunct="1"/>
            <a:r>
              <a:rPr lang="en-US" dirty="0" smtClean="0"/>
              <a:t>E.g.:</a:t>
            </a:r>
          </a:p>
          <a:p>
            <a:pPr lvl="1" eaLnBrk="1" hangingPunct="1"/>
            <a:r>
              <a:rPr lang="en-US" sz="2800" dirty="0" smtClean="0"/>
              <a:t>Edit (</a:t>
            </a:r>
            <a:r>
              <a:rPr lang="en-US" sz="2800" dirty="0" err="1" smtClean="0"/>
              <a:t>Levenshtein</a:t>
            </a:r>
            <a:r>
              <a:rPr lang="en-US" sz="2800" dirty="0" smtClean="0"/>
              <a:t>) distance: </a:t>
            </a:r>
            <a:r>
              <a:rPr lang="en-US" sz="2800" dirty="0" err="1" smtClean="0">
                <a:solidFill>
                  <a:srgbClr val="A50021"/>
                </a:solidFill>
              </a:rPr>
              <a:t>ed</a:t>
            </a:r>
            <a:r>
              <a:rPr lang="en-US" sz="2800" dirty="0" smtClean="0">
                <a:solidFill>
                  <a:srgbClr val="A50021"/>
                </a:solidFill>
              </a:rPr>
              <a:t>(</a:t>
            </a:r>
            <a:r>
              <a:rPr lang="en-US" sz="2800" dirty="0" err="1" smtClean="0">
                <a:solidFill>
                  <a:srgbClr val="A50021"/>
                </a:solidFill>
              </a:rPr>
              <a:t>x,y</a:t>
            </a:r>
            <a:r>
              <a:rPr lang="en-US" sz="2800" dirty="0" smtClean="0">
                <a:solidFill>
                  <a:srgbClr val="A50021"/>
                </a:solidFill>
              </a:rPr>
              <a:t>)</a:t>
            </a:r>
            <a:r>
              <a:rPr lang="en-US" sz="2800" dirty="0" smtClean="0"/>
              <a:t> = minimum number of insertions/deletions/substitutions operations that transform </a:t>
            </a:r>
            <a:r>
              <a:rPr lang="en-US" sz="2800" dirty="0" smtClean="0">
                <a:solidFill>
                  <a:srgbClr val="A50021"/>
                </a:solidFill>
              </a:rPr>
              <a:t>x</a:t>
            </a:r>
            <a:r>
              <a:rPr lang="en-US" sz="2800" dirty="0" smtClean="0"/>
              <a:t> into </a:t>
            </a:r>
            <a:r>
              <a:rPr lang="en-US" sz="2800" dirty="0" smtClean="0">
                <a:solidFill>
                  <a:srgbClr val="A50021"/>
                </a:solidFill>
              </a:rPr>
              <a:t>y</a:t>
            </a:r>
            <a:r>
              <a:rPr lang="en-US" sz="2800" dirty="0" smtClean="0"/>
              <a:t>.</a:t>
            </a:r>
          </a:p>
          <a:p>
            <a:pPr lvl="2" eaLnBrk="1" hangingPunct="1"/>
            <a:r>
              <a:rPr lang="en-US" sz="2400" dirty="0" smtClean="0"/>
              <a:t>Very similar to Hamming distance…</a:t>
            </a:r>
          </a:p>
          <a:p>
            <a:pPr lvl="1" eaLnBrk="1" hangingPunct="1"/>
            <a:r>
              <a:rPr lang="en-US" sz="2800" dirty="0" smtClean="0"/>
              <a:t>or Earth-Mover Distance…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4" name="Picture 6" descr="ist2_347003-long-dna-st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748">
            <a:off x="8276964" y="3144311"/>
            <a:ext cx="4730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86231"/>
              </p:ext>
            </p:extLst>
          </p:nvPr>
        </p:nvGraphicFramePr>
        <p:xfrm>
          <a:off x="347450" y="5201417"/>
          <a:ext cx="75438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4" imgW="6295238" imgH="1438095" progId="PBrush">
                  <p:embed/>
                </p:oleObj>
              </mc:Choice>
              <mc:Fallback>
                <p:oleObj name="Bitmap Image" r:id="rId4" imgW="6295238" imgH="1438095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50" y="5201417"/>
                        <a:ext cx="75438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Earth-Mover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Given two sets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,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  <a:r>
              <a:rPr lang="en-US" sz="2500" dirty="0"/>
              <a:t> of points in a metric space</a:t>
            </a:r>
          </a:p>
          <a:p>
            <a:pPr lvl="1">
              <a:lnSpc>
                <a:spcPct val="90000"/>
              </a:lnSpc>
            </a:pPr>
            <a:r>
              <a:rPr lang="en-US" sz="2500" dirty="0">
                <a:solidFill>
                  <a:srgbClr val="CC0000"/>
                </a:solidFill>
              </a:rPr>
              <a:t>EMD(A,B)</a:t>
            </a:r>
            <a:r>
              <a:rPr lang="en-US" sz="2500" dirty="0"/>
              <a:t> = min </a:t>
            </a:r>
            <a:r>
              <a:rPr lang="en-US" sz="2500" dirty="0">
                <a:solidFill>
                  <a:srgbClr val="000000"/>
                </a:solidFill>
              </a:rPr>
              <a:t>cost</a:t>
            </a:r>
            <a:r>
              <a:rPr lang="en-US" sz="2500" dirty="0"/>
              <a:t> bipartite matching between </a:t>
            </a:r>
            <a:r>
              <a:rPr lang="en-US" sz="2500" dirty="0">
                <a:solidFill>
                  <a:srgbClr val="CC0000"/>
                </a:solidFill>
              </a:rPr>
              <a:t>A</a:t>
            </a:r>
            <a:r>
              <a:rPr lang="en-US" sz="2500" dirty="0"/>
              <a:t> and </a:t>
            </a:r>
            <a:r>
              <a:rPr lang="en-US" sz="2500" dirty="0">
                <a:solidFill>
                  <a:srgbClr val="CC0000"/>
                </a:solidFill>
              </a:rPr>
              <a:t>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Which metric space?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Can be plane, </a:t>
            </a:r>
            <a:r>
              <a:rPr lang="en-US" sz="2500" dirty="0">
                <a:solidFill>
                  <a:srgbClr val="CC0000"/>
                </a:solidFill>
              </a:rPr>
              <a:t>ℓ</a:t>
            </a:r>
            <a:r>
              <a:rPr lang="en-US" sz="2500" baseline="-25000" dirty="0">
                <a:solidFill>
                  <a:srgbClr val="CC0000"/>
                </a:solidFill>
              </a:rPr>
              <a:t>2</a:t>
            </a:r>
            <a:r>
              <a:rPr lang="en-US" sz="2500" dirty="0">
                <a:solidFill>
                  <a:srgbClr val="CC0000"/>
                </a:solidFill>
              </a:rPr>
              <a:t>, </a:t>
            </a:r>
            <a:r>
              <a:rPr lang="en-US" sz="2500" dirty="0" smtClean="0">
                <a:solidFill>
                  <a:srgbClr val="CC0000"/>
                </a:solidFill>
              </a:rPr>
              <a:t>ℓ</a:t>
            </a:r>
            <a:r>
              <a:rPr lang="en-US" sz="2500" baseline="-25000" dirty="0" smtClean="0">
                <a:solidFill>
                  <a:srgbClr val="CC0000"/>
                </a:solidFill>
              </a:rPr>
              <a:t>1</a:t>
            </a:r>
            <a:r>
              <a:rPr lang="en-US" dirty="0" smtClean="0"/>
              <a:t>…</a:t>
            </a:r>
            <a:endParaRPr lang="en-US" sz="2500" baseline="30000" dirty="0"/>
          </a:p>
          <a:p>
            <a:r>
              <a:rPr lang="en-US" sz="2800" dirty="0"/>
              <a:t>Applications in image vision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38" y="4495800"/>
            <a:ext cx="1143000" cy="13935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67" y="4495800"/>
            <a:ext cx="1292541" cy="1393521"/>
          </a:xfrm>
          <a:prstGeom prst="rect">
            <a:avLst/>
          </a:prstGeom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4102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800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867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5181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800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63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4864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8768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52578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7150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44400" y="341680"/>
            <a:ext cx="1346200" cy="2933700"/>
          </a:xfrm>
          <a:custGeom>
            <a:avLst/>
            <a:gdLst>
              <a:gd name="connsiteX0" fmla="*/ 203200 w 1346200"/>
              <a:gd name="connsiteY0" fmla="*/ 749300 h 2933700"/>
              <a:gd name="connsiteX1" fmla="*/ 203200 w 1346200"/>
              <a:gd name="connsiteY1" fmla="*/ 749300 h 2933700"/>
              <a:gd name="connsiteX2" fmla="*/ 215900 w 1346200"/>
              <a:gd name="connsiteY2" fmla="*/ 863600 h 2933700"/>
              <a:gd name="connsiteX3" fmla="*/ 177800 w 1346200"/>
              <a:gd name="connsiteY3" fmla="*/ 1003300 h 2933700"/>
              <a:gd name="connsiteX4" fmla="*/ 165100 w 1346200"/>
              <a:gd name="connsiteY4" fmla="*/ 1054100 h 2933700"/>
              <a:gd name="connsiteX5" fmla="*/ 139700 w 1346200"/>
              <a:gd name="connsiteY5" fmla="*/ 1181100 h 2933700"/>
              <a:gd name="connsiteX6" fmla="*/ 101600 w 1346200"/>
              <a:gd name="connsiteY6" fmla="*/ 1295400 h 2933700"/>
              <a:gd name="connsiteX7" fmla="*/ 88900 w 1346200"/>
              <a:gd name="connsiteY7" fmla="*/ 1333500 h 2933700"/>
              <a:gd name="connsiteX8" fmla="*/ 38100 w 1346200"/>
              <a:gd name="connsiteY8" fmla="*/ 1409700 h 2933700"/>
              <a:gd name="connsiteX9" fmla="*/ 12700 w 1346200"/>
              <a:gd name="connsiteY9" fmla="*/ 1485900 h 2933700"/>
              <a:gd name="connsiteX10" fmla="*/ 0 w 1346200"/>
              <a:gd name="connsiteY10" fmla="*/ 1524000 h 2933700"/>
              <a:gd name="connsiteX11" fmla="*/ 12700 w 1346200"/>
              <a:gd name="connsiteY11" fmla="*/ 1917700 h 2933700"/>
              <a:gd name="connsiteX12" fmla="*/ 38100 w 1346200"/>
              <a:gd name="connsiteY12" fmla="*/ 1993900 h 2933700"/>
              <a:gd name="connsiteX13" fmla="*/ 50800 w 1346200"/>
              <a:gd name="connsiteY13" fmla="*/ 2044700 h 2933700"/>
              <a:gd name="connsiteX14" fmla="*/ 101600 w 1346200"/>
              <a:gd name="connsiteY14" fmla="*/ 2120900 h 2933700"/>
              <a:gd name="connsiteX15" fmla="*/ 127000 w 1346200"/>
              <a:gd name="connsiteY15" fmla="*/ 2171700 h 2933700"/>
              <a:gd name="connsiteX16" fmla="*/ 165100 w 1346200"/>
              <a:gd name="connsiteY16" fmla="*/ 2260600 h 2933700"/>
              <a:gd name="connsiteX17" fmla="*/ 203200 w 1346200"/>
              <a:gd name="connsiteY17" fmla="*/ 2298700 h 2933700"/>
              <a:gd name="connsiteX18" fmla="*/ 228600 w 1346200"/>
              <a:gd name="connsiteY18" fmla="*/ 2349500 h 2933700"/>
              <a:gd name="connsiteX19" fmla="*/ 254000 w 1346200"/>
              <a:gd name="connsiteY19" fmla="*/ 2387600 h 2933700"/>
              <a:gd name="connsiteX20" fmla="*/ 304800 w 1346200"/>
              <a:gd name="connsiteY20" fmla="*/ 2476500 h 2933700"/>
              <a:gd name="connsiteX21" fmla="*/ 342900 w 1346200"/>
              <a:gd name="connsiteY21" fmla="*/ 2514600 h 2933700"/>
              <a:gd name="connsiteX22" fmla="*/ 393700 w 1346200"/>
              <a:gd name="connsiteY22" fmla="*/ 2590800 h 2933700"/>
              <a:gd name="connsiteX23" fmla="*/ 419100 w 1346200"/>
              <a:gd name="connsiteY23" fmla="*/ 2628900 h 2933700"/>
              <a:gd name="connsiteX24" fmla="*/ 495300 w 1346200"/>
              <a:gd name="connsiteY24" fmla="*/ 2679700 h 2933700"/>
              <a:gd name="connsiteX25" fmla="*/ 571500 w 1346200"/>
              <a:gd name="connsiteY25" fmla="*/ 2730500 h 2933700"/>
              <a:gd name="connsiteX26" fmla="*/ 609600 w 1346200"/>
              <a:gd name="connsiteY26" fmla="*/ 2755900 h 2933700"/>
              <a:gd name="connsiteX27" fmla="*/ 647700 w 1346200"/>
              <a:gd name="connsiteY27" fmla="*/ 2794000 h 2933700"/>
              <a:gd name="connsiteX28" fmla="*/ 685800 w 1346200"/>
              <a:gd name="connsiteY28" fmla="*/ 2806700 h 2933700"/>
              <a:gd name="connsiteX29" fmla="*/ 749300 w 1346200"/>
              <a:gd name="connsiteY29" fmla="*/ 2870200 h 2933700"/>
              <a:gd name="connsiteX30" fmla="*/ 787400 w 1346200"/>
              <a:gd name="connsiteY30" fmla="*/ 2882900 h 2933700"/>
              <a:gd name="connsiteX31" fmla="*/ 863600 w 1346200"/>
              <a:gd name="connsiteY31" fmla="*/ 2933700 h 2933700"/>
              <a:gd name="connsiteX32" fmla="*/ 1130300 w 1346200"/>
              <a:gd name="connsiteY32" fmla="*/ 2921000 h 2933700"/>
              <a:gd name="connsiteX33" fmla="*/ 1168400 w 1346200"/>
              <a:gd name="connsiteY33" fmla="*/ 2908300 h 2933700"/>
              <a:gd name="connsiteX34" fmla="*/ 1206500 w 1346200"/>
              <a:gd name="connsiteY34" fmla="*/ 2882900 h 2933700"/>
              <a:gd name="connsiteX35" fmla="*/ 1257300 w 1346200"/>
              <a:gd name="connsiteY35" fmla="*/ 2806700 h 2933700"/>
              <a:gd name="connsiteX36" fmla="*/ 1270000 w 1346200"/>
              <a:gd name="connsiteY36" fmla="*/ 2768600 h 2933700"/>
              <a:gd name="connsiteX37" fmla="*/ 1320800 w 1346200"/>
              <a:gd name="connsiteY37" fmla="*/ 2679700 h 2933700"/>
              <a:gd name="connsiteX38" fmla="*/ 1346200 w 1346200"/>
              <a:gd name="connsiteY38" fmla="*/ 2578100 h 2933700"/>
              <a:gd name="connsiteX39" fmla="*/ 1308100 w 1346200"/>
              <a:gd name="connsiteY39" fmla="*/ 1485900 h 2933700"/>
              <a:gd name="connsiteX40" fmla="*/ 1295400 w 1346200"/>
              <a:gd name="connsiteY40" fmla="*/ 774700 h 2933700"/>
              <a:gd name="connsiteX41" fmla="*/ 1257300 w 1346200"/>
              <a:gd name="connsiteY41" fmla="*/ 520700 h 2933700"/>
              <a:gd name="connsiteX42" fmla="*/ 1244600 w 1346200"/>
              <a:gd name="connsiteY42" fmla="*/ 457200 h 2933700"/>
              <a:gd name="connsiteX43" fmla="*/ 1219200 w 1346200"/>
              <a:gd name="connsiteY43" fmla="*/ 381000 h 2933700"/>
              <a:gd name="connsiteX44" fmla="*/ 1206500 w 1346200"/>
              <a:gd name="connsiteY44" fmla="*/ 342900 h 2933700"/>
              <a:gd name="connsiteX45" fmla="*/ 1181100 w 1346200"/>
              <a:gd name="connsiteY45" fmla="*/ 304800 h 2933700"/>
              <a:gd name="connsiteX46" fmla="*/ 1143000 w 1346200"/>
              <a:gd name="connsiteY46" fmla="*/ 228600 h 2933700"/>
              <a:gd name="connsiteX47" fmla="*/ 1028700 w 1346200"/>
              <a:gd name="connsiteY47" fmla="*/ 139700 h 2933700"/>
              <a:gd name="connsiteX48" fmla="*/ 990600 w 1346200"/>
              <a:gd name="connsiteY48" fmla="*/ 114300 h 2933700"/>
              <a:gd name="connsiteX49" fmla="*/ 952500 w 1346200"/>
              <a:gd name="connsiteY49" fmla="*/ 88900 h 2933700"/>
              <a:gd name="connsiteX50" fmla="*/ 838200 w 1346200"/>
              <a:gd name="connsiteY50" fmla="*/ 38100 h 2933700"/>
              <a:gd name="connsiteX51" fmla="*/ 736600 w 1346200"/>
              <a:gd name="connsiteY51" fmla="*/ 0 h 2933700"/>
              <a:gd name="connsiteX52" fmla="*/ 457200 w 1346200"/>
              <a:gd name="connsiteY52" fmla="*/ 12700 h 2933700"/>
              <a:gd name="connsiteX53" fmla="*/ 381000 w 1346200"/>
              <a:gd name="connsiteY53" fmla="*/ 76200 h 2933700"/>
              <a:gd name="connsiteX54" fmla="*/ 355600 w 1346200"/>
              <a:gd name="connsiteY54" fmla="*/ 114300 h 2933700"/>
              <a:gd name="connsiteX55" fmla="*/ 292100 w 1346200"/>
              <a:gd name="connsiteY55" fmla="*/ 190500 h 2933700"/>
              <a:gd name="connsiteX56" fmla="*/ 254000 w 1346200"/>
              <a:gd name="connsiteY56" fmla="*/ 266700 h 2933700"/>
              <a:gd name="connsiteX57" fmla="*/ 241300 w 1346200"/>
              <a:gd name="connsiteY57" fmla="*/ 317500 h 2933700"/>
              <a:gd name="connsiteX58" fmla="*/ 215900 w 1346200"/>
              <a:gd name="connsiteY58" fmla="*/ 393700 h 2933700"/>
              <a:gd name="connsiteX59" fmla="*/ 228600 w 1346200"/>
              <a:gd name="connsiteY59" fmla="*/ 609600 h 2933700"/>
              <a:gd name="connsiteX60" fmla="*/ 254000 w 1346200"/>
              <a:gd name="connsiteY60" fmla="*/ 685800 h 2933700"/>
              <a:gd name="connsiteX61" fmla="*/ 266700 w 1346200"/>
              <a:gd name="connsiteY61" fmla="*/ 723900 h 2933700"/>
              <a:gd name="connsiteX62" fmla="*/ 266700 w 1346200"/>
              <a:gd name="connsiteY62" fmla="*/ 812800 h 2933700"/>
              <a:gd name="connsiteX63" fmla="*/ 266700 w 1346200"/>
              <a:gd name="connsiteY63" fmla="*/ 812800 h 2933700"/>
              <a:gd name="connsiteX64" fmla="*/ 266700 w 1346200"/>
              <a:gd name="connsiteY64" fmla="*/ 812800 h 2933700"/>
              <a:gd name="connsiteX65" fmla="*/ 254000 w 1346200"/>
              <a:gd name="connsiteY65" fmla="*/ 812800 h 293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346200" h="2933700">
                <a:moveTo>
                  <a:pt x="203200" y="749300"/>
                </a:moveTo>
                <a:lnTo>
                  <a:pt x="203200" y="749300"/>
                </a:lnTo>
                <a:cubicBezTo>
                  <a:pt x="207433" y="787400"/>
                  <a:pt x="218151" y="825332"/>
                  <a:pt x="215900" y="863600"/>
                </a:cubicBezTo>
                <a:cubicBezTo>
                  <a:pt x="212546" y="920614"/>
                  <a:pt x="191840" y="954161"/>
                  <a:pt x="177800" y="1003300"/>
                </a:cubicBezTo>
                <a:cubicBezTo>
                  <a:pt x="173005" y="1020083"/>
                  <a:pt x="168757" y="1037033"/>
                  <a:pt x="165100" y="1054100"/>
                </a:cubicBezTo>
                <a:cubicBezTo>
                  <a:pt x="156054" y="1096313"/>
                  <a:pt x="153352" y="1140144"/>
                  <a:pt x="139700" y="1181100"/>
                </a:cubicBezTo>
                <a:lnTo>
                  <a:pt x="101600" y="1295400"/>
                </a:lnTo>
                <a:cubicBezTo>
                  <a:pt x="97367" y="1308100"/>
                  <a:pt x="96326" y="1322361"/>
                  <a:pt x="88900" y="1333500"/>
                </a:cubicBezTo>
                <a:cubicBezTo>
                  <a:pt x="71967" y="1358900"/>
                  <a:pt x="47753" y="1380740"/>
                  <a:pt x="38100" y="1409700"/>
                </a:cubicBezTo>
                <a:lnTo>
                  <a:pt x="12700" y="1485900"/>
                </a:lnTo>
                <a:lnTo>
                  <a:pt x="0" y="1524000"/>
                </a:lnTo>
                <a:cubicBezTo>
                  <a:pt x="4233" y="1655233"/>
                  <a:pt x="2089" y="1786828"/>
                  <a:pt x="12700" y="1917700"/>
                </a:cubicBezTo>
                <a:cubicBezTo>
                  <a:pt x="14864" y="1944386"/>
                  <a:pt x="31606" y="1967925"/>
                  <a:pt x="38100" y="1993900"/>
                </a:cubicBezTo>
                <a:cubicBezTo>
                  <a:pt x="42333" y="2010833"/>
                  <a:pt x="42994" y="2029088"/>
                  <a:pt x="50800" y="2044700"/>
                </a:cubicBezTo>
                <a:cubicBezTo>
                  <a:pt x="64452" y="2072004"/>
                  <a:pt x="87948" y="2093596"/>
                  <a:pt x="101600" y="2120900"/>
                </a:cubicBezTo>
                <a:cubicBezTo>
                  <a:pt x="110067" y="2137833"/>
                  <a:pt x="119542" y="2154299"/>
                  <a:pt x="127000" y="2171700"/>
                </a:cubicBezTo>
                <a:cubicBezTo>
                  <a:pt x="144767" y="2213157"/>
                  <a:pt x="135014" y="2218479"/>
                  <a:pt x="165100" y="2260600"/>
                </a:cubicBezTo>
                <a:cubicBezTo>
                  <a:pt x="175539" y="2275215"/>
                  <a:pt x="192761" y="2284085"/>
                  <a:pt x="203200" y="2298700"/>
                </a:cubicBezTo>
                <a:cubicBezTo>
                  <a:pt x="214204" y="2314106"/>
                  <a:pt x="219207" y="2333062"/>
                  <a:pt x="228600" y="2349500"/>
                </a:cubicBezTo>
                <a:cubicBezTo>
                  <a:pt x="236173" y="2362752"/>
                  <a:pt x="246427" y="2374348"/>
                  <a:pt x="254000" y="2387600"/>
                </a:cubicBezTo>
                <a:cubicBezTo>
                  <a:pt x="276585" y="2427124"/>
                  <a:pt x="276671" y="2442746"/>
                  <a:pt x="304800" y="2476500"/>
                </a:cubicBezTo>
                <a:cubicBezTo>
                  <a:pt x="316298" y="2490298"/>
                  <a:pt x="330200" y="2501900"/>
                  <a:pt x="342900" y="2514600"/>
                </a:cubicBezTo>
                <a:cubicBezTo>
                  <a:pt x="365219" y="2581557"/>
                  <a:pt x="340849" y="2527379"/>
                  <a:pt x="393700" y="2590800"/>
                </a:cubicBezTo>
                <a:cubicBezTo>
                  <a:pt x="403471" y="2602526"/>
                  <a:pt x="407613" y="2618849"/>
                  <a:pt x="419100" y="2628900"/>
                </a:cubicBezTo>
                <a:cubicBezTo>
                  <a:pt x="442074" y="2649002"/>
                  <a:pt x="469900" y="2662767"/>
                  <a:pt x="495300" y="2679700"/>
                </a:cubicBezTo>
                <a:lnTo>
                  <a:pt x="571500" y="2730500"/>
                </a:lnTo>
                <a:cubicBezTo>
                  <a:pt x="584200" y="2738967"/>
                  <a:pt x="598807" y="2745107"/>
                  <a:pt x="609600" y="2755900"/>
                </a:cubicBezTo>
                <a:cubicBezTo>
                  <a:pt x="622300" y="2768600"/>
                  <a:pt x="632756" y="2784037"/>
                  <a:pt x="647700" y="2794000"/>
                </a:cubicBezTo>
                <a:cubicBezTo>
                  <a:pt x="658839" y="2801426"/>
                  <a:pt x="673100" y="2802467"/>
                  <a:pt x="685800" y="2806700"/>
                </a:cubicBezTo>
                <a:cubicBezTo>
                  <a:pt x="711200" y="2844800"/>
                  <a:pt x="706967" y="2849033"/>
                  <a:pt x="749300" y="2870200"/>
                </a:cubicBezTo>
                <a:cubicBezTo>
                  <a:pt x="761274" y="2876187"/>
                  <a:pt x="775698" y="2876399"/>
                  <a:pt x="787400" y="2882900"/>
                </a:cubicBezTo>
                <a:cubicBezTo>
                  <a:pt x="814085" y="2897725"/>
                  <a:pt x="863600" y="2933700"/>
                  <a:pt x="863600" y="2933700"/>
                </a:cubicBezTo>
                <a:cubicBezTo>
                  <a:pt x="952500" y="2929467"/>
                  <a:pt x="1041607" y="2928391"/>
                  <a:pt x="1130300" y="2921000"/>
                </a:cubicBezTo>
                <a:cubicBezTo>
                  <a:pt x="1143641" y="2919888"/>
                  <a:pt x="1156426" y="2914287"/>
                  <a:pt x="1168400" y="2908300"/>
                </a:cubicBezTo>
                <a:cubicBezTo>
                  <a:pt x="1182052" y="2901474"/>
                  <a:pt x="1193800" y="2891367"/>
                  <a:pt x="1206500" y="2882900"/>
                </a:cubicBezTo>
                <a:cubicBezTo>
                  <a:pt x="1236697" y="2792308"/>
                  <a:pt x="1193879" y="2901832"/>
                  <a:pt x="1257300" y="2806700"/>
                </a:cubicBezTo>
                <a:cubicBezTo>
                  <a:pt x="1264726" y="2795561"/>
                  <a:pt x="1264727" y="2780905"/>
                  <a:pt x="1270000" y="2768600"/>
                </a:cubicBezTo>
                <a:cubicBezTo>
                  <a:pt x="1336796" y="2612743"/>
                  <a:pt x="1257027" y="2807245"/>
                  <a:pt x="1320800" y="2679700"/>
                </a:cubicBezTo>
                <a:cubicBezTo>
                  <a:pt x="1333817" y="2653665"/>
                  <a:pt x="1341370" y="2602252"/>
                  <a:pt x="1346200" y="2578100"/>
                </a:cubicBezTo>
                <a:cubicBezTo>
                  <a:pt x="1324885" y="2055881"/>
                  <a:pt x="1318503" y="1969630"/>
                  <a:pt x="1308100" y="1485900"/>
                </a:cubicBezTo>
                <a:cubicBezTo>
                  <a:pt x="1303002" y="1248850"/>
                  <a:pt x="1302371" y="1011702"/>
                  <a:pt x="1295400" y="774700"/>
                </a:cubicBezTo>
                <a:cubicBezTo>
                  <a:pt x="1289733" y="582028"/>
                  <a:pt x="1288262" y="675509"/>
                  <a:pt x="1257300" y="520700"/>
                </a:cubicBezTo>
                <a:cubicBezTo>
                  <a:pt x="1253067" y="499533"/>
                  <a:pt x="1250280" y="478025"/>
                  <a:pt x="1244600" y="457200"/>
                </a:cubicBezTo>
                <a:cubicBezTo>
                  <a:pt x="1237555" y="431369"/>
                  <a:pt x="1227667" y="406400"/>
                  <a:pt x="1219200" y="381000"/>
                </a:cubicBezTo>
                <a:cubicBezTo>
                  <a:pt x="1214967" y="368300"/>
                  <a:pt x="1213926" y="354039"/>
                  <a:pt x="1206500" y="342900"/>
                </a:cubicBezTo>
                <a:cubicBezTo>
                  <a:pt x="1198033" y="330200"/>
                  <a:pt x="1187926" y="318452"/>
                  <a:pt x="1181100" y="304800"/>
                </a:cubicBezTo>
                <a:cubicBezTo>
                  <a:pt x="1152461" y="247522"/>
                  <a:pt x="1188496" y="283195"/>
                  <a:pt x="1143000" y="228600"/>
                </a:cubicBezTo>
                <a:cubicBezTo>
                  <a:pt x="1105696" y="183836"/>
                  <a:pt x="1081802" y="175101"/>
                  <a:pt x="1028700" y="139700"/>
                </a:cubicBezTo>
                <a:lnTo>
                  <a:pt x="990600" y="114300"/>
                </a:lnTo>
                <a:cubicBezTo>
                  <a:pt x="977900" y="105833"/>
                  <a:pt x="966152" y="95726"/>
                  <a:pt x="952500" y="88900"/>
                </a:cubicBezTo>
                <a:cubicBezTo>
                  <a:pt x="827444" y="26372"/>
                  <a:pt x="984140" y="102962"/>
                  <a:pt x="838200" y="38100"/>
                </a:cubicBezTo>
                <a:cubicBezTo>
                  <a:pt x="752813" y="150"/>
                  <a:pt x="823261" y="21665"/>
                  <a:pt x="736600" y="0"/>
                </a:cubicBezTo>
                <a:cubicBezTo>
                  <a:pt x="643467" y="4233"/>
                  <a:pt x="549765" y="1592"/>
                  <a:pt x="457200" y="12700"/>
                </a:cubicBezTo>
                <a:cubicBezTo>
                  <a:pt x="438700" y="14920"/>
                  <a:pt x="389245" y="66306"/>
                  <a:pt x="381000" y="76200"/>
                </a:cubicBezTo>
                <a:cubicBezTo>
                  <a:pt x="371229" y="87926"/>
                  <a:pt x="365371" y="102574"/>
                  <a:pt x="355600" y="114300"/>
                </a:cubicBezTo>
                <a:cubicBezTo>
                  <a:pt x="320491" y="156431"/>
                  <a:pt x="315749" y="143202"/>
                  <a:pt x="292100" y="190500"/>
                </a:cubicBezTo>
                <a:cubicBezTo>
                  <a:pt x="239520" y="295660"/>
                  <a:pt x="326793" y="157511"/>
                  <a:pt x="254000" y="266700"/>
                </a:cubicBezTo>
                <a:cubicBezTo>
                  <a:pt x="249767" y="283633"/>
                  <a:pt x="246316" y="300782"/>
                  <a:pt x="241300" y="317500"/>
                </a:cubicBezTo>
                <a:cubicBezTo>
                  <a:pt x="233607" y="343145"/>
                  <a:pt x="215900" y="393700"/>
                  <a:pt x="215900" y="393700"/>
                </a:cubicBezTo>
                <a:cubicBezTo>
                  <a:pt x="220133" y="465667"/>
                  <a:pt x="219276" y="538114"/>
                  <a:pt x="228600" y="609600"/>
                </a:cubicBezTo>
                <a:cubicBezTo>
                  <a:pt x="232063" y="636149"/>
                  <a:pt x="245533" y="660400"/>
                  <a:pt x="254000" y="685800"/>
                </a:cubicBezTo>
                <a:cubicBezTo>
                  <a:pt x="258233" y="698500"/>
                  <a:pt x="266700" y="710513"/>
                  <a:pt x="266700" y="723900"/>
                </a:cubicBezTo>
                <a:lnTo>
                  <a:pt x="266700" y="812800"/>
                </a:lnTo>
                <a:lnTo>
                  <a:pt x="266700" y="812800"/>
                </a:lnTo>
                <a:lnTo>
                  <a:pt x="266700" y="812800"/>
                </a:lnTo>
                <a:lnTo>
                  <a:pt x="254000" y="812800"/>
                </a:lnTo>
              </a:path>
            </a:pathLst>
          </a:custGeom>
          <a:solidFill>
            <a:srgbClr val="FFCCCC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031390" y="673100"/>
            <a:ext cx="2071210" cy="2692400"/>
          </a:xfrm>
          <a:custGeom>
            <a:avLst/>
            <a:gdLst>
              <a:gd name="connsiteX0" fmla="*/ 901700 w 1739900"/>
              <a:gd name="connsiteY0" fmla="*/ 177800 h 2692400"/>
              <a:gd name="connsiteX1" fmla="*/ 901700 w 1739900"/>
              <a:gd name="connsiteY1" fmla="*/ 177800 h 2692400"/>
              <a:gd name="connsiteX2" fmla="*/ 838200 w 1739900"/>
              <a:gd name="connsiteY2" fmla="*/ 292100 h 2692400"/>
              <a:gd name="connsiteX3" fmla="*/ 800100 w 1739900"/>
              <a:gd name="connsiteY3" fmla="*/ 368300 h 2692400"/>
              <a:gd name="connsiteX4" fmla="*/ 762000 w 1739900"/>
              <a:gd name="connsiteY4" fmla="*/ 393700 h 2692400"/>
              <a:gd name="connsiteX5" fmla="*/ 749300 w 1739900"/>
              <a:gd name="connsiteY5" fmla="*/ 431800 h 2692400"/>
              <a:gd name="connsiteX6" fmla="*/ 660400 w 1739900"/>
              <a:gd name="connsiteY6" fmla="*/ 546100 h 2692400"/>
              <a:gd name="connsiteX7" fmla="*/ 622300 w 1739900"/>
              <a:gd name="connsiteY7" fmla="*/ 571500 h 2692400"/>
              <a:gd name="connsiteX8" fmla="*/ 584200 w 1739900"/>
              <a:gd name="connsiteY8" fmla="*/ 609600 h 2692400"/>
              <a:gd name="connsiteX9" fmla="*/ 469900 w 1739900"/>
              <a:gd name="connsiteY9" fmla="*/ 711200 h 2692400"/>
              <a:gd name="connsiteX10" fmla="*/ 419100 w 1739900"/>
              <a:gd name="connsiteY10" fmla="*/ 787400 h 2692400"/>
              <a:gd name="connsiteX11" fmla="*/ 393700 w 1739900"/>
              <a:gd name="connsiteY11" fmla="*/ 876300 h 2692400"/>
              <a:gd name="connsiteX12" fmla="*/ 368300 w 1739900"/>
              <a:gd name="connsiteY12" fmla="*/ 952500 h 2692400"/>
              <a:gd name="connsiteX13" fmla="*/ 330200 w 1739900"/>
              <a:gd name="connsiteY13" fmla="*/ 990600 h 2692400"/>
              <a:gd name="connsiteX14" fmla="*/ 317500 w 1739900"/>
              <a:gd name="connsiteY14" fmla="*/ 1028700 h 2692400"/>
              <a:gd name="connsiteX15" fmla="*/ 254000 w 1739900"/>
              <a:gd name="connsiteY15" fmla="*/ 1117600 h 2692400"/>
              <a:gd name="connsiteX16" fmla="*/ 228600 w 1739900"/>
              <a:gd name="connsiteY16" fmla="*/ 1193800 h 2692400"/>
              <a:gd name="connsiteX17" fmla="*/ 203200 w 1739900"/>
              <a:gd name="connsiteY17" fmla="*/ 1231900 h 2692400"/>
              <a:gd name="connsiteX18" fmla="*/ 190500 w 1739900"/>
              <a:gd name="connsiteY18" fmla="*/ 1270000 h 2692400"/>
              <a:gd name="connsiteX19" fmla="*/ 165100 w 1739900"/>
              <a:gd name="connsiteY19" fmla="*/ 1320800 h 2692400"/>
              <a:gd name="connsiteX20" fmla="*/ 139700 w 1739900"/>
              <a:gd name="connsiteY20" fmla="*/ 1358900 h 2692400"/>
              <a:gd name="connsiteX21" fmla="*/ 88900 w 1739900"/>
              <a:gd name="connsiteY21" fmla="*/ 1473200 h 2692400"/>
              <a:gd name="connsiteX22" fmla="*/ 50800 w 1739900"/>
              <a:gd name="connsiteY22" fmla="*/ 1625600 h 2692400"/>
              <a:gd name="connsiteX23" fmla="*/ 38100 w 1739900"/>
              <a:gd name="connsiteY23" fmla="*/ 1676400 h 2692400"/>
              <a:gd name="connsiteX24" fmla="*/ 12700 w 1739900"/>
              <a:gd name="connsiteY24" fmla="*/ 1752600 h 2692400"/>
              <a:gd name="connsiteX25" fmla="*/ 0 w 1739900"/>
              <a:gd name="connsiteY25" fmla="*/ 1841500 h 2692400"/>
              <a:gd name="connsiteX26" fmla="*/ 12700 w 1739900"/>
              <a:gd name="connsiteY26" fmla="*/ 2057400 h 2692400"/>
              <a:gd name="connsiteX27" fmla="*/ 25400 w 1739900"/>
              <a:gd name="connsiteY27" fmla="*/ 2108200 h 2692400"/>
              <a:gd name="connsiteX28" fmla="*/ 50800 w 1739900"/>
              <a:gd name="connsiteY28" fmla="*/ 2146300 h 2692400"/>
              <a:gd name="connsiteX29" fmla="*/ 76200 w 1739900"/>
              <a:gd name="connsiteY29" fmla="*/ 2222500 h 2692400"/>
              <a:gd name="connsiteX30" fmla="*/ 139700 w 1739900"/>
              <a:gd name="connsiteY30" fmla="*/ 2336800 h 2692400"/>
              <a:gd name="connsiteX31" fmla="*/ 215900 w 1739900"/>
              <a:gd name="connsiteY31" fmla="*/ 2374900 h 2692400"/>
              <a:gd name="connsiteX32" fmla="*/ 254000 w 1739900"/>
              <a:gd name="connsiteY32" fmla="*/ 2413000 h 2692400"/>
              <a:gd name="connsiteX33" fmla="*/ 292100 w 1739900"/>
              <a:gd name="connsiteY33" fmla="*/ 2425700 h 2692400"/>
              <a:gd name="connsiteX34" fmla="*/ 330200 w 1739900"/>
              <a:gd name="connsiteY34" fmla="*/ 2451100 h 2692400"/>
              <a:gd name="connsiteX35" fmla="*/ 381000 w 1739900"/>
              <a:gd name="connsiteY35" fmla="*/ 2476500 h 2692400"/>
              <a:gd name="connsiteX36" fmla="*/ 444500 w 1739900"/>
              <a:gd name="connsiteY36" fmla="*/ 2501900 h 2692400"/>
              <a:gd name="connsiteX37" fmla="*/ 495300 w 1739900"/>
              <a:gd name="connsiteY37" fmla="*/ 2540000 h 2692400"/>
              <a:gd name="connsiteX38" fmla="*/ 558800 w 1739900"/>
              <a:gd name="connsiteY38" fmla="*/ 2565400 h 2692400"/>
              <a:gd name="connsiteX39" fmla="*/ 647700 w 1739900"/>
              <a:gd name="connsiteY39" fmla="*/ 2616200 h 2692400"/>
              <a:gd name="connsiteX40" fmla="*/ 711200 w 1739900"/>
              <a:gd name="connsiteY40" fmla="*/ 2628900 h 2692400"/>
              <a:gd name="connsiteX41" fmla="*/ 762000 w 1739900"/>
              <a:gd name="connsiteY41" fmla="*/ 2654300 h 2692400"/>
              <a:gd name="connsiteX42" fmla="*/ 800100 w 1739900"/>
              <a:gd name="connsiteY42" fmla="*/ 2667000 h 2692400"/>
              <a:gd name="connsiteX43" fmla="*/ 914400 w 1739900"/>
              <a:gd name="connsiteY43" fmla="*/ 2692400 h 2692400"/>
              <a:gd name="connsiteX44" fmla="*/ 1206500 w 1739900"/>
              <a:gd name="connsiteY44" fmla="*/ 2679700 h 2692400"/>
              <a:gd name="connsiteX45" fmla="*/ 1320800 w 1739900"/>
              <a:gd name="connsiteY45" fmla="*/ 2667000 h 2692400"/>
              <a:gd name="connsiteX46" fmla="*/ 1358900 w 1739900"/>
              <a:gd name="connsiteY46" fmla="*/ 2654300 h 2692400"/>
              <a:gd name="connsiteX47" fmla="*/ 1727200 w 1739900"/>
              <a:gd name="connsiteY47" fmla="*/ 2628900 h 2692400"/>
              <a:gd name="connsiteX48" fmla="*/ 1739900 w 1739900"/>
              <a:gd name="connsiteY48" fmla="*/ 2590800 h 2692400"/>
              <a:gd name="connsiteX49" fmla="*/ 1689100 w 1739900"/>
              <a:gd name="connsiteY49" fmla="*/ 2400300 h 2692400"/>
              <a:gd name="connsiteX50" fmla="*/ 1651000 w 1739900"/>
              <a:gd name="connsiteY50" fmla="*/ 2349500 h 2692400"/>
              <a:gd name="connsiteX51" fmla="*/ 1587500 w 1739900"/>
              <a:gd name="connsiteY51" fmla="*/ 2235200 h 2692400"/>
              <a:gd name="connsiteX52" fmla="*/ 1524000 w 1739900"/>
              <a:gd name="connsiteY52" fmla="*/ 2159000 h 2692400"/>
              <a:gd name="connsiteX53" fmla="*/ 1498600 w 1739900"/>
              <a:gd name="connsiteY53" fmla="*/ 2108200 h 2692400"/>
              <a:gd name="connsiteX54" fmla="*/ 1460500 w 1739900"/>
              <a:gd name="connsiteY54" fmla="*/ 2057400 h 2692400"/>
              <a:gd name="connsiteX55" fmla="*/ 1409700 w 1739900"/>
              <a:gd name="connsiteY55" fmla="*/ 1968500 h 2692400"/>
              <a:gd name="connsiteX56" fmla="*/ 1358900 w 1739900"/>
              <a:gd name="connsiteY56" fmla="*/ 1917700 h 2692400"/>
              <a:gd name="connsiteX57" fmla="*/ 1308100 w 1739900"/>
              <a:gd name="connsiteY57" fmla="*/ 1841500 h 2692400"/>
              <a:gd name="connsiteX58" fmla="*/ 1295400 w 1739900"/>
              <a:gd name="connsiteY58" fmla="*/ 1803400 h 2692400"/>
              <a:gd name="connsiteX59" fmla="*/ 1257300 w 1739900"/>
              <a:gd name="connsiteY59" fmla="*/ 1752600 h 2692400"/>
              <a:gd name="connsiteX60" fmla="*/ 1231900 w 1739900"/>
              <a:gd name="connsiteY60" fmla="*/ 1701800 h 2692400"/>
              <a:gd name="connsiteX61" fmla="*/ 1206500 w 1739900"/>
              <a:gd name="connsiteY61" fmla="*/ 1663700 h 2692400"/>
              <a:gd name="connsiteX62" fmla="*/ 1168400 w 1739900"/>
              <a:gd name="connsiteY62" fmla="*/ 1562100 h 2692400"/>
              <a:gd name="connsiteX63" fmla="*/ 1143000 w 1739900"/>
              <a:gd name="connsiteY63" fmla="*/ 1485900 h 2692400"/>
              <a:gd name="connsiteX64" fmla="*/ 1168400 w 1739900"/>
              <a:gd name="connsiteY64" fmla="*/ 1143000 h 2692400"/>
              <a:gd name="connsiteX65" fmla="*/ 1181100 w 1739900"/>
              <a:gd name="connsiteY65" fmla="*/ 1092200 h 2692400"/>
              <a:gd name="connsiteX66" fmla="*/ 1231900 w 1739900"/>
              <a:gd name="connsiteY66" fmla="*/ 1016000 h 2692400"/>
              <a:gd name="connsiteX67" fmla="*/ 1320800 w 1739900"/>
              <a:gd name="connsiteY67" fmla="*/ 927100 h 2692400"/>
              <a:gd name="connsiteX68" fmla="*/ 1358900 w 1739900"/>
              <a:gd name="connsiteY68" fmla="*/ 889000 h 2692400"/>
              <a:gd name="connsiteX69" fmla="*/ 1409700 w 1739900"/>
              <a:gd name="connsiteY69" fmla="*/ 812800 h 2692400"/>
              <a:gd name="connsiteX70" fmla="*/ 1447800 w 1739900"/>
              <a:gd name="connsiteY70" fmla="*/ 647700 h 2692400"/>
              <a:gd name="connsiteX71" fmla="*/ 1460500 w 1739900"/>
              <a:gd name="connsiteY71" fmla="*/ 609600 h 2692400"/>
              <a:gd name="connsiteX72" fmla="*/ 1435100 w 1739900"/>
              <a:gd name="connsiteY72" fmla="*/ 279400 h 2692400"/>
              <a:gd name="connsiteX73" fmla="*/ 1409700 w 1739900"/>
              <a:gd name="connsiteY73" fmla="*/ 203200 h 2692400"/>
              <a:gd name="connsiteX74" fmla="*/ 1371600 w 1739900"/>
              <a:gd name="connsiteY74" fmla="*/ 165100 h 2692400"/>
              <a:gd name="connsiteX75" fmla="*/ 1308100 w 1739900"/>
              <a:gd name="connsiteY75" fmla="*/ 63500 h 2692400"/>
              <a:gd name="connsiteX76" fmla="*/ 1295400 w 1739900"/>
              <a:gd name="connsiteY76" fmla="*/ 25400 h 2692400"/>
              <a:gd name="connsiteX77" fmla="*/ 1257300 w 1739900"/>
              <a:gd name="connsiteY77" fmla="*/ 0 h 2692400"/>
              <a:gd name="connsiteX78" fmla="*/ 825500 w 1739900"/>
              <a:gd name="connsiteY78" fmla="*/ 3683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739900" h="2692400">
                <a:moveTo>
                  <a:pt x="901700" y="177800"/>
                </a:moveTo>
                <a:lnTo>
                  <a:pt x="901700" y="177800"/>
                </a:lnTo>
                <a:cubicBezTo>
                  <a:pt x="880533" y="215900"/>
                  <a:pt x="857692" y="253117"/>
                  <a:pt x="838200" y="292100"/>
                </a:cubicBezTo>
                <a:cubicBezTo>
                  <a:pt x="817542" y="333417"/>
                  <a:pt x="836496" y="331904"/>
                  <a:pt x="800100" y="368300"/>
                </a:cubicBezTo>
                <a:cubicBezTo>
                  <a:pt x="789307" y="379093"/>
                  <a:pt x="774700" y="385233"/>
                  <a:pt x="762000" y="393700"/>
                </a:cubicBezTo>
                <a:cubicBezTo>
                  <a:pt x="757767" y="406400"/>
                  <a:pt x="755801" y="420098"/>
                  <a:pt x="749300" y="431800"/>
                </a:cubicBezTo>
                <a:cubicBezTo>
                  <a:pt x="724885" y="475746"/>
                  <a:pt x="698700" y="514183"/>
                  <a:pt x="660400" y="546100"/>
                </a:cubicBezTo>
                <a:cubicBezTo>
                  <a:pt x="648674" y="555871"/>
                  <a:pt x="634026" y="561729"/>
                  <a:pt x="622300" y="571500"/>
                </a:cubicBezTo>
                <a:cubicBezTo>
                  <a:pt x="608502" y="582998"/>
                  <a:pt x="597998" y="598102"/>
                  <a:pt x="584200" y="609600"/>
                </a:cubicBezTo>
                <a:cubicBezTo>
                  <a:pt x="526939" y="657318"/>
                  <a:pt x="531649" y="618577"/>
                  <a:pt x="469900" y="711200"/>
                </a:cubicBezTo>
                <a:cubicBezTo>
                  <a:pt x="452967" y="736600"/>
                  <a:pt x="428753" y="758440"/>
                  <a:pt x="419100" y="787400"/>
                </a:cubicBezTo>
                <a:cubicBezTo>
                  <a:pt x="376419" y="915443"/>
                  <a:pt x="441540" y="716832"/>
                  <a:pt x="393700" y="876300"/>
                </a:cubicBezTo>
                <a:cubicBezTo>
                  <a:pt x="386007" y="901945"/>
                  <a:pt x="387232" y="933568"/>
                  <a:pt x="368300" y="952500"/>
                </a:cubicBezTo>
                <a:lnTo>
                  <a:pt x="330200" y="990600"/>
                </a:lnTo>
                <a:cubicBezTo>
                  <a:pt x="325967" y="1003300"/>
                  <a:pt x="324142" y="1017077"/>
                  <a:pt x="317500" y="1028700"/>
                </a:cubicBezTo>
                <a:cubicBezTo>
                  <a:pt x="308118" y="1045118"/>
                  <a:pt x="263828" y="1095487"/>
                  <a:pt x="254000" y="1117600"/>
                </a:cubicBezTo>
                <a:cubicBezTo>
                  <a:pt x="243126" y="1142066"/>
                  <a:pt x="243452" y="1171523"/>
                  <a:pt x="228600" y="1193800"/>
                </a:cubicBezTo>
                <a:cubicBezTo>
                  <a:pt x="220133" y="1206500"/>
                  <a:pt x="210026" y="1218248"/>
                  <a:pt x="203200" y="1231900"/>
                </a:cubicBezTo>
                <a:cubicBezTo>
                  <a:pt x="197213" y="1243874"/>
                  <a:pt x="195773" y="1257695"/>
                  <a:pt x="190500" y="1270000"/>
                </a:cubicBezTo>
                <a:cubicBezTo>
                  <a:pt x="183042" y="1287401"/>
                  <a:pt x="174493" y="1304362"/>
                  <a:pt x="165100" y="1320800"/>
                </a:cubicBezTo>
                <a:cubicBezTo>
                  <a:pt x="157527" y="1334052"/>
                  <a:pt x="145899" y="1344952"/>
                  <a:pt x="139700" y="1358900"/>
                </a:cubicBezTo>
                <a:cubicBezTo>
                  <a:pt x="79247" y="1494920"/>
                  <a:pt x="146383" y="1386975"/>
                  <a:pt x="88900" y="1473200"/>
                </a:cubicBezTo>
                <a:lnTo>
                  <a:pt x="50800" y="1625600"/>
                </a:lnTo>
                <a:cubicBezTo>
                  <a:pt x="46567" y="1642533"/>
                  <a:pt x="43620" y="1659841"/>
                  <a:pt x="38100" y="1676400"/>
                </a:cubicBezTo>
                <a:lnTo>
                  <a:pt x="12700" y="1752600"/>
                </a:lnTo>
                <a:cubicBezTo>
                  <a:pt x="8467" y="1782233"/>
                  <a:pt x="0" y="1811566"/>
                  <a:pt x="0" y="1841500"/>
                </a:cubicBezTo>
                <a:cubicBezTo>
                  <a:pt x="0" y="1913591"/>
                  <a:pt x="5865" y="1985634"/>
                  <a:pt x="12700" y="2057400"/>
                </a:cubicBezTo>
                <a:cubicBezTo>
                  <a:pt x="14355" y="2074776"/>
                  <a:pt x="18524" y="2092157"/>
                  <a:pt x="25400" y="2108200"/>
                </a:cubicBezTo>
                <a:cubicBezTo>
                  <a:pt x="31413" y="2122229"/>
                  <a:pt x="44601" y="2132352"/>
                  <a:pt x="50800" y="2146300"/>
                </a:cubicBezTo>
                <a:cubicBezTo>
                  <a:pt x="61674" y="2170766"/>
                  <a:pt x="67733" y="2197100"/>
                  <a:pt x="76200" y="2222500"/>
                </a:cubicBezTo>
                <a:cubicBezTo>
                  <a:pt x="89434" y="2262203"/>
                  <a:pt x="102269" y="2311846"/>
                  <a:pt x="139700" y="2336800"/>
                </a:cubicBezTo>
                <a:cubicBezTo>
                  <a:pt x="188939" y="2369626"/>
                  <a:pt x="163320" y="2357373"/>
                  <a:pt x="215900" y="2374900"/>
                </a:cubicBezTo>
                <a:cubicBezTo>
                  <a:pt x="228600" y="2387600"/>
                  <a:pt x="239056" y="2403037"/>
                  <a:pt x="254000" y="2413000"/>
                </a:cubicBezTo>
                <a:cubicBezTo>
                  <a:pt x="265139" y="2420426"/>
                  <a:pt x="280126" y="2419713"/>
                  <a:pt x="292100" y="2425700"/>
                </a:cubicBezTo>
                <a:cubicBezTo>
                  <a:pt x="305752" y="2432526"/>
                  <a:pt x="316948" y="2443527"/>
                  <a:pt x="330200" y="2451100"/>
                </a:cubicBezTo>
                <a:cubicBezTo>
                  <a:pt x="346638" y="2460493"/>
                  <a:pt x="363700" y="2468811"/>
                  <a:pt x="381000" y="2476500"/>
                </a:cubicBezTo>
                <a:cubicBezTo>
                  <a:pt x="401832" y="2485759"/>
                  <a:pt x="424572" y="2490829"/>
                  <a:pt x="444500" y="2501900"/>
                </a:cubicBezTo>
                <a:cubicBezTo>
                  <a:pt x="463003" y="2512179"/>
                  <a:pt x="476797" y="2529721"/>
                  <a:pt x="495300" y="2540000"/>
                </a:cubicBezTo>
                <a:cubicBezTo>
                  <a:pt x="515228" y="2551071"/>
                  <a:pt x="538410" y="2555205"/>
                  <a:pt x="558800" y="2565400"/>
                </a:cubicBezTo>
                <a:cubicBezTo>
                  <a:pt x="614542" y="2593271"/>
                  <a:pt x="580904" y="2593935"/>
                  <a:pt x="647700" y="2616200"/>
                </a:cubicBezTo>
                <a:cubicBezTo>
                  <a:pt x="668178" y="2623026"/>
                  <a:pt x="690033" y="2624667"/>
                  <a:pt x="711200" y="2628900"/>
                </a:cubicBezTo>
                <a:cubicBezTo>
                  <a:pt x="728133" y="2637367"/>
                  <a:pt x="744599" y="2646842"/>
                  <a:pt x="762000" y="2654300"/>
                </a:cubicBezTo>
                <a:cubicBezTo>
                  <a:pt x="774305" y="2659573"/>
                  <a:pt x="787228" y="2663322"/>
                  <a:pt x="800100" y="2667000"/>
                </a:cubicBezTo>
                <a:cubicBezTo>
                  <a:pt x="841949" y="2678957"/>
                  <a:pt x="870752" y="2683670"/>
                  <a:pt x="914400" y="2692400"/>
                </a:cubicBezTo>
                <a:lnTo>
                  <a:pt x="1206500" y="2679700"/>
                </a:lnTo>
                <a:cubicBezTo>
                  <a:pt x="1244760" y="2677309"/>
                  <a:pt x="1282987" y="2673302"/>
                  <a:pt x="1320800" y="2667000"/>
                </a:cubicBezTo>
                <a:cubicBezTo>
                  <a:pt x="1334005" y="2664799"/>
                  <a:pt x="1345630" y="2656069"/>
                  <a:pt x="1358900" y="2654300"/>
                </a:cubicBezTo>
                <a:cubicBezTo>
                  <a:pt x="1432664" y="2644465"/>
                  <a:pt x="1673220" y="2632075"/>
                  <a:pt x="1727200" y="2628900"/>
                </a:cubicBezTo>
                <a:cubicBezTo>
                  <a:pt x="1731433" y="2616200"/>
                  <a:pt x="1739900" y="2604187"/>
                  <a:pt x="1739900" y="2590800"/>
                </a:cubicBezTo>
                <a:cubicBezTo>
                  <a:pt x="1739900" y="2524214"/>
                  <a:pt x="1724543" y="2457008"/>
                  <a:pt x="1689100" y="2400300"/>
                </a:cubicBezTo>
                <a:cubicBezTo>
                  <a:pt x="1677882" y="2382351"/>
                  <a:pt x="1663700" y="2366433"/>
                  <a:pt x="1651000" y="2349500"/>
                </a:cubicBezTo>
                <a:cubicBezTo>
                  <a:pt x="1635030" y="2301590"/>
                  <a:pt x="1631169" y="2278869"/>
                  <a:pt x="1587500" y="2235200"/>
                </a:cubicBezTo>
                <a:cubicBezTo>
                  <a:pt x="1552477" y="2200177"/>
                  <a:pt x="1547575" y="2200256"/>
                  <a:pt x="1524000" y="2159000"/>
                </a:cubicBezTo>
                <a:cubicBezTo>
                  <a:pt x="1514607" y="2142562"/>
                  <a:pt x="1508634" y="2124254"/>
                  <a:pt x="1498600" y="2108200"/>
                </a:cubicBezTo>
                <a:cubicBezTo>
                  <a:pt x="1487382" y="2090251"/>
                  <a:pt x="1471718" y="2075349"/>
                  <a:pt x="1460500" y="2057400"/>
                </a:cubicBezTo>
                <a:cubicBezTo>
                  <a:pt x="1432781" y="2013050"/>
                  <a:pt x="1441968" y="2006146"/>
                  <a:pt x="1409700" y="1968500"/>
                </a:cubicBezTo>
                <a:cubicBezTo>
                  <a:pt x="1394115" y="1950318"/>
                  <a:pt x="1375833" y="1934633"/>
                  <a:pt x="1358900" y="1917700"/>
                </a:cubicBezTo>
                <a:cubicBezTo>
                  <a:pt x="1328703" y="1827108"/>
                  <a:pt x="1371521" y="1936632"/>
                  <a:pt x="1308100" y="1841500"/>
                </a:cubicBezTo>
                <a:cubicBezTo>
                  <a:pt x="1300674" y="1830361"/>
                  <a:pt x="1302042" y="1815023"/>
                  <a:pt x="1295400" y="1803400"/>
                </a:cubicBezTo>
                <a:cubicBezTo>
                  <a:pt x="1284898" y="1785022"/>
                  <a:pt x="1268518" y="1770549"/>
                  <a:pt x="1257300" y="1752600"/>
                </a:cubicBezTo>
                <a:cubicBezTo>
                  <a:pt x="1247266" y="1736546"/>
                  <a:pt x="1241293" y="1718238"/>
                  <a:pt x="1231900" y="1701800"/>
                </a:cubicBezTo>
                <a:cubicBezTo>
                  <a:pt x="1224327" y="1688548"/>
                  <a:pt x="1214967" y="1676400"/>
                  <a:pt x="1206500" y="1663700"/>
                </a:cubicBezTo>
                <a:cubicBezTo>
                  <a:pt x="1179004" y="1553714"/>
                  <a:pt x="1212675" y="1672786"/>
                  <a:pt x="1168400" y="1562100"/>
                </a:cubicBezTo>
                <a:cubicBezTo>
                  <a:pt x="1158456" y="1537241"/>
                  <a:pt x="1143000" y="1485900"/>
                  <a:pt x="1143000" y="1485900"/>
                </a:cubicBezTo>
                <a:cubicBezTo>
                  <a:pt x="1151467" y="1371600"/>
                  <a:pt x="1157360" y="1257080"/>
                  <a:pt x="1168400" y="1143000"/>
                </a:cubicBezTo>
                <a:cubicBezTo>
                  <a:pt x="1170081" y="1125627"/>
                  <a:pt x="1173294" y="1107812"/>
                  <a:pt x="1181100" y="1092200"/>
                </a:cubicBezTo>
                <a:cubicBezTo>
                  <a:pt x="1194752" y="1064896"/>
                  <a:pt x="1210314" y="1037586"/>
                  <a:pt x="1231900" y="1016000"/>
                </a:cubicBezTo>
                <a:lnTo>
                  <a:pt x="1320800" y="927100"/>
                </a:lnTo>
                <a:cubicBezTo>
                  <a:pt x="1333500" y="914400"/>
                  <a:pt x="1348937" y="903944"/>
                  <a:pt x="1358900" y="889000"/>
                </a:cubicBezTo>
                <a:lnTo>
                  <a:pt x="1409700" y="812800"/>
                </a:lnTo>
                <a:cubicBezTo>
                  <a:pt x="1419775" y="762427"/>
                  <a:pt x="1432482" y="693653"/>
                  <a:pt x="1447800" y="647700"/>
                </a:cubicBezTo>
                <a:lnTo>
                  <a:pt x="1460500" y="609600"/>
                </a:lnTo>
                <a:cubicBezTo>
                  <a:pt x="1458298" y="569964"/>
                  <a:pt x="1451725" y="356981"/>
                  <a:pt x="1435100" y="279400"/>
                </a:cubicBezTo>
                <a:cubicBezTo>
                  <a:pt x="1429490" y="253220"/>
                  <a:pt x="1428632" y="222132"/>
                  <a:pt x="1409700" y="203200"/>
                </a:cubicBezTo>
                <a:lnTo>
                  <a:pt x="1371600" y="165100"/>
                </a:lnTo>
                <a:cubicBezTo>
                  <a:pt x="1341373" y="74420"/>
                  <a:pt x="1368477" y="103752"/>
                  <a:pt x="1308100" y="63500"/>
                </a:cubicBezTo>
                <a:cubicBezTo>
                  <a:pt x="1303867" y="50800"/>
                  <a:pt x="1303763" y="35853"/>
                  <a:pt x="1295400" y="25400"/>
                </a:cubicBezTo>
                <a:cubicBezTo>
                  <a:pt x="1285865" y="13481"/>
                  <a:pt x="1257300" y="0"/>
                  <a:pt x="1257300" y="0"/>
                </a:cubicBezTo>
                <a:lnTo>
                  <a:pt x="825500" y="368300"/>
                </a:lnTo>
              </a:path>
            </a:pathLst>
          </a:custGeom>
          <a:solidFill>
            <a:schemeClr val="accent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: as a reduction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146800" y="4005263"/>
            <a:ext cx="282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A50021"/>
                </a:solidFill>
              </a:rPr>
              <a:t>f</a:t>
            </a:r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 flipH="1">
            <a:off x="6462713" y="2278063"/>
            <a:ext cx="1524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>
            <a:off x="7489825" y="1010095"/>
            <a:ext cx="1524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7804150" y="3040063"/>
            <a:ext cx="1524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7284244" y="2701926"/>
            <a:ext cx="1524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7798549" y="171291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8682555" y="1740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8220075" y="5969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8622506" y="3040063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V="1">
            <a:off x="6613525" y="1820862"/>
            <a:ext cx="1185023" cy="51756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7644606" y="749299"/>
            <a:ext cx="614274" cy="33699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Line 43"/>
          <p:cNvSpPr>
            <a:spLocks noChangeShapeType="1"/>
          </p:cNvSpPr>
          <p:nvPr/>
        </p:nvSpPr>
        <p:spPr bwMode="auto">
          <a:xfrm flipH="1">
            <a:off x="7410242" y="1865315"/>
            <a:ext cx="1329737" cy="91281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Line 44"/>
          <p:cNvSpPr>
            <a:spLocks noChangeShapeType="1"/>
          </p:cNvSpPr>
          <p:nvPr/>
        </p:nvSpPr>
        <p:spPr bwMode="auto">
          <a:xfrm flipH="1" flipV="1">
            <a:off x="7880350" y="3116263"/>
            <a:ext cx="80168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3" name="AutoShape 49"/>
          <p:cNvSpPr>
            <a:spLocks noChangeArrowheads="1"/>
          </p:cNvSpPr>
          <p:nvPr/>
        </p:nvSpPr>
        <p:spPr bwMode="auto">
          <a:xfrm>
            <a:off x="8489950" y="2084388"/>
            <a:ext cx="500063" cy="3763962"/>
          </a:xfrm>
          <a:prstGeom prst="curvedLeftArrow">
            <a:avLst>
              <a:gd name="adj1" fmla="val 49518"/>
              <a:gd name="adj2" fmla="val 158101"/>
              <a:gd name="adj3" fmla="val 35236"/>
            </a:avLst>
          </a:prstGeom>
          <a:solidFill>
            <a:srgbClr val="FFE3E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AutoShape 50"/>
          <p:cNvSpPr>
            <a:spLocks noChangeArrowheads="1"/>
          </p:cNvSpPr>
          <p:nvPr/>
        </p:nvSpPr>
        <p:spPr bwMode="auto">
          <a:xfrm rot="21034125" flipH="1">
            <a:off x="6199188" y="2352675"/>
            <a:ext cx="500062" cy="3954463"/>
          </a:xfrm>
          <a:prstGeom prst="curvedLeftArrow">
            <a:avLst>
              <a:gd name="adj1" fmla="val 52024"/>
              <a:gd name="adj2" fmla="val 166103"/>
              <a:gd name="adj3" fmla="val 352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Line 51"/>
          <p:cNvSpPr>
            <a:spLocks noChangeShapeType="1"/>
          </p:cNvSpPr>
          <p:nvPr/>
        </p:nvSpPr>
        <p:spPr bwMode="auto">
          <a:xfrm flipH="1">
            <a:off x="7183438" y="5426075"/>
            <a:ext cx="1074737" cy="4222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>
            <a:off x="6991350" y="5694363"/>
            <a:ext cx="306388" cy="269875"/>
          </a:xfrm>
          <a:prstGeom prst="star5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8220075" y="5272088"/>
            <a:ext cx="306388" cy="26987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73775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For each </a:t>
            </a:r>
            <a:r>
              <a:rPr lang="en-US" sz="2800" dirty="0" smtClean="0">
                <a:solidFill>
                  <a:srgbClr val="A50021"/>
                </a:solidFill>
              </a:rPr>
              <a:t>X</a:t>
            </a:r>
            <a:r>
              <a:rPr lang="en-US" sz="2800" dirty="0" smtClean="0">
                <a:solidFill>
                  <a:srgbClr val="A50021"/>
                </a:solidFill>
                <a:sym typeface="Symbol" pitchFamily="18" charset="2"/>
              </a:rPr>
              <a:t></a:t>
            </a:r>
            <a:r>
              <a:rPr lang="en-US" sz="2800" dirty="0" smtClean="0">
                <a:solidFill>
                  <a:srgbClr val="A50021"/>
                </a:solidFill>
              </a:rPr>
              <a:t>M</a:t>
            </a:r>
            <a:r>
              <a:rPr lang="en-US" sz="2800" dirty="0" smtClean="0"/>
              <a:t>, associate a vector </a:t>
            </a:r>
            <a:r>
              <a:rPr lang="en-US" sz="2800" dirty="0" smtClean="0">
                <a:solidFill>
                  <a:srgbClr val="A50021"/>
                </a:solidFill>
              </a:rPr>
              <a:t>f(X)</a:t>
            </a:r>
            <a:r>
              <a:rPr lang="en-US" sz="2800" dirty="0" smtClean="0">
                <a:sym typeface="Symbol" pitchFamily="18" charset="2"/>
              </a:rPr>
              <a:t>, such that for all </a:t>
            </a:r>
            <a:r>
              <a:rPr lang="en-US" sz="2800" dirty="0" smtClean="0">
                <a:solidFill>
                  <a:srgbClr val="A50021"/>
                </a:solidFill>
                <a:sym typeface="Symbol" pitchFamily="18" charset="2"/>
              </a:rPr>
              <a:t>X,YM</a:t>
            </a:r>
            <a:r>
              <a:rPr lang="en-US" sz="2800" dirty="0" smtClean="0">
                <a:sym typeface="Symbol" pitchFamily="18" charset="2"/>
              </a:rPr>
              <a:t> </a:t>
            </a:r>
            <a:endParaRPr lang="en-US" sz="2800" dirty="0" smtClean="0">
              <a:solidFill>
                <a:srgbClr val="006600"/>
              </a:solidFill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2300" dirty="0" smtClean="0">
                <a:solidFill>
                  <a:srgbClr val="A50021"/>
                </a:solidFill>
              </a:rPr>
              <a:t>||f(X) - f(Y)||</a:t>
            </a:r>
            <a:r>
              <a:rPr lang="en-US" sz="2300" dirty="0" smtClean="0"/>
              <a:t> approximates original distance between </a:t>
            </a:r>
            <a:r>
              <a:rPr lang="en-US" sz="2300" dirty="0" smtClean="0">
                <a:solidFill>
                  <a:srgbClr val="A50021"/>
                </a:solidFill>
              </a:rPr>
              <a:t>X</a:t>
            </a:r>
            <a:r>
              <a:rPr lang="en-US" sz="2300" dirty="0" smtClean="0"/>
              <a:t> and </a:t>
            </a:r>
            <a:r>
              <a:rPr lang="en-US" sz="2300" dirty="0" smtClean="0">
                <a:solidFill>
                  <a:srgbClr val="A50021"/>
                </a:solidFill>
              </a:rPr>
              <a:t>Y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Has </a:t>
            </a:r>
            <a:r>
              <a:rPr lang="en-US" sz="2300" i="1" dirty="0" smtClean="0">
                <a:solidFill>
                  <a:schemeClr val="tx2"/>
                </a:solidFill>
              </a:rPr>
              <a:t>distortion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A50021"/>
                </a:solidFill>
              </a:rPr>
              <a:t>A </a:t>
            </a:r>
            <a:r>
              <a:rPr lang="en-US" sz="2300" dirty="0" smtClean="0">
                <a:solidFill>
                  <a:srgbClr val="A50021"/>
                </a:solidFill>
                <a:latin typeface="cmsy10" pitchFamily="34" charset="0"/>
              </a:rPr>
              <a:t>≥ </a:t>
            </a:r>
            <a:r>
              <a:rPr lang="en-US" sz="2300" dirty="0" smtClean="0">
                <a:solidFill>
                  <a:srgbClr val="A50021"/>
                </a:solidFill>
              </a:rPr>
              <a:t>1</a:t>
            </a:r>
            <a:r>
              <a:rPr lang="en-US" sz="2300" dirty="0" smtClean="0">
                <a:solidFill>
                  <a:schemeClr val="accent2"/>
                </a:solidFill>
              </a:rPr>
              <a:t> </a:t>
            </a:r>
            <a:r>
              <a:rPr lang="en-US" sz="2300" dirty="0" smtClean="0"/>
              <a:t>if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300" dirty="0" smtClean="0">
                <a:solidFill>
                  <a:schemeClr val="accent2"/>
                </a:solidFill>
              </a:rPr>
              <a:t>		</a:t>
            </a:r>
            <a:r>
              <a:rPr lang="en-US" sz="2300" dirty="0" err="1" smtClean="0">
                <a:solidFill>
                  <a:srgbClr val="A50021"/>
                </a:solidFill>
              </a:rPr>
              <a:t>d</a:t>
            </a:r>
            <a:r>
              <a:rPr lang="en-US" sz="2300" baseline="-25000" dirty="0" err="1" smtClean="0">
                <a:solidFill>
                  <a:srgbClr val="A50021"/>
                </a:solidFill>
              </a:rPr>
              <a:t>M</a:t>
            </a:r>
            <a:r>
              <a:rPr lang="en-US" sz="2300" dirty="0" smtClean="0">
                <a:solidFill>
                  <a:srgbClr val="A50021"/>
                </a:solidFill>
              </a:rPr>
              <a:t>(X,Y) ≤ </a:t>
            </a:r>
            <a:r>
              <a:rPr lang="en-US" sz="2300" dirty="0" smtClean="0">
                <a:solidFill>
                  <a:srgbClr val="006600"/>
                </a:solidFill>
                <a:sym typeface="Symbol" pitchFamily="18" charset="2"/>
              </a:rPr>
              <a:t>||</a:t>
            </a:r>
            <a:r>
              <a:rPr lang="en-US" sz="2300" dirty="0" smtClean="0">
                <a:solidFill>
                  <a:srgbClr val="006600"/>
                </a:solidFill>
              </a:rPr>
              <a:t>f(X)-f(Y)||</a:t>
            </a:r>
            <a:r>
              <a:rPr lang="en-US" sz="2300" dirty="0" smtClean="0">
                <a:solidFill>
                  <a:srgbClr val="A50021"/>
                </a:solidFill>
              </a:rPr>
              <a:t> ≤ A*</a:t>
            </a:r>
            <a:r>
              <a:rPr lang="en-US" sz="2300" dirty="0" err="1" smtClean="0">
                <a:solidFill>
                  <a:srgbClr val="A50021"/>
                </a:solidFill>
              </a:rPr>
              <a:t>d</a:t>
            </a:r>
            <a:r>
              <a:rPr lang="en-US" sz="2300" baseline="-25000" dirty="0" err="1" smtClean="0">
                <a:solidFill>
                  <a:srgbClr val="A50021"/>
                </a:solidFill>
              </a:rPr>
              <a:t>M</a:t>
            </a:r>
            <a:r>
              <a:rPr lang="en-US" sz="2300" dirty="0" smtClean="0">
                <a:solidFill>
                  <a:srgbClr val="A50021"/>
                </a:solidFill>
              </a:rPr>
              <a:t>(X,Y)</a:t>
            </a:r>
            <a:r>
              <a:rPr lang="en-US" sz="2300" b="1" dirty="0" smtClean="0">
                <a:solidFill>
                  <a:srgbClr val="A50021"/>
                </a:solidFill>
                <a:latin typeface="cmsy10" pitchFamily="34" charset="0"/>
              </a:rPr>
              <a:t>	</a:t>
            </a:r>
            <a:endParaRPr lang="en-US" sz="23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Reduce NNS under </a:t>
            </a:r>
            <a:r>
              <a:rPr lang="en-US" sz="2800" dirty="0" smtClean="0">
                <a:solidFill>
                  <a:srgbClr val="C00000"/>
                </a:solidFill>
              </a:rPr>
              <a:t>M</a:t>
            </a:r>
            <a:r>
              <a:rPr lang="en-US" sz="2800" dirty="0" smtClean="0"/>
              <a:t> to NNS for Euclidean space!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Can also consider other “easy” distances between </a:t>
            </a:r>
            <a:r>
              <a:rPr lang="en-US" sz="2800" dirty="0" smtClean="0">
                <a:solidFill>
                  <a:srgbClr val="A50021"/>
                </a:solidFill>
              </a:rPr>
              <a:t>f(X), f(Y)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Most popular host: </a:t>
            </a:r>
            <a:r>
              <a:rPr lang="en-US" sz="2300" dirty="0" smtClean="0">
                <a:solidFill>
                  <a:srgbClr val="A50021"/>
                </a:solidFill>
              </a:rPr>
              <a:t>ℓ</a:t>
            </a:r>
            <a:r>
              <a:rPr lang="en-US" sz="2300" baseline="-25000" dirty="0" smtClean="0">
                <a:solidFill>
                  <a:srgbClr val="A50021"/>
                </a:solidFill>
              </a:rPr>
              <a:t>1</a:t>
            </a:r>
            <a:r>
              <a:rPr lang="en-US" sz="2300" dirty="0" smtClean="0">
                <a:solidFill>
                  <a:srgbClr val="A50021"/>
                </a:solidFill>
                <a:cs typeface="Arial" charset="0"/>
              </a:rPr>
              <a:t>≡</a:t>
            </a:r>
            <a:r>
              <a:rPr lang="en-US" sz="2300" dirty="0" smtClean="0">
                <a:cs typeface="Arial" charset="0"/>
              </a:rPr>
              <a:t>Hamming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8682038" y="3813175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>
                <a:solidFill>
                  <a:srgbClr val="A50021"/>
                </a:solidFill>
              </a:rPr>
              <a:t>f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5618163"/>
            <a:ext cx="35417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7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1280" grpId="0"/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13" grpId="0" animBg="1"/>
      <p:bldP spid="11314" grpId="0" animBg="1"/>
      <p:bldP spid="11315" grpId="0" animBg="1"/>
      <p:bldP spid="113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Earth-Mover Distance over 2D into </a:t>
            </a:r>
            <a:r>
              <a:rPr lang="en-US" smtClean="0">
                <a:solidFill>
                  <a:srgbClr val="A50021"/>
                </a:solidFill>
              </a:rPr>
              <a:t>ℓ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en-US" smtClean="0"/>
              <a:t> </a:t>
            </a:r>
          </a:p>
        </p:txBody>
      </p:sp>
      <p:sp>
        <p:nvSpPr>
          <p:cNvPr id="3379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40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Sets of size </a:t>
            </a:r>
            <a:r>
              <a:rPr lang="en-US" dirty="0" smtClean="0">
                <a:solidFill>
                  <a:srgbClr val="A50021"/>
                </a:solidFill>
              </a:rPr>
              <a:t>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A50021"/>
                </a:solidFill>
              </a:rPr>
              <a:t>[1…s]x[1…s]</a:t>
            </a:r>
            <a:r>
              <a:rPr lang="en-US" dirty="0" smtClean="0"/>
              <a:t> box</a:t>
            </a:r>
          </a:p>
          <a:p>
            <a:pPr>
              <a:defRPr/>
            </a:pPr>
            <a:r>
              <a:rPr lang="en-US" dirty="0" smtClean="0"/>
              <a:t>Embedding of set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mpose randomly-shifted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g</a:t>
            </a:r>
            <a:r>
              <a:rPr lang="en-US" dirty="0" smtClean="0"/>
              <a:t>rid</a:t>
            </a:r>
          </a:p>
          <a:p>
            <a:pPr lvl="1">
              <a:defRPr/>
            </a:pPr>
            <a:r>
              <a:rPr lang="en-US" dirty="0" smtClean="0"/>
              <a:t>Each grid cell gives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a coordinate: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f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)</a:t>
            </a:r>
            <a:r>
              <a:rPr lang="en-US" baseline="-25000" dirty="0" smtClean="0"/>
              <a:t>c</a:t>
            </a:r>
            <a:r>
              <a:rPr lang="en-US" dirty="0" smtClean="0"/>
              <a:t>=#points in the cell </a:t>
            </a:r>
            <a:r>
              <a:rPr lang="en-US" dirty="0" smtClean="0">
                <a:solidFill>
                  <a:srgbClr val="A50021"/>
                </a:solidFill>
              </a:rPr>
              <a:t>c</a:t>
            </a:r>
          </a:p>
          <a:p>
            <a:pPr lvl="1">
              <a:defRPr/>
            </a:pPr>
            <a:r>
              <a:rPr lang="en-US" dirty="0" err="1" smtClean="0"/>
              <a:t>Subpartition</a:t>
            </a:r>
            <a:r>
              <a:rPr lang="en-US" dirty="0" smtClean="0"/>
              <a:t> the grid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recursively, and assign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new coordinates for each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dirty="0" smtClean="0"/>
              <a:t>	new cell (on all levels)</a:t>
            </a:r>
          </a:p>
          <a:p>
            <a:pPr>
              <a:defRPr/>
            </a:pPr>
            <a:r>
              <a:rPr lang="en-US" dirty="0" smtClean="0"/>
              <a:t>Distortion: </a:t>
            </a:r>
            <a:r>
              <a:rPr lang="en-US" dirty="0" smtClean="0">
                <a:solidFill>
                  <a:srgbClr val="A50021"/>
                </a:solidFill>
              </a:rPr>
              <a:t>O(log s)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FFDE47-571B-4B4C-B69F-3B9FF705724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9" name="Text Box 74"/>
          <p:cNvSpPr txBox="1">
            <a:spLocks noChangeArrowheads="1"/>
          </p:cNvSpPr>
          <p:nvPr/>
        </p:nvSpPr>
        <p:spPr bwMode="auto">
          <a:xfrm>
            <a:off x="693738" y="1047750"/>
            <a:ext cx="3289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[Charikar’02, Indyk-Thaper’03]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822825" y="2314575"/>
            <a:ext cx="4262438" cy="3303588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Oval 2"/>
          <p:cNvSpPr>
            <a:spLocks noChangeArrowheads="1"/>
          </p:cNvSpPr>
          <p:nvPr/>
        </p:nvSpPr>
        <p:spPr bwMode="auto">
          <a:xfrm>
            <a:off x="6127750" y="3390900"/>
            <a:ext cx="153988" cy="153988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8242300" y="3427413"/>
            <a:ext cx="153988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5492750" y="3198813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5859463" y="4926013"/>
            <a:ext cx="153987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6664325" y="3208338"/>
            <a:ext cx="153988" cy="1539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04" name="Group 27"/>
          <p:cNvGrpSpPr>
            <a:grpSpLocks/>
          </p:cNvGrpSpPr>
          <p:nvPr/>
        </p:nvGrpSpPr>
        <p:grpSpPr bwMode="auto">
          <a:xfrm>
            <a:off x="4533900" y="2046288"/>
            <a:ext cx="4703763" cy="3878262"/>
            <a:chOff x="4264760" y="2161635"/>
            <a:chExt cx="4703600" cy="4109334"/>
          </a:xfrm>
        </p:grpSpPr>
        <p:cxnSp>
          <p:nvCxnSpPr>
            <p:cNvPr id="36907" name="Straight Connector 4"/>
            <p:cNvCxnSpPr>
              <a:cxnSpLocks noChangeShapeType="1"/>
            </p:cNvCxnSpPr>
            <p:nvPr/>
          </p:nvCxnSpPr>
          <p:spPr bwMode="auto">
            <a:xfrm>
              <a:off x="6146605" y="2238444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8" name="Straight Connector 14"/>
            <p:cNvCxnSpPr>
              <a:cxnSpLocks noChangeShapeType="1"/>
            </p:cNvCxnSpPr>
            <p:nvPr/>
          </p:nvCxnSpPr>
          <p:spPr bwMode="auto">
            <a:xfrm flipH="1">
              <a:off x="4264760" y="4254706"/>
              <a:ext cx="4703600" cy="0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9" name="Straight Connector 17"/>
            <p:cNvCxnSpPr>
              <a:cxnSpLocks noChangeShapeType="1"/>
            </p:cNvCxnSpPr>
            <p:nvPr/>
          </p:nvCxnSpPr>
          <p:spPr bwMode="auto">
            <a:xfrm>
              <a:off x="8220475" y="2161635"/>
              <a:ext cx="0" cy="4032525"/>
            </a:xfrm>
            <a:prstGeom prst="line">
              <a:avLst/>
            </a:prstGeom>
            <a:noFill/>
            <a:ln w="1016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805" name="Oval 18"/>
          <p:cNvSpPr>
            <a:spLocks noChangeArrowheads="1"/>
          </p:cNvSpPr>
          <p:nvPr/>
        </p:nvSpPr>
        <p:spPr bwMode="auto">
          <a:xfrm>
            <a:off x="6953250" y="4773613"/>
            <a:ext cx="153988" cy="1524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6" name="Oval 19"/>
          <p:cNvSpPr>
            <a:spLocks noChangeArrowheads="1"/>
          </p:cNvSpPr>
          <p:nvPr/>
        </p:nvSpPr>
        <p:spPr bwMode="auto">
          <a:xfrm>
            <a:off x="8220075" y="4619625"/>
            <a:ext cx="153988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7" name="Oval 20"/>
          <p:cNvSpPr>
            <a:spLocks noChangeArrowheads="1"/>
          </p:cNvSpPr>
          <p:nvPr/>
        </p:nvSpPr>
        <p:spPr bwMode="auto">
          <a:xfrm>
            <a:off x="5827713" y="2814638"/>
            <a:ext cx="153987" cy="153987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8" name="Oval 21"/>
          <p:cNvSpPr>
            <a:spLocks noChangeArrowheads="1"/>
          </p:cNvSpPr>
          <p:nvPr/>
        </p:nvSpPr>
        <p:spPr bwMode="auto">
          <a:xfrm>
            <a:off x="7529513" y="37369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6875463" y="3775075"/>
            <a:ext cx="153987" cy="153988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810" name="Group 28"/>
          <p:cNvGrpSpPr>
            <a:grpSpLocks/>
          </p:cNvGrpSpPr>
          <p:nvPr/>
        </p:nvGrpSpPr>
        <p:grpSpPr bwMode="auto">
          <a:xfrm>
            <a:off x="4514850" y="2098675"/>
            <a:ext cx="4703763" cy="4032250"/>
            <a:chOff x="4264760" y="2213654"/>
            <a:chExt cx="4703600" cy="4032525"/>
          </a:xfrm>
        </p:grpSpPr>
        <p:cxnSp>
          <p:nvCxnSpPr>
            <p:cNvPr id="36903" name="Straight Connector 23"/>
            <p:cNvCxnSpPr>
              <a:cxnSpLocks noChangeShapeType="1"/>
            </p:cNvCxnSpPr>
            <p:nvPr/>
          </p:nvCxnSpPr>
          <p:spPr bwMode="auto">
            <a:xfrm>
              <a:off x="721210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4" name="Straight Connector 24"/>
            <p:cNvCxnSpPr>
              <a:cxnSpLocks noChangeShapeType="1"/>
            </p:cNvCxnSpPr>
            <p:nvPr/>
          </p:nvCxnSpPr>
          <p:spPr bwMode="auto">
            <a:xfrm>
              <a:off x="4264760" y="327315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5" name="Straight Connector 25"/>
            <p:cNvCxnSpPr>
              <a:cxnSpLocks noChangeShapeType="1"/>
            </p:cNvCxnSpPr>
            <p:nvPr/>
          </p:nvCxnSpPr>
          <p:spPr bwMode="auto">
            <a:xfrm>
              <a:off x="5032860" y="2213654"/>
              <a:ext cx="0" cy="4032525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906" name="Straight Connector 31"/>
            <p:cNvCxnSpPr>
              <a:cxnSpLocks noChangeShapeType="1"/>
            </p:cNvCxnSpPr>
            <p:nvPr/>
          </p:nvCxnSpPr>
          <p:spPr bwMode="auto">
            <a:xfrm>
              <a:off x="4264760" y="5256299"/>
              <a:ext cx="4703600" cy="0"/>
            </a:xfrm>
            <a:prstGeom prst="line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11875" y="35829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186738" y="358298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11875" y="4005263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147050" y="4014788"/>
            <a:ext cx="3714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434263" y="2817813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224463" y="3113088"/>
            <a:ext cx="3429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413625" y="3084513"/>
            <a:ext cx="3413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202488" y="3084513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224463" y="4773613"/>
            <a:ext cx="342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1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224463" y="2806700"/>
            <a:ext cx="3429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188200" y="2814638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994275" y="3097213"/>
            <a:ext cx="3413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999038" y="4787900"/>
            <a:ext cx="341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20248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424738" y="4764088"/>
            <a:ext cx="341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994275" y="2806700"/>
            <a:ext cx="341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91213" y="4011613"/>
            <a:ext cx="37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0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927975" y="4011613"/>
            <a:ext cx="369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951788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891213" y="3589338"/>
            <a:ext cx="3698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600" b="1">
                <a:solidFill>
                  <a:srgbClr val="0000CC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5" grpId="0" animBg="1"/>
      <p:bldP spid="33806" grpId="0" animBg="1"/>
      <p:bldP spid="33807" grpId="0" animBg="1"/>
      <p:bldP spid="33808" grpId="0" animBg="1"/>
      <p:bldP spid="33809" grpId="0" animBg="1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Embeddings of various metrics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Embeddings into Hamming space (</a:t>
            </a:r>
            <a:r>
              <a:rPr lang="en-US" sz="2500" smtClean="0">
                <a:solidFill>
                  <a:srgbClr val="A50021"/>
                </a:solidFill>
              </a:rPr>
              <a:t>ℓ</a:t>
            </a:r>
            <a:r>
              <a:rPr lang="en-US" sz="2500" baseline="-25000" smtClean="0">
                <a:solidFill>
                  <a:srgbClr val="A50021"/>
                </a:solidFill>
              </a:rPr>
              <a:t>1</a:t>
            </a:r>
            <a:r>
              <a:rPr lang="en-US" sz="2500" smtClean="0"/>
              <a:t>)</a:t>
            </a:r>
          </a:p>
        </p:txBody>
      </p:sp>
      <p:graphicFrame>
        <p:nvGraphicFramePr>
          <p:cNvPr id="12893" name="Group 605"/>
          <p:cNvGraphicFramePr>
            <a:graphicFrameLocks noGrp="1"/>
          </p:cNvGraphicFramePr>
          <p:nvPr>
            <p:ph sz="half" idx="4294967295"/>
          </p:nvPr>
        </p:nvGraphicFramePr>
        <p:xfrm>
          <a:off x="322263" y="2217738"/>
          <a:ext cx="5670550" cy="4163050"/>
        </p:xfrm>
        <a:graphic>
          <a:graphicData uri="http://schemas.openxmlformats.org/drawingml/2006/table">
            <a:tbl>
              <a:tblPr/>
              <a:tblGrid>
                <a:gridCol w="3635375"/>
                <a:gridCol w="2035175"/>
              </a:tblGrid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Metric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bound</a:t>
                      </a:r>
                      <a:endParaRPr kumimoji="0" lang="en-US" sz="20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 distance over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181737" t="-53077" r="-2695" b="-390000"/>
                      </a:stretch>
                    </a:blipFill>
                  </a:tcPr>
                </a:tc>
              </a:tr>
              <a:tr h="72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Ulam (edit distance between permutations)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[CK06]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edit distance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̃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[MS00, CM07]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Earth-mover 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-sized sets 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2D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plane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sym typeface="cmbx10" pitchFamily="34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s)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[Cha02, IT03]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Earth-mover 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-sized sets 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s*log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[AIK08]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97" name="Text Box 609"/>
          <p:cNvSpPr txBox="1">
            <a:spLocks noChangeArrowheads="1"/>
          </p:cNvSpPr>
          <p:nvPr/>
        </p:nvSpPr>
        <p:spPr bwMode="auto">
          <a:xfrm>
            <a:off x="1666875" y="3429000"/>
            <a:ext cx="5708650" cy="179387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700" dirty="0"/>
              <a:t>Challenge 3:</a:t>
            </a:r>
          </a:p>
          <a:p>
            <a:endParaRPr lang="en-US" sz="2700" dirty="0"/>
          </a:p>
          <a:p>
            <a:r>
              <a:rPr lang="en-US" sz="2700" dirty="0"/>
              <a:t>Improve the distortion of embedding</a:t>
            </a:r>
          </a:p>
          <a:p>
            <a:r>
              <a:rPr lang="en-US" sz="2700" dirty="0"/>
              <a:t>edit </a:t>
            </a:r>
            <a:r>
              <a:rPr lang="en-US" sz="2700" dirty="0" smtClean="0"/>
              <a:t>distance, EMD </a:t>
            </a:r>
            <a:r>
              <a:rPr lang="en-US" sz="2700" dirty="0"/>
              <a:t>into </a:t>
            </a:r>
            <a:r>
              <a:rPr lang="en-US" sz="2700" dirty="0">
                <a:solidFill>
                  <a:srgbClr val="A50021"/>
                </a:solidFill>
                <a:cs typeface="Arial" charset="0"/>
              </a:rPr>
              <a:t>ℓ</a:t>
            </a:r>
            <a:r>
              <a:rPr lang="en-US" sz="2700" baseline="-25000" dirty="0">
                <a:solidFill>
                  <a:srgbClr val="A50021"/>
                </a:solidFill>
                <a:cs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649413"/>
            <a:ext cx="8148638" cy="193357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Are we done?</a:t>
            </a:r>
            <a:br>
              <a:rPr lang="en-US" dirty="0" smtClean="0"/>
            </a:br>
            <a:r>
              <a:rPr lang="en-US" sz="3600" dirty="0" smtClean="0"/>
              <a:t>“just” remains to find an embedding with low distortion…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47700" y="3684588"/>
            <a:ext cx="79184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>
                <a:solidFill>
                  <a:schemeClr val="tx2"/>
                </a:solidFill>
              </a:rPr>
              <a:t>No, unfortunately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barrier: </a:t>
            </a:r>
            <a:r>
              <a:rPr lang="en-US" smtClean="0">
                <a:solidFill>
                  <a:srgbClr val="A50021"/>
                </a:solidFill>
              </a:rPr>
              <a:t>ℓ</a:t>
            </a:r>
            <a:r>
              <a:rPr lang="en-US" baseline="-25000" smtClean="0">
                <a:solidFill>
                  <a:srgbClr val="A50021"/>
                </a:solidFill>
              </a:rPr>
              <a:t>1</a:t>
            </a:r>
            <a:r>
              <a:rPr lang="en-US" smtClean="0">
                <a:solidFill>
                  <a:srgbClr val="A50021"/>
                </a:solidFill>
              </a:rPr>
              <a:t> </a:t>
            </a:r>
            <a:r>
              <a:rPr lang="en-US" smtClean="0">
                <a:solidFill>
                  <a:schemeClr val="tx1"/>
                </a:solidFill>
              </a:rPr>
              <a:t>non-embeddability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78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/>
              <a:t>Embeddings into </a:t>
            </a:r>
            <a:r>
              <a:rPr lang="en-US" sz="2500" smtClean="0">
                <a:solidFill>
                  <a:srgbClr val="A50021"/>
                </a:solidFill>
              </a:rPr>
              <a:t>ℓ</a:t>
            </a:r>
            <a:r>
              <a:rPr lang="en-US" sz="2500" baseline="-25000" smtClean="0">
                <a:solidFill>
                  <a:srgbClr val="A50021"/>
                </a:solidFill>
              </a:rPr>
              <a:t>1</a:t>
            </a:r>
            <a:endParaRPr lang="en-US" sz="2500" smtClean="0"/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  <p:graphicFrame>
        <p:nvGraphicFramePr>
          <p:cNvPr id="252932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322263" y="2217738"/>
          <a:ext cx="5670550" cy="4163050"/>
        </p:xfrm>
        <a:graphic>
          <a:graphicData uri="http://schemas.openxmlformats.org/drawingml/2006/table">
            <a:tbl>
              <a:tblPr/>
              <a:tblGrid>
                <a:gridCol w="3635375"/>
                <a:gridCol w="2035175"/>
              </a:tblGrid>
              <a:tr h="396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Metric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Upper bound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 distance over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2"/>
                      <a:stretch>
                        <a:fillRect l="-181737" t="-53077" r="-2695" b="-390000"/>
                      </a:stretch>
                    </a:blipFill>
                  </a:tcPr>
                </a:tc>
              </a:tr>
              <a:tr h="72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(edit distance between permutations)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[CK06]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Block edit distance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̃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[MS00, CM07]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Earth-mover 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-sized sets 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2D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plane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sym typeface="cmbx10" pitchFamily="34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s)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[Cha02, IT03]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Earth-mover 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-sized sets 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O(log s*log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[AIK08]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2973" name="Group 45"/>
          <p:cNvGraphicFramePr>
            <a:graphicFrameLocks noGrp="1"/>
          </p:cNvGraphicFramePr>
          <p:nvPr/>
        </p:nvGraphicFramePr>
        <p:xfrm>
          <a:off x="5992813" y="2206625"/>
          <a:ext cx="2227262" cy="4189589"/>
        </p:xfrm>
        <a:graphic>
          <a:graphicData uri="http://schemas.openxmlformats.org/drawingml/2006/table">
            <a:tbl>
              <a:tblPr/>
              <a:tblGrid>
                <a:gridCol w="2227262"/>
              </a:tblGrid>
              <a:tr h="405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Lower bound</a:t>
                      </a:r>
                      <a:endParaRPr kumimoji="0" lang="en-US" sz="20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[KN05,KR06]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Ω̃(log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[AK07]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4/3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[Cor03]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9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3"/>
                      <a:stretch>
                        <a:fillRect l="-2740" t="-343411" r="-2466" b="-104651"/>
                      </a:stretch>
                    </a:blipFill>
                  </a:tcPr>
                </a:tc>
              </a:tr>
              <a:tr h="7254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  <a:sym typeface="cmbx10" pitchFamily="34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(log s)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[KN05]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sym typeface="cmbx10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18325" cy="4824413"/>
          </a:xfrm>
        </p:spPr>
        <p:txBody>
          <a:bodyPr/>
          <a:lstStyle/>
          <a:p>
            <a:pPr eaLnBrk="1" hangingPunct="1"/>
            <a:r>
              <a:rPr lang="en-US" sz="2500" smtClean="0"/>
              <a:t>Generic setup:</a:t>
            </a:r>
          </a:p>
          <a:p>
            <a:pPr lvl="1" eaLnBrk="1" hangingPunct="1"/>
            <a:r>
              <a:rPr lang="en-US" sz="2100" smtClean="0"/>
              <a:t>Points model </a:t>
            </a:r>
            <a:r>
              <a:rPr lang="en-US" sz="2100" i="1" smtClean="0"/>
              <a:t>objects (e.g. images)</a:t>
            </a:r>
          </a:p>
          <a:p>
            <a:pPr lvl="1" eaLnBrk="1" hangingPunct="1"/>
            <a:r>
              <a:rPr lang="en-US" sz="2100" smtClean="0"/>
              <a:t>Distance models </a:t>
            </a:r>
            <a:r>
              <a:rPr lang="en-US" sz="2100" i="1" smtClean="0"/>
              <a:t>(dis)similarity measure</a:t>
            </a:r>
          </a:p>
          <a:p>
            <a:pPr eaLnBrk="1" hangingPunct="1"/>
            <a:r>
              <a:rPr lang="en-US" sz="2500" smtClean="0"/>
              <a:t>Application areas: </a:t>
            </a:r>
          </a:p>
          <a:p>
            <a:pPr lvl="1" eaLnBrk="1" hangingPunct="1"/>
            <a:r>
              <a:rPr lang="en-US" sz="2100" smtClean="0"/>
              <a:t>machine learning: k-NN rule</a:t>
            </a:r>
          </a:p>
          <a:p>
            <a:pPr lvl="1" eaLnBrk="1" hangingPunct="1"/>
            <a:r>
              <a:rPr lang="en-US" sz="2100" smtClean="0"/>
              <a:t>data mining, speech recognition, image/ video/music clustering, bioinformatics, etc…</a:t>
            </a:r>
          </a:p>
          <a:p>
            <a:pPr eaLnBrk="1" hangingPunct="1"/>
            <a:r>
              <a:rPr lang="en-US" sz="2500" smtClean="0"/>
              <a:t>Distance can be: </a:t>
            </a:r>
          </a:p>
          <a:p>
            <a:pPr lvl="1" eaLnBrk="1" hangingPunct="1"/>
            <a:r>
              <a:rPr lang="en-US" sz="2100" smtClean="0"/>
              <a:t>Euclidean, Hamming, </a:t>
            </a:r>
            <a:r>
              <a:rPr lang="en-US" sz="2100" smtClean="0">
                <a:solidFill>
                  <a:srgbClr val="A50021"/>
                </a:solidFill>
                <a:cs typeface="Arial" charset="0"/>
              </a:rPr>
              <a:t>ℓ</a:t>
            </a:r>
            <a:r>
              <a:rPr lang="en-US" sz="2100" baseline="-25000" smtClean="0">
                <a:solidFill>
                  <a:srgbClr val="A50021"/>
                </a:solidFill>
                <a:cs typeface="Arial" charset="0"/>
              </a:rPr>
              <a:t>∞</a:t>
            </a:r>
            <a:r>
              <a:rPr lang="en-US" sz="2100" smtClean="0">
                <a:cs typeface="Arial" charset="0"/>
              </a:rPr>
              <a:t>, </a:t>
            </a:r>
            <a:r>
              <a:rPr lang="en-US" sz="2100" smtClean="0"/>
              <a:t>			 edit distance, Ulam, Earth-mover distance, etc…</a:t>
            </a:r>
          </a:p>
          <a:p>
            <a:pPr eaLnBrk="1" hangingPunct="1"/>
            <a:r>
              <a:rPr lang="en-US" sz="2500" smtClean="0"/>
              <a:t>Primitive for other problems:</a:t>
            </a:r>
          </a:p>
          <a:p>
            <a:pPr lvl="1" eaLnBrk="1" hangingPunct="1"/>
            <a:r>
              <a:rPr lang="en-US" sz="2100" smtClean="0"/>
              <a:t>find the closest pair in a set </a:t>
            </a:r>
            <a:r>
              <a:rPr lang="en-US" sz="2100" smtClean="0">
                <a:solidFill>
                  <a:srgbClr val="A50021"/>
                </a:solidFill>
              </a:rPr>
              <a:t>D</a:t>
            </a:r>
            <a:r>
              <a:rPr lang="en-US" sz="2100" smtClean="0"/>
              <a:t>, MST, clustering…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25"/>
          <p:cNvSpPr txBox="1">
            <a:spLocks noChangeArrowheads="1"/>
          </p:cNvSpPr>
          <p:nvPr/>
        </p:nvSpPr>
        <p:spPr bwMode="auto">
          <a:xfrm>
            <a:off x="7335838" y="3840163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q</a:t>
            </a:r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Text Box 26"/>
          <p:cNvSpPr txBox="1">
            <a:spLocks noChangeArrowheads="1"/>
          </p:cNvSpPr>
          <p:nvPr/>
        </p:nvSpPr>
        <p:spPr bwMode="auto">
          <a:xfrm>
            <a:off x="7778750" y="330200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</a:rPr>
              <a:t>p</a:t>
            </a:r>
          </a:p>
        </p:txBody>
      </p:sp>
      <p:sp>
        <p:nvSpPr>
          <p:cNvPr id="16402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good host spaces?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47113" cy="2289175"/>
          </a:xfrm>
        </p:spPr>
        <p:txBody>
          <a:bodyPr/>
          <a:lstStyle/>
          <a:p>
            <a:pPr eaLnBrk="1" hangingPunct="1"/>
            <a:r>
              <a:rPr lang="en-US" smtClean="0"/>
              <a:t>What is “good”:</a:t>
            </a:r>
          </a:p>
          <a:p>
            <a:pPr lvl="1" eaLnBrk="1" hangingPunct="1"/>
            <a:r>
              <a:rPr lang="en-US" sz="2800" smtClean="0"/>
              <a:t>is algorithmically tractable</a:t>
            </a:r>
          </a:p>
          <a:p>
            <a:pPr lvl="1" eaLnBrk="1" hangingPunct="1"/>
            <a:r>
              <a:rPr lang="en-US" sz="2800" smtClean="0"/>
              <a:t>is rich (can embed into it)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481388" y="3313113"/>
            <a:ext cx="5314950" cy="461962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err="1" smtClean="0">
                <a:solidFill>
                  <a:srgbClr val="A50021"/>
                </a:solidFill>
              </a:rPr>
              <a:t>sq</a:t>
            </a:r>
            <a:r>
              <a:rPr lang="en-US" sz="2300" dirty="0" smtClean="0">
                <a:solidFill>
                  <a:srgbClr val="A50021"/>
                </a:solidFill>
              </a:rPr>
              <a:t>-ℓ</a:t>
            </a:r>
            <a:r>
              <a:rPr lang="en-US" sz="2300" baseline="-25000" dirty="0" smtClean="0">
                <a:solidFill>
                  <a:srgbClr val="A50021"/>
                </a:solidFill>
              </a:rPr>
              <a:t>2</a:t>
            </a:r>
            <a:r>
              <a:rPr lang="en-US" sz="2300" dirty="0" smtClean="0">
                <a:solidFill>
                  <a:srgbClr val="A50021"/>
                </a:solidFill>
              </a:rPr>
              <a:t>=</a:t>
            </a:r>
            <a:r>
              <a:rPr lang="en-US" sz="2300" dirty="0" smtClean="0">
                <a:cs typeface="Arial" charset="0"/>
                <a:sym typeface="cmbx10" pitchFamily="34" charset="0"/>
              </a:rPr>
              <a:t>real </a:t>
            </a:r>
            <a:r>
              <a:rPr lang="en-US" sz="2300" dirty="0">
                <a:cs typeface="Arial" charset="0"/>
                <a:sym typeface="cmbx10" pitchFamily="34" charset="0"/>
              </a:rPr>
              <a:t>space with</a:t>
            </a:r>
            <a:r>
              <a:rPr lang="en-US" sz="2300" dirty="0"/>
              <a:t> distance:</a:t>
            </a:r>
            <a:r>
              <a:rPr lang="en-US" sz="2300" dirty="0">
                <a:solidFill>
                  <a:srgbClr val="A50021"/>
                </a:solidFill>
              </a:rPr>
              <a:t> ||x-y||</a:t>
            </a:r>
            <a:r>
              <a:rPr lang="en-US" sz="2300" baseline="-25000" dirty="0">
                <a:solidFill>
                  <a:srgbClr val="A50021"/>
                </a:solidFill>
              </a:rPr>
              <a:t>2</a:t>
            </a:r>
            <a:r>
              <a:rPr lang="en-US" sz="2300" baseline="30000" dirty="0">
                <a:solidFill>
                  <a:srgbClr val="A50021"/>
                </a:solidFill>
              </a:rPr>
              <a:t>2</a:t>
            </a:r>
          </a:p>
        </p:txBody>
      </p:sp>
      <p:graphicFrame>
        <p:nvGraphicFramePr>
          <p:cNvPr id="222315" name="Group 107"/>
          <p:cNvGraphicFramePr>
            <a:graphicFrameLocks noGrp="1"/>
          </p:cNvGraphicFramePr>
          <p:nvPr/>
        </p:nvGraphicFramePr>
        <p:xfrm>
          <a:off x="269875" y="4056063"/>
          <a:ext cx="5492750" cy="2609851"/>
        </p:xfrm>
        <a:graphic>
          <a:graphicData uri="http://schemas.openxmlformats.org/drawingml/2006/table">
            <a:tbl>
              <a:tblPr/>
              <a:tblGrid>
                <a:gridCol w="2919413"/>
                <a:gridCol w="2573337"/>
              </a:tblGrid>
              <a:tr h="3963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Metric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bound into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ℓ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Edit distance over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[KN05,KR06]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Ulam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(edit distance between permutations)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Ω̃(log d)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[AK07]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Earth-mover distance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-sized sets in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{0,1}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  <a:sym typeface="cmbx10" pitchFamily="34" charset="0"/>
                        </a:rPr>
                        <a:t>Ω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sym typeface="cmbx10" pitchFamily="34" charset="0"/>
                        </a:rPr>
                        <a:t>(log s)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[KN05]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sym typeface="cmbx10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2231" name="Line 23"/>
          <p:cNvSpPr>
            <a:spLocks noChangeShapeType="1"/>
          </p:cNvSpPr>
          <p:nvPr/>
        </p:nvSpPr>
        <p:spPr bwMode="auto">
          <a:xfrm flipH="1" flipV="1">
            <a:off x="5380038" y="4119563"/>
            <a:ext cx="382587" cy="346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>
            <a:off x="5724525" y="3851275"/>
            <a:ext cx="33797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 err="1" smtClean="0">
                <a:solidFill>
                  <a:srgbClr val="A50021"/>
                </a:solidFill>
              </a:rPr>
              <a:t>sq</a:t>
            </a:r>
            <a:r>
              <a:rPr lang="en-US" sz="2000" dirty="0" smtClean="0">
                <a:solidFill>
                  <a:srgbClr val="A50021"/>
                </a:solidFill>
              </a:rPr>
              <a:t>-ℓ</a:t>
            </a:r>
            <a:r>
              <a:rPr lang="en-US" sz="2000" baseline="-25000" dirty="0" smtClean="0">
                <a:solidFill>
                  <a:srgbClr val="A50021"/>
                </a:solidFill>
              </a:rPr>
              <a:t>2</a:t>
            </a:r>
            <a:r>
              <a:rPr lang="en-US" sz="2000" dirty="0" smtClean="0">
                <a:solidFill>
                  <a:srgbClr val="A50021"/>
                </a:solidFill>
              </a:rPr>
              <a:t>, hosts </a:t>
            </a:r>
            <a:r>
              <a:rPr lang="en-US" sz="2000" dirty="0">
                <a:solidFill>
                  <a:srgbClr val="A50021"/>
                </a:solidFill>
              </a:rPr>
              <a:t>with </a:t>
            </a:r>
            <a:r>
              <a:rPr lang="en-US" sz="2000" dirty="0" smtClean="0">
                <a:solidFill>
                  <a:srgbClr val="A50021"/>
                </a:solidFill>
              </a:rPr>
              <a:t>very </a:t>
            </a:r>
            <a:r>
              <a:rPr lang="en-US" sz="2000" dirty="0">
                <a:solidFill>
                  <a:srgbClr val="A50021"/>
                </a:solidFill>
              </a:rPr>
              <a:t>good LSH (lower bounds via communication complexity)</a:t>
            </a:r>
            <a:endParaRPr lang="en-US" sz="2000" dirty="0"/>
          </a:p>
        </p:txBody>
      </p:sp>
      <p:sp>
        <p:nvSpPr>
          <p:cNvPr id="222233" name="Text Box 25"/>
          <p:cNvSpPr txBox="1">
            <a:spLocks noChangeArrowheads="1"/>
          </p:cNvSpPr>
          <p:nvPr/>
        </p:nvSpPr>
        <p:spPr bwMode="auto">
          <a:xfrm>
            <a:off x="3351213" y="44275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cs typeface="Arial" charset="0"/>
              </a:rPr>
              <a:t>̃</a:t>
            </a:r>
          </a:p>
        </p:txBody>
      </p:sp>
      <p:sp>
        <p:nvSpPr>
          <p:cNvPr id="222234" name="Text Box 26"/>
          <p:cNvSpPr txBox="1">
            <a:spLocks noChangeArrowheads="1"/>
          </p:cNvSpPr>
          <p:nvPr/>
        </p:nvSpPr>
        <p:spPr bwMode="auto">
          <a:xfrm>
            <a:off x="5838825" y="481171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[AK’07]</a:t>
            </a:r>
          </a:p>
        </p:txBody>
      </p:sp>
      <p:sp>
        <p:nvSpPr>
          <p:cNvPr id="222235" name="Text Box 27"/>
          <p:cNvSpPr txBox="1">
            <a:spLocks noChangeArrowheads="1"/>
          </p:cNvSpPr>
          <p:nvPr/>
        </p:nvSpPr>
        <p:spPr bwMode="auto">
          <a:xfrm>
            <a:off x="5838825" y="5541963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[AK’07]</a:t>
            </a:r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5838825" y="627062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[AIK’08]</a:t>
            </a:r>
          </a:p>
        </p:txBody>
      </p:sp>
      <p:graphicFrame>
        <p:nvGraphicFramePr>
          <p:cNvPr id="222304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037756"/>
              </p:ext>
            </p:extLst>
          </p:nvPr>
        </p:nvGraphicFramePr>
        <p:xfrm>
          <a:off x="6491288" y="1608138"/>
          <a:ext cx="1536700" cy="1554264"/>
        </p:xfrm>
        <a:graphic>
          <a:graphicData uri="http://schemas.openxmlformats.org/drawingml/2006/table">
            <a:tbl>
              <a:tblPr/>
              <a:tblGrid>
                <a:gridCol w="1536700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sq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-ℓ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2265" name="Group 57"/>
          <p:cNvGrpSpPr>
            <a:grpSpLocks/>
          </p:cNvGrpSpPr>
          <p:nvPr/>
        </p:nvGrpSpPr>
        <p:grpSpPr bwMode="auto">
          <a:xfrm>
            <a:off x="6915150" y="2720975"/>
            <a:ext cx="269875" cy="307975"/>
            <a:chOff x="5129" y="2208"/>
            <a:chExt cx="170" cy="194"/>
          </a:xfrm>
        </p:grpSpPr>
        <p:sp>
          <p:nvSpPr>
            <p:cNvPr id="41035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66" name="Group 58"/>
          <p:cNvGrpSpPr>
            <a:grpSpLocks/>
          </p:cNvGrpSpPr>
          <p:nvPr/>
        </p:nvGrpSpPr>
        <p:grpSpPr bwMode="auto">
          <a:xfrm>
            <a:off x="8296275" y="2222500"/>
            <a:ext cx="269875" cy="307975"/>
            <a:chOff x="5129" y="2208"/>
            <a:chExt cx="170" cy="194"/>
          </a:xfrm>
        </p:grpSpPr>
        <p:sp>
          <p:nvSpPr>
            <p:cNvPr id="41033" name="Line 59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4" name="Line 60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22305" name="Group 97"/>
          <p:cNvGraphicFramePr>
            <a:graphicFrameLocks noGrp="1"/>
          </p:cNvGraphicFramePr>
          <p:nvPr/>
        </p:nvGraphicFramePr>
        <p:xfrm>
          <a:off x="8027988" y="1608138"/>
          <a:ext cx="960437" cy="1554264"/>
        </p:xfrm>
        <a:graphic>
          <a:graphicData uri="http://schemas.openxmlformats.org/drawingml/2006/table">
            <a:tbl>
              <a:tblPr/>
              <a:tblGrid>
                <a:gridCol w="960437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ℓ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  <a:cs typeface="Arial" charset="0"/>
                        </a:rPr>
                        <a:t>∞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22271" name="Group 63"/>
          <p:cNvGrpSpPr>
            <a:grpSpLocks/>
          </p:cNvGrpSpPr>
          <p:nvPr/>
        </p:nvGrpSpPr>
        <p:grpSpPr bwMode="auto">
          <a:xfrm>
            <a:off x="6913563" y="2260600"/>
            <a:ext cx="306387" cy="269875"/>
            <a:chOff x="4985" y="2208"/>
            <a:chExt cx="193" cy="170"/>
          </a:xfrm>
        </p:grpSpPr>
        <p:sp>
          <p:nvSpPr>
            <p:cNvPr id="41031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2272" name="Group 64"/>
          <p:cNvGrpSpPr>
            <a:grpSpLocks/>
          </p:cNvGrpSpPr>
          <p:nvPr/>
        </p:nvGrpSpPr>
        <p:grpSpPr bwMode="auto">
          <a:xfrm>
            <a:off x="8296275" y="2759075"/>
            <a:ext cx="306388" cy="269875"/>
            <a:chOff x="4985" y="2208"/>
            <a:chExt cx="193" cy="170"/>
          </a:xfrm>
        </p:grpSpPr>
        <p:sp>
          <p:nvSpPr>
            <p:cNvPr id="41029" name="Line 65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Line 66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2316" name="Text Box 108"/>
          <p:cNvSpPr txBox="1">
            <a:spLocks noChangeArrowheads="1"/>
          </p:cNvSpPr>
          <p:nvPr/>
        </p:nvSpPr>
        <p:spPr bwMode="auto">
          <a:xfrm>
            <a:off x="7211193" y="1623965"/>
            <a:ext cx="855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/>
              <a:t>, </a:t>
            </a:r>
            <a:r>
              <a:rPr lang="en-US" sz="2800" dirty="0" err="1"/>
              <a:t>etc</a:t>
            </a:r>
            <a:endParaRPr lang="en-US" sz="2800" dirty="0"/>
          </a:p>
        </p:txBody>
      </p:sp>
      <p:graphicFrame>
        <p:nvGraphicFramePr>
          <p:cNvPr id="2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25545"/>
              </p:ext>
            </p:extLst>
          </p:nvPr>
        </p:nvGraphicFramePr>
        <p:xfrm>
          <a:off x="5570538" y="1606550"/>
          <a:ext cx="922337" cy="1554264"/>
        </p:xfrm>
        <a:graphic>
          <a:graphicData uri="http://schemas.openxmlformats.org/drawingml/2006/table">
            <a:tbl>
              <a:tblPr/>
              <a:tblGrid>
                <a:gridCol w="922337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ℓ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, ℓ</a:t>
                      </a:r>
                      <a:r>
                        <a:rPr kumimoji="0" 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31" marR="91531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31" marR="91531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531" marR="91531"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" name="Group 57"/>
          <p:cNvGrpSpPr>
            <a:grpSpLocks/>
          </p:cNvGrpSpPr>
          <p:nvPr/>
        </p:nvGrpSpPr>
        <p:grpSpPr bwMode="auto">
          <a:xfrm>
            <a:off x="5994400" y="2736850"/>
            <a:ext cx="269875" cy="307975"/>
            <a:chOff x="5129" y="2208"/>
            <a:chExt cx="170" cy="194"/>
          </a:xfrm>
        </p:grpSpPr>
        <p:sp>
          <p:nvSpPr>
            <p:cNvPr id="41027" name="Line 55"/>
            <p:cNvSpPr>
              <a:spLocks noChangeShapeType="1"/>
            </p:cNvSpPr>
            <p:nvPr/>
          </p:nvSpPr>
          <p:spPr bwMode="auto">
            <a:xfrm flipH="1">
              <a:off x="5130" y="2208"/>
              <a:ext cx="169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8" name="Line 56"/>
            <p:cNvSpPr>
              <a:spLocks noChangeShapeType="1"/>
            </p:cNvSpPr>
            <p:nvPr/>
          </p:nvSpPr>
          <p:spPr bwMode="auto">
            <a:xfrm>
              <a:off x="5129" y="2208"/>
              <a:ext cx="170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5992813" y="2276475"/>
            <a:ext cx="306387" cy="269875"/>
            <a:chOff x="4985" y="2208"/>
            <a:chExt cx="193" cy="170"/>
          </a:xfrm>
        </p:grpSpPr>
        <p:sp>
          <p:nvSpPr>
            <p:cNvPr id="41025" name="Line 61"/>
            <p:cNvSpPr>
              <a:spLocks noChangeShapeType="1"/>
            </p:cNvSpPr>
            <p:nvPr/>
          </p:nvSpPr>
          <p:spPr bwMode="auto">
            <a:xfrm flipH="1">
              <a:off x="5033" y="2208"/>
              <a:ext cx="145" cy="17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2"/>
            <p:cNvSpPr>
              <a:spLocks noChangeShapeType="1"/>
            </p:cNvSpPr>
            <p:nvPr/>
          </p:nvSpPr>
          <p:spPr bwMode="auto">
            <a:xfrm>
              <a:off x="4985" y="2305"/>
              <a:ext cx="73" cy="7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 animBg="1"/>
      <p:bldP spid="222231" grpId="0" animBg="1"/>
      <p:bldP spid="222232" grpId="0"/>
      <p:bldP spid="222233" grpId="0"/>
      <p:bldP spid="222234" grpId="0"/>
      <p:bldP spid="222235" grpId="0"/>
      <p:bldP spid="222236" grpId="0"/>
      <p:bldP spid="2223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today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1. NNS for basic distances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/>
              <a:t>2. NNS for advanced distances: reductions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3. NNS via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our new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Iterated product space </a:t>
            </a:r>
            <a:endParaRPr lang="en-US" sz="2200" dirty="0" smtClean="0">
              <a:solidFill>
                <a:srgbClr val="A50021"/>
              </a:solidFill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ext Box 272"/>
          <p:cNvSpPr txBox="1">
            <a:spLocks noChangeArrowheads="1"/>
          </p:cNvSpPr>
          <p:nvPr/>
        </p:nvSpPr>
        <p:spPr bwMode="auto">
          <a:xfrm>
            <a:off x="593725" y="1047750"/>
            <a:ext cx="278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0000CC"/>
                </a:solidFill>
              </a:rPr>
              <a:t>[A-Indyk-Krauthgamer’09]</a:t>
            </a:r>
          </a:p>
        </p:txBody>
      </p:sp>
      <p:sp>
        <p:nvSpPr>
          <p:cNvPr id="6" name="Rectangle 83"/>
          <p:cNvSpPr>
            <a:spLocks noChangeArrowheads="1"/>
          </p:cNvSpPr>
          <p:nvPr/>
        </p:nvSpPr>
        <p:spPr bwMode="auto">
          <a:xfrm>
            <a:off x="7543800" y="2514600"/>
            <a:ext cx="304800" cy="304800"/>
          </a:xfrm>
          <a:prstGeom prst="rect">
            <a:avLst/>
          </a:prstGeom>
          <a:solidFill>
            <a:srgbClr val="00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d</a:t>
            </a:r>
            <a:r>
              <a:rPr lang="en-US" sz="1400" baseline="-25000">
                <a:solidFill>
                  <a:schemeClr val="bg1"/>
                </a:solidFill>
                <a:cs typeface="Arial" charset="0"/>
              </a:rPr>
              <a:t>∞,1</a:t>
            </a:r>
          </a:p>
        </p:txBody>
      </p:sp>
      <p:sp>
        <p:nvSpPr>
          <p:cNvPr id="7" name="AutoShape 87"/>
          <p:cNvSpPr>
            <a:spLocks noChangeArrowheads="1"/>
          </p:cNvSpPr>
          <p:nvPr/>
        </p:nvSpPr>
        <p:spPr bwMode="auto">
          <a:xfrm rot="5400000">
            <a:off x="7543800" y="22860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5105400" y="762000"/>
            <a:ext cx="2133600" cy="304800"/>
            <a:chOff x="3504" y="528"/>
            <a:chExt cx="1344" cy="192"/>
          </a:xfrm>
        </p:grpSpPr>
        <p:sp>
          <p:nvSpPr>
            <p:cNvPr id="9" name="Rectangle 58"/>
            <p:cNvSpPr>
              <a:spLocks noChangeArrowheads="1"/>
            </p:cNvSpPr>
            <p:nvPr/>
          </p:nvSpPr>
          <p:spPr bwMode="auto">
            <a:xfrm>
              <a:off x="3504" y="528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0" name="Line 59"/>
            <p:cNvSpPr>
              <a:spLocks noChangeShapeType="1"/>
            </p:cNvSpPr>
            <p:nvPr/>
          </p:nvSpPr>
          <p:spPr bwMode="auto">
            <a:xfrm>
              <a:off x="3696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>
              <a:off x="3888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1"/>
            <p:cNvSpPr>
              <a:spLocks noChangeShapeType="1"/>
            </p:cNvSpPr>
            <p:nvPr/>
          </p:nvSpPr>
          <p:spPr bwMode="auto">
            <a:xfrm>
              <a:off x="4080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2"/>
            <p:cNvSpPr>
              <a:spLocks noChangeShapeType="1"/>
            </p:cNvSpPr>
            <p:nvPr/>
          </p:nvSpPr>
          <p:spPr bwMode="auto">
            <a:xfrm>
              <a:off x="4272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3"/>
            <p:cNvSpPr>
              <a:spLocks noChangeShapeType="1"/>
            </p:cNvSpPr>
            <p:nvPr/>
          </p:nvSpPr>
          <p:spPr bwMode="auto">
            <a:xfrm>
              <a:off x="4464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4"/>
            <p:cNvSpPr>
              <a:spLocks noChangeShapeType="1"/>
            </p:cNvSpPr>
            <p:nvPr/>
          </p:nvSpPr>
          <p:spPr bwMode="auto">
            <a:xfrm>
              <a:off x="4656" y="52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65"/>
          <p:cNvSpPr>
            <a:spLocks noChangeArrowheads="1"/>
          </p:cNvSpPr>
          <p:nvPr/>
        </p:nvSpPr>
        <p:spPr bwMode="auto">
          <a:xfrm>
            <a:off x="7543800" y="7620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</a:t>
            </a:r>
            <a:r>
              <a:rPr lang="en-US" sz="1400" baseline="-25000"/>
              <a:t>1</a:t>
            </a:r>
          </a:p>
        </p:txBody>
      </p: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5105400" y="1066800"/>
            <a:ext cx="2133600" cy="304800"/>
            <a:chOff x="3504" y="720"/>
            <a:chExt cx="1344" cy="192"/>
          </a:xfrm>
        </p:grpSpPr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3504" y="720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9" name="Line 67"/>
            <p:cNvSpPr>
              <a:spLocks noChangeShapeType="1"/>
            </p:cNvSpPr>
            <p:nvPr/>
          </p:nvSpPr>
          <p:spPr bwMode="auto">
            <a:xfrm>
              <a:off x="369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8"/>
            <p:cNvSpPr>
              <a:spLocks noChangeShapeType="1"/>
            </p:cNvSpPr>
            <p:nvPr/>
          </p:nvSpPr>
          <p:spPr bwMode="auto">
            <a:xfrm>
              <a:off x="3888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9"/>
            <p:cNvSpPr>
              <a:spLocks noChangeShapeType="1"/>
            </p:cNvSpPr>
            <p:nvPr/>
          </p:nvSpPr>
          <p:spPr bwMode="auto">
            <a:xfrm>
              <a:off x="4080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>
              <a:off x="4272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71"/>
            <p:cNvSpPr>
              <a:spLocks noChangeShapeType="1"/>
            </p:cNvSpPr>
            <p:nvPr/>
          </p:nvSpPr>
          <p:spPr bwMode="auto">
            <a:xfrm>
              <a:off x="4464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2"/>
            <p:cNvSpPr>
              <a:spLocks noChangeShapeType="1"/>
            </p:cNvSpPr>
            <p:nvPr/>
          </p:nvSpPr>
          <p:spPr bwMode="auto">
            <a:xfrm>
              <a:off x="4656" y="72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73"/>
          <p:cNvSpPr>
            <a:spLocks noChangeArrowheads="1"/>
          </p:cNvSpPr>
          <p:nvPr/>
        </p:nvSpPr>
        <p:spPr bwMode="auto">
          <a:xfrm>
            <a:off x="7543800" y="10668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96"/>
          <p:cNvGrpSpPr>
            <a:grpSpLocks/>
          </p:cNvGrpSpPr>
          <p:nvPr/>
        </p:nvGrpSpPr>
        <p:grpSpPr bwMode="auto">
          <a:xfrm>
            <a:off x="5105400" y="1905000"/>
            <a:ext cx="2133600" cy="304800"/>
            <a:chOff x="3504" y="1248"/>
            <a:chExt cx="1344" cy="192"/>
          </a:xfrm>
        </p:grpSpPr>
        <p:sp>
          <p:nvSpPr>
            <p:cNvPr id="27" name="Rectangle 74"/>
            <p:cNvSpPr>
              <a:spLocks noChangeArrowheads="1"/>
            </p:cNvSpPr>
            <p:nvPr/>
          </p:nvSpPr>
          <p:spPr bwMode="auto">
            <a:xfrm>
              <a:off x="3504" y="1248"/>
              <a:ext cx="1344" cy="192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>
              <a:off x="3696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6"/>
            <p:cNvSpPr>
              <a:spLocks noChangeShapeType="1"/>
            </p:cNvSpPr>
            <p:nvPr/>
          </p:nvSpPr>
          <p:spPr bwMode="auto">
            <a:xfrm>
              <a:off x="3888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77"/>
            <p:cNvSpPr>
              <a:spLocks noChangeShapeType="1"/>
            </p:cNvSpPr>
            <p:nvPr/>
          </p:nvSpPr>
          <p:spPr bwMode="auto">
            <a:xfrm>
              <a:off x="4080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>
              <a:off x="4272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>
              <a:off x="4464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>
              <a:off x="4656" y="1248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81"/>
          <p:cNvSpPr>
            <a:spLocks noChangeArrowheads="1"/>
          </p:cNvSpPr>
          <p:nvPr/>
        </p:nvSpPr>
        <p:spPr bwMode="auto">
          <a:xfrm>
            <a:off x="7543800" y="1905000"/>
            <a:ext cx="304800" cy="304800"/>
          </a:xfrm>
          <a:prstGeom prst="rect">
            <a:avLst/>
          </a:prstGeom>
          <a:solidFill>
            <a:srgbClr val="008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auto">
          <a:xfrm>
            <a:off x="5775325" y="1066800"/>
            <a:ext cx="7937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/>
              <a:t>…</a:t>
            </a:r>
          </a:p>
        </p:txBody>
      </p:sp>
      <p:sp>
        <p:nvSpPr>
          <p:cNvPr id="36" name="AutoShape 84"/>
          <p:cNvSpPr>
            <a:spLocks noChangeArrowheads="1"/>
          </p:cNvSpPr>
          <p:nvPr/>
        </p:nvSpPr>
        <p:spPr bwMode="auto">
          <a:xfrm>
            <a:off x="7239000" y="8382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85"/>
          <p:cNvSpPr>
            <a:spLocks noChangeArrowheads="1"/>
          </p:cNvSpPr>
          <p:nvPr/>
        </p:nvSpPr>
        <p:spPr bwMode="auto">
          <a:xfrm>
            <a:off x="7239000" y="11430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86"/>
          <p:cNvSpPr>
            <a:spLocks noChangeArrowheads="1"/>
          </p:cNvSpPr>
          <p:nvPr/>
        </p:nvSpPr>
        <p:spPr bwMode="auto">
          <a:xfrm>
            <a:off x="7239000" y="1981200"/>
            <a:ext cx="304800" cy="152400"/>
          </a:xfrm>
          <a:custGeom>
            <a:avLst/>
            <a:gdLst>
              <a:gd name="T0" fmla="*/ 642332444 w 21600"/>
              <a:gd name="T1" fmla="*/ 0 h 21600"/>
              <a:gd name="T2" fmla="*/ 0 w 21600"/>
              <a:gd name="T3" fmla="*/ 26763839 h 21600"/>
              <a:gd name="T4" fmla="*/ 642332444 w 21600"/>
              <a:gd name="T5" fmla="*/ 53527720 h 21600"/>
              <a:gd name="T6" fmla="*/ 856443324 w 21600"/>
              <a:gd name="T7" fmla="*/ 2676383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267"/>
          <p:cNvSpPr>
            <a:spLocks noChangeArrowheads="1"/>
          </p:cNvSpPr>
          <p:nvPr/>
        </p:nvSpPr>
        <p:spPr bwMode="auto">
          <a:xfrm>
            <a:off x="7848600" y="2590800"/>
            <a:ext cx="381000" cy="609600"/>
          </a:xfrm>
          <a:custGeom>
            <a:avLst/>
            <a:gdLst>
              <a:gd name="T0" fmla="*/ 1568194607 w 21600"/>
              <a:gd name="T1" fmla="*/ 0 h 21600"/>
              <a:gd name="T2" fmla="*/ 0 w 21600"/>
              <a:gd name="T3" fmla="*/ 2147483647 h 21600"/>
              <a:gd name="T4" fmla="*/ 1568194607 w 21600"/>
              <a:gd name="T5" fmla="*/ 2147483647 h 21600"/>
              <a:gd name="T6" fmla="*/ 2090926042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88"/>
          <p:cNvSpPr>
            <a:spLocks/>
          </p:cNvSpPr>
          <p:nvPr/>
        </p:nvSpPr>
        <p:spPr bwMode="auto">
          <a:xfrm>
            <a:off x="7924800" y="762000"/>
            <a:ext cx="152400" cy="1447800"/>
          </a:xfrm>
          <a:prstGeom prst="righ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89"/>
          <p:cNvSpPr txBox="1">
            <a:spLocks noChangeArrowheads="1"/>
          </p:cNvSpPr>
          <p:nvPr/>
        </p:nvSpPr>
        <p:spPr bwMode="auto">
          <a:xfrm>
            <a:off x="8137525" y="1255713"/>
            <a:ext cx="3159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β</a:t>
            </a:r>
          </a:p>
        </p:txBody>
      </p:sp>
      <p:sp>
        <p:nvSpPr>
          <p:cNvPr id="42" name="AutoShape 91"/>
          <p:cNvSpPr>
            <a:spLocks/>
          </p:cNvSpPr>
          <p:nvPr/>
        </p:nvSpPr>
        <p:spPr bwMode="auto">
          <a:xfrm rot="5400000">
            <a:off x="6057900" y="-4953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92"/>
          <p:cNvSpPr txBox="1">
            <a:spLocks noChangeArrowheads="1"/>
          </p:cNvSpPr>
          <p:nvPr/>
        </p:nvSpPr>
        <p:spPr bwMode="auto">
          <a:xfrm>
            <a:off x="6237288" y="76200"/>
            <a:ext cx="3159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α</a:t>
            </a:r>
          </a:p>
        </p:txBody>
      </p:sp>
      <p:sp>
        <p:nvSpPr>
          <p:cNvPr id="44" name="Text Box 93"/>
          <p:cNvSpPr txBox="1">
            <a:spLocks noChangeArrowheads="1"/>
          </p:cNvSpPr>
          <p:nvPr/>
        </p:nvSpPr>
        <p:spPr bwMode="auto">
          <a:xfrm>
            <a:off x="7772400" y="3062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>
                <a:cs typeface="Arial" charset="0"/>
              </a:rPr>
              <a:t>γ</a:t>
            </a:r>
          </a:p>
        </p:txBody>
      </p:sp>
      <p:grpSp>
        <p:nvGrpSpPr>
          <p:cNvPr id="45" name="Group 164"/>
          <p:cNvGrpSpPr>
            <a:grpSpLocks/>
          </p:cNvGrpSpPr>
          <p:nvPr/>
        </p:nvGrpSpPr>
        <p:grpSpPr bwMode="auto">
          <a:xfrm>
            <a:off x="5029200" y="914400"/>
            <a:ext cx="2743200" cy="2057400"/>
            <a:chOff x="3504" y="528"/>
            <a:chExt cx="1728" cy="1296"/>
          </a:xfrm>
        </p:grpSpPr>
        <p:grpSp>
          <p:nvGrpSpPr>
            <p:cNvPr id="46" name="Group 165"/>
            <p:cNvGrpSpPr>
              <a:grpSpLocks/>
            </p:cNvGrpSpPr>
            <p:nvPr/>
          </p:nvGrpSpPr>
          <p:grpSpPr bwMode="auto">
            <a:xfrm>
              <a:off x="3504" y="528"/>
              <a:ext cx="1344" cy="192"/>
              <a:chOff x="3504" y="528"/>
              <a:chExt cx="1344" cy="192"/>
            </a:xfrm>
          </p:grpSpPr>
          <p:sp>
            <p:nvSpPr>
              <p:cNvPr id="72" name="Rectangle 166"/>
              <p:cNvSpPr>
                <a:spLocks noChangeArrowheads="1"/>
              </p:cNvSpPr>
              <p:nvPr/>
            </p:nvSpPr>
            <p:spPr bwMode="auto">
              <a:xfrm>
                <a:off x="3504" y="52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Line 167"/>
              <p:cNvSpPr>
                <a:spLocks noChangeShapeType="1"/>
              </p:cNvSpPr>
              <p:nvPr/>
            </p:nvSpPr>
            <p:spPr bwMode="auto">
              <a:xfrm>
                <a:off x="369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68"/>
              <p:cNvSpPr>
                <a:spLocks noChangeShapeType="1"/>
              </p:cNvSpPr>
              <p:nvPr/>
            </p:nvSpPr>
            <p:spPr bwMode="auto">
              <a:xfrm>
                <a:off x="3888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69"/>
              <p:cNvSpPr>
                <a:spLocks noChangeShapeType="1"/>
              </p:cNvSpPr>
              <p:nvPr/>
            </p:nvSpPr>
            <p:spPr bwMode="auto">
              <a:xfrm>
                <a:off x="4080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0"/>
              <p:cNvSpPr>
                <a:spLocks noChangeShapeType="1"/>
              </p:cNvSpPr>
              <p:nvPr/>
            </p:nvSpPr>
            <p:spPr bwMode="auto">
              <a:xfrm>
                <a:off x="4272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1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72"/>
              <p:cNvSpPr>
                <a:spLocks noChangeShapeType="1"/>
              </p:cNvSpPr>
              <p:nvPr/>
            </p:nvSpPr>
            <p:spPr bwMode="auto">
              <a:xfrm>
                <a:off x="465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173"/>
            <p:cNvSpPr>
              <a:spLocks noChangeArrowheads="1"/>
            </p:cNvSpPr>
            <p:nvPr/>
          </p:nvSpPr>
          <p:spPr bwMode="auto">
            <a:xfrm>
              <a:off x="5040" y="52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d</a:t>
              </a:r>
              <a:r>
                <a:rPr lang="en-US" sz="1400" baseline="-25000"/>
                <a:t>1</a:t>
              </a:r>
            </a:p>
          </p:txBody>
        </p:sp>
        <p:grpSp>
          <p:nvGrpSpPr>
            <p:cNvPr id="48" name="Group 174"/>
            <p:cNvGrpSpPr>
              <a:grpSpLocks/>
            </p:cNvGrpSpPr>
            <p:nvPr/>
          </p:nvGrpSpPr>
          <p:grpSpPr bwMode="auto">
            <a:xfrm>
              <a:off x="3504" y="720"/>
              <a:ext cx="1344" cy="192"/>
              <a:chOff x="3504" y="720"/>
              <a:chExt cx="1344" cy="192"/>
            </a:xfrm>
          </p:grpSpPr>
          <p:sp>
            <p:nvSpPr>
              <p:cNvPr id="65" name="Rectangle 175"/>
              <p:cNvSpPr>
                <a:spLocks noChangeArrowheads="1"/>
              </p:cNvSpPr>
              <p:nvPr/>
            </p:nvSpPr>
            <p:spPr bwMode="auto">
              <a:xfrm>
                <a:off x="3504" y="720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Line 176"/>
              <p:cNvSpPr>
                <a:spLocks noChangeShapeType="1"/>
              </p:cNvSpPr>
              <p:nvPr/>
            </p:nvSpPr>
            <p:spPr bwMode="auto">
              <a:xfrm>
                <a:off x="369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77"/>
              <p:cNvSpPr>
                <a:spLocks noChangeShapeType="1"/>
              </p:cNvSpPr>
              <p:nvPr/>
            </p:nvSpPr>
            <p:spPr bwMode="auto">
              <a:xfrm>
                <a:off x="3888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78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79"/>
              <p:cNvSpPr>
                <a:spLocks noChangeShapeType="1"/>
              </p:cNvSpPr>
              <p:nvPr/>
            </p:nvSpPr>
            <p:spPr bwMode="auto">
              <a:xfrm>
                <a:off x="4272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0"/>
              <p:cNvSpPr>
                <a:spLocks noChangeShapeType="1"/>
              </p:cNvSpPr>
              <p:nvPr/>
            </p:nvSpPr>
            <p:spPr bwMode="auto">
              <a:xfrm>
                <a:off x="4464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1"/>
              <p:cNvSpPr>
                <a:spLocks noChangeShapeType="1"/>
              </p:cNvSpPr>
              <p:nvPr/>
            </p:nvSpPr>
            <p:spPr bwMode="auto">
              <a:xfrm>
                <a:off x="465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Rectangle 182"/>
            <p:cNvSpPr>
              <a:spLocks noChangeArrowheads="1"/>
            </p:cNvSpPr>
            <p:nvPr/>
          </p:nvSpPr>
          <p:spPr bwMode="auto">
            <a:xfrm>
              <a:off x="5040" y="720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183"/>
            <p:cNvGrpSpPr>
              <a:grpSpLocks/>
            </p:cNvGrpSpPr>
            <p:nvPr/>
          </p:nvGrpSpPr>
          <p:grpSpPr bwMode="auto">
            <a:xfrm>
              <a:off x="3504" y="1248"/>
              <a:ext cx="1344" cy="192"/>
              <a:chOff x="3504" y="1248"/>
              <a:chExt cx="1344" cy="192"/>
            </a:xfrm>
          </p:grpSpPr>
          <p:sp>
            <p:nvSpPr>
              <p:cNvPr id="58" name="Rectangle 184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Line 185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86"/>
              <p:cNvSpPr>
                <a:spLocks noChangeShapeType="1"/>
              </p:cNvSpPr>
              <p:nvPr/>
            </p:nvSpPr>
            <p:spPr bwMode="auto">
              <a:xfrm>
                <a:off x="3888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87"/>
              <p:cNvSpPr>
                <a:spLocks noChangeShapeType="1"/>
              </p:cNvSpPr>
              <p:nvPr/>
            </p:nvSpPr>
            <p:spPr bwMode="auto">
              <a:xfrm>
                <a:off x="4080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88"/>
              <p:cNvSpPr>
                <a:spLocks noChangeShapeType="1"/>
              </p:cNvSpPr>
              <p:nvPr/>
            </p:nvSpPr>
            <p:spPr bwMode="auto">
              <a:xfrm>
                <a:off x="4272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89"/>
              <p:cNvSpPr>
                <a:spLocks noChangeShapeType="1"/>
              </p:cNvSpPr>
              <p:nvPr/>
            </p:nvSpPr>
            <p:spPr bwMode="auto">
              <a:xfrm>
                <a:off x="4464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90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" name="Rectangle 191"/>
            <p:cNvSpPr>
              <a:spLocks noChangeArrowheads="1"/>
            </p:cNvSpPr>
            <p:nvPr/>
          </p:nvSpPr>
          <p:spPr bwMode="auto">
            <a:xfrm>
              <a:off x="5040" y="124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92"/>
            <p:cNvSpPr txBox="1">
              <a:spLocks noChangeArrowheads="1"/>
            </p:cNvSpPr>
            <p:nvPr/>
          </p:nvSpPr>
          <p:spPr bwMode="auto">
            <a:xfrm>
              <a:off x="3926" y="72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/>
                <a:t>…</a:t>
              </a:r>
            </a:p>
          </p:txBody>
        </p:sp>
        <p:sp>
          <p:nvSpPr>
            <p:cNvPr id="53" name="Rectangle 193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</a:t>
              </a:r>
              <a:r>
                <a:rPr lang="en-US" sz="1400" baseline="-25000">
                  <a:solidFill>
                    <a:schemeClr val="bg1"/>
                  </a:solidFill>
                  <a:cs typeface="Arial" charset="0"/>
                </a:rPr>
                <a:t>∞,1</a:t>
              </a:r>
            </a:p>
          </p:txBody>
        </p:sp>
        <p:sp>
          <p:nvSpPr>
            <p:cNvPr id="54" name="AutoShape 194"/>
            <p:cNvSpPr>
              <a:spLocks noChangeArrowheads="1"/>
            </p:cNvSpPr>
            <p:nvPr/>
          </p:nvSpPr>
          <p:spPr bwMode="auto">
            <a:xfrm>
              <a:off x="4848" y="57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95"/>
            <p:cNvSpPr>
              <a:spLocks noChangeArrowheads="1"/>
            </p:cNvSpPr>
            <p:nvPr/>
          </p:nvSpPr>
          <p:spPr bwMode="auto">
            <a:xfrm>
              <a:off x="4848" y="76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utoShape 196"/>
            <p:cNvSpPr>
              <a:spLocks noChangeArrowheads="1"/>
            </p:cNvSpPr>
            <p:nvPr/>
          </p:nvSpPr>
          <p:spPr bwMode="auto">
            <a:xfrm>
              <a:off x="4848" y="129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utoShape 197"/>
            <p:cNvSpPr>
              <a:spLocks noChangeArrowheads="1"/>
            </p:cNvSpPr>
            <p:nvPr/>
          </p:nvSpPr>
          <p:spPr bwMode="auto">
            <a:xfrm rot="5400000">
              <a:off x="5040" y="148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198"/>
          <p:cNvGrpSpPr>
            <a:grpSpLocks/>
          </p:cNvGrpSpPr>
          <p:nvPr/>
        </p:nvGrpSpPr>
        <p:grpSpPr bwMode="auto">
          <a:xfrm>
            <a:off x="4953000" y="1066800"/>
            <a:ext cx="2743200" cy="2057400"/>
            <a:chOff x="3504" y="528"/>
            <a:chExt cx="1728" cy="1296"/>
          </a:xfrm>
        </p:grpSpPr>
        <p:grpSp>
          <p:nvGrpSpPr>
            <p:cNvPr id="80" name="Group 199"/>
            <p:cNvGrpSpPr>
              <a:grpSpLocks/>
            </p:cNvGrpSpPr>
            <p:nvPr/>
          </p:nvGrpSpPr>
          <p:grpSpPr bwMode="auto">
            <a:xfrm>
              <a:off x="3504" y="528"/>
              <a:ext cx="1344" cy="192"/>
              <a:chOff x="3504" y="528"/>
              <a:chExt cx="1344" cy="192"/>
            </a:xfrm>
          </p:grpSpPr>
          <p:sp>
            <p:nvSpPr>
              <p:cNvPr id="106" name="Rectangle 200"/>
              <p:cNvSpPr>
                <a:spLocks noChangeArrowheads="1"/>
              </p:cNvSpPr>
              <p:nvPr/>
            </p:nvSpPr>
            <p:spPr bwMode="auto">
              <a:xfrm>
                <a:off x="3504" y="52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7" name="Line 201"/>
              <p:cNvSpPr>
                <a:spLocks noChangeShapeType="1"/>
              </p:cNvSpPr>
              <p:nvPr/>
            </p:nvSpPr>
            <p:spPr bwMode="auto">
              <a:xfrm>
                <a:off x="369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02"/>
              <p:cNvSpPr>
                <a:spLocks noChangeShapeType="1"/>
              </p:cNvSpPr>
              <p:nvPr/>
            </p:nvSpPr>
            <p:spPr bwMode="auto">
              <a:xfrm>
                <a:off x="3888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03"/>
              <p:cNvSpPr>
                <a:spLocks noChangeShapeType="1"/>
              </p:cNvSpPr>
              <p:nvPr/>
            </p:nvSpPr>
            <p:spPr bwMode="auto">
              <a:xfrm>
                <a:off x="4080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04"/>
              <p:cNvSpPr>
                <a:spLocks noChangeShapeType="1"/>
              </p:cNvSpPr>
              <p:nvPr/>
            </p:nvSpPr>
            <p:spPr bwMode="auto">
              <a:xfrm>
                <a:off x="4272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205"/>
              <p:cNvSpPr>
                <a:spLocks noChangeShapeType="1"/>
              </p:cNvSpPr>
              <p:nvPr/>
            </p:nvSpPr>
            <p:spPr bwMode="auto">
              <a:xfrm>
                <a:off x="4464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206"/>
              <p:cNvSpPr>
                <a:spLocks noChangeShapeType="1"/>
              </p:cNvSpPr>
              <p:nvPr/>
            </p:nvSpPr>
            <p:spPr bwMode="auto">
              <a:xfrm>
                <a:off x="4656" y="52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" name="Rectangle 207"/>
            <p:cNvSpPr>
              <a:spLocks noChangeArrowheads="1"/>
            </p:cNvSpPr>
            <p:nvPr/>
          </p:nvSpPr>
          <p:spPr bwMode="auto">
            <a:xfrm>
              <a:off x="5040" y="52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/>
                <a:t>d</a:t>
              </a:r>
              <a:r>
                <a:rPr lang="en-US" sz="1400" baseline="-25000"/>
                <a:t>1</a:t>
              </a:r>
            </a:p>
          </p:txBody>
        </p:sp>
        <p:grpSp>
          <p:nvGrpSpPr>
            <p:cNvPr id="82" name="Group 208"/>
            <p:cNvGrpSpPr>
              <a:grpSpLocks/>
            </p:cNvGrpSpPr>
            <p:nvPr/>
          </p:nvGrpSpPr>
          <p:grpSpPr bwMode="auto">
            <a:xfrm>
              <a:off x="3504" y="720"/>
              <a:ext cx="1344" cy="192"/>
              <a:chOff x="3504" y="720"/>
              <a:chExt cx="1344" cy="192"/>
            </a:xfrm>
          </p:grpSpPr>
          <p:sp>
            <p:nvSpPr>
              <p:cNvPr id="99" name="Rectangle 209"/>
              <p:cNvSpPr>
                <a:spLocks noChangeArrowheads="1"/>
              </p:cNvSpPr>
              <p:nvPr/>
            </p:nvSpPr>
            <p:spPr bwMode="auto">
              <a:xfrm>
                <a:off x="3504" y="720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Line 210"/>
              <p:cNvSpPr>
                <a:spLocks noChangeShapeType="1"/>
              </p:cNvSpPr>
              <p:nvPr/>
            </p:nvSpPr>
            <p:spPr bwMode="auto">
              <a:xfrm>
                <a:off x="369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211"/>
              <p:cNvSpPr>
                <a:spLocks noChangeShapeType="1"/>
              </p:cNvSpPr>
              <p:nvPr/>
            </p:nvSpPr>
            <p:spPr bwMode="auto">
              <a:xfrm>
                <a:off x="3888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12"/>
              <p:cNvSpPr>
                <a:spLocks noChangeShapeType="1"/>
              </p:cNvSpPr>
              <p:nvPr/>
            </p:nvSpPr>
            <p:spPr bwMode="auto">
              <a:xfrm>
                <a:off x="4080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13"/>
              <p:cNvSpPr>
                <a:spLocks noChangeShapeType="1"/>
              </p:cNvSpPr>
              <p:nvPr/>
            </p:nvSpPr>
            <p:spPr bwMode="auto">
              <a:xfrm>
                <a:off x="4272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14"/>
              <p:cNvSpPr>
                <a:spLocks noChangeShapeType="1"/>
              </p:cNvSpPr>
              <p:nvPr/>
            </p:nvSpPr>
            <p:spPr bwMode="auto">
              <a:xfrm>
                <a:off x="4464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15"/>
              <p:cNvSpPr>
                <a:spLocks noChangeShapeType="1"/>
              </p:cNvSpPr>
              <p:nvPr/>
            </p:nvSpPr>
            <p:spPr bwMode="auto">
              <a:xfrm>
                <a:off x="4656" y="72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" name="Rectangle 216"/>
            <p:cNvSpPr>
              <a:spLocks noChangeArrowheads="1"/>
            </p:cNvSpPr>
            <p:nvPr/>
          </p:nvSpPr>
          <p:spPr bwMode="auto">
            <a:xfrm>
              <a:off x="5040" y="720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17"/>
            <p:cNvGrpSpPr>
              <a:grpSpLocks/>
            </p:cNvGrpSpPr>
            <p:nvPr/>
          </p:nvGrpSpPr>
          <p:grpSpPr bwMode="auto">
            <a:xfrm>
              <a:off x="3504" y="1248"/>
              <a:ext cx="1344" cy="192"/>
              <a:chOff x="3504" y="1248"/>
              <a:chExt cx="1344" cy="192"/>
            </a:xfrm>
          </p:grpSpPr>
          <p:sp>
            <p:nvSpPr>
              <p:cNvPr id="92" name="Rectangle 218"/>
              <p:cNvSpPr>
                <a:spLocks noChangeArrowheads="1"/>
              </p:cNvSpPr>
              <p:nvPr/>
            </p:nvSpPr>
            <p:spPr bwMode="auto">
              <a:xfrm>
                <a:off x="3504" y="1248"/>
                <a:ext cx="1344" cy="192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93" name="Line 219"/>
              <p:cNvSpPr>
                <a:spLocks noChangeShapeType="1"/>
              </p:cNvSpPr>
              <p:nvPr/>
            </p:nvSpPr>
            <p:spPr bwMode="auto">
              <a:xfrm>
                <a:off x="369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20"/>
              <p:cNvSpPr>
                <a:spLocks noChangeShapeType="1"/>
              </p:cNvSpPr>
              <p:nvPr/>
            </p:nvSpPr>
            <p:spPr bwMode="auto">
              <a:xfrm>
                <a:off x="3888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1"/>
              <p:cNvSpPr>
                <a:spLocks noChangeShapeType="1"/>
              </p:cNvSpPr>
              <p:nvPr/>
            </p:nvSpPr>
            <p:spPr bwMode="auto">
              <a:xfrm>
                <a:off x="4080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22"/>
              <p:cNvSpPr>
                <a:spLocks noChangeShapeType="1"/>
              </p:cNvSpPr>
              <p:nvPr/>
            </p:nvSpPr>
            <p:spPr bwMode="auto">
              <a:xfrm>
                <a:off x="4272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23"/>
              <p:cNvSpPr>
                <a:spLocks noChangeShapeType="1"/>
              </p:cNvSpPr>
              <p:nvPr/>
            </p:nvSpPr>
            <p:spPr bwMode="auto">
              <a:xfrm>
                <a:off x="4464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24"/>
              <p:cNvSpPr>
                <a:spLocks noChangeShapeType="1"/>
              </p:cNvSpPr>
              <p:nvPr/>
            </p:nvSpPr>
            <p:spPr bwMode="auto">
              <a:xfrm>
                <a:off x="4656" y="12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Rectangle 225"/>
            <p:cNvSpPr>
              <a:spLocks noChangeArrowheads="1"/>
            </p:cNvSpPr>
            <p:nvPr/>
          </p:nvSpPr>
          <p:spPr bwMode="auto">
            <a:xfrm>
              <a:off x="5040" y="1248"/>
              <a:ext cx="192" cy="192"/>
            </a:xfrm>
            <a:prstGeom prst="rect">
              <a:avLst/>
            </a:prstGeom>
            <a:solidFill>
              <a:srgbClr val="008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226"/>
            <p:cNvSpPr txBox="1">
              <a:spLocks noChangeArrowheads="1"/>
            </p:cNvSpPr>
            <p:nvPr/>
          </p:nvSpPr>
          <p:spPr bwMode="auto">
            <a:xfrm>
              <a:off x="3926" y="720"/>
              <a:ext cx="5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/>
                <a:t>…</a:t>
              </a:r>
            </a:p>
          </p:txBody>
        </p:sp>
        <p:sp>
          <p:nvSpPr>
            <p:cNvPr id="87" name="Rectangle 227"/>
            <p:cNvSpPr>
              <a:spLocks noChangeArrowheads="1"/>
            </p:cNvSpPr>
            <p:nvPr/>
          </p:nvSpPr>
          <p:spPr bwMode="auto">
            <a:xfrm>
              <a:off x="5040" y="1632"/>
              <a:ext cx="192" cy="192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d</a:t>
              </a:r>
              <a:r>
                <a:rPr lang="en-US" sz="1400" baseline="-25000">
                  <a:solidFill>
                    <a:schemeClr val="bg1"/>
                  </a:solidFill>
                  <a:cs typeface="Arial" charset="0"/>
                </a:rPr>
                <a:t>∞,1</a:t>
              </a:r>
            </a:p>
          </p:txBody>
        </p:sp>
        <p:sp>
          <p:nvSpPr>
            <p:cNvPr id="88" name="AutoShape 228"/>
            <p:cNvSpPr>
              <a:spLocks noChangeArrowheads="1"/>
            </p:cNvSpPr>
            <p:nvPr/>
          </p:nvSpPr>
          <p:spPr bwMode="auto">
            <a:xfrm>
              <a:off x="4848" y="57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229"/>
            <p:cNvSpPr>
              <a:spLocks noChangeArrowheads="1"/>
            </p:cNvSpPr>
            <p:nvPr/>
          </p:nvSpPr>
          <p:spPr bwMode="auto">
            <a:xfrm>
              <a:off x="4848" y="76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AutoShape 230"/>
            <p:cNvSpPr>
              <a:spLocks noChangeArrowheads="1"/>
            </p:cNvSpPr>
            <p:nvPr/>
          </p:nvSpPr>
          <p:spPr bwMode="auto">
            <a:xfrm>
              <a:off x="4848" y="1296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231"/>
            <p:cNvSpPr>
              <a:spLocks noChangeArrowheads="1"/>
            </p:cNvSpPr>
            <p:nvPr/>
          </p:nvSpPr>
          <p:spPr bwMode="auto">
            <a:xfrm rot="5400000">
              <a:off x="5040" y="1488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" name="AutoShape 232"/>
          <p:cNvSpPr>
            <a:spLocks/>
          </p:cNvSpPr>
          <p:nvPr/>
        </p:nvSpPr>
        <p:spPr bwMode="auto">
          <a:xfrm rot="2421733">
            <a:off x="7762875" y="2635250"/>
            <a:ext cx="252413" cy="746125"/>
          </a:xfrm>
          <a:prstGeom prst="rightBrace">
            <a:avLst>
              <a:gd name="adj1" fmla="val 24633"/>
              <a:gd name="adj2" fmla="val 6532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271"/>
          <p:cNvSpPr>
            <a:spLocks noChangeArrowheads="1"/>
          </p:cNvSpPr>
          <p:nvPr/>
        </p:nvSpPr>
        <p:spPr bwMode="auto">
          <a:xfrm>
            <a:off x="8305800" y="2514600"/>
            <a:ext cx="762000" cy="762000"/>
          </a:xfrm>
          <a:prstGeom prst="star16">
            <a:avLst>
              <a:gd name="adj" fmla="val 3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  <a:r>
              <a:rPr lang="en-US" baseline="-25000">
                <a:solidFill>
                  <a:schemeClr val="bg1"/>
                </a:solidFill>
              </a:rPr>
              <a:t>22,∞,1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616285" y="2131288"/>
                <a:ext cx="3774559" cy="1105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4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4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−ℓ</m:t>
                          </m:r>
                        </m:e>
                        <m:sub>
                          <m:r>
                            <a:rPr lang="en-US" sz="44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44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44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44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44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44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44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44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5" y="2131288"/>
                <a:ext cx="3774559" cy="11056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AutoShape 19"/>
          <p:cNvSpPr>
            <a:spLocks noChangeArrowheads="1"/>
          </p:cNvSpPr>
          <p:nvPr/>
        </p:nvSpPr>
        <p:spPr bwMode="auto">
          <a:xfrm rot="5400000">
            <a:off x="3604489" y="3053558"/>
            <a:ext cx="811213" cy="1257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413 h 21600"/>
              <a:gd name="T20" fmla="*/ 1802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79" y="0"/>
                </a:moveTo>
                <a:lnTo>
                  <a:pt x="10958" y="6428"/>
                </a:lnTo>
                <a:lnTo>
                  <a:pt x="14532" y="6428"/>
                </a:lnTo>
                <a:lnTo>
                  <a:pt x="14532" y="17413"/>
                </a:lnTo>
                <a:lnTo>
                  <a:pt x="0" y="17413"/>
                </a:lnTo>
                <a:lnTo>
                  <a:pt x="0" y="21600"/>
                </a:lnTo>
                <a:lnTo>
                  <a:pt x="18026" y="21600"/>
                </a:lnTo>
                <a:lnTo>
                  <a:pt x="18026" y="6428"/>
                </a:lnTo>
                <a:lnTo>
                  <a:pt x="21600" y="6428"/>
                </a:lnTo>
                <a:lnTo>
                  <a:pt x="1627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AutoShape 33"/>
          <p:cNvSpPr>
            <a:spLocks noChangeArrowheads="1"/>
          </p:cNvSpPr>
          <p:nvPr/>
        </p:nvSpPr>
        <p:spPr bwMode="auto">
          <a:xfrm rot="5400000">
            <a:off x="2679700" y="3810000"/>
            <a:ext cx="15240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676 h 21600"/>
              <a:gd name="T20" fmla="*/ 19777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39" y="0"/>
                </a:moveTo>
                <a:lnTo>
                  <a:pt x="15277" y="3712"/>
                </a:lnTo>
                <a:lnTo>
                  <a:pt x="17100" y="3712"/>
                </a:lnTo>
                <a:lnTo>
                  <a:pt x="17100" y="18676"/>
                </a:lnTo>
                <a:lnTo>
                  <a:pt x="0" y="18676"/>
                </a:lnTo>
                <a:lnTo>
                  <a:pt x="0" y="21600"/>
                </a:lnTo>
                <a:lnTo>
                  <a:pt x="19777" y="21600"/>
                </a:lnTo>
                <a:lnTo>
                  <a:pt x="19777" y="3712"/>
                </a:lnTo>
                <a:lnTo>
                  <a:pt x="21600" y="3712"/>
                </a:lnTo>
                <a:lnTo>
                  <a:pt x="1843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38"/>
          <p:cNvSpPr>
            <a:spLocks noChangeArrowheads="1"/>
          </p:cNvSpPr>
          <p:nvPr/>
        </p:nvSpPr>
        <p:spPr bwMode="auto">
          <a:xfrm rot="5400000">
            <a:off x="774700" y="4953000"/>
            <a:ext cx="2362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1529894966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152989496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9106 h 21600"/>
              <a:gd name="T20" fmla="*/ 19949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98" y="0"/>
                </a:moveTo>
                <a:lnTo>
                  <a:pt x="15995" y="4114"/>
                </a:lnTo>
                <a:lnTo>
                  <a:pt x="17646" y="4114"/>
                </a:lnTo>
                <a:lnTo>
                  <a:pt x="17646" y="19106"/>
                </a:lnTo>
                <a:lnTo>
                  <a:pt x="0" y="19106"/>
                </a:lnTo>
                <a:lnTo>
                  <a:pt x="0" y="21600"/>
                </a:lnTo>
                <a:lnTo>
                  <a:pt x="19949" y="21600"/>
                </a:lnTo>
                <a:lnTo>
                  <a:pt x="19949" y="4114"/>
                </a:lnTo>
                <a:lnTo>
                  <a:pt x="21600" y="4114"/>
                </a:lnTo>
                <a:lnTo>
                  <a:pt x="1879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45"/>
          <p:cNvSpPr>
            <a:spLocks/>
          </p:cNvSpPr>
          <p:nvPr/>
        </p:nvSpPr>
        <p:spPr bwMode="auto">
          <a:xfrm rot="5400000">
            <a:off x="3004410" y="2705100"/>
            <a:ext cx="228600" cy="1524000"/>
          </a:xfrm>
          <a:prstGeom prst="rightBrace">
            <a:avLst>
              <a:gd name="adj1" fmla="val 55556"/>
              <a:gd name="adj2" fmla="val 620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46"/>
          <p:cNvSpPr>
            <a:spLocks/>
          </p:cNvSpPr>
          <p:nvPr/>
        </p:nvSpPr>
        <p:spPr bwMode="auto">
          <a:xfrm rot="5400000" flipV="1">
            <a:off x="2108200" y="2171700"/>
            <a:ext cx="304800" cy="3124200"/>
          </a:xfrm>
          <a:prstGeom prst="rightBrace">
            <a:avLst>
              <a:gd name="adj1" fmla="val 85417"/>
              <a:gd name="adj2" fmla="val 33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4802430" y="3505810"/>
                <a:ext cx="3017108" cy="1004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430" y="3505810"/>
                <a:ext cx="3017108" cy="10048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149545" y="4574790"/>
                <a:ext cx="3763594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×…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𝑚𝑎𝑥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=1..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545" y="4574790"/>
                <a:ext cx="3763594" cy="779124"/>
              </a:xfrm>
              <a:prstGeom prst="rect">
                <a:avLst/>
              </a:prstGeom>
              <a:blipFill rotWithShape="1">
                <a:blip r:embed="rId4"/>
                <a:stretch>
                  <a:fillRect b="-5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2393092" y="5579680"/>
                <a:ext cx="4444550" cy="1086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</m:d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…</m:t>
                      </m:r>
                      <m:r>
                        <a:rPr lang="en-US" sz="2000" i="1" dirty="0" smtClean="0">
                          <a:solidFill>
                            <a:srgbClr val="A5002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bSup>
                        <m:sSubSup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000" dirty="0" smtClean="0">
                              <a:solidFill>
                                <a:srgbClr val="A50021"/>
                              </a:solidFill>
                            </a:rPr>
                            <m:t>ℓ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p>
                      </m:sSubSup>
                      <m:d>
                        <m:dPr>
                          <m:ctrlPr>
                            <a:rPr lang="en-US" sz="20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b="0" dirty="0" smtClean="0">
                  <a:solidFill>
                    <a:srgbClr val="C00000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22,∞,1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∞,1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092" y="5579680"/>
                <a:ext cx="4444550" cy="10861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6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5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/>
      <p:bldP spid="44" grpId="0"/>
      <p:bldP spid="113" grpId="0" animBg="1"/>
      <p:bldP spid="114" grpId="0" animBg="1"/>
      <p:bldP spid="115" grpId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     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</a:rPr>
              <a:t>                        </a:t>
            </a:r>
            <a:r>
              <a:rPr lang="en-US" dirty="0" smtClean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4838" cy="50165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/>
                  <a:t>Because we can…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Embedding:</a:t>
                </a:r>
                <a:r>
                  <a:rPr lang="en-US" sz="2800" dirty="0" smtClean="0"/>
                  <a:t> …embed </a:t>
                </a:r>
                <a:r>
                  <a:rPr lang="en-US" sz="2800" dirty="0" err="1" smtClean="0"/>
                  <a:t>Ulam</a:t>
                </a:r>
                <a:r>
                  <a:rPr lang="en-US" sz="2800" dirty="0" smtClean="0"/>
                  <a:t>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A50021"/>
                            </a:solidFill>
                          </a:rPr>
                          <m:t>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sz="2800" i="1" dirty="0" smtClean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800" dirty="0" smtClean="0">
                                <a:solidFill>
                                  <a:srgbClr val="A50021"/>
                                </a:solidFill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sz="28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800" dirty="0" smtClean="0">
                                    <a:solidFill>
                                      <a:srgbClr val="A50021"/>
                                    </a:solidFill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2800" baseline="-25000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sz="2800" dirty="0" smtClean="0">
                    <a:cs typeface="Arial" charset="0"/>
                  </a:rPr>
                  <a:t>with </a:t>
                </a:r>
                <a:r>
                  <a:rPr lang="en-US" sz="2800" i="1" dirty="0" smtClean="0">
                    <a:cs typeface="Arial" charset="0"/>
                  </a:rPr>
                  <a:t>constant</a:t>
                </a:r>
                <a:r>
                  <a:rPr lang="en-US" sz="2800" dirty="0" smtClean="0">
                    <a:cs typeface="Arial" charset="0"/>
                  </a:rPr>
                  <a:t> </a:t>
                </a:r>
                <a:r>
                  <a:rPr lang="en-US" sz="2800" dirty="0" smtClean="0"/>
                  <a:t>distortion </a:t>
                </a:r>
                <a:endParaRPr lang="en-US" sz="2800" baseline="-25000" dirty="0" smtClean="0">
                  <a:solidFill>
                    <a:srgbClr val="A50021"/>
                  </a:solidFill>
                  <a:cs typeface="Arial" charset="0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400" dirty="0" smtClean="0"/>
                  <a:t>dimensions = length of the string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NNS:</a:t>
                </a:r>
                <a:r>
                  <a:rPr lang="en-US" sz="2800" dirty="0" smtClean="0"/>
                  <a:t> Any 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t</a:t>
                </a:r>
                <a:r>
                  <a:rPr lang="en-US" sz="2800" dirty="0" smtClean="0"/>
                  <a:t>-iterated product space has NNS on 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n</a:t>
                </a:r>
                <a:r>
                  <a:rPr lang="en-US" sz="2800" dirty="0" smtClean="0"/>
                  <a:t> points with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>
                    <a:solidFill>
                      <a:srgbClr val="A50021"/>
                    </a:solidFill>
                  </a:rPr>
                  <a:t>(</a:t>
                </a:r>
                <a:r>
                  <a:rPr lang="en-US" sz="2600" dirty="0" err="1" smtClean="0">
                    <a:solidFill>
                      <a:srgbClr val="A50021"/>
                    </a:solidFill>
                  </a:rPr>
                  <a:t>lg</a:t>
                </a:r>
                <a:r>
                  <a:rPr lang="en-US" sz="2600" dirty="0" smtClean="0">
                    <a:solidFill>
                      <a:srgbClr val="A50021"/>
                    </a:solidFill>
                  </a:rPr>
                  <a:t> </a:t>
                </a:r>
                <a:r>
                  <a:rPr lang="en-US" sz="2600" dirty="0" err="1" smtClean="0">
                    <a:solidFill>
                      <a:srgbClr val="A50021"/>
                    </a:solidFill>
                  </a:rPr>
                  <a:t>lg</a:t>
                </a:r>
                <a:r>
                  <a:rPr lang="en-US" sz="2600" dirty="0" smtClean="0">
                    <a:solidFill>
                      <a:srgbClr val="A50021"/>
                    </a:solidFill>
                  </a:rPr>
                  <a:t> n)</a:t>
                </a:r>
                <a:r>
                  <a:rPr lang="en-US" sz="2600" baseline="30000" dirty="0" smtClean="0">
                    <a:solidFill>
                      <a:srgbClr val="A50021"/>
                    </a:solidFill>
                  </a:rPr>
                  <a:t>O(t)</a:t>
                </a:r>
                <a:r>
                  <a:rPr lang="en-US" sz="2600" dirty="0" smtClean="0"/>
                  <a:t> approximation 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/>
                  <a:t>near-linear space and </a:t>
                </a:r>
                <a:r>
                  <a:rPr lang="en-US" sz="2600" dirty="0" err="1" smtClean="0"/>
                  <a:t>sublinear</a:t>
                </a:r>
                <a:r>
                  <a:rPr lang="en-US" sz="2600" dirty="0" smtClean="0"/>
                  <a:t> time</a:t>
                </a:r>
              </a:p>
              <a:p>
                <a:pPr lvl="2" eaLnBrk="1" hangingPunct="1">
                  <a:lnSpc>
                    <a:spcPct val="80000"/>
                  </a:lnSpc>
                </a:pPr>
                <a:endParaRPr lang="en-US" sz="27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srgbClr val="0000CC"/>
                    </a:solidFill>
                  </a:rPr>
                  <a:t>Corollary:</a:t>
                </a:r>
                <a:r>
                  <a:rPr lang="en-US" sz="2800" dirty="0" smtClean="0"/>
                  <a:t> NNS for </a:t>
                </a:r>
                <a:r>
                  <a:rPr lang="en-US" sz="2800" dirty="0" err="1" smtClean="0"/>
                  <a:t>Ulam</a:t>
                </a:r>
                <a:r>
                  <a:rPr lang="en-US" sz="2800" dirty="0" smtClean="0"/>
                  <a:t> with 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O(</a:t>
                </a:r>
                <a:r>
                  <a:rPr lang="en-US" sz="2800" dirty="0" err="1" smtClean="0">
                    <a:solidFill>
                      <a:srgbClr val="A50021"/>
                    </a:solidFill>
                  </a:rPr>
                  <a:t>lg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A50021"/>
                    </a:solidFill>
                  </a:rPr>
                  <a:t>lg</a:t>
                </a:r>
                <a:r>
                  <a:rPr lang="en-US" sz="2800" dirty="0" smtClean="0">
                    <a:solidFill>
                      <a:srgbClr val="A50021"/>
                    </a:solidFill>
                  </a:rPr>
                  <a:t> n)</a:t>
                </a:r>
                <a:r>
                  <a:rPr lang="en-US" sz="2800" baseline="30000" dirty="0" smtClean="0">
                    <a:solidFill>
                      <a:srgbClr val="A50021"/>
                    </a:solidFill>
                  </a:rPr>
                  <a:t>2</a:t>
                </a:r>
                <a:r>
                  <a:rPr lang="en-US" sz="2800" dirty="0" smtClean="0"/>
                  <a:t> approx.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>
                    <a:cs typeface="Arial" charset="0"/>
                  </a:rPr>
                  <a:t>Better than each </a:t>
                </a:r>
                <a:r>
                  <a:rPr lang="en-US" sz="2600" dirty="0">
                    <a:solidFill>
                      <a:srgbClr val="A50021"/>
                    </a:solidFill>
                  </a:rPr>
                  <a:t>ℓ</a:t>
                </a:r>
                <a:r>
                  <a:rPr lang="en-US" sz="2600" baseline="-25000" dirty="0">
                    <a:solidFill>
                      <a:srgbClr val="A50021"/>
                    </a:solidFill>
                    <a:cs typeface="Arial" charset="0"/>
                  </a:rPr>
                  <a:t>p </a:t>
                </a:r>
                <a:r>
                  <a:rPr lang="en-US" sz="2600" dirty="0" smtClean="0">
                    <a:cs typeface="Arial" charset="0"/>
                  </a:rPr>
                  <a:t>component separately!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sz="2600" dirty="0" smtClean="0">
                    <a:cs typeface="Arial" charset="0"/>
                  </a:rPr>
                  <a:t>(each </a:t>
                </a:r>
                <a:r>
                  <a:rPr lang="en-US" sz="2600" dirty="0" smtClean="0">
                    <a:solidFill>
                      <a:srgbClr val="A50021"/>
                    </a:solidFill>
                  </a:rPr>
                  <a:t>ℓ</a:t>
                </a:r>
                <a:r>
                  <a:rPr lang="en-US" sz="2600" baseline="-25000" dirty="0" smtClean="0">
                    <a:solidFill>
                      <a:srgbClr val="A50021"/>
                    </a:solidFill>
                    <a:cs typeface="Arial" charset="0"/>
                  </a:rPr>
                  <a:t>p</a:t>
                </a:r>
                <a:r>
                  <a:rPr lang="en-US" sz="2600" dirty="0" smtClean="0">
                    <a:cs typeface="Arial" charset="0"/>
                  </a:rPr>
                  <a:t> part has a logarithmic lower bound)</a:t>
                </a:r>
                <a:endParaRPr lang="el-GR" sz="2600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245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4838" cy="5016500"/>
              </a:xfrm>
              <a:blipFill rotWithShape="1">
                <a:blip r:embed="rId2"/>
                <a:stretch>
                  <a:fillRect l="-1260" t="-2920" b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810761" y="932675"/>
            <a:ext cx="4216219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edit distance between </a:t>
            </a:r>
            <a:r>
              <a:rPr lang="en-US" sz="2000" dirty="0" smtClean="0"/>
              <a:t>permutations</a:t>
            </a:r>
          </a:p>
          <a:p>
            <a:r>
              <a:rPr lang="en-US" sz="2000" dirty="0" smtClean="0"/>
              <a:t>ED(123456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   7</a:t>
            </a:r>
            <a:r>
              <a:rPr lang="en-US" sz="2000" dirty="0" smtClean="0"/>
              <a:t>123456) = 2</a:t>
            </a:r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H="1">
            <a:off x="4840593" y="1930470"/>
            <a:ext cx="422275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93725" y="1047750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[A-Indyk-Krauthgamer’09, Indyk’02]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62868" y="356600"/>
                <a:ext cx="2796407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32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68" y="356600"/>
                <a:ext cx="2796407" cy="829330"/>
              </a:xfrm>
              <a:prstGeom prst="rect">
                <a:avLst/>
              </a:prstGeom>
              <a:blipFill rotWithShape="1">
                <a:blip r:embed="rId3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>
            <a:off x="593725" y="2161635"/>
            <a:ext cx="176180" cy="1190555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>
            <a:off x="680060" y="3467405"/>
            <a:ext cx="166655" cy="1706790"/>
          </a:xfrm>
          <a:prstGeom prst="lef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80337" y="2541468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Rich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96483" y="3817717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Algorithmically</a:t>
            </a:r>
          </a:p>
          <a:p>
            <a:pPr algn="ctr"/>
            <a:r>
              <a:rPr lang="en-US" sz="2200" dirty="0" smtClean="0"/>
              <a:t>tractable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 animBg="1"/>
      <p:bldP spid="245765" grpId="0" animBg="1"/>
      <p:bldP spid="2" grpId="0" animBg="1"/>
      <p:bldP spid="12" grpId="0" animBg="1"/>
      <p:bldP spid="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Embedding into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Theorem:</a:t>
                </a:r>
                <a:r>
                  <a:rPr lang="en-US" dirty="0" smtClean="0"/>
                  <a:t> Can embed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metric over 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[d]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d</a:t>
                </a:r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A50021"/>
                            </a:solidFill>
                          </a:rPr>
                          <m:t>ℓ</m:t>
                        </m:r>
                      </m:e>
                      <m:sub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A50021"/>
                                </a:solidFill>
                              </a:rPr>
                              <m:t>ℓ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i="1" dirty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A50021"/>
                                    </a:solidFill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baseline="-25000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n-US" dirty="0" smtClean="0">
                    <a:cs typeface="Arial" charset="0"/>
                  </a:rPr>
                  <a:t>with constant </a:t>
                </a:r>
                <a:r>
                  <a:rPr lang="en-US" dirty="0" smtClean="0"/>
                  <a:t>distortion </a:t>
                </a:r>
              </a:p>
              <a:p>
                <a:pPr lvl="1" eaLnBrk="1" hangingPunct="1"/>
                <a:r>
                  <a:rPr lang="en-US" dirty="0" smtClean="0">
                    <a:cs typeface="Arial" charset="0"/>
                  </a:rPr>
                  <a:t>Dimensions: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 </a:t>
                </a:r>
                <a:r>
                  <a:rPr lang="el-GR" dirty="0" smtClean="0">
                    <a:solidFill>
                      <a:srgbClr val="A50021"/>
                    </a:solidFill>
                    <a:cs typeface="Arial" charset="0"/>
                  </a:rPr>
                  <a:t>α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=</a:t>
                </a:r>
                <a:r>
                  <a:rPr lang="el-GR" dirty="0" smtClean="0">
                    <a:solidFill>
                      <a:srgbClr val="A50021"/>
                    </a:solidFill>
                    <a:cs typeface="Arial" charset="0"/>
                  </a:rPr>
                  <a:t>β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=</a:t>
                </a:r>
                <a:r>
                  <a:rPr lang="el-GR" dirty="0" smtClean="0">
                    <a:solidFill>
                      <a:srgbClr val="A50021"/>
                    </a:solidFill>
                    <a:cs typeface="Arial" charset="0"/>
                  </a:rPr>
                  <a:t>γ</a:t>
                </a:r>
                <a:r>
                  <a:rPr lang="en-US" dirty="0" smtClean="0">
                    <a:solidFill>
                      <a:srgbClr val="A50021"/>
                    </a:solidFill>
                    <a:cs typeface="Arial" charset="0"/>
                  </a:rPr>
                  <a:t>=d</a:t>
                </a:r>
                <a:endParaRPr lang="en-US" dirty="0" smtClean="0"/>
              </a:p>
              <a:p>
                <a:pPr eaLnBrk="1" hangingPunct="1"/>
                <a:r>
                  <a:rPr lang="en-US" dirty="0" smtClean="0"/>
                  <a:t>Proof intuition</a:t>
                </a:r>
              </a:p>
              <a:p>
                <a:pPr lvl="1" eaLnBrk="1" hangingPunct="1"/>
                <a:r>
                  <a:rPr lang="en-US" dirty="0" smtClean="0"/>
                  <a:t>Characterize 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distance “nicely”:</a:t>
                </a:r>
              </a:p>
              <a:p>
                <a:pPr lvl="2" eaLnBrk="1" hangingPunct="1"/>
                <a:r>
                  <a:rPr lang="en-US" dirty="0" smtClean="0"/>
                  <a:t>“</a:t>
                </a:r>
                <a:r>
                  <a:rPr lang="en-US" dirty="0" err="1" smtClean="0"/>
                  <a:t>Ulam</a:t>
                </a:r>
                <a:r>
                  <a:rPr lang="en-US" dirty="0" smtClean="0"/>
                  <a:t> distance between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A50021"/>
                    </a:solidFill>
                  </a:rPr>
                  <a:t>y</a:t>
                </a:r>
                <a:r>
                  <a:rPr lang="en-US" dirty="0" smtClean="0"/>
                  <a:t> equals the number of characters that satisfy a simple property”</a:t>
                </a:r>
              </a:p>
              <a:p>
                <a:pPr lvl="1" eaLnBrk="1" hangingPunct="1"/>
                <a:r>
                  <a:rPr lang="en-US" dirty="0" smtClean="0"/>
                  <a:t>“Geometrize” this characterization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25" y="356600"/>
                <a:ext cx="2796407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32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25" y="356600"/>
                <a:ext cx="2796407" cy="829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Ulam</a:t>
            </a:r>
            <a:r>
              <a:rPr lang="en-US" dirty="0" smtClean="0"/>
              <a:t>: a characterization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34150" cy="32496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0000CC"/>
                </a:solidFill>
              </a:rPr>
              <a:t>Lemma: </a:t>
            </a:r>
            <a:r>
              <a:rPr lang="en-US" sz="2800" dirty="0" err="1" smtClean="0">
                <a:solidFill>
                  <a:srgbClr val="A50021"/>
                </a:solidFill>
              </a:rPr>
              <a:t>Ulam</a:t>
            </a:r>
            <a:r>
              <a:rPr lang="en-US" sz="2800" dirty="0" smtClean="0">
                <a:solidFill>
                  <a:srgbClr val="A50021"/>
                </a:solidFill>
              </a:rPr>
              <a:t>(</a:t>
            </a:r>
            <a:r>
              <a:rPr lang="en-US" sz="2800" dirty="0" err="1" smtClean="0">
                <a:solidFill>
                  <a:srgbClr val="A50021"/>
                </a:solidFill>
              </a:rPr>
              <a:t>x,y</a:t>
            </a:r>
            <a:r>
              <a:rPr lang="en-US" sz="2800" dirty="0" smtClean="0">
                <a:solidFill>
                  <a:srgbClr val="A50021"/>
                </a:solidFill>
              </a:rPr>
              <a:t>)</a:t>
            </a:r>
            <a:r>
              <a:rPr lang="en-US" sz="2800" dirty="0" smtClean="0"/>
              <a:t> approximately equals the number of “faulty” characters </a:t>
            </a:r>
            <a:r>
              <a:rPr lang="en-US" sz="2800" dirty="0" smtClean="0">
                <a:solidFill>
                  <a:srgbClr val="A50021"/>
                </a:solidFill>
              </a:rPr>
              <a:t>a</a:t>
            </a:r>
            <a:r>
              <a:rPr lang="en-US" sz="2800" dirty="0" smtClean="0"/>
              <a:t> satisfying:</a:t>
            </a:r>
            <a:endParaRPr lang="en-US" sz="2900" dirty="0" smtClean="0"/>
          </a:p>
          <a:p>
            <a:pPr lvl="1" eaLnBrk="1" hangingPunct="1"/>
            <a:r>
              <a:rPr lang="en-US" sz="2500" dirty="0" smtClean="0"/>
              <a:t>there exists </a:t>
            </a:r>
            <a:r>
              <a:rPr lang="en-US" sz="2500" dirty="0" smtClean="0">
                <a:solidFill>
                  <a:srgbClr val="A50021"/>
                </a:solidFill>
              </a:rPr>
              <a:t>K≥1</a:t>
            </a:r>
            <a:r>
              <a:rPr lang="en-US" sz="2500" dirty="0" smtClean="0"/>
              <a:t> (prefix-length) </a:t>
            </a:r>
            <a:r>
              <a:rPr lang="en-US" sz="2500" dirty="0" err="1" smtClean="0"/>
              <a:t>s.t.</a:t>
            </a:r>
            <a:endParaRPr lang="en-US" sz="2500" dirty="0" smtClean="0"/>
          </a:p>
          <a:p>
            <a:pPr lvl="1" eaLnBrk="1" hangingPunct="1"/>
            <a:r>
              <a:rPr lang="en-US" sz="2500" dirty="0" smtClean="0"/>
              <a:t>the set of </a:t>
            </a:r>
            <a:r>
              <a:rPr lang="en-US" sz="2500" dirty="0" smtClean="0">
                <a:solidFill>
                  <a:srgbClr val="A50021"/>
                </a:solidFill>
              </a:rPr>
              <a:t>K</a:t>
            </a:r>
            <a:r>
              <a:rPr lang="en-US" sz="2500" dirty="0" smtClean="0"/>
              <a:t> characters preceding </a:t>
            </a:r>
            <a:r>
              <a:rPr lang="en-US" sz="2500" dirty="0" smtClean="0">
                <a:solidFill>
                  <a:srgbClr val="A50021"/>
                </a:solidFill>
              </a:rPr>
              <a:t>a</a:t>
            </a:r>
            <a:r>
              <a:rPr lang="en-US" sz="2500" dirty="0" smtClean="0"/>
              <a:t> in </a:t>
            </a:r>
            <a:r>
              <a:rPr lang="en-US" sz="2500" dirty="0" smtClean="0">
                <a:solidFill>
                  <a:srgbClr val="A50021"/>
                </a:solidFill>
              </a:rPr>
              <a:t>x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differs much</a:t>
            </a:r>
            <a:r>
              <a:rPr lang="en-US" sz="2500" dirty="0" smtClean="0"/>
              <a:t> </a:t>
            </a:r>
            <a:r>
              <a:rPr lang="en-US" sz="2500" dirty="0" smtClean="0">
                <a:solidFill>
                  <a:srgbClr val="FF0000"/>
                </a:solidFill>
              </a:rPr>
              <a:t>from</a:t>
            </a:r>
            <a:r>
              <a:rPr lang="en-US" sz="25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500" dirty="0" smtClean="0"/>
              <a:t>	the set of </a:t>
            </a:r>
            <a:r>
              <a:rPr lang="en-US" sz="2500" dirty="0" smtClean="0">
                <a:solidFill>
                  <a:srgbClr val="A50021"/>
                </a:solidFill>
              </a:rPr>
              <a:t>K</a:t>
            </a:r>
            <a:r>
              <a:rPr lang="en-US" sz="2500" dirty="0" smtClean="0"/>
              <a:t> characters preceding </a:t>
            </a:r>
            <a:r>
              <a:rPr lang="en-US" sz="2500" dirty="0" smtClean="0">
                <a:solidFill>
                  <a:srgbClr val="A50021"/>
                </a:solidFill>
              </a:rPr>
              <a:t>a</a:t>
            </a:r>
            <a:r>
              <a:rPr lang="en-US" sz="2500" dirty="0" smtClean="0"/>
              <a:t> in </a:t>
            </a:r>
            <a:r>
              <a:rPr lang="en-US" sz="2500" dirty="0" smtClean="0">
                <a:solidFill>
                  <a:srgbClr val="A50021"/>
                </a:solidFill>
              </a:rPr>
              <a:t>y</a:t>
            </a:r>
          </a:p>
          <a:p>
            <a:pPr lvl="1" eaLnBrk="1" hangingPunct="1"/>
            <a:endParaRPr lang="en-US" sz="2500" dirty="0" smtClean="0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7142163" y="2041525"/>
            <a:ext cx="184626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Courier New" pitchFamily="49" charset="0"/>
              </a:rPr>
              <a:t>1234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2400" b="1">
                <a:latin typeface="Courier New" pitchFamily="49" charset="0"/>
              </a:rPr>
              <a:t>6789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7142163" y="2697163"/>
            <a:ext cx="1846262" cy="4762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Courier New" pitchFamily="49" charset="0"/>
              </a:rPr>
              <a:t>12346789</a:t>
            </a:r>
            <a:r>
              <a:rPr lang="en-US" sz="2400" b="1">
                <a:solidFill>
                  <a:srgbClr val="FF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682" name="AutoShape 10"/>
          <p:cNvSpPr>
            <a:spLocks/>
          </p:cNvSpPr>
          <p:nvPr/>
        </p:nvSpPr>
        <p:spPr bwMode="auto">
          <a:xfrm rot="-5400000">
            <a:off x="8208963" y="2879725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964488" y="3300413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Y[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;4]</a:t>
            </a:r>
          </a:p>
        </p:txBody>
      </p:sp>
      <p:sp>
        <p:nvSpPr>
          <p:cNvPr id="28684" name="AutoShape 12"/>
          <p:cNvSpPr>
            <a:spLocks/>
          </p:cNvSpPr>
          <p:nvPr/>
        </p:nvSpPr>
        <p:spPr bwMode="auto">
          <a:xfrm rot="5400000">
            <a:off x="7523163" y="1660525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7142163" y="1431925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X[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;4]</a:t>
            </a:r>
          </a:p>
        </p:txBody>
      </p:sp>
      <p:pic>
        <p:nvPicPr>
          <p:cNvPr id="2869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003800"/>
            <a:ext cx="39147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1884363" y="5427663"/>
            <a:ext cx="381000" cy="360362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97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16600"/>
            <a:ext cx="391795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702" name="Picture 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5472113"/>
            <a:ext cx="44386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4" name="Text Box 31"/>
          <p:cNvSpPr txBox="1">
            <a:spLocks noChangeArrowheads="1"/>
          </p:cNvSpPr>
          <p:nvPr/>
        </p:nvSpPr>
        <p:spPr bwMode="auto">
          <a:xfrm>
            <a:off x="6723063" y="2049463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x=</a:t>
            </a:r>
          </a:p>
        </p:txBody>
      </p:sp>
      <p:sp>
        <p:nvSpPr>
          <p:cNvPr id="46095" name="Text Box 32"/>
          <p:cNvSpPr txBox="1">
            <a:spLocks noChangeArrowheads="1"/>
          </p:cNvSpPr>
          <p:nvPr/>
        </p:nvSpPr>
        <p:spPr bwMode="auto">
          <a:xfrm>
            <a:off x="6723063" y="266065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A50021"/>
                </a:solidFill>
              </a:rPr>
              <a:t>y=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6723063" y="893763"/>
            <a:ext cx="213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E.g., a=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/>
              <a:t>; K=4</a:t>
            </a:r>
          </a:p>
        </p:txBody>
      </p:sp>
      <p:sp>
        <p:nvSpPr>
          <p:cNvPr id="46097" name="Text Box 7"/>
          <p:cNvSpPr txBox="1">
            <a:spLocks noChangeArrowheads="1"/>
          </p:cNvSpPr>
          <p:nvPr/>
        </p:nvSpPr>
        <p:spPr bwMode="auto">
          <a:xfrm>
            <a:off x="593725" y="1047750"/>
            <a:ext cx="5635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0000CC"/>
                </a:solidFill>
              </a:rPr>
              <a:t>[Ailon-Chazelle-Commandur-Lu’04, Gopalan-Jayram-</a:t>
            </a:r>
          </a:p>
          <a:p>
            <a:r>
              <a:rPr lang="en-US">
                <a:solidFill>
                  <a:srgbClr val="0000CC"/>
                </a:solidFill>
              </a:rPr>
              <a:t>Krauthgamer-Kumar’07, A-Indyk-Krauthgamer’09]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5" grpId="0" animBg="1"/>
      <p:bldP spid="28682" grpId="0" animBg="1"/>
      <p:bldP spid="28683" grpId="0"/>
      <p:bldP spid="28684" grpId="0" animBg="1"/>
      <p:bldP spid="28685" grpId="0"/>
      <p:bldP spid="28695" grpId="0" animBg="1"/>
      <p:bldP spid="46094" grpId="0"/>
      <p:bldP spid="46095" grpId="0"/>
      <p:bldP spid="2870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Ulam: the embedding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“Geometrizing” characterization: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Gives an embedding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7108" name="Text Box 28"/>
          <p:cNvSpPr txBox="1">
            <a:spLocks noChangeArrowheads="1"/>
          </p:cNvSpPr>
          <p:nvPr/>
        </p:nvSpPr>
        <p:spPr bwMode="auto">
          <a:xfrm>
            <a:off x="7616825" y="1001713"/>
            <a:ext cx="130333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1234</a:t>
            </a: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5</a:t>
            </a:r>
            <a:r>
              <a:rPr lang="en-US" sz="1600" b="1">
                <a:latin typeface="Courier New" pitchFamily="49" charset="0"/>
              </a:rPr>
              <a:t>6789</a:t>
            </a:r>
          </a:p>
        </p:txBody>
      </p:sp>
      <p:sp>
        <p:nvSpPr>
          <p:cNvPr id="47109" name="Text Box 29"/>
          <p:cNvSpPr txBox="1">
            <a:spLocks noChangeArrowheads="1"/>
          </p:cNvSpPr>
          <p:nvPr/>
        </p:nvSpPr>
        <p:spPr bwMode="auto">
          <a:xfrm>
            <a:off x="7616825" y="1657350"/>
            <a:ext cx="1303338" cy="355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>
                <a:latin typeface="Courier New" pitchFamily="49" charset="0"/>
              </a:rPr>
              <a:t>12346789</a:t>
            </a:r>
            <a:r>
              <a:rPr lang="en-US" sz="1600" b="1">
                <a:solidFill>
                  <a:srgbClr val="FF0000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47110" name="AutoShape 30"/>
          <p:cNvSpPr>
            <a:spLocks/>
          </p:cNvSpPr>
          <p:nvPr/>
        </p:nvSpPr>
        <p:spPr bwMode="auto">
          <a:xfrm rot="-5400000">
            <a:off x="8397875" y="1844675"/>
            <a:ext cx="152400" cy="425450"/>
          </a:xfrm>
          <a:prstGeom prst="leftBrace">
            <a:avLst>
              <a:gd name="adj1" fmla="val 232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31"/>
          <p:cNvSpPr txBox="1">
            <a:spLocks noChangeArrowheads="1"/>
          </p:cNvSpPr>
          <p:nvPr/>
        </p:nvSpPr>
        <p:spPr bwMode="auto">
          <a:xfrm>
            <a:off x="8153400" y="205740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Y[</a:t>
            </a:r>
            <a:r>
              <a:rPr lang="en-US" sz="1600">
                <a:solidFill>
                  <a:srgbClr val="FF0000"/>
                </a:solidFill>
              </a:rPr>
              <a:t>5</a:t>
            </a:r>
            <a:r>
              <a:rPr lang="en-US" sz="1600"/>
              <a:t>;4]</a:t>
            </a:r>
          </a:p>
        </p:txBody>
      </p:sp>
      <p:sp>
        <p:nvSpPr>
          <p:cNvPr id="47112" name="AutoShape 32"/>
          <p:cNvSpPr>
            <a:spLocks/>
          </p:cNvSpPr>
          <p:nvPr/>
        </p:nvSpPr>
        <p:spPr bwMode="auto">
          <a:xfrm rot="5400000">
            <a:off x="7903369" y="740569"/>
            <a:ext cx="74612" cy="425450"/>
          </a:xfrm>
          <a:prstGeom prst="leftBrace">
            <a:avLst>
              <a:gd name="adj1" fmla="val 475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33"/>
          <p:cNvSpPr txBox="1">
            <a:spLocks noChangeArrowheads="1"/>
          </p:cNvSpPr>
          <p:nvPr/>
        </p:nvSpPr>
        <p:spPr bwMode="auto">
          <a:xfrm>
            <a:off x="7588250" y="577850"/>
            <a:ext cx="715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X[</a:t>
            </a:r>
            <a:r>
              <a:rPr lang="en-US" sz="1600">
                <a:solidFill>
                  <a:srgbClr val="FF0000"/>
                </a:solidFill>
              </a:rPr>
              <a:t>5</a:t>
            </a:r>
            <a:r>
              <a:rPr lang="en-US" sz="1600"/>
              <a:t>;4]</a:t>
            </a:r>
          </a:p>
        </p:txBody>
      </p:sp>
      <p:sp>
        <p:nvSpPr>
          <p:cNvPr id="14401" name="Rectangle 65"/>
          <p:cNvSpPr>
            <a:spLocks noChangeArrowheads="1"/>
          </p:cNvSpPr>
          <p:nvPr/>
        </p:nvSpPr>
        <p:spPr bwMode="auto">
          <a:xfrm>
            <a:off x="8686800" y="6400800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417" name="Picture 8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76475"/>
            <a:ext cx="7126288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8740" y="4005075"/>
                <a:ext cx="7523021" cy="1331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[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;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]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…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∈ </m:t>
                      </m:r>
                      <m:sSubSup>
                        <m:sSubSupPr>
                          <m:ctrlPr>
                            <a:rPr lang="en-US" sz="24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24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4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2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40" y="4005075"/>
                <a:ext cx="7523021" cy="13314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1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Oval 2"/>
          <p:cNvSpPr>
            <a:spLocks noChangeArrowheads="1"/>
          </p:cNvSpPr>
          <p:nvPr/>
        </p:nvSpPr>
        <p:spPr bwMode="auto">
          <a:xfrm>
            <a:off x="6801302" y="3697288"/>
            <a:ext cx="1190625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Distance as low-complexity computation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732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Gives more </a:t>
            </a:r>
            <a:r>
              <a:rPr lang="en-US" sz="2800" i="1" dirty="0" smtClean="0"/>
              <a:t>computational </a:t>
            </a:r>
            <a:r>
              <a:rPr lang="en-US" sz="2800" dirty="0" smtClean="0"/>
              <a:t>view of </a:t>
            </a:r>
            <a:r>
              <a:rPr lang="en-US" sz="2800" dirty="0" err="1" smtClean="0"/>
              <a:t>embeddings</a:t>
            </a:r>
            <a:endParaRPr lang="en-US" sz="2800" dirty="0" smtClean="0"/>
          </a:p>
          <a:p>
            <a:pPr eaLnBrk="1" hangingPunct="1"/>
            <a:r>
              <a:rPr lang="en-US" sz="2800" dirty="0" err="1" smtClean="0"/>
              <a:t>Ulam</a:t>
            </a:r>
            <a:r>
              <a:rPr lang="en-US" sz="2800" dirty="0" smtClean="0"/>
              <a:t> characterization is related to work in the context of </a:t>
            </a:r>
            <a:r>
              <a:rPr lang="en-US" sz="2800" i="1" dirty="0" err="1" smtClean="0"/>
              <a:t>sublinear</a:t>
            </a:r>
            <a:r>
              <a:rPr lang="en-US" sz="2800" i="1" dirty="0" smtClean="0"/>
              <a:t> (local) algorithms</a:t>
            </a:r>
            <a:r>
              <a:rPr lang="en-US" sz="2800" dirty="0" smtClean="0"/>
              <a:t>:     property testing &amp; streaming </a:t>
            </a:r>
            <a:r>
              <a:rPr lang="en-US" sz="2400" dirty="0" smtClean="0">
                <a:solidFill>
                  <a:srgbClr val="0000CC"/>
                </a:solidFill>
              </a:rPr>
              <a:t>[EKKRV98, ACCL04, GJKK07, GG07, EJ08]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900" dirty="0" smtClean="0"/>
          </a:p>
        </p:txBody>
      </p:sp>
      <p:grpSp>
        <p:nvGrpSpPr>
          <p:cNvPr id="244741" name="Group 5"/>
          <p:cNvGrpSpPr>
            <a:grpSpLocks/>
          </p:cNvGrpSpPr>
          <p:nvPr/>
        </p:nvGrpSpPr>
        <p:grpSpPr bwMode="auto">
          <a:xfrm>
            <a:off x="5570990" y="5653088"/>
            <a:ext cx="3035300" cy="346075"/>
            <a:chOff x="605" y="3635"/>
            <a:chExt cx="1912" cy="218"/>
          </a:xfrm>
        </p:grpSpPr>
        <p:sp>
          <p:nvSpPr>
            <p:cNvPr id="48182" name="Rectangle 6"/>
            <p:cNvSpPr>
              <a:spLocks noChangeArrowheads="1"/>
            </p:cNvSpPr>
            <p:nvPr/>
          </p:nvSpPr>
          <p:spPr bwMode="auto">
            <a:xfrm>
              <a:off x="605" y="3635"/>
              <a:ext cx="1912" cy="218"/>
            </a:xfrm>
            <a:prstGeom prst="rect">
              <a:avLst/>
            </a:prstGeom>
            <a:solidFill>
              <a:srgbClr val="3399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3" name="Line 7"/>
            <p:cNvSpPr>
              <a:spLocks noChangeShapeType="1"/>
            </p:cNvSpPr>
            <p:nvPr/>
          </p:nvSpPr>
          <p:spPr bwMode="auto">
            <a:xfrm>
              <a:off x="847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4" name="Line 8"/>
            <p:cNvSpPr>
              <a:spLocks noChangeShapeType="1"/>
            </p:cNvSpPr>
            <p:nvPr/>
          </p:nvSpPr>
          <p:spPr bwMode="auto">
            <a:xfrm>
              <a:off x="1088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5" name="Line 9"/>
            <p:cNvSpPr>
              <a:spLocks noChangeShapeType="1"/>
            </p:cNvSpPr>
            <p:nvPr/>
          </p:nvSpPr>
          <p:spPr bwMode="auto">
            <a:xfrm>
              <a:off x="1330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6" name="Line 10"/>
            <p:cNvSpPr>
              <a:spLocks noChangeShapeType="1"/>
            </p:cNvSpPr>
            <p:nvPr/>
          </p:nvSpPr>
          <p:spPr bwMode="auto">
            <a:xfrm>
              <a:off x="1573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7" name="Line 11"/>
            <p:cNvSpPr>
              <a:spLocks noChangeShapeType="1"/>
            </p:cNvSpPr>
            <p:nvPr/>
          </p:nvSpPr>
          <p:spPr bwMode="auto">
            <a:xfrm>
              <a:off x="1815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8" name="Line 12"/>
            <p:cNvSpPr>
              <a:spLocks noChangeShapeType="1"/>
            </p:cNvSpPr>
            <p:nvPr/>
          </p:nvSpPr>
          <p:spPr bwMode="auto">
            <a:xfrm>
              <a:off x="2056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9" name="Line 13"/>
            <p:cNvSpPr>
              <a:spLocks noChangeShapeType="1"/>
            </p:cNvSpPr>
            <p:nvPr/>
          </p:nvSpPr>
          <p:spPr bwMode="auto">
            <a:xfrm>
              <a:off x="2298" y="3635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4750" name="Group 14"/>
          <p:cNvGrpSpPr>
            <a:grpSpLocks/>
          </p:cNvGrpSpPr>
          <p:nvPr/>
        </p:nvGrpSpPr>
        <p:grpSpPr bwMode="auto">
          <a:xfrm>
            <a:off x="5570990" y="6076951"/>
            <a:ext cx="3035300" cy="346075"/>
            <a:chOff x="605" y="3902"/>
            <a:chExt cx="1912" cy="218"/>
          </a:xfrm>
        </p:grpSpPr>
        <p:sp>
          <p:nvSpPr>
            <p:cNvPr id="48174" name="Rectangle 15"/>
            <p:cNvSpPr>
              <a:spLocks noChangeArrowheads="1"/>
            </p:cNvSpPr>
            <p:nvPr/>
          </p:nvSpPr>
          <p:spPr bwMode="auto">
            <a:xfrm>
              <a:off x="605" y="3902"/>
              <a:ext cx="1912" cy="218"/>
            </a:xfrm>
            <a:prstGeom prst="rect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Line 16"/>
            <p:cNvSpPr>
              <a:spLocks noChangeShapeType="1"/>
            </p:cNvSpPr>
            <p:nvPr/>
          </p:nvSpPr>
          <p:spPr bwMode="auto">
            <a:xfrm>
              <a:off x="847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6" name="Line 17"/>
            <p:cNvSpPr>
              <a:spLocks noChangeShapeType="1"/>
            </p:cNvSpPr>
            <p:nvPr/>
          </p:nvSpPr>
          <p:spPr bwMode="auto">
            <a:xfrm>
              <a:off x="1088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7" name="Line 18"/>
            <p:cNvSpPr>
              <a:spLocks noChangeShapeType="1"/>
            </p:cNvSpPr>
            <p:nvPr/>
          </p:nvSpPr>
          <p:spPr bwMode="auto">
            <a:xfrm>
              <a:off x="1330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8" name="Line 19"/>
            <p:cNvSpPr>
              <a:spLocks noChangeShapeType="1"/>
            </p:cNvSpPr>
            <p:nvPr/>
          </p:nvSpPr>
          <p:spPr bwMode="auto">
            <a:xfrm>
              <a:off x="1573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9" name="Line 20"/>
            <p:cNvSpPr>
              <a:spLocks noChangeShapeType="1"/>
            </p:cNvSpPr>
            <p:nvPr/>
          </p:nvSpPr>
          <p:spPr bwMode="auto">
            <a:xfrm>
              <a:off x="1815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0" name="Line 21"/>
            <p:cNvSpPr>
              <a:spLocks noChangeShapeType="1"/>
            </p:cNvSpPr>
            <p:nvPr/>
          </p:nvSpPr>
          <p:spPr bwMode="auto">
            <a:xfrm>
              <a:off x="2056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22"/>
            <p:cNvSpPr>
              <a:spLocks noChangeShapeType="1"/>
            </p:cNvSpPr>
            <p:nvPr/>
          </p:nvSpPr>
          <p:spPr bwMode="auto">
            <a:xfrm>
              <a:off x="2298" y="3902"/>
              <a:ext cx="0" cy="2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4759" name="Oval 23"/>
          <p:cNvSpPr>
            <a:spLocks noChangeArrowheads="1"/>
          </p:cNvSpPr>
          <p:nvPr/>
        </p:nvSpPr>
        <p:spPr bwMode="auto">
          <a:xfrm>
            <a:off x="5840865" y="5000626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5010602" y="5538788"/>
            <a:ext cx="3818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X</a:t>
            </a:r>
            <a:endParaRPr lang="en-US" sz="2300" dirty="0">
              <a:solidFill>
                <a:srgbClr val="A50021"/>
              </a:solidFill>
            </a:endParaRPr>
          </a:p>
        </p:txBody>
      </p:sp>
      <p:sp>
        <p:nvSpPr>
          <p:cNvPr id="244761" name="Text Box 25"/>
          <p:cNvSpPr txBox="1">
            <a:spLocks noChangeArrowheads="1"/>
          </p:cNvSpPr>
          <p:nvPr/>
        </p:nvSpPr>
        <p:spPr bwMode="auto">
          <a:xfrm>
            <a:off x="5002665" y="6002338"/>
            <a:ext cx="381836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300" dirty="0" smtClean="0">
                <a:solidFill>
                  <a:srgbClr val="A50021"/>
                </a:solidFill>
              </a:rPr>
              <a:t>Y</a:t>
            </a:r>
            <a:endParaRPr lang="en-US" sz="2300" dirty="0">
              <a:solidFill>
                <a:srgbClr val="A50021"/>
              </a:solidFill>
            </a:endParaRPr>
          </a:p>
        </p:txBody>
      </p:sp>
      <p:sp>
        <p:nvSpPr>
          <p:cNvPr id="244762" name="Oval 26"/>
          <p:cNvSpPr>
            <a:spLocks noChangeArrowheads="1"/>
          </p:cNvSpPr>
          <p:nvPr/>
        </p:nvSpPr>
        <p:spPr bwMode="auto">
          <a:xfrm>
            <a:off x="6647315" y="5000626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3" name="Oval 27"/>
          <p:cNvSpPr>
            <a:spLocks noChangeArrowheads="1"/>
          </p:cNvSpPr>
          <p:nvPr/>
        </p:nvSpPr>
        <p:spPr bwMode="auto">
          <a:xfrm>
            <a:off x="7491865" y="5000626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4" name="Oval 28"/>
          <p:cNvSpPr>
            <a:spLocks noChangeArrowheads="1"/>
          </p:cNvSpPr>
          <p:nvPr/>
        </p:nvSpPr>
        <p:spPr bwMode="auto">
          <a:xfrm>
            <a:off x="6455227" y="4425951"/>
            <a:ext cx="192088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5" name="Oval 29"/>
          <p:cNvSpPr>
            <a:spLocks noChangeArrowheads="1"/>
          </p:cNvSpPr>
          <p:nvPr/>
        </p:nvSpPr>
        <p:spPr bwMode="auto">
          <a:xfrm>
            <a:off x="7952240" y="4425951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6" name="Oval 30"/>
          <p:cNvSpPr>
            <a:spLocks noChangeArrowheads="1"/>
          </p:cNvSpPr>
          <p:nvPr/>
        </p:nvSpPr>
        <p:spPr bwMode="auto">
          <a:xfrm>
            <a:off x="8260215" y="5000626"/>
            <a:ext cx="192087" cy="192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767" name="Line 31"/>
          <p:cNvSpPr>
            <a:spLocks noChangeShapeType="1"/>
          </p:cNvSpPr>
          <p:nvPr/>
        </p:nvSpPr>
        <p:spPr bwMode="auto">
          <a:xfrm flipV="1">
            <a:off x="5724977" y="5154613"/>
            <a:ext cx="153988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8" name="Line 32"/>
          <p:cNvSpPr>
            <a:spLocks noChangeShapeType="1"/>
          </p:cNvSpPr>
          <p:nvPr/>
        </p:nvSpPr>
        <p:spPr bwMode="auto">
          <a:xfrm flipV="1">
            <a:off x="5802765" y="5192713"/>
            <a:ext cx="114300" cy="998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69" name="Line 33"/>
          <p:cNvSpPr>
            <a:spLocks noChangeShapeType="1"/>
          </p:cNvSpPr>
          <p:nvPr/>
        </p:nvSpPr>
        <p:spPr bwMode="auto">
          <a:xfrm flipH="1" flipV="1">
            <a:off x="6032952" y="5116513"/>
            <a:ext cx="882650" cy="730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0" name="Line 34"/>
          <p:cNvSpPr>
            <a:spLocks noChangeShapeType="1"/>
          </p:cNvSpPr>
          <p:nvPr/>
        </p:nvSpPr>
        <p:spPr bwMode="auto">
          <a:xfrm flipH="1" flipV="1">
            <a:off x="6032952" y="5192713"/>
            <a:ext cx="844550" cy="1038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1" name="Line 35"/>
          <p:cNvSpPr>
            <a:spLocks noChangeShapeType="1"/>
          </p:cNvSpPr>
          <p:nvPr/>
        </p:nvSpPr>
        <p:spPr bwMode="auto">
          <a:xfrm flipV="1">
            <a:off x="7261677" y="5192713"/>
            <a:ext cx="30797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2" name="Line 36"/>
          <p:cNvSpPr>
            <a:spLocks noChangeShapeType="1"/>
          </p:cNvSpPr>
          <p:nvPr/>
        </p:nvSpPr>
        <p:spPr bwMode="auto">
          <a:xfrm flipV="1">
            <a:off x="7299777" y="5192713"/>
            <a:ext cx="307975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3" name="Line 37"/>
          <p:cNvSpPr>
            <a:spLocks noChangeShapeType="1"/>
          </p:cNvSpPr>
          <p:nvPr/>
        </p:nvSpPr>
        <p:spPr bwMode="auto">
          <a:xfrm flipH="1" flipV="1">
            <a:off x="8414202" y="5192713"/>
            <a:ext cx="76200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4" name="Line 38"/>
          <p:cNvSpPr>
            <a:spLocks noChangeShapeType="1"/>
          </p:cNvSpPr>
          <p:nvPr/>
        </p:nvSpPr>
        <p:spPr bwMode="auto">
          <a:xfrm flipH="1" flipV="1">
            <a:off x="8376102" y="5192713"/>
            <a:ext cx="7620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5" name="Line 39"/>
          <p:cNvSpPr>
            <a:spLocks noChangeShapeType="1"/>
          </p:cNvSpPr>
          <p:nvPr/>
        </p:nvSpPr>
        <p:spPr bwMode="auto">
          <a:xfrm flipV="1">
            <a:off x="7645852" y="5154613"/>
            <a:ext cx="65405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6" name="Line 40"/>
          <p:cNvSpPr>
            <a:spLocks noChangeShapeType="1"/>
          </p:cNvSpPr>
          <p:nvPr/>
        </p:nvSpPr>
        <p:spPr bwMode="auto">
          <a:xfrm flipV="1">
            <a:off x="7645852" y="5192713"/>
            <a:ext cx="69215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7" name="Line 41"/>
          <p:cNvSpPr>
            <a:spLocks noChangeShapeType="1"/>
          </p:cNvSpPr>
          <p:nvPr/>
        </p:nvSpPr>
        <p:spPr bwMode="auto">
          <a:xfrm flipV="1">
            <a:off x="6185352" y="5154613"/>
            <a:ext cx="500063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8" name="Line 42"/>
          <p:cNvSpPr>
            <a:spLocks noChangeShapeType="1"/>
          </p:cNvSpPr>
          <p:nvPr/>
        </p:nvSpPr>
        <p:spPr bwMode="auto">
          <a:xfrm flipV="1">
            <a:off x="6147252" y="5192713"/>
            <a:ext cx="57785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79" name="Line 43"/>
          <p:cNvSpPr>
            <a:spLocks noChangeShapeType="1"/>
          </p:cNvSpPr>
          <p:nvPr/>
        </p:nvSpPr>
        <p:spPr bwMode="auto">
          <a:xfrm flipV="1">
            <a:off x="6609215" y="5140326"/>
            <a:ext cx="882650" cy="668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0" name="Line 44"/>
          <p:cNvSpPr>
            <a:spLocks noChangeShapeType="1"/>
          </p:cNvSpPr>
          <p:nvPr/>
        </p:nvSpPr>
        <p:spPr bwMode="auto">
          <a:xfrm flipV="1">
            <a:off x="6531427" y="5178426"/>
            <a:ext cx="998538" cy="1052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1" name="Line 45"/>
          <p:cNvSpPr>
            <a:spLocks noChangeShapeType="1"/>
          </p:cNvSpPr>
          <p:nvPr/>
        </p:nvSpPr>
        <p:spPr bwMode="auto">
          <a:xfrm flipH="1" flipV="1">
            <a:off x="7683952" y="5154613"/>
            <a:ext cx="384175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2" name="Line 46"/>
          <p:cNvSpPr>
            <a:spLocks noChangeShapeType="1"/>
          </p:cNvSpPr>
          <p:nvPr/>
        </p:nvSpPr>
        <p:spPr bwMode="auto">
          <a:xfrm flipH="1" flipV="1">
            <a:off x="7645852" y="5192713"/>
            <a:ext cx="460375" cy="998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3" name="Line 47"/>
          <p:cNvSpPr>
            <a:spLocks noChangeShapeType="1"/>
          </p:cNvSpPr>
          <p:nvPr/>
        </p:nvSpPr>
        <p:spPr bwMode="auto">
          <a:xfrm flipH="1" flipV="1">
            <a:off x="6839402" y="5116513"/>
            <a:ext cx="844550" cy="692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4" name="Line 48"/>
          <p:cNvSpPr>
            <a:spLocks noChangeShapeType="1"/>
          </p:cNvSpPr>
          <p:nvPr/>
        </p:nvSpPr>
        <p:spPr bwMode="auto">
          <a:xfrm flipH="1" flipV="1">
            <a:off x="6761615" y="5178426"/>
            <a:ext cx="884237" cy="1128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5" name="Line 49"/>
          <p:cNvSpPr>
            <a:spLocks noChangeShapeType="1"/>
          </p:cNvSpPr>
          <p:nvPr/>
        </p:nvSpPr>
        <p:spPr bwMode="auto">
          <a:xfrm flipH="1" flipV="1">
            <a:off x="5994852" y="5192713"/>
            <a:ext cx="230188" cy="65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6" name="Line 50"/>
          <p:cNvSpPr>
            <a:spLocks noChangeShapeType="1"/>
          </p:cNvSpPr>
          <p:nvPr/>
        </p:nvSpPr>
        <p:spPr bwMode="auto">
          <a:xfrm flipH="1" flipV="1">
            <a:off x="5956752" y="5192713"/>
            <a:ext cx="152400" cy="1076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87" name="Text Box 51"/>
          <p:cNvSpPr txBox="1">
            <a:spLocks noChangeArrowheads="1"/>
          </p:cNvSpPr>
          <p:nvPr/>
        </p:nvSpPr>
        <p:spPr bwMode="auto">
          <a:xfrm>
            <a:off x="4380365" y="4870451"/>
            <a:ext cx="107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sum (</a:t>
            </a:r>
            <a:r>
              <a:rPr lang="en-US" sz="2000">
                <a:solidFill>
                  <a:srgbClr val="A50021"/>
                </a:solidFill>
              </a:rPr>
              <a:t>ℓ</a:t>
            </a:r>
            <a:r>
              <a:rPr lang="en-US" sz="2000" baseline="-25000">
                <a:solidFill>
                  <a:srgbClr val="A50021"/>
                </a:solidFill>
              </a:rPr>
              <a:t>1</a:t>
            </a:r>
            <a:r>
              <a:rPr lang="en-US" sz="2000"/>
              <a:t>)</a:t>
            </a:r>
          </a:p>
        </p:txBody>
      </p:sp>
      <p:sp>
        <p:nvSpPr>
          <p:cNvPr id="244788" name="Text Box 52"/>
          <p:cNvSpPr txBox="1">
            <a:spLocks noChangeArrowheads="1"/>
          </p:cNvSpPr>
          <p:nvPr/>
        </p:nvSpPr>
        <p:spPr bwMode="auto">
          <a:xfrm>
            <a:off x="4380365" y="4281488"/>
            <a:ext cx="110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max (</a:t>
            </a:r>
            <a:r>
              <a:rPr lang="en-US" sz="2000">
                <a:solidFill>
                  <a:srgbClr val="A50021"/>
                </a:solidFill>
              </a:rPr>
              <a:t>ℓ</a:t>
            </a:r>
            <a:r>
              <a:rPr lang="en-US" sz="2000" baseline="-25000">
                <a:solidFill>
                  <a:srgbClr val="A50021"/>
                </a:solidFill>
                <a:cs typeface="Arial" charset="0"/>
              </a:rPr>
              <a:t>∞</a:t>
            </a:r>
            <a:r>
              <a:rPr lang="en-US" sz="2000"/>
              <a:t>)</a:t>
            </a:r>
          </a:p>
        </p:txBody>
      </p:sp>
      <p:sp>
        <p:nvSpPr>
          <p:cNvPr id="244789" name="Text Box 53"/>
          <p:cNvSpPr txBox="1">
            <a:spLocks noChangeArrowheads="1"/>
          </p:cNvSpPr>
          <p:nvPr/>
        </p:nvSpPr>
        <p:spPr bwMode="auto">
          <a:xfrm>
            <a:off x="4111140" y="3720180"/>
            <a:ext cx="28039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sum of squares 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sq</a:t>
            </a:r>
            <a:r>
              <a:rPr lang="en-US" sz="2000" dirty="0" smtClean="0">
                <a:solidFill>
                  <a:srgbClr val="C00000"/>
                </a:solidFill>
              </a:rPr>
              <a:t>-ℓ</a:t>
            </a:r>
            <a:r>
              <a:rPr lang="en-US" sz="2000" baseline="-250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244790" name="Line 54"/>
          <p:cNvSpPr>
            <a:spLocks noChangeShapeType="1"/>
          </p:cNvSpPr>
          <p:nvPr/>
        </p:nvSpPr>
        <p:spPr bwMode="auto">
          <a:xfrm flipV="1">
            <a:off x="6609215" y="4079876"/>
            <a:ext cx="692150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1" name="Line 55"/>
          <p:cNvSpPr>
            <a:spLocks noChangeShapeType="1"/>
          </p:cNvSpPr>
          <p:nvPr/>
        </p:nvSpPr>
        <p:spPr bwMode="auto">
          <a:xfrm flipH="1" flipV="1">
            <a:off x="7453765" y="4079876"/>
            <a:ext cx="538162" cy="346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2" name="Line 56"/>
          <p:cNvSpPr>
            <a:spLocks noChangeShapeType="1"/>
          </p:cNvSpPr>
          <p:nvPr/>
        </p:nvSpPr>
        <p:spPr bwMode="auto">
          <a:xfrm flipV="1">
            <a:off x="5956752" y="4602163"/>
            <a:ext cx="536575" cy="398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3" name="Line 57"/>
          <p:cNvSpPr>
            <a:spLocks noChangeShapeType="1"/>
          </p:cNvSpPr>
          <p:nvPr/>
        </p:nvSpPr>
        <p:spPr bwMode="auto">
          <a:xfrm flipH="1" flipV="1">
            <a:off x="6569527" y="4602163"/>
            <a:ext cx="155575" cy="398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4" name="Line 58"/>
          <p:cNvSpPr>
            <a:spLocks noChangeShapeType="1"/>
          </p:cNvSpPr>
          <p:nvPr/>
        </p:nvSpPr>
        <p:spPr bwMode="auto">
          <a:xfrm flipV="1">
            <a:off x="7645852" y="4578351"/>
            <a:ext cx="346075" cy="461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5" name="Line 59"/>
          <p:cNvSpPr>
            <a:spLocks noChangeShapeType="1"/>
          </p:cNvSpPr>
          <p:nvPr/>
        </p:nvSpPr>
        <p:spPr bwMode="auto">
          <a:xfrm flipH="1" flipV="1">
            <a:off x="8107815" y="4578351"/>
            <a:ext cx="230187" cy="422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796" name="Text Box 60"/>
          <p:cNvSpPr txBox="1">
            <a:spLocks noChangeArrowheads="1"/>
          </p:cNvSpPr>
          <p:nvPr/>
        </p:nvSpPr>
        <p:spPr bwMode="auto">
          <a:xfrm>
            <a:off x="6839402" y="3657601"/>
            <a:ext cx="1198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edit(</a:t>
            </a:r>
            <a:r>
              <a:rPr lang="en-US" sz="2000">
                <a:solidFill>
                  <a:srgbClr val="A50021"/>
                </a:solidFill>
              </a:rPr>
              <a:t>P,Q</a:t>
            </a:r>
            <a:r>
              <a:rPr lang="en-US" sz="200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09045" y="4220835"/>
                <a:ext cx="2923044" cy="829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sq</m:t>
                        </m:r>
                        <m:r>
                          <m:rPr>
                            <m:nor/>
                          </m:rPr>
                          <a:rPr lang="en-US" sz="3200" b="0" i="0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A50021"/>
                            </a:solidFill>
                          </a:rPr>
                          <m:t>ℓ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3200" i="1" dirty="0" smtClean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</m:sSubSup>
                    <m:d>
                      <m:dPr>
                        <m:ctrlPr>
                          <a:rPr lang="en-US" sz="3200" i="1" dirty="0" smtClean="0">
                            <a:solidFill>
                              <a:srgbClr val="A5002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3200" dirty="0" smtClean="0">
                                <a:solidFill>
                                  <a:srgbClr val="A50021"/>
                                </a:solidFill>
                              </a:rPr>
                              <m:t>ℓ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32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sup>
                        </m:sSubSup>
                        <m:d>
                          <m:dPr>
                            <m:ctrlPr>
                              <a:rPr lang="en-US" sz="3200" i="1" dirty="0" smtClean="0">
                                <a:solidFill>
                                  <a:srgbClr val="A5002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3200" dirty="0" smtClean="0">
                                    <a:solidFill>
                                      <a:srgbClr val="A50021"/>
                                    </a:solidFill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3200" i="1" dirty="0" smtClean="0">
                                    <a:solidFill>
                                      <a:srgbClr val="A50021"/>
                                    </a:solidFill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</a:rPr>
                  <a:t>=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45" y="4220835"/>
                <a:ext cx="2923044" cy="829907"/>
              </a:xfrm>
              <a:prstGeom prst="rect">
                <a:avLst/>
              </a:prstGeom>
              <a:blipFill rotWithShape="1">
                <a:blip r:embed="rId2"/>
                <a:stretch>
                  <a:fillRect r="-4384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  <p:bldP spid="244759" grpId="0" animBg="1"/>
      <p:bldP spid="244760" grpId="0"/>
      <p:bldP spid="244761" grpId="0"/>
      <p:bldP spid="244762" grpId="0" animBg="1"/>
      <p:bldP spid="244763" grpId="0" animBg="1"/>
      <p:bldP spid="244764" grpId="0" animBg="1"/>
      <p:bldP spid="244765" grpId="0" animBg="1"/>
      <p:bldP spid="244766" grpId="0" animBg="1"/>
      <p:bldP spid="244767" grpId="0" animBg="1"/>
      <p:bldP spid="244768" grpId="0" animBg="1"/>
      <p:bldP spid="244769" grpId="0" animBg="1"/>
      <p:bldP spid="244770" grpId="0" animBg="1"/>
      <p:bldP spid="244771" grpId="0" animBg="1"/>
      <p:bldP spid="244772" grpId="0" animBg="1"/>
      <p:bldP spid="244773" grpId="0" animBg="1"/>
      <p:bldP spid="244774" grpId="0" animBg="1"/>
      <p:bldP spid="244775" grpId="0" animBg="1"/>
      <p:bldP spid="244776" grpId="0" animBg="1"/>
      <p:bldP spid="244777" grpId="0" animBg="1"/>
      <p:bldP spid="244778" grpId="0" animBg="1"/>
      <p:bldP spid="244779" grpId="0" animBg="1"/>
      <p:bldP spid="244780" grpId="0" animBg="1"/>
      <p:bldP spid="244781" grpId="0" animBg="1"/>
      <p:bldP spid="244782" grpId="0" animBg="1"/>
      <p:bldP spid="244783" grpId="0" animBg="1"/>
      <p:bldP spid="244784" grpId="0" animBg="1"/>
      <p:bldP spid="244785" grpId="0" animBg="1"/>
      <p:bldP spid="244786" grpId="0" animBg="1"/>
      <p:bldP spid="244787" grpId="0"/>
      <p:bldP spid="244788" grpId="0"/>
      <p:bldP spid="244789" grpId="0"/>
      <p:bldP spid="244790" grpId="0" animBg="1"/>
      <p:bldP spid="244791" grpId="0" animBg="1"/>
      <p:bldP spid="244792" grpId="0" animBg="1"/>
      <p:bldP spid="244793" grpId="0" animBg="1"/>
      <p:bldP spid="244794" grpId="0" animBg="1"/>
      <p:bldP spid="244795" grpId="0" animBg="1"/>
      <p:bldP spid="244796" grpId="0"/>
      <p:bldP spid="6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4,…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Embedding into product spaces?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Of edit distance, EMD…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NNS for any norm (</a:t>
            </a:r>
            <a:r>
              <a:rPr lang="en-US" sz="2900" dirty="0" err="1" smtClean="0"/>
              <a:t>Banach</a:t>
            </a:r>
            <a:r>
              <a:rPr lang="en-US" sz="2900" dirty="0" smtClean="0"/>
              <a:t> space) 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Would help for EMD (a norm in fact!)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A first target: </a:t>
            </a:r>
            <a:r>
              <a:rPr lang="en-US" sz="2500" dirty="0" err="1" smtClean="0"/>
              <a:t>Schatten</a:t>
            </a:r>
            <a:r>
              <a:rPr lang="en-US" sz="2500" dirty="0" smtClean="0"/>
              <a:t> norms (e.g., trace of a matrix)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Other uses of </a:t>
            </a:r>
            <a:r>
              <a:rPr lang="en-US" sz="2900" dirty="0" err="1" smtClean="0"/>
              <a:t>embeddings</a:t>
            </a:r>
            <a:r>
              <a:rPr lang="en-US" sz="2900" dirty="0" smtClean="0"/>
              <a:t> into product spaces?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Related work: </a:t>
            </a:r>
            <a:r>
              <a:rPr lang="en-US" sz="2500" i="1" dirty="0" smtClean="0"/>
              <a:t>sketching</a:t>
            </a:r>
            <a:r>
              <a:rPr lang="en-US" sz="2500" dirty="0" smtClean="0"/>
              <a:t> of product spaces, used in streaming applications </a:t>
            </a:r>
            <a:r>
              <a:rPr lang="en-US" sz="2100" dirty="0" smtClean="0">
                <a:solidFill>
                  <a:srgbClr val="0000CC"/>
                </a:solidFill>
              </a:rPr>
              <a:t>[JW’09, AIK’08, AKO’11]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aspects I didn’t mention yet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62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NNS with </a:t>
            </a:r>
            <a:r>
              <a:rPr lang="en-US" sz="2400" i="1" smtClean="0"/>
              <a:t>black-box distance</a:t>
            </a:r>
            <a:r>
              <a:rPr lang="en-US" sz="2400" smtClean="0"/>
              <a:t> function, assuming a low </a:t>
            </a:r>
            <a:r>
              <a:rPr lang="en-US" sz="2400" i="1" smtClean="0"/>
              <a:t>intrinsic</a:t>
            </a:r>
            <a:r>
              <a:rPr lang="en-US" sz="2400" smtClean="0"/>
              <a:t> dimension: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solidFill>
                  <a:srgbClr val="0000CC"/>
                </a:solidFill>
              </a:rPr>
              <a:t>[Clarkson’99], [Karger-Ruhl’02], [Hildrum-Kubiatowicz-Ma-Rao’04], [Krauthgamer-Lee’04,’05], [Indyk-Naor’07],…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Lower bounds for deterministic and/or exact NNS: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solidFill>
                  <a:srgbClr val="0000CC"/>
                </a:solidFill>
              </a:rPr>
              <a:t>[Borodin-Ostrovsky-Rabani’99], [Barkol-Rabani’00], [Jayram-Khot-Kumar-Rabani’03], [Liu’04], [Chakrabarti-Chazelle-Gum-Lvov’04], [P</a:t>
            </a:r>
            <a:r>
              <a:rPr lang="en-US" sz="2100" smtClean="0">
                <a:solidFill>
                  <a:srgbClr val="0000CC"/>
                </a:solidFill>
                <a:cs typeface="Arial" charset="0"/>
              </a:rPr>
              <a:t>ătraşcu-Thorup’06</a:t>
            </a:r>
            <a:r>
              <a:rPr lang="en-US" sz="2100" smtClean="0">
                <a:solidFill>
                  <a:srgbClr val="0000CC"/>
                </a:solidFill>
              </a:rPr>
              <a:t>],…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NNS with random input: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solidFill>
                  <a:srgbClr val="0000CC"/>
                </a:solidFill>
              </a:rPr>
              <a:t>[Alt-Heinrich-Litan’01], [Dubiner’08],…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Solving other problems via reductions from NNS: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smtClean="0">
                <a:solidFill>
                  <a:srgbClr val="0000CC"/>
                </a:solidFill>
              </a:rPr>
              <a:t>[Eppstein’92], [Indyk’00],…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/>
              <a:t>Many others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motivation?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05537D-7CCC-406B-A76F-13A76B63E9A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eHarmony: 29 Dimensions® of </a:t>
            </a:r>
            <a:r>
              <a:rPr lang="en-US" dirty="0" err="1" smtClean="0"/>
              <a:t>Compatibily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381000" y="1421970"/>
            <a:ext cx="8338740" cy="2819400"/>
          </a:xfrm>
          <a:custGeom>
            <a:avLst/>
            <a:gdLst>
              <a:gd name="connsiteX0" fmla="*/ 5295900 w 8892544"/>
              <a:gd name="connsiteY0" fmla="*/ 76200 h 2819400"/>
              <a:gd name="connsiteX1" fmla="*/ 5295900 w 8892544"/>
              <a:gd name="connsiteY1" fmla="*/ 76200 h 2819400"/>
              <a:gd name="connsiteX2" fmla="*/ 3619500 w 8892544"/>
              <a:gd name="connsiteY2" fmla="*/ 50800 h 2819400"/>
              <a:gd name="connsiteX3" fmla="*/ 3556000 w 8892544"/>
              <a:gd name="connsiteY3" fmla="*/ 38100 h 2819400"/>
              <a:gd name="connsiteX4" fmla="*/ 2095500 w 8892544"/>
              <a:gd name="connsiteY4" fmla="*/ 25400 h 2819400"/>
              <a:gd name="connsiteX5" fmla="*/ 825500 w 8892544"/>
              <a:gd name="connsiteY5" fmla="*/ 38100 h 2819400"/>
              <a:gd name="connsiteX6" fmla="*/ 685800 w 8892544"/>
              <a:gd name="connsiteY6" fmla="*/ 63500 h 2819400"/>
              <a:gd name="connsiteX7" fmla="*/ 647700 w 8892544"/>
              <a:gd name="connsiteY7" fmla="*/ 76200 h 2819400"/>
              <a:gd name="connsiteX8" fmla="*/ 546100 w 8892544"/>
              <a:gd name="connsiteY8" fmla="*/ 88900 h 2819400"/>
              <a:gd name="connsiteX9" fmla="*/ 508000 w 8892544"/>
              <a:gd name="connsiteY9" fmla="*/ 114300 h 2819400"/>
              <a:gd name="connsiteX10" fmla="*/ 444500 w 8892544"/>
              <a:gd name="connsiteY10" fmla="*/ 127000 h 2819400"/>
              <a:gd name="connsiteX11" fmla="*/ 406400 w 8892544"/>
              <a:gd name="connsiteY11" fmla="*/ 177800 h 2819400"/>
              <a:gd name="connsiteX12" fmla="*/ 355600 w 8892544"/>
              <a:gd name="connsiteY12" fmla="*/ 228600 h 2819400"/>
              <a:gd name="connsiteX13" fmla="*/ 317500 w 8892544"/>
              <a:gd name="connsiteY13" fmla="*/ 254000 h 2819400"/>
              <a:gd name="connsiteX14" fmla="*/ 266700 w 8892544"/>
              <a:gd name="connsiteY14" fmla="*/ 304800 h 2819400"/>
              <a:gd name="connsiteX15" fmla="*/ 228600 w 8892544"/>
              <a:gd name="connsiteY15" fmla="*/ 330200 h 2819400"/>
              <a:gd name="connsiteX16" fmla="*/ 190500 w 8892544"/>
              <a:gd name="connsiteY16" fmla="*/ 381000 h 2819400"/>
              <a:gd name="connsiteX17" fmla="*/ 114300 w 8892544"/>
              <a:gd name="connsiteY17" fmla="*/ 469900 h 2819400"/>
              <a:gd name="connsiteX18" fmla="*/ 63500 w 8892544"/>
              <a:gd name="connsiteY18" fmla="*/ 571500 h 2819400"/>
              <a:gd name="connsiteX19" fmla="*/ 0 w 8892544"/>
              <a:gd name="connsiteY19" fmla="*/ 711200 h 2819400"/>
              <a:gd name="connsiteX20" fmla="*/ 12700 w 8892544"/>
              <a:gd name="connsiteY20" fmla="*/ 838200 h 2819400"/>
              <a:gd name="connsiteX21" fmla="*/ 38100 w 8892544"/>
              <a:gd name="connsiteY21" fmla="*/ 1092200 h 2819400"/>
              <a:gd name="connsiteX22" fmla="*/ 76200 w 8892544"/>
              <a:gd name="connsiteY22" fmla="*/ 1206500 h 2819400"/>
              <a:gd name="connsiteX23" fmla="*/ 114300 w 8892544"/>
              <a:gd name="connsiteY23" fmla="*/ 1270000 h 2819400"/>
              <a:gd name="connsiteX24" fmla="*/ 139700 w 8892544"/>
              <a:gd name="connsiteY24" fmla="*/ 1320800 h 2819400"/>
              <a:gd name="connsiteX25" fmla="*/ 165100 w 8892544"/>
              <a:gd name="connsiteY25" fmla="*/ 1358900 h 2819400"/>
              <a:gd name="connsiteX26" fmla="*/ 177800 w 8892544"/>
              <a:gd name="connsiteY26" fmla="*/ 1397000 h 2819400"/>
              <a:gd name="connsiteX27" fmla="*/ 266700 w 8892544"/>
              <a:gd name="connsiteY27" fmla="*/ 1536700 h 2819400"/>
              <a:gd name="connsiteX28" fmla="*/ 368300 w 8892544"/>
              <a:gd name="connsiteY28" fmla="*/ 1752600 h 2819400"/>
              <a:gd name="connsiteX29" fmla="*/ 444500 w 8892544"/>
              <a:gd name="connsiteY29" fmla="*/ 1866900 h 2819400"/>
              <a:gd name="connsiteX30" fmla="*/ 482600 w 8892544"/>
              <a:gd name="connsiteY30" fmla="*/ 1930400 h 2819400"/>
              <a:gd name="connsiteX31" fmla="*/ 533400 w 8892544"/>
              <a:gd name="connsiteY31" fmla="*/ 2006600 h 2819400"/>
              <a:gd name="connsiteX32" fmla="*/ 546100 w 8892544"/>
              <a:gd name="connsiteY32" fmla="*/ 2044700 h 2819400"/>
              <a:gd name="connsiteX33" fmla="*/ 584200 w 8892544"/>
              <a:gd name="connsiteY33" fmla="*/ 2070100 h 2819400"/>
              <a:gd name="connsiteX34" fmla="*/ 660400 w 8892544"/>
              <a:gd name="connsiteY34" fmla="*/ 2120900 h 2819400"/>
              <a:gd name="connsiteX35" fmla="*/ 736600 w 8892544"/>
              <a:gd name="connsiteY35" fmla="*/ 2171700 h 2819400"/>
              <a:gd name="connsiteX36" fmla="*/ 850900 w 8892544"/>
              <a:gd name="connsiteY36" fmla="*/ 2222500 h 2819400"/>
              <a:gd name="connsiteX37" fmla="*/ 889000 w 8892544"/>
              <a:gd name="connsiteY37" fmla="*/ 2247900 h 2819400"/>
              <a:gd name="connsiteX38" fmla="*/ 952500 w 8892544"/>
              <a:gd name="connsiteY38" fmla="*/ 2260600 h 2819400"/>
              <a:gd name="connsiteX39" fmla="*/ 1003300 w 8892544"/>
              <a:gd name="connsiteY39" fmla="*/ 2286000 h 2819400"/>
              <a:gd name="connsiteX40" fmla="*/ 1130300 w 8892544"/>
              <a:gd name="connsiteY40" fmla="*/ 2336800 h 2819400"/>
              <a:gd name="connsiteX41" fmla="*/ 1244600 w 8892544"/>
              <a:gd name="connsiteY41" fmla="*/ 2387600 h 2819400"/>
              <a:gd name="connsiteX42" fmla="*/ 1295400 w 8892544"/>
              <a:gd name="connsiteY42" fmla="*/ 2413000 h 2819400"/>
              <a:gd name="connsiteX43" fmla="*/ 1358900 w 8892544"/>
              <a:gd name="connsiteY43" fmla="*/ 2425700 h 2819400"/>
              <a:gd name="connsiteX44" fmla="*/ 1435100 w 8892544"/>
              <a:gd name="connsiteY44" fmla="*/ 2451100 h 2819400"/>
              <a:gd name="connsiteX45" fmla="*/ 1562100 w 8892544"/>
              <a:gd name="connsiteY45" fmla="*/ 2476500 h 2819400"/>
              <a:gd name="connsiteX46" fmla="*/ 1638300 w 8892544"/>
              <a:gd name="connsiteY46" fmla="*/ 2489200 h 2819400"/>
              <a:gd name="connsiteX47" fmla="*/ 1765300 w 8892544"/>
              <a:gd name="connsiteY47" fmla="*/ 2514600 h 2819400"/>
              <a:gd name="connsiteX48" fmla="*/ 1930400 w 8892544"/>
              <a:gd name="connsiteY48" fmla="*/ 2527300 h 2819400"/>
              <a:gd name="connsiteX49" fmla="*/ 2108200 w 8892544"/>
              <a:gd name="connsiteY49" fmla="*/ 2552700 h 2819400"/>
              <a:gd name="connsiteX50" fmla="*/ 2184400 w 8892544"/>
              <a:gd name="connsiteY50" fmla="*/ 2565400 h 2819400"/>
              <a:gd name="connsiteX51" fmla="*/ 2781300 w 8892544"/>
              <a:gd name="connsiteY51" fmla="*/ 2590800 h 2819400"/>
              <a:gd name="connsiteX52" fmla="*/ 4064000 w 8892544"/>
              <a:gd name="connsiteY52" fmla="*/ 2603500 h 2819400"/>
              <a:gd name="connsiteX53" fmla="*/ 4229100 w 8892544"/>
              <a:gd name="connsiteY53" fmla="*/ 2616200 h 2819400"/>
              <a:gd name="connsiteX54" fmla="*/ 4279900 w 8892544"/>
              <a:gd name="connsiteY54" fmla="*/ 2628900 h 2819400"/>
              <a:gd name="connsiteX55" fmla="*/ 4432300 w 8892544"/>
              <a:gd name="connsiteY55" fmla="*/ 2641600 h 2819400"/>
              <a:gd name="connsiteX56" fmla="*/ 4648200 w 8892544"/>
              <a:gd name="connsiteY56" fmla="*/ 2692400 h 2819400"/>
              <a:gd name="connsiteX57" fmla="*/ 4978400 w 8892544"/>
              <a:gd name="connsiteY57" fmla="*/ 2717800 h 2819400"/>
              <a:gd name="connsiteX58" fmla="*/ 5041900 w 8892544"/>
              <a:gd name="connsiteY58" fmla="*/ 2730500 h 2819400"/>
              <a:gd name="connsiteX59" fmla="*/ 5372100 w 8892544"/>
              <a:gd name="connsiteY59" fmla="*/ 2755900 h 2819400"/>
              <a:gd name="connsiteX60" fmla="*/ 5410200 w 8892544"/>
              <a:gd name="connsiteY60" fmla="*/ 2768600 h 2819400"/>
              <a:gd name="connsiteX61" fmla="*/ 5664200 w 8892544"/>
              <a:gd name="connsiteY61" fmla="*/ 2794000 h 2819400"/>
              <a:gd name="connsiteX62" fmla="*/ 6184900 w 8892544"/>
              <a:gd name="connsiteY62" fmla="*/ 2819400 h 2819400"/>
              <a:gd name="connsiteX63" fmla="*/ 6654800 w 8892544"/>
              <a:gd name="connsiteY63" fmla="*/ 2806700 h 2819400"/>
              <a:gd name="connsiteX64" fmla="*/ 6858000 w 8892544"/>
              <a:gd name="connsiteY64" fmla="*/ 2781300 h 2819400"/>
              <a:gd name="connsiteX65" fmla="*/ 6946900 w 8892544"/>
              <a:gd name="connsiteY65" fmla="*/ 2755900 h 2819400"/>
              <a:gd name="connsiteX66" fmla="*/ 6985000 w 8892544"/>
              <a:gd name="connsiteY66" fmla="*/ 2743200 h 2819400"/>
              <a:gd name="connsiteX67" fmla="*/ 7112000 w 8892544"/>
              <a:gd name="connsiteY67" fmla="*/ 2730500 h 2819400"/>
              <a:gd name="connsiteX68" fmla="*/ 7239000 w 8892544"/>
              <a:gd name="connsiteY68" fmla="*/ 2705100 h 2819400"/>
              <a:gd name="connsiteX69" fmla="*/ 7277100 w 8892544"/>
              <a:gd name="connsiteY69" fmla="*/ 2692400 h 2819400"/>
              <a:gd name="connsiteX70" fmla="*/ 7353300 w 8892544"/>
              <a:gd name="connsiteY70" fmla="*/ 2679700 h 2819400"/>
              <a:gd name="connsiteX71" fmla="*/ 7391400 w 8892544"/>
              <a:gd name="connsiteY71" fmla="*/ 2667000 h 2819400"/>
              <a:gd name="connsiteX72" fmla="*/ 7480300 w 8892544"/>
              <a:gd name="connsiteY72" fmla="*/ 2654300 h 2819400"/>
              <a:gd name="connsiteX73" fmla="*/ 7518400 w 8892544"/>
              <a:gd name="connsiteY73" fmla="*/ 2641600 h 2819400"/>
              <a:gd name="connsiteX74" fmla="*/ 7607300 w 8892544"/>
              <a:gd name="connsiteY74" fmla="*/ 2628900 h 2819400"/>
              <a:gd name="connsiteX75" fmla="*/ 7670800 w 8892544"/>
              <a:gd name="connsiteY75" fmla="*/ 2603500 h 2819400"/>
              <a:gd name="connsiteX76" fmla="*/ 7734300 w 8892544"/>
              <a:gd name="connsiteY76" fmla="*/ 2590800 h 2819400"/>
              <a:gd name="connsiteX77" fmla="*/ 7823200 w 8892544"/>
              <a:gd name="connsiteY77" fmla="*/ 2552700 h 2819400"/>
              <a:gd name="connsiteX78" fmla="*/ 7912100 w 8892544"/>
              <a:gd name="connsiteY78" fmla="*/ 2501900 h 2819400"/>
              <a:gd name="connsiteX79" fmla="*/ 8039100 w 8892544"/>
              <a:gd name="connsiteY79" fmla="*/ 2451100 h 2819400"/>
              <a:gd name="connsiteX80" fmla="*/ 8077200 w 8892544"/>
              <a:gd name="connsiteY80" fmla="*/ 2438400 h 2819400"/>
              <a:gd name="connsiteX81" fmla="*/ 8178800 w 8892544"/>
              <a:gd name="connsiteY81" fmla="*/ 2374900 h 2819400"/>
              <a:gd name="connsiteX82" fmla="*/ 8293100 w 8892544"/>
              <a:gd name="connsiteY82" fmla="*/ 2311400 h 2819400"/>
              <a:gd name="connsiteX83" fmla="*/ 8369300 w 8892544"/>
              <a:gd name="connsiteY83" fmla="*/ 2260600 h 2819400"/>
              <a:gd name="connsiteX84" fmla="*/ 8420100 w 8892544"/>
              <a:gd name="connsiteY84" fmla="*/ 2235200 h 2819400"/>
              <a:gd name="connsiteX85" fmla="*/ 8483600 w 8892544"/>
              <a:gd name="connsiteY85" fmla="*/ 2209800 h 2819400"/>
              <a:gd name="connsiteX86" fmla="*/ 8534400 w 8892544"/>
              <a:gd name="connsiteY86" fmla="*/ 2171700 h 2819400"/>
              <a:gd name="connsiteX87" fmla="*/ 8572500 w 8892544"/>
              <a:gd name="connsiteY87" fmla="*/ 2146300 h 2819400"/>
              <a:gd name="connsiteX88" fmla="*/ 8661400 w 8892544"/>
              <a:gd name="connsiteY88" fmla="*/ 2057400 h 2819400"/>
              <a:gd name="connsiteX89" fmla="*/ 8712200 w 8892544"/>
              <a:gd name="connsiteY89" fmla="*/ 2019300 h 2819400"/>
              <a:gd name="connsiteX90" fmla="*/ 8737600 w 8892544"/>
              <a:gd name="connsiteY90" fmla="*/ 1981200 h 2819400"/>
              <a:gd name="connsiteX91" fmla="*/ 8801100 w 8892544"/>
              <a:gd name="connsiteY91" fmla="*/ 1892300 h 2819400"/>
              <a:gd name="connsiteX92" fmla="*/ 8826500 w 8892544"/>
              <a:gd name="connsiteY92" fmla="*/ 1828800 h 2819400"/>
              <a:gd name="connsiteX93" fmla="*/ 8851900 w 8892544"/>
              <a:gd name="connsiteY93" fmla="*/ 1752600 h 2819400"/>
              <a:gd name="connsiteX94" fmla="*/ 8877300 w 8892544"/>
              <a:gd name="connsiteY94" fmla="*/ 1701800 h 2819400"/>
              <a:gd name="connsiteX95" fmla="*/ 8877300 w 8892544"/>
              <a:gd name="connsiteY95" fmla="*/ 1308100 h 2819400"/>
              <a:gd name="connsiteX96" fmla="*/ 8826500 w 8892544"/>
              <a:gd name="connsiteY96" fmla="*/ 1181100 h 2819400"/>
              <a:gd name="connsiteX97" fmla="*/ 8763000 w 8892544"/>
              <a:gd name="connsiteY97" fmla="*/ 1066800 h 2819400"/>
              <a:gd name="connsiteX98" fmla="*/ 8737600 w 8892544"/>
              <a:gd name="connsiteY98" fmla="*/ 1028700 h 2819400"/>
              <a:gd name="connsiteX99" fmla="*/ 8636000 w 8892544"/>
              <a:gd name="connsiteY99" fmla="*/ 965200 h 2819400"/>
              <a:gd name="connsiteX100" fmla="*/ 8610600 w 8892544"/>
              <a:gd name="connsiteY100" fmla="*/ 927100 h 2819400"/>
              <a:gd name="connsiteX101" fmla="*/ 8534400 w 8892544"/>
              <a:gd name="connsiteY101" fmla="*/ 889000 h 2819400"/>
              <a:gd name="connsiteX102" fmla="*/ 8483600 w 8892544"/>
              <a:gd name="connsiteY102" fmla="*/ 850900 h 2819400"/>
              <a:gd name="connsiteX103" fmla="*/ 8356600 w 8892544"/>
              <a:gd name="connsiteY103" fmla="*/ 787400 h 2819400"/>
              <a:gd name="connsiteX104" fmla="*/ 8305800 w 8892544"/>
              <a:gd name="connsiteY104" fmla="*/ 762000 h 2819400"/>
              <a:gd name="connsiteX105" fmla="*/ 8216900 w 8892544"/>
              <a:gd name="connsiteY105" fmla="*/ 723900 h 2819400"/>
              <a:gd name="connsiteX106" fmla="*/ 8115300 w 8892544"/>
              <a:gd name="connsiteY106" fmla="*/ 660400 h 2819400"/>
              <a:gd name="connsiteX107" fmla="*/ 7988300 w 8892544"/>
              <a:gd name="connsiteY107" fmla="*/ 596900 h 2819400"/>
              <a:gd name="connsiteX108" fmla="*/ 7950200 w 8892544"/>
              <a:gd name="connsiteY108" fmla="*/ 584200 h 2819400"/>
              <a:gd name="connsiteX109" fmla="*/ 7861300 w 8892544"/>
              <a:gd name="connsiteY109" fmla="*/ 533400 h 2819400"/>
              <a:gd name="connsiteX110" fmla="*/ 7797800 w 8892544"/>
              <a:gd name="connsiteY110" fmla="*/ 508000 h 2819400"/>
              <a:gd name="connsiteX111" fmla="*/ 7607300 w 8892544"/>
              <a:gd name="connsiteY111" fmla="*/ 406400 h 2819400"/>
              <a:gd name="connsiteX112" fmla="*/ 7493000 w 8892544"/>
              <a:gd name="connsiteY112" fmla="*/ 393700 h 2819400"/>
              <a:gd name="connsiteX113" fmla="*/ 7454900 w 8892544"/>
              <a:gd name="connsiteY113" fmla="*/ 368300 h 2819400"/>
              <a:gd name="connsiteX114" fmla="*/ 7315200 w 8892544"/>
              <a:gd name="connsiteY114" fmla="*/ 342900 h 2819400"/>
              <a:gd name="connsiteX115" fmla="*/ 7277100 w 8892544"/>
              <a:gd name="connsiteY115" fmla="*/ 330200 h 2819400"/>
              <a:gd name="connsiteX116" fmla="*/ 7200900 w 8892544"/>
              <a:gd name="connsiteY116" fmla="*/ 317500 h 2819400"/>
              <a:gd name="connsiteX117" fmla="*/ 7137400 w 8892544"/>
              <a:gd name="connsiteY117" fmla="*/ 304800 h 2819400"/>
              <a:gd name="connsiteX118" fmla="*/ 7086600 w 8892544"/>
              <a:gd name="connsiteY118" fmla="*/ 292100 h 2819400"/>
              <a:gd name="connsiteX119" fmla="*/ 6972300 w 8892544"/>
              <a:gd name="connsiteY119" fmla="*/ 279400 h 2819400"/>
              <a:gd name="connsiteX120" fmla="*/ 6769100 w 8892544"/>
              <a:gd name="connsiteY120" fmla="*/ 254000 h 2819400"/>
              <a:gd name="connsiteX121" fmla="*/ 6642100 w 8892544"/>
              <a:gd name="connsiteY121" fmla="*/ 241300 h 2819400"/>
              <a:gd name="connsiteX122" fmla="*/ 6388100 w 8892544"/>
              <a:gd name="connsiteY122" fmla="*/ 203200 h 2819400"/>
              <a:gd name="connsiteX123" fmla="*/ 5765800 w 8892544"/>
              <a:gd name="connsiteY123" fmla="*/ 190500 h 2819400"/>
              <a:gd name="connsiteX124" fmla="*/ 5486400 w 8892544"/>
              <a:gd name="connsiteY124" fmla="*/ 152400 h 2819400"/>
              <a:gd name="connsiteX125" fmla="*/ 5219700 w 8892544"/>
              <a:gd name="connsiteY125" fmla="*/ 139700 h 2819400"/>
              <a:gd name="connsiteX126" fmla="*/ 5118100 w 8892544"/>
              <a:gd name="connsiteY126" fmla="*/ 127000 h 2819400"/>
              <a:gd name="connsiteX127" fmla="*/ 4991100 w 8892544"/>
              <a:gd name="connsiteY127" fmla="*/ 101600 h 2819400"/>
              <a:gd name="connsiteX128" fmla="*/ 4622800 w 8892544"/>
              <a:gd name="connsiteY128" fmla="*/ 76200 h 2819400"/>
              <a:gd name="connsiteX129" fmla="*/ 4305300 w 8892544"/>
              <a:gd name="connsiteY129" fmla="*/ 50800 h 2819400"/>
              <a:gd name="connsiteX130" fmla="*/ 4140200 w 8892544"/>
              <a:gd name="connsiteY130" fmla="*/ 25400 h 2819400"/>
              <a:gd name="connsiteX131" fmla="*/ 4025900 w 8892544"/>
              <a:gd name="connsiteY131" fmla="*/ 12700 h 2819400"/>
              <a:gd name="connsiteX132" fmla="*/ 3759200 w 8892544"/>
              <a:gd name="connsiteY132" fmla="*/ 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8892544" h="2819400">
                <a:moveTo>
                  <a:pt x="5295900" y="76200"/>
                </a:moveTo>
                <a:lnTo>
                  <a:pt x="5295900" y="76200"/>
                </a:lnTo>
                <a:cubicBezTo>
                  <a:pt x="4501474" y="36479"/>
                  <a:pt x="5500665" y="82957"/>
                  <a:pt x="3619500" y="50800"/>
                </a:cubicBezTo>
                <a:cubicBezTo>
                  <a:pt x="3597917" y="50431"/>
                  <a:pt x="3577583" y="38460"/>
                  <a:pt x="3556000" y="38100"/>
                </a:cubicBezTo>
                <a:lnTo>
                  <a:pt x="2095500" y="25400"/>
                </a:lnTo>
                <a:lnTo>
                  <a:pt x="825500" y="38100"/>
                </a:lnTo>
                <a:cubicBezTo>
                  <a:pt x="787008" y="38819"/>
                  <a:pt x="726172" y="51965"/>
                  <a:pt x="685800" y="63500"/>
                </a:cubicBezTo>
                <a:cubicBezTo>
                  <a:pt x="672928" y="67178"/>
                  <a:pt x="660871" y="73805"/>
                  <a:pt x="647700" y="76200"/>
                </a:cubicBezTo>
                <a:cubicBezTo>
                  <a:pt x="614120" y="82305"/>
                  <a:pt x="579967" y="84667"/>
                  <a:pt x="546100" y="88900"/>
                </a:cubicBezTo>
                <a:cubicBezTo>
                  <a:pt x="533400" y="97367"/>
                  <a:pt x="522292" y="108941"/>
                  <a:pt x="508000" y="114300"/>
                </a:cubicBezTo>
                <a:cubicBezTo>
                  <a:pt x="487789" y="121879"/>
                  <a:pt x="462805" y="115560"/>
                  <a:pt x="444500" y="127000"/>
                </a:cubicBezTo>
                <a:cubicBezTo>
                  <a:pt x="426551" y="138218"/>
                  <a:pt x="420338" y="161870"/>
                  <a:pt x="406400" y="177800"/>
                </a:cubicBezTo>
                <a:cubicBezTo>
                  <a:pt x="390631" y="195822"/>
                  <a:pt x="373782" y="213015"/>
                  <a:pt x="355600" y="228600"/>
                </a:cubicBezTo>
                <a:cubicBezTo>
                  <a:pt x="344011" y="238533"/>
                  <a:pt x="329089" y="244067"/>
                  <a:pt x="317500" y="254000"/>
                </a:cubicBezTo>
                <a:cubicBezTo>
                  <a:pt x="299318" y="269585"/>
                  <a:pt x="284882" y="289215"/>
                  <a:pt x="266700" y="304800"/>
                </a:cubicBezTo>
                <a:cubicBezTo>
                  <a:pt x="255111" y="314733"/>
                  <a:pt x="239393" y="319407"/>
                  <a:pt x="228600" y="330200"/>
                </a:cubicBezTo>
                <a:cubicBezTo>
                  <a:pt x="213633" y="345167"/>
                  <a:pt x="204275" y="364929"/>
                  <a:pt x="190500" y="381000"/>
                </a:cubicBezTo>
                <a:cubicBezTo>
                  <a:pt x="84366" y="504823"/>
                  <a:pt x="225716" y="321345"/>
                  <a:pt x="114300" y="469900"/>
                </a:cubicBezTo>
                <a:cubicBezTo>
                  <a:pt x="89728" y="543617"/>
                  <a:pt x="115985" y="474027"/>
                  <a:pt x="63500" y="571500"/>
                </a:cubicBezTo>
                <a:cubicBezTo>
                  <a:pt x="13812" y="663779"/>
                  <a:pt x="22164" y="644708"/>
                  <a:pt x="0" y="711200"/>
                </a:cubicBezTo>
                <a:cubicBezTo>
                  <a:pt x="4233" y="753533"/>
                  <a:pt x="9307" y="795791"/>
                  <a:pt x="12700" y="838200"/>
                </a:cubicBezTo>
                <a:cubicBezTo>
                  <a:pt x="18389" y="909314"/>
                  <a:pt x="15784" y="1014094"/>
                  <a:pt x="38100" y="1092200"/>
                </a:cubicBezTo>
                <a:cubicBezTo>
                  <a:pt x="49133" y="1130816"/>
                  <a:pt x="55537" y="1172062"/>
                  <a:pt x="76200" y="1206500"/>
                </a:cubicBezTo>
                <a:cubicBezTo>
                  <a:pt x="88900" y="1227667"/>
                  <a:pt x="102312" y="1248422"/>
                  <a:pt x="114300" y="1270000"/>
                </a:cubicBezTo>
                <a:cubicBezTo>
                  <a:pt x="123494" y="1286550"/>
                  <a:pt x="130307" y="1304362"/>
                  <a:pt x="139700" y="1320800"/>
                </a:cubicBezTo>
                <a:cubicBezTo>
                  <a:pt x="147273" y="1334052"/>
                  <a:pt x="158274" y="1345248"/>
                  <a:pt x="165100" y="1358900"/>
                </a:cubicBezTo>
                <a:cubicBezTo>
                  <a:pt x="171087" y="1370874"/>
                  <a:pt x="171299" y="1385298"/>
                  <a:pt x="177800" y="1397000"/>
                </a:cubicBezTo>
                <a:cubicBezTo>
                  <a:pt x="228128" y="1487591"/>
                  <a:pt x="224347" y="1451994"/>
                  <a:pt x="266700" y="1536700"/>
                </a:cubicBezTo>
                <a:cubicBezTo>
                  <a:pt x="348256" y="1699812"/>
                  <a:pt x="194551" y="1463019"/>
                  <a:pt x="368300" y="1752600"/>
                </a:cubicBezTo>
                <a:cubicBezTo>
                  <a:pt x="478994" y="1937090"/>
                  <a:pt x="338679" y="1708168"/>
                  <a:pt x="444500" y="1866900"/>
                </a:cubicBezTo>
                <a:cubicBezTo>
                  <a:pt x="458192" y="1887439"/>
                  <a:pt x="469348" y="1909575"/>
                  <a:pt x="482600" y="1930400"/>
                </a:cubicBezTo>
                <a:cubicBezTo>
                  <a:pt x="498989" y="1956154"/>
                  <a:pt x="523747" y="1977640"/>
                  <a:pt x="533400" y="2006600"/>
                </a:cubicBezTo>
                <a:cubicBezTo>
                  <a:pt x="537633" y="2019300"/>
                  <a:pt x="537737" y="2034247"/>
                  <a:pt x="546100" y="2044700"/>
                </a:cubicBezTo>
                <a:cubicBezTo>
                  <a:pt x="555635" y="2056619"/>
                  <a:pt x="572474" y="2060329"/>
                  <a:pt x="584200" y="2070100"/>
                </a:cubicBezTo>
                <a:cubicBezTo>
                  <a:pt x="719487" y="2182839"/>
                  <a:pt x="539878" y="2053943"/>
                  <a:pt x="660400" y="2120900"/>
                </a:cubicBezTo>
                <a:cubicBezTo>
                  <a:pt x="687085" y="2135725"/>
                  <a:pt x="708256" y="2160363"/>
                  <a:pt x="736600" y="2171700"/>
                </a:cubicBezTo>
                <a:cubicBezTo>
                  <a:pt x="781959" y="2189844"/>
                  <a:pt x="809372" y="2198770"/>
                  <a:pt x="850900" y="2222500"/>
                </a:cubicBezTo>
                <a:cubicBezTo>
                  <a:pt x="864152" y="2230073"/>
                  <a:pt x="874708" y="2242541"/>
                  <a:pt x="889000" y="2247900"/>
                </a:cubicBezTo>
                <a:cubicBezTo>
                  <a:pt x="909211" y="2255479"/>
                  <a:pt x="931333" y="2256367"/>
                  <a:pt x="952500" y="2260600"/>
                </a:cubicBezTo>
                <a:cubicBezTo>
                  <a:pt x="969433" y="2269067"/>
                  <a:pt x="985899" y="2278542"/>
                  <a:pt x="1003300" y="2286000"/>
                </a:cubicBezTo>
                <a:cubicBezTo>
                  <a:pt x="1045208" y="2303961"/>
                  <a:pt x="1089519" y="2316410"/>
                  <a:pt x="1130300" y="2336800"/>
                </a:cubicBezTo>
                <a:cubicBezTo>
                  <a:pt x="1255356" y="2399328"/>
                  <a:pt x="1098660" y="2322738"/>
                  <a:pt x="1244600" y="2387600"/>
                </a:cubicBezTo>
                <a:cubicBezTo>
                  <a:pt x="1261900" y="2395289"/>
                  <a:pt x="1277439" y="2407013"/>
                  <a:pt x="1295400" y="2413000"/>
                </a:cubicBezTo>
                <a:cubicBezTo>
                  <a:pt x="1315878" y="2419826"/>
                  <a:pt x="1338075" y="2420020"/>
                  <a:pt x="1358900" y="2425700"/>
                </a:cubicBezTo>
                <a:cubicBezTo>
                  <a:pt x="1384731" y="2432745"/>
                  <a:pt x="1408846" y="2445849"/>
                  <a:pt x="1435100" y="2451100"/>
                </a:cubicBezTo>
                <a:cubicBezTo>
                  <a:pt x="1477433" y="2459567"/>
                  <a:pt x="1519516" y="2469403"/>
                  <a:pt x="1562100" y="2476500"/>
                </a:cubicBezTo>
                <a:cubicBezTo>
                  <a:pt x="1587500" y="2480733"/>
                  <a:pt x="1613050" y="2484150"/>
                  <a:pt x="1638300" y="2489200"/>
                </a:cubicBezTo>
                <a:cubicBezTo>
                  <a:pt x="1713036" y="2504147"/>
                  <a:pt x="1673426" y="2504929"/>
                  <a:pt x="1765300" y="2514600"/>
                </a:cubicBezTo>
                <a:cubicBezTo>
                  <a:pt x="1820193" y="2520378"/>
                  <a:pt x="1875542" y="2521205"/>
                  <a:pt x="1930400" y="2527300"/>
                </a:cubicBezTo>
                <a:cubicBezTo>
                  <a:pt x="1989902" y="2533911"/>
                  <a:pt x="2049146" y="2542858"/>
                  <a:pt x="2108200" y="2552700"/>
                </a:cubicBezTo>
                <a:cubicBezTo>
                  <a:pt x="2133600" y="2556933"/>
                  <a:pt x="2158766" y="2562959"/>
                  <a:pt x="2184400" y="2565400"/>
                </a:cubicBezTo>
                <a:cubicBezTo>
                  <a:pt x="2349477" y="2581122"/>
                  <a:pt x="2653431" y="2588877"/>
                  <a:pt x="2781300" y="2590800"/>
                </a:cubicBezTo>
                <a:lnTo>
                  <a:pt x="4064000" y="2603500"/>
                </a:lnTo>
                <a:cubicBezTo>
                  <a:pt x="4119033" y="2607733"/>
                  <a:pt x="4174282" y="2609751"/>
                  <a:pt x="4229100" y="2616200"/>
                </a:cubicBezTo>
                <a:cubicBezTo>
                  <a:pt x="4246435" y="2618239"/>
                  <a:pt x="4262580" y="2626735"/>
                  <a:pt x="4279900" y="2628900"/>
                </a:cubicBezTo>
                <a:cubicBezTo>
                  <a:pt x="4330482" y="2635223"/>
                  <a:pt x="4381500" y="2637367"/>
                  <a:pt x="4432300" y="2641600"/>
                </a:cubicBezTo>
                <a:cubicBezTo>
                  <a:pt x="4466215" y="2650079"/>
                  <a:pt x="4617830" y="2688929"/>
                  <a:pt x="4648200" y="2692400"/>
                </a:cubicBezTo>
                <a:cubicBezTo>
                  <a:pt x="4757878" y="2704935"/>
                  <a:pt x="4978400" y="2717800"/>
                  <a:pt x="4978400" y="2717800"/>
                </a:cubicBezTo>
                <a:cubicBezTo>
                  <a:pt x="4999567" y="2722033"/>
                  <a:pt x="5020504" y="2727647"/>
                  <a:pt x="5041900" y="2730500"/>
                </a:cubicBezTo>
                <a:cubicBezTo>
                  <a:pt x="5144886" y="2744231"/>
                  <a:pt x="5272465" y="2749673"/>
                  <a:pt x="5372100" y="2755900"/>
                </a:cubicBezTo>
                <a:cubicBezTo>
                  <a:pt x="5384800" y="2760133"/>
                  <a:pt x="5397073" y="2765975"/>
                  <a:pt x="5410200" y="2768600"/>
                </a:cubicBezTo>
                <a:cubicBezTo>
                  <a:pt x="5492107" y="2784981"/>
                  <a:pt x="5582901" y="2786609"/>
                  <a:pt x="5664200" y="2794000"/>
                </a:cubicBezTo>
                <a:cubicBezTo>
                  <a:pt x="5997523" y="2824302"/>
                  <a:pt x="5442072" y="2796187"/>
                  <a:pt x="6184900" y="2819400"/>
                </a:cubicBezTo>
                <a:lnTo>
                  <a:pt x="6654800" y="2806700"/>
                </a:lnTo>
                <a:cubicBezTo>
                  <a:pt x="6700816" y="2804699"/>
                  <a:pt x="6807703" y="2788485"/>
                  <a:pt x="6858000" y="2781300"/>
                </a:cubicBezTo>
                <a:cubicBezTo>
                  <a:pt x="6949351" y="2750850"/>
                  <a:pt x="6835272" y="2787794"/>
                  <a:pt x="6946900" y="2755900"/>
                </a:cubicBezTo>
                <a:cubicBezTo>
                  <a:pt x="6959772" y="2752222"/>
                  <a:pt x="6971769" y="2745236"/>
                  <a:pt x="6985000" y="2743200"/>
                </a:cubicBezTo>
                <a:cubicBezTo>
                  <a:pt x="7027050" y="2736731"/>
                  <a:pt x="7069926" y="2736811"/>
                  <a:pt x="7112000" y="2730500"/>
                </a:cubicBezTo>
                <a:cubicBezTo>
                  <a:pt x="7154694" y="2724096"/>
                  <a:pt x="7198044" y="2718752"/>
                  <a:pt x="7239000" y="2705100"/>
                </a:cubicBezTo>
                <a:cubicBezTo>
                  <a:pt x="7251700" y="2700867"/>
                  <a:pt x="7264032" y="2695304"/>
                  <a:pt x="7277100" y="2692400"/>
                </a:cubicBezTo>
                <a:cubicBezTo>
                  <a:pt x="7302237" y="2686814"/>
                  <a:pt x="7328163" y="2685286"/>
                  <a:pt x="7353300" y="2679700"/>
                </a:cubicBezTo>
                <a:cubicBezTo>
                  <a:pt x="7366368" y="2676796"/>
                  <a:pt x="7378273" y="2669625"/>
                  <a:pt x="7391400" y="2667000"/>
                </a:cubicBezTo>
                <a:cubicBezTo>
                  <a:pt x="7420753" y="2661129"/>
                  <a:pt x="7450667" y="2658533"/>
                  <a:pt x="7480300" y="2654300"/>
                </a:cubicBezTo>
                <a:cubicBezTo>
                  <a:pt x="7493000" y="2650067"/>
                  <a:pt x="7505273" y="2644225"/>
                  <a:pt x="7518400" y="2641600"/>
                </a:cubicBezTo>
                <a:cubicBezTo>
                  <a:pt x="7547753" y="2635729"/>
                  <a:pt x="7578260" y="2636160"/>
                  <a:pt x="7607300" y="2628900"/>
                </a:cubicBezTo>
                <a:cubicBezTo>
                  <a:pt x="7629417" y="2623371"/>
                  <a:pt x="7648964" y="2610051"/>
                  <a:pt x="7670800" y="2603500"/>
                </a:cubicBezTo>
                <a:cubicBezTo>
                  <a:pt x="7691475" y="2597297"/>
                  <a:pt x="7713133" y="2595033"/>
                  <a:pt x="7734300" y="2590800"/>
                </a:cubicBezTo>
                <a:cubicBezTo>
                  <a:pt x="7811511" y="2539326"/>
                  <a:pt x="7729475" y="2587847"/>
                  <a:pt x="7823200" y="2552700"/>
                </a:cubicBezTo>
                <a:cubicBezTo>
                  <a:pt x="7952885" y="2504068"/>
                  <a:pt x="7805655" y="2551028"/>
                  <a:pt x="7912100" y="2501900"/>
                </a:cubicBezTo>
                <a:cubicBezTo>
                  <a:pt x="7953498" y="2482793"/>
                  <a:pt x="7995845" y="2465518"/>
                  <a:pt x="8039100" y="2451100"/>
                </a:cubicBezTo>
                <a:cubicBezTo>
                  <a:pt x="8051800" y="2446867"/>
                  <a:pt x="8065448" y="2444810"/>
                  <a:pt x="8077200" y="2438400"/>
                </a:cubicBezTo>
                <a:cubicBezTo>
                  <a:pt x="8112261" y="2419276"/>
                  <a:pt x="8143079" y="2392760"/>
                  <a:pt x="8178800" y="2374900"/>
                </a:cubicBezTo>
                <a:cubicBezTo>
                  <a:pt x="8235371" y="2346615"/>
                  <a:pt x="8234628" y="2348609"/>
                  <a:pt x="8293100" y="2311400"/>
                </a:cubicBezTo>
                <a:cubicBezTo>
                  <a:pt x="8318854" y="2295011"/>
                  <a:pt x="8341996" y="2274252"/>
                  <a:pt x="8369300" y="2260600"/>
                </a:cubicBezTo>
                <a:cubicBezTo>
                  <a:pt x="8386233" y="2252133"/>
                  <a:pt x="8402800" y="2242889"/>
                  <a:pt x="8420100" y="2235200"/>
                </a:cubicBezTo>
                <a:cubicBezTo>
                  <a:pt x="8440932" y="2225941"/>
                  <a:pt x="8463672" y="2220871"/>
                  <a:pt x="8483600" y="2209800"/>
                </a:cubicBezTo>
                <a:cubicBezTo>
                  <a:pt x="8502103" y="2199521"/>
                  <a:pt x="8517176" y="2184003"/>
                  <a:pt x="8534400" y="2171700"/>
                </a:cubicBezTo>
                <a:cubicBezTo>
                  <a:pt x="8546820" y="2162828"/>
                  <a:pt x="8561155" y="2156511"/>
                  <a:pt x="8572500" y="2146300"/>
                </a:cubicBezTo>
                <a:cubicBezTo>
                  <a:pt x="8603650" y="2118265"/>
                  <a:pt x="8627874" y="2082545"/>
                  <a:pt x="8661400" y="2057400"/>
                </a:cubicBezTo>
                <a:cubicBezTo>
                  <a:pt x="8678333" y="2044700"/>
                  <a:pt x="8697233" y="2034267"/>
                  <a:pt x="8712200" y="2019300"/>
                </a:cubicBezTo>
                <a:cubicBezTo>
                  <a:pt x="8722993" y="2008507"/>
                  <a:pt x="8728728" y="1993620"/>
                  <a:pt x="8737600" y="1981200"/>
                </a:cubicBezTo>
                <a:cubicBezTo>
                  <a:pt x="8747188" y="1967777"/>
                  <a:pt x="8791123" y="1912253"/>
                  <a:pt x="8801100" y="1892300"/>
                </a:cubicBezTo>
                <a:cubicBezTo>
                  <a:pt x="8811295" y="1871910"/>
                  <a:pt x="8818709" y="1850225"/>
                  <a:pt x="8826500" y="1828800"/>
                </a:cubicBezTo>
                <a:cubicBezTo>
                  <a:pt x="8835650" y="1803638"/>
                  <a:pt x="8839926" y="1776547"/>
                  <a:pt x="8851900" y="1752600"/>
                </a:cubicBezTo>
                <a:lnTo>
                  <a:pt x="8877300" y="1701800"/>
                </a:lnTo>
                <a:cubicBezTo>
                  <a:pt x="8898052" y="1515029"/>
                  <a:pt x="8897196" y="1576697"/>
                  <a:pt x="8877300" y="1308100"/>
                </a:cubicBezTo>
                <a:cubicBezTo>
                  <a:pt x="8871477" y="1229488"/>
                  <a:pt x="8862306" y="1252712"/>
                  <a:pt x="8826500" y="1181100"/>
                </a:cubicBezTo>
                <a:cubicBezTo>
                  <a:pt x="8759440" y="1046979"/>
                  <a:pt x="8923173" y="1307060"/>
                  <a:pt x="8763000" y="1066800"/>
                </a:cubicBezTo>
                <a:cubicBezTo>
                  <a:pt x="8754533" y="1054100"/>
                  <a:pt x="8751252" y="1035526"/>
                  <a:pt x="8737600" y="1028700"/>
                </a:cubicBezTo>
                <a:cubicBezTo>
                  <a:pt x="8697360" y="1008580"/>
                  <a:pt x="8668973" y="998173"/>
                  <a:pt x="8636000" y="965200"/>
                </a:cubicBezTo>
                <a:cubicBezTo>
                  <a:pt x="8625207" y="954407"/>
                  <a:pt x="8622811" y="936258"/>
                  <a:pt x="8610600" y="927100"/>
                </a:cubicBezTo>
                <a:cubicBezTo>
                  <a:pt x="8587882" y="910061"/>
                  <a:pt x="8558751" y="903611"/>
                  <a:pt x="8534400" y="889000"/>
                </a:cubicBezTo>
                <a:cubicBezTo>
                  <a:pt x="8516250" y="878110"/>
                  <a:pt x="8501978" y="861402"/>
                  <a:pt x="8483600" y="850900"/>
                </a:cubicBezTo>
                <a:cubicBezTo>
                  <a:pt x="8442506" y="827418"/>
                  <a:pt x="8398933" y="808567"/>
                  <a:pt x="8356600" y="787400"/>
                </a:cubicBezTo>
                <a:cubicBezTo>
                  <a:pt x="8339667" y="778933"/>
                  <a:pt x="8323761" y="767987"/>
                  <a:pt x="8305800" y="762000"/>
                </a:cubicBezTo>
                <a:cubicBezTo>
                  <a:pt x="8264535" y="748245"/>
                  <a:pt x="8258749" y="748312"/>
                  <a:pt x="8216900" y="723900"/>
                </a:cubicBezTo>
                <a:cubicBezTo>
                  <a:pt x="8182403" y="703777"/>
                  <a:pt x="8151021" y="678260"/>
                  <a:pt x="8115300" y="660400"/>
                </a:cubicBezTo>
                <a:cubicBezTo>
                  <a:pt x="8072967" y="639233"/>
                  <a:pt x="8033201" y="611867"/>
                  <a:pt x="7988300" y="596900"/>
                </a:cubicBezTo>
                <a:cubicBezTo>
                  <a:pt x="7975600" y="592667"/>
                  <a:pt x="7962505" y="589473"/>
                  <a:pt x="7950200" y="584200"/>
                </a:cubicBezTo>
                <a:cubicBezTo>
                  <a:pt x="7794343" y="517404"/>
                  <a:pt x="7988845" y="597173"/>
                  <a:pt x="7861300" y="533400"/>
                </a:cubicBezTo>
                <a:cubicBezTo>
                  <a:pt x="7840910" y="523205"/>
                  <a:pt x="7818190" y="518195"/>
                  <a:pt x="7797800" y="508000"/>
                </a:cubicBezTo>
                <a:cubicBezTo>
                  <a:pt x="7744700" y="481450"/>
                  <a:pt x="7658619" y="412102"/>
                  <a:pt x="7607300" y="406400"/>
                </a:cubicBezTo>
                <a:lnTo>
                  <a:pt x="7493000" y="393700"/>
                </a:lnTo>
                <a:cubicBezTo>
                  <a:pt x="7480300" y="385233"/>
                  <a:pt x="7469192" y="373659"/>
                  <a:pt x="7454900" y="368300"/>
                </a:cubicBezTo>
                <a:cubicBezTo>
                  <a:pt x="7438091" y="361997"/>
                  <a:pt x="7326871" y="345494"/>
                  <a:pt x="7315200" y="342900"/>
                </a:cubicBezTo>
                <a:cubicBezTo>
                  <a:pt x="7302132" y="339996"/>
                  <a:pt x="7290168" y="333104"/>
                  <a:pt x="7277100" y="330200"/>
                </a:cubicBezTo>
                <a:cubicBezTo>
                  <a:pt x="7251963" y="324614"/>
                  <a:pt x="7226235" y="322106"/>
                  <a:pt x="7200900" y="317500"/>
                </a:cubicBezTo>
                <a:cubicBezTo>
                  <a:pt x="7179662" y="313639"/>
                  <a:pt x="7158472" y="309483"/>
                  <a:pt x="7137400" y="304800"/>
                </a:cubicBezTo>
                <a:cubicBezTo>
                  <a:pt x="7120361" y="301014"/>
                  <a:pt x="7103852" y="294754"/>
                  <a:pt x="7086600" y="292100"/>
                </a:cubicBezTo>
                <a:cubicBezTo>
                  <a:pt x="7048711" y="286271"/>
                  <a:pt x="7010361" y="283967"/>
                  <a:pt x="6972300" y="279400"/>
                </a:cubicBezTo>
                <a:cubicBezTo>
                  <a:pt x="6904526" y="271267"/>
                  <a:pt x="6837022" y="260792"/>
                  <a:pt x="6769100" y="254000"/>
                </a:cubicBezTo>
                <a:cubicBezTo>
                  <a:pt x="6726767" y="249767"/>
                  <a:pt x="6684316" y="246577"/>
                  <a:pt x="6642100" y="241300"/>
                </a:cubicBezTo>
                <a:cubicBezTo>
                  <a:pt x="6555332" y="230454"/>
                  <a:pt x="6478664" y="205048"/>
                  <a:pt x="6388100" y="203200"/>
                </a:cubicBezTo>
                <a:lnTo>
                  <a:pt x="5765800" y="190500"/>
                </a:lnTo>
                <a:cubicBezTo>
                  <a:pt x="5646386" y="170598"/>
                  <a:pt x="5602728" y="159905"/>
                  <a:pt x="5486400" y="152400"/>
                </a:cubicBezTo>
                <a:cubicBezTo>
                  <a:pt x="5397584" y="146670"/>
                  <a:pt x="5308600" y="143933"/>
                  <a:pt x="5219700" y="139700"/>
                </a:cubicBezTo>
                <a:cubicBezTo>
                  <a:pt x="5185833" y="135467"/>
                  <a:pt x="5151680" y="133105"/>
                  <a:pt x="5118100" y="127000"/>
                </a:cubicBezTo>
                <a:cubicBezTo>
                  <a:pt x="4976908" y="101329"/>
                  <a:pt x="5260272" y="124031"/>
                  <a:pt x="4991100" y="101600"/>
                </a:cubicBezTo>
                <a:cubicBezTo>
                  <a:pt x="4868467" y="91381"/>
                  <a:pt x="4622800" y="76200"/>
                  <a:pt x="4622800" y="76200"/>
                </a:cubicBezTo>
                <a:cubicBezTo>
                  <a:pt x="4447382" y="46964"/>
                  <a:pt x="4634150" y="75159"/>
                  <a:pt x="4305300" y="50800"/>
                </a:cubicBezTo>
                <a:cubicBezTo>
                  <a:pt x="4145990" y="38999"/>
                  <a:pt x="4260120" y="42531"/>
                  <a:pt x="4140200" y="25400"/>
                </a:cubicBezTo>
                <a:cubicBezTo>
                  <a:pt x="4102251" y="19979"/>
                  <a:pt x="4064150" y="15250"/>
                  <a:pt x="4025900" y="12700"/>
                </a:cubicBezTo>
                <a:cubicBezTo>
                  <a:pt x="3937096" y="6780"/>
                  <a:pt x="3759200" y="0"/>
                  <a:pt x="3759200" y="0"/>
                </a:cubicBezTo>
              </a:path>
            </a:pathLst>
          </a:custGeom>
          <a:solidFill>
            <a:srgbClr val="CCFF99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5277075">
            <a:off x="2262779" y="4284720"/>
            <a:ext cx="1883376" cy="400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highlights of approximate NNS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23525" y="1903850"/>
            <a:ext cx="3610070" cy="1577955"/>
          </a:xfrm>
          <a:custGeom>
            <a:avLst/>
            <a:gdLst>
              <a:gd name="connsiteX0" fmla="*/ 1793307 w 4092007"/>
              <a:gd name="connsiteY0" fmla="*/ 0 h 3060700"/>
              <a:gd name="connsiteX1" fmla="*/ 1793307 w 4092007"/>
              <a:gd name="connsiteY1" fmla="*/ 0 h 3060700"/>
              <a:gd name="connsiteX2" fmla="*/ 1666307 w 4092007"/>
              <a:gd name="connsiteY2" fmla="*/ 63500 h 3060700"/>
              <a:gd name="connsiteX3" fmla="*/ 1602807 w 4092007"/>
              <a:gd name="connsiteY3" fmla="*/ 88900 h 3060700"/>
              <a:gd name="connsiteX4" fmla="*/ 1513907 w 4092007"/>
              <a:gd name="connsiteY4" fmla="*/ 139700 h 3060700"/>
              <a:gd name="connsiteX5" fmla="*/ 1399607 w 4092007"/>
              <a:gd name="connsiteY5" fmla="*/ 177800 h 3060700"/>
              <a:gd name="connsiteX6" fmla="*/ 1209107 w 4092007"/>
              <a:gd name="connsiteY6" fmla="*/ 241300 h 3060700"/>
              <a:gd name="connsiteX7" fmla="*/ 1107507 w 4092007"/>
              <a:gd name="connsiteY7" fmla="*/ 266700 h 3060700"/>
              <a:gd name="connsiteX8" fmla="*/ 929707 w 4092007"/>
              <a:gd name="connsiteY8" fmla="*/ 355600 h 3060700"/>
              <a:gd name="connsiteX9" fmla="*/ 828107 w 4092007"/>
              <a:gd name="connsiteY9" fmla="*/ 393700 h 3060700"/>
              <a:gd name="connsiteX10" fmla="*/ 663007 w 4092007"/>
              <a:gd name="connsiteY10" fmla="*/ 520700 h 3060700"/>
              <a:gd name="connsiteX11" fmla="*/ 586807 w 4092007"/>
              <a:gd name="connsiteY11" fmla="*/ 571500 h 3060700"/>
              <a:gd name="connsiteX12" fmla="*/ 523307 w 4092007"/>
              <a:gd name="connsiteY12" fmla="*/ 622300 h 3060700"/>
              <a:gd name="connsiteX13" fmla="*/ 434407 w 4092007"/>
              <a:gd name="connsiteY13" fmla="*/ 673100 h 3060700"/>
              <a:gd name="connsiteX14" fmla="*/ 396307 w 4092007"/>
              <a:gd name="connsiteY14" fmla="*/ 711200 h 3060700"/>
              <a:gd name="connsiteX15" fmla="*/ 294707 w 4092007"/>
              <a:gd name="connsiteY15" fmla="*/ 774700 h 3060700"/>
              <a:gd name="connsiteX16" fmla="*/ 155007 w 4092007"/>
              <a:gd name="connsiteY16" fmla="*/ 901700 h 3060700"/>
              <a:gd name="connsiteX17" fmla="*/ 116907 w 4092007"/>
              <a:gd name="connsiteY17" fmla="*/ 939800 h 3060700"/>
              <a:gd name="connsiteX18" fmla="*/ 66107 w 4092007"/>
              <a:gd name="connsiteY18" fmla="*/ 1028700 h 3060700"/>
              <a:gd name="connsiteX19" fmla="*/ 15307 w 4092007"/>
              <a:gd name="connsiteY19" fmla="*/ 1104900 h 3060700"/>
              <a:gd name="connsiteX20" fmla="*/ 28007 w 4092007"/>
              <a:gd name="connsiteY20" fmla="*/ 1320800 h 3060700"/>
              <a:gd name="connsiteX21" fmla="*/ 40707 w 4092007"/>
              <a:gd name="connsiteY21" fmla="*/ 1371600 h 3060700"/>
              <a:gd name="connsiteX22" fmla="*/ 78807 w 4092007"/>
              <a:gd name="connsiteY22" fmla="*/ 1422400 h 3060700"/>
              <a:gd name="connsiteX23" fmla="*/ 193107 w 4092007"/>
              <a:gd name="connsiteY23" fmla="*/ 1612900 h 3060700"/>
              <a:gd name="connsiteX24" fmla="*/ 256607 w 4092007"/>
              <a:gd name="connsiteY24" fmla="*/ 1739900 h 3060700"/>
              <a:gd name="connsiteX25" fmla="*/ 320107 w 4092007"/>
              <a:gd name="connsiteY25" fmla="*/ 1854200 h 3060700"/>
              <a:gd name="connsiteX26" fmla="*/ 332807 w 4092007"/>
              <a:gd name="connsiteY26" fmla="*/ 1981200 h 3060700"/>
              <a:gd name="connsiteX27" fmla="*/ 409007 w 4092007"/>
              <a:gd name="connsiteY27" fmla="*/ 2082800 h 3060700"/>
              <a:gd name="connsiteX28" fmla="*/ 459807 w 4092007"/>
              <a:gd name="connsiteY28" fmla="*/ 2171700 h 3060700"/>
              <a:gd name="connsiteX29" fmla="*/ 599507 w 4092007"/>
              <a:gd name="connsiteY29" fmla="*/ 2286000 h 3060700"/>
              <a:gd name="connsiteX30" fmla="*/ 777307 w 4092007"/>
              <a:gd name="connsiteY30" fmla="*/ 2425700 h 3060700"/>
              <a:gd name="connsiteX31" fmla="*/ 955107 w 4092007"/>
              <a:gd name="connsiteY31" fmla="*/ 2527300 h 3060700"/>
              <a:gd name="connsiteX32" fmla="*/ 1044007 w 4092007"/>
              <a:gd name="connsiteY32" fmla="*/ 2578100 h 3060700"/>
              <a:gd name="connsiteX33" fmla="*/ 1120207 w 4092007"/>
              <a:gd name="connsiteY33" fmla="*/ 2616200 h 3060700"/>
              <a:gd name="connsiteX34" fmla="*/ 1209107 w 4092007"/>
              <a:gd name="connsiteY34" fmla="*/ 2667000 h 3060700"/>
              <a:gd name="connsiteX35" fmla="*/ 1310707 w 4092007"/>
              <a:gd name="connsiteY35" fmla="*/ 2705100 h 3060700"/>
              <a:gd name="connsiteX36" fmla="*/ 1590107 w 4092007"/>
              <a:gd name="connsiteY36" fmla="*/ 2832100 h 3060700"/>
              <a:gd name="connsiteX37" fmla="*/ 1679007 w 4092007"/>
              <a:gd name="connsiteY37" fmla="*/ 2857500 h 3060700"/>
              <a:gd name="connsiteX38" fmla="*/ 1996507 w 4092007"/>
              <a:gd name="connsiteY38" fmla="*/ 2997200 h 3060700"/>
              <a:gd name="connsiteX39" fmla="*/ 2072707 w 4092007"/>
              <a:gd name="connsiteY39" fmla="*/ 3035300 h 3060700"/>
              <a:gd name="connsiteX40" fmla="*/ 2174307 w 4092007"/>
              <a:gd name="connsiteY40" fmla="*/ 3048000 h 3060700"/>
              <a:gd name="connsiteX41" fmla="*/ 2263207 w 4092007"/>
              <a:gd name="connsiteY41" fmla="*/ 3060700 h 3060700"/>
              <a:gd name="connsiteX42" fmla="*/ 2568007 w 4092007"/>
              <a:gd name="connsiteY42" fmla="*/ 3048000 h 3060700"/>
              <a:gd name="connsiteX43" fmla="*/ 2644207 w 4092007"/>
              <a:gd name="connsiteY43" fmla="*/ 3022600 h 3060700"/>
              <a:gd name="connsiteX44" fmla="*/ 2834707 w 4092007"/>
              <a:gd name="connsiteY44" fmla="*/ 2933700 h 3060700"/>
              <a:gd name="connsiteX45" fmla="*/ 3063307 w 4092007"/>
              <a:gd name="connsiteY45" fmla="*/ 2781300 h 3060700"/>
              <a:gd name="connsiteX46" fmla="*/ 3177607 w 4092007"/>
              <a:gd name="connsiteY46" fmla="*/ 2730500 h 3060700"/>
              <a:gd name="connsiteX47" fmla="*/ 3291907 w 4092007"/>
              <a:gd name="connsiteY47" fmla="*/ 2641600 h 3060700"/>
              <a:gd name="connsiteX48" fmla="*/ 3406207 w 4092007"/>
              <a:gd name="connsiteY48" fmla="*/ 2578100 h 3060700"/>
              <a:gd name="connsiteX49" fmla="*/ 3596707 w 4092007"/>
              <a:gd name="connsiteY49" fmla="*/ 2438400 h 3060700"/>
              <a:gd name="connsiteX50" fmla="*/ 3647507 w 4092007"/>
              <a:gd name="connsiteY50" fmla="*/ 2374900 h 3060700"/>
              <a:gd name="connsiteX51" fmla="*/ 3799907 w 4092007"/>
              <a:gd name="connsiteY51" fmla="*/ 2247900 h 3060700"/>
              <a:gd name="connsiteX52" fmla="*/ 4003107 w 4092007"/>
              <a:gd name="connsiteY52" fmla="*/ 2019300 h 3060700"/>
              <a:gd name="connsiteX53" fmla="*/ 4041207 w 4092007"/>
              <a:gd name="connsiteY53" fmla="*/ 1917700 h 3060700"/>
              <a:gd name="connsiteX54" fmla="*/ 4066607 w 4092007"/>
              <a:gd name="connsiteY54" fmla="*/ 1866900 h 3060700"/>
              <a:gd name="connsiteX55" fmla="*/ 4092007 w 4092007"/>
              <a:gd name="connsiteY55" fmla="*/ 1701800 h 3060700"/>
              <a:gd name="connsiteX56" fmla="*/ 4079307 w 4092007"/>
              <a:gd name="connsiteY56" fmla="*/ 1231900 h 3060700"/>
              <a:gd name="connsiteX57" fmla="*/ 4053907 w 4092007"/>
              <a:gd name="connsiteY57" fmla="*/ 1117600 h 3060700"/>
              <a:gd name="connsiteX58" fmla="*/ 4003107 w 4092007"/>
              <a:gd name="connsiteY58" fmla="*/ 990600 h 3060700"/>
              <a:gd name="connsiteX59" fmla="*/ 3952307 w 4092007"/>
              <a:gd name="connsiteY59" fmla="*/ 850900 h 3060700"/>
              <a:gd name="connsiteX60" fmla="*/ 3876107 w 4092007"/>
              <a:gd name="connsiteY60" fmla="*/ 685800 h 3060700"/>
              <a:gd name="connsiteX61" fmla="*/ 3825307 w 4092007"/>
              <a:gd name="connsiteY61" fmla="*/ 609600 h 3060700"/>
              <a:gd name="connsiteX62" fmla="*/ 3761807 w 4092007"/>
              <a:gd name="connsiteY62" fmla="*/ 558800 h 3060700"/>
              <a:gd name="connsiteX63" fmla="*/ 3660207 w 4092007"/>
              <a:gd name="connsiteY63" fmla="*/ 457200 h 3060700"/>
              <a:gd name="connsiteX64" fmla="*/ 3558607 w 4092007"/>
              <a:gd name="connsiteY64" fmla="*/ 406400 h 3060700"/>
              <a:gd name="connsiteX65" fmla="*/ 3507807 w 4092007"/>
              <a:gd name="connsiteY65" fmla="*/ 381000 h 3060700"/>
              <a:gd name="connsiteX66" fmla="*/ 3469707 w 4092007"/>
              <a:gd name="connsiteY66" fmla="*/ 355600 h 3060700"/>
              <a:gd name="connsiteX67" fmla="*/ 3304607 w 4092007"/>
              <a:gd name="connsiteY67" fmla="*/ 279400 h 3060700"/>
              <a:gd name="connsiteX68" fmla="*/ 3228407 w 4092007"/>
              <a:gd name="connsiteY68" fmla="*/ 254000 h 3060700"/>
              <a:gd name="connsiteX69" fmla="*/ 3139507 w 4092007"/>
              <a:gd name="connsiteY69" fmla="*/ 215900 h 3060700"/>
              <a:gd name="connsiteX70" fmla="*/ 3101407 w 4092007"/>
              <a:gd name="connsiteY70" fmla="*/ 190500 h 3060700"/>
              <a:gd name="connsiteX71" fmla="*/ 3050607 w 4092007"/>
              <a:gd name="connsiteY71" fmla="*/ 177800 h 3060700"/>
              <a:gd name="connsiteX72" fmla="*/ 3012507 w 4092007"/>
              <a:gd name="connsiteY72" fmla="*/ 165100 h 3060700"/>
              <a:gd name="connsiteX73" fmla="*/ 2961707 w 4092007"/>
              <a:gd name="connsiteY73" fmla="*/ 139700 h 3060700"/>
              <a:gd name="connsiteX74" fmla="*/ 2834707 w 4092007"/>
              <a:gd name="connsiteY74" fmla="*/ 114300 h 3060700"/>
              <a:gd name="connsiteX75" fmla="*/ 2695007 w 4092007"/>
              <a:gd name="connsiteY75" fmla="*/ 76200 h 3060700"/>
              <a:gd name="connsiteX76" fmla="*/ 2644207 w 4092007"/>
              <a:gd name="connsiteY76" fmla="*/ 50800 h 3060700"/>
              <a:gd name="connsiteX77" fmla="*/ 1729807 w 4092007"/>
              <a:gd name="connsiteY77" fmla="*/ 38100 h 306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4092007" h="3060700">
                <a:moveTo>
                  <a:pt x="1793307" y="0"/>
                </a:moveTo>
                <a:lnTo>
                  <a:pt x="1793307" y="0"/>
                </a:lnTo>
                <a:cubicBezTo>
                  <a:pt x="1750974" y="21167"/>
                  <a:pt x="1709197" y="43485"/>
                  <a:pt x="1666307" y="63500"/>
                </a:cubicBezTo>
                <a:cubicBezTo>
                  <a:pt x="1645649" y="73141"/>
                  <a:pt x="1623197" y="78705"/>
                  <a:pt x="1602807" y="88900"/>
                </a:cubicBezTo>
                <a:cubicBezTo>
                  <a:pt x="1572280" y="104164"/>
                  <a:pt x="1545176" y="126020"/>
                  <a:pt x="1513907" y="139700"/>
                </a:cubicBezTo>
                <a:cubicBezTo>
                  <a:pt x="1477113" y="155797"/>
                  <a:pt x="1437478" y="164434"/>
                  <a:pt x="1399607" y="177800"/>
                </a:cubicBezTo>
                <a:cubicBezTo>
                  <a:pt x="1267841" y="224306"/>
                  <a:pt x="1333901" y="208022"/>
                  <a:pt x="1209107" y="241300"/>
                </a:cubicBezTo>
                <a:cubicBezTo>
                  <a:pt x="1175377" y="250295"/>
                  <a:pt x="1140625" y="255661"/>
                  <a:pt x="1107507" y="266700"/>
                </a:cubicBezTo>
                <a:cubicBezTo>
                  <a:pt x="986386" y="307074"/>
                  <a:pt x="1047499" y="300630"/>
                  <a:pt x="929707" y="355600"/>
                </a:cubicBezTo>
                <a:cubicBezTo>
                  <a:pt x="896931" y="370896"/>
                  <a:pt x="860021" y="376679"/>
                  <a:pt x="828107" y="393700"/>
                </a:cubicBezTo>
                <a:cubicBezTo>
                  <a:pt x="764887" y="427417"/>
                  <a:pt x="719440" y="478375"/>
                  <a:pt x="663007" y="520700"/>
                </a:cubicBezTo>
                <a:cubicBezTo>
                  <a:pt x="638585" y="539016"/>
                  <a:pt x="611495" y="553545"/>
                  <a:pt x="586807" y="571500"/>
                </a:cubicBezTo>
                <a:cubicBezTo>
                  <a:pt x="564885" y="587443"/>
                  <a:pt x="545861" y="607264"/>
                  <a:pt x="523307" y="622300"/>
                </a:cubicBezTo>
                <a:cubicBezTo>
                  <a:pt x="494909" y="641232"/>
                  <a:pt x="462368" y="653528"/>
                  <a:pt x="434407" y="673100"/>
                </a:cubicBezTo>
                <a:cubicBezTo>
                  <a:pt x="419693" y="683400"/>
                  <a:pt x="409824" y="699373"/>
                  <a:pt x="396307" y="711200"/>
                </a:cubicBezTo>
                <a:cubicBezTo>
                  <a:pt x="332593" y="766950"/>
                  <a:pt x="353466" y="755114"/>
                  <a:pt x="294707" y="774700"/>
                </a:cubicBezTo>
                <a:cubicBezTo>
                  <a:pt x="210381" y="837945"/>
                  <a:pt x="258874" y="797833"/>
                  <a:pt x="155007" y="901700"/>
                </a:cubicBezTo>
                <a:cubicBezTo>
                  <a:pt x="142307" y="914400"/>
                  <a:pt x="125818" y="924206"/>
                  <a:pt x="116907" y="939800"/>
                </a:cubicBezTo>
                <a:cubicBezTo>
                  <a:pt x="99974" y="969433"/>
                  <a:pt x="83995" y="999633"/>
                  <a:pt x="66107" y="1028700"/>
                </a:cubicBezTo>
                <a:cubicBezTo>
                  <a:pt x="50108" y="1054699"/>
                  <a:pt x="15307" y="1104900"/>
                  <a:pt x="15307" y="1104900"/>
                </a:cubicBezTo>
                <a:cubicBezTo>
                  <a:pt x="-10139" y="1206686"/>
                  <a:pt x="-2466" y="1148122"/>
                  <a:pt x="28007" y="1320800"/>
                </a:cubicBezTo>
                <a:cubicBezTo>
                  <a:pt x="31040" y="1337989"/>
                  <a:pt x="32901" y="1355988"/>
                  <a:pt x="40707" y="1371600"/>
                </a:cubicBezTo>
                <a:cubicBezTo>
                  <a:pt x="50173" y="1390532"/>
                  <a:pt x="68430" y="1403952"/>
                  <a:pt x="78807" y="1422400"/>
                </a:cubicBezTo>
                <a:cubicBezTo>
                  <a:pt x="187106" y="1614931"/>
                  <a:pt x="107236" y="1527029"/>
                  <a:pt x="193107" y="1612900"/>
                </a:cubicBezTo>
                <a:cubicBezTo>
                  <a:pt x="258354" y="1776018"/>
                  <a:pt x="173559" y="1573803"/>
                  <a:pt x="256607" y="1739900"/>
                </a:cubicBezTo>
                <a:cubicBezTo>
                  <a:pt x="314814" y="1856314"/>
                  <a:pt x="245167" y="1754280"/>
                  <a:pt x="320107" y="1854200"/>
                </a:cubicBezTo>
                <a:cubicBezTo>
                  <a:pt x="324340" y="1896533"/>
                  <a:pt x="317387" y="1941548"/>
                  <a:pt x="332807" y="1981200"/>
                </a:cubicBezTo>
                <a:cubicBezTo>
                  <a:pt x="348151" y="2020655"/>
                  <a:pt x="385525" y="2047577"/>
                  <a:pt x="409007" y="2082800"/>
                </a:cubicBezTo>
                <a:cubicBezTo>
                  <a:pt x="427939" y="2111198"/>
                  <a:pt x="439329" y="2144396"/>
                  <a:pt x="459807" y="2171700"/>
                </a:cubicBezTo>
                <a:cubicBezTo>
                  <a:pt x="510436" y="2239205"/>
                  <a:pt x="533540" y="2236525"/>
                  <a:pt x="599507" y="2286000"/>
                </a:cubicBezTo>
                <a:cubicBezTo>
                  <a:pt x="687947" y="2352330"/>
                  <a:pt x="675224" y="2360738"/>
                  <a:pt x="777307" y="2425700"/>
                </a:cubicBezTo>
                <a:cubicBezTo>
                  <a:pt x="834896" y="2462347"/>
                  <a:pt x="895840" y="2493433"/>
                  <a:pt x="955107" y="2527300"/>
                </a:cubicBezTo>
                <a:cubicBezTo>
                  <a:pt x="984740" y="2544233"/>
                  <a:pt x="1013480" y="2562836"/>
                  <a:pt x="1044007" y="2578100"/>
                </a:cubicBezTo>
                <a:cubicBezTo>
                  <a:pt x="1069407" y="2590800"/>
                  <a:pt x="1095203" y="2602736"/>
                  <a:pt x="1120207" y="2616200"/>
                </a:cubicBezTo>
                <a:cubicBezTo>
                  <a:pt x="1150258" y="2632381"/>
                  <a:pt x="1178179" y="2652567"/>
                  <a:pt x="1209107" y="2667000"/>
                </a:cubicBezTo>
                <a:cubicBezTo>
                  <a:pt x="1241883" y="2682296"/>
                  <a:pt x="1277462" y="2690852"/>
                  <a:pt x="1310707" y="2705100"/>
                </a:cubicBezTo>
                <a:cubicBezTo>
                  <a:pt x="1430650" y="2756504"/>
                  <a:pt x="1419165" y="2783259"/>
                  <a:pt x="1590107" y="2832100"/>
                </a:cubicBezTo>
                <a:cubicBezTo>
                  <a:pt x="1619740" y="2840567"/>
                  <a:pt x="1651204" y="2844203"/>
                  <a:pt x="1679007" y="2857500"/>
                </a:cubicBezTo>
                <a:cubicBezTo>
                  <a:pt x="1994271" y="3008278"/>
                  <a:pt x="1767147" y="2946231"/>
                  <a:pt x="1996507" y="2997200"/>
                </a:cubicBezTo>
                <a:cubicBezTo>
                  <a:pt x="2021907" y="3009900"/>
                  <a:pt x="2045402" y="3027498"/>
                  <a:pt x="2072707" y="3035300"/>
                </a:cubicBezTo>
                <a:cubicBezTo>
                  <a:pt x="2105524" y="3044676"/>
                  <a:pt x="2140476" y="3043489"/>
                  <a:pt x="2174307" y="3048000"/>
                </a:cubicBezTo>
                <a:lnTo>
                  <a:pt x="2263207" y="3060700"/>
                </a:lnTo>
                <a:cubicBezTo>
                  <a:pt x="2364807" y="3056467"/>
                  <a:pt x="2466824" y="3058118"/>
                  <a:pt x="2568007" y="3048000"/>
                </a:cubicBezTo>
                <a:cubicBezTo>
                  <a:pt x="2594648" y="3045336"/>
                  <a:pt x="2619218" y="3032211"/>
                  <a:pt x="2644207" y="3022600"/>
                </a:cubicBezTo>
                <a:cubicBezTo>
                  <a:pt x="2746760" y="2983157"/>
                  <a:pt x="2729110" y="2982979"/>
                  <a:pt x="2834707" y="2933700"/>
                </a:cubicBezTo>
                <a:cubicBezTo>
                  <a:pt x="3089810" y="2814652"/>
                  <a:pt x="2691690" y="3022851"/>
                  <a:pt x="3063307" y="2781300"/>
                </a:cubicBezTo>
                <a:cubicBezTo>
                  <a:pt x="3098265" y="2758578"/>
                  <a:pt x="3142031" y="2752241"/>
                  <a:pt x="3177607" y="2730500"/>
                </a:cubicBezTo>
                <a:cubicBezTo>
                  <a:pt x="3218793" y="2705331"/>
                  <a:pt x="3251746" y="2668374"/>
                  <a:pt x="3291907" y="2641600"/>
                </a:cubicBezTo>
                <a:cubicBezTo>
                  <a:pt x="3328172" y="2617423"/>
                  <a:pt x="3369942" y="2602277"/>
                  <a:pt x="3406207" y="2578100"/>
                </a:cubicBezTo>
                <a:cubicBezTo>
                  <a:pt x="3471726" y="2534420"/>
                  <a:pt x="3547516" y="2499889"/>
                  <a:pt x="3596707" y="2438400"/>
                </a:cubicBezTo>
                <a:cubicBezTo>
                  <a:pt x="3613640" y="2417233"/>
                  <a:pt x="3627732" y="2393439"/>
                  <a:pt x="3647507" y="2374900"/>
                </a:cubicBezTo>
                <a:cubicBezTo>
                  <a:pt x="3695749" y="2329673"/>
                  <a:pt x="3753148" y="2294659"/>
                  <a:pt x="3799907" y="2247900"/>
                </a:cubicBezTo>
                <a:cubicBezTo>
                  <a:pt x="3965357" y="2082450"/>
                  <a:pt x="3901329" y="2161789"/>
                  <a:pt x="4003107" y="2019300"/>
                </a:cubicBezTo>
                <a:cubicBezTo>
                  <a:pt x="4017071" y="1977408"/>
                  <a:pt x="4020959" y="1963258"/>
                  <a:pt x="4041207" y="1917700"/>
                </a:cubicBezTo>
                <a:cubicBezTo>
                  <a:pt x="4048896" y="1900400"/>
                  <a:pt x="4058140" y="1883833"/>
                  <a:pt x="4066607" y="1866900"/>
                </a:cubicBezTo>
                <a:cubicBezTo>
                  <a:pt x="4076275" y="1818560"/>
                  <a:pt x="4092007" y="1747932"/>
                  <a:pt x="4092007" y="1701800"/>
                </a:cubicBezTo>
                <a:cubicBezTo>
                  <a:pt x="4092007" y="1545109"/>
                  <a:pt x="4086587" y="1388421"/>
                  <a:pt x="4079307" y="1231900"/>
                </a:cubicBezTo>
                <a:cubicBezTo>
                  <a:pt x="4077475" y="1192511"/>
                  <a:pt x="4067956" y="1154127"/>
                  <a:pt x="4053907" y="1117600"/>
                </a:cubicBezTo>
                <a:cubicBezTo>
                  <a:pt x="4037540" y="1075045"/>
                  <a:pt x="4012049" y="1035309"/>
                  <a:pt x="4003107" y="990600"/>
                </a:cubicBezTo>
                <a:cubicBezTo>
                  <a:pt x="3982702" y="888577"/>
                  <a:pt x="4002870" y="960452"/>
                  <a:pt x="3952307" y="850900"/>
                </a:cubicBezTo>
                <a:cubicBezTo>
                  <a:pt x="3922519" y="786360"/>
                  <a:pt x="3911450" y="746388"/>
                  <a:pt x="3876107" y="685800"/>
                </a:cubicBezTo>
                <a:cubicBezTo>
                  <a:pt x="3860725" y="659431"/>
                  <a:pt x="3849145" y="628670"/>
                  <a:pt x="3825307" y="609600"/>
                </a:cubicBezTo>
                <a:cubicBezTo>
                  <a:pt x="3804140" y="592667"/>
                  <a:pt x="3781725" y="577186"/>
                  <a:pt x="3761807" y="558800"/>
                </a:cubicBezTo>
                <a:cubicBezTo>
                  <a:pt x="3726614" y="526314"/>
                  <a:pt x="3705644" y="472346"/>
                  <a:pt x="3660207" y="457200"/>
                </a:cubicBezTo>
                <a:cubicBezTo>
                  <a:pt x="3590557" y="433983"/>
                  <a:pt x="3648582" y="456386"/>
                  <a:pt x="3558607" y="406400"/>
                </a:cubicBezTo>
                <a:cubicBezTo>
                  <a:pt x="3542057" y="397206"/>
                  <a:pt x="3524245" y="390393"/>
                  <a:pt x="3507807" y="381000"/>
                </a:cubicBezTo>
                <a:cubicBezTo>
                  <a:pt x="3494555" y="373427"/>
                  <a:pt x="3483107" y="362909"/>
                  <a:pt x="3469707" y="355600"/>
                </a:cubicBezTo>
                <a:cubicBezTo>
                  <a:pt x="3410986" y="323570"/>
                  <a:pt x="3365170" y="301423"/>
                  <a:pt x="3304607" y="279400"/>
                </a:cubicBezTo>
                <a:cubicBezTo>
                  <a:pt x="3279445" y="270250"/>
                  <a:pt x="3250684" y="268852"/>
                  <a:pt x="3228407" y="254000"/>
                </a:cubicBezTo>
                <a:cubicBezTo>
                  <a:pt x="3175784" y="218918"/>
                  <a:pt x="3205115" y="232302"/>
                  <a:pt x="3139507" y="215900"/>
                </a:cubicBezTo>
                <a:cubicBezTo>
                  <a:pt x="3126807" y="207433"/>
                  <a:pt x="3115436" y="196513"/>
                  <a:pt x="3101407" y="190500"/>
                </a:cubicBezTo>
                <a:cubicBezTo>
                  <a:pt x="3085364" y="183624"/>
                  <a:pt x="3067390" y="182595"/>
                  <a:pt x="3050607" y="177800"/>
                </a:cubicBezTo>
                <a:cubicBezTo>
                  <a:pt x="3037735" y="174122"/>
                  <a:pt x="3024812" y="170373"/>
                  <a:pt x="3012507" y="165100"/>
                </a:cubicBezTo>
                <a:cubicBezTo>
                  <a:pt x="2995106" y="157642"/>
                  <a:pt x="2979434" y="146347"/>
                  <a:pt x="2961707" y="139700"/>
                </a:cubicBezTo>
                <a:cubicBezTo>
                  <a:pt x="2926105" y="126349"/>
                  <a:pt x="2868848" y="121616"/>
                  <a:pt x="2834707" y="114300"/>
                </a:cubicBezTo>
                <a:cubicBezTo>
                  <a:pt x="2821757" y="111525"/>
                  <a:pt x="2727249" y="90018"/>
                  <a:pt x="2695007" y="76200"/>
                </a:cubicBezTo>
                <a:cubicBezTo>
                  <a:pt x="2677606" y="68742"/>
                  <a:pt x="2663070" y="52417"/>
                  <a:pt x="2644207" y="50800"/>
                </a:cubicBezTo>
                <a:cubicBezTo>
                  <a:pt x="2430754" y="32504"/>
                  <a:pt x="1914225" y="38100"/>
                  <a:pt x="1729807" y="38100"/>
                </a:cubicBezTo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120" y="1596610"/>
            <a:ext cx="40991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Locality-Sensitive Hashing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717" y="2095875"/>
            <a:ext cx="2959465" cy="972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600" dirty="0" smtClean="0"/>
              <a:t>Euclidean space </a:t>
            </a:r>
            <a:r>
              <a:rPr lang="en-US" sz="2600" dirty="0" smtClean="0">
                <a:solidFill>
                  <a:srgbClr val="A50021"/>
                </a:solidFill>
              </a:rPr>
              <a:t>ℓ</a:t>
            </a:r>
            <a:r>
              <a:rPr lang="en-US" sz="2600" baseline="-25000" dirty="0" smtClean="0">
                <a:solidFill>
                  <a:srgbClr val="A50021"/>
                </a:solidFill>
              </a:rPr>
              <a:t>2</a:t>
            </a:r>
            <a:endParaRPr lang="en-US" sz="2600" dirty="0" smtClean="0">
              <a:solidFill>
                <a:srgbClr val="A50021"/>
              </a:solidFill>
            </a:endParaRPr>
          </a:p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600" dirty="0" smtClean="0"/>
              <a:t>Hamming space</a:t>
            </a:r>
            <a:r>
              <a:rPr lang="en-US" sz="2600" dirty="0" smtClean="0">
                <a:solidFill>
                  <a:srgbClr val="A50021"/>
                </a:solidFill>
              </a:rPr>
              <a:t> </a:t>
            </a:r>
            <a:r>
              <a:rPr lang="en-US" sz="2600" dirty="0">
                <a:solidFill>
                  <a:srgbClr val="A50021"/>
                </a:solidFill>
              </a:rPr>
              <a:t>ℓ</a:t>
            </a:r>
            <a:r>
              <a:rPr lang="en-US" sz="2600" baseline="-25000" dirty="0">
                <a:solidFill>
                  <a:srgbClr val="A50021"/>
                </a:solidFill>
              </a:rPr>
              <a:t>1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5921448" y="1910672"/>
            <a:ext cx="22990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Decision trees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62555" y="2326305"/>
            <a:ext cx="2744045" cy="1409700"/>
          </a:xfrm>
          <a:custGeom>
            <a:avLst/>
            <a:gdLst>
              <a:gd name="connsiteX0" fmla="*/ 990600 w 2044700"/>
              <a:gd name="connsiteY0" fmla="*/ 0 h 1409700"/>
              <a:gd name="connsiteX1" fmla="*/ 990600 w 2044700"/>
              <a:gd name="connsiteY1" fmla="*/ 0 h 1409700"/>
              <a:gd name="connsiteX2" fmla="*/ 876300 w 2044700"/>
              <a:gd name="connsiteY2" fmla="*/ 25400 h 1409700"/>
              <a:gd name="connsiteX3" fmla="*/ 749300 w 2044700"/>
              <a:gd name="connsiteY3" fmla="*/ 38100 h 1409700"/>
              <a:gd name="connsiteX4" fmla="*/ 647700 w 2044700"/>
              <a:gd name="connsiteY4" fmla="*/ 50800 h 1409700"/>
              <a:gd name="connsiteX5" fmla="*/ 571500 w 2044700"/>
              <a:gd name="connsiteY5" fmla="*/ 76200 h 1409700"/>
              <a:gd name="connsiteX6" fmla="*/ 469900 w 2044700"/>
              <a:gd name="connsiteY6" fmla="*/ 101600 h 1409700"/>
              <a:gd name="connsiteX7" fmla="*/ 431800 w 2044700"/>
              <a:gd name="connsiteY7" fmla="*/ 114300 h 1409700"/>
              <a:gd name="connsiteX8" fmla="*/ 342900 w 2044700"/>
              <a:gd name="connsiteY8" fmla="*/ 152400 h 1409700"/>
              <a:gd name="connsiteX9" fmla="*/ 254000 w 2044700"/>
              <a:gd name="connsiteY9" fmla="*/ 228600 h 1409700"/>
              <a:gd name="connsiteX10" fmla="*/ 215900 w 2044700"/>
              <a:gd name="connsiteY10" fmla="*/ 254000 h 1409700"/>
              <a:gd name="connsiteX11" fmla="*/ 177800 w 2044700"/>
              <a:gd name="connsiteY11" fmla="*/ 304800 h 1409700"/>
              <a:gd name="connsiteX12" fmla="*/ 139700 w 2044700"/>
              <a:gd name="connsiteY12" fmla="*/ 342900 h 1409700"/>
              <a:gd name="connsiteX13" fmla="*/ 114300 w 2044700"/>
              <a:gd name="connsiteY13" fmla="*/ 381000 h 1409700"/>
              <a:gd name="connsiteX14" fmla="*/ 25400 w 2044700"/>
              <a:gd name="connsiteY14" fmla="*/ 482600 h 1409700"/>
              <a:gd name="connsiteX15" fmla="*/ 0 w 2044700"/>
              <a:gd name="connsiteY15" fmla="*/ 571500 h 1409700"/>
              <a:gd name="connsiteX16" fmla="*/ 12700 w 2044700"/>
              <a:gd name="connsiteY16" fmla="*/ 736600 h 1409700"/>
              <a:gd name="connsiteX17" fmla="*/ 63500 w 2044700"/>
              <a:gd name="connsiteY17" fmla="*/ 825500 h 1409700"/>
              <a:gd name="connsiteX18" fmla="*/ 114300 w 2044700"/>
              <a:gd name="connsiteY18" fmla="*/ 939800 h 1409700"/>
              <a:gd name="connsiteX19" fmla="*/ 165100 w 2044700"/>
              <a:gd name="connsiteY19" fmla="*/ 1028700 h 1409700"/>
              <a:gd name="connsiteX20" fmla="*/ 228600 w 2044700"/>
              <a:gd name="connsiteY20" fmla="*/ 1092200 h 1409700"/>
              <a:gd name="connsiteX21" fmla="*/ 254000 w 2044700"/>
              <a:gd name="connsiteY21" fmla="*/ 1130300 h 1409700"/>
              <a:gd name="connsiteX22" fmla="*/ 304800 w 2044700"/>
              <a:gd name="connsiteY22" fmla="*/ 1155700 h 1409700"/>
              <a:gd name="connsiteX23" fmla="*/ 342900 w 2044700"/>
              <a:gd name="connsiteY23" fmla="*/ 1193800 h 1409700"/>
              <a:gd name="connsiteX24" fmla="*/ 533400 w 2044700"/>
              <a:gd name="connsiteY24" fmla="*/ 1295400 h 1409700"/>
              <a:gd name="connsiteX25" fmla="*/ 660400 w 2044700"/>
              <a:gd name="connsiteY25" fmla="*/ 1358900 h 1409700"/>
              <a:gd name="connsiteX26" fmla="*/ 736600 w 2044700"/>
              <a:gd name="connsiteY26" fmla="*/ 1371600 h 1409700"/>
              <a:gd name="connsiteX27" fmla="*/ 825500 w 2044700"/>
              <a:gd name="connsiteY27" fmla="*/ 1397000 h 1409700"/>
              <a:gd name="connsiteX28" fmla="*/ 990600 w 2044700"/>
              <a:gd name="connsiteY28" fmla="*/ 1409700 h 1409700"/>
              <a:gd name="connsiteX29" fmla="*/ 1371600 w 2044700"/>
              <a:gd name="connsiteY29" fmla="*/ 1397000 h 1409700"/>
              <a:gd name="connsiteX30" fmla="*/ 1409700 w 2044700"/>
              <a:gd name="connsiteY30" fmla="*/ 1371600 h 1409700"/>
              <a:gd name="connsiteX31" fmla="*/ 1473200 w 2044700"/>
              <a:gd name="connsiteY31" fmla="*/ 1346200 h 1409700"/>
              <a:gd name="connsiteX32" fmla="*/ 1612900 w 2044700"/>
              <a:gd name="connsiteY32" fmla="*/ 1320800 h 1409700"/>
              <a:gd name="connsiteX33" fmla="*/ 1778000 w 2044700"/>
              <a:gd name="connsiteY33" fmla="*/ 1244600 h 1409700"/>
              <a:gd name="connsiteX34" fmla="*/ 1866900 w 2044700"/>
              <a:gd name="connsiteY34" fmla="*/ 1155700 h 1409700"/>
              <a:gd name="connsiteX35" fmla="*/ 1879600 w 2044700"/>
              <a:gd name="connsiteY35" fmla="*/ 1117600 h 1409700"/>
              <a:gd name="connsiteX36" fmla="*/ 1943100 w 2044700"/>
              <a:gd name="connsiteY36" fmla="*/ 1016000 h 1409700"/>
              <a:gd name="connsiteX37" fmla="*/ 1955800 w 2044700"/>
              <a:gd name="connsiteY37" fmla="*/ 965200 h 1409700"/>
              <a:gd name="connsiteX38" fmla="*/ 1993900 w 2044700"/>
              <a:gd name="connsiteY38" fmla="*/ 863600 h 1409700"/>
              <a:gd name="connsiteX39" fmla="*/ 2019300 w 2044700"/>
              <a:gd name="connsiteY39" fmla="*/ 825500 h 1409700"/>
              <a:gd name="connsiteX40" fmla="*/ 2032000 w 2044700"/>
              <a:gd name="connsiteY40" fmla="*/ 749300 h 1409700"/>
              <a:gd name="connsiteX41" fmla="*/ 2044700 w 2044700"/>
              <a:gd name="connsiteY41" fmla="*/ 711200 h 1409700"/>
              <a:gd name="connsiteX42" fmla="*/ 2032000 w 2044700"/>
              <a:gd name="connsiteY42" fmla="*/ 546100 h 1409700"/>
              <a:gd name="connsiteX43" fmla="*/ 2006600 w 2044700"/>
              <a:gd name="connsiteY43" fmla="*/ 444500 h 1409700"/>
              <a:gd name="connsiteX44" fmla="*/ 1968500 w 2044700"/>
              <a:gd name="connsiteY44" fmla="*/ 419100 h 1409700"/>
              <a:gd name="connsiteX45" fmla="*/ 1879600 w 2044700"/>
              <a:gd name="connsiteY45" fmla="*/ 330200 h 1409700"/>
              <a:gd name="connsiteX46" fmla="*/ 1778000 w 2044700"/>
              <a:gd name="connsiteY46" fmla="*/ 279400 h 1409700"/>
              <a:gd name="connsiteX47" fmla="*/ 1739900 w 2044700"/>
              <a:gd name="connsiteY47" fmla="*/ 254000 h 1409700"/>
              <a:gd name="connsiteX48" fmla="*/ 1612900 w 2044700"/>
              <a:gd name="connsiteY48" fmla="*/ 190500 h 1409700"/>
              <a:gd name="connsiteX49" fmla="*/ 1574800 w 2044700"/>
              <a:gd name="connsiteY49" fmla="*/ 177800 h 1409700"/>
              <a:gd name="connsiteX50" fmla="*/ 1536700 w 2044700"/>
              <a:gd name="connsiteY50" fmla="*/ 152400 h 1409700"/>
              <a:gd name="connsiteX51" fmla="*/ 1435100 w 2044700"/>
              <a:gd name="connsiteY51" fmla="*/ 127000 h 1409700"/>
              <a:gd name="connsiteX52" fmla="*/ 1320800 w 2044700"/>
              <a:gd name="connsiteY52" fmla="*/ 88900 h 1409700"/>
              <a:gd name="connsiteX53" fmla="*/ 1282700 w 2044700"/>
              <a:gd name="connsiteY53" fmla="*/ 76200 h 1409700"/>
              <a:gd name="connsiteX54" fmla="*/ 1155700 w 2044700"/>
              <a:gd name="connsiteY54" fmla="*/ 63500 h 1409700"/>
              <a:gd name="connsiteX55" fmla="*/ 990600 w 2044700"/>
              <a:gd name="connsiteY55" fmla="*/ 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044700" h="1409700">
                <a:moveTo>
                  <a:pt x="990600" y="0"/>
                </a:moveTo>
                <a:lnTo>
                  <a:pt x="990600" y="0"/>
                </a:lnTo>
                <a:cubicBezTo>
                  <a:pt x="952500" y="8467"/>
                  <a:pt x="914852" y="19313"/>
                  <a:pt x="876300" y="25400"/>
                </a:cubicBezTo>
                <a:cubicBezTo>
                  <a:pt x="834276" y="32035"/>
                  <a:pt x="791584" y="33402"/>
                  <a:pt x="749300" y="38100"/>
                </a:cubicBezTo>
                <a:cubicBezTo>
                  <a:pt x="715379" y="41869"/>
                  <a:pt x="681567" y="46567"/>
                  <a:pt x="647700" y="50800"/>
                </a:cubicBezTo>
                <a:cubicBezTo>
                  <a:pt x="622300" y="59267"/>
                  <a:pt x="597475" y="69706"/>
                  <a:pt x="571500" y="76200"/>
                </a:cubicBezTo>
                <a:cubicBezTo>
                  <a:pt x="537633" y="84667"/>
                  <a:pt x="503579" y="92415"/>
                  <a:pt x="469900" y="101600"/>
                </a:cubicBezTo>
                <a:cubicBezTo>
                  <a:pt x="456985" y="105122"/>
                  <a:pt x="443774" y="108313"/>
                  <a:pt x="431800" y="114300"/>
                </a:cubicBezTo>
                <a:cubicBezTo>
                  <a:pt x="344095" y="158153"/>
                  <a:pt x="448626" y="125969"/>
                  <a:pt x="342900" y="152400"/>
                </a:cubicBezTo>
                <a:cubicBezTo>
                  <a:pt x="296745" y="198555"/>
                  <a:pt x="311022" y="187870"/>
                  <a:pt x="254000" y="228600"/>
                </a:cubicBezTo>
                <a:cubicBezTo>
                  <a:pt x="241580" y="237472"/>
                  <a:pt x="226693" y="243207"/>
                  <a:pt x="215900" y="254000"/>
                </a:cubicBezTo>
                <a:cubicBezTo>
                  <a:pt x="200933" y="268967"/>
                  <a:pt x="191575" y="288729"/>
                  <a:pt x="177800" y="304800"/>
                </a:cubicBezTo>
                <a:cubicBezTo>
                  <a:pt x="166111" y="318437"/>
                  <a:pt x="151198" y="329102"/>
                  <a:pt x="139700" y="342900"/>
                </a:cubicBezTo>
                <a:cubicBezTo>
                  <a:pt x="129929" y="354626"/>
                  <a:pt x="124233" y="369411"/>
                  <a:pt x="114300" y="381000"/>
                </a:cubicBezTo>
                <a:cubicBezTo>
                  <a:pt x="-17234" y="534457"/>
                  <a:pt x="135999" y="335135"/>
                  <a:pt x="25400" y="482600"/>
                </a:cubicBezTo>
                <a:cubicBezTo>
                  <a:pt x="19411" y="500567"/>
                  <a:pt x="0" y="555553"/>
                  <a:pt x="0" y="571500"/>
                </a:cubicBezTo>
                <a:cubicBezTo>
                  <a:pt x="0" y="626696"/>
                  <a:pt x="3108" y="682244"/>
                  <a:pt x="12700" y="736600"/>
                </a:cubicBezTo>
                <a:cubicBezTo>
                  <a:pt x="16567" y="758514"/>
                  <a:pt x="50462" y="805943"/>
                  <a:pt x="63500" y="825500"/>
                </a:cubicBezTo>
                <a:cubicBezTo>
                  <a:pt x="84434" y="930172"/>
                  <a:pt x="59244" y="851711"/>
                  <a:pt x="114300" y="939800"/>
                </a:cubicBezTo>
                <a:cubicBezTo>
                  <a:pt x="139934" y="980815"/>
                  <a:pt x="134513" y="993743"/>
                  <a:pt x="165100" y="1028700"/>
                </a:cubicBezTo>
                <a:cubicBezTo>
                  <a:pt x="184812" y="1051228"/>
                  <a:pt x="208888" y="1069672"/>
                  <a:pt x="228600" y="1092200"/>
                </a:cubicBezTo>
                <a:cubicBezTo>
                  <a:pt x="238651" y="1103687"/>
                  <a:pt x="242274" y="1120529"/>
                  <a:pt x="254000" y="1130300"/>
                </a:cubicBezTo>
                <a:cubicBezTo>
                  <a:pt x="268544" y="1142420"/>
                  <a:pt x="289394" y="1144696"/>
                  <a:pt x="304800" y="1155700"/>
                </a:cubicBezTo>
                <a:cubicBezTo>
                  <a:pt x="319415" y="1166139"/>
                  <a:pt x="328133" y="1183577"/>
                  <a:pt x="342900" y="1193800"/>
                </a:cubicBezTo>
                <a:cubicBezTo>
                  <a:pt x="499454" y="1302183"/>
                  <a:pt x="419442" y="1242220"/>
                  <a:pt x="533400" y="1295400"/>
                </a:cubicBezTo>
                <a:cubicBezTo>
                  <a:pt x="576290" y="1315415"/>
                  <a:pt x="613714" y="1351119"/>
                  <a:pt x="660400" y="1358900"/>
                </a:cubicBezTo>
                <a:cubicBezTo>
                  <a:pt x="685800" y="1363133"/>
                  <a:pt x="711509" y="1365810"/>
                  <a:pt x="736600" y="1371600"/>
                </a:cubicBezTo>
                <a:cubicBezTo>
                  <a:pt x="766630" y="1378530"/>
                  <a:pt x="795022" y="1392428"/>
                  <a:pt x="825500" y="1397000"/>
                </a:cubicBezTo>
                <a:cubicBezTo>
                  <a:pt x="880085" y="1405188"/>
                  <a:pt x="935567" y="1405467"/>
                  <a:pt x="990600" y="1409700"/>
                </a:cubicBezTo>
                <a:cubicBezTo>
                  <a:pt x="1117600" y="1405467"/>
                  <a:pt x="1245051" y="1408504"/>
                  <a:pt x="1371600" y="1397000"/>
                </a:cubicBezTo>
                <a:cubicBezTo>
                  <a:pt x="1386801" y="1395618"/>
                  <a:pt x="1396048" y="1378426"/>
                  <a:pt x="1409700" y="1371600"/>
                </a:cubicBezTo>
                <a:cubicBezTo>
                  <a:pt x="1430090" y="1361405"/>
                  <a:pt x="1451854" y="1354205"/>
                  <a:pt x="1473200" y="1346200"/>
                </a:cubicBezTo>
                <a:cubicBezTo>
                  <a:pt x="1531932" y="1324175"/>
                  <a:pt x="1527964" y="1331417"/>
                  <a:pt x="1612900" y="1320800"/>
                </a:cubicBezTo>
                <a:cubicBezTo>
                  <a:pt x="1714743" y="1252905"/>
                  <a:pt x="1659748" y="1278386"/>
                  <a:pt x="1778000" y="1244600"/>
                </a:cubicBezTo>
                <a:cubicBezTo>
                  <a:pt x="1824567" y="1209675"/>
                  <a:pt x="1837267" y="1207558"/>
                  <a:pt x="1866900" y="1155700"/>
                </a:cubicBezTo>
                <a:cubicBezTo>
                  <a:pt x="1873542" y="1144077"/>
                  <a:pt x="1872958" y="1129223"/>
                  <a:pt x="1879600" y="1117600"/>
                </a:cubicBezTo>
                <a:cubicBezTo>
                  <a:pt x="1923191" y="1041316"/>
                  <a:pt x="1913483" y="1094979"/>
                  <a:pt x="1943100" y="1016000"/>
                </a:cubicBezTo>
                <a:cubicBezTo>
                  <a:pt x="1949229" y="999657"/>
                  <a:pt x="1951005" y="981983"/>
                  <a:pt x="1955800" y="965200"/>
                </a:cubicBezTo>
                <a:cubicBezTo>
                  <a:pt x="1963128" y="939553"/>
                  <a:pt x="1984953" y="881493"/>
                  <a:pt x="1993900" y="863600"/>
                </a:cubicBezTo>
                <a:cubicBezTo>
                  <a:pt x="2000726" y="849948"/>
                  <a:pt x="2010833" y="838200"/>
                  <a:pt x="2019300" y="825500"/>
                </a:cubicBezTo>
                <a:cubicBezTo>
                  <a:pt x="2023533" y="800100"/>
                  <a:pt x="2026414" y="774437"/>
                  <a:pt x="2032000" y="749300"/>
                </a:cubicBezTo>
                <a:cubicBezTo>
                  <a:pt x="2034904" y="736232"/>
                  <a:pt x="2044700" y="724587"/>
                  <a:pt x="2044700" y="711200"/>
                </a:cubicBezTo>
                <a:cubicBezTo>
                  <a:pt x="2044700" y="656004"/>
                  <a:pt x="2039806" y="600741"/>
                  <a:pt x="2032000" y="546100"/>
                </a:cubicBezTo>
                <a:cubicBezTo>
                  <a:pt x="2027063" y="511542"/>
                  <a:pt x="2035646" y="463864"/>
                  <a:pt x="2006600" y="444500"/>
                </a:cubicBezTo>
                <a:cubicBezTo>
                  <a:pt x="1993900" y="436033"/>
                  <a:pt x="1979293" y="429893"/>
                  <a:pt x="1968500" y="419100"/>
                </a:cubicBezTo>
                <a:cubicBezTo>
                  <a:pt x="1883833" y="334433"/>
                  <a:pt x="1981200" y="397933"/>
                  <a:pt x="1879600" y="330200"/>
                </a:cubicBezTo>
                <a:cubicBezTo>
                  <a:pt x="1721180" y="224586"/>
                  <a:pt x="1884770" y="332785"/>
                  <a:pt x="1778000" y="279400"/>
                </a:cubicBezTo>
                <a:cubicBezTo>
                  <a:pt x="1764348" y="272574"/>
                  <a:pt x="1753339" y="261236"/>
                  <a:pt x="1739900" y="254000"/>
                </a:cubicBezTo>
                <a:cubicBezTo>
                  <a:pt x="1698227" y="231561"/>
                  <a:pt x="1657801" y="205467"/>
                  <a:pt x="1612900" y="190500"/>
                </a:cubicBezTo>
                <a:cubicBezTo>
                  <a:pt x="1600200" y="186267"/>
                  <a:pt x="1586774" y="183787"/>
                  <a:pt x="1574800" y="177800"/>
                </a:cubicBezTo>
                <a:cubicBezTo>
                  <a:pt x="1561148" y="170974"/>
                  <a:pt x="1551045" y="157616"/>
                  <a:pt x="1536700" y="152400"/>
                </a:cubicBezTo>
                <a:cubicBezTo>
                  <a:pt x="1503893" y="140470"/>
                  <a:pt x="1468218" y="138039"/>
                  <a:pt x="1435100" y="127000"/>
                </a:cubicBezTo>
                <a:lnTo>
                  <a:pt x="1320800" y="88900"/>
                </a:lnTo>
                <a:cubicBezTo>
                  <a:pt x="1308100" y="84667"/>
                  <a:pt x="1296021" y="77532"/>
                  <a:pt x="1282700" y="76200"/>
                </a:cubicBezTo>
                <a:cubicBezTo>
                  <a:pt x="1240367" y="71967"/>
                  <a:pt x="1197774" y="69811"/>
                  <a:pt x="1155700" y="63500"/>
                </a:cubicBezTo>
                <a:cubicBezTo>
                  <a:pt x="958693" y="33949"/>
                  <a:pt x="1018117" y="10583"/>
                  <a:pt x="990600" y="0"/>
                </a:cubicBezTo>
                <a:close/>
              </a:path>
            </a:pathLst>
          </a:custGeom>
          <a:solidFill>
            <a:srgbClr val="FFCCCC"/>
          </a:solidFill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9985" y="2757982"/>
            <a:ext cx="2169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 smtClean="0"/>
              <a:t>Max norm </a:t>
            </a:r>
            <a:r>
              <a:rPr lang="en-US" sz="2800" dirty="0" smtClean="0">
                <a:solidFill>
                  <a:srgbClr val="A50021"/>
                </a:solidFill>
              </a:rPr>
              <a:t>ℓ</a:t>
            </a:r>
            <a:r>
              <a:rPr lang="en-US" sz="2800" baseline="-25000" dirty="0" smtClean="0">
                <a:solidFill>
                  <a:srgbClr val="A50021"/>
                </a:solidFill>
                <a:sym typeface="Symbol"/>
              </a:rPr>
              <a:t></a:t>
            </a:r>
            <a:endParaRPr lang="en-US" sz="2800" dirty="0" smtClean="0">
              <a:solidFill>
                <a:srgbClr val="A50021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7153101">
            <a:off x="1204744" y="3857240"/>
            <a:ext cx="1612897" cy="400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6175" y="4732143"/>
            <a:ext cx="317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 err="1" smtClean="0"/>
              <a:t>Hausdorff</a:t>
            </a:r>
            <a:r>
              <a:rPr lang="en-US" sz="2800" dirty="0" smtClean="0"/>
              <a:t> distance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 bwMode="auto">
          <a:xfrm rot="16200000">
            <a:off x="6616122" y="4048717"/>
            <a:ext cx="1036911" cy="400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6965" y="1097139"/>
            <a:ext cx="3676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</a:rPr>
              <a:t>Iterated product spaces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6355" y="6052572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 err="1" smtClean="0"/>
              <a:t>Ulam</a:t>
            </a:r>
            <a:r>
              <a:rPr lang="en-US" sz="2800" dirty="0" smtClean="0"/>
              <a:t> distance</a:t>
            </a:r>
            <a:endParaRPr lang="en-US" sz="2800" dirty="0"/>
          </a:p>
        </p:txBody>
      </p:sp>
      <p:sp>
        <p:nvSpPr>
          <p:cNvPr id="23" name="Right Arrow 22"/>
          <p:cNvSpPr/>
          <p:nvPr/>
        </p:nvSpPr>
        <p:spPr bwMode="auto">
          <a:xfrm rot="14722240">
            <a:off x="2751172" y="4531080"/>
            <a:ext cx="2967225" cy="400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4683707" y="4950463"/>
            <a:ext cx="1803492" cy="40072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120" y="4188668"/>
            <a:ext cx="3658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/>
              <a:t>l</a:t>
            </a:r>
            <a:r>
              <a:rPr lang="en-US" sz="2000" dirty="0" smtClean="0"/>
              <a:t>ogarithmic (or more) distortion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11090" y="5419410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000" dirty="0" smtClean="0"/>
              <a:t>constant distortion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08828" y="4782110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 smtClean="0"/>
              <a:t>Edit distance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32965" y="5402105"/>
            <a:ext cx="3663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2800" dirty="0" smtClean="0"/>
              <a:t>Earth-Mover Distance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5" grpId="0" animBg="1"/>
      <p:bldP spid="6" grpId="0"/>
      <p:bldP spid="7" grpId="0"/>
      <p:bldP spid="8" grpId="0"/>
      <p:bldP spid="9" grpId="0" animBg="1"/>
      <p:bldP spid="10" grpId="0"/>
      <p:bldP spid="13" grpId="0" animBg="1"/>
      <p:bldP spid="15" grpId="0"/>
      <p:bldP spid="16" grpId="0" animBg="1"/>
      <p:bldP spid="18" grpId="0"/>
      <p:bldP spid="19" grpId="0"/>
      <p:bldP spid="23" grpId="0" animBg="1"/>
      <p:bldP spid="20" grpId="0" animBg="1"/>
      <p:bldP spid="21" grpId="0"/>
      <p:bldP spid="22" grpId="0"/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challenges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Design qualitative, efficient 		space partitioning in Euclidean space</a:t>
            </a:r>
          </a:p>
          <a:p>
            <a:pPr eaLnBrk="1" hangingPunct="1"/>
            <a:r>
              <a:rPr lang="en-US" dirty="0" smtClean="0"/>
              <a:t>2. O(1) approximation NNS for </a:t>
            </a:r>
            <a:r>
              <a:rPr lang="en-US" dirty="0" smtClean="0">
                <a:solidFill>
                  <a:srgbClr val="A50021"/>
                </a:solidFill>
              </a:rPr>
              <a:t>ℓ</a:t>
            </a:r>
            <a:r>
              <a:rPr lang="en-US" baseline="-25000" dirty="0" smtClean="0">
                <a:solidFill>
                  <a:srgbClr val="A50021"/>
                </a:solidFill>
                <a:cs typeface="Arial" charset="0"/>
                <a:sym typeface="Symbol" pitchFamily="18" charset="2"/>
              </a:rPr>
              <a:t></a:t>
            </a:r>
            <a:endParaRPr lang="en-US" dirty="0" smtClean="0"/>
          </a:p>
          <a:p>
            <a:pPr eaLnBrk="1" hangingPunct="1"/>
            <a:r>
              <a:rPr lang="en-US" dirty="0" smtClean="0"/>
              <a:t>3. </a:t>
            </a:r>
            <a:r>
              <a:rPr lang="en-US" dirty="0" err="1" smtClean="0"/>
              <a:t>Embeddings</a:t>
            </a:r>
            <a:r>
              <a:rPr lang="en-US" dirty="0" smtClean="0"/>
              <a:t> with improved distortion</a:t>
            </a:r>
            <a:r>
              <a:rPr lang="en-US" dirty="0"/>
              <a:t> </a:t>
            </a:r>
            <a:r>
              <a:rPr lang="en-US" dirty="0" smtClean="0"/>
              <a:t>of edit distance, Earth-Mover Distance:</a:t>
            </a:r>
          </a:p>
          <a:p>
            <a:pPr lvl="1" eaLnBrk="1" hangingPunct="1"/>
            <a:r>
              <a:rPr lang="en-US" dirty="0" smtClean="0"/>
              <a:t>into </a:t>
            </a:r>
            <a:r>
              <a:rPr lang="en-US" sz="3000" dirty="0" smtClean="0">
                <a:solidFill>
                  <a:srgbClr val="A50021"/>
                </a:solidFill>
              </a:rPr>
              <a:t>ℓ</a:t>
            </a:r>
            <a:r>
              <a:rPr lang="en-US" sz="3000" baseline="-25000" dirty="0" smtClean="0">
                <a:solidFill>
                  <a:srgbClr val="A50021"/>
                </a:solidFill>
                <a:cs typeface="Arial" charset="0"/>
              </a:rPr>
              <a:t>1</a:t>
            </a:r>
            <a:endParaRPr lang="en-US" dirty="0">
              <a:cs typeface="Arial" charset="0"/>
            </a:endParaRPr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nto product spaces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4. NNS for any norm: e.g. trace norm?</a:t>
            </a:r>
          </a:p>
        </p:txBody>
      </p:sp>
      <p:pic>
        <p:nvPicPr>
          <p:cNvPr id="51205" name="Picture 5" descr="plan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65100"/>
            <a:ext cx="261143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ist2_347003-long-dna-st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307">
            <a:off x="200602" y="3176861"/>
            <a:ext cx="4730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6884" y="4635751"/>
                <a:ext cx="2876557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sq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−ℓ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p>
                      </m:sSubSup>
                      <m:d>
                        <m:dPr>
                          <m:ctrlPr>
                            <a:rPr lang="en-US" sz="3200" i="1" dirty="0" smtClean="0">
                              <a:solidFill>
                                <a:srgbClr val="A5002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3200" dirty="0" smtClean="0">
                                  <a:solidFill>
                                    <a:srgbClr val="A50021"/>
                                  </a:solidFill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A5002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dirty="0" smtClean="0">
                                      <a:solidFill>
                                        <a:srgbClr val="A50021"/>
                                      </a:solidFill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 dirty="0" smtClean="0">
                                      <a:solidFill>
                                        <a:srgbClr val="A5002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84" y="4635751"/>
                <a:ext cx="2876557" cy="829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today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1. NNS for basic distances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2. NNS for advanced distances: reductions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3. NNS via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 for today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1. NNS for basic distances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2. NNS for advanced distances: reductions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3. NNS via composition</a:t>
            </a:r>
          </a:p>
        </p:txBody>
      </p:sp>
    </p:spTree>
    <p:extLst>
      <p:ext uri="{BB962C8B-B14F-4D97-AF65-F5344CB8AC3E}">
        <p14:creationId xmlns:p14="http://schemas.microsoft.com/office/powerpoint/2010/main" val="23377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7D9EC7-A3A4-4AA7-BB26-5E6B1D154D6C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9459" name="Picture 6" descr="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1136">
            <a:off x="4862513" y="1287463"/>
            <a:ext cx="3338512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15950" y="1047750"/>
            <a:ext cx="74961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sz="4400">
                <a:solidFill>
                  <a:schemeClr val="tx2"/>
                </a:solidFill>
              </a:rPr>
              <a:t>Euclidean distance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79450"/>
            <a:ext cx="48720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2D case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13400" cy="4530725"/>
          </a:xfrm>
        </p:spPr>
        <p:txBody>
          <a:bodyPr/>
          <a:lstStyle/>
          <a:p>
            <a:pPr eaLnBrk="1" hangingPunct="1"/>
            <a:r>
              <a:rPr lang="en-US" smtClean="0"/>
              <a:t>Compute </a:t>
            </a:r>
            <a:r>
              <a:rPr lang="en-US" i="1" smtClean="0"/>
              <a:t>Voronoi diagram</a:t>
            </a:r>
          </a:p>
          <a:p>
            <a:pPr eaLnBrk="1" hangingPunct="1"/>
            <a:r>
              <a:rPr lang="en-US" smtClean="0"/>
              <a:t>Given query </a:t>
            </a:r>
            <a:r>
              <a:rPr lang="en-US" smtClean="0">
                <a:solidFill>
                  <a:srgbClr val="A50021"/>
                </a:solidFill>
              </a:rPr>
              <a:t>q</a:t>
            </a:r>
            <a:r>
              <a:rPr lang="en-US" smtClean="0"/>
              <a:t>, perform </a:t>
            </a:r>
            <a:r>
              <a:rPr lang="en-US" i="1" smtClean="0"/>
              <a:t>point location</a:t>
            </a:r>
          </a:p>
          <a:p>
            <a:pPr eaLnBrk="1" hangingPunct="1"/>
            <a:r>
              <a:rPr lang="en-US" smtClean="0"/>
              <a:t>Performance:</a:t>
            </a:r>
          </a:p>
          <a:p>
            <a:pPr lvl="1" eaLnBrk="1" hangingPunct="1"/>
            <a:r>
              <a:rPr lang="en-US" smtClean="0"/>
              <a:t>Space: </a:t>
            </a:r>
            <a:r>
              <a:rPr lang="en-US" smtClean="0">
                <a:solidFill>
                  <a:srgbClr val="A50021"/>
                </a:solidFill>
              </a:rPr>
              <a:t>O(n)</a:t>
            </a:r>
          </a:p>
          <a:p>
            <a:pPr lvl="1" eaLnBrk="1" hangingPunct="1"/>
            <a:r>
              <a:rPr lang="en-US" smtClean="0"/>
              <a:t>Query time: </a:t>
            </a:r>
            <a:r>
              <a:rPr lang="en-US" smtClean="0">
                <a:solidFill>
                  <a:srgbClr val="A50021"/>
                </a:solidFill>
              </a:rPr>
              <a:t>O(log n)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7566025" y="3313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7259638" y="3389313"/>
            <a:ext cx="382587" cy="19685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94225"/>
          </a:xfrm>
        </p:spPr>
        <p:txBody>
          <a:bodyPr/>
          <a:lstStyle/>
          <a:p>
            <a:pPr eaLnBrk="1" hangingPunct="1"/>
            <a:r>
              <a:rPr lang="en-US" sz="2800" smtClean="0"/>
              <a:t>All exact algorithms degrade rapidly with the dimension </a:t>
            </a:r>
            <a:r>
              <a:rPr lang="en-US" sz="2800" smtClean="0">
                <a:solidFill>
                  <a:srgbClr val="A50021"/>
                </a:solidFill>
              </a:rPr>
              <a:t>d</a:t>
            </a:r>
          </a:p>
          <a:p>
            <a:pPr eaLnBrk="1" hangingPunct="1"/>
            <a:endParaRPr lang="en-US" sz="2800" smtClean="0">
              <a:solidFill>
                <a:srgbClr val="A50021"/>
              </a:solidFill>
            </a:endParaRP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In practice:</a:t>
            </a:r>
          </a:p>
          <a:p>
            <a:pPr lvl="1" eaLnBrk="1" hangingPunct="1"/>
            <a:r>
              <a:rPr lang="en-US" sz="2300" smtClean="0"/>
              <a:t>When </a:t>
            </a:r>
            <a:r>
              <a:rPr lang="en-US" sz="2300" smtClean="0">
                <a:solidFill>
                  <a:srgbClr val="C00000"/>
                </a:solidFill>
              </a:rPr>
              <a:t>d</a:t>
            </a:r>
            <a:r>
              <a:rPr lang="en-US" sz="2300" smtClean="0"/>
              <a:t> is “medium”, kd-trees work better</a:t>
            </a:r>
          </a:p>
          <a:p>
            <a:pPr lvl="1" eaLnBrk="1" hangingPunct="1"/>
            <a:r>
              <a:rPr lang="en-US" sz="2300" smtClean="0"/>
              <a:t>When </a:t>
            </a:r>
            <a:r>
              <a:rPr lang="en-US" sz="2300" smtClean="0">
                <a:solidFill>
                  <a:srgbClr val="A50021"/>
                </a:solidFill>
              </a:rPr>
              <a:t>d</a:t>
            </a:r>
            <a:r>
              <a:rPr lang="en-US" sz="2300" smtClean="0"/>
              <a:t> is “high”, state-of-the-art is unsatisfactory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5763" y="2613025"/>
          <a:ext cx="8526462" cy="173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857"/>
                <a:gridCol w="2150819"/>
                <a:gridCol w="4032786"/>
              </a:tblGrid>
              <a:tr h="45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Algorithm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Query time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Space</a:t>
                      </a:r>
                    </a:p>
                  </a:txBody>
                  <a:tcPr marL="91446" marR="91446" marT="45719" marB="45719" horzOverflow="overflow"/>
                </a:tc>
              </a:tr>
              <a:tr h="45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indexing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O(d*log n)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(d)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Voronoi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diagram size)</a:t>
                      </a:r>
                    </a:p>
                  </a:txBody>
                  <a:tcPr marL="91446" marR="91446" marT="45719" marB="45719" horzOverflow="overflow"/>
                </a:tc>
              </a:tr>
              <a:tr h="82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indexing – linear scan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46" marR="91446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O(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dn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1446" marR="91446" marT="45719" marB="45719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=1/c^2+o_t(1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160"/>
  <p:tag name="PICTUREFILESIZE" val="11109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\rho\approx 1/c^2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80"/>
  <p:tag name="PICTUREFILESIZE" val="5568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\color{BrickRed}&#10;| X[a;K]\Delta Y[a;K] | &gt; K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4"/>
  <p:tag name="BOXHEIGHT" val="200"/>
  <p:tag name="BOXFONT" val="10"/>
  <p:tag name="BOXWRAP" val="False"/>
  <p:tag name="WORKAROUNDTRANSPARENCYBUG" val="False"/>
  <p:tag name="ALLOWFONTSUBSTITUTION" val="False"/>
  <p:tag name="BITMAPFORMAT" val="bmp256"/>
  <p:tag name="ORIGWIDTH" val="223"/>
  <p:tag name="PICTUREFILESIZE" val="13611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&#10;\color{BrickRed}&#10;\left\|{\bf 1}_{X[a;K]} - {\bf 1}_{Y[a;K]}\right\|_1 &gt; K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298"/>
  <p:tag name="BOXFONT" val="10"/>
  <p:tag name="BOXWRAP" val="False"/>
  <p:tag name="WORKAROUNDTRANSPARENCYBUG" val="False"/>
  <p:tag name="ALLOWFONTSUBSTITUTION" val="False"/>
  <p:tag name="BITMAPFORMAT" val="bmp256"/>
  <p:tag name="ORIGWIDTH" val="240"/>
  <p:tag name="PICTUREFILESIZE" val="22010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&#10;%\color{green}&#10;\mathrm{E.g.}\ \ {\bf 1}_{X[{\color{red}5};4]}=(1,1,1,1,0,0,0,0,0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37"/>
  <p:tag name="BOXHEIGHT" val="298"/>
  <p:tag name="BOXFONT" val="10"/>
  <p:tag name="BOXWRAP" val="False"/>
  <p:tag name="WORKAROUNDTRANSPARENCYBUG" val="False"/>
  <p:tag name="ALLOWFONTSUBSTITUTION" val="False"/>
  <p:tag name="BITMAPFORMAT" val="bmp256"/>
  <p:tag name="ORIGWIDTH" val="355"/>
  <p:tag name="PICTUREFILESIZE" val="246213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$$&#10;\color{BrickRed}&#10;Ulam(x,y) \approx \sum_{a=1}^d \left(\max_{K=1\ldots d} {\|{\bf 1}_{X[a;K]} - {\bf 1}_{Y[a;K]}\|_1\over 2K}\right)^2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2"/>
  <p:tag name="BOXHEIGHT" val="372"/>
  <p:tag name="BOXFONT" val="10"/>
  <p:tag name="BOXWRAP" val="False"/>
  <p:tag name="WORKAROUNDTRANSPARENCYBUG" val="False"/>
  <p:tag name="ALLOWFONTSUBSTITUTION" val="False"/>
  <p:tag name="BITMAPFORMAT" val="bmp256"/>
  <p:tag name="ORIGWIDTH" val="477"/>
  <p:tag name="PICTUREFILESIZE" val="7953078"/>
</p:tagLst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12591</TotalTime>
  <Words>2627</Words>
  <Application>Microsoft Office PowerPoint</Application>
  <PresentationFormat>On-screen Show (4:3)</PresentationFormat>
  <Paragraphs>568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Symbol</vt:lpstr>
      <vt:lpstr>msbm5</vt:lpstr>
      <vt:lpstr>Wingdings</vt:lpstr>
      <vt:lpstr>cmsy10</vt:lpstr>
      <vt:lpstr>Arial Black</vt:lpstr>
      <vt:lpstr>Cambria Math</vt:lpstr>
      <vt:lpstr>Times New Roman</vt:lpstr>
      <vt:lpstr>cmbx10</vt:lpstr>
      <vt:lpstr>Aharoni</vt:lpstr>
      <vt:lpstr>Courier New</vt:lpstr>
      <vt:lpstr>Watermark</vt:lpstr>
      <vt:lpstr>Bitmap Image</vt:lpstr>
      <vt:lpstr>Nearest Neighbor Search in High-Dimensional Spaces</vt:lpstr>
      <vt:lpstr>Nearest Neighbor Search (NNS)</vt:lpstr>
      <vt:lpstr>Motivation</vt:lpstr>
      <vt:lpstr>Further motivation?</vt:lpstr>
      <vt:lpstr>Plan for today</vt:lpstr>
      <vt:lpstr>Plan for today</vt:lpstr>
      <vt:lpstr>PowerPoint Presentation</vt:lpstr>
      <vt:lpstr>2D case</vt:lpstr>
      <vt:lpstr>High-dimensional case</vt:lpstr>
      <vt:lpstr>Approximate NNS</vt:lpstr>
      <vt:lpstr>Alternative view: approximate NNS</vt:lpstr>
      <vt:lpstr>Approximation Algorithms for NNS</vt:lpstr>
      <vt:lpstr>The landscape: algorithms</vt:lpstr>
      <vt:lpstr>Locality-Sensitive Hashing</vt:lpstr>
      <vt:lpstr>Example of hash functions: grids</vt:lpstr>
      <vt:lpstr>Near-Optimal LSH</vt:lpstr>
      <vt:lpstr>Proof idea</vt:lpstr>
      <vt:lpstr>Challenge #1:</vt:lpstr>
      <vt:lpstr>The landscape: lower bounds</vt:lpstr>
      <vt:lpstr>Other norms</vt:lpstr>
      <vt:lpstr>NNS for ℓ∞ distance</vt:lpstr>
      <vt:lpstr>Plan for today</vt:lpstr>
      <vt:lpstr>What do we have?</vt:lpstr>
      <vt:lpstr>Earth-Mover Distance</vt:lpstr>
      <vt:lpstr>Embeddings: as a reduction</vt:lpstr>
      <vt:lpstr>Earth-Mover Distance over 2D into ℓ1 </vt:lpstr>
      <vt:lpstr>Embeddings of various metrics</vt:lpstr>
      <vt:lpstr>Are we done? “just” remains to find an embedding with low distortion…</vt:lpstr>
      <vt:lpstr>A barrier: ℓ1 non-embeddability</vt:lpstr>
      <vt:lpstr>Other good host spaces?</vt:lpstr>
      <vt:lpstr>Plan for today</vt:lpstr>
      <vt:lpstr>Meet our new host</vt:lpstr>
      <vt:lpstr>Why                              ?</vt:lpstr>
      <vt:lpstr>Embedding into</vt:lpstr>
      <vt:lpstr>Ulam: a characterization</vt:lpstr>
      <vt:lpstr>Ulam: the embedding</vt:lpstr>
      <vt:lpstr>Distance as low-complexity computation</vt:lpstr>
      <vt:lpstr>Challenges 4,…</vt:lpstr>
      <vt:lpstr>Some aspects I didn’t mention yet</vt:lpstr>
      <vt:lpstr>Some highlights of approximate NNS</vt:lpstr>
      <vt:lpstr>Some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Alexandr Andoni</cp:lastModifiedBy>
  <cp:revision>1519</cp:revision>
  <dcterms:created xsi:type="dcterms:W3CDTF">2008-03-04T22:47:46Z</dcterms:created>
  <dcterms:modified xsi:type="dcterms:W3CDTF">2011-08-26T09:51:00Z</dcterms:modified>
</cp:coreProperties>
</file>