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60" r:id="rId4"/>
    <p:sldId id="261" r:id="rId5"/>
    <p:sldId id="265" r:id="rId6"/>
    <p:sldId id="266" r:id="rId7"/>
    <p:sldId id="262" r:id="rId8"/>
    <p:sldId id="273" r:id="rId9"/>
    <p:sldId id="537" r:id="rId10"/>
    <p:sldId id="538" r:id="rId11"/>
    <p:sldId id="584" r:id="rId12"/>
    <p:sldId id="540" r:id="rId13"/>
    <p:sldId id="263" r:id="rId14"/>
    <p:sldId id="269" r:id="rId15"/>
    <p:sldId id="270" r:id="rId16"/>
    <p:sldId id="272" r:id="rId17"/>
    <p:sldId id="275" r:id="rId18"/>
    <p:sldId id="27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7C-4519-9C7F-4EEC2C8A218A}"/>
            </c:ext>
          </c:extLst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C-4519-9C7F-4EEC2C8A2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281952"/>
        <c:axId val="303281560"/>
      </c:lineChart>
      <c:catAx>
        <c:axId val="3032819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303281560"/>
        <c:crosses val="autoZero"/>
        <c:auto val="1"/>
        <c:lblAlgn val="ctr"/>
        <c:lblOffset val="100"/>
        <c:noMultiLvlLbl val="0"/>
      </c:catAx>
      <c:valAx>
        <c:axId val="3032815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032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5A01C1C-9A08-492E-BA3E-3FADC3DFB368}"/>
            </a:ext>
          </a:extLst>
        </cdr:cNvPr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4B465C0-78FD-438A-9B38-9FE42083C7B9}"/>
            </a:ext>
          </a:extLst>
        </cdr:cNvPr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0.70287</cdr:y>
    </cdr:from>
    <cdr:to>
      <cdr:x>0.6636</cdr:x>
      <cdr:y>0.70287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473BA7A-AFCF-4FA5-86EB-BFADBD19BF00}"/>
            </a:ext>
          </a:extLst>
        </cdr:cNvPr>
        <cdr:cNvCxnSpPr/>
      </cdr:nvCxnSpPr>
      <cdr:spPr>
        <a:xfrm xmlns:a="http://schemas.openxmlformats.org/drawingml/2006/main" flipH="1">
          <a:off x="1" y="1928125"/>
          <a:ext cx="303399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2EDBAE9B-0776-4162-B509-6F2333FB2246}"/>
            </a:ext>
          </a:extLst>
        </cdr:cNvPr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893D5-6C81-4244-BC70-214471F9F1A6}" type="datetimeFigureOut">
              <a:rPr lang="en-US" smtClean="0"/>
              <a:t>4/23/19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CBFAD-9731-4E58-AFA1-B41B98F99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typical task on large</a:t>
            </a:r>
            <a:r>
              <a:rPr lang="en-US" baseline="0" dirty="0"/>
              <a:t> datasets is the similarity search task: preprocess a dataset of objects (like images above), so given a new object, find the most similar ones from the dataset. This is perhaps one of the simplest ways to do classification.</a:t>
            </a:r>
          </a:p>
          <a:p>
            <a:endParaRPr lang="en-US" baseline="0" dirty="0"/>
          </a:p>
          <a:p>
            <a:r>
              <a:rPr lang="en-US" dirty="0"/>
              <a:t>How do we model the objects</a:t>
            </a:r>
            <a:r>
              <a:rPr lang="en-US" baseline="0" dirty="0"/>
              <a:t> and similarity? The standard way is </a:t>
            </a:r>
            <a:r>
              <a:rPr lang="en-US" baseline="0" dirty="0" err="1"/>
              <a:t>is</a:t>
            </a:r>
            <a:r>
              <a:rPr lang="en-US" baseline="0" dirty="0"/>
              <a:t> to transform data objects into feature vectors (like the 0/1’s for an image in the slide: a coordinate/feature per pixel). Then we can compare objects by computing the Hamming distance. But Hamming distance is just one way to represent objects (even images): e.g., one can pass the images via a trained neural net to get Euclidean vectors (comparable with Euclidean distance), or define a more specialized distance metric on the images like the Earth-Mover Distance.</a:t>
            </a:r>
          </a:p>
          <a:p>
            <a:endParaRPr lang="en-US" baseline="0" dirty="0"/>
          </a:p>
          <a:p>
            <a:r>
              <a:rPr lang="en-US" baseline="0" dirty="0"/>
              <a:t>The above task of similar search is then modeled formally by the NNS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2147-E406-403B-8A7C-B5988516C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36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80EC00-B3F3-4B0C-9992-D4BEE17064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02FFC-286B-4043-B72A-43B13F8D7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78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L hash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7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796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8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33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38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89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93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409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653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02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731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107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30.png"/><Relationship Id="rId3" Type="http://schemas.openxmlformats.org/officeDocument/2006/relationships/chart" Target="../charts/chart1.xml"/><Relationship Id="rId7" Type="http://schemas.openxmlformats.org/officeDocument/2006/relationships/image" Target="../media/image700.png"/><Relationship Id="rId12" Type="http://schemas.openxmlformats.org/officeDocument/2006/relationships/image" Target="../media/image120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300.png"/><Relationship Id="rId5" Type="http://schemas.openxmlformats.org/officeDocument/2006/relationships/image" Target="../media/image51.png"/><Relationship Id="rId10" Type="http://schemas.openxmlformats.org/officeDocument/2006/relationships/image" Target="../media/image290.png"/><Relationship Id="rId4" Type="http://schemas.openxmlformats.org/officeDocument/2006/relationships/image" Target="../media/image42.png"/><Relationship Id="rId9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0.png"/><Relationship Id="rId3" Type="http://schemas.openxmlformats.org/officeDocument/2006/relationships/image" Target="../media/image270.png"/><Relationship Id="rId7" Type="http://schemas.openxmlformats.org/officeDocument/2006/relationships/image" Target="../media/image35.png"/><Relationship Id="rId1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00.png"/><Relationship Id="rId5" Type="http://schemas.openxmlformats.org/officeDocument/2006/relationships/image" Target="../media/image32.png"/><Relationship Id="rId10" Type="http://schemas.openxmlformats.org/officeDocument/2006/relationships/image" Target="../media/image390.png"/><Relationship Id="rId4" Type="http://schemas.openxmlformats.org/officeDocument/2006/relationships/image" Target="../media/image28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80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3" Type="http://schemas.openxmlformats.org/officeDocument/2006/relationships/image" Target="../media/image33.png"/><Relationship Id="rId21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3.xm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../media/image4.jpeg"/><Relationship Id="rId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7456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/>
              <a:t>A bit of everything:</a:t>
            </a:r>
            <a:br>
              <a:rPr lang="en-US" sz="4400" dirty="0"/>
            </a:br>
            <a:r>
              <a:rPr lang="en-US" sz="4400" dirty="0"/>
              <a:t>dim-reduction, sketching, nearest </a:t>
            </a:r>
            <a:r>
              <a:rPr lang="en-US" sz="4400"/>
              <a:t>neighbor search, </a:t>
            </a:r>
            <a:r>
              <a:rPr lang="en-US" sz="4400" dirty="0"/>
              <a:t>and</a:t>
            </a:r>
            <a:br>
              <a:rPr lang="en-US" sz="4400" dirty="0"/>
            </a:br>
            <a:r>
              <a:rPr lang="en-US" sz="4400" dirty="0"/>
              <a:t>fruit flies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429000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</a:t>
            </a:r>
            <a:r>
              <a:rPr lang="en-US" sz="4000" dirty="0" err="1"/>
              <a:t>Andoni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FD438-74AE-45A3-826A-600D17596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5185904"/>
            <a:ext cx="966479" cy="96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55CA8-6883-4491-81DC-B778DECD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91" y="5331806"/>
            <a:ext cx="1530150" cy="681395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D712241-40E6-4DE4-9CB9-5B1A8E8E245A}"/>
              </a:ext>
            </a:extLst>
          </p:cNvPr>
          <p:cNvSpPr/>
          <p:nvPr/>
        </p:nvSpPr>
        <p:spPr>
          <a:xfrm>
            <a:off x="3640182" y="5445241"/>
            <a:ext cx="1915886" cy="403109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LSH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Choice of </a:t>
                </a:r>
                <a:r>
                  <a:rPr lang="en-US" dirty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Pr[collision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i="1" dirty="0">
                    <a:solidFill>
                      <a:schemeClr val="tx1"/>
                    </a:solidFill>
                  </a:rPr>
                  <a:t>far</a:t>
                </a:r>
                <a:r>
                  <a:rPr lang="en-US" dirty="0">
                    <a:solidFill>
                      <a:schemeClr val="tx1"/>
                    </a:solidFill>
                  </a:rPr>
                  <a:t> 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Pr[collision of </a:t>
                </a:r>
                <a:r>
                  <a:rPr lang="en-US" i="1" dirty="0">
                    <a:solidFill>
                      <a:schemeClr val="tx1"/>
                    </a:solidFill>
                  </a:rPr>
                  <a:t>close </a:t>
                </a:r>
                <a:r>
                  <a:rPr lang="en-US" dirty="0">
                    <a:solidFill>
                      <a:schemeClr val="tx1"/>
                    </a:solidFill>
                  </a:rPr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“repetitions” (tables) suffice!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304300" y="39193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497795" y="6208875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7795" y="5480697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n-lt"/>
                  </a:rPr>
                  <a:t>set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>
                    <a:latin typeface="+mn-lt"/>
                  </a:rPr>
                  <a:t>s.t.</a:t>
                </a:r>
                <a:endParaRPr lang="en-US" sz="2600" dirty="0">
                  <a:latin typeface="+mn-lt"/>
                </a:endParaRPr>
              </a:p>
              <a:p>
                <a:r>
                  <a:rPr lang="en-US" sz="2600" dirty="0">
                    <a:latin typeface="+mn-lt"/>
                  </a:rPr>
                  <a:t>=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7328" t="-5369" r="-3017" b="-1476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blipFill rotWithShape="0">
                <a:blip r:embed="rId11"/>
                <a:stretch>
                  <a:fillRect l="-4423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1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</a:t>
                </a:r>
                <a:r>
                  <a:rPr lang="en-US" dirty="0">
                    <a:solidFill>
                      <a:schemeClr val="tx1"/>
                    </a:solidFill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-near nei</a:t>
                </a:r>
                <a:r>
                  <a:rPr lang="en-US" dirty="0"/>
                  <a:t>ghbor</a:t>
                </a:r>
              </a:p>
              <a:p>
                <a:pPr lvl="1"/>
                <a:r>
                  <a:rPr lang="en-US" dirty="0"/>
                  <a:t>If does not exists, algorithm can output anything</a:t>
                </a:r>
              </a:p>
              <a:p>
                <a:r>
                  <a:rPr lang="en-US" dirty="0"/>
                  <a:t>Algorithm fails when:</a:t>
                </a:r>
              </a:p>
              <a:p>
                <a:pPr lvl="1"/>
                <a:r>
                  <a:rPr lang="en-US" dirty="0"/>
                  <a:t>near </a:t>
                </a:r>
                <a:r>
                  <a:rPr lang="en-US" dirty="0">
                    <a:solidFill>
                      <a:schemeClr val="tx2"/>
                    </a:solidFill>
                  </a:rPr>
                  <a:t>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Probability of failure: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2"/>
                    </a:solidFill>
                  </a:rPr>
                  <a:t> do not collide in a hash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  <a:blipFill rotWithShape="0">
                <a:blip r:embed="rId2"/>
                <a:stretch>
                  <a:fillRect l="-66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89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Runtime dominated by:</a:t>
                </a:r>
              </a:p>
              <a:p>
                <a:pPr lvl="1"/>
                <a:r>
                  <a:rPr lang="en-US" dirty="0"/>
                  <a:t>Hash function evaluation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time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Distance computations to points in buckets</a:t>
                </a:r>
              </a:p>
              <a:p>
                <a:r>
                  <a:rPr lang="en-US" dirty="0"/>
                  <a:t>Distance computations:</a:t>
                </a:r>
              </a:p>
              <a:p>
                <a:pPr lvl="1"/>
                <a:r>
                  <a:rPr lang="en-US" dirty="0"/>
                  <a:t>Care only about far points, at </a:t>
                </a:r>
                <a:r>
                  <a:rPr lang="en-US" dirty="0">
                    <a:solidFill>
                      <a:schemeClr val="tx2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In one hash table, we have</a:t>
                </a: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expectation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9"/>
          <p:cNvSpPr>
            <a:spLocks/>
          </p:cNvSpPr>
          <p:nvPr/>
        </p:nvSpPr>
        <p:spPr bwMode="auto">
          <a:xfrm>
            <a:off x="871756" y="1982304"/>
            <a:ext cx="3266141" cy="2242121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LSH functions: Euclidean space</a:t>
            </a:r>
            <a:endParaRPr lang="en-US" dirty="0">
              <a:solidFill>
                <a:srgbClr val="1E1EA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240403" y="3440988"/>
            <a:ext cx="154478" cy="152379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3997" y="2744117"/>
            <a:ext cx="540671" cy="457136"/>
            <a:chOff x="6400800" y="1306513"/>
            <a:chExt cx="533400" cy="4572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blipFill>
                  <a:blip r:embed="rId3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33586" y="2834377"/>
            <a:ext cx="540671" cy="323165"/>
            <a:chOff x="6611938" y="1957388"/>
            <a:chExt cx="533400" cy="323210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blipFill>
                  <a:blip r:embed="rId4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846775" y="2521975"/>
            <a:ext cx="154478" cy="15237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34360" y="1687979"/>
            <a:ext cx="3599322" cy="2581006"/>
            <a:chOff x="6566994" y="1149621"/>
            <a:chExt cx="4799096" cy="3441341"/>
          </a:xfrm>
        </p:grpSpPr>
        <p:grpSp>
          <p:nvGrpSpPr>
            <p:cNvPr id="45" name="Group 44"/>
            <p:cNvGrpSpPr/>
            <p:nvPr/>
          </p:nvGrpSpPr>
          <p:grpSpPr>
            <a:xfrm>
              <a:off x="7346833" y="1149621"/>
              <a:ext cx="3296041" cy="3441341"/>
              <a:chOff x="1158212" y="2480563"/>
              <a:chExt cx="3296041" cy="3249015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44481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7318520" y="486094"/>
              <a:ext cx="3296043" cy="4799096"/>
              <a:chOff x="1158212" y="2480563"/>
              <a:chExt cx="3296043" cy="3279163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4448176" y="2516468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327568" y="1121130"/>
            <a:ext cx="6981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[Indyk-Motwani’98, Datar-Indyk-Immorlica-Mirrokni’04, A.-Indyk’06]</a:t>
            </a:r>
          </a:p>
        </p:txBody>
      </p:sp>
      <p:pic>
        <p:nvPicPr>
          <p:cNvPr id="34" name="Picture 109" descr="pla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43" y="3429000"/>
            <a:ext cx="3059074" cy="22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1" descr="pla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21" y="3428999"/>
            <a:ext cx="3057604" cy="229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3" descr="plan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21" y="3428999"/>
            <a:ext cx="3057604" cy="229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5" descr="plan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21" y="3428999"/>
            <a:ext cx="3057604" cy="229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7" descr="plan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21" y="3429000"/>
            <a:ext cx="3057604" cy="22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"/>
          <p:cNvSpPr/>
          <p:nvPr/>
        </p:nvSpPr>
        <p:spPr>
          <a:xfrm>
            <a:off x="828427" y="4928343"/>
            <a:ext cx="2830633" cy="4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Even better LSH maps?</a:t>
            </a:r>
            <a:endParaRPr kumimoji="0" lang="en-US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6" name="Rounded Rectangle 3"/>
          <p:cNvSpPr/>
          <p:nvPr/>
        </p:nvSpPr>
        <p:spPr>
          <a:xfrm>
            <a:off x="3119288" y="5856540"/>
            <a:ext cx="5386649" cy="690681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NO: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example of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isoperimetry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[Motwani-Naor-Panigrahy’06, O’Donell-Wu-Zhou’11]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Group 387">
                <a:extLst>
                  <a:ext uri="{FF2B5EF4-FFF2-40B4-BE49-F238E27FC236}">
                    <a16:creationId xmlns:a16="http://schemas.microsoft.com/office/drawing/2014/main" id="{16A8A0D3-C433-45FF-9F0B-0B860F0ECB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311061"/>
                  </p:ext>
                </p:extLst>
              </p:nvPr>
            </p:nvGraphicFramePr>
            <p:xfrm>
              <a:off x="4572378" y="2114433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Group 387">
                <a:extLst>
                  <a:ext uri="{FF2B5EF4-FFF2-40B4-BE49-F238E27FC236}">
                    <a16:creationId xmlns:a16="http://schemas.microsoft.com/office/drawing/2014/main" id="{16A8A0D3-C433-45FF-9F0B-0B860F0ECB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311061"/>
                  </p:ext>
                </p:extLst>
              </p:nvPr>
            </p:nvGraphicFramePr>
            <p:xfrm>
              <a:off x="4572378" y="2114433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0"/>
                          <a:stretch>
                            <a:fillRect l="-1987" t="-3030" r="-37814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0"/>
                          <a:stretch>
                            <a:fillRect l="-110791" t="-3030" r="-31079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0"/>
                          <a:stretch>
                            <a:fillRect l="-119106" t="-3030" r="-756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0"/>
                          <a:stretch>
                            <a:fillRect l="-294536" t="-3030" r="-1639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Group 387">
                <a:extLst>
                  <a:ext uri="{FF2B5EF4-FFF2-40B4-BE49-F238E27FC236}">
                    <a16:creationId xmlns:a16="http://schemas.microsoft.com/office/drawing/2014/main" id="{23B829BE-867E-4FC5-88CA-F32CBF138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527372"/>
                  </p:ext>
                </p:extLst>
              </p:nvPr>
            </p:nvGraphicFramePr>
            <p:xfrm>
              <a:off x="4572379" y="2921049"/>
              <a:ext cx="4378169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Group 387">
                <a:extLst>
                  <a:ext uri="{FF2B5EF4-FFF2-40B4-BE49-F238E27FC236}">
                    <a16:creationId xmlns:a16="http://schemas.microsoft.com/office/drawing/2014/main" id="{23B829BE-867E-4FC5-88CA-F32CBF138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527372"/>
                  </p:ext>
                </p:extLst>
              </p:nvPr>
            </p:nvGraphicFramePr>
            <p:xfrm>
              <a:off x="4572379" y="2921049"/>
              <a:ext cx="4378169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1"/>
                          <a:stretch>
                            <a:fillRect l="-119592" t="-4545" r="-7632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8" name="Group 387">
                <a:extLst>
                  <a:ext uri="{FF2B5EF4-FFF2-40B4-BE49-F238E27FC236}">
                    <a16:creationId xmlns:a16="http://schemas.microsoft.com/office/drawing/2014/main" id="{1C369E8F-FF08-4584-B038-C799A3B7C4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7197882"/>
                  </p:ext>
                </p:extLst>
              </p:nvPr>
            </p:nvGraphicFramePr>
            <p:xfrm>
              <a:off x="4572380" y="2499645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8" name="Group 387">
                <a:extLst>
                  <a:ext uri="{FF2B5EF4-FFF2-40B4-BE49-F238E27FC236}">
                    <a16:creationId xmlns:a16="http://schemas.microsoft.com/office/drawing/2014/main" id="{1C369E8F-FF08-4584-B038-C799A3B7C4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7197882"/>
                  </p:ext>
                </p:extLst>
              </p:nvPr>
            </p:nvGraphicFramePr>
            <p:xfrm>
              <a:off x="4572380" y="2499645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119106" t="-4545" r="-7561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2"/>
                          <a:stretch>
                            <a:fillRect l="-294536" t="-4545" r="-1639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" name="Group 362">
                <a:extLst>
                  <a:ext uri="{FF2B5EF4-FFF2-40B4-BE49-F238E27FC236}">
                    <a16:creationId xmlns:a16="http://schemas.microsoft.com/office/drawing/2014/main" id="{34B9C33A-5184-49E1-8D78-061A89400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135789"/>
                  </p:ext>
                </p:extLst>
              </p:nvPr>
            </p:nvGraphicFramePr>
            <p:xfrm>
              <a:off x="4572001" y="1723417"/>
              <a:ext cx="4378169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" name="Group 362">
                <a:extLst>
                  <a:ext uri="{FF2B5EF4-FFF2-40B4-BE49-F238E27FC236}">
                    <a16:creationId xmlns:a16="http://schemas.microsoft.com/office/drawing/2014/main" id="{34B9C33A-5184-49E1-8D78-061A894008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5135789"/>
                  </p:ext>
                </p:extLst>
              </p:nvPr>
            </p:nvGraphicFramePr>
            <p:xfrm>
              <a:off x="4572001" y="1723417"/>
              <a:ext cx="4378169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298361" t="-7576" r="-1639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41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24 -0.00903 C 0.03594 -0.00394 0.03425 0.00093 0.03372 0.00764 C 0.03307 0.01481 0.03255 0.02338 0.03216 0.03194 C 0.03216 0.04028 0.03216 0.04745 0.03255 0.05532 C 0.03307 0.0625 0.03346 0.07037 0.03477 0.07685 C 0.03568 0.08356 0.03737 0.08866 0.03919 0.09259 C 0.04102 0.09653 0.04297 0.09884 0.04505 0.10046 C 0.04701 0.10162 0.04922 0.10162 0.05091 0.10046 C 0.053 0.09884 0.05469 0.09583 0.05625 0.09074 C 0.05781 0.08611 0.05912 0.08032 0.05977 0.07292 C 0.06068 0.06644 0.0612 0.05741 0.0612 0.05023 C 0.06133 0.04306 0.0612 0.03426 0.06029 0.02708 C 0.05938 0.0206 0.05781 0.01528 0.05586 0.01273 C 0.05378 0.01088 0.05182 0.01343 0.05039 0.01806 C 0.04922 0.02269 0.04818 0.02963 0.04818 0.03843 C 0.04818 0.04699 0.04818 0.05463 0.04922 0.06111 C 0.05013 0.06782 0.05 0.06898 0.05326 0.07755 C 0.05625 0.08657 0.05938 0.08403 0.06133 0.08449 C 0.06315 0.08449 0.06445 0.08218 0.06641 0.07963 C 0.06836 0.07616 0.07031 0.07037 0.07136 0.06505 C 0.07253 0.05972 0.07305 0.05347 0.07383 0.04306 C 0.07448 0.03241 0.07448 0.02708 0.07448 0.01944 C 0.07448 0.01157 0.07448 0.0037 0.07448 -0.00394 " pathEditMode="relative" rAng="0" ptsTypes="AAAAAAAAAAAAAAAAAAAAAAA">
                                      <p:cBhvr>
                                        <p:cTn id="24" dur="1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28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24" grpId="0" animBg="1"/>
      <p:bldP spid="40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BC25-D99E-419F-9EF3-7633C1F3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NNS possible!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7A385-8A4C-446B-ACA3-E179510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387">
                <a:extLst>
                  <a:ext uri="{FF2B5EF4-FFF2-40B4-BE49-F238E27FC236}">
                    <a16:creationId xmlns:a16="http://schemas.microsoft.com/office/drawing/2014/main" id="{7D035192-7848-4513-9563-6FDB17531D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082068"/>
                  </p:ext>
                </p:extLst>
              </p:nvPr>
            </p:nvGraphicFramePr>
            <p:xfrm>
              <a:off x="4572378" y="2114433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387">
                <a:extLst>
                  <a:ext uri="{FF2B5EF4-FFF2-40B4-BE49-F238E27FC236}">
                    <a16:creationId xmlns:a16="http://schemas.microsoft.com/office/drawing/2014/main" id="{7D035192-7848-4513-9563-6FDB17531D9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0082068"/>
                  </p:ext>
                </p:extLst>
              </p:nvPr>
            </p:nvGraphicFramePr>
            <p:xfrm>
              <a:off x="4572378" y="2114433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987" t="-3030" r="-37814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0791" t="-3030" r="-31079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9106" t="-3030" r="-7561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4536" t="-3030" r="-1639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87">
                <a:extLst>
                  <a:ext uri="{FF2B5EF4-FFF2-40B4-BE49-F238E27FC236}">
                    <a16:creationId xmlns:a16="http://schemas.microsoft.com/office/drawing/2014/main" id="{2B90DE03-1254-49CD-AB16-3DC9EECCF9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213420"/>
                  </p:ext>
                </p:extLst>
              </p:nvPr>
            </p:nvGraphicFramePr>
            <p:xfrm>
              <a:off x="4572379" y="2921049"/>
              <a:ext cx="4378169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341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≥1/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87">
                <a:extLst>
                  <a:ext uri="{FF2B5EF4-FFF2-40B4-BE49-F238E27FC236}">
                    <a16:creationId xmlns:a16="http://schemas.microsoft.com/office/drawing/2014/main" id="{2B90DE03-1254-49CD-AB16-3DC9EECCF9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2213420"/>
                  </p:ext>
                </p:extLst>
              </p:nvPr>
            </p:nvGraphicFramePr>
            <p:xfrm>
              <a:off x="4572379" y="2921049"/>
              <a:ext cx="4378169" cy="396386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98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216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38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19592" t="-4545" r="-7632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E6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387">
                <a:extLst>
                  <a:ext uri="{FF2B5EF4-FFF2-40B4-BE49-F238E27FC236}">
                    <a16:creationId xmlns:a16="http://schemas.microsoft.com/office/drawing/2014/main" id="{484165A2-9469-4D20-A1C1-B137778DA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051232"/>
                  </p:ext>
                </p:extLst>
              </p:nvPr>
            </p:nvGraphicFramePr>
            <p:xfrm>
              <a:off x="4572380" y="2499645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387">
                <a:extLst>
                  <a:ext uri="{FF2B5EF4-FFF2-40B4-BE49-F238E27FC236}">
                    <a16:creationId xmlns:a16="http://schemas.microsoft.com/office/drawing/2014/main" id="{484165A2-9469-4D20-A1C1-B137778DA9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8051232"/>
                  </p:ext>
                </p:extLst>
              </p:nvPr>
            </p:nvGraphicFramePr>
            <p:xfrm>
              <a:off x="4572380" y="2499645"/>
              <a:ext cx="4378170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19106" t="-4545" r="-7561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294536" t="-4545" r="-1639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Group 362">
                <a:extLst>
                  <a:ext uri="{FF2B5EF4-FFF2-40B4-BE49-F238E27FC236}">
                    <a16:creationId xmlns:a16="http://schemas.microsoft.com/office/drawing/2014/main" id="{2A99A43C-A99B-4B65-BA37-85C3EB976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589766"/>
                  </p:ext>
                </p:extLst>
              </p:nvPr>
            </p:nvGraphicFramePr>
            <p:xfrm>
              <a:off x="4572001" y="1723417"/>
              <a:ext cx="4378169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Group 362">
                <a:extLst>
                  <a:ext uri="{FF2B5EF4-FFF2-40B4-BE49-F238E27FC236}">
                    <a16:creationId xmlns:a16="http://schemas.microsoft.com/office/drawing/2014/main" id="{2A99A43C-A99B-4B65-BA37-85C3EB976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589766"/>
                  </p:ext>
                </p:extLst>
              </p:nvPr>
            </p:nvGraphicFramePr>
            <p:xfrm>
              <a:off x="4572001" y="1723417"/>
              <a:ext cx="4378169" cy="396875"/>
            </p:xfrm>
            <a:graphic>
              <a:graphicData uri="http://schemas.openxmlformats.org/drawingml/2006/table">
                <a:tbl>
                  <a:tblPr/>
                  <a:tblGrid>
                    <a:gridCol w="921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298361" t="-7576" r="-1639" b="-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Group 387">
                <a:extLst>
                  <a:ext uri="{FF2B5EF4-FFF2-40B4-BE49-F238E27FC236}">
                    <a16:creationId xmlns:a16="http://schemas.microsoft.com/office/drawing/2014/main" id="{0E81EC8B-0525-4DFD-A627-5CC5483C1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1574516"/>
                  </p:ext>
                </p:extLst>
              </p:nvPr>
            </p:nvGraphicFramePr>
            <p:xfrm>
              <a:off x="4572000" y="3317435"/>
              <a:ext cx="4378170" cy="664356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288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=1/3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Group 387">
                <a:extLst>
                  <a:ext uri="{FF2B5EF4-FFF2-40B4-BE49-F238E27FC236}">
                    <a16:creationId xmlns:a16="http://schemas.microsoft.com/office/drawing/2014/main" id="{0E81EC8B-0525-4DFD-A627-5CC5483C19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1574516"/>
                  </p:ext>
                </p:extLst>
              </p:nvPr>
            </p:nvGraphicFramePr>
            <p:xfrm>
              <a:off x="4572000" y="3317435"/>
              <a:ext cx="4378170" cy="664356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37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43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2D050">
                            <a:alpha val="2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19106" t="-2727" r="-75610" b="-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94536" t="-2727" r="-1639" b="-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41A7F99-6851-49A8-B214-9C768E03F7F5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defTabSz="914400"/>
            <a:endParaRPr lang="en-US" dirty="0"/>
          </a:p>
          <a:p>
            <a:pPr marL="0" indent="0" defTabSz="914400">
              <a:buNone/>
            </a:pPr>
            <a:r>
              <a:rPr lang="en-US" dirty="0"/>
              <a:t>Two components:</a:t>
            </a:r>
          </a:p>
        </p:txBody>
      </p:sp>
      <p:sp>
        <p:nvSpPr>
          <p:cNvPr id="13" name="Text Box 102">
            <a:extLst>
              <a:ext uri="{FF2B5EF4-FFF2-40B4-BE49-F238E27FC236}">
                <a16:creationId xmlns:a16="http://schemas.microsoft.com/office/drawing/2014/main" id="{C9A28110-8369-40D8-9AF2-A72508DB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50" y="1086294"/>
            <a:ext cx="5891421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A72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lang="en-US" dirty="0">
                <a:solidFill>
                  <a:srgbClr val="3A729A"/>
                </a:solidFill>
              </a:rPr>
              <a:t>A.-Indyk-Nguyen-Razenshteyn’14, A.-Razenshteyn’15, 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</a:pPr>
            <a:r>
              <a:rPr lang="en-US" dirty="0">
                <a:solidFill>
                  <a:srgbClr val="3A729A"/>
                </a:solidFill>
              </a:rPr>
              <a:t>A-Indyk-Laarhoven-Razenshteyn-Schmidt’15]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A729A"/>
              </a:solidFill>
              <a:effectLst/>
              <a:uLnTx/>
              <a:uFillTx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ED583E21-B367-47D4-AB57-07A916A9B7C8}"/>
              </a:ext>
            </a:extLst>
          </p:cNvPr>
          <p:cNvSpPr/>
          <p:nvPr/>
        </p:nvSpPr>
        <p:spPr>
          <a:xfrm>
            <a:off x="7724503" y="4348218"/>
            <a:ext cx="1062446" cy="3431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098A26A4-1379-4577-BCF8-6AEFA4A75F02}"/>
              </a:ext>
            </a:extLst>
          </p:cNvPr>
          <p:cNvSpPr/>
          <p:nvPr/>
        </p:nvSpPr>
        <p:spPr>
          <a:xfrm>
            <a:off x="548009" y="4123091"/>
            <a:ext cx="6929970" cy="5676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600" dirty="0">
                <a:solidFill>
                  <a:schemeClr val="tx1"/>
                </a:solidFill>
              </a:rPr>
              <a:t>1) if data is “</a:t>
            </a:r>
            <a:r>
              <a:rPr lang="en-US" sz="2600" dirty="0">
                <a:solidFill>
                  <a:srgbClr val="C00000"/>
                </a:solidFill>
              </a:rPr>
              <a:t>pseudorandom</a:t>
            </a:r>
            <a:r>
              <a:rPr lang="en-US" sz="2600" dirty="0">
                <a:solidFill>
                  <a:schemeClr val="tx1"/>
                </a:solidFill>
              </a:rPr>
              <a:t>” =&gt; better partitions!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834618F-9D67-415F-98DD-3F785A6FD32C}"/>
              </a:ext>
            </a:extLst>
          </p:cNvPr>
          <p:cNvSpPr/>
          <p:nvPr/>
        </p:nvSpPr>
        <p:spPr>
          <a:xfrm>
            <a:off x="548009" y="4906583"/>
            <a:ext cx="6781925" cy="86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600" dirty="0">
                <a:solidFill>
                  <a:schemeClr val="tx1"/>
                </a:solidFill>
              </a:rPr>
              <a:t>2) </a:t>
            </a:r>
            <a:r>
              <a:rPr lang="en-US" sz="2800" dirty="0">
                <a:solidFill>
                  <a:srgbClr val="C00000"/>
                </a:solidFill>
              </a:rPr>
              <a:t>can always reduce </a:t>
            </a:r>
            <a:r>
              <a:rPr lang="en-US" sz="2800" dirty="0"/>
              <a:t>any worst-case dataset to the “pseudorandom” case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8F26E9DD-F191-4923-98F1-D7C006A6E4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9016" y="2102023"/>
            <a:ext cx="3350791" cy="1192117"/>
          </a:xfrm>
          <a:prstGeom prst="roundRect">
            <a:avLst/>
          </a:prstGeom>
          <a:solidFill>
            <a:schemeClr val="accent4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If hashing is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data-dependent !</a:t>
            </a:r>
          </a:p>
        </p:txBody>
      </p:sp>
    </p:spTree>
    <p:extLst>
      <p:ext uri="{BB962C8B-B14F-4D97-AF65-F5344CB8AC3E}">
        <p14:creationId xmlns:p14="http://schemas.microsoft.com/office/powerpoint/2010/main" val="11363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79452F7-9D19-415A-9C4A-7B0A3AB49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75" y="3825578"/>
            <a:ext cx="3032422" cy="303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“Pseudo-random” case (isotropic)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/>
                  <a:t>Isotropic case: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Far pair </a:t>
                </a:r>
                <a:r>
                  <a:rPr lang="en-US" dirty="0"/>
                  <a:t>is (near) orthogonal (@distance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𝑐𝑟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74320" lvl="1" indent="0">
                  <a:buNone/>
                </a:pPr>
                <a:r>
                  <a:rPr lang="en-US" dirty="0"/>
                  <a:t>	equivalent to when dataset is random on the sphere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close pair </a:t>
                </a:r>
                <a:r>
                  <a:rPr lang="en-US" dirty="0"/>
                  <a:t>(distance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 </a:t>
                </a:r>
                <a:r>
                  <a:rPr lang="en-US" dirty="0"/>
                  <a:t>exists LSH with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best possible! </a:t>
                </a:r>
                <a:r>
                  <a:rPr lang="en-US" dirty="0">
                    <a:solidFill>
                      <a:srgbClr val="3A729A"/>
                    </a:solidFill>
                  </a:rPr>
                  <a:t>[A-Razenshteyn’16]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5690775" y="3083355"/>
            <a:ext cx="2880375" cy="2688350"/>
          </a:xfrm>
          <a:prstGeom prst="ellipse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11760" y="4425767"/>
            <a:ext cx="1800005" cy="1763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11760" y="2660900"/>
            <a:ext cx="0" cy="176663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5"/>
            <a:endCxn id="20" idx="1"/>
          </p:cNvCxnSpPr>
          <p:nvPr/>
        </p:nvCxnSpPr>
        <p:spPr>
          <a:xfrm>
            <a:off x="7165642" y="3139889"/>
            <a:ext cx="1332816" cy="123375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10471" y="3593932"/>
                <a:ext cx="501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471" y="3593932"/>
                <a:ext cx="50129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8476140" y="435133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035560" y="300980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8112691" y="343107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/>
      <p:bldP spid="20" grpId="0" animBg="1"/>
      <p:bldP spid="19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LSH for </a:t>
            </a:r>
            <a:r>
              <a:rPr lang="en-US" dirty="0">
                <a:solidFill>
                  <a:srgbClr val="C00000"/>
                </a:solidFill>
              </a:rPr>
              <a:t>isotropic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490754" cy="525780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 </a:t>
                </a:r>
                <a:r>
                  <a:rPr lang="en-US" dirty="0"/>
                  <a:t>LSH with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𝑇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600" dirty="0" err="1">
                    <a:ea typeface="Open Sans" panose="020B0606030504020204" pitchFamily="34" charset="0"/>
                    <a:cs typeface="Open Sans" panose="020B0606030504020204" pitchFamily="34" charset="0"/>
                  </a:rPr>
                  <a:t>i.i.d</a:t>
                </a:r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. standard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𝑑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-dimensional Gaussians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60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600" i="1" dirty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, …, </m:t>
                      </m:r>
                      <m:sSub>
                        <m:sSubPr>
                          <m:ctrlP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</m:ctrlPr>
                        </m:sSubPr>
                        <m:e>
                          <m:r>
                            <a:rPr lang="en-US" sz="2600" i="1" dirty="0" err="1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600" b="0" i="1" dirty="0" smtClean="0">
                              <a:latin typeface="Cambria Math" panose="02040503050406030204" pitchFamily="18" charset="0"/>
                              <a:ea typeface="Open Sans" panose="020B0606030504020204" pitchFamily="34" charset="0"/>
                              <a:cs typeface="Open Sans" panose="020B0606030504020204" pitchFamily="34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Hash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</a:p>
              <a:p>
                <a:pPr marL="0" indent="0">
                  <a:buNone/>
                </a:pPr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e>
                    </m:d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1≤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≤</m:t>
                        </m:r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=2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is simply Hyperplane LSH</a:t>
                </a:r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Works* even if: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Gaussian vectors (vs worst-case),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sparse</a:t>
                </a:r>
              </a:p>
              <a:p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490754" cy="5257800"/>
              </a:xfrm>
              <a:blipFill>
                <a:blip r:embed="rId2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1" y="1905002"/>
            <a:ext cx="3465147" cy="3469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01" y="1905001"/>
            <a:ext cx="3465147" cy="3469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3472848" cy="346900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41C9EB1-6456-42EB-9263-AF7BA78D4324}"/>
              </a:ext>
            </a:extLst>
          </p:cNvPr>
          <p:cNvSpPr/>
          <p:nvPr/>
        </p:nvSpPr>
        <p:spPr>
          <a:xfrm>
            <a:off x="6547910" y="914400"/>
            <a:ext cx="2429691" cy="561336"/>
          </a:xfrm>
          <a:prstGeom prst="wedgeRectCallout">
            <a:avLst>
              <a:gd name="adj1" fmla="val -173492"/>
              <a:gd name="adj2" fmla="val 4415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Winner-Take-All!</a:t>
            </a:r>
          </a:p>
        </p:txBody>
      </p:sp>
    </p:spTree>
    <p:extLst>
      <p:ext uri="{BB962C8B-B14F-4D97-AF65-F5344CB8AC3E}">
        <p14:creationId xmlns:p14="http://schemas.microsoft.com/office/powerpoint/2010/main" val="21027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DA44-FFEE-4706-BCDA-1850A928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WTA LSH for isotropic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B45692-8817-4DA8-BE31-586FD7D9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B4B676-0EB7-4C59-B280-931CFA08409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Issues:</a:t>
                </a:r>
              </a:p>
              <a:p>
                <a:pPr lvl="1"/>
                <a:r>
                  <a:rPr lang="en-US" dirty="0"/>
                  <a:t>Fruit fly uses more than 1 “winner”</a:t>
                </a:r>
              </a:p>
              <a:p>
                <a:pPr lvl="1"/>
                <a:r>
                  <a:rPr lang="en-US" dirty="0"/>
                  <a:t>LSH has somewhat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dirty="0">
                    <a:solidFill>
                      <a:srgbClr val="00B050"/>
                    </a:solidFill>
                  </a:rPr>
                  <a:t>close</a:t>
                </a:r>
                <a:r>
                  <a:rPr lang="en-US" dirty="0"/>
                  <a:t> prob.)</a:t>
                </a:r>
              </a:p>
              <a:p>
                <a:r>
                  <a:rPr lang="en-US" dirty="0"/>
                  <a:t>Reconciled by: </a:t>
                </a:r>
                <a:r>
                  <a:rPr lang="en-US" dirty="0">
                    <a:solidFill>
                      <a:srgbClr val="C00000"/>
                    </a:solidFill>
                  </a:rPr>
                  <a:t>Multi-probe LSH</a:t>
                </a:r>
                <a:r>
                  <a:rPr lang="en-US" dirty="0"/>
                  <a:t> </a:t>
                </a: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rgbClr val="3A729A"/>
                    </a:solidFill>
                  </a:rPr>
                  <a:t>[Lv-Josephson-Wang-Charikar-Li’07]</a:t>
                </a:r>
              </a:p>
              <a:p>
                <a:pPr lvl="1"/>
                <a:r>
                  <a:rPr lang="en-US" dirty="0"/>
                  <a:t>Classic LSH collision: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Multi-probe: if </a:t>
                </a:r>
                <a:r>
                  <a:rPr lang="en-US" dirty="0">
                    <a:solidFill>
                      <a:srgbClr val="C00000"/>
                    </a:solidFill>
                  </a:rPr>
                  <a:t>any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collide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WTA LSH: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max’s!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B4B676-0EB7-4C59-B280-931CFA084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CA3E04-D618-4EC2-A0D9-0FFE6AE648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64222"/>
            <a:ext cx="1820078" cy="181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9C298-48C6-460E-87D1-516E71A25C69}"/>
                  </a:ext>
                </a:extLst>
              </p:cNvPr>
              <p:cNvSpPr txBox="1"/>
              <p:nvPr/>
            </p:nvSpPr>
            <p:spPr>
              <a:xfrm>
                <a:off x="757620" y="1219200"/>
                <a:ext cx="4472443" cy="89255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Hash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</a:p>
              <a:p>
                <a:r>
                  <a:rPr lang="en-US" sz="26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d>
                      <m:dPr>
                        <m:ctrlP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d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e>
                    </m:d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1≤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≤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𝑇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sz="2600" i="1" dirty="0" err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sz="26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9C298-48C6-460E-87D1-516E71A2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20" y="1219200"/>
                <a:ext cx="4472443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2BA98F4-A61E-44C5-AAD4-91AB06431516}"/>
              </a:ext>
            </a:extLst>
          </p:cNvPr>
          <p:cNvGrpSpPr/>
          <p:nvPr/>
        </p:nvGrpSpPr>
        <p:grpSpPr>
          <a:xfrm>
            <a:off x="7010846" y="1882287"/>
            <a:ext cx="1863188" cy="3003305"/>
            <a:chOff x="7280812" y="1965648"/>
            <a:chExt cx="1863188" cy="30033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C0C306-BF6A-4D2A-ACC5-BA371756173E}"/>
                </a:ext>
              </a:extLst>
            </p:cNvPr>
            <p:cNvGrpSpPr/>
            <p:nvPr/>
          </p:nvGrpSpPr>
          <p:grpSpPr>
            <a:xfrm>
              <a:off x="7280812" y="2467368"/>
              <a:ext cx="138087" cy="2252799"/>
              <a:chOff x="4204938" y="1978101"/>
              <a:chExt cx="196815" cy="328748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70B238E-C5B9-44E3-A28D-BC0707B5FFE9}"/>
                  </a:ext>
                </a:extLst>
              </p:cNvPr>
              <p:cNvSpPr/>
              <p:nvPr/>
            </p:nvSpPr>
            <p:spPr>
              <a:xfrm>
                <a:off x="4209294" y="1978101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BAE9BBA-CAAB-4028-BCA0-9290948764EC}"/>
                  </a:ext>
                </a:extLst>
              </p:cNvPr>
              <p:cNvSpPr/>
              <p:nvPr/>
            </p:nvSpPr>
            <p:spPr>
              <a:xfrm>
                <a:off x="4210164" y="2613828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631AE5-BC4E-4294-8189-B2DA796F81A3}"/>
                  </a:ext>
                </a:extLst>
              </p:cNvPr>
              <p:cNvSpPr/>
              <p:nvPr/>
            </p:nvSpPr>
            <p:spPr>
              <a:xfrm>
                <a:off x="4209294" y="3343409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4B07BA-2B4C-44F5-92EE-CC59206B63B9}"/>
                  </a:ext>
                </a:extLst>
              </p:cNvPr>
              <p:cNvSpPr/>
              <p:nvPr/>
            </p:nvSpPr>
            <p:spPr>
              <a:xfrm>
                <a:off x="4204938" y="5082709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C355F82-97E6-4B8D-8D2D-6A8CCC661FED}"/>
                  </a:ext>
                </a:extLst>
              </p:cNvPr>
              <p:cNvSpPr/>
              <p:nvPr/>
            </p:nvSpPr>
            <p:spPr>
              <a:xfrm>
                <a:off x="4209293" y="4206525"/>
                <a:ext cx="191589" cy="18288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83A4A3-0E60-4C98-B0D2-94229A5EAFA0}"/>
                </a:ext>
              </a:extLst>
            </p:cNvPr>
            <p:cNvGrpSpPr/>
            <p:nvPr/>
          </p:nvGrpSpPr>
          <p:grpSpPr>
            <a:xfrm>
              <a:off x="8231372" y="2067239"/>
              <a:ext cx="84333" cy="2807123"/>
              <a:chOff x="6899941" y="1639409"/>
              <a:chExt cx="146524" cy="437826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18EF370-4F28-47CA-921D-01AB4BAB9F54}"/>
                  </a:ext>
                </a:extLst>
              </p:cNvPr>
              <p:cNvSpPr/>
              <p:nvPr/>
            </p:nvSpPr>
            <p:spPr>
              <a:xfrm>
                <a:off x="6899941" y="163940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04BACE5-4C2B-4936-A161-40473C47AD78}"/>
                  </a:ext>
                </a:extLst>
              </p:cNvPr>
              <p:cNvSpPr/>
              <p:nvPr/>
            </p:nvSpPr>
            <p:spPr>
              <a:xfrm>
                <a:off x="6899941" y="252768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487FA56-239B-43E6-B756-B63613E87740}"/>
                  </a:ext>
                </a:extLst>
              </p:cNvPr>
              <p:cNvSpPr/>
              <p:nvPr/>
            </p:nvSpPr>
            <p:spPr>
              <a:xfrm>
                <a:off x="6905170" y="1882155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67958CE-BF24-4C54-B427-36B0C3068ADA}"/>
                  </a:ext>
                </a:extLst>
              </p:cNvPr>
              <p:cNvSpPr/>
              <p:nvPr/>
            </p:nvSpPr>
            <p:spPr>
              <a:xfrm>
                <a:off x="6899942" y="210096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8BEB474-92A9-4C58-9BA9-3D1559FADE5C}"/>
                  </a:ext>
                </a:extLst>
              </p:cNvPr>
              <p:cNvSpPr/>
              <p:nvPr/>
            </p:nvSpPr>
            <p:spPr>
              <a:xfrm>
                <a:off x="6899941" y="232131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EB55189-13AC-47C1-9AFC-4BA6266FB90F}"/>
                  </a:ext>
                </a:extLst>
              </p:cNvPr>
              <p:cNvSpPr/>
              <p:nvPr/>
            </p:nvSpPr>
            <p:spPr>
              <a:xfrm>
                <a:off x="6910607" y="275738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488A713-EBD8-488D-8784-5566D144307D}"/>
                  </a:ext>
                </a:extLst>
              </p:cNvPr>
              <p:cNvSpPr/>
              <p:nvPr/>
            </p:nvSpPr>
            <p:spPr>
              <a:xfrm>
                <a:off x="6910607" y="3645665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11A7222-D1C0-4A9C-87CC-CB08CF44F251}"/>
                  </a:ext>
                </a:extLst>
              </p:cNvPr>
              <p:cNvSpPr/>
              <p:nvPr/>
            </p:nvSpPr>
            <p:spPr>
              <a:xfrm>
                <a:off x="6915836" y="300013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E2489C3-B768-488D-BC37-FD5945B98499}"/>
                  </a:ext>
                </a:extLst>
              </p:cNvPr>
              <p:cNvSpPr/>
              <p:nvPr/>
            </p:nvSpPr>
            <p:spPr>
              <a:xfrm>
                <a:off x="6910608" y="321894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AD5CF50-6ED0-4026-A76D-A95CF2F2E2B7}"/>
                  </a:ext>
                </a:extLst>
              </p:cNvPr>
              <p:cNvSpPr/>
              <p:nvPr/>
            </p:nvSpPr>
            <p:spPr>
              <a:xfrm>
                <a:off x="6910607" y="343928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6FB53F-0434-4E6C-AA93-C55781848868}"/>
                  </a:ext>
                </a:extLst>
              </p:cNvPr>
              <p:cNvSpPr/>
              <p:nvPr/>
            </p:nvSpPr>
            <p:spPr>
              <a:xfrm>
                <a:off x="6905378" y="387643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ABA809B-B8F0-4F27-9312-15403030D7A0}"/>
                  </a:ext>
                </a:extLst>
              </p:cNvPr>
              <p:cNvSpPr/>
              <p:nvPr/>
            </p:nvSpPr>
            <p:spPr>
              <a:xfrm>
                <a:off x="6905378" y="476471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A0305B4-0365-4772-9104-3E3B946BD647}"/>
                  </a:ext>
                </a:extLst>
              </p:cNvPr>
              <p:cNvSpPr/>
              <p:nvPr/>
            </p:nvSpPr>
            <p:spPr>
              <a:xfrm>
                <a:off x="6910607" y="411917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2E4EDF6-5374-4934-9A8B-39D0AA8AE8FC}"/>
                  </a:ext>
                </a:extLst>
              </p:cNvPr>
              <p:cNvSpPr/>
              <p:nvPr/>
            </p:nvSpPr>
            <p:spPr>
              <a:xfrm>
                <a:off x="6905379" y="433799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05A0B90-1B25-4992-8C45-BAB913B0BA45}"/>
                  </a:ext>
                </a:extLst>
              </p:cNvPr>
              <p:cNvSpPr/>
              <p:nvPr/>
            </p:nvSpPr>
            <p:spPr>
              <a:xfrm>
                <a:off x="6905378" y="4558335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43F9158-A785-4E0C-8D25-38465DE119AE}"/>
                  </a:ext>
                </a:extLst>
              </p:cNvPr>
              <p:cNvSpPr/>
              <p:nvPr/>
            </p:nvSpPr>
            <p:spPr>
              <a:xfrm>
                <a:off x="6910607" y="499441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684AB93-7BD5-4296-9CF4-70658AA09993}"/>
                  </a:ext>
                </a:extLst>
              </p:cNvPr>
              <p:cNvSpPr/>
              <p:nvPr/>
            </p:nvSpPr>
            <p:spPr>
              <a:xfrm>
                <a:off x="6910607" y="5882689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8CA4341-D1F1-4C5E-AE74-518BE61B2650}"/>
                  </a:ext>
                </a:extLst>
              </p:cNvPr>
              <p:cNvSpPr/>
              <p:nvPr/>
            </p:nvSpPr>
            <p:spPr>
              <a:xfrm>
                <a:off x="6915836" y="5237157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D14B215-6CE9-4E28-9A98-BE26E84F7533}"/>
                  </a:ext>
                </a:extLst>
              </p:cNvPr>
              <p:cNvSpPr/>
              <p:nvPr/>
            </p:nvSpPr>
            <p:spPr>
              <a:xfrm>
                <a:off x="6910608" y="5455971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B7306AB-E869-45A1-BA02-38032DC59EB6}"/>
                  </a:ext>
                </a:extLst>
              </p:cNvPr>
              <p:cNvSpPr/>
              <p:nvPr/>
            </p:nvSpPr>
            <p:spPr>
              <a:xfrm>
                <a:off x="6910607" y="5676313"/>
                <a:ext cx="130629" cy="1349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8F74D2-F6F6-4FD7-A775-34D37B1C2A40}"/>
                </a:ext>
              </a:extLst>
            </p:cNvPr>
            <p:cNvCxnSpPr>
              <a:cxnSpLocks/>
              <a:stCxn id="9" idx="6"/>
              <a:endCxn id="22" idx="0"/>
            </p:cNvCxnSpPr>
            <p:nvPr/>
          </p:nvCxnSpPr>
          <p:spPr>
            <a:xfrm>
              <a:off x="7418899" y="2965670"/>
              <a:ext cx="856205" cy="1142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29F5A3E-0539-4B01-87AD-67194D46BBEB}"/>
                </a:ext>
              </a:extLst>
            </p:cNvPr>
            <p:cNvCxnSpPr>
              <a:cxnSpLocks/>
              <a:stCxn id="12" idx="7"/>
              <a:endCxn id="22" idx="3"/>
            </p:cNvCxnSpPr>
            <p:nvPr/>
          </p:nvCxnSpPr>
          <p:spPr>
            <a:xfrm flipV="1">
              <a:off x="7398603" y="3153831"/>
              <a:ext cx="849919" cy="85895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982D4A2-9F53-4CAB-8FB5-E863E6EFC986}"/>
                </a:ext>
              </a:extLst>
            </p:cNvPr>
            <p:cNvCxnSpPr>
              <a:cxnSpLocks/>
              <a:stCxn id="10" idx="6"/>
              <a:endCxn id="22" idx="2"/>
            </p:cNvCxnSpPr>
            <p:nvPr/>
          </p:nvCxnSpPr>
          <p:spPr>
            <a:xfrm flipV="1">
              <a:off x="7418288" y="3123232"/>
              <a:ext cx="819223" cy="34239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19FFFDE-1EFB-4D31-96AF-EE22841B29D0}"/>
                </a:ext>
              </a:extLst>
            </p:cNvPr>
            <p:cNvCxnSpPr>
              <a:cxnSpLocks/>
              <a:stCxn id="8" idx="5"/>
              <a:endCxn id="28" idx="2"/>
            </p:cNvCxnSpPr>
            <p:nvPr/>
          </p:nvCxnSpPr>
          <p:spPr>
            <a:xfrm>
              <a:off x="7398603" y="2574336"/>
              <a:ext cx="835898" cy="140764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8BD6EBA-70A7-4C6C-B1FB-F17E92031F2B}"/>
                </a:ext>
              </a:extLst>
            </p:cNvPr>
            <p:cNvCxnSpPr>
              <a:cxnSpLocks/>
              <a:stCxn id="12" idx="6"/>
              <a:endCxn id="28" idx="2"/>
            </p:cNvCxnSpPr>
            <p:nvPr/>
          </p:nvCxnSpPr>
          <p:spPr>
            <a:xfrm flipV="1">
              <a:off x="7418288" y="3981980"/>
              <a:ext cx="816213" cy="7510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14E5767-6EDD-4A76-83A1-2458178FA19B}"/>
                </a:ext>
              </a:extLst>
            </p:cNvPr>
            <p:cNvCxnSpPr>
              <a:cxnSpLocks/>
              <a:stCxn id="11" idx="7"/>
              <a:endCxn id="28" idx="3"/>
            </p:cNvCxnSpPr>
            <p:nvPr/>
          </p:nvCxnSpPr>
          <p:spPr>
            <a:xfrm flipV="1">
              <a:off x="7395547" y="4012579"/>
              <a:ext cx="849965" cy="60062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E2863B4-41BD-496F-90A5-17318A759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5705" y="3123232"/>
              <a:ext cx="557349" cy="845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8135A5B-97E2-48FD-A95D-28C380B65BB9}"/>
                </a:ext>
              </a:extLst>
            </p:cNvPr>
            <p:cNvGrpSpPr/>
            <p:nvPr/>
          </p:nvGrpSpPr>
          <p:grpSpPr>
            <a:xfrm>
              <a:off x="8779191" y="1965648"/>
              <a:ext cx="364809" cy="3003305"/>
              <a:chOff x="8564683" y="1549848"/>
              <a:chExt cx="739309" cy="465170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324EA6A-6485-4931-B190-3ED235D9D3CD}"/>
                  </a:ext>
                </a:extLst>
              </p:cNvPr>
              <p:cNvSpPr txBox="1"/>
              <p:nvPr/>
            </p:nvSpPr>
            <p:spPr>
              <a:xfrm>
                <a:off x="8578105" y="1549848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1CC727E-F626-4227-9BE3-BC54CB0C96D6}"/>
                  </a:ext>
                </a:extLst>
              </p:cNvPr>
              <p:cNvSpPr txBox="1"/>
              <p:nvPr/>
            </p:nvSpPr>
            <p:spPr>
              <a:xfrm>
                <a:off x="8578105" y="1759047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1795EB-B1E6-4B07-A00E-AC9540816B8E}"/>
                  </a:ext>
                </a:extLst>
              </p:cNvPr>
              <p:cNvSpPr txBox="1"/>
              <p:nvPr/>
            </p:nvSpPr>
            <p:spPr>
              <a:xfrm>
                <a:off x="8572874" y="202229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621FC3F-9ADA-45F7-8EFD-85572509C0F2}"/>
                  </a:ext>
                </a:extLst>
              </p:cNvPr>
              <p:cNvSpPr txBox="1"/>
              <p:nvPr/>
            </p:nvSpPr>
            <p:spPr>
              <a:xfrm>
                <a:off x="8572874" y="223149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85CFEC-2402-49E1-864D-7179548A956E}"/>
                  </a:ext>
                </a:extLst>
              </p:cNvPr>
              <p:cNvSpPr txBox="1"/>
              <p:nvPr/>
            </p:nvSpPr>
            <p:spPr>
              <a:xfrm>
                <a:off x="8571602" y="2430421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305989-CDF7-4A6E-BA09-E5A18CFD8262}"/>
                  </a:ext>
                </a:extLst>
              </p:cNvPr>
              <p:cNvSpPr txBox="1"/>
              <p:nvPr/>
            </p:nvSpPr>
            <p:spPr>
              <a:xfrm>
                <a:off x="8571602" y="2639621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D8F0D9-11D4-4BD3-A750-BBBA62A3006B}"/>
                  </a:ext>
                </a:extLst>
              </p:cNvPr>
              <p:cNvSpPr txBox="1"/>
              <p:nvPr/>
            </p:nvSpPr>
            <p:spPr>
              <a:xfrm>
                <a:off x="8572410" y="2902775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B9A28B2-E1DF-4162-9B88-9FA0A76DDDC1}"/>
                  </a:ext>
                </a:extLst>
              </p:cNvPr>
              <p:cNvSpPr txBox="1"/>
              <p:nvPr/>
            </p:nvSpPr>
            <p:spPr>
              <a:xfrm>
                <a:off x="8572410" y="3111973"/>
                <a:ext cx="731582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0.7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FF3E54-471D-4325-BCA7-AA69A83627E0}"/>
                  </a:ext>
                </a:extLst>
              </p:cNvPr>
              <p:cNvSpPr txBox="1"/>
              <p:nvPr/>
            </p:nvSpPr>
            <p:spPr>
              <a:xfrm>
                <a:off x="8567182" y="3375222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19336D1-1296-4540-8860-ED96275087F8}"/>
                  </a:ext>
                </a:extLst>
              </p:cNvPr>
              <p:cNvSpPr txBox="1"/>
              <p:nvPr/>
            </p:nvSpPr>
            <p:spPr>
              <a:xfrm>
                <a:off x="8567182" y="3584420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0B72258-F84F-401F-8476-9CA1103CA7AA}"/>
                  </a:ext>
                </a:extLst>
              </p:cNvPr>
              <p:cNvSpPr txBox="1"/>
              <p:nvPr/>
            </p:nvSpPr>
            <p:spPr>
              <a:xfrm>
                <a:off x="8565909" y="3783348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7161BB9-2649-40CD-A36E-1A510F187CD7}"/>
                  </a:ext>
                </a:extLst>
              </p:cNvPr>
              <p:cNvSpPr txBox="1"/>
              <p:nvPr/>
            </p:nvSpPr>
            <p:spPr>
              <a:xfrm>
                <a:off x="8565909" y="3992546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AB83FB9-6BFD-4B35-90EE-4111EF09DF66}"/>
                  </a:ext>
                </a:extLst>
              </p:cNvPr>
              <p:cNvSpPr txBox="1"/>
              <p:nvPr/>
            </p:nvSpPr>
            <p:spPr>
              <a:xfrm>
                <a:off x="8571184" y="4275001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189F33-0C87-4BF9-BF88-BFE197DF2489}"/>
                  </a:ext>
                </a:extLst>
              </p:cNvPr>
              <p:cNvSpPr txBox="1"/>
              <p:nvPr/>
            </p:nvSpPr>
            <p:spPr>
              <a:xfrm>
                <a:off x="8571184" y="4484199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C73877F-3F85-4252-9092-58443B0F709E}"/>
                  </a:ext>
                </a:extLst>
              </p:cNvPr>
              <p:cNvSpPr txBox="1"/>
              <p:nvPr/>
            </p:nvSpPr>
            <p:spPr>
              <a:xfrm>
                <a:off x="8565956" y="4747448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74941A-F6C2-49BC-9A57-3743D3A0C6B4}"/>
                  </a:ext>
                </a:extLst>
              </p:cNvPr>
              <p:cNvSpPr txBox="1"/>
              <p:nvPr/>
            </p:nvSpPr>
            <p:spPr>
              <a:xfrm>
                <a:off x="8565956" y="4956645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5E9575B-ABD4-46A6-899D-41681C5C8652}"/>
                  </a:ext>
                </a:extLst>
              </p:cNvPr>
              <p:cNvSpPr txBox="1"/>
              <p:nvPr/>
            </p:nvSpPr>
            <p:spPr>
              <a:xfrm>
                <a:off x="8564683" y="515557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043F29-4DCC-43F0-969E-8062107D1154}"/>
                  </a:ext>
                </a:extLst>
              </p:cNvPr>
              <p:cNvSpPr txBox="1"/>
              <p:nvPr/>
            </p:nvSpPr>
            <p:spPr>
              <a:xfrm>
                <a:off x="8564683" y="5364772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EBD905-6331-4F35-8A9A-3E498180F71E}"/>
                  </a:ext>
                </a:extLst>
              </p:cNvPr>
              <p:cNvSpPr txBox="1"/>
              <p:nvPr/>
            </p:nvSpPr>
            <p:spPr>
              <a:xfrm>
                <a:off x="8565909" y="5569604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A276733-0A2B-4D0F-85FE-C42E80496E56}"/>
                  </a:ext>
                </a:extLst>
              </p:cNvPr>
              <p:cNvSpPr txBox="1"/>
              <p:nvPr/>
            </p:nvSpPr>
            <p:spPr>
              <a:xfrm>
                <a:off x="8566689" y="5811300"/>
                <a:ext cx="504181" cy="390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5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data-dependent part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4646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59137"/>
                <a:ext cx="8334756" cy="4133454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Lemma:</a:t>
                </a:r>
                <a:r>
                  <a:rPr lang="en-US" dirty="0"/>
                  <a:t> any pointset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can be decomposed into clusters, where one cluster is pseudo-random and the rest have smaller diameter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 form of “regularity lemma”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59137"/>
                <a:ext cx="8334756" cy="4133454"/>
              </a:xfrm>
              <a:blipFill>
                <a:blip r:embed="rId2"/>
                <a:stretch>
                  <a:fillRect l="-658" r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/>
          <p:cNvSpPr/>
          <p:nvPr/>
        </p:nvSpPr>
        <p:spPr>
          <a:xfrm>
            <a:off x="650038" y="4414034"/>
            <a:ext cx="1906088" cy="1507769"/>
          </a:xfrm>
          <a:custGeom>
            <a:avLst/>
            <a:gdLst>
              <a:gd name="connsiteX0" fmla="*/ 310896 w 1865376"/>
              <a:gd name="connsiteY0" fmla="*/ 146304 h 1536192"/>
              <a:gd name="connsiteX1" fmla="*/ 310896 w 1865376"/>
              <a:gd name="connsiteY1" fmla="*/ 146304 h 1536192"/>
              <a:gd name="connsiteX2" fmla="*/ 219456 w 1865376"/>
              <a:gd name="connsiteY2" fmla="*/ 256032 h 1536192"/>
              <a:gd name="connsiteX3" fmla="*/ 192024 w 1865376"/>
              <a:gd name="connsiteY3" fmla="*/ 283464 h 1536192"/>
              <a:gd name="connsiteX4" fmla="*/ 155448 w 1865376"/>
              <a:gd name="connsiteY4" fmla="*/ 338328 h 1536192"/>
              <a:gd name="connsiteX5" fmla="*/ 128016 w 1865376"/>
              <a:gd name="connsiteY5" fmla="*/ 347472 h 1536192"/>
              <a:gd name="connsiteX6" fmla="*/ 64008 w 1865376"/>
              <a:gd name="connsiteY6" fmla="*/ 429768 h 1536192"/>
              <a:gd name="connsiteX7" fmla="*/ 27432 w 1865376"/>
              <a:gd name="connsiteY7" fmla="*/ 475488 h 1536192"/>
              <a:gd name="connsiteX8" fmla="*/ 9144 w 1865376"/>
              <a:gd name="connsiteY8" fmla="*/ 603504 h 1536192"/>
              <a:gd name="connsiteX9" fmla="*/ 0 w 1865376"/>
              <a:gd name="connsiteY9" fmla="*/ 722376 h 1536192"/>
              <a:gd name="connsiteX10" fmla="*/ 9144 w 1865376"/>
              <a:gd name="connsiteY10" fmla="*/ 996696 h 1536192"/>
              <a:gd name="connsiteX11" fmla="*/ 45720 w 1865376"/>
              <a:gd name="connsiteY11" fmla="*/ 1069848 h 1536192"/>
              <a:gd name="connsiteX12" fmla="*/ 82296 w 1865376"/>
              <a:gd name="connsiteY12" fmla="*/ 1106424 h 1536192"/>
              <a:gd name="connsiteX13" fmla="*/ 356616 w 1865376"/>
              <a:gd name="connsiteY13" fmla="*/ 1161288 h 1536192"/>
              <a:gd name="connsiteX14" fmla="*/ 402336 w 1865376"/>
              <a:gd name="connsiteY14" fmla="*/ 1179576 h 1536192"/>
              <a:gd name="connsiteX15" fmla="*/ 429768 w 1865376"/>
              <a:gd name="connsiteY15" fmla="*/ 1188720 h 1536192"/>
              <a:gd name="connsiteX16" fmla="*/ 466344 w 1865376"/>
              <a:gd name="connsiteY16" fmla="*/ 1216152 h 1536192"/>
              <a:gd name="connsiteX17" fmla="*/ 502920 w 1865376"/>
              <a:gd name="connsiteY17" fmla="*/ 1234440 h 1536192"/>
              <a:gd name="connsiteX18" fmla="*/ 585216 w 1865376"/>
              <a:gd name="connsiteY18" fmla="*/ 1316736 h 1536192"/>
              <a:gd name="connsiteX19" fmla="*/ 676656 w 1865376"/>
              <a:gd name="connsiteY19" fmla="*/ 1380744 h 1536192"/>
              <a:gd name="connsiteX20" fmla="*/ 713232 w 1865376"/>
              <a:gd name="connsiteY20" fmla="*/ 1408176 h 1536192"/>
              <a:gd name="connsiteX21" fmla="*/ 822960 w 1865376"/>
              <a:gd name="connsiteY21" fmla="*/ 1435608 h 1536192"/>
              <a:gd name="connsiteX22" fmla="*/ 868680 w 1865376"/>
              <a:gd name="connsiteY22" fmla="*/ 1453896 h 1536192"/>
              <a:gd name="connsiteX23" fmla="*/ 932688 w 1865376"/>
              <a:gd name="connsiteY23" fmla="*/ 1472184 h 1536192"/>
              <a:gd name="connsiteX24" fmla="*/ 1005840 w 1865376"/>
              <a:gd name="connsiteY24" fmla="*/ 1499616 h 1536192"/>
              <a:gd name="connsiteX25" fmla="*/ 1042416 w 1865376"/>
              <a:gd name="connsiteY25" fmla="*/ 1527048 h 1536192"/>
              <a:gd name="connsiteX26" fmla="*/ 1097280 w 1865376"/>
              <a:gd name="connsiteY26" fmla="*/ 1536192 h 1536192"/>
              <a:gd name="connsiteX27" fmla="*/ 1353312 w 1865376"/>
              <a:gd name="connsiteY27" fmla="*/ 1527048 h 1536192"/>
              <a:gd name="connsiteX28" fmla="*/ 1545336 w 1865376"/>
              <a:gd name="connsiteY28" fmla="*/ 1389888 h 1536192"/>
              <a:gd name="connsiteX29" fmla="*/ 1618488 w 1865376"/>
              <a:gd name="connsiteY29" fmla="*/ 1316736 h 1536192"/>
              <a:gd name="connsiteX30" fmla="*/ 1691640 w 1865376"/>
              <a:gd name="connsiteY30" fmla="*/ 1225296 h 1536192"/>
              <a:gd name="connsiteX31" fmla="*/ 1709928 w 1865376"/>
              <a:gd name="connsiteY31" fmla="*/ 1161288 h 1536192"/>
              <a:gd name="connsiteX32" fmla="*/ 1746504 w 1865376"/>
              <a:gd name="connsiteY32" fmla="*/ 1106424 h 1536192"/>
              <a:gd name="connsiteX33" fmla="*/ 1773936 w 1865376"/>
              <a:gd name="connsiteY33" fmla="*/ 1051560 h 1536192"/>
              <a:gd name="connsiteX34" fmla="*/ 1828800 w 1865376"/>
              <a:gd name="connsiteY34" fmla="*/ 859536 h 1536192"/>
              <a:gd name="connsiteX35" fmla="*/ 1847088 w 1865376"/>
              <a:gd name="connsiteY35" fmla="*/ 795528 h 1536192"/>
              <a:gd name="connsiteX36" fmla="*/ 1865376 w 1865376"/>
              <a:gd name="connsiteY36" fmla="*/ 658368 h 1536192"/>
              <a:gd name="connsiteX37" fmla="*/ 1856232 w 1865376"/>
              <a:gd name="connsiteY37" fmla="*/ 356616 h 1536192"/>
              <a:gd name="connsiteX38" fmla="*/ 1828800 w 1865376"/>
              <a:gd name="connsiteY38" fmla="*/ 301752 h 1536192"/>
              <a:gd name="connsiteX39" fmla="*/ 1819656 w 1865376"/>
              <a:gd name="connsiteY39" fmla="*/ 265176 h 1536192"/>
              <a:gd name="connsiteX40" fmla="*/ 1746504 w 1865376"/>
              <a:gd name="connsiteY40" fmla="*/ 201168 h 1536192"/>
              <a:gd name="connsiteX41" fmla="*/ 1664208 w 1865376"/>
              <a:gd name="connsiteY41" fmla="*/ 128016 h 1536192"/>
              <a:gd name="connsiteX42" fmla="*/ 1636776 w 1865376"/>
              <a:gd name="connsiteY42" fmla="*/ 118872 h 1536192"/>
              <a:gd name="connsiteX43" fmla="*/ 1618488 w 1865376"/>
              <a:gd name="connsiteY43" fmla="*/ 91440 h 1536192"/>
              <a:gd name="connsiteX44" fmla="*/ 1554480 w 1865376"/>
              <a:gd name="connsiteY44" fmla="*/ 64008 h 1536192"/>
              <a:gd name="connsiteX45" fmla="*/ 1517904 w 1865376"/>
              <a:gd name="connsiteY45" fmla="*/ 36576 h 1536192"/>
              <a:gd name="connsiteX46" fmla="*/ 1499616 w 1865376"/>
              <a:gd name="connsiteY46" fmla="*/ 9144 h 1536192"/>
              <a:gd name="connsiteX47" fmla="*/ 1435608 w 1865376"/>
              <a:gd name="connsiteY47" fmla="*/ 0 h 1536192"/>
              <a:gd name="connsiteX48" fmla="*/ 1252728 w 1865376"/>
              <a:gd name="connsiteY48" fmla="*/ 9144 h 1536192"/>
              <a:gd name="connsiteX49" fmla="*/ 1207008 w 1865376"/>
              <a:gd name="connsiteY49" fmla="*/ 27432 h 1536192"/>
              <a:gd name="connsiteX50" fmla="*/ 1051560 w 1865376"/>
              <a:gd name="connsiteY50" fmla="*/ 82296 h 1536192"/>
              <a:gd name="connsiteX51" fmla="*/ 1005840 w 1865376"/>
              <a:gd name="connsiteY51" fmla="*/ 109728 h 1536192"/>
              <a:gd name="connsiteX52" fmla="*/ 932688 w 1865376"/>
              <a:gd name="connsiteY52" fmla="*/ 146304 h 1536192"/>
              <a:gd name="connsiteX53" fmla="*/ 896112 w 1865376"/>
              <a:gd name="connsiteY53" fmla="*/ 164592 h 1536192"/>
              <a:gd name="connsiteX54" fmla="*/ 749808 w 1865376"/>
              <a:gd name="connsiteY54" fmla="*/ 201168 h 1536192"/>
              <a:gd name="connsiteX55" fmla="*/ 448056 w 1865376"/>
              <a:gd name="connsiteY55" fmla="*/ 192024 h 1536192"/>
              <a:gd name="connsiteX56" fmla="*/ 411480 w 1865376"/>
              <a:gd name="connsiteY56" fmla="*/ 164592 h 1536192"/>
              <a:gd name="connsiteX57" fmla="*/ 310896 w 1865376"/>
              <a:gd name="connsiteY57" fmla="*/ 146304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5376" h="1536192">
                <a:moveTo>
                  <a:pt x="310896" y="146304"/>
                </a:moveTo>
                <a:lnTo>
                  <a:pt x="310896" y="146304"/>
                </a:lnTo>
                <a:cubicBezTo>
                  <a:pt x="280416" y="182880"/>
                  <a:pt x="250638" y="220053"/>
                  <a:pt x="219456" y="256032"/>
                </a:cubicBezTo>
                <a:cubicBezTo>
                  <a:pt x="210987" y="265804"/>
                  <a:pt x="199963" y="273256"/>
                  <a:pt x="192024" y="283464"/>
                </a:cubicBezTo>
                <a:cubicBezTo>
                  <a:pt x="178530" y="300814"/>
                  <a:pt x="170990" y="322786"/>
                  <a:pt x="155448" y="338328"/>
                </a:cubicBezTo>
                <a:cubicBezTo>
                  <a:pt x="148632" y="345144"/>
                  <a:pt x="137160" y="344424"/>
                  <a:pt x="128016" y="347472"/>
                </a:cubicBezTo>
                <a:cubicBezTo>
                  <a:pt x="94695" y="380793"/>
                  <a:pt x="91351" y="380550"/>
                  <a:pt x="64008" y="429768"/>
                </a:cubicBezTo>
                <a:cubicBezTo>
                  <a:pt x="38027" y="476533"/>
                  <a:pt x="78118" y="441697"/>
                  <a:pt x="27432" y="475488"/>
                </a:cubicBezTo>
                <a:cubicBezTo>
                  <a:pt x="19045" y="525812"/>
                  <a:pt x="14230" y="550100"/>
                  <a:pt x="9144" y="603504"/>
                </a:cubicBezTo>
                <a:cubicBezTo>
                  <a:pt x="5376" y="643066"/>
                  <a:pt x="3048" y="682752"/>
                  <a:pt x="0" y="722376"/>
                </a:cubicBezTo>
                <a:cubicBezTo>
                  <a:pt x="3048" y="813816"/>
                  <a:pt x="-2791" y="905987"/>
                  <a:pt x="9144" y="996696"/>
                </a:cubicBezTo>
                <a:cubicBezTo>
                  <a:pt x="12700" y="1023725"/>
                  <a:pt x="26443" y="1050571"/>
                  <a:pt x="45720" y="1069848"/>
                </a:cubicBezTo>
                <a:cubicBezTo>
                  <a:pt x="57912" y="1082040"/>
                  <a:pt x="67058" y="1098357"/>
                  <a:pt x="82296" y="1106424"/>
                </a:cubicBezTo>
                <a:cubicBezTo>
                  <a:pt x="198131" y="1167749"/>
                  <a:pt x="221732" y="1153354"/>
                  <a:pt x="356616" y="1161288"/>
                </a:cubicBezTo>
                <a:cubicBezTo>
                  <a:pt x="371856" y="1167384"/>
                  <a:pt x="386967" y="1173813"/>
                  <a:pt x="402336" y="1179576"/>
                </a:cubicBezTo>
                <a:cubicBezTo>
                  <a:pt x="411361" y="1182960"/>
                  <a:pt x="421399" y="1183938"/>
                  <a:pt x="429768" y="1188720"/>
                </a:cubicBezTo>
                <a:cubicBezTo>
                  <a:pt x="443000" y="1196281"/>
                  <a:pt x="453421" y="1208075"/>
                  <a:pt x="466344" y="1216152"/>
                </a:cubicBezTo>
                <a:cubicBezTo>
                  <a:pt x="477903" y="1223376"/>
                  <a:pt x="492514" y="1225635"/>
                  <a:pt x="502920" y="1234440"/>
                </a:cubicBezTo>
                <a:cubicBezTo>
                  <a:pt x="532535" y="1259499"/>
                  <a:pt x="554922" y="1292501"/>
                  <a:pt x="585216" y="1316736"/>
                </a:cubicBezTo>
                <a:cubicBezTo>
                  <a:pt x="679106" y="1391848"/>
                  <a:pt x="582973" y="1318289"/>
                  <a:pt x="676656" y="1380744"/>
                </a:cubicBezTo>
                <a:cubicBezTo>
                  <a:pt x="689336" y="1389198"/>
                  <a:pt x="699358" y="1401870"/>
                  <a:pt x="713232" y="1408176"/>
                </a:cubicBezTo>
                <a:cubicBezTo>
                  <a:pt x="768273" y="1433195"/>
                  <a:pt x="772228" y="1420388"/>
                  <a:pt x="822960" y="1435608"/>
                </a:cubicBezTo>
                <a:cubicBezTo>
                  <a:pt x="838682" y="1440325"/>
                  <a:pt x="853108" y="1448705"/>
                  <a:pt x="868680" y="1453896"/>
                </a:cubicBezTo>
                <a:cubicBezTo>
                  <a:pt x="886259" y="1459756"/>
                  <a:pt x="915076" y="1463378"/>
                  <a:pt x="932688" y="1472184"/>
                </a:cubicBezTo>
                <a:cubicBezTo>
                  <a:pt x="995476" y="1503578"/>
                  <a:pt x="917631" y="1481974"/>
                  <a:pt x="1005840" y="1499616"/>
                </a:cubicBezTo>
                <a:cubicBezTo>
                  <a:pt x="1018032" y="1508760"/>
                  <a:pt x="1028266" y="1521388"/>
                  <a:pt x="1042416" y="1527048"/>
                </a:cubicBezTo>
                <a:cubicBezTo>
                  <a:pt x="1059630" y="1533934"/>
                  <a:pt x="1078740" y="1536192"/>
                  <a:pt x="1097280" y="1536192"/>
                </a:cubicBezTo>
                <a:cubicBezTo>
                  <a:pt x="1182678" y="1536192"/>
                  <a:pt x="1267968" y="1530096"/>
                  <a:pt x="1353312" y="1527048"/>
                </a:cubicBezTo>
                <a:cubicBezTo>
                  <a:pt x="1393297" y="1500391"/>
                  <a:pt x="1506338" y="1428886"/>
                  <a:pt x="1545336" y="1389888"/>
                </a:cubicBezTo>
                <a:lnTo>
                  <a:pt x="1618488" y="1316736"/>
                </a:lnTo>
                <a:cubicBezTo>
                  <a:pt x="1676633" y="1171375"/>
                  <a:pt x="1579184" y="1393980"/>
                  <a:pt x="1691640" y="1225296"/>
                </a:cubicBezTo>
                <a:cubicBezTo>
                  <a:pt x="1703949" y="1206833"/>
                  <a:pt x="1700629" y="1181435"/>
                  <a:pt x="1709928" y="1161288"/>
                </a:cubicBezTo>
                <a:cubicBezTo>
                  <a:pt x="1719139" y="1141332"/>
                  <a:pt x="1735429" y="1125409"/>
                  <a:pt x="1746504" y="1106424"/>
                </a:cubicBezTo>
                <a:cubicBezTo>
                  <a:pt x="1756806" y="1088763"/>
                  <a:pt x="1765475" y="1070174"/>
                  <a:pt x="1773936" y="1051560"/>
                </a:cubicBezTo>
                <a:cubicBezTo>
                  <a:pt x="1807458" y="977811"/>
                  <a:pt x="1798764" y="964663"/>
                  <a:pt x="1828800" y="859536"/>
                </a:cubicBezTo>
                <a:cubicBezTo>
                  <a:pt x="1834896" y="838200"/>
                  <a:pt x="1842098" y="817150"/>
                  <a:pt x="1847088" y="795528"/>
                </a:cubicBezTo>
                <a:cubicBezTo>
                  <a:pt x="1855883" y="757415"/>
                  <a:pt x="1861459" y="693623"/>
                  <a:pt x="1865376" y="658368"/>
                </a:cubicBezTo>
                <a:cubicBezTo>
                  <a:pt x="1862328" y="557784"/>
                  <a:pt x="1866499" y="456721"/>
                  <a:pt x="1856232" y="356616"/>
                </a:cubicBezTo>
                <a:cubicBezTo>
                  <a:pt x="1854146" y="336276"/>
                  <a:pt x="1836394" y="320736"/>
                  <a:pt x="1828800" y="301752"/>
                </a:cubicBezTo>
                <a:cubicBezTo>
                  <a:pt x="1824133" y="290084"/>
                  <a:pt x="1825891" y="276087"/>
                  <a:pt x="1819656" y="265176"/>
                </a:cubicBezTo>
                <a:cubicBezTo>
                  <a:pt x="1810454" y="249073"/>
                  <a:pt x="1753981" y="207897"/>
                  <a:pt x="1746504" y="201168"/>
                </a:cubicBezTo>
                <a:cubicBezTo>
                  <a:pt x="1714177" y="172074"/>
                  <a:pt x="1700935" y="149003"/>
                  <a:pt x="1664208" y="128016"/>
                </a:cubicBezTo>
                <a:cubicBezTo>
                  <a:pt x="1655839" y="123234"/>
                  <a:pt x="1645920" y="121920"/>
                  <a:pt x="1636776" y="118872"/>
                </a:cubicBezTo>
                <a:cubicBezTo>
                  <a:pt x="1630680" y="109728"/>
                  <a:pt x="1626931" y="98475"/>
                  <a:pt x="1618488" y="91440"/>
                </a:cubicBezTo>
                <a:cubicBezTo>
                  <a:pt x="1603422" y="78885"/>
                  <a:pt x="1573537" y="70360"/>
                  <a:pt x="1554480" y="64008"/>
                </a:cubicBezTo>
                <a:cubicBezTo>
                  <a:pt x="1542288" y="54864"/>
                  <a:pt x="1528680" y="47352"/>
                  <a:pt x="1517904" y="36576"/>
                </a:cubicBezTo>
                <a:cubicBezTo>
                  <a:pt x="1510133" y="28805"/>
                  <a:pt x="1509659" y="13607"/>
                  <a:pt x="1499616" y="9144"/>
                </a:cubicBezTo>
                <a:cubicBezTo>
                  <a:pt x="1479921" y="391"/>
                  <a:pt x="1456944" y="3048"/>
                  <a:pt x="1435608" y="0"/>
                </a:cubicBezTo>
                <a:cubicBezTo>
                  <a:pt x="1374648" y="3048"/>
                  <a:pt x="1313329" y="1872"/>
                  <a:pt x="1252728" y="9144"/>
                </a:cubicBezTo>
                <a:cubicBezTo>
                  <a:pt x="1236431" y="11100"/>
                  <a:pt x="1222486" y="21969"/>
                  <a:pt x="1207008" y="27432"/>
                </a:cubicBezTo>
                <a:cubicBezTo>
                  <a:pt x="1195204" y="31598"/>
                  <a:pt x="1084758" y="65697"/>
                  <a:pt x="1051560" y="82296"/>
                </a:cubicBezTo>
                <a:cubicBezTo>
                  <a:pt x="1035664" y="90244"/>
                  <a:pt x="1021488" y="101302"/>
                  <a:pt x="1005840" y="109728"/>
                </a:cubicBezTo>
                <a:cubicBezTo>
                  <a:pt x="981836" y="122653"/>
                  <a:pt x="957072" y="134112"/>
                  <a:pt x="932688" y="146304"/>
                </a:cubicBezTo>
                <a:cubicBezTo>
                  <a:pt x="920496" y="152400"/>
                  <a:pt x="909263" y="161005"/>
                  <a:pt x="896112" y="164592"/>
                </a:cubicBezTo>
                <a:cubicBezTo>
                  <a:pt x="780534" y="196113"/>
                  <a:pt x="829606" y="185208"/>
                  <a:pt x="749808" y="201168"/>
                </a:cubicBezTo>
                <a:cubicBezTo>
                  <a:pt x="649224" y="198120"/>
                  <a:pt x="548103" y="202840"/>
                  <a:pt x="448056" y="192024"/>
                </a:cubicBezTo>
                <a:cubicBezTo>
                  <a:pt x="432904" y="190386"/>
                  <a:pt x="426077" y="168971"/>
                  <a:pt x="411480" y="164592"/>
                </a:cubicBezTo>
                <a:cubicBezTo>
                  <a:pt x="393963" y="159337"/>
                  <a:pt x="327660" y="149352"/>
                  <a:pt x="310896" y="146304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: Shape 12"/>
          <p:cNvSpPr/>
          <p:nvPr/>
        </p:nvSpPr>
        <p:spPr>
          <a:xfrm>
            <a:off x="895629" y="4852817"/>
            <a:ext cx="851051" cy="630203"/>
          </a:xfrm>
          <a:custGeom>
            <a:avLst/>
            <a:gdLst>
              <a:gd name="connsiteX0" fmla="*/ 0 w 517793"/>
              <a:gd name="connsiteY0" fmla="*/ 0 h 496708"/>
              <a:gd name="connsiteX1" fmla="*/ 0 w 517793"/>
              <a:gd name="connsiteY1" fmla="*/ 0 h 496708"/>
              <a:gd name="connsiteX2" fmla="*/ 418641 w 517793"/>
              <a:gd name="connsiteY2" fmla="*/ 462709 h 496708"/>
              <a:gd name="connsiteX3" fmla="*/ 462709 w 517793"/>
              <a:gd name="connsiteY3" fmla="*/ 429658 h 496708"/>
              <a:gd name="connsiteX4" fmla="*/ 495759 w 517793"/>
              <a:gd name="connsiteY4" fmla="*/ 407624 h 496708"/>
              <a:gd name="connsiteX5" fmla="*/ 517793 w 517793"/>
              <a:gd name="connsiteY5" fmla="*/ 374574 h 496708"/>
              <a:gd name="connsiteX6" fmla="*/ 495759 w 517793"/>
              <a:gd name="connsiteY6" fmla="*/ 165253 h 496708"/>
              <a:gd name="connsiteX7" fmla="*/ 374574 w 517793"/>
              <a:gd name="connsiteY7" fmla="*/ 121186 h 496708"/>
              <a:gd name="connsiteX8" fmla="*/ 154236 w 517793"/>
              <a:gd name="connsiteY8" fmla="*/ 88135 h 496708"/>
              <a:gd name="connsiteX9" fmla="*/ 99152 w 517793"/>
              <a:gd name="connsiteY9" fmla="*/ 55084 h 496708"/>
              <a:gd name="connsiteX10" fmla="*/ 0 w 517793"/>
              <a:gd name="connsiteY10" fmla="*/ 0 h 49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93" h="496708">
                <a:moveTo>
                  <a:pt x="0" y="0"/>
                </a:moveTo>
                <a:lnTo>
                  <a:pt x="0" y="0"/>
                </a:lnTo>
                <a:cubicBezTo>
                  <a:pt x="210689" y="451474"/>
                  <a:pt x="68271" y="562814"/>
                  <a:pt x="418641" y="462709"/>
                </a:cubicBezTo>
                <a:cubicBezTo>
                  <a:pt x="436296" y="457665"/>
                  <a:pt x="447768" y="440331"/>
                  <a:pt x="462709" y="429658"/>
                </a:cubicBezTo>
                <a:cubicBezTo>
                  <a:pt x="473483" y="421962"/>
                  <a:pt x="484742" y="414969"/>
                  <a:pt x="495759" y="407624"/>
                </a:cubicBezTo>
                <a:cubicBezTo>
                  <a:pt x="503104" y="396607"/>
                  <a:pt x="517793" y="387815"/>
                  <a:pt x="517793" y="374574"/>
                </a:cubicBezTo>
                <a:cubicBezTo>
                  <a:pt x="517793" y="304415"/>
                  <a:pt x="514219" y="232940"/>
                  <a:pt x="495759" y="165253"/>
                </a:cubicBezTo>
                <a:cubicBezTo>
                  <a:pt x="484635" y="124467"/>
                  <a:pt x="393900" y="123707"/>
                  <a:pt x="374574" y="121186"/>
                </a:cubicBezTo>
                <a:cubicBezTo>
                  <a:pt x="174584" y="95100"/>
                  <a:pt x="257973" y="114069"/>
                  <a:pt x="154236" y="88135"/>
                </a:cubicBezTo>
                <a:cubicBezTo>
                  <a:pt x="135875" y="77118"/>
                  <a:pt x="118005" y="65236"/>
                  <a:pt x="99152" y="55084"/>
                </a:cubicBezTo>
                <a:cubicBezTo>
                  <a:pt x="-6393" y="-1748"/>
                  <a:pt x="16525" y="91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tar: 5 Points 13"/>
          <p:cNvSpPr/>
          <p:nvPr/>
        </p:nvSpPr>
        <p:spPr>
          <a:xfrm>
            <a:off x="1666422" y="4499987"/>
            <a:ext cx="875097" cy="625049"/>
          </a:xfrm>
          <a:prstGeom prst="star5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Left Arrow 27"/>
          <p:cNvSpPr/>
          <p:nvPr/>
        </p:nvSpPr>
        <p:spPr>
          <a:xfrm rot="10800000">
            <a:off x="2672810" y="4995095"/>
            <a:ext cx="639503" cy="2769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3445836" y="4435208"/>
            <a:ext cx="1906088" cy="1507769"/>
          </a:xfrm>
          <a:custGeom>
            <a:avLst/>
            <a:gdLst>
              <a:gd name="connsiteX0" fmla="*/ 310896 w 1865376"/>
              <a:gd name="connsiteY0" fmla="*/ 146304 h 1536192"/>
              <a:gd name="connsiteX1" fmla="*/ 310896 w 1865376"/>
              <a:gd name="connsiteY1" fmla="*/ 146304 h 1536192"/>
              <a:gd name="connsiteX2" fmla="*/ 219456 w 1865376"/>
              <a:gd name="connsiteY2" fmla="*/ 256032 h 1536192"/>
              <a:gd name="connsiteX3" fmla="*/ 192024 w 1865376"/>
              <a:gd name="connsiteY3" fmla="*/ 283464 h 1536192"/>
              <a:gd name="connsiteX4" fmla="*/ 155448 w 1865376"/>
              <a:gd name="connsiteY4" fmla="*/ 338328 h 1536192"/>
              <a:gd name="connsiteX5" fmla="*/ 128016 w 1865376"/>
              <a:gd name="connsiteY5" fmla="*/ 347472 h 1536192"/>
              <a:gd name="connsiteX6" fmla="*/ 64008 w 1865376"/>
              <a:gd name="connsiteY6" fmla="*/ 429768 h 1536192"/>
              <a:gd name="connsiteX7" fmla="*/ 27432 w 1865376"/>
              <a:gd name="connsiteY7" fmla="*/ 475488 h 1536192"/>
              <a:gd name="connsiteX8" fmla="*/ 9144 w 1865376"/>
              <a:gd name="connsiteY8" fmla="*/ 603504 h 1536192"/>
              <a:gd name="connsiteX9" fmla="*/ 0 w 1865376"/>
              <a:gd name="connsiteY9" fmla="*/ 722376 h 1536192"/>
              <a:gd name="connsiteX10" fmla="*/ 9144 w 1865376"/>
              <a:gd name="connsiteY10" fmla="*/ 996696 h 1536192"/>
              <a:gd name="connsiteX11" fmla="*/ 45720 w 1865376"/>
              <a:gd name="connsiteY11" fmla="*/ 1069848 h 1536192"/>
              <a:gd name="connsiteX12" fmla="*/ 82296 w 1865376"/>
              <a:gd name="connsiteY12" fmla="*/ 1106424 h 1536192"/>
              <a:gd name="connsiteX13" fmla="*/ 356616 w 1865376"/>
              <a:gd name="connsiteY13" fmla="*/ 1161288 h 1536192"/>
              <a:gd name="connsiteX14" fmla="*/ 402336 w 1865376"/>
              <a:gd name="connsiteY14" fmla="*/ 1179576 h 1536192"/>
              <a:gd name="connsiteX15" fmla="*/ 429768 w 1865376"/>
              <a:gd name="connsiteY15" fmla="*/ 1188720 h 1536192"/>
              <a:gd name="connsiteX16" fmla="*/ 466344 w 1865376"/>
              <a:gd name="connsiteY16" fmla="*/ 1216152 h 1536192"/>
              <a:gd name="connsiteX17" fmla="*/ 502920 w 1865376"/>
              <a:gd name="connsiteY17" fmla="*/ 1234440 h 1536192"/>
              <a:gd name="connsiteX18" fmla="*/ 585216 w 1865376"/>
              <a:gd name="connsiteY18" fmla="*/ 1316736 h 1536192"/>
              <a:gd name="connsiteX19" fmla="*/ 676656 w 1865376"/>
              <a:gd name="connsiteY19" fmla="*/ 1380744 h 1536192"/>
              <a:gd name="connsiteX20" fmla="*/ 713232 w 1865376"/>
              <a:gd name="connsiteY20" fmla="*/ 1408176 h 1536192"/>
              <a:gd name="connsiteX21" fmla="*/ 822960 w 1865376"/>
              <a:gd name="connsiteY21" fmla="*/ 1435608 h 1536192"/>
              <a:gd name="connsiteX22" fmla="*/ 868680 w 1865376"/>
              <a:gd name="connsiteY22" fmla="*/ 1453896 h 1536192"/>
              <a:gd name="connsiteX23" fmla="*/ 932688 w 1865376"/>
              <a:gd name="connsiteY23" fmla="*/ 1472184 h 1536192"/>
              <a:gd name="connsiteX24" fmla="*/ 1005840 w 1865376"/>
              <a:gd name="connsiteY24" fmla="*/ 1499616 h 1536192"/>
              <a:gd name="connsiteX25" fmla="*/ 1042416 w 1865376"/>
              <a:gd name="connsiteY25" fmla="*/ 1527048 h 1536192"/>
              <a:gd name="connsiteX26" fmla="*/ 1097280 w 1865376"/>
              <a:gd name="connsiteY26" fmla="*/ 1536192 h 1536192"/>
              <a:gd name="connsiteX27" fmla="*/ 1353312 w 1865376"/>
              <a:gd name="connsiteY27" fmla="*/ 1527048 h 1536192"/>
              <a:gd name="connsiteX28" fmla="*/ 1545336 w 1865376"/>
              <a:gd name="connsiteY28" fmla="*/ 1389888 h 1536192"/>
              <a:gd name="connsiteX29" fmla="*/ 1618488 w 1865376"/>
              <a:gd name="connsiteY29" fmla="*/ 1316736 h 1536192"/>
              <a:gd name="connsiteX30" fmla="*/ 1691640 w 1865376"/>
              <a:gd name="connsiteY30" fmla="*/ 1225296 h 1536192"/>
              <a:gd name="connsiteX31" fmla="*/ 1709928 w 1865376"/>
              <a:gd name="connsiteY31" fmla="*/ 1161288 h 1536192"/>
              <a:gd name="connsiteX32" fmla="*/ 1746504 w 1865376"/>
              <a:gd name="connsiteY32" fmla="*/ 1106424 h 1536192"/>
              <a:gd name="connsiteX33" fmla="*/ 1773936 w 1865376"/>
              <a:gd name="connsiteY33" fmla="*/ 1051560 h 1536192"/>
              <a:gd name="connsiteX34" fmla="*/ 1828800 w 1865376"/>
              <a:gd name="connsiteY34" fmla="*/ 859536 h 1536192"/>
              <a:gd name="connsiteX35" fmla="*/ 1847088 w 1865376"/>
              <a:gd name="connsiteY35" fmla="*/ 795528 h 1536192"/>
              <a:gd name="connsiteX36" fmla="*/ 1865376 w 1865376"/>
              <a:gd name="connsiteY36" fmla="*/ 658368 h 1536192"/>
              <a:gd name="connsiteX37" fmla="*/ 1856232 w 1865376"/>
              <a:gd name="connsiteY37" fmla="*/ 356616 h 1536192"/>
              <a:gd name="connsiteX38" fmla="*/ 1828800 w 1865376"/>
              <a:gd name="connsiteY38" fmla="*/ 301752 h 1536192"/>
              <a:gd name="connsiteX39" fmla="*/ 1819656 w 1865376"/>
              <a:gd name="connsiteY39" fmla="*/ 265176 h 1536192"/>
              <a:gd name="connsiteX40" fmla="*/ 1746504 w 1865376"/>
              <a:gd name="connsiteY40" fmla="*/ 201168 h 1536192"/>
              <a:gd name="connsiteX41" fmla="*/ 1664208 w 1865376"/>
              <a:gd name="connsiteY41" fmla="*/ 128016 h 1536192"/>
              <a:gd name="connsiteX42" fmla="*/ 1636776 w 1865376"/>
              <a:gd name="connsiteY42" fmla="*/ 118872 h 1536192"/>
              <a:gd name="connsiteX43" fmla="*/ 1618488 w 1865376"/>
              <a:gd name="connsiteY43" fmla="*/ 91440 h 1536192"/>
              <a:gd name="connsiteX44" fmla="*/ 1554480 w 1865376"/>
              <a:gd name="connsiteY44" fmla="*/ 64008 h 1536192"/>
              <a:gd name="connsiteX45" fmla="*/ 1517904 w 1865376"/>
              <a:gd name="connsiteY45" fmla="*/ 36576 h 1536192"/>
              <a:gd name="connsiteX46" fmla="*/ 1499616 w 1865376"/>
              <a:gd name="connsiteY46" fmla="*/ 9144 h 1536192"/>
              <a:gd name="connsiteX47" fmla="*/ 1435608 w 1865376"/>
              <a:gd name="connsiteY47" fmla="*/ 0 h 1536192"/>
              <a:gd name="connsiteX48" fmla="*/ 1252728 w 1865376"/>
              <a:gd name="connsiteY48" fmla="*/ 9144 h 1536192"/>
              <a:gd name="connsiteX49" fmla="*/ 1207008 w 1865376"/>
              <a:gd name="connsiteY49" fmla="*/ 27432 h 1536192"/>
              <a:gd name="connsiteX50" fmla="*/ 1051560 w 1865376"/>
              <a:gd name="connsiteY50" fmla="*/ 82296 h 1536192"/>
              <a:gd name="connsiteX51" fmla="*/ 1005840 w 1865376"/>
              <a:gd name="connsiteY51" fmla="*/ 109728 h 1536192"/>
              <a:gd name="connsiteX52" fmla="*/ 932688 w 1865376"/>
              <a:gd name="connsiteY52" fmla="*/ 146304 h 1536192"/>
              <a:gd name="connsiteX53" fmla="*/ 896112 w 1865376"/>
              <a:gd name="connsiteY53" fmla="*/ 164592 h 1536192"/>
              <a:gd name="connsiteX54" fmla="*/ 749808 w 1865376"/>
              <a:gd name="connsiteY54" fmla="*/ 201168 h 1536192"/>
              <a:gd name="connsiteX55" fmla="*/ 448056 w 1865376"/>
              <a:gd name="connsiteY55" fmla="*/ 192024 h 1536192"/>
              <a:gd name="connsiteX56" fmla="*/ 411480 w 1865376"/>
              <a:gd name="connsiteY56" fmla="*/ 164592 h 1536192"/>
              <a:gd name="connsiteX57" fmla="*/ 310896 w 1865376"/>
              <a:gd name="connsiteY57" fmla="*/ 146304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65376" h="1536192">
                <a:moveTo>
                  <a:pt x="310896" y="146304"/>
                </a:moveTo>
                <a:lnTo>
                  <a:pt x="310896" y="146304"/>
                </a:lnTo>
                <a:cubicBezTo>
                  <a:pt x="280416" y="182880"/>
                  <a:pt x="250638" y="220053"/>
                  <a:pt x="219456" y="256032"/>
                </a:cubicBezTo>
                <a:cubicBezTo>
                  <a:pt x="210987" y="265804"/>
                  <a:pt x="199963" y="273256"/>
                  <a:pt x="192024" y="283464"/>
                </a:cubicBezTo>
                <a:cubicBezTo>
                  <a:pt x="178530" y="300814"/>
                  <a:pt x="170990" y="322786"/>
                  <a:pt x="155448" y="338328"/>
                </a:cubicBezTo>
                <a:cubicBezTo>
                  <a:pt x="148632" y="345144"/>
                  <a:pt x="137160" y="344424"/>
                  <a:pt x="128016" y="347472"/>
                </a:cubicBezTo>
                <a:cubicBezTo>
                  <a:pt x="94695" y="380793"/>
                  <a:pt x="91351" y="380550"/>
                  <a:pt x="64008" y="429768"/>
                </a:cubicBezTo>
                <a:cubicBezTo>
                  <a:pt x="38027" y="476533"/>
                  <a:pt x="78118" y="441697"/>
                  <a:pt x="27432" y="475488"/>
                </a:cubicBezTo>
                <a:cubicBezTo>
                  <a:pt x="19045" y="525812"/>
                  <a:pt x="14230" y="550100"/>
                  <a:pt x="9144" y="603504"/>
                </a:cubicBezTo>
                <a:cubicBezTo>
                  <a:pt x="5376" y="643066"/>
                  <a:pt x="3048" y="682752"/>
                  <a:pt x="0" y="722376"/>
                </a:cubicBezTo>
                <a:cubicBezTo>
                  <a:pt x="3048" y="813816"/>
                  <a:pt x="-2791" y="905987"/>
                  <a:pt x="9144" y="996696"/>
                </a:cubicBezTo>
                <a:cubicBezTo>
                  <a:pt x="12700" y="1023725"/>
                  <a:pt x="26443" y="1050571"/>
                  <a:pt x="45720" y="1069848"/>
                </a:cubicBezTo>
                <a:cubicBezTo>
                  <a:pt x="57912" y="1082040"/>
                  <a:pt x="67058" y="1098357"/>
                  <a:pt x="82296" y="1106424"/>
                </a:cubicBezTo>
                <a:cubicBezTo>
                  <a:pt x="198131" y="1167749"/>
                  <a:pt x="221732" y="1153354"/>
                  <a:pt x="356616" y="1161288"/>
                </a:cubicBezTo>
                <a:cubicBezTo>
                  <a:pt x="371856" y="1167384"/>
                  <a:pt x="386967" y="1173813"/>
                  <a:pt x="402336" y="1179576"/>
                </a:cubicBezTo>
                <a:cubicBezTo>
                  <a:pt x="411361" y="1182960"/>
                  <a:pt x="421399" y="1183938"/>
                  <a:pt x="429768" y="1188720"/>
                </a:cubicBezTo>
                <a:cubicBezTo>
                  <a:pt x="443000" y="1196281"/>
                  <a:pt x="453421" y="1208075"/>
                  <a:pt x="466344" y="1216152"/>
                </a:cubicBezTo>
                <a:cubicBezTo>
                  <a:pt x="477903" y="1223376"/>
                  <a:pt x="492514" y="1225635"/>
                  <a:pt x="502920" y="1234440"/>
                </a:cubicBezTo>
                <a:cubicBezTo>
                  <a:pt x="532535" y="1259499"/>
                  <a:pt x="554922" y="1292501"/>
                  <a:pt x="585216" y="1316736"/>
                </a:cubicBezTo>
                <a:cubicBezTo>
                  <a:pt x="679106" y="1391848"/>
                  <a:pt x="582973" y="1318289"/>
                  <a:pt x="676656" y="1380744"/>
                </a:cubicBezTo>
                <a:cubicBezTo>
                  <a:pt x="689336" y="1389198"/>
                  <a:pt x="699358" y="1401870"/>
                  <a:pt x="713232" y="1408176"/>
                </a:cubicBezTo>
                <a:cubicBezTo>
                  <a:pt x="768273" y="1433195"/>
                  <a:pt x="772228" y="1420388"/>
                  <a:pt x="822960" y="1435608"/>
                </a:cubicBezTo>
                <a:cubicBezTo>
                  <a:pt x="838682" y="1440325"/>
                  <a:pt x="853108" y="1448705"/>
                  <a:pt x="868680" y="1453896"/>
                </a:cubicBezTo>
                <a:cubicBezTo>
                  <a:pt x="886259" y="1459756"/>
                  <a:pt x="915076" y="1463378"/>
                  <a:pt x="932688" y="1472184"/>
                </a:cubicBezTo>
                <a:cubicBezTo>
                  <a:pt x="995476" y="1503578"/>
                  <a:pt x="917631" y="1481974"/>
                  <a:pt x="1005840" y="1499616"/>
                </a:cubicBezTo>
                <a:cubicBezTo>
                  <a:pt x="1018032" y="1508760"/>
                  <a:pt x="1028266" y="1521388"/>
                  <a:pt x="1042416" y="1527048"/>
                </a:cubicBezTo>
                <a:cubicBezTo>
                  <a:pt x="1059630" y="1533934"/>
                  <a:pt x="1078740" y="1536192"/>
                  <a:pt x="1097280" y="1536192"/>
                </a:cubicBezTo>
                <a:cubicBezTo>
                  <a:pt x="1182678" y="1536192"/>
                  <a:pt x="1267968" y="1530096"/>
                  <a:pt x="1353312" y="1527048"/>
                </a:cubicBezTo>
                <a:cubicBezTo>
                  <a:pt x="1393297" y="1500391"/>
                  <a:pt x="1506338" y="1428886"/>
                  <a:pt x="1545336" y="1389888"/>
                </a:cubicBezTo>
                <a:lnTo>
                  <a:pt x="1618488" y="1316736"/>
                </a:lnTo>
                <a:cubicBezTo>
                  <a:pt x="1676633" y="1171375"/>
                  <a:pt x="1579184" y="1393980"/>
                  <a:pt x="1691640" y="1225296"/>
                </a:cubicBezTo>
                <a:cubicBezTo>
                  <a:pt x="1703949" y="1206833"/>
                  <a:pt x="1700629" y="1181435"/>
                  <a:pt x="1709928" y="1161288"/>
                </a:cubicBezTo>
                <a:cubicBezTo>
                  <a:pt x="1719139" y="1141332"/>
                  <a:pt x="1735429" y="1125409"/>
                  <a:pt x="1746504" y="1106424"/>
                </a:cubicBezTo>
                <a:cubicBezTo>
                  <a:pt x="1756806" y="1088763"/>
                  <a:pt x="1765475" y="1070174"/>
                  <a:pt x="1773936" y="1051560"/>
                </a:cubicBezTo>
                <a:cubicBezTo>
                  <a:pt x="1807458" y="977811"/>
                  <a:pt x="1798764" y="964663"/>
                  <a:pt x="1828800" y="859536"/>
                </a:cubicBezTo>
                <a:cubicBezTo>
                  <a:pt x="1834896" y="838200"/>
                  <a:pt x="1842098" y="817150"/>
                  <a:pt x="1847088" y="795528"/>
                </a:cubicBezTo>
                <a:cubicBezTo>
                  <a:pt x="1855883" y="757415"/>
                  <a:pt x="1861459" y="693623"/>
                  <a:pt x="1865376" y="658368"/>
                </a:cubicBezTo>
                <a:cubicBezTo>
                  <a:pt x="1862328" y="557784"/>
                  <a:pt x="1866499" y="456721"/>
                  <a:pt x="1856232" y="356616"/>
                </a:cubicBezTo>
                <a:cubicBezTo>
                  <a:pt x="1854146" y="336276"/>
                  <a:pt x="1836394" y="320736"/>
                  <a:pt x="1828800" y="301752"/>
                </a:cubicBezTo>
                <a:cubicBezTo>
                  <a:pt x="1824133" y="290084"/>
                  <a:pt x="1825891" y="276087"/>
                  <a:pt x="1819656" y="265176"/>
                </a:cubicBezTo>
                <a:cubicBezTo>
                  <a:pt x="1810454" y="249073"/>
                  <a:pt x="1753981" y="207897"/>
                  <a:pt x="1746504" y="201168"/>
                </a:cubicBezTo>
                <a:cubicBezTo>
                  <a:pt x="1714177" y="172074"/>
                  <a:pt x="1700935" y="149003"/>
                  <a:pt x="1664208" y="128016"/>
                </a:cubicBezTo>
                <a:cubicBezTo>
                  <a:pt x="1655839" y="123234"/>
                  <a:pt x="1645920" y="121920"/>
                  <a:pt x="1636776" y="118872"/>
                </a:cubicBezTo>
                <a:cubicBezTo>
                  <a:pt x="1630680" y="109728"/>
                  <a:pt x="1626931" y="98475"/>
                  <a:pt x="1618488" y="91440"/>
                </a:cubicBezTo>
                <a:cubicBezTo>
                  <a:pt x="1603422" y="78885"/>
                  <a:pt x="1573537" y="70360"/>
                  <a:pt x="1554480" y="64008"/>
                </a:cubicBezTo>
                <a:cubicBezTo>
                  <a:pt x="1542288" y="54864"/>
                  <a:pt x="1528680" y="47352"/>
                  <a:pt x="1517904" y="36576"/>
                </a:cubicBezTo>
                <a:cubicBezTo>
                  <a:pt x="1510133" y="28805"/>
                  <a:pt x="1509659" y="13607"/>
                  <a:pt x="1499616" y="9144"/>
                </a:cubicBezTo>
                <a:cubicBezTo>
                  <a:pt x="1479921" y="391"/>
                  <a:pt x="1456944" y="3048"/>
                  <a:pt x="1435608" y="0"/>
                </a:cubicBezTo>
                <a:cubicBezTo>
                  <a:pt x="1374648" y="3048"/>
                  <a:pt x="1313329" y="1872"/>
                  <a:pt x="1252728" y="9144"/>
                </a:cubicBezTo>
                <a:cubicBezTo>
                  <a:pt x="1236431" y="11100"/>
                  <a:pt x="1222486" y="21969"/>
                  <a:pt x="1207008" y="27432"/>
                </a:cubicBezTo>
                <a:cubicBezTo>
                  <a:pt x="1195204" y="31598"/>
                  <a:pt x="1084758" y="65697"/>
                  <a:pt x="1051560" y="82296"/>
                </a:cubicBezTo>
                <a:cubicBezTo>
                  <a:pt x="1035664" y="90244"/>
                  <a:pt x="1021488" y="101302"/>
                  <a:pt x="1005840" y="109728"/>
                </a:cubicBezTo>
                <a:cubicBezTo>
                  <a:pt x="981836" y="122653"/>
                  <a:pt x="957072" y="134112"/>
                  <a:pt x="932688" y="146304"/>
                </a:cubicBezTo>
                <a:cubicBezTo>
                  <a:pt x="920496" y="152400"/>
                  <a:pt x="909263" y="161005"/>
                  <a:pt x="896112" y="164592"/>
                </a:cubicBezTo>
                <a:cubicBezTo>
                  <a:pt x="780534" y="196113"/>
                  <a:pt x="829606" y="185208"/>
                  <a:pt x="749808" y="201168"/>
                </a:cubicBezTo>
                <a:cubicBezTo>
                  <a:pt x="649224" y="198120"/>
                  <a:pt x="548103" y="202840"/>
                  <a:pt x="448056" y="192024"/>
                </a:cubicBezTo>
                <a:cubicBezTo>
                  <a:pt x="432904" y="190386"/>
                  <a:pt x="426077" y="168971"/>
                  <a:pt x="411480" y="164592"/>
                </a:cubicBezTo>
                <a:cubicBezTo>
                  <a:pt x="393963" y="159337"/>
                  <a:pt x="327660" y="149352"/>
                  <a:pt x="310896" y="146304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ross 16"/>
          <p:cNvSpPr/>
          <p:nvPr/>
        </p:nvSpPr>
        <p:spPr>
          <a:xfrm>
            <a:off x="5428151" y="4995095"/>
            <a:ext cx="295559" cy="285296"/>
          </a:xfrm>
          <a:prstGeom prst="plus">
            <a:avLst>
              <a:gd name="adj" fmla="val 3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/>
          <p:cNvSpPr/>
          <p:nvPr/>
        </p:nvSpPr>
        <p:spPr>
          <a:xfrm>
            <a:off x="5890666" y="4868660"/>
            <a:ext cx="851051" cy="630203"/>
          </a:xfrm>
          <a:custGeom>
            <a:avLst/>
            <a:gdLst>
              <a:gd name="connsiteX0" fmla="*/ 0 w 517793"/>
              <a:gd name="connsiteY0" fmla="*/ 0 h 496708"/>
              <a:gd name="connsiteX1" fmla="*/ 0 w 517793"/>
              <a:gd name="connsiteY1" fmla="*/ 0 h 496708"/>
              <a:gd name="connsiteX2" fmla="*/ 418641 w 517793"/>
              <a:gd name="connsiteY2" fmla="*/ 462709 h 496708"/>
              <a:gd name="connsiteX3" fmla="*/ 462709 w 517793"/>
              <a:gd name="connsiteY3" fmla="*/ 429658 h 496708"/>
              <a:gd name="connsiteX4" fmla="*/ 495759 w 517793"/>
              <a:gd name="connsiteY4" fmla="*/ 407624 h 496708"/>
              <a:gd name="connsiteX5" fmla="*/ 517793 w 517793"/>
              <a:gd name="connsiteY5" fmla="*/ 374574 h 496708"/>
              <a:gd name="connsiteX6" fmla="*/ 495759 w 517793"/>
              <a:gd name="connsiteY6" fmla="*/ 165253 h 496708"/>
              <a:gd name="connsiteX7" fmla="*/ 374574 w 517793"/>
              <a:gd name="connsiteY7" fmla="*/ 121186 h 496708"/>
              <a:gd name="connsiteX8" fmla="*/ 154236 w 517793"/>
              <a:gd name="connsiteY8" fmla="*/ 88135 h 496708"/>
              <a:gd name="connsiteX9" fmla="*/ 99152 w 517793"/>
              <a:gd name="connsiteY9" fmla="*/ 55084 h 496708"/>
              <a:gd name="connsiteX10" fmla="*/ 0 w 517793"/>
              <a:gd name="connsiteY10" fmla="*/ 0 h 49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93" h="496708">
                <a:moveTo>
                  <a:pt x="0" y="0"/>
                </a:moveTo>
                <a:lnTo>
                  <a:pt x="0" y="0"/>
                </a:lnTo>
                <a:cubicBezTo>
                  <a:pt x="210689" y="451474"/>
                  <a:pt x="68271" y="562814"/>
                  <a:pt x="418641" y="462709"/>
                </a:cubicBezTo>
                <a:cubicBezTo>
                  <a:pt x="436296" y="457665"/>
                  <a:pt x="447768" y="440331"/>
                  <a:pt x="462709" y="429658"/>
                </a:cubicBezTo>
                <a:cubicBezTo>
                  <a:pt x="473483" y="421962"/>
                  <a:pt x="484742" y="414969"/>
                  <a:pt x="495759" y="407624"/>
                </a:cubicBezTo>
                <a:cubicBezTo>
                  <a:pt x="503104" y="396607"/>
                  <a:pt x="517793" y="387815"/>
                  <a:pt x="517793" y="374574"/>
                </a:cubicBezTo>
                <a:cubicBezTo>
                  <a:pt x="517793" y="304415"/>
                  <a:pt x="514219" y="232940"/>
                  <a:pt x="495759" y="165253"/>
                </a:cubicBezTo>
                <a:cubicBezTo>
                  <a:pt x="484635" y="124467"/>
                  <a:pt x="393900" y="123707"/>
                  <a:pt x="374574" y="121186"/>
                </a:cubicBezTo>
                <a:cubicBezTo>
                  <a:pt x="174584" y="95100"/>
                  <a:pt x="257973" y="114069"/>
                  <a:pt x="154236" y="88135"/>
                </a:cubicBezTo>
                <a:cubicBezTo>
                  <a:pt x="135875" y="77118"/>
                  <a:pt x="118005" y="65236"/>
                  <a:pt x="99152" y="55084"/>
                </a:cubicBezTo>
                <a:cubicBezTo>
                  <a:pt x="-6393" y="-1748"/>
                  <a:pt x="16525" y="918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alpha val="2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tar: 5 Points 18"/>
          <p:cNvSpPr/>
          <p:nvPr/>
        </p:nvSpPr>
        <p:spPr>
          <a:xfrm>
            <a:off x="7774070" y="4873814"/>
            <a:ext cx="875097" cy="625049"/>
          </a:xfrm>
          <a:prstGeom prst="star5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bg1">
                  <a:alpha val="5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/>
          <p:cNvSpPr/>
          <p:nvPr/>
        </p:nvSpPr>
        <p:spPr>
          <a:xfrm>
            <a:off x="7158602" y="5046445"/>
            <a:ext cx="295559" cy="285296"/>
          </a:xfrm>
          <a:prstGeom prst="plus">
            <a:avLst>
              <a:gd name="adj" fmla="val 3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C9DA70CD-4622-43EE-9537-7A13C6BC9A8F}"/>
              </a:ext>
            </a:extLst>
          </p:cNvPr>
          <p:cNvSpPr/>
          <p:nvPr/>
        </p:nvSpPr>
        <p:spPr>
          <a:xfrm>
            <a:off x="791849" y="1279068"/>
            <a:ext cx="6781925" cy="8608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en-US" sz="2600" dirty="0">
                <a:solidFill>
                  <a:schemeClr val="tx1"/>
                </a:solidFill>
              </a:rPr>
              <a:t>2) </a:t>
            </a:r>
            <a:r>
              <a:rPr lang="en-US" sz="2800" dirty="0"/>
              <a:t>can reduce any worst-case dataset to the “pseudorandom” case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338C-F038-4F66-966D-39B548F1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A80BD-9947-4DE8-8C4C-084180E4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5DCFA2-A17E-45FA-98BC-63CF5C37D7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Best-possible LSH function (with multiprobe)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Fruit Fly Olfactory System </a:t>
                </a:r>
              </a:p>
              <a:p>
                <a:pPr lvl="1"/>
                <a:r>
                  <a:rPr lang="en-US" dirty="0"/>
                  <a:t>also called Cross-polytope LSH </a:t>
                </a:r>
                <a:r>
                  <a:rPr lang="en-US" dirty="0">
                    <a:solidFill>
                      <a:srgbClr val="0070C0"/>
                    </a:solidFill>
                  </a:rPr>
                  <a:t>[Terasawa-Tanaka’07]</a:t>
                </a:r>
              </a:p>
              <a:p>
                <a:endParaRPr lang="en-US" dirty="0"/>
              </a:p>
              <a:p>
                <a:r>
                  <a:rPr lang="en-US" dirty="0"/>
                  <a:t>Other examples of sublinear </a:t>
                </a:r>
                <a:r>
                  <a:rPr lang="en-US" dirty="0" err="1"/>
                  <a:t>algos</a:t>
                </a:r>
                <a:r>
                  <a:rPr lang="en-US" dirty="0"/>
                  <a:t>/representations in nature?</a:t>
                </a:r>
              </a:p>
              <a:p>
                <a:endParaRPr lang="en-US" dirty="0"/>
              </a:p>
              <a:p>
                <a:r>
                  <a:rPr lang="en-US" dirty="0"/>
                  <a:t>Admin:</a:t>
                </a:r>
              </a:p>
              <a:p>
                <a:pPr lvl="1"/>
                <a:r>
                  <a:rPr lang="en-US" dirty="0"/>
                  <a:t>3 presentations this Thu (4/25)</a:t>
                </a:r>
              </a:p>
              <a:p>
                <a:pPr lvl="1"/>
                <a:r>
                  <a:rPr lang="en-US" dirty="0"/>
                  <a:t>Email me about your preference/constraints for next week presentation: Tue 4/30 vs Thu 5/2</a:t>
                </a:r>
              </a:p>
              <a:p>
                <a:pPr lvl="1"/>
                <a:r>
                  <a:rPr lang="en-US" dirty="0"/>
                  <a:t>One email per team (cc teammates)</a:t>
                </a:r>
              </a:p>
              <a:p>
                <a:pPr lvl="1"/>
                <a:r>
                  <a:rPr lang="en-US" dirty="0"/>
                  <a:t>ASAP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C5DCFA2-A17E-45FA-98BC-63CF5C37D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17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390151-7A62-4EE5-BC50-82441D9F8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38" y="152400"/>
            <a:ext cx="966479" cy="96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0630E-2431-41A1-A6CF-CABDD3CAC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69" y="298302"/>
            <a:ext cx="1530150" cy="681395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E03CBB2-EE40-437A-9C5C-5E3D6953F0D9}"/>
              </a:ext>
            </a:extLst>
          </p:cNvPr>
          <p:cNvSpPr/>
          <p:nvPr/>
        </p:nvSpPr>
        <p:spPr>
          <a:xfrm>
            <a:off x="4023360" y="411737"/>
            <a:ext cx="1915886" cy="403109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problem: Similarity search</a:t>
            </a:r>
          </a:p>
        </p:txBody>
      </p:sp>
      <p:pic>
        <p:nvPicPr>
          <p:cNvPr id="5" name="Picture 19" descr="tw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84" y="3282413"/>
            <a:ext cx="258365" cy="22145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tw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80" y="2553692"/>
            <a:ext cx="308372" cy="26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e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194" y="2449438"/>
            <a:ext cx="308372" cy="26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tw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73" y="3266490"/>
            <a:ext cx="308372" cy="265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2653" y="1787983"/>
            <a:ext cx="5693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011111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18392" y="2935549"/>
            <a:ext cx="5693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001100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111111</a:t>
            </a:r>
          </a:p>
        </p:txBody>
      </p:sp>
      <p:sp>
        <p:nvSpPr>
          <p:cNvPr id="13" name="Equal 23"/>
          <p:cNvSpPr/>
          <p:nvPr/>
        </p:nvSpPr>
        <p:spPr bwMode="auto">
          <a:xfrm rot="1977308">
            <a:off x="3293659" y="2402483"/>
            <a:ext cx="308372" cy="202406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Equal 24"/>
          <p:cNvSpPr/>
          <p:nvPr/>
        </p:nvSpPr>
        <p:spPr bwMode="auto">
          <a:xfrm>
            <a:off x="2788689" y="3280139"/>
            <a:ext cx="308372" cy="201216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3"/>
              <p:cNvSpPr/>
              <p:nvPr/>
            </p:nvSpPr>
            <p:spPr>
              <a:xfrm>
                <a:off x="157018" y="4358016"/>
                <a:ext cx="4089485" cy="42095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objects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⇒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 high-dimensional vectors</a:t>
                </a:r>
                <a:endParaRPr kumimoji="0" 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358016"/>
                <a:ext cx="4089485" cy="42095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3"/>
              <p:cNvSpPr/>
              <p:nvPr/>
            </p:nvSpPr>
            <p:spPr>
              <a:xfrm>
                <a:off x="157018" y="5013842"/>
                <a:ext cx="4089485" cy="42095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similarity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1200" cap="none" spc="0" normalizeH="0" baseline="0" noProof="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⇒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 distance b/w vectors</a:t>
                </a:r>
                <a:endParaRPr kumimoji="0" lang="en-US" sz="21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5013842"/>
                <a:ext cx="4089485" cy="4209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4363555" y="4394215"/>
                <a:ext cx="1479461" cy="13160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Hamming distance</a:t>
                </a:r>
              </a:p>
            </p:txBody>
          </p:sp>
        </mc:Choice>
        <mc:Fallback xmlns=""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3555" y="4394215"/>
                <a:ext cx="1479461" cy="1316066"/>
              </a:xfrm>
              <a:prstGeom prst="rect">
                <a:avLst/>
              </a:prstGeom>
              <a:blipFill>
                <a:blip r:embed="rId11"/>
                <a:stretch>
                  <a:fillRect l="-3265" b="-5963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5947671" y="4394215"/>
                <a:ext cx="1483936" cy="13160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p>
                          <m:r>
                            <a:rPr kumimoji="0" lang="en-US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Euclidean distance</a:t>
                </a:r>
              </a:p>
            </p:txBody>
          </p:sp>
        </mc:Choice>
        <mc:Fallback xmlns=""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671" y="4394215"/>
                <a:ext cx="1483936" cy="1316066"/>
              </a:xfrm>
              <a:prstGeom prst="rect">
                <a:avLst/>
              </a:prstGeom>
              <a:blipFill>
                <a:blip r:embed="rId12"/>
                <a:stretch>
                  <a:fillRect l="-3265" b="-5963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357140" y="1603927"/>
            <a:ext cx="300183" cy="4996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670657" y="1777244"/>
            <a:ext cx="519740" cy="783479"/>
            <a:chOff x="5582141" y="3290087"/>
            <a:chExt cx="692987" cy="1044638"/>
          </a:xfrm>
        </p:grpSpPr>
        <p:sp>
          <p:nvSpPr>
            <p:cNvPr id="71" name="Flowchart: Manual Operation 70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2" name="Arrow: Right 71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5198915" y="3447736"/>
            <a:ext cx="359000" cy="26204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 rot="2445862">
            <a:off x="4537156" y="3021440"/>
            <a:ext cx="519740" cy="783479"/>
            <a:chOff x="5582141" y="3290087"/>
            <a:chExt cx="692987" cy="1044638"/>
          </a:xfrm>
        </p:grpSpPr>
        <p:sp>
          <p:nvSpPr>
            <p:cNvPr id="76" name="Flowchart: Manual Operation 75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7" name="Arrow: Right 76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78" name="Rounded Rectangle 3"/>
          <p:cNvSpPr/>
          <p:nvPr/>
        </p:nvSpPr>
        <p:spPr>
          <a:xfrm>
            <a:off x="1245329" y="5978293"/>
            <a:ext cx="2214185" cy="4758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Similarity </a:t>
            </a:r>
            <a:r>
              <a:rPr kumimoji="0" 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Search</a:t>
            </a:r>
          </a:p>
        </p:txBody>
      </p:sp>
      <p:sp>
        <p:nvSpPr>
          <p:cNvPr id="79" name="Rounded Rectangle 3"/>
          <p:cNvSpPr/>
          <p:nvPr/>
        </p:nvSpPr>
        <p:spPr>
          <a:xfrm>
            <a:off x="4465355" y="5978293"/>
            <a:ext cx="3282706" cy="4758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Nearest Neighbor Search</a:t>
            </a:r>
            <a:endParaRPr kumimoji="0" lang="en-US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0" name="Left Arrow 27"/>
          <p:cNvSpPr/>
          <p:nvPr/>
        </p:nvSpPr>
        <p:spPr>
          <a:xfrm rot="10800000">
            <a:off x="3459515" y="6074306"/>
            <a:ext cx="1005840" cy="369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2" name="Line 22">
            <a:extLst>
              <a:ext uri="{FF2B5EF4-FFF2-40B4-BE49-F238E27FC236}">
                <a16:creationId xmlns:a16="http://schemas.microsoft.com/office/drawing/2014/main" id="{522780A6-C1E7-45A1-BC0D-11B91660A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8451" y="2822102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1" name="Picture 27" descr="nine">
            <a:extLst>
              <a:ext uri="{FF2B5EF4-FFF2-40B4-BE49-F238E27FC236}">
                <a16:creationId xmlns:a16="http://schemas.microsoft.com/office/drawing/2014/main" id="{380515E5-CBCB-448D-A0A2-17F98898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06" y="2672481"/>
            <a:ext cx="342184" cy="29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0B7624-B6BC-44CA-AEFB-504944DF8CB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23" y="93425"/>
            <a:ext cx="966479" cy="9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  <p:bldP spid="25" grpId="0" animBg="1"/>
      <p:bldP spid="68" grpId="0" animBg="1"/>
      <p:bldP spid="69" grpId="0" animBg="1"/>
      <p:bldP spid="78" grpId="0" animBg="1"/>
      <p:bldP spid="79" grpId="0" animBg="1"/>
      <p:bldP spid="80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Approximate Near Neighbor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/>
                  <a:t>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</a:t>
                </a:r>
              </a:p>
              <a:p>
                <a:pPr lvl="1"/>
                <a:endParaRPr lang="en-US" dirty="0">
                  <a:solidFill>
                    <a:srgbClr val="0000CC"/>
                  </a:solidFill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Query:</a:t>
                </a:r>
                <a:r>
                  <a:rPr lang="en-US" dirty="0"/>
                  <a:t> given a </a:t>
                </a:r>
                <a:r>
                  <a:rPr lang="en-US" dirty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/>
                <a:r>
                  <a:rPr lang="en-US" dirty="0"/>
                  <a:t>up to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i="1" dirty="0">
                  <a:sym typeface="Symbol" pitchFamily="18" charset="2"/>
                </a:endParaRPr>
              </a:p>
              <a:p>
                <a:r>
                  <a:rPr lang="en-US" i="1" dirty="0">
                    <a:sym typeface="Symbol" pitchFamily="18" charset="2"/>
                  </a:rPr>
                  <a:t>Near</a:t>
                </a:r>
                <a:r>
                  <a:rPr lang="en-US" dirty="0">
                    <a:sym typeface="Symbol" pitchFamily="18" charset="2"/>
                  </a:rPr>
                  <a:t> neighbor: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Applications:</a:t>
                </a:r>
                <a:endParaRPr lang="en-US" sz="1575" dirty="0">
                  <a:sym typeface="Symbol" pitchFamily="18" charset="2"/>
                </a:endParaRPr>
              </a:p>
              <a:p>
                <a:pPr lvl="1"/>
                <a:r>
                  <a:rPr lang="en-US" dirty="0"/>
                  <a:t>speech/image/video/music recognition, signal processing, bioinformatics, </a:t>
                </a: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>
                <a:blip r:embed="rId3"/>
                <a:stretch>
                  <a:fillRect l="-945" t="-2153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71526" y="2814520"/>
            <a:ext cx="3572474" cy="34904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2" name="Oval 43" descr="Papyrus"/>
          <p:cNvSpPr>
            <a:spLocks noChangeArrowheads="1"/>
          </p:cNvSpPr>
          <p:nvPr/>
        </p:nvSpPr>
        <p:spPr bwMode="auto">
          <a:xfrm>
            <a:off x="6148973" y="3381811"/>
            <a:ext cx="2495550" cy="23923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6561723" y="3754874"/>
            <a:ext cx="1651000" cy="1663700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7425323" y="29595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7003048" y="509893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7577723" y="41025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8184148" y="518679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8530223" y="38818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7349123" y="4204136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7272923" y="4559736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 flipV="1">
            <a:off x="6828423" y="4013636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1"/>
              <p:cNvSpPr txBox="1">
                <a:spLocks noChangeArrowheads="1"/>
              </p:cNvSpPr>
              <p:nvPr/>
            </p:nvSpPr>
            <p:spPr bwMode="auto">
              <a:xfrm>
                <a:off x="7079248" y="3986649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9248" y="3986649"/>
                <a:ext cx="38266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44"/>
          <p:cNvSpPr>
            <a:spLocks noChangeShapeType="1"/>
          </p:cNvSpPr>
          <p:nvPr/>
        </p:nvSpPr>
        <p:spPr bwMode="auto">
          <a:xfrm flipH="1">
            <a:off x="6301373" y="4650224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37"/>
              <p:cNvSpPr txBox="1">
                <a:spLocks noChangeArrowheads="1"/>
              </p:cNvSpPr>
              <p:nvPr/>
            </p:nvSpPr>
            <p:spPr bwMode="auto">
              <a:xfrm>
                <a:off x="7303301" y="4537788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3301" y="4537788"/>
                <a:ext cx="400815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2"/>
              <p:cNvSpPr txBox="1">
                <a:spLocks noChangeArrowheads="1"/>
              </p:cNvSpPr>
              <p:nvPr/>
            </p:nvSpPr>
            <p:spPr bwMode="auto">
              <a:xfrm>
                <a:off x="7661375" y="407027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375" y="4070270"/>
                <a:ext cx="503921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8260348" y="5262999"/>
                <a:ext cx="481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0348" y="5262999"/>
                <a:ext cx="481477" cy="400110"/>
              </a:xfrm>
              <a:prstGeom prst="rect">
                <a:avLst/>
              </a:prstGeom>
              <a:blipFill>
                <a:blip r:embed="rId7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6611303" y="4529306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𝑐𝑟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1303" y="4529306"/>
                <a:ext cx="50129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8139B25C-79C7-4E4C-AE3A-38CA23A1B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16" y="5976284"/>
                <a:ext cx="2161413" cy="7017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number of points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 dimension</a:t>
                </a:r>
              </a:p>
            </p:txBody>
          </p:sp>
        </mc:Choice>
        <mc:Fallback xmlns=""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8139B25C-79C7-4E4C-AE3A-38CA23A1B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9416" y="5976284"/>
                <a:ext cx="2161413" cy="701731"/>
              </a:xfrm>
              <a:prstGeom prst="rect">
                <a:avLst/>
              </a:prstGeom>
              <a:blipFill>
                <a:blip r:embed="rId9"/>
                <a:stretch>
                  <a:fillRect t="-4348" r="-2260" b="-1304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8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/>
      <p:bldP spid="46" grpId="0"/>
      <p:bldP spid="47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82" y="2987781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11" y="2016154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60" y="2364862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65" y="142538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tw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97" y="318569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96141" y="995209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011111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70460" y="2525297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001100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111111</a:t>
            </a:r>
          </a:p>
        </p:txBody>
      </p:sp>
      <p:sp>
        <p:nvSpPr>
          <p:cNvPr id="24" name="Equal 23"/>
          <p:cNvSpPr/>
          <p:nvPr/>
        </p:nvSpPr>
        <p:spPr bwMode="auto">
          <a:xfrm rot="1977308">
            <a:off x="6970816" y="1814542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Equal 24"/>
          <p:cNvSpPr/>
          <p:nvPr/>
        </p:nvSpPr>
        <p:spPr bwMode="auto">
          <a:xfrm>
            <a:off x="6297523" y="2984750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Idea 1: random dimension reduction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97537" y="995209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011111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70065" y="2525297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2416856">
                <a:off x="6795984" y="1524323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27C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16856">
                <a:off x="6795984" y="1524323"/>
                <a:ext cx="75693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9918" y="2683681"/>
                <a:ext cx="75693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27CA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918" y="2683681"/>
                <a:ext cx="75693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853A2260-8946-48CA-9FFB-C1D05EF353CE}"/>
                  </a:ext>
                </a:extLst>
              </p:cNvPr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199" y="1425388"/>
                <a:ext cx="5989369" cy="47055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ym typeface="Symbol" pitchFamily="18" charset="2"/>
                  </a:rPr>
                  <a:t>In Euclidean space:</a:t>
                </a:r>
              </a:p>
              <a:p>
                <a:pPr marL="274320" lvl="1" indent="0">
                  <a:buNone/>
                </a:pPr>
                <a:r>
                  <a:rPr lang="en-US" dirty="0">
                    <a:solidFill>
                      <a:srgbClr val="3A729A"/>
                    </a:solidFill>
                    <a:sym typeface="Symbol" pitchFamily="18" charset="2"/>
                  </a:rPr>
                  <a:t>[Johnson-Lindenstrauss’84]</a:t>
                </a:r>
              </a:p>
              <a:p>
                <a:pPr lvl="2">
                  <a:defRPr/>
                </a:pP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 dirty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3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300" dirty="0"/>
              </a:p>
              <a:p>
                <a:pPr lvl="2">
                  <a:defRPr/>
                </a:pP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(scaled) </a:t>
                </a:r>
                <a:r>
                  <a:rPr lang="en-US" i="1" dirty="0"/>
                  <a:t>d</a:t>
                </a:r>
                <a:r>
                  <a:rPr lang="en-US" dirty="0"/>
                  <a:t>-dimensional Gaussian vector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Then: </a:t>
                </a:r>
              </a:p>
              <a:p>
                <a:pPr marL="274320" lvl="1" indent="0">
                  <a:buNone/>
                </a:pPr>
                <a:r>
                  <a:rPr lang="en-US" b="0" dirty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)−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endParaRPr lang="en-US" b="0" dirty="0">
                  <a:sym typeface="Symbol" pitchFamily="18" charset="2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 pitchFamily="18" charset="2"/>
                  </a:rPr>
                  <a:t>	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itchFamily="18" charset="2"/>
                      </a:rPr>
                      <m:t>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</m:sup>
                    </m:sSup>
                  </m:oMath>
                </a14:m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For NNS: enough to reduce to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lvl="1"/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853A2260-8946-48CA-9FFB-C1D05EF35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425388"/>
                <a:ext cx="5989369" cy="4705538"/>
              </a:xfrm>
              <a:blipFill>
                <a:blip r:embed="rId9"/>
                <a:stretch>
                  <a:fillRect l="-1831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65E20BE-259D-44B9-9708-C6332A162E3A}"/>
                  </a:ext>
                </a:extLst>
              </p:cNvPr>
              <p:cNvSpPr/>
              <p:nvPr/>
            </p:nvSpPr>
            <p:spPr>
              <a:xfrm>
                <a:off x="5892150" y="4550908"/>
                <a:ext cx="2481945" cy="883315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𝑮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65E20BE-259D-44B9-9708-C6332A162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50" y="4550908"/>
                <a:ext cx="2481945" cy="8833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E8A80-BA92-4643-A948-6AEF88A3F239}"/>
                  </a:ext>
                </a:extLst>
              </p:cNvPr>
              <p:cNvSpPr/>
              <p:nvPr/>
            </p:nvSpPr>
            <p:spPr>
              <a:xfrm>
                <a:off x="8642930" y="4550908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B6E8A80-BA92-4643-A948-6AEF88A3F2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930" y="4550908"/>
                <a:ext cx="268835" cy="1843440"/>
              </a:xfrm>
              <a:prstGeom prst="rect">
                <a:avLst/>
              </a:prstGeom>
              <a:blipFill>
                <a:blip r:embed="rId12"/>
                <a:stretch>
                  <a:fillRect l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eft Brace 47">
            <a:extLst>
              <a:ext uri="{FF2B5EF4-FFF2-40B4-BE49-F238E27FC236}">
                <a16:creationId xmlns:a16="http://schemas.microsoft.com/office/drawing/2014/main" id="{5FC4A05A-CAFF-4D6D-9ECC-03D48AABC877}"/>
              </a:ext>
            </a:extLst>
          </p:cNvPr>
          <p:cNvSpPr/>
          <p:nvPr/>
        </p:nvSpPr>
        <p:spPr>
          <a:xfrm>
            <a:off x="5647340" y="4550908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3CCF45-6715-425B-9359-9E6DE3F7CEB5}"/>
                  </a:ext>
                </a:extLst>
              </p:cNvPr>
              <p:cNvSpPr txBox="1"/>
              <p:nvPr/>
            </p:nvSpPr>
            <p:spPr>
              <a:xfrm>
                <a:off x="5261309" y="4807899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3CCF45-6715-425B-9359-9E6DE3F7C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309" y="4807899"/>
                <a:ext cx="38215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eft Brace 49">
            <a:extLst>
              <a:ext uri="{FF2B5EF4-FFF2-40B4-BE49-F238E27FC236}">
                <a16:creationId xmlns:a16="http://schemas.microsoft.com/office/drawing/2014/main" id="{F3567AEA-5538-408C-BFD3-D610AF89FE8B}"/>
              </a:ext>
            </a:extLst>
          </p:cNvPr>
          <p:cNvSpPr/>
          <p:nvPr/>
        </p:nvSpPr>
        <p:spPr>
          <a:xfrm rot="5400000">
            <a:off x="7000798" y="3095408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3228AE-B7F3-4116-B7C0-9EB8AB5FDB8E}"/>
                  </a:ext>
                </a:extLst>
              </p:cNvPr>
              <p:cNvSpPr txBox="1"/>
              <p:nvPr/>
            </p:nvSpPr>
            <p:spPr>
              <a:xfrm>
                <a:off x="6942042" y="3872458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3228AE-B7F3-4116-B7C0-9EB8AB5F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42" y="3872458"/>
                <a:ext cx="38914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1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0" grpId="0"/>
      <p:bldP spid="26" grpId="0"/>
      <p:bldP spid="27" grpId="0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BB04-CC9C-427E-BA01-2EBB2420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Sketching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DA006-19BE-4162-B34E-C2DD9E32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698048-2D66-4B68-9686-60880C0731F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Generalizes dimension reduction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Sketch: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 (or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)</a:t>
                </a:r>
              </a:p>
              <a:p>
                <a:pPr lvl="1"/>
                <a:r>
                  <a:rPr lang="en-US" dirty="0"/>
                  <a:t>such that there is some procedure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:r>
                  <a:rPr lang="en-US" b="0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approximation to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594360" lvl="2" indent="0">
                  <a:buNone/>
                </a:pPr>
                <a:r>
                  <a:rPr lang="en-US" dirty="0"/>
                  <a:t>	with some probability</a:t>
                </a:r>
              </a:p>
              <a:p>
                <a:r>
                  <a:rPr lang="en-US" dirty="0"/>
                  <a:t>More powerful?</a:t>
                </a:r>
              </a:p>
              <a:p>
                <a:pPr lvl="1"/>
                <a:r>
                  <a:rPr lang="en-US" dirty="0"/>
                  <a:t>Sometimes: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, sketching possible but not dimension reduction</a:t>
                </a:r>
              </a:p>
              <a:p>
                <a:pPr lvl="1"/>
                <a:r>
                  <a:rPr lang="en-US" dirty="0"/>
                  <a:t>Still,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require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𝑐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(for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Best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not known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3698048-2D66-4B68-9686-60880C073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A764693A-5031-4C2C-A087-AB97CDECE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613" y="60779"/>
            <a:ext cx="1530150" cy="681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4875E-A4DF-409A-A2E4-72ECF1545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Fruit Fly Olfactory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D9116-6E33-4472-B1A3-0CC661BDF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ED1D2-96AC-42A0-9530-183EDDB772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43761" cy="4937760"/>
          </a:xfrm>
        </p:spPr>
        <p:txBody>
          <a:bodyPr/>
          <a:lstStyle/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Text Box 102">
            <a:extLst>
              <a:ext uri="{FF2B5EF4-FFF2-40B4-BE49-F238E27FC236}">
                <a16:creationId xmlns:a16="http://schemas.microsoft.com/office/drawing/2014/main" id="{97C12D60-B286-4C8E-AFA7-DCC8442D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59" y="1074526"/>
            <a:ext cx="3557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[Dasgupta-Stevens-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Navlakha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’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06EA98-2A48-4BA3-B37A-D380A4050383}"/>
              </a:ext>
            </a:extLst>
          </p:cNvPr>
          <p:cNvGrpSpPr/>
          <p:nvPr/>
        </p:nvGrpSpPr>
        <p:grpSpPr>
          <a:xfrm>
            <a:off x="4204938" y="1978101"/>
            <a:ext cx="196815" cy="3287488"/>
            <a:chOff x="4204938" y="1978101"/>
            <a:chExt cx="196815" cy="32874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98A3D5-5B81-4A40-A1FA-5B713B1D0696}"/>
                </a:ext>
              </a:extLst>
            </p:cNvPr>
            <p:cNvSpPr/>
            <p:nvPr/>
          </p:nvSpPr>
          <p:spPr>
            <a:xfrm>
              <a:off x="4209294" y="1978101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46C97B-7CFE-4679-B391-F543D722787C}"/>
                </a:ext>
              </a:extLst>
            </p:cNvPr>
            <p:cNvSpPr/>
            <p:nvPr/>
          </p:nvSpPr>
          <p:spPr>
            <a:xfrm>
              <a:off x="4210164" y="2613828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97B298-47A0-47C1-AD66-57F79CA2D214}"/>
                </a:ext>
              </a:extLst>
            </p:cNvPr>
            <p:cNvSpPr/>
            <p:nvPr/>
          </p:nvSpPr>
          <p:spPr>
            <a:xfrm>
              <a:off x="4209294" y="3343409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500E6A-2C14-450C-9F28-927E7160DD54}"/>
                </a:ext>
              </a:extLst>
            </p:cNvPr>
            <p:cNvSpPr/>
            <p:nvPr/>
          </p:nvSpPr>
          <p:spPr>
            <a:xfrm>
              <a:off x="4204938" y="5082709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2B7334-638F-4A67-A1B6-3135703A3B69}"/>
                </a:ext>
              </a:extLst>
            </p:cNvPr>
            <p:cNvSpPr/>
            <p:nvPr/>
          </p:nvSpPr>
          <p:spPr>
            <a:xfrm>
              <a:off x="4209293" y="4206525"/>
              <a:ext cx="191589" cy="18288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0E69826-EAE4-4535-9C88-1ED3EA3C0E22}"/>
              </a:ext>
            </a:extLst>
          </p:cNvPr>
          <p:cNvGrpSpPr/>
          <p:nvPr/>
        </p:nvGrpSpPr>
        <p:grpSpPr>
          <a:xfrm>
            <a:off x="1866831" y="1981512"/>
            <a:ext cx="389707" cy="3341476"/>
            <a:chOff x="1866831" y="1981512"/>
            <a:chExt cx="389707" cy="334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24865D5-4402-4DA8-B54B-689BA00C550B}"/>
                </a:ext>
              </a:extLst>
            </p:cNvPr>
            <p:cNvSpPr/>
            <p:nvPr/>
          </p:nvSpPr>
          <p:spPr>
            <a:xfrm>
              <a:off x="1866831" y="1981512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5E1A00-97CC-4E12-8AAA-0EA6FB8F9329}"/>
                </a:ext>
              </a:extLst>
            </p:cNvPr>
            <p:cNvSpPr/>
            <p:nvPr/>
          </p:nvSpPr>
          <p:spPr>
            <a:xfrm>
              <a:off x="2019231" y="2133912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FDABFB-3670-4E79-AFF9-C78EF9A57A8E}"/>
                </a:ext>
              </a:extLst>
            </p:cNvPr>
            <p:cNvSpPr/>
            <p:nvPr/>
          </p:nvSpPr>
          <p:spPr>
            <a:xfrm>
              <a:off x="2110672" y="1981512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6F1682-8E81-4028-BBB2-62EAACCCF995}"/>
                </a:ext>
              </a:extLst>
            </p:cNvPr>
            <p:cNvSpPr/>
            <p:nvPr/>
          </p:nvSpPr>
          <p:spPr>
            <a:xfrm>
              <a:off x="1910810" y="2648943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030AE3-59DA-4909-8C8D-5FC0C2A35745}"/>
                </a:ext>
              </a:extLst>
            </p:cNvPr>
            <p:cNvSpPr/>
            <p:nvPr/>
          </p:nvSpPr>
          <p:spPr>
            <a:xfrm>
              <a:off x="2063210" y="2801343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6B2749-A2DD-4D67-8A2C-5438CBC62F9F}"/>
                </a:ext>
              </a:extLst>
            </p:cNvPr>
            <p:cNvSpPr/>
            <p:nvPr/>
          </p:nvSpPr>
          <p:spPr>
            <a:xfrm>
              <a:off x="2154651" y="2648943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08B18-5F37-4CED-B4EB-4B4AD0D32616}"/>
                </a:ext>
              </a:extLst>
            </p:cNvPr>
            <p:cNvSpPr/>
            <p:nvPr/>
          </p:nvSpPr>
          <p:spPr>
            <a:xfrm>
              <a:off x="1914292" y="3396528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17FBD6-5A0F-4941-BE13-6816C2A51C63}"/>
                </a:ext>
              </a:extLst>
            </p:cNvPr>
            <p:cNvSpPr/>
            <p:nvPr/>
          </p:nvSpPr>
          <p:spPr>
            <a:xfrm>
              <a:off x="2066692" y="3548928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EB2D79-538A-4DA2-B20B-2D79F92B9340}"/>
                </a:ext>
              </a:extLst>
            </p:cNvPr>
            <p:cNvSpPr/>
            <p:nvPr/>
          </p:nvSpPr>
          <p:spPr>
            <a:xfrm>
              <a:off x="2158133" y="3396528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8257A7A-3028-4367-AEB0-6C1299757595}"/>
                </a:ext>
              </a:extLst>
            </p:cNvPr>
            <p:cNvSpPr/>
            <p:nvPr/>
          </p:nvSpPr>
          <p:spPr>
            <a:xfrm>
              <a:off x="1917774" y="4258781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3E4C09-8A99-4477-B1B4-1254437EF7EB}"/>
                </a:ext>
              </a:extLst>
            </p:cNvPr>
            <p:cNvSpPr/>
            <p:nvPr/>
          </p:nvSpPr>
          <p:spPr>
            <a:xfrm>
              <a:off x="2070174" y="4411181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8E83FE-273A-4881-B713-5681CFB19F6C}"/>
                </a:ext>
              </a:extLst>
            </p:cNvPr>
            <p:cNvSpPr/>
            <p:nvPr/>
          </p:nvSpPr>
          <p:spPr>
            <a:xfrm>
              <a:off x="2161615" y="4258781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2CD34E-0028-4BC4-A971-7E74D59CDCFA}"/>
                </a:ext>
              </a:extLst>
            </p:cNvPr>
            <p:cNvSpPr/>
            <p:nvPr/>
          </p:nvSpPr>
          <p:spPr>
            <a:xfrm>
              <a:off x="1907328" y="5095124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921FCA-233F-450C-B1FB-A5C37DC06753}"/>
                </a:ext>
              </a:extLst>
            </p:cNvPr>
            <p:cNvSpPr/>
            <p:nvPr/>
          </p:nvSpPr>
          <p:spPr>
            <a:xfrm>
              <a:off x="2059728" y="5247524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716603-3F30-4A1A-B02E-01F42F5D7F21}"/>
                </a:ext>
              </a:extLst>
            </p:cNvPr>
            <p:cNvSpPr/>
            <p:nvPr/>
          </p:nvSpPr>
          <p:spPr>
            <a:xfrm>
              <a:off x="2151169" y="5095124"/>
              <a:ext cx="94923" cy="754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932BB3-0A5B-407F-BA86-1924CE21AA5F}"/>
              </a:ext>
            </a:extLst>
          </p:cNvPr>
          <p:cNvCxnSpPr>
            <a:cxnSpLocks/>
          </p:cNvCxnSpPr>
          <p:nvPr/>
        </p:nvCxnSpPr>
        <p:spPr>
          <a:xfrm>
            <a:off x="2626594" y="2078247"/>
            <a:ext cx="136846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5544B9B-9889-4EA4-AA34-34ADA7E4FE56}"/>
              </a:ext>
            </a:extLst>
          </p:cNvPr>
          <p:cNvCxnSpPr>
            <a:cxnSpLocks/>
          </p:cNvCxnSpPr>
          <p:nvPr/>
        </p:nvCxnSpPr>
        <p:spPr>
          <a:xfrm>
            <a:off x="2626594" y="2753158"/>
            <a:ext cx="136846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1C0D81-4768-4474-BBD4-4B90D1449D8F}"/>
              </a:ext>
            </a:extLst>
          </p:cNvPr>
          <p:cNvCxnSpPr>
            <a:cxnSpLocks/>
          </p:cNvCxnSpPr>
          <p:nvPr/>
        </p:nvCxnSpPr>
        <p:spPr>
          <a:xfrm>
            <a:off x="2626594" y="3490344"/>
            <a:ext cx="144249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F9747C7-6223-48DE-B002-DF508A021903}"/>
              </a:ext>
            </a:extLst>
          </p:cNvPr>
          <p:cNvCxnSpPr>
            <a:cxnSpLocks/>
          </p:cNvCxnSpPr>
          <p:nvPr/>
        </p:nvCxnSpPr>
        <p:spPr>
          <a:xfrm flipV="1">
            <a:off x="2626594" y="4330834"/>
            <a:ext cx="1442492" cy="341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985A09-721A-46A6-8E63-F457E30715A7}"/>
              </a:ext>
            </a:extLst>
          </p:cNvPr>
          <p:cNvCxnSpPr>
            <a:cxnSpLocks/>
          </p:cNvCxnSpPr>
          <p:nvPr/>
        </p:nvCxnSpPr>
        <p:spPr>
          <a:xfrm>
            <a:off x="2593848" y="5188469"/>
            <a:ext cx="1475238" cy="2050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81CC187-5982-47E9-A55D-8B9547C13940}"/>
              </a:ext>
            </a:extLst>
          </p:cNvPr>
          <p:cNvGrpSpPr/>
          <p:nvPr/>
        </p:nvGrpSpPr>
        <p:grpSpPr>
          <a:xfrm>
            <a:off x="6899941" y="1639409"/>
            <a:ext cx="146524" cy="4378266"/>
            <a:chOff x="6899941" y="1639409"/>
            <a:chExt cx="146524" cy="437826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5D660B-CFC4-4B64-B2E3-E97D7673983F}"/>
                </a:ext>
              </a:extLst>
            </p:cNvPr>
            <p:cNvSpPr/>
            <p:nvPr/>
          </p:nvSpPr>
          <p:spPr>
            <a:xfrm>
              <a:off x="6899941" y="163940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4FDE547-0E3A-42C9-AF3B-553A68D045F1}"/>
                </a:ext>
              </a:extLst>
            </p:cNvPr>
            <p:cNvSpPr/>
            <p:nvPr/>
          </p:nvSpPr>
          <p:spPr>
            <a:xfrm>
              <a:off x="6899941" y="252768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E28C679-F943-4084-B761-2CAAC385CFF8}"/>
                </a:ext>
              </a:extLst>
            </p:cNvPr>
            <p:cNvSpPr/>
            <p:nvPr/>
          </p:nvSpPr>
          <p:spPr>
            <a:xfrm>
              <a:off x="6905170" y="1882155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B4994E2-B7D2-4C48-9601-25F7E87E3066}"/>
                </a:ext>
              </a:extLst>
            </p:cNvPr>
            <p:cNvSpPr/>
            <p:nvPr/>
          </p:nvSpPr>
          <p:spPr>
            <a:xfrm>
              <a:off x="6899942" y="210096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7673D15-1468-4249-8619-758042B4C3A1}"/>
                </a:ext>
              </a:extLst>
            </p:cNvPr>
            <p:cNvSpPr/>
            <p:nvPr/>
          </p:nvSpPr>
          <p:spPr>
            <a:xfrm>
              <a:off x="6899941" y="232131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FBFCA8-9156-4921-8011-EDDFE7B6FC9F}"/>
                </a:ext>
              </a:extLst>
            </p:cNvPr>
            <p:cNvSpPr/>
            <p:nvPr/>
          </p:nvSpPr>
          <p:spPr>
            <a:xfrm>
              <a:off x="6910607" y="275738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B0C93E7-958C-42A1-8344-89CFA0ADA45F}"/>
                </a:ext>
              </a:extLst>
            </p:cNvPr>
            <p:cNvSpPr/>
            <p:nvPr/>
          </p:nvSpPr>
          <p:spPr>
            <a:xfrm>
              <a:off x="6910607" y="3645665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05BDAC-7206-4BA7-8750-47CA51AEA837}"/>
                </a:ext>
              </a:extLst>
            </p:cNvPr>
            <p:cNvSpPr/>
            <p:nvPr/>
          </p:nvSpPr>
          <p:spPr>
            <a:xfrm>
              <a:off x="6915836" y="300013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66BD33D-1945-41AD-93E2-3C15C4170D58}"/>
                </a:ext>
              </a:extLst>
            </p:cNvPr>
            <p:cNvSpPr/>
            <p:nvPr/>
          </p:nvSpPr>
          <p:spPr>
            <a:xfrm>
              <a:off x="6910608" y="321894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286397F-58A0-47E7-B38F-B32A11F54A0D}"/>
                </a:ext>
              </a:extLst>
            </p:cNvPr>
            <p:cNvSpPr/>
            <p:nvPr/>
          </p:nvSpPr>
          <p:spPr>
            <a:xfrm>
              <a:off x="6910607" y="343928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506DC91-6830-4439-BDE1-9323068EF6C4}"/>
                </a:ext>
              </a:extLst>
            </p:cNvPr>
            <p:cNvSpPr/>
            <p:nvPr/>
          </p:nvSpPr>
          <p:spPr>
            <a:xfrm>
              <a:off x="6905378" y="387643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0696F57-3C97-430B-B05E-CB221E67C93E}"/>
                </a:ext>
              </a:extLst>
            </p:cNvPr>
            <p:cNvSpPr/>
            <p:nvPr/>
          </p:nvSpPr>
          <p:spPr>
            <a:xfrm>
              <a:off x="6905378" y="476471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EFE772-2C42-44D6-911F-66A8ED66F6E3}"/>
                </a:ext>
              </a:extLst>
            </p:cNvPr>
            <p:cNvSpPr/>
            <p:nvPr/>
          </p:nvSpPr>
          <p:spPr>
            <a:xfrm>
              <a:off x="6910607" y="411917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D86174A-41C5-421A-90A8-01548F9E9F5D}"/>
                </a:ext>
              </a:extLst>
            </p:cNvPr>
            <p:cNvSpPr/>
            <p:nvPr/>
          </p:nvSpPr>
          <p:spPr>
            <a:xfrm>
              <a:off x="6905379" y="433799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9C043A7-056F-4E3B-B09F-B71B2F832D73}"/>
                </a:ext>
              </a:extLst>
            </p:cNvPr>
            <p:cNvSpPr/>
            <p:nvPr/>
          </p:nvSpPr>
          <p:spPr>
            <a:xfrm>
              <a:off x="6905378" y="4558335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48A5209-5784-482B-9A28-05EAAE46484D}"/>
                </a:ext>
              </a:extLst>
            </p:cNvPr>
            <p:cNvSpPr/>
            <p:nvPr/>
          </p:nvSpPr>
          <p:spPr>
            <a:xfrm>
              <a:off x="6910607" y="499441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2D81819-DA0F-4D10-9209-0D0C603FB08D}"/>
                </a:ext>
              </a:extLst>
            </p:cNvPr>
            <p:cNvSpPr/>
            <p:nvPr/>
          </p:nvSpPr>
          <p:spPr>
            <a:xfrm>
              <a:off x="6910607" y="5882689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7A6FE05-0882-448F-B329-F9D2DFB72440}"/>
                </a:ext>
              </a:extLst>
            </p:cNvPr>
            <p:cNvSpPr/>
            <p:nvPr/>
          </p:nvSpPr>
          <p:spPr>
            <a:xfrm>
              <a:off x="6915836" y="5237157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6DFBE11-F77D-4C68-B8D2-535B0E23B0D7}"/>
                </a:ext>
              </a:extLst>
            </p:cNvPr>
            <p:cNvSpPr/>
            <p:nvPr/>
          </p:nvSpPr>
          <p:spPr>
            <a:xfrm>
              <a:off x="6910608" y="5455971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A579471-DD1E-4359-84C2-EEF800CEF415}"/>
                </a:ext>
              </a:extLst>
            </p:cNvPr>
            <p:cNvSpPr/>
            <p:nvPr/>
          </p:nvSpPr>
          <p:spPr>
            <a:xfrm>
              <a:off x="6910607" y="5676313"/>
              <a:ext cx="130629" cy="13498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A877DF5-68A0-4C59-9B64-FB1D4B7B226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4396527" y="2130501"/>
            <a:ext cx="2579396" cy="108844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6ABC6F9-60F3-47D6-A14D-6EF6EE6D4463}"/>
              </a:ext>
            </a:extLst>
          </p:cNvPr>
          <p:cNvCxnSpPr>
            <a:cxnSpLocks/>
            <a:stCxn id="15" idx="7"/>
            <a:endCxn id="47" idx="3"/>
          </p:cNvCxnSpPr>
          <p:nvPr/>
        </p:nvCxnSpPr>
        <p:spPr>
          <a:xfrm flipV="1">
            <a:off x="4372824" y="3334165"/>
            <a:ext cx="2556914" cy="8991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300B51-4C82-484E-8123-681EAA9214E7}"/>
              </a:ext>
            </a:extLst>
          </p:cNvPr>
          <p:cNvCxnSpPr>
            <a:cxnSpLocks/>
            <a:stCxn id="13" idx="6"/>
            <a:endCxn id="47" idx="2"/>
          </p:cNvCxnSpPr>
          <p:nvPr/>
        </p:nvCxnSpPr>
        <p:spPr>
          <a:xfrm flipV="1">
            <a:off x="4400883" y="3286440"/>
            <a:ext cx="2509725" cy="14840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52790A5-0124-40A6-B9CA-F700F07C19CF}"/>
              </a:ext>
            </a:extLst>
          </p:cNvPr>
          <p:cNvCxnSpPr>
            <a:cxnSpLocks/>
            <a:stCxn id="11" idx="5"/>
            <a:endCxn id="53" idx="2"/>
          </p:cNvCxnSpPr>
          <p:nvPr/>
        </p:nvCxnSpPr>
        <p:spPr>
          <a:xfrm>
            <a:off x="4372825" y="2134199"/>
            <a:ext cx="2532553" cy="24916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58F2829-311A-4D47-80BA-233162A7F7FC}"/>
              </a:ext>
            </a:extLst>
          </p:cNvPr>
          <p:cNvCxnSpPr>
            <a:cxnSpLocks/>
            <a:stCxn id="15" idx="6"/>
            <a:endCxn id="53" idx="2"/>
          </p:cNvCxnSpPr>
          <p:nvPr/>
        </p:nvCxnSpPr>
        <p:spPr>
          <a:xfrm>
            <a:off x="4400882" y="4297965"/>
            <a:ext cx="2504496" cy="32786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17C5D67-0E85-48E5-AE00-5E091767609B}"/>
              </a:ext>
            </a:extLst>
          </p:cNvPr>
          <p:cNvCxnSpPr>
            <a:cxnSpLocks/>
            <a:stCxn id="14" idx="7"/>
            <a:endCxn id="53" idx="3"/>
          </p:cNvCxnSpPr>
          <p:nvPr/>
        </p:nvCxnSpPr>
        <p:spPr>
          <a:xfrm flipV="1">
            <a:off x="4368469" y="4673553"/>
            <a:ext cx="2556039" cy="4359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BC7E4EA-4078-4CBE-B784-307287E626C4}"/>
              </a:ext>
            </a:extLst>
          </p:cNvPr>
          <p:cNvSpPr txBox="1"/>
          <p:nvPr/>
        </p:nvSpPr>
        <p:spPr>
          <a:xfrm>
            <a:off x="6379452" y="6139720"/>
            <a:ext cx="1347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Kenyon cells</a:t>
            </a:r>
          </a:p>
          <a:p>
            <a:r>
              <a:rPr lang="en-US" dirty="0"/>
              <a:t>~2000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DC7E484-7552-4F9A-8E6A-F42C750343D0}"/>
              </a:ext>
            </a:extLst>
          </p:cNvPr>
          <p:cNvSpPr txBox="1"/>
          <p:nvPr/>
        </p:nvSpPr>
        <p:spPr>
          <a:xfrm>
            <a:off x="3823774" y="5455062"/>
            <a:ext cx="1145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projection</a:t>
            </a:r>
          </a:p>
          <a:p>
            <a:r>
              <a:rPr lang="en-US" dirty="0"/>
              <a:t>neurons</a:t>
            </a:r>
          </a:p>
          <a:p>
            <a:r>
              <a:rPr lang="en-US" dirty="0"/>
              <a:t>~50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A8CDF6-63ED-4349-8E1B-D651841316D2}"/>
              </a:ext>
            </a:extLst>
          </p:cNvPr>
          <p:cNvSpPr txBox="1"/>
          <p:nvPr/>
        </p:nvSpPr>
        <p:spPr>
          <a:xfrm>
            <a:off x="1534436" y="538785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odorant</a:t>
            </a:r>
          </a:p>
          <a:p>
            <a:r>
              <a:rPr lang="en-US" dirty="0"/>
              <a:t>receptors</a:t>
            </a:r>
          </a:p>
          <a:p>
            <a:r>
              <a:rPr lang="en-US" dirty="0"/>
              <a:t>~50 types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1449774-816B-4E03-9FCD-8C8960FAF25D}"/>
              </a:ext>
            </a:extLst>
          </p:cNvPr>
          <p:cNvSpPr/>
          <p:nvPr/>
        </p:nvSpPr>
        <p:spPr>
          <a:xfrm>
            <a:off x="4141027" y="1816990"/>
            <a:ext cx="361991" cy="3522925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37FB36-2DC7-437B-B812-8F0A9CE9EE16}"/>
                  </a:ext>
                </a:extLst>
              </p:cNvPr>
              <p:cNvSpPr txBox="1"/>
              <p:nvPr/>
            </p:nvSpPr>
            <p:spPr>
              <a:xfrm>
                <a:off x="4085647" y="1358935"/>
                <a:ext cx="4887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B37FB36-2DC7-437B-B812-8F0A9CE9E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47" y="1358935"/>
                <a:ext cx="48878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5C993644-183E-4F5D-8F92-71D0F1C1C3B1}"/>
              </a:ext>
            </a:extLst>
          </p:cNvPr>
          <p:cNvSpPr txBox="1"/>
          <p:nvPr/>
        </p:nvSpPr>
        <p:spPr>
          <a:xfrm>
            <a:off x="2485529" y="1676129"/>
            <a:ext cx="1600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normalization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3738B0B-0FC2-4527-8B39-C3F1117B34DE}"/>
              </a:ext>
            </a:extLst>
          </p:cNvPr>
          <p:cNvSpPr txBox="1"/>
          <p:nvPr/>
        </p:nvSpPr>
        <p:spPr>
          <a:xfrm>
            <a:off x="4688603" y="1164146"/>
            <a:ext cx="213391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random, sparse </a:t>
            </a:r>
          </a:p>
          <a:p>
            <a:r>
              <a:rPr lang="en-US" sz="2000" dirty="0"/>
              <a:t>connections (6/50)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6A163ACE-4FBF-4CFE-AFE9-97CAF00A11AC}"/>
              </a:ext>
            </a:extLst>
          </p:cNvPr>
          <p:cNvCxnSpPr>
            <a:cxnSpLocks/>
          </p:cNvCxnSpPr>
          <p:nvPr/>
        </p:nvCxnSpPr>
        <p:spPr>
          <a:xfrm>
            <a:off x="7144468" y="3286440"/>
            <a:ext cx="144249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4107CEC-BA32-4826-83EB-5572C3A7F4D8}"/>
              </a:ext>
            </a:extLst>
          </p:cNvPr>
          <p:cNvGrpSpPr/>
          <p:nvPr/>
        </p:nvGrpSpPr>
        <p:grpSpPr>
          <a:xfrm>
            <a:off x="8564683" y="1549848"/>
            <a:ext cx="439256" cy="4569228"/>
            <a:chOff x="8564683" y="1549848"/>
            <a:chExt cx="439256" cy="4569228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C5190E8-2F61-40B4-887E-0013EB6700DB}"/>
                </a:ext>
              </a:extLst>
            </p:cNvPr>
            <p:cNvSpPr txBox="1"/>
            <p:nvPr/>
          </p:nvSpPr>
          <p:spPr>
            <a:xfrm>
              <a:off x="8578104" y="154984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DEECF9B-1C7E-4CFA-A5D7-1C4ABBDA1795}"/>
                </a:ext>
              </a:extLst>
            </p:cNvPr>
            <p:cNvSpPr txBox="1"/>
            <p:nvPr/>
          </p:nvSpPr>
          <p:spPr>
            <a:xfrm>
              <a:off x="8578104" y="17590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B5A5382-72FD-46E6-B718-22C7F17B6AE0}"/>
                </a:ext>
              </a:extLst>
            </p:cNvPr>
            <p:cNvSpPr txBox="1"/>
            <p:nvPr/>
          </p:nvSpPr>
          <p:spPr>
            <a:xfrm>
              <a:off x="8572875" y="202229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F5127BE-26CC-44D9-8B7B-659F63CAD4E2}"/>
                </a:ext>
              </a:extLst>
            </p:cNvPr>
            <p:cNvSpPr txBox="1"/>
            <p:nvPr/>
          </p:nvSpPr>
          <p:spPr>
            <a:xfrm>
              <a:off x="8572875" y="223149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31302FF-DA29-4138-A469-0D969527239C}"/>
                </a:ext>
              </a:extLst>
            </p:cNvPr>
            <p:cNvSpPr txBox="1"/>
            <p:nvPr/>
          </p:nvSpPr>
          <p:spPr>
            <a:xfrm>
              <a:off x="8571602" y="243042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05472DD-7DB4-490B-9A3C-D52569885BDA}"/>
                </a:ext>
              </a:extLst>
            </p:cNvPr>
            <p:cNvSpPr txBox="1"/>
            <p:nvPr/>
          </p:nvSpPr>
          <p:spPr>
            <a:xfrm>
              <a:off x="8571602" y="26396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C06A8A2-83E8-445D-93F7-F7919C09F8F6}"/>
                </a:ext>
              </a:extLst>
            </p:cNvPr>
            <p:cNvSpPr txBox="1"/>
            <p:nvPr/>
          </p:nvSpPr>
          <p:spPr>
            <a:xfrm>
              <a:off x="8572411" y="290277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03AAB26-1DAE-46B1-A570-0CF3A1625D54}"/>
                </a:ext>
              </a:extLst>
            </p:cNvPr>
            <p:cNvSpPr txBox="1"/>
            <p:nvPr/>
          </p:nvSpPr>
          <p:spPr>
            <a:xfrm>
              <a:off x="8572411" y="3111974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0.7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ACBF72B-7D3A-4B6A-B488-3AA3DFF10013}"/>
                </a:ext>
              </a:extLst>
            </p:cNvPr>
            <p:cNvSpPr txBox="1"/>
            <p:nvPr/>
          </p:nvSpPr>
          <p:spPr>
            <a:xfrm>
              <a:off x="8567182" y="337522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3BAE93C-5715-47B8-956B-367337EB212E}"/>
                </a:ext>
              </a:extLst>
            </p:cNvPr>
            <p:cNvSpPr txBox="1"/>
            <p:nvPr/>
          </p:nvSpPr>
          <p:spPr>
            <a:xfrm>
              <a:off x="8567182" y="358442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14C76C2-63B6-47C1-B4F7-519A9CD41995}"/>
                </a:ext>
              </a:extLst>
            </p:cNvPr>
            <p:cNvSpPr txBox="1"/>
            <p:nvPr/>
          </p:nvSpPr>
          <p:spPr>
            <a:xfrm>
              <a:off x="8565909" y="378334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0AC7C7-9B54-4981-A47E-8D705ACF6AEA}"/>
                </a:ext>
              </a:extLst>
            </p:cNvPr>
            <p:cNvSpPr txBox="1"/>
            <p:nvPr/>
          </p:nvSpPr>
          <p:spPr>
            <a:xfrm>
              <a:off x="8565909" y="39925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3198732-2DAD-43A4-9F39-B5559F95DD44}"/>
                </a:ext>
              </a:extLst>
            </p:cNvPr>
            <p:cNvSpPr txBox="1"/>
            <p:nvPr/>
          </p:nvSpPr>
          <p:spPr>
            <a:xfrm>
              <a:off x="8571185" y="427500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81C07F9-5E3A-4631-ABAC-9DF4E35B2A54}"/>
                </a:ext>
              </a:extLst>
            </p:cNvPr>
            <p:cNvSpPr txBox="1"/>
            <p:nvPr/>
          </p:nvSpPr>
          <p:spPr>
            <a:xfrm>
              <a:off x="8571185" y="44842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AD8DED0-6E9B-42BA-818C-86EA00B54C5C}"/>
                </a:ext>
              </a:extLst>
            </p:cNvPr>
            <p:cNvSpPr txBox="1"/>
            <p:nvPr/>
          </p:nvSpPr>
          <p:spPr>
            <a:xfrm>
              <a:off x="8565956" y="474744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4721DE4-7ED5-4D55-94A5-1D3F34ABEF9A}"/>
                </a:ext>
              </a:extLst>
            </p:cNvPr>
            <p:cNvSpPr txBox="1"/>
            <p:nvPr/>
          </p:nvSpPr>
          <p:spPr>
            <a:xfrm>
              <a:off x="8565956" y="495664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3A989220-7F7D-4B31-84DA-9E0904255A71}"/>
                </a:ext>
              </a:extLst>
            </p:cNvPr>
            <p:cNvSpPr txBox="1"/>
            <p:nvPr/>
          </p:nvSpPr>
          <p:spPr>
            <a:xfrm>
              <a:off x="8564683" y="515557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3DFC4110-1A6C-4261-B86A-55F1F077D122}"/>
                </a:ext>
              </a:extLst>
            </p:cNvPr>
            <p:cNvSpPr txBox="1"/>
            <p:nvPr/>
          </p:nvSpPr>
          <p:spPr>
            <a:xfrm>
              <a:off x="8564683" y="5364773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601BEC7-B7AF-48D5-A6BD-7312BCFAC119}"/>
                </a:ext>
              </a:extLst>
            </p:cNvPr>
            <p:cNvSpPr txBox="1"/>
            <p:nvPr/>
          </p:nvSpPr>
          <p:spPr>
            <a:xfrm>
              <a:off x="8565909" y="556960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A583E8C7-C165-47BF-AEFE-56FF28896D9C}"/>
                </a:ext>
              </a:extLst>
            </p:cNvPr>
            <p:cNvSpPr txBox="1"/>
            <p:nvPr/>
          </p:nvSpPr>
          <p:spPr>
            <a:xfrm>
              <a:off x="8566690" y="5811299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</p:grpSp>
      <p:sp>
        <p:nvSpPr>
          <p:cNvPr id="160" name="Rounded Rectangle 29">
            <a:extLst>
              <a:ext uri="{FF2B5EF4-FFF2-40B4-BE49-F238E27FC236}">
                <a16:creationId xmlns:a16="http://schemas.microsoft.com/office/drawing/2014/main" id="{987F6937-08F8-48AE-8000-DF57F1B104CF}"/>
              </a:ext>
            </a:extLst>
          </p:cNvPr>
          <p:cNvSpPr/>
          <p:nvPr/>
        </p:nvSpPr>
        <p:spPr>
          <a:xfrm>
            <a:off x="952242" y="2389170"/>
            <a:ext cx="4615046" cy="8670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Random dimension reduction?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Seems like dimension “increasing”</a:t>
            </a:r>
          </a:p>
        </p:txBody>
      </p:sp>
      <p:sp>
        <p:nvSpPr>
          <p:cNvPr id="161" name="Rounded Rectangle 29">
            <a:extLst>
              <a:ext uri="{FF2B5EF4-FFF2-40B4-BE49-F238E27FC236}">
                <a16:creationId xmlns:a16="http://schemas.microsoft.com/office/drawing/2014/main" id="{723D7B29-2F13-49A0-9C68-589D1D25647D}"/>
              </a:ext>
            </a:extLst>
          </p:cNvPr>
          <p:cNvSpPr/>
          <p:nvPr/>
        </p:nvSpPr>
        <p:spPr>
          <a:xfrm>
            <a:off x="140078" y="3444139"/>
            <a:ext cx="5427210" cy="690553"/>
          </a:xfrm>
          <a:prstGeom prst="roundRect">
            <a:avLst/>
          </a:prstGeom>
          <a:solidFill>
            <a:srgbClr val="92D050"/>
          </a:solidFill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</a:rPr>
              <a:t>DSN: akin to </a:t>
            </a:r>
            <a:r>
              <a:rPr lang="en-US" sz="2500" dirty="0">
                <a:solidFill>
                  <a:srgbClr val="FF0000"/>
                </a:solidFill>
              </a:rPr>
              <a:t>Locality-Sensitive Hashing?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E3775E-0EE7-442F-BA4A-FA766B8E69FC}"/>
              </a:ext>
            </a:extLst>
          </p:cNvPr>
          <p:cNvSpPr/>
          <p:nvPr/>
        </p:nvSpPr>
        <p:spPr>
          <a:xfrm rot="18199876">
            <a:off x="4918812" y="1967195"/>
            <a:ext cx="672981" cy="30422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B829B7A-0B5D-474E-8236-E16FF5DB38A4}"/>
              </a:ext>
            </a:extLst>
          </p:cNvPr>
          <p:cNvSpPr/>
          <p:nvPr/>
        </p:nvSpPr>
        <p:spPr>
          <a:xfrm>
            <a:off x="8526575" y="1560105"/>
            <a:ext cx="390675" cy="4579615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3" name="Rounded Rectangle 29">
            <a:extLst>
              <a:ext uri="{FF2B5EF4-FFF2-40B4-BE49-F238E27FC236}">
                <a16:creationId xmlns:a16="http://schemas.microsoft.com/office/drawing/2014/main" id="{32F6F4C4-2D22-49F0-B0F7-6ABD42DD45CE}"/>
              </a:ext>
            </a:extLst>
          </p:cNvPr>
          <p:cNvSpPr/>
          <p:nvPr/>
        </p:nvSpPr>
        <p:spPr>
          <a:xfrm>
            <a:off x="5567288" y="4413157"/>
            <a:ext cx="3489475" cy="9166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</a:rPr>
              <a:t>Winner-Take-All (WTA):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why useful?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65ECDD7-2457-4805-B3DF-0FBE3F79AF92}"/>
              </a:ext>
            </a:extLst>
          </p:cNvPr>
          <p:cNvSpPr txBox="1"/>
          <p:nvPr/>
        </p:nvSpPr>
        <p:spPr>
          <a:xfrm>
            <a:off x="7058441" y="621945"/>
            <a:ext cx="161454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all but top 5%</a:t>
            </a:r>
          </a:p>
          <a:p>
            <a:r>
              <a:rPr lang="en-US" sz="2000" dirty="0"/>
              <a:t>strongest </a:t>
            </a:r>
          </a:p>
          <a:p>
            <a:r>
              <a:rPr lang="en-US" sz="2000" dirty="0"/>
              <a:t>are inhibited</a:t>
            </a:r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DF31A316-586D-40EA-A1D9-C498E49A5ABD}"/>
              </a:ext>
            </a:extLst>
          </p:cNvPr>
          <p:cNvSpPr/>
          <p:nvPr/>
        </p:nvSpPr>
        <p:spPr>
          <a:xfrm rot="17083179">
            <a:off x="6074183" y="2875997"/>
            <a:ext cx="3021700" cy="30422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7" grpId="0"/>
      <p:bldP spid="131" grpId="0"/>
      <p:bldP spid="132" grpId="0" animBg="1"/>
      <p:bldP spid="160" grpId="0" animBg="1"/>
      <p:bldP spid="161" grpId="0" animBg="1"/>
      <p:bldP spid="7" grpId="0" animBg="1"/>
      <p:bldP spid="95" grpId="0" animBg="1"/>
      <p:bldP spid="93" grpId="0" animBg="1"/>
      <p:bldP spid="13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80056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Idea 3: Locality-Sensitive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Random </a:t>
                </a:r>
                <a:r>
                  <a:rPr lang="en-US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𝑐𝑜𝑑𝑒𝑠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ym typeface="Symbol" pitchFamily="18" charset="2"/>
                  </a:rPr>
                  <a:t>satisfying:</a:t>
                </a:r>
              </a:p>
              <a:p>
                <a:pPr lvl="1"/>
                <a:r>
                  <a:rPr lang="en-US" dirty="0"/>
                  <a:t>for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008000"/>
                    </a:solidFill>
                  </a:rPr>
                  <a:t>close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i="1" dirty="0"/>
                  <a:t>pair</a:t>
                </a:r>
                <a:r>
                  <a:rPr lang="en-US" dirty="0"/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is “high”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for</a:t>
                </a:r>
                <a:r>
                  <a:rPr lang="en-US" i="1" dirty="0">
                    <a:cs typeface="Arial" charset="0"/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cs typeface="Arial" charset="0"/>
                  </a:rPr>
                  <a:t>far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i="1" dirty="0">
                    <a:cs typeface="Arial" charset="0"/>
                  </a:rPr>
                  <a:t>pair</a:t>
                </a:r>
                <a:r>
                  <a:rPr lang="en-US" dirty="0">
                    <a:cs typeface="Arial" charset="0"/>
                  </a:rPr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457200" lvl="1" indent="0" eaLnBrk="1" hangingPunct="1">
                  <a:buNone/>
                </a:pPr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Pr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⁡[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h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′)]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  <a:cs typeface="Arial" charset="0"/>
                  </a:rPr>
                  <a:t> is “small”</a:t>
                </a:r>
              </a:p>
              <a:p>
                <a:pPr marL="548640" lvl="2" indent="0">
                  <a:buNone/>
                </a:pPr>
                <a:endParaRPr lang="en-US" dirty="0"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cs typeface="Arial" charset="0"/>
                  </a:rPr>
                  <a:t>Use several hash tables</a:t>
                </a:r>
                <a:endParaRPr lang="en-US" baseline="30000" dirty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11838" cy="4676775"/>
              </a:xfrm>
              <a:blipFill>
                <a:blip r:embed="rId3"/>
                <a:stretch>
                  <a:fillRect l="-1889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213694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203576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3061294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3061294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3061294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3061294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3061294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306129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137494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13749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83581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50738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50738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50738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50738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50738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62326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83581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8358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48450" y="4351931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27573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27573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27573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27573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275731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27573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8222422" y="4351931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567590" y="435193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4043956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91556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91556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91556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91556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91556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91556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902669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4043956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318219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11938" y="2035769"/>
            <a:ext cx="533400" cy="396875"/>
            <a:chOff x="6611938" y="1957388"/>
            <a:chExt cx="533400" cy="396875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968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230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567738" y="3222140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1003894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92756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623019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356319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403944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937219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803869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947535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947535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8450" y="6040540"/>
                <a:ext cx="1124219" cy="400110"/>
              </a:xfrm>
              <a:prstGeom prst="rect">
                <a:avLst/>
              </a:prstGeom>
              <a:blipFill rotWithShape="0">
                <a:blip r:embed="rId19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Pr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⁡[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𝑞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)]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5785" y="4737100"/>
                <a:ext cx="2029915" cy="400110"/>
              </a:xfrm>
              <a:prstGeom prst="rect">
                <a:avLst/>
              </a:prstGeom>
              <a:blipFill rotWithShape="0">
                <a:blip r:embed="rId20"/>
                <a:stretch>
                  <a:fillRect b="-18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5938010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319135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942772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8060" y="6488113"/>
                <a:ext cx="382669" cy="40011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𝑐𝑟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9910" y="6488113"/>
                <a:ext cx="501291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674485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78581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916581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154706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A5002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85" y="5518150"/>
                <a:ext cx="486030" cy="392993"/>
              </a:xfrm>
              <a:prstGeom prst="rect">
                <a:avLst/>
              </a:prstGeom>
              <a:blipFill rotWithShape="0">
                <a:blip r:embed="rId23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01572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953885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0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710" y="6030913"/>
                <a:ext cx="486030" cy="392993"/>
              </a:xfrm>
              <a:prstGeom prst="rect">
                <a:avLst/>
              </a:prstGeom>
              <a:blipFill rotWithShape="0">
                <a:blip r:embed="rId24"/>
                <a:stretch>
                  <a:fillRect b="-30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l-GR" sz="30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Symbol" pitchFamily="18" charset="2"/>
                  </a:rPr>
                  <a:t>,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  <a:sym typeface="Symbol" pitchFamily="18" charset="2"/>
                  </a:rPr>
                  <a:t> where</a:t>
                </a:r>
              </a:p>
            </p:txBody>
          </p:sp>
        </mc:Choice>
        <mc:Fallback xmlns=""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20" y="5269726"/>
                <a:ext cx="1585306" cy="553998"/>
              </a:xfrm>
              <a:prstGeom prst="rect">
                <a:avLst/>
              </a:prstGeom>
              <a:blipFill rotWithShape="0">
                <a:blip r:embed="rId25"/>
                <a:stretch>
                  <a:fillRect t="-14286" r="-5769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12648" y="1093341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[Indyk-Motwani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2051644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9687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b="-1076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35065" y="2968140"/>
            <a:ext cx="1983235" cy="446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not-so-small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32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827" y="2807713"/>
                <a:ext cx="1125821" cy="58477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32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838" y="3608100"/>
                <a:ext cx="1125821" cy="58477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8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8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8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99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710" y="5085573"/>
                <a:ext cx="2063385" cy="92230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34400" y="1535901"/>
            <a:ext cx="569390" cy="396875"/>
            <a:chOff x="8534400" y="1457520"/>
            <a:chExt cx="569390" cy="396875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96875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2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Arrow: Left-Right 85">
            <a:extLst>
              <a:ext uri="{FF2B5EF4-FFF2-40B4-BE49-F238E27FC236}">
                <a16:creationId xmlns:a16="http://schemas.microsoft.com/office/drawing/2014/main" id="{48F7EA4C-1A4F-4AAD-9A41-C4881F216F5F}"/>
              </a:ext>
            </a:extLst>
          </p:cNvPr>
          <p:cNvSpPr/>
          <p:nvPr/>
        </p:nvSpPr>
        <p:spPr>
          <a:xfrm>
            <a:off x="7187904" y="57800"/>
            <a:ext cx="1915886" cy="403109"/>
          </a:xfrm>
          <a:prstGeom prst="leftRightArrow">
            <a:avLst/>
          </a:prstGeom>
          <a:blipFill>
            <a:blip r:embed="rId31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LSH: Hyperplane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14400"/>
                <a:ext cx="5864141" cy="5257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Assume </a:t>
                </a:r>
                <a:r>
                  <a:rPr lang="en-US" i="1" dirty="0">
                    <a:solidFill>
                      <a:schemeClr val="accent5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unit-norm</a:t>
                </a:r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vectors</a:t>
                </a:r>
                <a:endParaRPr lang="en-US" i="1" dirty="0">
                  <a:solidFill>
                    <a:schemeClr val="accent5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Sample </a:t>
                </a:r>
                <a:r>
                  <a:rPr lang="en-US" i="1" dirty="0">
                    <a:ea typeface="Open Sans" panose="020B0606030504020204" pitchFamily="34" charset="0"/>
                    <a:cs typeface="Open Sans" panose="020B0606030504020204" pitchFamily="34" charset="0"/>
                  </a:rPr>
                  <a:t>unit</a:t>
                </a:r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uniformly, hash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𝑠𝑔𝑛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〈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〉</m:t>
                    </m:r>
                  </m:oMath>
                </a14:m>
                <a:endParaRPr lang="en-US" dirty="0">
                  <a:solidFill>
                    <a:srgbClr val="FF0000"/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Pr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𝑞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)]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?</a:t>
                </a:r>
              </a:p>
              <a:p>
                <a:pPr marL="274320" lvl="1" indent="0">
                  <a:buNone/>
                </a:pPr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 1 – </m:t>
                    </m:r>
                    <m:r>
                      <a:rPr lang="el-GR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/ </m:t>
                    </m:r>
                    <m:r>
                      <a:rPr lang="el-GR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 lvl="1"/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𝛼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is the angle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𝑝</m:t>
                    </m:r>
                  </m:oMath>
                </a14:m>
                <a:r>
                  <a:rPr lang="en-US" dirty="0"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𝑞</m:t>
                    </m:r>
                  </m:oMath>
                </a14:m>
                <a:endParaRPr lang="en-US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≈0.42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3A729A"/>
                    </a:solidFill>
                  </a:rPr>
                  <a:t>[DSN] </a:t>
                </a:r>
                <a:r>
                  <a:rPr lang="en-US" dirty="0"/>
                  <a:t>compare FFOS to this LSH!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14400"/>
                <a:ext cx="5864141" cy="5257800"/>
              </a:xfrm>
              <a:blipFill>
                <a:blip r:embed="rId2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10" y="1107043"/>
            <a:ext cx="2134550" cy="213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88" y="909868"/>
            <a:ext cx="2144472" cy="234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5129"/>
            <a:ext cx="2958071" cy="2958071"/>
          </a:xfrm>
          <a:prstGeom prst="rect">
            <a:avLst/>
          </a:prstGeom>
        </p:spPr>
      </p:pic>
      <p:sp>
        <p:nvSpPr>
          <p:cNvPr id="10" name="Text Box 102">
            <a:extLst>
              <a:ext uri="{FF2B5EF4-FFF2-40B4-BE49-F238E27FC236}">
                <a16:creationId xmlns:a16="http://schemas.microsoft.com/office/drawing/2014/main" id="{1AA9AC52-909B-4905-B8EF-185C66ECA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16" y="1041090"/>
            <a:ext cx="1501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[Charikar’02]</a:t>
            </a:r>
          </a:p>
        </p:txBody>
      </p:sp>
    </p:spTree>
    <p:extLst>
      <p:ext uri="{BB962C8B-B14F-4D97-AF65-F5344CB8AC3E}">
        <p14:creationId xmlns:p14="http://schemas.microsoft.com/office/powerpoint/2010/main" val="13598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Data structure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tx1"/>
                    </a:solidFill>
                  </a:rPr>
                  <a:t>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hash </a:t>
                </a:r>
                <a:r>
                  <a:rPr lang="en-US" dirty="0"/>
                  <a:t>tables:</a:t>
                </a:r>
              </a:p>
              <a:p>
                <a:pPr lvl="1"/>
                <a:r>
                  <a:rPr lang="en-US" dirty="0"/>
                  <a:t>Each hash </a:t>
                </a:r>
                <a:r>
                  <a:rPr lang="en-US" dirty="0">
                    <a:solidFill>
                      <a:schemeClr val="tx2"/>
                    </a:solidFill>
                  </a:rPr>
                  <a:t>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Hash all dataset points </a:t>
                </a:r>
                <a:r>
                  <a:rPr lang="en-US" dirty="0"/>
                  <a:t>into the table</a:t>
                </a:r>
              </a:p>
              <a:p>
                <a:r>
                  <a:rPr lang="en-US" b="1" dirty="0"/>
                  <a:t>Query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Check for collisions in each of the hash tables</a:t>
                </a:r>
              </a:p>
              <a:p>
                <a:pPr lvl="1"/>
                <a:r>
                  <a:rPr lang="en-US" dirty="0"/>
                  <a:t>until we encounter a point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Guarantees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plus space to store points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(in expectation)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50% probability of success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3075</TotalTime>
  <Words>1406</Words>
  <Application>Microsoft Macintosh PowerPoint</Application>
  <PresentationFormat>On-screen Show (4:3)</PresentationFormat>
  <Paragraphs>364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Aharoni</vt:lpstr>
      <vt:lpstr>Arial</vt:lpstr>
      <vt:lpstr>Arial Black</vt:lpstr>
      <vt:lpstr>Bookman Old Style</vt:lpstr>
      <vt:lpstr>Calibri</vt:lpstr>
      <vt:lpstr>Cambria Math</vt:lpstr>
      <vt:lpstr>Gill Sans MT</vt:lpstr>
      <vt:lpstr>Open Sans</vt:lpstr>
      <vt:lpstr>Symbol</vt:lpstr>
      <vt:lpstr>Wingdings</vt:lpstr>
      <vt:lpstr>Wingdings 3</vt:lpstr>
      <vt:lpstr>triangle-theme</vt:lpstr>
      <vt:lpstr>A bit of everything: dim-reduction, sketching, nearest neighbor search, and fruit flies</vt:lpstr>
      <vt:lpstr>Computational problem: Similarity search</vt:lpstr>
      <vt:lpstr>Approximate Near Neighbor Search</vt:lpstr>
      <vt:lpstr>Idea 1: random dimension reduction</vt:lpstr>
      <vt:lpstr>Idea 2: Sketching</vt:lpstr>
      <vt:lpstr>Fruit Fly Olfactory System</vt:lpstr>
      <vt:lpstr>Idea 3: Locality-Sensitive Hashing</vt:lpstr>
      <vt:lpstr>Example LSH: Hyperplane</vt:lpstr>
      <vt:lpstr>Full algorithm</vt:lpstr>
      <vt:lpstr>Analysis of LSH Scheme</vt:lpstr>
      <vt:lpstr>Analysis: Correctness</vt:lpstr>
      <vt:lpstr>Analysis: Runtime</vt:lpstr>
      <vt:lpstr>LSH functions: Euclidean space</vt:lpstr>
      <vt:lpstr>Better NNS possible!</vt:lpstr>
      <vt:lpstr>“Pseudo-random” case (isotropic)</vt:lpstr>
      <vt:lpstr>Better LSH for isotropic case</vt:lpstr>
      <vt:lpstr>WTA LSH for isotropic case</vt:lpstr>
      <vt:lpstr>The data-dependent part</vt:lpstr>
      <vt:lpstr>Finale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for  efficient data representation</dc:title>
  <dc:creator>Alex Andoni</dc:creator>
  <cp:lastModifiedBy>Microsoft Office User</cp:lastModifiedBy>
  <cp:revision>50</cp:revision>
  <dcterms:created xsi:type="dcterms:W3CDTF">2018-02-02T01:42:35Z</dcterms:created>
  <dcterms:modified xsi:type="dcterms:W3CDTF">2019-04-23T18:43:09Z</dcterms:modified>
</cp:coreProperties>
</file>