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8" r:id="rId2"/>
    <p:sldId id="305" r:id="rId3"/>
    <p:sldId id="304" r:id="rId4"/>
    <p:sldId id="318" r:id="rId5"/>
    <p:sldId id="317" r:id="rId6"/>
    <p:sldId id="321" r:id="rId7"/>
    <p:sldId id="320" r:id="rId8"/>
    <p:sldId id="319" r:id="rId9"/>
    <p:sldId id="316" r:id="rId10"/>
    <p:sldId id="322" r:id="rId11"/>
    <p:sldId id="323" r:id="rId12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6AA5"/>
    <a:srgbClr val="163A6F"/>
    <a:srgbClr val="894B09"/>
    <a:srgbClr val="B0AFB1"/>
    <a:srgbClr val="192D4B"/>
    <a:srgbClr val="A1B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>
      <p:cViewPr varScale="1">
        <p:scale>
          <a:sx n="112" d="100"/>
          <a:sy n="112" d="100"/>
        </p:scale>
        <p:origin x="858" y="108"/>
      </p:cViewPr>
      <p:guideLst>
        <p:guide orient="horz" pos="2160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6C9D1C5-8829-4D0F-A873-0B0436F4B918}" type="datetime1">
              <a:rPr lang="en-US" altLang="en-US"/>
              <a:pPr/>
              <a:t>10/6/2015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F1D9AAE-B02A-43ED-962A-8683393E61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1237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15F818D-1F53-4138-9F8B-2F84C6F9EEE2}" type="datetime1">
              <a:rPr lang="en-US" altLang="en-US"/>
              <a:pPr/>
              <a:t>10/6/2015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A95909B-B1A0-4F4B-94E5-6BCC24C34F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418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Left to the title, a presenter can insert his/her own image pertinent to the presentation.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C9774C-D88E-4AC3-AFC4-975543D60DC4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61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98EC3D4-206F-4E18-B96D-07879A35A183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 descr="PPTCoverTITLEv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7"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649748" y="1447800"/>
            <a:ext cx="6477000" cy="860425"/>
          </a:xfrm>
        </p:spPr>
        <p:txBody>
          <a:bodyPr/>
          <a:lstStyle/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623870" y="2564922"/>
            <a:ext cx="5715000" cy="914400"/>
          </a:xfrm>
        </p:spPr>
        <p:txBody>
          <a:bodyPr>
            <a:normAutofit fontScale="92500" lnSpcReduction="20000"/>
          </a:bodyPr>
          <a:lstStyle>
            <a:lvl1pPr>
              <a:buNone/>
              <a:defRPr/>
            </a:lvl1pPr>
          </a:lstStyle>
          <a:p>
            <a:r>
              <a:rPr lang="en-US" dirty="0" smtClean="0"/>
              <a:t>By Name of Presenter</a:t>
            </a:r>
          </a:p>
          <a:p>
            <a:r>
              <a:rPr lang="en-US" dirty="0" smtClean="0"/>
              <a:t>Titles Can be Quite Long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447800"/>
            <a:ext cx="2438400" cy="1981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79335-BDC9-48D5-AA23-F008F43D35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48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51537-C962-4A2A-90B9-438ECD148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92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294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1AB1FB4-A518-4287-9BB3-7B729E3FF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75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FBDDCE-4D8D-423C-A088-1F87228B4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5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2822D6-165D-44BD-B9A6-C993DF7F5A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49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6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0668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57200" y="36576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24400" y="36576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38400" y="10668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724400" y="10668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2438400" y="36576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705600" y="36576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6705600" y="10668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47F1D4EB-181C-47C4-A9A8-54E50CFC0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35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5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57200" y="1066800"/>
            <a:ext cx="8229600" cy="25908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57200" y="3657600"/>
            <a:ext cx="39624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4724400" y="3657600"/>
            <a:ext cx="39624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40F76B1B-B310-4A08-BA21-43E44C9B5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46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6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914400" y="1600200"/>
            <a:ext cx="7315200" cy="37338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A48A1157-A475-465F-A207-A9FF5BB7D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38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ptfoot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7763"/>
            <a:ext cx="6096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99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19088" y="0"/>
            <a:ext cx="836771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87F39E2-663C-47E3-9CFB-5F182624FF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6.png"/><Relationship Id="rId7" Type="http://schemas.openxmlformats.org/officeDocument/2006/relationships/image" Target="../media/image19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70.png"/><Relationship Id="rId4" Type="http://schemas.openxmlformats.org/officeDocument/2006/relationships/image" Target="../media/image4.jpeg"/><Relationship Id="rId9" Type="http://schemas.openxmlformats.org/officeDocument/2006/relationships/image" Target="../media/image3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148415-6358-46F5-BC46-2AF05DA572E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itle 2"/>
          <p:cNvSpPr>
            <a:spLocks noGrp="1"/>
          </p:cNvSpPr>
          <p:nvPr>
            <p:ph type="ctrTitle"/>
          </p:nvPr>
        </p:nvSpPr>
        <p:spPr>
          <a:xfrm>
            <a:off x="1524000" y="1447800"/>
            <a:ext cx="6934200" cy="860425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Lecture </a:t>
            </a:r>
            <a:r>
              <a:rPr lang="en-US" altLang="en-US" smtClean="0">
                <a:solidFill>
                  <a:schemeClr val="tx1"/>
                </a:solidFill>
              </a:rPr>
              <a:t>9: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Fast Dimension Reduction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Sketching</a:t>
            </a:r>
            <a:endParaRPr lang="en-US" altLang="en-US" sz="3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Projection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913" t="-19048" b="-6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So far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𝐻𝐷𝑥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sSubSup>
                          <m:sSub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probability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/>
                  <a:t>Or: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 projection onto just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random coordinates!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Proof: standard concentration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err="1">
                    <a:solidFill>
                      <a:srgbClr val="0070C0"/>
                    </a:solidFill>
                  </a:rPr>
                  <a:t>Chernoff</a:t>
                </a:r>
                <a:r>
                  <a:rPr lang="en-US" dirty="0">
                    <a:solidFill>
                      <a:schemeClr val="tx1"/>
                    </a:solidFill>
                  </a:rPr>
                  <a:t>: enough to sample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𝑑𝑚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terms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approximation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Hence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suffices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10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20585" y="914400"/>
                <a:ext cx="2707088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i="1" dirty="0" err="1" smtClean="0">
                          <a:latin typeface="Cambria Math" panose="02040503050406030204" pitchFamily="18" charset="0"/>
                        </a:rPr>
                        <m:t>𝑃𝐻𝐷𝑥</m:t>
                      </m:r>
                    </m:oMath>
                  </m:oMathPara>
                </a14:m>
                <a:endParaRPr lang="en-US" sz="4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585" y="914400"/>
                <a:ext cx="2707088" cy="7386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58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FJLT: wrap-up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3058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Obtain: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m:rPr>
                        <m:lit/>
                      </m:rP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1±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m:rPr>
                        <m:lit/>
                      </m:rP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1−2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dimension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time: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Dimension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not </a:t>
                </a:r>
                <a:r>
                  <a:rPr lang="en-US" dirty="0">
                    <a:solidFill>
                      <a:schemeClr val="tx1"/>
                    </a:solidFill>
                  </a:rPr>
                  <a:t>optimal: 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apply </a:t>
                </a:r>
                <a:r>
                  <a:rPr lang="en-US" dirty="0">
                    <a:solidFill>
                      <a:schemeClr val="tx1"/>
                    </a:solidFill>
                  </a:rPr>
                  <a:t>regular (dense) JL 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/>
              </a:p>
              <a:p>
                <a:pPr lvl="1"/>
                <a:r>
                  <a:rPr lang="en-US" dirty="0"/>
                  <a:t>t</a:t>
                </a:r>
                <a:r>
                  <a:rPr lang="en-US" dirty="0" smtClean="0"/>
                  <a:t>o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reduce </a:t>
                </a:r>
                <a:r>
                  <a:rPr lang="en-US" dirty="0">
                    <a:solidFill>
                      <a:schemeClr val="tx1"/>
                    </a:solidFill>
                  </a:rPr>
                  <a:t>further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sty m:val="p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Final time: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func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305800" cy="5257800"/>
              </a:xfrm>
              <a:blipFill rotWithShape="0">
                <a:blip r:embed="rId2"/>
                <a:stretch>
                  <a:fillRect l="-1467" b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11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20585" y="914400"/>
                <a:ext cx="2707088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i="1" dirty="0" err="1" smtClean="0">
                          <a:latin typeface="Cambria Math" panose="02040503050406030204" pitchFamily="18" charset="0"/>
                        </a:rPr>
                        <m:t>𝑃𝐻𝐷𝑥</m:t>
                      </m:r>
                    </m:oMath>
                  </m:oMathPara>
                </a14:m>
                <a:endParaRPr lang="en-US" sz="4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585" y="914400"/>
                <a:ext cx="2707088" cy="7386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30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PS2 due tomorrow, 7pm</a:t>
            </a:r>
          </a:p>
          <a:p>
            <a:r>
              <a:rPr lang="en-US" dirty="0" smtClean="0"/>
              <a:t>My office hours after class</a:t>
            </a:r>
          </a:p>
          <a:p>
            <a:endParaRPr lang="en-US" dirty="0"/>
          </a:p>
          <a:p>
            <a:r>
              <a:rPr lang="en-US" dirty="0" smtClean="0"/>
              <a:t>Fast Dimension Reduction</a:t>
            </a:r>
          </a:p>
          <a:p>
            <a:r>
              <a:rPr lang="en-US" dirty="0" smtClean="0"/>
              <a:t>Sketching</a:t>
            </a:r>
          </a:p>
          <a:p>
            <a:endParaRPr lang="en-US" dirty="0"/>
          </a:p>
          <a:p>
            <a:r>
              <a:rPr lang="en-US" dirty="0" smtClean="0"/>
              <a:t>Scriber?</a:t>
            </a:r>
          </a:p>
          <a:p>
            <a:pPr lvl="1"/>
            <a:r>
              <a:rPr lang="en-US" dirty="0" smtClean="0"/>
              <a:t>Due on Fri eve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77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Johnson </a:t>
            </a:r>
            <a:r>
              <a:rPr lang="en-US" dirty="0" err="1" smtClean="0"/>
              <a:t>Lindenstrauss</a:t>
            </a:r>
            <a:r>
              <a:rPr lang="en-US" dirty="0" smtClean="0"/>
              <a:t> Lemma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3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</m:den>
                    </m:f>
                    <m:r>
                      <a:rPr lang="en-US" sz="3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𝐺𝑥</m:t>
                    </m:r>
                    <m:r>
                      <a:rPr lang="en-US" sz="3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000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000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 dirty="0">
                        <a:latin typeface="Cambria Math" panose="02040503050406030204" pitchFamily="18" charset="0"/>
                      </a:rPr>
                      <m:t>,  …</m:t>
                    </m:r>
                    <m:sSub>
                      <m:sSubPr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000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0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 dirty="0">
                        <a:latin typeface="Cambria Math" panose="02040503050406030204" pitchFamily="18" charset="0"/>
                      </a:rPr>
                      <m:t>) /</m:t>
                    </m:r>
                    <m:rad>
                      <m:radPr>
                        <m:degHide m:val="on"/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</m:oMath>
                </a14:m>
                <a:endParaRPr lang="en-US" sz="3000" dirty="0" smtClean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2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m:rPr>
                        <m:lit/>
                      </m:rPr>
                      <a:rPr lang="en-US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r>
                  <a:rPr lang="en-US" sz="2600" b="0" dirty="0" smtClean="0">
                    <a:solidFill>
                      <a:schemeClr val="tx1"/>
                    </a:solidFill>
                  </a:rPr>
                  <a:t> with probability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600" b="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6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sty m:val="p"/>
                          </m:r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f>
                          <m:fPr>
                            <m:ctrlP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Time</a:t>
                </a:r>
                <a:r>
                  <a:rPr lang="en-US" dirty="0"/>
                  <a:t> to compute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𝑘𝑑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</a:t>
                </a:r>
                <a:r>
                  <a:rPr lang="en-US" dirty="0" smtClean="0"/>
                  <a:t>aster? 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</a:t>
                </a:r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/>
                  <a:t>Will show: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𝑑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i="1" dirty="0" err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</a:t>
                </a:r>
              </a:p>
              <a:p>
                <a:pPr lvl="1"/>
                <a:endParaRPr lang="en-US" dirty="0"/>
              </a:p>
              <a:p>
                <a:endParaRPr lang="en-US" b="0" dirty="0" smtClean="0">
                  <a:solidFill>
                    <a:schemeClr val="tx1"/>
                  </a:solidFill>
                </a:endParaRPr>
              </a:p>
              <a:p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03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JL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Costly because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dense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Meta-approach: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sparse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matrix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?</a:t>
                </a:r>
                <a:endParaRPr lang="ro-RO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Suppose sample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entries/row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Analysis of one row: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406AA5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Expectation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err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en-US" i="1" dirty="0" err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What about </a:t>
                </a:r>
                <a:r>
                  <a:rPr lang="en-US" dirty="0">
                    <a:solidFill>
                      <a:srgbClr val="FF0000"/>
                    </a:solidFill>
                  </a:rPr>
                  <a:t>variance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?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4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9873" y="4221393"/>
                <a:ext cx="2018309" cy="539571"/>
              </a:xfrm>
              <a:prstGeom prst="rect">
                <a:avLst/>
              </a:prstGeom>
              <a:noFill/>
              <a:ln>
                <a:solidFill>
                  <a:schemeClr val="dk1">
                    <a:shade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06AA5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400" b="0" i="1" smtClean="0">
                        <a:solidFill>
                          <a:srgbClr val="406AA5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406AA5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406AA5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solidFill>
                              <a:srgbClr val="406AA5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endParaRPr lang="en-US" sz="2400" dirty="0">
                  <a:solidFill>
                    <a:srgbClr val="406AA5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873" y="4221393"/>
                <a:ext cx="2018309" cy="539571"/>
              </a:xfrm>
              <a:prstGeom prst="rect">
                <a:avLst/>
              </a:prstGeom>
              <a:blipFill rotWithShape="0">
                <a:blip r:embed="rId3"/>
                <a:stretch>
                  <a:fillRect l="-4204" b="-18681"/>
                </a:stretch>
              </a:blipFill>
              <a:ln>
                <a:solidFill>
                  <a:schemeClr val="dk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992985" y="983250"/>
                <a:ext cx="2481945" cy="883315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985" y="983250"/>
                <a:ext cx="2481945" cy="8833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743765" y="983250"/>
                <a:ext cx="268835" cy="18434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765" y="983250"/>
                <a:ext cx="268835" cy="184344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/>
          <p:cNvSpPr/>
          <p:nvPr/>
        </p:nvSpPr>
        <p:spPr>
          <a:xfrm>
            <a:off x="5748175" y="983250"/>
            <a:ext cx="153620" cy="8833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62144" y="1240241"/>
                <a:ext cx="3821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144" y="1240241"/>
                <a:ext cx="38215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e 9"/>
          <p:cNvSpPr/>
          <p:nvPr/>
        </p:nvSpPr>
        <p:spPr>
          <a:xfrm rot="5400000">
            <a:off x="7101633" y="-472250"/>
            <a:ext cx="264645" cy="24819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42877" y="304800"/>
                <a:ext cx="3891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877" y="304800"/>
                <a:ext cx="389145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5992984" y="977246"/>
            <a:ext cx="2481945" cy="883315"/>
            <a:chOff x="6234043" y="2631340"/>
            <a:chExt cx="2481945" cy="8833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6234043" y="2631340"/>
                  <a:ext cx="2481945" cy="88331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oMath>
                    </m:oMathPara>
                  </a14:m>
                  <a:endParaRPr lang="en-US" sz="2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4043" y="2631340"/>
                  <a:ext cx="2481945" cy="88331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/>
            <p:cNvSpPr/>
            <p:nvPr/>
          </p:nvSpPr>
          <p:spPr>
            <a:xfrm>
              <a:off x="6569060" y="2814520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09177" y="3372765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14740" y="3257550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913235" y="2801933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82070" y="3372765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241147" y="2699305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25376" y="3085361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444478" y="3199942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 flipH="1" flipV="1">
            <a:off x="2246412" y="4322041"/>
            <a:ext cx="2342705" cy="16910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73902" y="5935051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ormalization constant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6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JLT: sparse projection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can be large </a:t>
                </a: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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Bad case: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is sparse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Even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(each coordinate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goes somewhere)</a:t>
                </a:r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two coordinates collide (bad) with probability ~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want exponential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failure probability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really would need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But, take away: may work if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“spread around”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New plan: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“spread around”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use sparse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3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5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743765" y="1219200"/>
                <a:ext cx="268835" cy="18434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765" y="1219200"/>
                <a:ext cx="268835" cy="18434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>
            <a:off x="5748175" y="1219200"/>
            <a:ext cx="153620" cy="8833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62144" y="1476191"/>
                <a:ext cx="3821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144" y="1476191"/>
                <a:ext cx="38215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/>
          <p:cNvSpPr/>
          <p:nvPr/>
        </p:nvSpPr>
        <p:spPr>
          <a:xfrm rot="5400000">
            <a:off x="7101633" y="-236300"/>
            <a:ext cx="264645" cy="24819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42877" y="540750"/>
                <a:ext cx="3891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877" y="540750"/>
                <a:ext cx="38914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5983705" y="1219200"/>
            <a:ext cx="2481945" cy="883315"/>
            <a:chOff x="6234043" y="2631340"/>
            <a:chExt cx="2481945" cy="8833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6234043" y="2631340"/>
                  <a:ext cx="2481945" cy="88331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oMath>
                    </m:oMathPara>
                  </a14:m>
                  <a:endParaRPr lang="en-US" sz="2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4043" y="2631340"/>
                  <a:ext cx="2481945" cy="88331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>
              <a:off x="6569060" y="2814520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09177" y="3372765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14740" y="3257550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13235" y="2801933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182070" y="3372765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41147" y="2699305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825376" y="3085361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444478" y="3199942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304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FJLT: 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 matrix with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random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±1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on </a:t>
                </a:r>
                <a:r>
                  <a:rPr lang="en-US" dirty="0">
                    <a:solidFill>
                      <a:srgbClr val="FF0000"/>
                    </a:solidFill>
                  </a:rPr>
                  <a:t>diagonal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 </a:t>
                </a:r>
                <a:r>
                  <a:rPr lang="en-US" dirty="0" err="1">
                    <a:solidFill>
                      <a:srgbClr val="FF0000"/>
                    </a:solidFill>
                  </a:rPr>
                  <a:t>Hadamard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matrix (Fourier transform)</a:t>
                </a:r>
              </a:p>
              <a:p>
                <a:pPr lvl="1"/>
                <a:r>
                  <a:rPr lang="en-US" dirty="0" smtClean="0"/>
                  <a:t>A non-trivial rotation</a:t>
                </a:r>
                <a:endParaRPr lang="en-US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can be computed in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= projection matrix: </a:t>
                </a:r>
                <a:r>
                  <a:rPr lang="en-US" dirty="0">
                    <a:solidFill>
                      <a:srgbClr val="FF0000"/>
                    </a:solidFill>
                  </a:rPr>
                  <a:t>sparse</a:t>
                </a:r>
                <a:r>
                  <a:rPr lang="en-US" dirty="0">
                    <a:solidFill>
                      <a:schemeClr val="tx1"/>
                    </a:solidFill>
                  </a:rPr>
                  <a:t> matrix as before,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with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b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6</a:t>
            </a:fld>
            <a:endParaRPr lang="en-US" alt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652610" y="1576864"/>
            <a:ext cx="2304910" cy="989809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341570" y="1576864"/>
            <a:ext cx="0" cy="989809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764026" y="1576864"/>
            <a:ext cx="2534729" cy="1066371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24188" y="265961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Projection:</a:t>
            </a:r>
          </a:p>
          <a:p>
            <a:r>
              <a:rPr lang="en-US" dirty="0"/>
              <a:t>s</a:t>
            </a:r>
            <a:r>
              <a:rPr lang="en-US" dirty="0" smtClean="0"/>
              <a:t>parse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28560" y="838200"/>
                <a:ext cx="31145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i="1" dirty="0" err="1" smtClean="0">
                          <a:latin typeface="Cambria Math" panose="02040503050406030204" pitchFamily="18" charset="0"/>
                        </a:rPr>
                        <m:t>𝑃𝐻𝐷</m:t>
                      </m:r>
                      <m:r>
                        <a:rPr lang="en-US" sz="42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4200" i="1" dirty="0" err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560" y="838200"/>
                <a:ext cx="3114571" cy="7386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3458254" y="2642872"/>
            <a:ext cx="4915841" cy="739027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27882" y="2281912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“spreading around”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50280" y="2659616"/>
            <a:ext cx="2685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Hadamard</a:t>
            </a:r>
            <a:endParaRPr lang="en-US" dirty="0" smtClean="0"/>
          </a:p>
          <a:p>
            <a:r>
              <a:rPr lang="en-US" dirty="0" smtClean="0"/>
              <a:t>(Fast Fourier Transform)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17140" y="265961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Diagonal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87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Spreading around: intuition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4398414"/>
              </a:xfrm>
            </p:spPr>
            <p:txBody>
              <a:bodyPr>
                <a:normAutofit fontScale="70000" lnSpcReduction="2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𝐻𝐷𝑥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Idea for </a:t>
                </a:r>
                <a:r>
                  <a:rPr lang="en-US" dirty="0" err="1"/>
                  <a:t>Hadamard</a:t>
                </a:r>
                <a:r>
                  <a:rPr lang="en-US" dirty="0"/>
                  <a:t>/Fourier Transform: </a:t>
                </a:r>
              </a:p>
              <a:p>
                <a:pPr lvl="1"/>
                <a:r>
                  <a:rPr lang="en-US" dirty="0"/>
                  <a:t>“Uncertainty principle”: if the original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is sparse, then the transform is dense!</a:t>
                </a:r>
              </a:p>
              <a:p>
                <a:pPr lvl="1"/>
                <a:r>
                  <a:rPr lang="en-US" dirty="0"/>
                  <a:t>Though can “break”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’s that are already dense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4398414"/>
              </a:xfrm>
              <a:blipFill rotWithShape="0">
                <a:blip r:embed="rId2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7</a:t>
            </a:fld>
            <a:endParaRPr lang="en-US" alt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652610" y="1576864"/>
            <a:ext cx="2304910" cy="989809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341570" y="1576864"/>
            <a:ext cx="0" cy="989809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764026" y="1576864"/>
            <a:ext cx="2534729" cy="1066371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24188" y="265961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Projection:</a:t>
            </a:r>
          </a:p>
          <a:p>
            <a:r>
              <a:rPr lang="en-US" dirty="0"/>
              <a:t>s</a:t>
            </a:r>
            <a:r>
              <a:rPr lang="en-US" dirty="0" smtClean="0"/>
              <a:t>parse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28560" y="838200"/>
                <a:ext cx="31145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i="1" dirty="0" err="1" smtClean="0">
                          <a:latin typeface="Cambria Math" panose="02040503050406030204" pitchFamily="18" charset="0"/>
                        </a:rPr>
                        <m:t>𝑃𝐻𝐷</m:t>
                      </m:r>
                      <m:r>
                        <a:rPr lang="en-US" sz="42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4200" i="1" dirty="0" err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560" y="838200"/>
                <a:ext cx="3114571" cy="7386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3458254" y="2642872"/>
            <a:ext cx="4915841" cy="739027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27882" y="2281912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“spreading around”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50280" y="2659616"/>
            <a:ext cx="2685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Hadamard</a:t>
            </a:r>
            <a:endParaRPr lang="en-US" dirty="0" smtClean="0"/>
          </a:p>
          <a:p>
            <a:r>
              <a:rPr lang="en-US" dirty="0" smtClean="0"/>
              <a:t>(Fast Fourier Transform)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17140" y="265961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Diagonal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54551" y="5224601"/>
                <a:ext cx="3213829" cy="109164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551" y="5224601"/>
                <a:ext cx="3213829" cy="10916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17445" y="5431988"/>
                <a:ext cx="2478755" cy="54329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000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2000" b="0" dirty="0" smtClean="0">
                    <a:latin typeface="Cambria Math" panose="02040503050406030204" pitchFamily="18" charset="0"/>
                  </a:rPr>
                  <a:t>composed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den>
                    </m:f>
                  </m:oMath>
                </a14:m>
                <a:endParaRPr lang="en-US" sz="2000" b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445" y="5431988"/>
                <a:ext cx="2478755" cy="543290"/>
              </a:xfrm>
              <a:prstGeom prst="rect">
                <a:avLst/>
              </a:prstGeom>
              <a:blipFill rotWithShape="0">
                <a:blip r:embed="rId5"/>
                <a:stretch>
                  <a:fillRect b="-219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71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0"/>
            <a:ext cx="8367712" cy="639763"/>
          </a:xfrm>
        </p:spPr>
        <p:txBody>
          <a:bodyPr/>
          <a:lstStyle/>
          <a:p>
            <a:r>
              <a:rPr lang="en-US" dirty="0" smtClean="0"/>
              <a:t>Spreading around: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𝐻𝐷𝑥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||=1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/>
                  <a:t>Without loss of generality since the map is linear!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Ideal</a:t>
                </a:r>
                <a:r>
                  <a:rPr lang="en-US" dirty="0">
                    <a:solidFill>
                      <a:schemeClr val="tx1"/>
                    </a:solidFill>
                  </a:rPr>
                  <a:t> spreading around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lvl="1"/>
                <a:r>
                  <a:rPr lang="en-US" dirty="0" smtClean="0"/>
                  <a:t>would like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and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Lemma: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probability at least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for each coordinate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Proof: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/>
                  <a:t>w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 a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±1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vector, times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!</a:t>
                </a:r>
              </a:p>
              <a:p>
                <a:pPr lvl="2"/>
                <a:r>
                  <a:rPr lang="en-US" dirty="0"/>
                  <a:t>a</a:t>
                </a:r>
                <a:r>
                  <a:rPr lang="en-US" dirty="0" smtClean="0"/>
                  <a:t>s mentioned before,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𝑟𝑥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“behaves like”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𝑔𝑥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for Gaussian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1371600" lvl="3" indent="0">
                  <a:buNone/>
                </a:pPr>
                <a:r>
                  <a:rPr lang="en-US" dirty="0" smtClean="0"/>
                  <a:t>(needs proof: at the end of the lecture if time permits)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Hence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with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probability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58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Why projection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913" t="-19048" b="-6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Why aren’t we done?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choose first few coordinates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𝐻𝐷𝑥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?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each has same distribution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lvl="2"/>
                <a:r>
                  <a:rPr lang="en-US" dirty="0" smtClean="0"/>
                  <a:t>Roughly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gaussian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Issue: 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are not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independent!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Nevertheless: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lit/>
                      </m:rP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change of basis (rotation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ℜ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b="-2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9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20585" y="914400"/>
                <a:ext cx="2707088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i="1" dirty="0" err="1" smtClean="0">
                          <a:latin typeface="Cambria Math" panose="02040503050406030204" pitchFamily="18" charset="0"/>
                        </a:rPr>
                        <m:t>𝑃𝐻𝐷𝑥</m:t>
                      </m:r>
                    </m:oMath>
                  </m:oMathPara>
                </a14:m>
                <a:endParaRPr lang="en-US" sz="4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585" y="914400"/>
                <a:ext cx="2707088" cy="7386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01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4091</TotalTime>
  <Words>334</Words>
  <Application>Microsoft Office PowerPoint</Application>
  <PresentationFormat>On-screen Show (4:3)</PresentationFormat>
  <Paragraphs>162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Calibri</vt:lpstr>
      <vt:lpstr>Cambria Math</vt:lpstr>
      <vt:lpstr>Trebuchet MS</vt:lpstr>
      <vt:lpstr>Wingdings</vt:lpstr>
      <vt:lpstr>Office Theme</vt:lpstr>
      <vt:lpstr>Lecture 9:  Fast Dimension Reduction Sketching</vt:lpstr>
      <vt:lpstr>Plan</vt:lpstr>
      <vt:lpstr>Johnson Lindenstrauss Lemma</vt:lpstr>
      <vt:lpstr>Fast JL Transform</vt:lpstr>
      <vt:lpstr>Fast JLT: sparse projection</vt:lpstr>
      <vt:lpstr>FJLT: construction</vt:lpstr>
      <vt:lpstr>Spreading around: intuition</vt:lpstr>
      <vt:lpstr>Spreading around: proof</vt:lpstr>
      <vt:lpstr>Why projection P ?</vt:lpstr>
      <vt:lpstr>Projection P</vt:lpstr>
      <vt:lpstr>FJLT: wrap-up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</dc:creator>
  <cp:lastModifiedBy>andoni@mit.edu</cp:lastModifiedBy>
  <cp:revision>143</cp:revision>
  <dcterms:created xsi:type="dcterms:W3CDTF">2010-07-22T19:31:42Z</dcterms:created>
  <dcterms:modified xsi:type="dcterms:W3CDTF">2015-10-06T20:43:43Z</dcterms:modified>
</cp:coreProperties>
</file>