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70" r:id="rId2"/>
    <p:sldId id="324" r:id="rId3"/>
    <p:sldId id="296" r:id="rId4"/>
    <p:sldId id="297" r:id="rId5"/>
    <p:sldId id="322" r:id="rId6"/>
    <p:sldId id="298" r:id="rId7"/>
    <p:sldId id="299" r:id="rId8"/>
    <p:sldId id="300" r:id="rId9"/>
    <p:sldId id="323" r:id="rId10"/>
    <p:sldId id="302" r:id="rId11"/>
    <p:sldId id="303" r:id="rId12"/>
    <p:sldId id="304" r:id="rId13"/>
    <p:sldId id="305" r:id="rId14"/>
    <p:sldId id="306" r:id="rId15"/>
    <p:sldId id="307" r:id="rId16"/>
    <p:sldId id="308" r:id="rId17"/>
    <p:sldId id="309" r:id="rId18"/>
    <p:sldId id="295" r:id="rId19"/>
    <p:sldId id="325" r:id="rId20"/>
    <p:sldId id="326" r:id="rId21"/>
    <p:sldId id="327" r:id="rId22"/>
    <p:sldId id="328" r:id="rId23"/>
    <p:sldId id="329" r:id="rId24"/>
    <p:sldId id="287" r:id="rId25"/>
  </p:sldIdLst>
  <p:sldSz cx="9144000" cy="6858000" type="screen4x3"/>
  <p:notesSz cx="6934200" cy="92329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6AA5"/>
    <a:srgbClr val="163A6F"/>
    <a:srgbClr val="894B09"/>
    <a:srgbClr val="B0AFB1"/>
    <a:srgbClr val="192D4B"/>
    <a:srgbClr val="A1B7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4" autoAdjust="0"/>
    <p:restoredTop sz="94660"/>
  </p:normalViewPr>
  <p:slideViewPr>
    <p:cSldViewPr>
      <p:cViewPr varScale="1">
        <p:scale>
          <a:sx n="112" d="100"/>
          <a:sy n="112" d="100"/>
        </p:scale>
        <p:origin x="756" y="138"/>
      </p:cViewPr>
      <p:guideLst>
        <p:guide orient="horz" pos="2160"/>
        <p:guide pos="28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1963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1963"/>
          </a:xfrm>
          <a:prstGeom prst="rect">
            <a:avLst/>
          </a:prstGeom>
        </p:spPr>
        <p:txBody>
          <a:bodyPr vert="horz" wrap="square" lIns="92382" tIns="46191" rIns="92382" bIns="46191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66C9D1C5-8829-4D0F-A873-0B0436F4B918}" type="datetime1">
              <a:rPr lang="en-US" altLang="en-US"/>
              <a:pPr/>
              <a:t>12/4/2015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69350"/>
            <a:ext cx="3005138" cy="461963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769350"/>
            <a:ext cx="3005138" cy="461963"/>
          </a:xfrm>
          <a:prstGeom prst="rect">
            <a:avLst/>
          </a:prstGeom>
        </p:spPr>
        <p:txBody>
          <a:bodyPr vert="horz" wrap="square" lIns="92382" tIns="46191" rIns="92382" bIns="46191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6F1D9AAE-B02A-43ED-962A-8683393E61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41237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1963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475" y="0"/>
            <a:ext cx="3005138" cy="461963"/>
          </a:xfrm>
          <a:prstGeom prst="rect">
            <a:avLst/>
          </a:prstGeom>
        </p:spPr>
        <p:txBody>
          <a:bodyPr vert="horz" wrap="square" lIns="92382" tIns="46191" rIns="92382" bIns="46191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915F818D-1F53-4138-9F8B-2F84C6F9EEE2}" type="datetime1">
              <a:rPr lang="en-US" altLang="en-US"/>
              <a:pPr/>
              <a:t>12/4/2015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8875" y="692150"/>
            <a:ext cx="4616450" cy="34623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82" tIns="46191" rIns="92382" bIns="4619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738" y="4386263"/>
            <a:ext cx="5546725" cy="4154487"/>
          </a:xfrm>
          <a:prstGeom prst="rect">
            <a:avLst/>
          </a:prstGeom>
        </p:spPr>
        <p:txBody>
          <a:bodyPr vert="horz" lIns="92382" tIns="46191" rIns="92382" bIns="46191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69350"/>
            <a:ext cx="3005138" cy="461963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475" y="8769350"/>
            <a:ext cx="3005138" cy="461963"/>
          </a:xfrm>
          <a:prstGeom prst="rect">
            <a:avLst/>
          </a:prstGeom>
        </p:spPr>
        <p:txBody>
          <a:bodyPr vert="horz" wrap="square" lIns="92382" tIns="46191" rIns="92382" bIns="46191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7A95909B-B1A0-4F4B-94E5-6BCC24C34F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94181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 smtClean="0"/>
              <a:t>Left to the title, a presenter can insert his/her own image pertinent to the presentation.</a:t>
            </a: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CC9774C-D88E-4AC3-AFC4-975543D60DC4}" type="slidenum">
              <a:rPr lang="en-US" altLang="en-US" sz="1200">
                <a:latin typeface="Calibri" panose="020F0502020204030204" pitchFamily="34" charset="0"/>
              </a:rPr>
              <a:pPr eaLnBrk="1" hangingPunct="1"/>
              <a:t>1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74815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Machines</a:t>
            </a:r>
            <a:r>
              <a:rPr lang="en-US" baseline="0" dirty="0" smtClean="0"/>
              <a:t> churning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37040-649E-4B7D-9B91-20B59469A0F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2298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pictures</a:t>
            </a:r>
            <a:r>
              <a:rPr lang="en-US" baseline="0" dirty="0" smtClean="0"/>
              <a:t> of problems!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37040-649E-4B7D-9B91-20B59469A0F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2248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pictures</a:t>
            </a:r>
            <a:r>
              <a:rPr lang="en-US" baseline="0" dirty="0" smtClean="0"/>
              <a:t> of problems!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37040-649E-4B7D-9B91-20B59469A0F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379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081548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890574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491661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604306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134462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 txBox="1">
            <a:spLocks/>
          </p:cNvSpPr>
          <p:nvPr userDrawn="1"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998EC3D4-206F-4E18-B96D-07879A35A183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 algn="r" eaLnBrk="1" hangingPunct="1"/>
              <a:t>‹#›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7" name="Picture 6" descr="PPTCoverTITLEv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777"/>
          <a:stretch>
            <a:fillRect/>
          </a:stretch>
        </p:blipFill>
        <p:spPr bwMode="auto">
          <a:xfrm>
            <a:off x="0" y="3962400"/>
            <a:ext cx="91440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2649748" y="1447800"/>
            <a:ext cx="6477000" cy="860425"/>
          </a:xfrm>
        </p:spPr>
        <p:txBody>
          <a:bodyPr/>
          <a:lstStyle/>
          <a:p>
            <a:r>
              <a:rPr lang="en-US" dirty="0" smtClean="0"/>
              <a:t>Title of the Presentation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2623870" y="2564922"/>
            <a:ext cx="5715000" cy="914400"/>
          </a:xfrm>
        </p:spPr>
        <p:txBody>
          <a:bodyPr>
            <a:normAutofit fontScale="92500" lnSpcReduction="20000"/>
          </a:bodyPr>
          <a:lstStyle>
            <a:lvl1pPr>
              <a:buNone/>
              <a:defRPr/>
            </a:lvl1pPr>
          </a:lstStyle>
          <a:p>
            <a:r>
              <a:rPr lang="en-US" dirty="0" smtClean="0"/>
              <a:t>By Name of Presenter</a:t>
            </a:r>
          </a:p>
          <a:p>
            <a:r>
              <a:rPr lang="en-US" dirty="0" smtClean="0"/>
              <a:t>Titles Can be Quite Long</a:t>
            </a:r>
            <a:endParaRPr lang="en-US" dirty="0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0" y="1447800"/>
            <a:ext cx="2438400" cy="1981200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F79335-BDC9-48D5-AA23-F008F43D35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6487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E51537-C962-4A2A-90B9-438ECD1481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2921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ptfooter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49975"/>
            <a:ext cx="7010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57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629400" y="632460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21AB1FB4-A518-4287-9BB3-7B729E3FFC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8758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ptfooter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49975"/>
            <a:ext cx="7010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038600" cy="5059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38600" cy="5059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7FBDDCE-4D8D-423C-A088-1F87228B47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59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pptfooter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49975"/>
            <a:ext cx="7010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D2822D6-165D-44BD-B9A6-C993DF7F5A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4491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 rot="5400000">
            <a:off x="-2019300" y="3543300"/>
            <a:ext cx="49530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 rot="5400000">
            <a:off x="-38100" y="3543300"/>
            <a:ext cx="49530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 rot="5400000">
            <a:off x="1943100" y="3543300"/>
            <a:ext cx="49530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rot="5400000">
            <a:off x="2247900" y="3543300"/>
            <a:ext cx="49530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 rot="5400000">
            <a:off x="4229100" y="3543300"/>
            <a:ext cx="49530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 rot="5400000">
            <a:off x="6210300" y="3543300"/>
            <a:ext cx="49530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457200" y="1066800"/>
            <a:ext cx="82296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>
            <a:off x="457200" y="3429000"/>
            <a:ext cx="82296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>
            <a:off x="457200" y="6019800"/>
            <a:ext cx="82296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>
            <a:off x="457200" y="3535363"/>
            <a:ext cx="82296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>
            <a:off x="457200" y="3657600"/>
            <a:ext cx="82296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16" descr="pptfooter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49975"/>
            <a:ext cx="7010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457200" y="1066800"/>
            <a:ext cx="1981200" cy="2362200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457200" y="3657600"/>
            <a:ext cx="1981200" cy="2362200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4724400" y="3657600"/>
            <a:ext cx="1981200" cy="2362200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2438400" y="1066800"/>
            <a:ext cx="1981200" cy="2362200"/>
          </a:xfrm>
        </p:spPr>
        <p:txBody>
          <a:bodyPr/>
          <a:lstStyle>
            <a:lvl1pPr marL="0" indent="0">
              <a:buNone/>
              <a:defRPr>
                <a:solidFill>
                  <a:srgbClr val="192D4B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21"/>
          </p:nvPr>
        </p:nvSpPr>
        <p:spPr>
          <a:xfrm>
            <a:off x="4724400" y="1066800"/>
            <a:ext cx="1981200" cy="2362200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30" name="Text Placeholder 10"/>
          <p:cNvSpPr>
            <a:spLocks noGrp="1"/>
          </p:cNvSpPr>
          <p:nvPr>
            <p:ph type="body" sz="quarter" idx="22"/>
          </p:nvPr>
        </p:nvSpPr>
        <p:spPr>
          <a:xfrm>
            <a:off x="2438400" y="3657600"/>
            <a:ext cx="1981200" cy="2362200"/>
          </a:xfrm>
        </p:spPr>
        <p:txBody>
          <a:bodyPr/>
          <a:lstStyle>
            <a:lvl1pPr marL="0" indent="0">
              <a:buNone/>
              <a:defRPr>
                <a:solidFill>
                  <a:srgbClr val="192D4B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1" name="Text Placeholder 10"/>
          <p:cNvSpPr>
            <a:spLocks noGrp="1"/>
          </p:cNvSpPr>
          <p:nvPr>
            <p:ph type="body" sz="quarter" idx="23"/>
          </p:nvPr>
        </p:nvSpPr>
        <p:spPr>
          <a:xfrm>
            <a:off x="6705600" y="3657600"/>
            <a:ext cx="1981200" cy="2362200"/>
          </a:xfrm>
        </p:spPr>
        <p:txBody>
          <a:bodyPr/>
          <a:lstStyle>
            <a:lvl1pPr marL="0" indent="0">
              <a:buNone/>
              <a:defRPr>
                <a:solidFill>
                  <a:srgbClr val="192D4B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2" name="Text Placeholder 10"/>
          <p:cNvSpPr>
            <a:spLocks noGrp="1"/>
          </p:cNvSpPr>
          <p:nvPr>
            <p:ph type="body" sz="quarter" idx="24"/>
          </p:nvPr>
        </p:nvSpPr>
        <p:spPr>
          <a:xfrm>
            <a:off x="6705600" y="1066800"/>
            <a:ext cx="1981200" cy="2362200"/>
          </a:xfrm>
        </p:spPr>
        <p:txBody>
          <a:bodyPr/>
          <a:lstStyle>
            <a:lvl1pPr marL="0" indent="0">
              <a:buNone/>
              <a:defRPr>
                <a:solidFill>
                  <a:srgbClr val="192D4B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5" name="Slide Number Placeholder 2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fld id="{47F1D4EB-181C-47C4-A9A8-54E50CFC0E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6352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 rot="5400000">
            <a:off x="-2019300" y="3543300"/>
            <a:ext cx="49530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 rot="5400000">
            <a:off x="-38100" y="3543300"/>
            <a:ext cx="49530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 rot="5400000">
            <a:off x="1943100" y="3543300"/>
            <a:ext cx="49530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 rot="5400000">
            <a:off x="2247900" y="3543300"/>
            <a:ext cx="49530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 rot="5400000">
            <a:off x="4229100" y="3543300"/>
            <a:ext cx="49530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 rot="5400000">
            <a:off x="6210300" y="3543300"/>
            <a:ext cx="49530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457200" y="3429000"/>
            <a:ext cx="82296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457200" y="6019800"/>
            <a:ext cx="82296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457200" y="3535363"/>
            <a:ext cx="82296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457200" y="3657600"/>
            <a:ext cx="82296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5" descr="pptfooter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49975"/>
            <a:ext cx="7010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21"/>
          </p:nvPr>
        </p:nvSpPr>
        <p:spPr>
          <a:xfrm>
            <a:off x="457200" y="1066800"/>
            <a:ext cx="8229600" cy="2590800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22"/>
          </p:nvPr>
        </p:nvSpPr>
        <p:spPr>
          <a:xfrm>
            <a:off x="457200" y="3657600"/>
            <a:ext cx="3962400" cy="2362200"/>
          </a:xfrm>
        </p:spPr>
        <p:txBody>
          <a:bodyPr/>
          <a:lstStyle>
            <a:lvl1pPr marL="0" indent="0">
              <a:buNone/>
              <a:defRPr>
                <a:solidFill>
                  <a:srgbClr val="192D4B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1" name="Text Placeholder 10"/>
          <p:cNvSpPr>
            <a:spLocks noGrp="1"/>
          </p:cNvSpPr>
          <p:nvPr>
            <p:ph type="body" sz="quarter" idx="23"/>
          </p:nvPr>
        </p:nvSpPr>
        <p:spPr>
          <a:xfrm>
            <a:off x="4724400" y="3657600"/>
            <a:ext cx="3962400" cy="2362200"/>
          </a:xfrm>
        </p:spPr>
        <p:txBody>
          <a:bodyPr/>
          <a:lstStyle>
            <a:lvl1pPr marL="0" indent="0">
              <a:buNone/>
              <a:defRPr>
                <a:solidFill>
                  <a:srgbClr val="192D4B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8" name="Slide Number Placeholder 2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</a:lstStyle>
          <a:p>
            <a:fld id="{40F76B1B-B310-4A08-BA21-43E44C9B58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7464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 rot="5400000">
            <a:off x="-2019300" y="3543300"/>
            <a:ext cx="49530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 rot="5400000">
            <a:off x="-38100" y="3543300"/>
            <a:ext cx="49530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 userDrawn="1"/>
        </p:nvCxnSpPr>
        <p:spPr>
          <a:xfrm rot="5400000">
            <a:off x="1943100" y="3543300"/>
            <a:ext cx="49530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 rot="5400000">
            <a:off x="2247900" y="3543300"/>
            <a:ext cx="49530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 rot="5400000">
            <a:off x="4229100" y="3543300"/>
            <a:ext cx="49530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 rot="5400000">
            <a:off x="6210300" y="3543300"/>
            <a:ext cx="49530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457200" y="3429000"/>
            <a:ext cx="82296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457200" y="6019800"/>
            <a:ext cx="82296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457200" y="3535363"/>
            <a:ext cx="82296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457200" y="3657600"/>
            <a:ext cx="82296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457200" y="1066800"/>
            <a:ext cx="82296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6" descr="pptfooter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49975"/>
            <a:ext cx="7010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22"/>
          </p:nvPr>
        </p:nvSpPr>
        <p:spPr>
          <a:xfrm>
            <a:off x="914400" y="1600200"/>
            <a:ext cx="7315200" cy="3733800"/>
          </a:xfrm>
        </p:spPr>
        <p:txBody>
          <a:bodyPr/>
          <a:lstStyle>
            <a:lvl1pPr marL="0" indent="0">
              <a:buNone/>
              <a:defRPr>
                <a:solidFill>
                  <a:srgbClr val="192D4B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7" name="Slide Number Placeholder 2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fld id="{A48A1157-A475-465F-A207-A9FF5BB7D1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2389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pptfooter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27763"/>
            <a:ext cx="60960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5998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19088" y="0"/>
            <a:ext cx="8367712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066800"/>
            <a:ext cx="8229600" cy="505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587F39E2-663C-47E3-9CFB-5F182624FFB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B0AFB1"/>
          </a:solidFill>
          <a:latin typeface="Trebuchet MS" pitchFamily="34" charset="0"/>
          <a:ea typeface="ＭＳ Ｐゴシック" panose="020B0600070205080204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B0AFB1"/>
          </a:solidFill>
          <a:latin typeface="Trebuchet MS" pitchFamily="34" charset="0"/>
          <a:ea typeface="ＭＳ Ｐゴシック" panose="020B0600070205080204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B0AFB1"/>
          </a:solidFill>
          <a:latin typeface="Trebuchet MS" pitchFamily="34" charset="0"/>
          <a:ea typeface="ＭＳ Ｐゴシック" panose="020B0600070205080204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B0AFB1"/>
          </a:solidFill>
          <a:latin typeface="Trebuchet MS" pitchFamily="34" charset="0"/>
          <a:ea typeface="ＭＳ Ｐゴシック" panose="020B0600070205080204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B0AFB1"/>
          </a:solidFill>
          <a:latin typeface="Trebuchet MS" pitchFamily="34" charset="0"/>
          <a:ea typeface="ＭＳ Ｐゴシック" panose="020B0600070205080204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B0AFB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B0AFB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B0AFB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B0AFB1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Trebuchet MS" pitchFamily="34" charset="0"/>
          <a:ea typeface="ＭＳ Ｐゴシック" panose="020B0600070205080204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Trebuchet MS" pitchFamily="34" charset="0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rebuchet MS" pitchFamily="34" charset="0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Trebuchet MS" pitchFamily="34" charset="0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Trebuchet MS" pitchFamily="34" charset="0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7" Type="http://schemas.microsoft.com/office/2007/relationships/hdphoto" Target="../media/hdphoto1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5" Type="http://schemas.openxmlformats.org/officeDocument/2006/relationships/image" Target="../media/image27.wmf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5" Type="http://schemas.openxmlformats.org/officeDocument/2006/relationships/image" Target="../media/image29.png"/><Relationship Id="rId10" Type="http://schemas.openxmlformats.org/officeDocument/2006/relationships/image" Target="../media/image36.png"/><Relationship Id="rId4" Type="http://schemas.openxmlformats.org/officeDocument/2006/relationships/image" Target="../media/image13.png"/><Relationship Id="rId9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7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6148415-6358-46F5-BC46-2AF05DA572E9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5363" name="Title 2"/>
          <p:cNvSpPr>
            <a:spLocks noGrp="1"/>
          </p:cNvSpPr>
          <p:nvPr>
            <p:ph type="ctrTitle"/>
          </p:nvPr>
        </p:nvSpPr>
        <p:spPr>
          <a:xfrm>
            <a:off x="1524000" y="1447800"/>
            <a:ext cx="6934200" cy="860425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tx1"/>
                </a:solidFill>
              </a:rPr>
              <a:t>Lecture 24:</a:t>
            </a:r>
            <a:br>
              <a:rPr lang="en-US" altLang="en-US" dirty="0" smtClean="0">
                <a:solidFill>
                  <a:schemeClr val="tx1"/>
                </a:solidFill>
              </a:rPr>
            </a:br>
            <a:r>
              <a:rPr lang="en-US" altLang="en-US" dirty="0" smtClean="0">
                <a:solidFill>
                  <a:schemeClr val="tx1"/>
                </a:solidFill>
              </a:rPr>
              <a:t>MapReduce Algorithms</a:t>
            </a:r>
            <a:r>
              <a:rPr lang="en-US" altLang="en-US" smtClean="0">
                <a:solidFill>
                  <a:schemeClr val="tx1"/>
                </a:solidFill>
              </a:rPr>
              <a:t/>
            </a:r>
            <a:br>
              <a:rPr lang="en-US" altLang="en-US" smtClean="0">
                <a:solidFill>
                  <a:schemeClr val="tx1"/>
                </a:solidFill>
              </a:rPr>
            </a:br>
            <a:r>
              <a:rPr lang="en-US" altLang="en-US" smtClean="0">
                <a:solidFill>
                  <a:schemeClr val="tx1"/>
                </a:solidFill>
              </a:rPr>
              <a:t>Wrap-up</a:t>
            </a:r>
            <a:r>
              <a:rPr lang="en-US" altLang="en-US" dirty="0" smtClean="0">
                <a:solidFill>
                  <a:schemeClr val="tx1"/>
                </a:solidFill>
              </a:rPr>
              <a:t/>
            </a:r>
            <a:br>
              <a:rPr lang="en-US" altLang="en-US" dirty="0" smtClean="0">
                <a:solidFill>
                  <a:schemeClr val="tx1"/>
                </a:solidFill>
              </a:rPr>
            </a:br>
            <a:endParaRPr lang="en-US" altLang="en-US" sz="34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Results: MST &amp; EMD algorithms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19200"/>
                <a:ext cx="8229600" cy="396240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>
                    <a:solidFill>
                      <a:srgbClr val="406AA5"/>
                    </a:solidFill>
                  </a:rPr>
                  <a:t>Theorem: </a:t>
                </a:r>
                <a:r>
                  <a:rPr lang="en-US" dirty="0" smtClean="0"/>
                  <a:t>can get </a:t>
                </a:r>
                <a:endParaRPr lang="en-US" b="0" i="1" dirty="0" smtClean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1+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dirty="0" smtClean="0"/>
                  <a:t>approximation in low dimensional space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 smtClean="0"/>
                  <a:t>)</a:t>
                </a:r>
              </a:p>
              <a:p>
                <a:pPr lvl="1"/>
                <a:r>
                  <a:rPr lang="en-US" dirty="0" smtClean="0"/>
                  <a:t>Constant </a:t>
                </a:r>
                <a:r>
                  <a:rPr lang="en-US" dirty="0"/>
                  <a:t>number of </a:t>
                </a:r>
                <a:r>
                  <a:rPr lang="en-US" dirty="0" smtClean="0"/>
                  <a:t>rounds: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sub>
                                </m:sSub>
                              </m:fName>
                              <m:e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</m:oMath>
                </a14:m>
                <a:endParaRPr lang="en-US" dirty="0" smtClean="0"/>
              </a:p>
              <a:p>
                <a:r>
                  <a:rPr lang="en-US" dirty="0" smtClean="0"/>
                  <a:t>For:</a:t>
                </a:r>
              </a:p>
              <a:p>
                <a:pPr lvl="1"/>
                <a:r>
                  <a:rPr lang="en-US" dirty="0" smtClean="0"/>
                  <a:t>Minimum Spanning Tree (MST): </a:t>
                </a:r>
                <a:endParaRPr lang="en-US" dirty="0" smtClean="0">
                  <a:sym typeface="Symbol"/>
                </a:endParaRPr>
              </a:p>
              <a:p>
                <a:pPr lvl="2"/>
                <a:r>
                  <a:rPr lang="en-US" dirty="0" smtClean="0">
                    <a:sym typeface="Symbol"/>
                  </a:rPr>
                  <a:t>as long as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𝑆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≥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𝜖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𝑂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𝑑</m:t>
                            </m:r>
                          </m:e>
                        </m:d>
                      </m:sup>
                    </m:sSup>
                  </m:oMath>
                </a14:m>
                <a:endParaRPr lang="en-US" i="1" dirty="0" smtClean="0">
                  <a:sym typeface="Symbol"/>
                </a:endParaRPr>
              </a:p>
              <a:p>
                <a:pPr lvl="1"/>
                <a:r>
                  <a:rPr lang="en-US" dirty="0" smtClean="0">
                    <a:sym typeface="Symbol"/>
                  </a:rPr>
                  <a:t>Earth-Mover Distance (EMD):</a:t>
                </a:r>
              </a:p>
              <a:p>
                <a:pPr lvl="2"/>
                <a:r>
                  <a:rPr lang="en-US" dirty="0">
                    <a:sym typeface="Symbol"/>
                  </a:rPr>
                  <a:t>a</a:t>
                </a:r>
                <a:r>
                  <a:rPr lang="en-US" dirty="0" smtClean="0">
                    <a:sym typeface="Symbol"/>
                  </a:rPr>
                  <a:t>s long as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𝑆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≥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𝑜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(1)</m:t>
                        </m:r>
                      </m:sup>
                    </m:sSup>
                  </m:oMath>
                </a14:m>
                <a:r>
                  <a:rPr lang="en-US" dirty="0" smtClean="0">
                    <a:sym typeface="Symbol"/>
                  </a:rPr>
                  <a:t> for constant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𝜖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, 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𝑑</m:t>
                    </m:r>
                  </m:oMath>
                </a14:m>
                <a:endParaRPr lang="ro-RO" dirty="0" smtClean="0">
                  <a:sym typeface="Symbol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19200"/>
                <a:ext cx="8229600" cy="3962400"/>
              </a:xfrm>
              <a:blipFill rotWithShape="0">
                <a:blip r:embed="rId2"/>
                <a:stretch>
                  <a:fillRect l="-1481" t="-3077" b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533400" y="640475"/>
            <a:ext cx="3617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406AA5"/>
                </a:solidFill>
              </a:rPr>
              <a:t>[A-Nikolov-Onak-Yaroslavtsev’14]</a:t>
            </a:r>
            <a:endParaRPr lang="en-US" dirty="0">
              <a:solidFill>
                <a:srgbClr val="406A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776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Framework</a:t>
            </a:r>
            <a:r>
              <a:rPr lang="en-US" dirty="0" smtClean="0"/>
              <a:t>: </a:t>
            </a:r>
            <a:r>
              <a:rPr lang="ro-RO" dirty="0" smtClean="0"/>
              <a:t>Solve-</a:t>
            </a:r>
            <a:r>
              <a:rPr lang="ro-RO" dirty="0" err="1" smtClean="0"/>
              <a:t>And</a:t>
            </a:r>
            <a:r>
              <a:rPr lang="ro-RO" dirty="0" smtClean="0"/>
              <a:t>-</a:t>
            </a:r>
            <a:r>
              <a:rPr lang="ro-RO" dirty="0" err="1" smtClean="0"/>
              <a:t>Sketch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287967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Partition the space hierarchically in a “nice way”</a:t>
            </a:r>
          </a:p>
          <a:p>
            <a:r>
              <a:rPr lang="en-US" dirty="0" smtClean="0"/>
              <a:t>In each part</a:t>
            </a:r>
          </a:p>
          <a:p>
            <a:pPr lvl="1"/>
            <a:r>
              <a:rPr lang="en-US" dirty="0" smtClean="0"/>
              <a:t>Compute a pseudo-solution for the local view</a:t>
            </a:r>
          </a:p>
          <a:p>
            <a:pPr lvl="1"/>
            <a:r>
              <a:rPr lang="en-US" dirty="0" smtClean="0"/>
              <a:t>Sketch the pseudo-solution using small space</a:t>
            </a:r>
          </a:p>
          <a:p>
            <a:pPr lvl="1"/>
            <a:r>
              <a:rPr lang="en-US" dirty="0" smtClean="0"/>
              <a:t>Send the sketch to be used in the next level/round</a:t>
            </a:r>
            <a:endParaRPr lang="en-US" dirty="0"/>
          </a:p>
        </p:txBody>
      </p:sp>
      <p:sp>
        <p:nvSpPr>
          <p:cNvPr id="6" name="Freeform 5"/>
          <p:cNvSpPr/>
          <p:nvPr/>
        </p:nvSpPr>
        <p:spPr>
          <a:xfrm>
            <a:off x="838200" y="4038600"/>
            <a:ext cx="2594363" cy="2452050"/>
          </a:xfrm>
          <a:custGeom>
            <a:avLst/>
            <a:gdLst>
              <a:gd name="connsiteX0" fmla="*/ 779211 w 2594363"/>
              <a:gd name="connsiteY0" fmla="*/ 95534 h 2452050"/>
              <a:gd name="connsiteX1" fmla="*/ 683676 w 2594363"/>
              <a:gd name="connsiteY1" fmla="*/ 109182 h 2452050"/>
              <a:gd name="connsiteX2" fmla="*/ 547199 w 2594363"/>
              <a:gd name="connsiteY2" fmla="*/ 150126 h 2452050"/>
              <a:gd name="connsiteX3" fmla="*/ 451664 w 2594363"/>
              <a:gd name="connsiteY3" fmla="*/ 177421 h 2452050"/>
              <a:gd name="connsiteX4" fmla="*/ 397073 w 2594363"/>
              <a:gd name="connsiteY4" fmla="*/ 218364 h 2452050"/>
              <a:gd name="connsiteX5" fmla="*/ 315187 w 2594363"/>
              <a:gd name="connsiteY5" fmla="*/ 245660 h 2452050"/>
              <a:gd name="connsiteX6" fmla="*/ 219652 w 2594363"/>
              <a:gd name="connsiteY6" fmla="*/ 313899 h 2452050"/>
              <a:gd name="connsiteX7" fmla="*/ 165061 w 2594363"/>
              <a:gd name="connsiteY7" fmla="*/ 341194 h 2452050"/>
              <a:gd name="connsiteX8" fmla="*/ 137766 w 2594363"/>
              <a:gd name="connsiteY8" fmla="*/ 382137 h 2452050"/>
              <a:gd name="connsiteX9" fmla="*/ 96823 w 2594363"/>
              <a:gd name="connsiteY9" fmla="*/ 423081 h 2452050"/>
              <a:gd name="connsiteX10" fmla="*/ 83175 w 2594363"/>
              <a:gd name="connsiteY10" fmla="*/ 477672 h 2452050"/>
              <a:gd name="connsiteX11" fmla="*/ 55879 w 2594363"/>
              <a:gd name="connsiteY11" fmla="*/ 518615 h 2452050"/>
              <a:gd name="connsiteX12" fmla="*/ 28584 w 2594363"/>
              <a:gd name="connsiteY12" fmla="*/ 573206 h 2452050"/>
              <a:gd name="connsiteX13" fmla="*/ 1288 w 2594363"/>
              <a:gd name="connsiteY13" fmla="*/ 655093 h 2452050"/>
              <a:gd name="connsiteX14" fmla="*/ 55879 w 2594363"/>
              <a:gd name="connsiteY14" fmla="*/ 1105469 h 2452050"/>
              <a:gd name="connsiteX15" fmla="*/ 96823 w 2594363"/>
              <a:gd name="connsiteY15" fmla="*/ 1282890 h 2452050"/>
              <a:gd name="connsiteX16" fmla="*/ 110470 w 2594363"/>
              <a:gd name="connsiteY16" fmla="*/ 1364776 h 2452050"/>
              <a:gd name="connsiteX17" fmla="*/ 137766 w 2594363"/>
              <a:gd name="connsiteY17" fmla="*/ 1433015 h 2452050"/>
              <a:gd name="connsiteX18" fmla="*/ 151414 w 2594363"/>
              <a:gd name="connsiteY18" fmla="*/ 1514902 h 2452050"/>
              <a:gd name="connsiteX19" fmla="*/ 178709 w 2594363"/>
              <a:gd name="connsiteY19" fmla="*/ 1555845 h 2452050"/>
              <a:gd name="connsiteX20" fmla="*/ 260596 w 2594363"/>
              <a:gd name="connsiteY20" fmla="*/ 1692323 h 2452050"/>
              <a:gd name="connsiteX21" fmla="*/ 301539 w 2594363"/>
              <a:gd name="connsiteY21" fmla="*/ 1746914 h 2452050"/>
              <a:gd name="connsiteX22" fmla="*/ 342482 w 2594363"/>
              <a:gd name="connsiteY22" fmla="*/ 1774209 h 2452050"/>
              <a:gd name="connsiteX23" fmla="*/ 397073 w 2594363"/>
              <a:gd name="connsiteY23" fmla="*/ 1815152 h 2452050"/>
              <a:gd name="connsiteX24" fmla="*/ 438017 w 2594363"/>
              <a:gd name="connsiteY24" fmla="*/ 1842448 h 2452050"/>
              <a:gd name="connsiteX25" fmla="*/ 533551 w 2594363"/>
              <a:gd name="connsiteY25" fmla="*/ 1910687 h 2452050"/>
              <a:gd name="connsiteX26" fmla="*/ 629085 w 2594363"/>
              <a:gd name="connsiteY26" fmla="*/ 1951630 h 2452050"/>
              <a:gd name="connsiteX27" fmla="*/ 683676 w 2594363"/>
              <a:gd name="connsiteY27" fmla="*/ 1978926 h 2452050"/>
              <a:gd name="connsiteX28" fmla="*/ 765563 w 2594363"/>
              <a:gd name="connsiteY28" fmla="*/ 2006221 h 2452050"/>
              <a:gd name="connsiteX29" fmla="*/ 833802 w 2594363"/>
              <a:gd name="connsiteY29" fmla="*/ 2047164 h 2452050"/>
              <a:gd name="connsiteX30" fmla="*/ 956631 w 2594363"/>
              <a:gd name="connsiteY30" fmla="*/ 2088108 h 2452050"/>
              <a:gd name="connsiteX31" fmla="*/ 1093109 w 2594363"/>
              <a:gd name="connsiteY31" fmla="*/ 2169994 h 2452050"/>
              <a:gd name="connsiteX32" fmla="*/ 1229587 w 2594363"/>
              <a:gd name="connsiteY32" fmla="*/ 2224585 h 2452050"/>
              <a:gd name="connsiteX33" fmla="*/ 1284178 w 2594363"/>
              <a:gd name="connsiteY33" fmla="*/ 2251881 h 2452050"/>
              <a:gd name="connsiteX34" fmla="*/ 1447951 w 2594363"/>
              <a:gd name="connsiteY34" fmla="*/ 2292824 h 2452050"/>
              <a:gd name="connsiteX35" fmla="*/ 1529837 w 2594363"/>
              <a:gd name="connsiteY35" fmla="*/ 2333767 h 2452050"/>
              <a:gd name="connsiteX36" fmla="*/ 1625372 w 2594363"/>
              <a:gd name="connsiteY36" fmla="*/ 2361063 h 2452050"/>
              <a:gd name="connsiteX37" fmla="*/ 1693611 w 2594363"/>
              <a:gd name="connsiteY37" fmla="*/ 2388358 h 2452050"/>
              <a:gd name="connsiteX38" fmla="*/ 1775497 w 2594363"/>
              <a:gd name="connsiteY38" fmla="*/ 2402006 h 2452050"/>
              <a:gd name="connsiteX39" fmla="*/ 1843736 w 2594363"/>
              <a:gd name="connsiteY39" fmla="*/ 2415654 h 2452050"/>
              <a:gd name="connsiteX40" fmla="*/ 1952918 w 2594363"/>
              <a:gd name="connsiteY40" fmla="*/ 2442949 h 2452050"/>
              <a:gd name="connsiteX41" fmla="*/ 2321408 w 2594363"/>
              <a:gd name="connsiteY41" fmla="*/ 2402006 h 2452050"/>
              <a:gd name="connsiteX42" fmla="*/ 2403294 w 2594363"/>
              <a:gd name="connsiteY42" fmla="*/ 2333767 h 2452050"/>
              <a:gd name="connsiteX43" fmla="*/ 2430590 w 2594363"/>
              <a:gd name="connsiteY43" fmla="*/ 2292824 h 2452050"/>
              <a:gd name="connsiteX44" fmla="*/ 2471533 w 2594363"/>
              <a:gd name="connsiteY44" fmla="*/ 2183642 h 2452050"/>
              <a:gd name="connsiteX45" fmla="*/ 2485181 w 2594363"/>
              <a:gd name="connsiteY45" fmla="*/ 2142699 h 2452050"/>
              <a:gd name="connsiteX46" fmla="*/ 2512476 w 2594363"/>
              <a:gd name="connsiteY46" fmla="*/ 2074460 h 2452050"/>
              <a:gd name="connsiteX47" fmla="*/ 2553420 w 2594363"/>
              <a:gd name="connsiteY47" fmla="*/ 1869743 h 2452050"/>
              <a:gd name="connsiteX48" fmla="*/ 2594363 w 2594363"/>
              <a:gd name="connsiteY48" fmla="*/ 1746914 h 2452050"/>
              <a:gd name="connsiteX49" fmla="*/ 2580715 w 2594363"/>
              <a:gd name="connsiteY49" fmla="*/ 436729 h 2452050"/>
              <a:gd name="connsiteX50" fmla="*/ 2553420 w 2594363"/>
              <a:gd name="connsiteY50" fmla="*/ 300251 h 2452050"/>
              <a:gd name="connsiteX51" fmla="*/ 2471533 w 2594363"/>
              <a:gd name="connsiteY51" fmla="*/ 163773 h 2452050"/>
              <a:gd name="connsiteX52" fmla="*/ 2430590 w 2594363"/>
              <a:gd name="connsiteY52" fmla="*/ 122830 h 2452050"/>
              <a:gd name="connsiteX53" fmla="*/ 2375999 w 2594363"/>
              <a:gd name="connsiteY53" fmla="*/ 95534 h 2452050"/>
              <a:gd name="connsiteX54" fmla="*/ 2335055 w 2594363"/>
              <a:gd name="connsiteY54" fmla="*/ 68239 h 2452050"/>
              <a:gd name="connsiteX55" fmla="*/ 2294112 w 2594363"/>
              <a:gd name="connsiteY55" fmla="*/ 54591 h 2452050"/>
              <a:gd name="connsiteX56" fmla="*/ 2171282 w 2594363"/>
              <a:gd name="connsiteY56" fmla="*/ 27296 h 2452050"/>
              <a:gd name="connsiteX57" fmla="*/ 2130339 w 2594363"/>
              <a:gd name="connsiteY57" fmla="*/ 13648 h 2452050"/>
              <a:gd name="connsiteX58" fmla="*/ 2075748 w 2594363"/>
              <a:gd name="connsiteY58" fmla="*/ 0 h 2452050"/>
              <a:gd name="connsiteX59" fmla="*/ 1079461 w 2594363"/>
              <a:gd name="connsiteY59" fmla="*/ 13648 h 2452050"/>
              <a:gd name="connsiteX60" fmla="*/ 915688 w 2594363"/>
              <a:gd name="connsiteY60" fmla="*/ 40943 h 2452050"/>
              <a:gd name="connsiteX61" fmla="*/ 847449 w 2594363"/>
              <a:gd name="connsiteY61" fmla="*/ 54591 h 2452050"/>
              <a:gd name="connsiteX62" fmla="*/ 779211 w 2594363"/>
              <a:gd name="connsiteY62" fmla="*/ 95534 h 2452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2594363" h="2452050">
                <a:moveTo>
                  <a:pt x="779211" y="95534"/>
                </a:moveTo>
                <a:cubicBezTo>
                  <a:pt x="751916" y="104632"/>
                  <a:pt x="715325" y="103427"/>
                  <a:pt x="683676" y="109182"/>
                </a:cubicBezTo>
                <a:cubicBezTo>
                  <a:pt x="604234" y="123626"/>
                  <a:pt x="642184" y="126381"/>
                  <a:pt x="547199" y="150126"/>
                </a:cubicBezTo>
                <a:cubicBezTo>
                  <a:pt x="478651" y="167262"/>
                  <a:pt x="510402" y="157842"/>
                  <a:pt x="451664" y="177421"/>
                </a:cubicBezTo>
                <a:cubicBezTo>
                  <a:pt x="433467" y="191069"/>
                  <a:pt x="417418" y="208192"/>
                  <a:pt x="397073" y="218364"/>
                </a:cubicBezTo>
                <a:cubicBezTo>
                  <a:pt x="371339" y="231231"/>
                  <a:pt x="315187" y="245660"/>
                  <a:pt x="315187" y="245660"/>
                </a:cubicBezTo>
                <a:cubicBezTo>
                  <a:pt x="291755" y="263234"/>
                  <a:pt x="247590" y="297935"/>
                  <a:pt x="219652" y="313899"/>
                </a:cubicBezTo>
                <a:cubicBezTo>
                  <a:pt x="201988" y="323993"/>
                  <a:pt x="183258" y="332096"/>
                  <a:pt x="165061" y="341194"/>
                </a:cubicBezTo>
                <a:cubicBezTo>
                  <a:pt x="155963" y="354842"/>
                  <a:pt x="148266" y="369536"/>
                  <a:pt x="137766" y="382137"/>
                </a:cubicBezTo>
                <a:cubicBezTo>
                  <a:pt x="125410" y="396965"/>
                  <a:pt x="106399" y="406323"/>
                  <a:pt x="96823" y="423081"/>
                </a:cubicBezTo>
                <a:cubicBezTo>
                  <a:pt x="87517" y="439367"/>
                  <a:pt x="90564" y="460432"/>
                  <a:pt x="83175" y="477672"/>
                </a:cubicBezTo>
                <a:cubicBezTo>
                  <a:pt x="76714" y="492748"/>
                  <a:pt x="64017" y="504374"/>
                  <a:pt x="55879" y="518615"/>
                </a:cubicBezTo>
                <a:cubicBezTo>
                  <a:pt x="45785" y="536279"/>
                  <a:pt x="36140" y="554316"/>
                  <a:pt x="28584" y="573206"/>
                </a:cubicBezTo>
                <a:cubicBezTo>
                  <a:pt x="17898" y="599920"/>
                  <a:pt x="1288" y="655093"/>
                  <a:pt x="1288" y="655093"/>
                </a:cubicBezTo>
                <a:cubicBezTo>
                  <a:pt x="29675" y="1080892"/>
                  <a:pt x="-47288" y="950717"/>
                  <a:pt x="55879" y="1105469"/>
                </a:cubicBezTo>
                <a:cubicBezTo>
                  <a:pt x="77475" y="1191853"/>
                  <a:pt x="82821" y="1205878"/>
                  <a:pt x="96823" y="1282890"/>
                </a:cubicBezTo>
                <a:cubicBezTo>
                  <a:pt x="101773" y="1310115"/>
                  <a:pt x="103189" y="1338079"/>
                  <a:pt x="110470" y="1364776"/>
                </a:cubicBezTo>
                <a:cubicBezTo>
                  <a:pt x="116916" y="1388411"/>
                  <a:pt x="128667" y="1410269"/>
                  <a:pt x="137766" y="1433015"/>
                </a:cubicBezTo>
                <a:cubicBezTo>
                  <a:pt x="142315" y="1460311"/>
                  <a:pt x="142663" y="1488650"/>
                  <a:pt x="151414" y="1514902"/>
                </a:cubicBezTo>
                <a:cubicBezTo>
                  <a:pt x="156601" y="1530463"/>
                  <a:pt x="170571" y="1541604"/>
                  <a:pt x="178709" y="1555845"/>
                </a:cubicBezTo>
                <a:cubicBezTo>
                  <a:pt x="229512" y="1644749"/>
                  <a:pt x="180473" y="1585492"/>
                  <a:pt x="260596" y="1692323"/>
                </a:cubicBezTo>
                <a:cubicBezTo>
                  <a:pt x="274244" y="1710520"/>
                  <a:pt x="285455" y="1730830"/>
                  <a:pt x="301539" y="1746914"/>
                </a:cubicBezTo>
                <a:cubicBezTo>
                  <a:pt x="313137" y="1758512"/>
                  <a:pt x="329135" y="1764675"/>
                  <a:pt x="342482" y="1774209"/>
                </a:cubicBezTo>
                <a:cubicBezTo>
                  <a:pt x="360991" y="1787430"/>
                  <a:pt x="378564" y="1801931"/>
                  <a:pt x="397073" y="1815152"/>
                </a:cubicBezTo>
                <a:cubicBezTo>
                  <a:pt x="410421" y="1824686"/>
                  <a:pt x="424669" y="1832914"/>
                  <a:pt x="438017" y="1842448"/>
                </a:cubicBezTo>
                <a:cubicBezTo>
                  <a:pt x="452435" y="1852747"/>
                  <a:pt x="512114" y="1899968"/>
                  <a:pt x="533551" y="1910687"/>
                </a:cubicBezTo>
                <a:cubicBezTo>
                  <a:pt x="564539" y="1926181"/>
                  <a:pt x="597545" y="1937293"/>
                  <a:pt x="629085" y="1951630"/>
                </a:cubicBezTo>
                <a:cubicBezTo>
                  <a:pt x="647606" y="1960049"/>
                  <a:pt x="664786" y="1971370"/>
                  <a:pt x="683676" y="1978926"/>
                </a:cubicBezTo>
                <a:cubicBezTo>
                  <a:pt x="710390" y="1989612"/>
                  <a:pt x="739370" y="1994315"/>
                  <a:pt x="765563" y="2006221"/>
                </a:cubicBezTo>
                <a:cubicBezTo>
                  <a:pt x="789712" y="2017198"/>
                  <a:pt x="810076" y="2035301"/>
                  <a:pt x="833802" y="2047164"/>
                </a:cubicBezTo>
                <a:cubicBezTo>
                  <a:pt x="987312" y="2123920"/>
                  <a:pt x="826319" y="2035983"/>
                  <a:pt x="956631" y="2088108"/>
                </a:cubicBezTo>
                <a:cubicBezTo>
                  <a:pt x="1221628" y="2194106"/>
                  <a:pt x="892787" y="2069833"/>
                  <a:pt x="1093109" y="2169994"/>
                </a:cubicBezTo>
                <a:cubicBezTo>
                  <a:pt x="1136933" y="2191906"/>
                  <a:pt x="1185763" y="2202673"/>
                  <a:pt x="1229587" y="2224585"/>
                </a:cubicBezTo>
                <a:cubicBezTo>
                  <a:pt x="1247784" y="2233684"/>
                  <a:pt x="1265058" y="2244928"/>
                  <a:pt x="1284178" y="2251881"/>
                </a:cubicBezTo>
                <a:cubicBezTo>
                  <a:pt x="1345898" y="2274325"/>
                  <a:pt x="1386542" y="2280542"/>
                  <a:pt x="1447951" y="2292824"/>
                </a:cubicBezTo>
                <a:cubicBezTo>
                  <a:pt x="1475246" y="2306472"/>
                  <a:pt x="1501950" y="2321373"/>
                  <a:pt x="1529837" y="2333767"/>
                </a:cubicBezTo>
                <a:cubicBezTo>
                  <a:pt x="1569265" y="2351291"/>
                  <a:pt x="1582001" y="2346606"/>
                  <a:pt x="1625372" y="2361063"/>
                </a:cubicBezTo>
                <a:cubicBezTo>
                  <a:pt x="1648613" y="2368810"/>
                  <a:pt x="1669976" y="2381912"/>
                  <a:pt x="1693611" y="2388358"/>
                </a:cubicBezTo>
                <a:cubicBezTo>
                  <a:pt x="1720308" y="2395639"/>
                  <a:pt x="1748272" y="2397056"/>
                  <a:pt x="1775497" y="2402006"/>
                </a:cubicBezTo>
                <a:cubicBezTo>
                  <a:pt x="1798320" y="2406156"/>
                  <a:pt x="1821133" y="2410438"/>
                  <a:pt x="1843736" y="2415654"/>
                </a:cubicBezTo>
                <a:cubicBezTo>
                  <a:pt x="1880289" y="2424089"/>
                  <a:pt x="1952918" y="2442949"/>
                  <a:pt x="1952918" y="2442949"/>
                </a:cubicBezTo>
                <a:cubicBezTo>
                  <a:pt x="2164243" y="2434144"/>
                  <a:pt x="2209445" y="2489088"/>
                  <a:pt x="2321408" y="2402006"/>
                </a:cubicBezTo>
                <a:cubicBezTo>
                  <a:pt x="2349454" y="2380192"/>
                  <a:pt x="2378170" y="2358891"/>
                  <a:pt x="2403294" y="2333767"/>
                </a:cubicBezTo>
                <a:cubicBezTo>
                  <a:pt x="2414892" y="2322169"/>
                  <a:pt x="2421491" y="2306472"/>
                  <a:pt x="2430590" y="2292824"/>
                </a:cubicBezTo>
                <a:cubicBezTo>
                  <a:pt x="2456919" y="2161172"/>
                  <a:pt x="2424677" y="2277353"/>
                  <a:pt x="2471533" y="2183642"/>
                </a:cubicBezTo>
                <a:cubicBezTo>
                  <a:pt x="2477967" y="2170775"/>
                  <a:pt x="2480130" y="2156169"/>
                  <a:pt x="2485181" y="2142699"/>
                </a:cubicBezTo>
                <a:cubicBezTo>
                  <a:pt x="2493783" y="2119760"/>
                  <a:pt x="2503378" y="2097206"/>
                  <a:pt x="2512476" y="2074460"/>
                </a:cubicBezTo>
                <a:cubicBezTo>
                  <a:pt x="2521397" y="2012011"/>
                  <a:pt x="2530021" y="1928240"/>
                  <a:pt x="2553420" y="1869743"/>
                </a:cubicBezTo>
                <a:cubicBezTo>
                  <a:pt x="2587681" y="1784089"/>
                  <a:pt x="2574773" y="1825272"/>
                  <a:pt x="2594363" y="1746914"/>
                </a:cubicBezTo>
                <a:cubicBezTo>
                  <a:pt x="2589814" y="1310186"/>
                  <a:pt x="2589194" y="873399"/>
                  <a:pt x="2580715" y="436729"/>
                </a:cubicBezTo>
                <a:cubicBezTo>
                  <a:pt x="2579949" y="397273"/>
                  <a:pt x="2570568" y="340264"/>
                  <a:pt x="2553420" y="300251"/>
                </a:cubicBezTo>
                <a:cubicBezTo>
                  <a:pt x="2537267" y="262560"/>
                  <a:pt x="2495786" y="188026"/>
                  <a:pt x="2471533" y="163773"/>
                </a:cubicBezTo>
                <a:cubicBezTo>
                  <a:pt x="2457885" y="150125"/>
                  <a:pt x="2446296" y="134048"/>
                  <a:pt x="2430590" y="122830"/>
                </a:cubicBezTo>
                <a:cubicBezTo>
                  <a:pt x="2414035" y="111005"/>
                  <a:pt x="2393663" y="105628"/>
                  <a:pt x="2375999" y="95534"/>
                </a:cubicBezTo>
                <a:cubicBezTo>
                  <a:pt x="2361757" y="87396"/>
                  <a:pt x="2349726" y="75574"/>
                  <a:pt x="2335055" y="68239"/>
                </a:cubicBezTo>
                <a:cubicBezTo>
                  <a:pt x="2322188" y="61805"/>
                  <a:pt x="2307944" y="58543"/>
                  <a:pt x="2294112" y="54591"/>
                </a:cubicBezTo>
                <a:cubicBezTo>
                  <a:pt x="2196036" y="26569"/>
                  <a:pt x="2283861" y="55440"/>
                  <a:pt x="2171282" y="27296"/>
                </a:cubicBezTo>
                <a:cubicBezTo>
                  <a:pt x="2157326" y="23807"/>
                  <a:pt x="2144171" y="17600"/>
                  <a:pt x="2130339" y="13648"/>
                </a:cubicBezTo>
                <a:cubicBezTo>
                  <a:pt x="2112304" y="8495"/>
                  <a:pt x="2093945" y="4549"/>
                  <a:pt x="2075748" y="0"/>
                </a:cubicBezTo>
                <a:lnTo>
                  <a:pt x="1079461" y="13648"/>
                </a:lnTo>
                <a:cubicBezTo>
                  <a:pt x="910411" y="17771"/>
                  <a:pt x="1006860" y="18150"/>
                  <a:pt x="915688" y="40943"/>
                </a:cubicBezTo>
                <a:cubicBezTo>
                  <a:pt x="893184" y="46569"/>
                  <a:pt x="870093" y="49559"/>
                  <a:pt x="847449" y="54591"/>
                </a:cubicBezTo>
                <a:cubicBezTo>
                  <a:pt x="788789" y="67627"/>
                  <a:pt x="806506" y="86436"/>
                  <a:pt x="779211" y="95534"/>
                </a:cubicBezTo>
                <a:close/>
              </a:path>
            </a:pathLst>
          </a:custGeom>
          <a:solidFill>
            <a:srgbClr val="00B050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1624084" y="4135272"/>
            <a:ext cx="356674" cy="2074459"/>
          </a:xfrm>
          <a:custGeom>
            <a:avLst/>
            <a:gdLst>
              <a:gd name="connsiteX0" fmla="*/ 0 w 356674"/>
              <a:gd name="connsiteY0" fmla="*/ 0 h 2074459"/>
              <a:gd name="connsiteX1" fmla="*/ 54591 w 356674"/>
              <a:gd name="connsiteY1" fmla="*/ 122829 h 2074459"/>
              <a:gd name="connsiteX2" fmla="*/ 81886 w 356674"/>
              <a:gd name="connsiteY2" fmla="*/ 191068 h 2074459"/>
              <a:gd name="connsiteX3" fmla="*/ 136477 w 356674"/>
              <a:gd name="connsiteY3" fmla="*/ 300250 h 2074459"/>
              <a:gd name="connsiteX4" fmla="*/ 150125 w 356674"/>
              <a:gd name="connsiteY4" fmla="*/ 341194 h 2074459"/>
              <a:gd name="connsiteX5" fmla="*/ 177420 w 356674"/>
              <a:gd name="connsiteY5" fmla="*/ 477671 h 2074459"/>
              <a:gd name="connsiteX6" fmla="*/ 204716 w 356674"/>
              <a:gd name="connsiteY6" fmla="*/ 573206 h 2074459"/>
              <a:gd name="connsiteX7" fmla="*/ 218364 w 356674"/>
              <a:gd name="connsiteY7" fmla="*/ 614149 h 2074459"/>
              <a:gd name="connsiteX8" fmla="*/ 232012 w 356674"/>
              <a:gd name="connsiteY8" fmla="*/ 750627 h 2074459"/>
              <a:gd name="connsiteX9" fmla="*/ 245659 w 356674"/>
              <a:gd name="connsiteY9" fmla="*/ 791570 h 2074459"/>
              <a:gd name="connsiteX10" fmla="*/ 272955 w 356674"/>
              <a:gd name="connsiteY10" fmla="*/ 968991 h 2074459"/>
              <a:gd name="connsiteX11" fmla="*/ 286603 w 356674"/>
              <a:gd name="connsiteY11" fmla="*/ 1119116 h 2074459"/>
              <a:gd name="connsiteX12" fmla="*/ 313898 w 356674"/>
              <a:gd name="connsiteY12" fmla="*/ 1310185 h 2074459"/>
              <a:gd name="connsiteX13" fmla="*/ 327546 w 356674"/>
              <a:gd name="connsiteY13" fmla="*/ 1351128 h 2074459"/>
              <a:gd name="connsiteX14" fmla="*/ 341194 w 356674"/>
              <a:gd name="connsiteY14" fmla="*/ 1487606 h 2074459"/>
              <a:gd name="connsiteX15" fmla="*/ 354841 w 356674"/>
              <a:gd name="connsiteY15" fmla="*/ 1542197 h 2074459"/>
              <a:gd name="connsiteX16" fmla="*/ 354841 w 356674"/>
              <a:gd name="connsiteY16" fmla="*/ 2074459 h 2074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56674" h="2074459">
                <a:moveTo>
                  <a:pt x="0" y="0"/>
                </a:moveTo>
                <a:cubicBezTo>
                  <a:pt x="80917" y="202294"/>
                  <a:pt x="-21917" y="-49315"/>
                  <a:pt x="54591" y="122829"/>
                </a:cubicBezTo>
                <a:cubicBezTo>
                  <a:pt x="64541" y="145216"/>
                  <a:pt x="71620" y="168824"/>
                  <a:pt x="81886" y="191068"/>
                </a:cubicBezTo>
                <a:cubicBezTo>
                  <a:pt x="98937" y="228013"/>
                  <a:pt x="123610" y="261648"/>
                  <a:pt x="136477" y="300250"/>
                </a:cubicBezTo>
                <a:cubicBezTo>
                  <a:pt x="141026" y="313898"/>
                  <a:pt x="146890" y="327176"/>
                  <a:pt x="150125" y="341194"/>
                </a:cubicBezTo>
                <a:cubicBezTo>
                  <a:pt x="160557" y="386399"/>
                  <a:pt x="162749" y="433659"/>
                  <a:pt x="177420" y="477671"/>
                </a:cubicBezTo>
                <a:cubicBezTo>
                  <a:pt x="210145" y="575847"/>
                  <a:pt x="170439" y="453239"/>
                  <a:pt x="204716" y="573206"/>
                </a:cubicBezTo>
                <a:cubicBezTo>
                  <a:pt x="208668" y="587038"/>
                  <a:pt x="213815" y="600501"/>
                  <a:pt x="218364" y="614149"/>
                </a:cubicBezTo>
                <a:cubicBezTo>
                  <a:pt x="222913" y="659642"/>
                  <a:pt x="225060" y="705439"/>
                  <a:pt x="232012" y="750627"/>
                </a:cubicBezTo>
                <a:cubicBezTo>
                  <a:pt x="234199" y="764846"/>
                  <a:pt x="242170" y="777614"/>
                  <a:pt x="245659" y="791570"/>
                </a:cubicBezTo>
                <a:cubicBezTo>
                  <a:pt x="259861" y="848378"/>
                  <a:pt x="266927" y="911731"/>
                  <a:pt x="272955" y="968991"/>
                </a:cubicBezTo>
                <a:cubicBezTo>
                  <a:pt x="278215" y="1018963"/>
                  <a:pt x="281603" y="1069117"/>
                  <a:pt x="286603" y="1119116"/>
                </a:cubicBezTo>
                <a:cubicBezTo>
                  <a:pt x="293680" y="1189892"/>
                  <a:pt x="297312" y="1243844"/>
                  <a:pt x="313898" y="1310185"/>
                </a:cubicBezTo>
                <a:cubicBezTo>
                  <a:pt x="317387" y="1324141"/>
                  <a:pt x="322997" y="1337480"/>
                  <a:pt x="327546" y="1351128"/>
                </a:cubicBezTo>
                <a:cubicBezTo>
                  <a:pt x="332095" y="1396621"/>
                  <a:pt x="334728" y="1442346"/>
                  <a:pt x="341194" y="1487606"/>
                </a:cubicBezTo>
                <a:cubicBezTo>
                  <a:pt x="343847" y="1506174"/>
                  <a:pt x="354405" y="1523445"/>
                  <a:pt x="354841" y="1542197"/>
                </a:cubicBezTo>
                <a:cubicBezTo>
                  <a:pt x="358966" y="1719570"/>
                  <a:pt x="354841" y="1897038"/>
                  <a:pt x="354841" y="2074459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1897039" y="4790364"/>
            <a:ext cx="1542197" cy="259308"/>
          </a:xfrm>
          <a:custGeom>
            <a:avLst/>
            <a:gdLst>
              <a:gd name="connsiteX0" fmla="*/ 0 w 1542197"/>
              <a:gd name="connsiteY0" fmla="*/ 259308 h 259308"/>
              <a:gd name="connsiteX1" fmla="*/ 191068 w 1542197"/>
              <a:gd name="connsiteY1" fmla="*/ 232012 h 259308"/>
              <a:gd name="connsiteX2" fmla="*/ 272955 w 1542197"/>
              <a:gd name="connsiteY2" fmla="*/ 218364 h 259308"/>
              <a:gd name="connsiteX3" fmla="*/ 368489 w 1542197"/>
              <a:gd name="connsiteY3" fmla="*/ 191069 h 259308"/>
              <a:gd name="connsiteX4" fmla="*/ 518615 w 1542197"/>
              <a:gd name="connsiteY4" fmla="*/ 177421 h 259308"/>
              <a:gd name="connsiteX5" fmla="*/ 682388 w 1542197"/>
              <a:gd name="connsiteY5" fmla="*/ 150126 h 259308"/>
              <a:gd name="connsiteX6" fmla="*/ 736979 w 1542197"/>
              <a:gd name="connsiteY6" fmla="*/ 136478 h 259308"/>
              <a:gd name="connsiteX7" fmla="*/ 777922 w 1542197"/>
              <a:gd name="connsiteY7" fmla="*/ 122830 h 259308"/>
              <a:gd name="connsiteX8" fmla="*/ 846161 w 1542197"/>
              <a:gd name="connsiteY8" fmla="*/ 109182 h 259308"/>
              <a:gd name="connsiteX9" fmla="*/ 982639 w 1542197"/>
              <a:gd name="connsiteY9" fmla="*/ 81887 h 259308"/>
              <a:gd name="connsiteX10" fmla="*/ 1269242 w 1542197"/>
              <a:gd name="connsiteY10" fmla="*/ 54591 h 259308"/>
              <a:gd name="connsiteX11" fmla="*/ 1433015 w 1542197"/>
              <a:gd name="connsiteY11" fmla="*/ 13648 h 259308"/>
              <a:gd name="connsiteX12" fmla="*/ 1542197 w 1542197"/>
              <a:gd name="connsiteY12" fmla="*/ 0 h 259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42197" h="259308">
                <a:moveTo>
                  <a:pt x="0" y="259308"/>
                </a:moveTo>
                <a:cubicBezTo>
                  <a:pt x="275731" y="231734"/>
                  <a:pt x="42649" y="261696"/>
                  <a:pt x="191068" y="232012"/>
                </a:cubicBezTo>
                <a:cubicBezTo>
                  <a:pt x="218203" y="226585"/>
                  <a:pt x="245991" y="224586"/>
                  <a:pt x="272955" y="218364"/>
                </a:cubicBezTo>
                <a:cubicBezTo>
                  <a:pt x="305226" y="210917"/>
                  <a:pt x="335821" y="196514"/>
                  <a:pt x="368489" y="191069"/>
                </a:cubicBezTo>
                <a:cubicBezTo>
                  <a:pt x="418054" y="182808"/>
                  <a:pt x="468789" y="183920"/>
                  <a:pt x="518615" y="177421"/>
                </a:cubicBezTo>
                <a:cubicBezTo>
                  <a:pt x="573494" y="170263"/>
                  <a:pt x="628697" y="163549"/>
                  <a:pt x="682388" y="150126"/>
                </a:cubicBezTo>
                <a:cubicBezTo>
                  <a:pt x="700585" y="145577"/>
                  <a:pt x="718944" y="141631"/>
                  <a:pt x="736979" y="136478"/>
                </a:cubicBezTo>
                <a:cubicBezTo>
                  <a:pt x="750811" y="132526"/>
                  <a:pt x="763966" y="126319"/>
                  <a:pt x="777922" y="122830"/>
                </a:cubicBezTo>
                <a:cubicBezTo>
                  <a:pt x="800426" y="117204"/>
                  <a:pt x="823517" y="114214"/>
                  <a:pt x="846161" y="109182"/>
                </a:cubicBezTo>
                <a:cubicBezTo>
                  <a:pt x="913926" y="94123"/>
                  <a:pt x="902420" y="90800"/>
                  <a:pt x="982639" y="81887"/>
                </a:cubicBezTo>
                <a:cubicBezTo>
                  <a:pt x="1078019" y="71289"/>
                  <a:pt x="1269242" y="54591"/>
                  <a:pt x="1269242" y="54591"/>
                </a:cubicBezTo>
                <a:cubicBezTo>
                  <a:pt x="1363049" y="23322"/>
                  <a:pt x="1336531" y="27432"/>
                  <a:pt x="1433015" y="13648"/>
                </a:cubicBezTo>
                <a:cubicBezTo>
                  <a:pt x="1469324" y="8461"/>
                  <a:pt x="1542197" y="0"/>
                  <a:pt x="1542197" y="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1050878" y="5404513"/>
            <a:ext cx="846161" cy="341194"/>
          </a:xfrm>
          <a:custGeom>
            <a:avLst/>
            <a:gdLst>
              <a:gd name="connsiteX0" fmla="*/ 0 w 846161"/>
              <a:gd name="connsiteY0" fmla="*/ 341194 h 341194"/>
              <a:gd name="connsiteX1" fmla="*/ 81886 w 846161"/>
              <a:gd name="connsiteY1" fmla="*/ 300251 h 341194"/>
              <a:gd name="connsiteX2" fmla="*/ 122829 w 846161"/>
              <a:gd name="connsiteY2" fmla="*/ 286603 h 341194"/>
              <a:gd name="connsiteX3" fmla="*/ 218364 w 846161"/>
              <a:gd name="connsiteY3" fmla="*/ 259308 h 341194"/>
              <a:gd name="connsiteX4" fmla="*/ 272955 w 846161"/>
              <a:gd name="connsiteY4" fmla="*/ 232012 h 341194"/>
              <a:gd name="connsiteX5" fmla="*/ 313898 w 846161"/>
              <a:gd name="connsiteY5" fmla="*/ 191069 h 341194"/>
              <a:gd name="connsiteX6" fmla="*/ 368489 w 846161"/>
              <a:gd name="connsiteY6" fmla="*/ 177421 h 341194"/>
              <a:gd name="connsiteX7" fmla="*/ 409432 w 846161"/>
              <a:gd name="connsiteY7" fmla="*/ 163774 h 341194"/>
              <a:gd name="connsiteX8" fmla="*/ 491319 w 846161"/>
              <a:gd name="connsiteY8" fmla="*/ 109183 h 341194"/>
              <a:gd name="connsiteX9" fmla="*/ 586853 w 846161"/>
              <a:gd name="connsiteY9" fmla="*/ 81887 h 341194"/>
              <a:gd name="connsiteX10" fmla="*/ 668740 w 846161"/>
              <a:gd name="connsiteY10" fmla="*/ 54591 h 341194"/>
              <a:gd name="connsiteX11" fmla="*/ 709683 w 846161"/>
              <a:gd name="connsiteY11" fmla="*/ 40944 h 341194"/>
              <a:gd name="connsiteX12" fmla="*/ 805218 w 846161"/>
              <a:gd name="connsiteY12" fmla="*/ 13648 h 341194"/>
              <a:gd name="connsiteX13" fmla="*/ 846161 w 846161"/>
              <a:gd name="connsiteY13" fmla="*/ 0 h 341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46161" h="341194">
                <a:moveTo>
                  <a:pt x="0" y="341194"/>
                </a:moveTo>
                <a:cubicBezTo>
                  <a:pt x="27295" y="327546"/>
                  <a:pt x="53999" y="312645"/>
                  <a:pt x="81886" y="300251"/>
                </a:cubicBezTo>
                <a:cubicBezTo>
                  <a:pt x="95032" y="294408"/>
                  <a:pt x="108997" y="290555"/>
                  <a:pt x="122829" y="286603"/>
                </a:cubicBezTo>
                <a:cubicBezTo>
                  <a:pt x="157466" y="276707"/>
                  <a:pt x="185635" y="273335"/>
                  <a:pt x="218364" y="259308"/>
                </a:cubicBezTo>
                <a:cubicBezTo>
                  <a:pt x="237064" y="251294"/>
                  <a:pt x="256400" y="243837"/>
                  <a:pt x="272955" y="232012"/>
                </a:cubicBezTo>
                <a:cubicBezTo>
                  <a:pt x="288661" y="220794"/>
                  <a:pt x="297140" y="200645"/>
                  <a:pt x="313898" y="191069"/>
                </a:cubicBezTo>
                <a:cubicBezTo>
                  <a:pt x="330184" y="181763"/>
                  <a:pt x="350454" y="182574"/>
                  <a:pt x="368489" y="177421"/>
                </a:cubicBezTo>
                <a:cubicBezTo>
                  <a:pt x="382321" y="173469"/>
                  <a:pt x="395784" y="168323"/>
                  <a:pt x="409432" y="163774"/>
                </a:cubicBezTo>
                <a:cubicBezTo>
                  <a:pt x="436728" y="145577"/>
                  <a:pt x="460197" y="119557"/>
                  <a:pt x="491319" y="109183"/>
                </a:cubicBezTo>
                <a:cubicBezTo>
                  <a:pt x="628907" y="63319"/>
                  <a:pt x="415496" y="133295"/>
                  <a:pt x="586853" y="81887"/>
                </a:cubicBezTo>
                <a:cubicBezTo>
                  <a:pt x="614412" y="73619"/>
                  <a:pt x="641444" y="63689"/>
                  <a:pt x="668740" y="54591"/>
                </a:cubicBezTo>
                <a:lnTo>
                  <a:pt x="709683" y="40944"/>
                </a:lnTo>
                <a:cubicBezTo>
                  <a:pt x="807875" y="8214"/>
                  <a:pt x="685227" y="47932"/>
                  <a:pt x="805218" y="13648"/>
                </a:cubicBezTo>
                <a:cubicBezTo>
                  <a:pt x="819050" y="9696"/>
                  <a:pt x="846161" y="0"/>
                  <a:pt x="846161" y="0"/>
                </a:cubicBezTo>
              </a:path>
            </a:pathLst>
          </a:cu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846161" y="4749421"/>
            <a:ext cx="968991" cy="272955"/>
          </a:xfrm>
          <a:custGeom>
            <a:avLst/>
            <a:gdLst>
              <a:gd name="connsiteX0" fmla="*/ 0 w 968991"/>
              <a:gd name="connsiteY0" fmla="*/ 272955 h 272955"/>
              <a:gd name="connsiteX1" fmla="*/ 122830 w 968991"/>
              <a:gd name="connsiteY1" fmla="*/ 232012 h 272955"/>
              <a:gd name="connsiteX2" fmla="*/ 218364 w 968991"/>
              <a:gd name="connsiteY2" fmla="*/ 191069 h 272955"/>
              <a:gd name="connsiteX3" fmla="*/ 272955 w 968991"/>
              <a:gd name="connsiteY3" fmla="*/ 163773 h 272955"/>
              <a:gd name="connsiteX4" fmla="*/ 327546 w 968991"/>
              <a:gd name="connsiteY4" fmla="*/ 150125 h 272955"/>
              <a:gd name="connsiteX5" fmla="*/ 368490 w 968991"/>
              <a:gd name="connsiteY5" fmla="*/ 122830 h 272955"/>
              <a:gd name="connsiteX6" fmla="*/ 532263 w 968991"/>
              <a:gd name="connsiteY6" fmla="*/ 68239 h 272955"/>
              <a:gd name="connsiteX7" fmla="*/ 573206 w 968991"/>
              <a:gd name="connsiteY7" fmla="*/ 54591 h 272955"/>
              <a:gd name="connsiteX8" fmla="*/ 668740 w 968991"/>
              <a:gd name="connsiteY8" fmla="*/ 40943 h 272955"/>
              <a:gd name="connsiteX9" fmla="*/ 818866 w 968991"/>
              <a:gd name="connsiteY9" fmla="*/ 0 h 272955"/>
              <a:gd name="connsiteX10" fmla="*/ 968991 w 968991"/>
              <a:gd name="connsiteY10" fmla="*/ 0 h 272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8991" h="272955">
                <a:moveTo>
                  <a:pt x="0" y="272955"/>
                </a:moveTo>
                <a:cubicBezTo>
                  <a:pt x="40943" y="259307"/>
                  <a:pt x="86921" y="255952"/>
                  <a:pt x="122830" y="232012"/>
                </a:cubicBezTo>
                <a:cubicBezTo>
                  <a:pt x="179380" y="194311"/>
                  <a:pt x="147860" y="208694"/>
                  <a:pt x="218364" y="191069"/>
                </a:cubicBezTo>
                <a:cubicBezTo>
                  <a:pt x="236561" y="181970"/>
                  <a:pt x="253905" y="170917"/>
                  <a:pt x="272955" y="163773"/>
                </a:cubicBezTo>
                <a:cubicBezTo>
                  <a:pt x="290518" y="157187"/>
                  <a:pt x="310306" y="157514"/>
                  <a:pt x="327546" y="150125"/>
                </a:cubicBezTo>
                <a:cubicBezTo>
                  <a:pt x="342622" y="143664"/>
                  <a:pt x="353349" y="129139"/>
                  <a:pt x="368490" y="122830"/>
                </a:cubicBezTo>
                <a:cubicBezTo>
                  <a:pt x="368542" y="122809"/>
                  <a:pt x="495851" y="80376"/>
                  <a:pt x="532263" y="68239"/>
                </a:cubicBezTo>
                <a:cubicBezTo>
                  <a:pt x="545911" y="63690"/>
                  <a:pt x="558965" y="56626"/>
                  <a:pt x="573206" y="54591"/>
                </a:cubicBezTo>
                <a:lnTo>
                  <a:pt x="668740" y="40943"/>
                </a:lnTo>
                <a:cubicBezTo>
                  <a:pt x="709857" y="27237"/>
                  <a:pt x="788080" y="0"/>
                  <a:pt x="818866" y="0"/>
                </a:cubicBezTo>
                <a:lnTo>
                  <a:pt x="968991" y="0"/>
                </a:lnTo>
              </a:path>
            </a:pathLst>
          </a:cu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2333767" y="4080681"/>
            <a:ext cx="204769" cy="887104"/>
          </a:xfrm>
          <a:custGeom>
            <a:avLst/>
            <a:gdLst>
              <a:gd name="connsiteX0" fmla="*/ 0 w 204769"/>
              <a:gd name="connsiteY0" fmla="*/ 887104 h 887104"/>
              <a:gd name="connsiteX1" fmla="*/ 13648 w 204769"/>
              <a:gd name="connsiteY1" fmla="*/ 559558 h 887104"/>
              <a:gd name="connsiteX2" fmla="*/ 54591 w 204769"/>
              <a:gd name="connsiteY2" fmla="*/ 341194 h 887104"/>
              <a:gd name="connsiteX3" fmla="*/ 68239 w 204769"/>
              <a:gd name="connsiteY3" fmla="*/ 191068 h 887104"/>
              <a:gd name="connsiteX4" fmla="*/ 81887 w 204769"/>
              <a:gd name="connsiteY4" fmla="*/ 150125 h 887104"/>
              <a:gd name="connsiteX5" fmla="*/ 122830 w 204769"/>
              <a:gd name="connsiteY5" fmla="*/ 122829 h 887104"/>
              <a:gd name="connsiteX6" fmla="*/ 136478 w 204769"/>
              <a:gd name="connsiteY6" fmla="*/ 81886 h 887104"/>
              <a:gd name="connsiteX7" fmla="*/ 177421 w 204769"/>
              <a:gd name="connsiteY7" fmla="*/ 54591 h 887104"/>
              <a:gd name="connsiteX8" fmla="*/ 204717 w 204769"/>
              <a:gd name="connsiteY8" fmla="*/ 0 h 887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4769" h="887104">
                <a:moveTo>
                  <a:pt x="0" y="887104"/>
                </a:moveTo>
                <a:cubicBezTo>
                  <a:pt x="4549" y="777922"/>
                  <a:pt x="2775" y="668292"/>
                  <a:pt x="13648" y="559558"/>
                </a:cubicBezTo>
                <a:cubicBezTo>
                  <a:pt x="21017" y="485869"/>
                  <a:pt x="54591" y="341194"/>
                  <a:pt x="54591" y="341194"/>
                </a:cubicBezTo>
                <a:cubicBezTo>
                  <a:pt x="59140" y="291152"/>
                  <a:pt x="61133" y="240811"/>
                  <a:pt x="68239" y="191068"/>
                </a:cubicBezTo>
                <a:cubicBezTo>
                  <a:pt x="70274" y="176827"/>
                  <a:pt x="72900" y="161359"/>
                  <a:pt x="81887" y="150125"/>
                </a:cubicBezTo>
                <a:cubicBezTo>
                  <a:pt x="92134" y="137317"/>
                  <a:pt x="109182" y="131928"/>
                  <a:pt x="122830" y="122829"/>
                </a:cubicBezTo>
                <a:cubicBezTo>
                  <a:pt x="127379" y="109181"/>
                  <a:pt x="127491" y="93119"/>
                  <a:pt x="136478" y="81886"/>
                </a:cubicBezTo>
                <a:cubicBezTo>
                  <a:pt x="146725" y="69078"/>
                  <a:pt x="165823" y="66189"/>
                  <a:pt x="177421" y="54591"/>
                </a:cubicBezTo>
                <a:cubicBezTo>
                  <a:pt x="207240" y="24772"/>
                  <a:pt x="204717" y="25915"/>
                  <a:pt x="204717" y="0"/>
                </a:cubicBezTo>
              </a:path>
            </a:pathLst>
          </a:cu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2415654" y="4339988"/>
            <a:ext cx="998163" cy="423081"/>
          </a:xfrm>
          <a:custGeom>
            <a:avLst/>
            <a:gdLst>
              <a:gd name="connsiteX0" fmla="*/ 0 w 998163"/>
              <a:gd name="connsiteY0" fmla="*/ 0 h 423081"/>
              <a:gd name="connsiteX1" fmla="*/ 191068 w 998163"/>
              <a:gd name="connsiteY1" fmla="*/ 13648 h 423081"/>
              <a:gd name="connsiteX2" fmla="*/ 300250 w 998163"/>
              <a:gd name="connsiteY2" fmla="*/ 40943 h 423081"/>
              <a:gd name="connsiteX3" fmla="*/ 450376 w 998163"/>
              <a:gd name="connsiteY3" fmla="*/ 68239 h 423081"/>
              <a:gd name="connsiteX4" fmla="*/ 491319 w 998163"/>
              <a:gd name="connsiteY4" fmla="*/ 81887 h 423081"/>
              <a:gd name="connsiteX5" fmla="*/ 573206 w 998163"/>
              <a:gd name="connsiteY5" fmla="*/ 136478 h 423081"/>
              <a:gd name="connsiteX6" fmla="*/ 614149 w 998163"/>
              <a:gd name="connsiteY6" fmla="*/ 177421 h 423081"/>
              <a:gd name="connsiteX7" fmla="*/ 655092 w 998163"/>
              <a:gd name="connsiteY7" fmla="*/ 191069 h 423081"/>
              <a:gd name="connsiteX8" fmla="*/ 682388 w 998163"/>
              <a:gd name="connsiteY8" fmla="*/ 232012 h 423081"/>
              <a:gd name="connsiteX9" fmla="*/ 805218 w 998163"/>
              <a:gd name="connsiteY9" fmla="*/ 327546 h 423081"/>
              <a:gd name="connsiteX10" fmla="*/ 846161 w 998163"/>
              <a:gd name="connsiteY10" fmla="*/ 354842 h 423081"/>
              <a:gd name="connsiteX11" fmla="*/ 887104 w 998163"/>
              <a:gd name="connsiteY11" fmla="*/ 368490 h 423081"/>
              <a:gd name="connsiteX12" fmla="*/ 928047 w 998163"/>
              <a:gd name="connsiteY12" fmla="*/ 395785 h 423081"/>
              <a:gd name="connsiteX13" fmla="*/ 996286 w 998163"/>
              <a:gd name="connsiteY13" fmla="*/ 409433 h 423081"/>
              <a:gd name="connsiteX14" fmla="*/ 996286 w 998163"/>
              <a:gd name="connsiteY14" fmla="*/ 423081 h 423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98163" h="423081">
                <a:moveTo>
                  <a:pt x="0" y="0"/>
                </a:moveTo>
                <a:cubicBezTo>
                  <a:pt x="63689" y="4549"/>
                  <a:pt x="127567" y="6964"/>
                  <a:pt x="191068" y="13648"/>
                </a:cubicBezTo>
                <a:cubicBezTo>
                  <a:pt x="333917" y="28685"/>
                  <a:pt x="199778" y="20849"/>
                  <a:pt x="300250" y="40943"/>
                </a:cubicBezTo>
                <a:cubicBezTo>
                  <a:pt x="429100" y="66712"/>
                  <a:pt x="355979" y="41268"/>
                  <a:pt x="450376" y="68239"/>
                </a:cubicBezTo>
                <a:cubicBezTo>
                  <a:pt x="464208" y="72191"/>
                  <a:pt x="478743" y="74901"/>
                  <a:pt x="491319" y="81887"/>
                </a:cubicBezTo>
                <a:cubicBezTo>
                  <a:pt x="519996" y="97819"/>
                  <a:pt x="550009" y="113281"/>
                  <a:pt x="573206" y="136478"/>
                </a:cubicBezTo>
                <a:cubicBezTo>
                  <a:pt x="586854" y="150126"/>
                  <a:pt x="598090" y="166715"/>
                  <a:pt x="614149" y="177421"/>
                </a:cubicBezTo>
                <a:cubicBezTo>
                  <a:pt x="626119" y="185401"/>
                  <a:pt x="641444" y="186520"/>
                  <a:pt x="655092" y="191069"/>
                </a:cubicBezTo>
                <a:cubicBezTo>
                  <a:pt x="664191" y="204717"/>
                  <a:pt x="671887" y="219411"/>
                  <a:pt x="682388" y="232012"/>
                </a:cubicBezTo>
                <a:cubicBezTo>
                  <a:pt x="722477" y="280118"/>
                  <a:pt x="748151" y="289501"/>
                  <a:pt x="805218" y="327546"/>
                </a:cubicBezTo>
                <a:cubicBezTo>
                  <a:pt x="818866" y="336645"/>
                  <a:pt x="830600" y="349655"/>
                  <a:pt x="846161" y="354842"/>
                </a:cubicBezTo>
                <a:cubicBezTo>
                  <a:pt x="859809" y="359391"/>
                  <a:pt x="874237" y="362056"/>
                  <a:pt x="887104" y="368490"/>
                </a:cubicBezTo>
                <a:cubicBezTo>
                  <a:pt x="901775" y="375825"/>
                  <a:pt x="912689" y="390026"/>
                  <a:pt x="928047" y="395785"/>
                </a:cubicBezTo>
                <a:cubicBezTo>
                  <a:pt x="949767" y="403930"/>
                  <a:pt x="974748" y="400818"/>
                  <a:pt x="996286" y="409433"/>
                </a:cubicBezTo>
                <a:cubicBezTo>
                  <a:pt x="1000510" y="411123"/>
                  <a:pt x="996286" y="418532"/>
                  <a:pt x="996286" y="423081"/>
                </a:cubicBezTo>
              </a:path>
            </a:pathLst>
          </a:cu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1992573" y="4913194"/>
            <a:ext cx="826517" cy="1337481"/>
          </a:xfrm>
          <a:custGeom>
            <a:avLst/>
            <a:gdLst>
              <a:gd name="connsiteX0" fmla="*/ 0 w 826517"/>
              <a:gd name="connsiteY0" fmla="*/ 1337481 h 1337481"/>
              <a:gd name="connsiteX1" fmla="*/ 81887 w 826517"/>
              <a:gd name="connsiteY1" fmla="*/ 1269242 h 1337481"/>
              <a:gd name="connsiteX2" fmla="*/ 191069 w 826517"/>
              <a:gd name="connsiteY2" fmla="*/ 1160060 h 1337481"/>
              <a:gd name="connsiteX3" fmla="*/ 259308 w 826517"/>
              <a:gd name="connsiteY3" fmla="*/ 1078173 h 1337481"/>
              <a:gd name="connsiteX4" fmla="*/ 286603 w 826517"/>
              <a:gd name="connsiteY4" fmla="*/ 1037230 h 1337481"/>
              <a:gd name="connsiteX5" fmla="*/ 368490 w 826517"/>
              <a:gd name="connsiteY5" fmla="*/ 955343 h 1337481"/>
              <a:gd name="connsiteX6" fmla="*/ 450376 w 826517"/>
              <a:gd name="connsiteY6" fmla="*/ 832513 h 1337481"/>
              <a:gd name="connsiteX7" fmla="*/ 504967 w 826517"/>
              <a:gd name="connsiteY7" fmla="*/ 777922 h 1337481"/>
              <a:gd name="connsiteX8" fmla="*/ 614149 w 826517"/>
              <a:gd name="connsiteY8" fmla="*/ 641445 h 1337481"/>
              <a:gd name="connsiteX9" fmla="*/ 723331 w 826517"/>
              <a:gd name="connsiteY9" fmla="*/ 504967 h 1337481"/>
              <a:gd name="connsiteX10" fmla="*/ 764275 w 826517"/>
              <a:gd name="connsiteY10" fmla="*/ 409433 h 1337481"/>
              <a:gd name="connsiteX11" fmla="*/ 805218 w 826517"/>
              <a:gd name="connsiteY11" fmla="*/ 354842 h 1337481"/>
              <a:gd name="connsiteX12" fmla="*/ 818866 w 826517"/>
              <a:gd name="connsiteY12" fmla="*/ 0 h 1337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26517" h="1337481">
                <a:moveTo>
                  <a:pt x="0" y="1337481"/>
                </a:moveTo>
                <a:cubicBezTo>
                  <a:pt x="27296" y="1314735"/>
                  <a:pt x="56763" y="1294366"/>
                  <a:pt x="81887" y="1269242"/>
                </a:cubicBezTo>
                <a:cubicBezTo>
                  <a:pt x="219488" y="1131641"/>
                  <a:pt x="59451" y="1258773"/>
                  <a:pt x="191069" y="1160060"/>
                </a:cubicBezTo>
                <a:cubicBezTo>
                  <a:pt x="258834" y="1058409"/>
                  <a:pt x="171743" y="1183250"/>
                  <a:pt x="259308" y="1078173"/>
                </a:cubicBezTo>
                <a:cubicBezTo>
                  <a:pt x="269809" y="1065572"/>
                  <a:pt x="275706" y="1049489"/>
                  <a:pt x="286603" y="1037230"/>
                </a:cubicBezTo>
                <a:cubicBezTo>
                  <a:pt x="312249" y="1008379"/>
                  <a:pt x="348629" y="988444"/>
                  <a:pt x="368490" y="955343"/>
                </a:cubicBezTo>
                <a:cubicBezTo>
                  <a:pt x="397021" y="907791"/>
                  <a:pt x="414196" y="873862"/>
                  <a:pt x="450376" y="832513"/>
                </a:cubicBezTo>
                <a:cubicBezTo>
                  <a:pt x="467322" y="813146"/>
                  <a:pt x="488219" y="797461"/>
                  <a:pt x="504967" y="777922"/>
                </a:cubicBezTo>
                <a:cubicBezTo>
                  <a:pt x="542881" y="733689"/>
                  <a:pt x="585245" y="692028"/>
                  <a:pt x="614149" y="641445"/>
                </a:cubicBezTo>
                <a:cubicBezTo>
                  <a:pt x="680025" y="526161"/>
                  <a:pt x="639398" y="567916"/>
                  <a:pt x="723331" y="504967"/>
                </a:cubicBezTo>
                <a:cubicBezTo>
                  <a:pt x="736599" y="465165"/>
                  <a:pt x="740182" y="447982"/>
                  <a:pt x="764275" y="409433"/>
                </a:cubicBezTo>
                <a:cubicBezTo>
                  <a:pt x="776330" y="390144"/>
                  <a:pt x="791570" y="373039"/>
                  <a:pt x="805218" y="354842"/>
                </a:cubicBezTo>
                <a:cubicBezTo>
                  <a:pt x="843140" y="203156"/>
                  <a:pt x="818866" y="319008"/>
                  <a:pt x="818866" y="0"/>
                </a:cubicBezTo>
              </a:path>
            </a:pathLst>
          </a:cu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2893325" y="4913194"/>
            <a:ext cx="450376" cy="1132764"/>
          </a:xfrm>
          <a:custGeom>
            <a:avLst/>
            <a:gdLst>
              <a:gd name="connsiteX0" fmla="*/ 0 w 450376"/>
              <a:gd name="connsiteY0" fmla="*/ 0 h 1132764"/>
              <a:gd name="connsiteX1" fmla="*/ 13648 w 450376"/>
              <a:gd name="connsiteY1" fmla="*/ 68239 h 1132764"/>
              <a:gd name="connsiteX2" fmla="*/ 27296 w 450376"/>
              <a:gd name="connsiteY2" fmla="*/ 109182 h 1132764"/>
              <a:gd name="connsiteX3" fmla="*/ 40944 w 450376"/>
              <a:gd name="connsiteY3" fmla="*/ 204716 h 1132764"/>
              <a:gd name="connsiteX4" fmla="*/ 54591 w 450376"/>
              <a:gd name="connsiteY4" fmla="*/ 272955 h 1132764"/>
              <a:gd name="connsiteX5" fmla="*/ 68239 w 450376"/>
              <a:gd name="connsiteY5" fmla="*/ 354842 h 1132764"/>
              <a:gd name="connsiteX6" fmla="*/ 81887 w 450376"/>
              <a:gd name="connsiteY6" fmla="*/ 450376 h 1132764"/>
              <a:gd name="connsiteX7" fmla="*/ 109182 w 450376"/>
              <a:gd name="connsiteY7" fmla="*/ 532263 h 1132764"/>
              <a:gd name="connsiteX8" fmla="*/ 136478 w 450376"/>
              <a:gd name="connsiteY8" fmla="*/ 614149 h 1132764"/>
              <a:gd name="connsiteX9" fmla="*/ 150126 w 450376"/>
              <a:gd name="connsiteY9" fmla="*/ 655093 h 1132764"/>
              <a:gd name="connsiteX10" fmla="*/ 163774 w 450376"/>
              <a:gd name="connsiteY10" fmla="*/ 696036 h 1132764"/>
              <a:gd name="connsiteX11" fmla="*/ 191069 w 450376"/>
              <a:gd name="connsiteY11" fmla="*/ 791570 h 1132764"/>
              <a:gd name="connsiteX12" fmla="*/ 218365 w 450376"/>
              <a:gd name="connsiteY12" fmla="*/ 832513 h 1132764"/>
              <a:gd name="connsiteX13" fmla="*/ 232012 w 450376"/>
              <a:gd name="connsiteY13" fmla="*/ 873457 h 1132764"/>
              <a:gd name="connsiteX14" fmla="*/ 286603 w 450376"/>
              <a:gd name="connsiteY14" fmla="*/ 955343 h 1132764"/>
              <a:gd name="connsiteX15" fmla="*/ 300251 w 450376"/>
              <a:gd name="connsiteY15" fmla="*/ 996287 h 1132764"/>
              <a:gd name="connsiteX16" fmla="*/ 382138 w 450376"/>
              <a:gd name="connsiteY16" fmla="*/ 1078173 h 1132764"/>
              <a:gd name="connsiteX17" fmla="*/ 409433 w 450376"/>
              <a:gd name="connsiteY17" fmla="*/ 1119116 h 1132764"/>
              <a:gd name="connsiteX18" fmla="*/ 450376 w 450376"/>
              <a:gd name="connsiteY18" fmla="*/ 1132764 h 1132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50376" h="1132764">
                <a:moveTo>
                  <a:pt x="0" y="0"/>
                </a:moveTo>
                <a:cubicBezTo>
                  <a:pt x="4549" y="22746"/>
                  <a:pt x="8022" y="45735"/>
                  <a:pt x="13648" y="68239"/>
                </a:cubicBezTo>
                <a:cubicBezTo>
                  <a:pt x="17137" y="82195"/>
                  <a:pt x="24475" y="95075"/>
                  <a:pt x="27296" y="109182"/>
                </a:cubicBezTo>
                <a:cubicBezTo>
                  <a:pt x="33605" y="140725"/>
                  <a:pt x="35656" y="172986"/>
                  <a:pt x="40944" y="204716"/>
                </a:cubicBezTo>
                <a:cubicBezTo>
                  <a:pt x="44757" y="227597"/>
                  <a:pt x="50442" y="250132"/>
                  <a:pt x="54591" y="272955"/>
                </a:cubicBezTo>
                <a:cubicBezTo>
                  <a:pt x="59541" y="300181"/>
                  <a:pt x="64031" y="327492"/>
                  <a:pt x="68239" y="354842"/>
                </a:cubicBezTo>
                <a:cubicBezTo>
                  <a:pt x="73130" y="386636"/>
                  <a:pt x="74654" y="419032"/>
                  <a:pt x="81887" y="450376"/>
                </a:cubicBezTo>
                <a:cubicBezTo>
                  <a:pt x="88357" y="478411"/>
                  <a:pt x="100084" y="504967"/>
                  <a:pt x="109182" y="532263"/>
                </a:cubicBezTo>
                <a:lnTo>
                  <a:pt x="136478" y="614149"/>
                </a:lnTo>
                <a:lnTo>
                  <a:pt x="150126" y="655093"/>
                </a:lnTo>
                <a:cubicBezTo>
                  <a:pt x="154675" y="668741"/>
                  <a:pt x="160285" y="682080"/>
                  <a:pt x="163774" y="696036"/>
                </a:cubicBezTo>
                <a:cubicBezTo>
                  <a:pt x="168148" y="713531"/>
                  <a:pt x="181278" y="771988"/>
                  <a:pt x="191069" y="791570"/>
                </a:cubicBezTo>
                <a:cubicBezTo>
                  <a:pt x="198405" y="806241"/>
                  <a:pt x="209266" y="818865"/>
                  <a:pt x="218365" y="832513"/>
                </a:cubicBezTo>
                <a:cubicBezTo>
                  <a:pt x="222914" y="846161"/>
                  <a:pt x="225026" y="860881"/>
                  <a:pt x="232012" y="873457"/>
                </a:cubicBezTo>
                <a:cubicBezTo>
                  <a:pt x="247943" y="902134"/>
                  <a:pt x="276229" y="924221"/>
                  <a:pt x="286603" y="955343"/>
                </a:cubicBezTo>
                <a:cubicBezTo>
                  <a:pt x="291152" y="968991"/>
                  <a:pt x="291419" y="984931"/>
                  <a:pt x="300251" y="996287"/>
                </a:cubicBezTo>
                <a:cubicBezTo>
                  <a:pt x="323950" y="1026757"/>
                  <a:pt x="360726" y="1046054"/>
                  <a:pt x="382138" y="1078173"/>
                </a:cubicBezTo>
                <a:cubicBezTo>
                  <a:pt x="391236" y="1091821"/>
                  <a:pt x="396625" y="1108869"/>
                  <a:pt x="409433" y="1119116"/>
                </a:cubicBezTo>
                <a:cubicBezTo>
                  <a:pt x="420666" y="1128103"/>
                  <a:pt x="450376" y="1132764"/>
                  <a:pt x="450376" y="1132764"/>
                </a:cubicBezTo>
              </a:path>
            </a:pathLst>
          </a:cu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7162800" y="3581400"/>
            <a:ext cx="457200" cy="3571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5994779" y="4611805"/>
            <a:ext cx="457200" cy="3571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7135504" y="4597021"/>
            <a:ext cx="457200" cy="3571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8229600" y="4572000"/>
            <a:ext cx="457200" cy="3571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4953000" y="5688841"/>
            <a:ext cx="457200" cy="3571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5689979" y="5688841"/>
            <a:ext cx="457200" cy="3571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6408761" y="5688840"/>
            <a:ext cx="457200" cy="3571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>
            <a:stCxn id="15" idx="2"/>
            <a:endCxn id="16" idx="0"/>
          </p:cNvCxnSpPr>
          <p:nvPr/>
        </p:nvCxnSpPr>
        <p:spPr>
          <a:xfrm flipH="1">
            <a:off x="6223379" y="3938517"/>
            <a:ext cx="1168021" cy="6732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5" idx="2"/>
            <a:endCxn id="17" idx="0"/>
          </p:cNvCxnSpPr>
          <p:nvPr/>
        </p:nvCxnSpPr>
        <p:spPr>
          <a:xfrm flipH="1">
            <a:off x="7364104" y="3938517"/>
            <a:ext cx="27296" cy="65850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15" idx="2"/>
            <a:endCxn id="18" idx="0"/>
          </p:cNvCxnSpPr>
          <p:nvPr/>
        </p:nvCxnSpPr>
        <p:spPr>
          <a:xfrm>
            <a:off x="7391400" y="3938517"/>
            <a:ext cx="1066800" cy="63348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16" idx="2"/>
            <a:endCxn id="19" idx="0"/>
          </p:cNvCxnSpPr>
          <p:nvPr/>
        </p:nvCxnSpPr>
        <p:spPr>
          <a:xfrm flipH="1">
            <a:off x="5181600" y="4968922"/>
            <a:ext cx="1041779" cy="71991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16" idx="2"/>
            <a:endCxn id="20" idx="0"/>
          </p:cNvCxnSpPr>
          <p:nvPr/>
        </p:nvCxnSpPr>
        <p:spPr>
          <a:xfrm flipH="1">
            <a:off x="5918579" y="4968922"/>
            <a:ext cx="304800" cy="71991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16" idx="2"/>
            <a:endCxn id="21" idx="0"/>
          </p:cNvCxnSpPr>
          <p:nvPr/>
        </p:nvCxnSpPr>
        <p:spPr>
          <a:xfrm>
            <a:off x="6223379" y="4968922"/>
            <a:ext cx="413982" cy="71991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17" idx="2"/>
          </p:cNvCxnSpPr>
          <p:nvPr/>
        </p:nvCxnSpPr>
        <p:spPr>
          <a:xfrm flipH="1">
            <a:off x="7162800" y="4954138"/>
            <a:ext cx="201304" cy="52543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861160" y="953383"/>
            <a:ext cx="1554494" cy="381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1228697" y="2133600"/>
            <a:ext cx="1438303" cy="381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1202214" y="2514600"/>
            <a:ext cx="1131553" cy="381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1354913" y="5029200"/>
            <a:ext cx="92887" cy="923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1152088" y="4572000"/>
            <a:ext cx="92887" cy="923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1295400" y="5317876"/>
            <a:ext cx="92887" cy="923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1549020" y="5698876"/>
            <a:ext cx="92887" cy="923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5-Point Star 49"/>
          <p:cNvSpPr/>
          <p:nvPr/>
        </p:nvSpPr>
        <p:spPr>
          <a:xfrm>
            <a:off x="5181600" y="5334000"/>
            <a:ext cx="228600" cy="177421"/>
          </a:xfrm>
          <a:prstGeom prst="star5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51" name="5-Point Star 50"/>
          <p:cNvSpPr/>
          <p:nvPr/>
        </p:nvSpPr>
        <p:spPr>
          <a:xfrm>
            <a:off x="6523061" y="5308979"/>
            <a:ext cx="228600" cy="177421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52" name="5-Point Star 51"/>
          <p:cNvSpPr/>
          <p:nvPr/>
        </p:nvSpPr>
        <p:spPr>
          <a:xfrm>
            <a:off x="6046527" y="5422710"/>
            <a:ext cx="228600" cy="177421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54" name="Straight Connector 53"/>
          <p:cNvCxnSpPr/>
          <p:nvPr/>
        </p:nvCxnSpPr>
        <p:spPr>
          <a:xfrm flipH="1">
            <a:off x="5943600" y="6209731"/>
            <a:ext cx="51748" cy="191069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4605968" y="4191000"/>
            <a:ext cx="2404432" cy="2362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601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70213E-6 L 0.50521 0.15981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260" y="7979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29325E-6 L 0.43559 0.22641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71" y="11309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35893E-6 L 0.5033 0.15102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56" y="7539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47826E-6 L 0.56719 0.06221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51" y="30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43" grpId="0" animBg="1"/>
      <p:bldP spid="44" grpId="0" animBg="1"/>
      <p:bldP spid="45" grpId="0" animBg="1"/>
      <p:bldP spid="46" grpId="0" animBg="1"/>
      <p:bldP spid="46" grpId="1" animBg="1"/>
      <p:bldP spid="46" grpId="2" animBg="1"/>
      <p:bldP spid="47" grpId="0" animBg="1"/>
      <p:bldP spid="47" grpId="1" animBg="1"/>
      <p:bldP spid="47" grpId="2" animBg="1"/>
      <p:bldP spid="48" grpId="0" animBg="1"/>
      <p:bldP spid="48" grpId="1" animBg="1"/>
      <p:bldP spid="48" grpId="2" animBg="1"/>
      <p:bldP spid="49" grpId="0" animBg="1"/>
      <p:bldP spid="49" grpId="1" animBg="1"/>
      <p:bldP spid="49" grpId="2" animBg="1"/>
      <p:bldP spid="50" grpId="0" animBg="1"/>
      <p:bldP spid="51" grpId="0" animBg="1"/>
      <p:bldP spid="52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MST algorithm: attempt 1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2667000" y="4191000"/>
            <a:ext cx="92887" cy="923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>
            <a:stCxn id="7" idx="3"/>
            <a:endCxn id="9" idx="6"/>
          </p:cNvCxnSpPr>
          <p:nvPr/>
        </p:nvCxnSpPr>
        <p:spPr>
          <a:xfrm flipH="1" flipV="1">
            <a:off x="2065361" y="4144838"/>
            <a:ext cx="615242" cy="12496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1972474" y="4098676"/>
            <a:ext cx="92887" cy="923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747403" y="4424970"/>
            <a:ext cx="92887" cy="923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743200" y="6003676"/>
            <a:ext cx="92887" cy="923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886200" y="6324600"/>
            <a:ext cx="92887" cy="923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295400" y="5013076"/>
            <a:ext cx="92887" cy="923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276600" y="4876800"/>
            <a:ext cx="92887" cy="923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>
            <a:stCxn id="7" idx="5"/>
            <a:endCxn id="14" idx="1"/>
          </p:cNvCxnSpPr>
          <p:nvPr/>
        </p:nvCxnSpPr>
        <p:spPr>
          <a:xfrm>
            <a:off x="2746284" y="4269803"/>
            <a:ext cx="543919" cy="62051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0" idx="3"/>
            <a:endCxn id="14" idx="7"/>
          </p:cNvCxnSpPr>
          <p:nvPr/>
        </p:nvCxnSpPr>
        <p:spPr>
          <a:xfrm flipH="1">
            <a:off x="3355884" y="4503773"/>
            <a:ext cx="405122" cy="38654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4" idx="4"/>
            <a:endCxn id="11" idx="7"/>
          </p:cNvCxnSpPr>
          <p:nvPr/>
        </p:nvCxnSpPr>
        <p:spPr>
          <a:xfrm flipH="1">
            <a:off x="2822484" y="4969124"/>
            <a:ext cx="500560" cy="104807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1" idx="3"/>
            <a:endCxn id="20" idx="7"/>
          </p:cNvCxnSpPr>
          <p:nvPr/>
        </p:nvCxnSpPr>
        <p:spPr>
          <a:xfrm flipH="1" flipV="1">
            <a:off x="1891397" y="5652321"/>
            <a:ext cx="865406" cy="43015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1" idx="4"/>
            <a:endCxn id="12" idx="1"/>
          </p:cNvCxnSpPr>
          <p:nvPr/>
        </p:nvCxnSpPr>
        <p:spPr>
          <a:xfrm>
            <a:off x="2789644" y="6096000"/>
            <a:ext cx="1110159" cy="24212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1812113" y="5638800"/>
            <a:ext cx="92887" cy="923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>
            <a:stCxn id="20" idx="1"/>
            <a:endCxn id="13" idx="4"/>
          </p:cNvCxnSpPr>
          <p:nvPr/>
        </p:nvCxnSpPr>
        <p:spPr>
          <a:xfrm flipH="1" flipV="1">
            <a:off x="1341844" y="5105400"/>
            <a:ext cx="483872" cy="546921"/>
          </a:xfrm>
          <a:prstGeom prst="line">
            <a:avLst/>
          </a:prstGeom>
          <a:ln w="38100">
            <a:solidFill>
              <a:schemeClr val="accent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942043" y="3713530"/>
            <a:ext cx="0" cy="2895600"/>
          </a:xfrm>
          <a:prstGeom prst="line">
            <a:avLst/>
          </a:prstGeom>
          <a:ln w="254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1336584" y="5181600"/>
            <a:ext cx="3429000" cy="0"/>
          </a:xfrm>
          <a:prstGeom prst="line">
            <a:avLst/>
          </a:prstGeom>
          <a:ln w="254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13" idx="7"/>
            <a:endCxn id="9" idx="3"/>
          </p:cNvCxnSpPr>
          <p:nvPr/>
        </p:nvCxnSpPr>
        <p:spPr>
          <a:xfrm flipV="1">
            <a:off x="1374684" y="4177479"/>
            <a:ext cx="611393" cy="84911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val 45"/>
          <p:cNvSpPr/>
          <p:nvPr/>
        </p:nvSpPr>
        <p:spPr>
          <a:xfrm>
            <a:off x="2667000" y="4174876"/>
            <a:ext cx="92887" cy="92324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3276600" y="4876800"/>
            <a:ext cx="92887" cy="92324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2726513" y="6019800"/>
            <a:ext cx="92887" cy="92324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3886200" y="6308476"/>
            <a:ext cx="92887" cy="92324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Straight Connector 49"/>
          <p:cNvCxnSpPr>
            <a:stCxn id="13" idx="7"/>
            <a:endCxn id="9" idx="3"/>
          </p:cNvCxnSpPr>
          <p:nvPr/>
        </p:nvCxnSpPr>
        <p:spPr>
          <a:xfrm flipV="1">
            <a:off x="1374684" y="4177479"/>
            <a:ext cx="611393" cy="849118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Content Placeholder 2"/>
          <p:cNvSpPr txBox="1">
            <a:spLocks/>
          </p:cNvSpPr>
          <p:nvPr/>
        </p:nvSpPr>
        <p:spPr bwMode="auto">
          <a:xfrm>
            <a:off x="457200" y="914400"/>
            <a:ext cx="8229600" cy="2879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Trebuchet MS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Trebuchet MS" pitchFamily="34" charset="0"/>
                <a:ea typeface="ＭＳ Ｐゴシック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rebuchet MS" pitchFamily="34" charset="0"/>
                <a:ea typeface="ＭＳ Ｐゴシック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Trebuchet MS" pitchFamily="34" charset="0"/>
                <a:ea typeface="ＭＳ Ｐゴシック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Trebuchet MS" pitchFamily="34" charset="0"/>
                <a:ea typeface="ＭＳ Ｐゴシック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Partition the space hierarchically in a “nice way”</a:t>
            </a:r>
          </a:p>
          <a:p>
            <a:r>
              <a:rPr lang="en-US" dirty="0" smtClean="0"/>
              <a:t>In each part</a:t>
            </a:r>
          </a:p>
          <a:p>
            <a:pPr lvl="1"/>
            <a:r>
              <a:rPr lang="en-US" dirty="0" smtClean="0"/>
              <a:t>Compute a pseudo-solution for the local view</a:t>
            </a:r>
          </a:p>
          <a:p>
            <a:pPr lvl="1"/>
            <a:r>
              <a:rPr lang="en-US" dirty="0" smtClean="0"/>
              <a:t>Sketch the pseudo-solution using small space</a:t>
            </a:r>
          </a:p>
          <a:p>
            <a:pPr lvl="1"/>
            <a:r>
              <a:rPr lang="en-US" dirty="0" smtClean="0"/>
              <a:t>Send the sketch to be used in the next level/round</a:t>
            </a:r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>
            <a:off x="861158" y="953383"/>
            <a:ext cx="1577241" cy="381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1228697" y="2133600"/>
            <a:ext cx="1438303" cy="381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1202214" y="2514600"/>
            <a:ext cx="1131553" cy="381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462866" y="208225"/>
            <a:ext cx="1524754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q</a:t>
            </a:r>
            <a:r>
              <a:rPr lang="en-US" sz="2000" dirty="0" smtClean="0"/>
              <a:t>uad trees!</a:t>
            </a:r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7082620" y="1473074"/>
            <a:ext cx="19050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local MST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6549220" y="3347524"/>
            <a:ext cx="24384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s</a:t>
            </a:r>
            <a:r>
              <a:rPr lang="en-US" sz="2000" dirty="0" smtClean="0"/>
              <a:t>end any point as a representative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4708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0" grpId="0" animBg="1"/>
      <p:bldP spid="46" grpId="0" animBg="1"/>
      <p:bldP spid="47" grpId="0" animBg="1"/>
      <p:bldP spid="48" grpId="0" animBg="1"/>
      <p:bldP spid="49" grpId="0" animBg="1"/>
      <p:bldP spid="4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Difficulties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Quad tree can cut MST edges</a:t>
            </a:r>
          </a:p>
          <a:p>
            <a:pPr lvl="1"/>
            <a:r>
              <a:rPr lang="en-US" dirty="0"/>
              <a:t>f</a:t>
            </a:r>
            <a:r>
              <a:rPr lang="en-US" dirty="0" smtClean="0"/>
              <a:t>orcing irrevocable decisions</a:t>
            </a:r>
          </a:p>
          <a:p>
            <a:r>
              <a:rPr lang="en-US" dirty="0" smtClean="0"/>
              <a:t>Choose a wrong representative</a:t>
            </a:r>
          </a:p>
          <a:p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6740616" y="4232613"/>
            <a:ext cx="92887" cy="923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>
            <a:stCxn id="4" idx="3"/>
            <a:endCxn id="6" idx="6"/>
          </p:cNvCxnSpPr>
          <p:nvPr/>
        </p:nvCxnSpPr>
        <p:spPr>
          <a:xfrm flipH="1" flipV="1">
            <a:off x="6138977" y="4186451"/>
            <a:ext cx="615242" cy="12496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6046090" y="4140289"/>
            <a:ext cx="92887" cy="923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821019" y="4466583"/>
            <a:ext cx="92887" cy="923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816816" y="6045289"/>
            <a:ext cx="92887" cy="923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959816" y="6366213"/>
            <a:ext cx="92887" cy="923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369016" y="5054689"/>
            <a:ext cx="92887" cy="923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350216" y="4918413"/>
            <a:ext cx="92887" cy="923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>
            <a:stCxn id="4" idx="5"/>
            <a:endCxn id="11" idx="1"/>
          </p:cNvCxnSpPr>
          <p:nvPr/>
        </p:nvCxnSpPr>
        <p:spPr>
          <a:xfrm>
            <a:off x="6819900" y="4311416"/>
            <a:ext cx="543919" cy="62051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7" idx="3"/>
            <a:endCxn id="11" idx="7"/>
          </p:cNvCxnSpPr>
          <p:nvPr/>
        </p:nvCxnSpPr>
        <p:spPr>
          <a:xfrm flipH="1">
            <a:off x="7429500" y="4545386"/>
            <a:ext cx="405122" cy="38654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11" idx="4"/>
            <a:endCxn id="8" idx="7"/>
          </p:cNvCxnSpPr>
          <p:nvPr/>
        </p:nvCxnSpPr>
        <p:spPr>
          <a:xfrm flipH="1">
            <a:off x="6896100" y="5010737"/>
            <a:ext cx="500560" cy="104807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8" idx="3"/>
            <a:endCxn id="17" idx="7"/>
          </p:cNvCxnSpPr>
          <p:nvPr/>
        </p:nvCxnSpPr>
        <p:spPr>
          <a:xfrm flipH="1" flipV="1">
            <a:off x="5965013" y="5693934"/>
            <a:ext cx="865406" cy="43015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8" idx="4"/>
            <a:endCxn id="9" idx="1"/>
          </p:cNvCxnSpPr>
          <p:nvPr/>
        </p:nvCxnSpPr>
        <p:spPr>
          <a:xfrm>
            <a:off x="6863260" y="6137613"/>
            <a:ext cx="1110159" cy="24212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5885729" y="5680413"/>
            <a:ext cx="92887" cy="923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>
            <a:stCxn id="17" idx="1"/>
            <a:endCxn id="10" idx="4"/>
          </p:cNvCxnSpPr>
          <p:nvPr/>
        </p:nvCxnSpPr>
        <p:spPr>
          <a:xfrm flipH="1" flipV="1">
            <a:off x="5415460" y="5147013"/>
            <a:ext cx="483872" cy="546921"/>
          </a:xfrm>
          <a:prstGeom prst="line">
            <a:avLst/>
          </a:prstGeom>
          <a:ln w="38100">
            <a:solidFill>
              <a:schemeClr val="accent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015659" y="3755143"/>
            <a:ext cx="0" cy="2895600"/>
          </a:xfrm>
          <a:prstGeom prst="line">
            <a:avLst/>
          </a:prstGeom>
          <a:ln w="254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410200" y="5223213"/>
            <a:ext cx="3429000" cy="0"/>
          </a:xfrm>
          <a:prstGeom prst="line">
            <a:avLst/>
          </a:prstGeom>
          <a:ln w="254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0" idx="7"/>
            <a:endCxn id="6" idx="3"/>
          </p:cNvCxnSpPr>
          <p:nvPr/>
        </p:nvCxnSpPr>
        <p:spPr>
          <a:xfrm flipV="1">
            <a:off x="5448300" y="4219092"/>
            <a:ext cx="611393" cy="84911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6740616" y="4216489"/>
            <a:ext cx="92887" cy="92324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7350216" y="4918413"/>
            <a:ext cx="92887" cy="92324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800129" y="6061413"/>
            <a:ext cx="92887" cy="92324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7959816" y="6350089"/>
            <a:ext cx="92887" cy="92324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/>
          <p:cNvCxnSpPr>
            <a:stCxn id="10" idx="7"/>
            <a:endCxn id="6" idx="3"/>
          </p:cNvCxnSpPr>
          <p:nvPr/>
        </p:nvCxnSpPr>
        <p:spPr>
          <a:xfrm flipV="1">
            <a:off x="5448300" y="4219092"/>
            <a:ext cx="611393" cy="849118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5926913" y="5698876"/>
            <a:ext cx="92887" cy="92324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/>
          <p:cNvCxnSpPr>
            <a:stCxn id="23" idx="3"/>
            <a:endCxn id="17" idx="7"/>
          </p:cNvCxnSpPr>
          <p:nvPr/>
        </p:nvCxnSpPr>
        <p:spPr>
          <a:xfrm flipH="1">
            <a:off x="5965013" y="4997216"/>
            <a:ext cx="1398806" cy="69671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11" idx="5"/>
            <a:endCxn id="25" idx="0"/>
          </p:cNvCxnSpPr>
          <p:nvPr/>
        </p:nvCxnSpPr>
        <p:spPr>
          <a:xfrm>
            <a:off x="7429500" y="4997216"/>
            <a:ext cx="576760" cy="135287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ight Arrow 28"/>
          <p:cNvSpPr/>
          <p:nvPr/>
        </p:nvSpPr>
        <p:spPr>
          <a:xfrm rot="2424902">
            <a:off x="5245551" y="4222275"/>
            <a:ext cx="432703" cy="3262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157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7" grpId="0" animBg="1"/>
      <p:bldP spid="2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838199"/>
                <a:ext cx="8229600" cy="2450415"/>
              </a:xfrm>
            </p:spPr>
            <p:txBody>
              <a:bodyPr>
                <a:normAutofit fontScale="62500" lnSpcReduction="20000"/>
              </a:bodyPr>
              <a:lstStyle/>
              <a:p>
                <a:r>
                  <a:rPr lang="en-US" dirty="0" smtClean="0"/>
                  <a:t>Randomly shifted grid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[Arora’98, …]</a:t>
                </a:r>
              </a:p>
              <a:p>
                <a:r>
                  <a:rPr lang="en-US" dirty="0" smtClean="0"/>
                  <a:t>Take an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dirty="0" smtClean="0"/>
                  <a:t>-net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 smtClean="0"/>
                  <a:t> </a:t>
                </a:r>
                <a:endParaRPr lang="en-US" dirty="0" smtClean="0">
                  <a:solidFill>
                    <a:srgbClr val="C00000"/>
                  </a:solidFill>
                </a:endParaRPr>
              </a:p>
              <a:p>
                <a:r>
                  <a:rPr lang="en-US" dirty="0" smtClean="0"/>
                  <a:t>Net points are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entry/exit portals</a:t>
                </a:r>
                <a:r>
                  <a:rPr lang="en-US" i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/>
                  <a:t>for the cell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Old distance if in the same cell</a:t>
                </a:r>
              </a:p>
              <a:p>
                <a:pPr lvl="1"/>
                <a:r>
                  <a:rPr lang="en-US" dirty="0" smtClean="0"/>
                  <a:t>Snap each point to closest net-point + net-point to net-point distance</a:t>
                </a:r>
              </a:p>
              <a:p>
                <a:r>
                  <a:rPr lang="en-US" dirty="0" smtClean="0">
                    <a:solidFill>
                      <a:srgbClr val="0070C0"/>
                    </a:solidFill>
                  </a:rPr>
                  <a:t>Claim: </a:t>
                </a:r>
                <a:r>
                  <a:rPr lang="en-US" dirty="0" smtClean="0"/>
                  <a:t>all distances preserved up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to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1+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8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in </a:t>
                </a:r>
                <a:r>
                  <a:rPr lang="en-US" dirty="0" smtClean="0"/>
                  <a:t>expectation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838199"/>
                <a:ext cx="8229600" cy="2450415"/>
              </a:xfrm>
              <a:blipFill rotWithShape="0">
                <a:blip r:embed="rId2"/>
                <a:stretch>
                  <a:fillRect l="-667" t="-3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29"/>
          <p:cNvGrpSpPr/>
          <p:nvPr/>
        </p:nvGrpSpPr>
        <p:grpSpPr>
          <a:xfrm>
            <a:off x="607647" y="3581400"/>
            <a:ext cx="4211592" cy="2895600"/>
            <a:chOff x="609600" y="4110990"/>
            <a:chExt cx="4211592" cy="2895600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3505200" y="4110990"/>
              <a:ext cx="0" cy="2895600"/>
            </a:xfrm>
            <a:prstGeom prst="line">
              <a:avLst/>
            </a:prstGeom>
            <a:ln w="50800">
              <a:solidFill>
                <a:srgbClr val="00B05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665208" y="4724400"/>
              <a:ext cx="4155984" cy="0"/>
            </a:xfrm>
            <a:prstGeom prst="line">
              <a:avLst/>
            </a:prstGeom>
            <a:ln w="50800">
              <a:solidFill>
                <a:srgbClr val="00B05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1812113" y="4110990"/>
              <a:ext cx="0" cy="2895600"/>
            </a:xfrm>
            <a:prstGeom prst="line">
              <a:avLst/>
            </a:prstGeom>
            <a:ln w="50800">
              <a:solidFill>
                <a:srgbClr val="00B05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609600" y="6248400"/>
              <a:ext cx="4155984" cy="0"/>
            </a:xfrm>
            <a:prstGeom prst="line">
              <a:avLst/>
            </a:prstGeom>
            <a:ln w="50800">
              <a:solidFill>
                <a:srgbClr val="00B05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Partition: Grid Distance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2667000" y="4251076"/>
            <a:ext cx="92887" cy="923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972474" y="4038600"/>
            <a:ext cx="92887" cy="923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657600" y="4327276"/>
            <a:ext cx="92887" cy="923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743200" y="6003676"/>
            <a:ext cx="92887" cy="923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191928" y="4611944"/>
            <a:ext cx="92887" cy="923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295400" y="5013076"/>
            <a:ext cx="92887" cy="923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276600" y="4876800"/>
            <a:ext cx="92887" cy="923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888313" y="5562600"/>
            <a:ext cx="92887" cy="923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1905000" y="3810000"/>
            <a:ext cx="1464487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2362200" y="3424535"/>
                <a:ext cx="45236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3424535"/>
                <a:ext cx="452367" cy="46166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1" name="Group 60"/>
          <p:cNvGrpSpPr/>
          <p:nvPr/>
        </p:nvGrpSpPr>
        <p:grpSpPr>
          <a:xfrm>
            <a:off x="2079634" y="4419600"/>
            <a:ext cx="1120766" cy="1041524"/>
            <a:chOff x="2133600" y="4419600"/>
            <a:chExt cx="1120766" cy="1041524"/>
          </a:xfrm>
        </p:grpSpPr>
        <p:sp>
          <p:nvSpPr>
            <p:cNvPr id="34" name="Multiply 33"/>
            <p:cNvSpPr/>
            <p:nvPr/>
          </p:nvSpPr>
          <p:spPr>
            <a:xfrm>
              <a:off x="2133600" y="5317565"/>
              <a:ext cx="152400" cy="143559"/>
            </a:xfrm>
            <a:prstGeom prst="mathMultiply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35" name="Multiply 34"/>
            <p:cNvSpPr/>
            <p:nvPr/>
          </p:nvSpPr>
          <p:spPr>
            <a:xfrm>
              <a:off x="2144430" y="4897344"/>
              <a:ext cx="152400" cy="143559"/>
            </a:xfrm>
            <a:prstGeom prst="mathMultiply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36" name="Multiply 35"/>
            <p:cNvSpPr/>
            <p:nvPr/>
          </p:nvSpPr>
          <p:spPr>
            <a:xfrm>
              <a:off x="2140472" y="4424021"/>
              <a:ext cx="152400" cy="143559"/>
            </a:xfrm>
            <a:prstGeom prst="mathMultiply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37" name="Multiply 36"/>
            <p:cNvSpPr/>
            <p:nvPr/>
          </p:nvSpPr>
          <p:spPr>
            <a:xfrm>
              <a:off x="2644766" y="5313144"/>
              <a:ext cx="152400" cy="143559"/>
            </a:xfrm>
            <a:prstGeom prst="mathMultiply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38" name="Multiply 37"/>
            <p:cNvSpPr/>
            <p:nvPr/>
          </p:nvSpPr>
          <p:spPr>
            <a:xfrm>
              <a:off x="2655596" y="4892923"/>
              <a:ext cx="152400" cy="143559"/>
            </a:xfrm>
            <a:prstGeom prst="mathMultiply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39" name="Multiply 38"/>
            <p:cNvSpPr/>
            <p:nvPr/>
          </p:nvSpPr>
          <p:spPr>
            <a:xfrm>
              <a:off x="2651638" y="4419600"/>
              <a:ext cx="152400" cy="143559"/>
            </a:xfrm>
            <a:prstGeom prst="mathMultiply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40" name="Multiply 39"/>
            <p:cNvSpPr/>
            <p:nvPr/>
          </p:nvSpPr>
          <p:spPr>
            <a:xfrm>
              <a:off x="3091136" y="5313144"/>
              <a:ext cx="152400" cy="143559"/>
            </a:xfrm>
            <a:prstGeom prst="mathMultiply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41" name="Multiply 40"/>
            <p:cNvSpPr/>
            <p:nvPr/>
          </p:nvSpPr>
          <p:spPr>
            <a:xfrm>
              <a:off x="3101966" y="4892923"/>
              <a:ext cx="152400" cy="143559"/>
            </a:xfrm>
            <a:prstGeom prst="mathMultiply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42" name="Multiply 41"/>
            <p:cNvSpPr/>
            <p:nvPr/>
          </p:nvSpPr>
          <p:spPr>
            <a:xfrm>
              <a:off x="3098008" y="4419600"/>
              <a:ext cx="152400" cy="143559"/>
            </a:xfrm>
            <a:prstGeom prst="mathMultiply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3756034" y="4418020"/>
            <a:ext cx="1120766" cy="1041524"/>
            <a:chOff x="3839007" y="4418020"/>
            <a:chExt cx="1120766" cy="1041524"/>
          </a:xfrm>
        </p:grpSpPr>
        <p:sp>
          <p:nvSpPr>
            <p:cNvPr id="43" name="Multiply 42"/>
            <p:cNvSpPr/>
            <p:nvPr/>
          </p:nvSpPr>
          <p:spPr>
            <a:xfrm>
              <a:off x="3839007" y="5315985"/>
              <a:ext cx="152400" cy="143559"/>
            </a:xfrm>
            <a:prstGeom prst="mathMultiply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44" name="Multiply 43"/>
            <p:cNvSpPr/>
            <p:nvPr/>
          </p:nvSpPr>
          <p:spPr>
            <a:xfrm>
              <a:off x="3849837" y="4895764"/>
              <a:ext cx="152400" cy="143559"/>
            </a:xfrm>
            <a:prstGeom prst="mathMultiply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45" name="Multiply 44"/>
            <p:cNvSpPr/>
            <p:nvPr/>
          </p:nvSpPr>
          <p:spPr>
            <a:xfrm>
              <a:off x="3845879" y="4422441"/>
              <a:ext cx="152400" cy="143559"/>
            </a:xfrm>
            <a:prstGeom prst="mathMultiply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46" name="Multiply 45"/>
            <p:cNvSpPr/>
            <p:nvPr/>
          </p:nvSpPr>
          <p:spPr>
            <a:xfrm>
              <a:off x="4350173" y="5311564"/>
              <a:ext cx="152400" cy="143559"/>
            </a:xfrm>
            <a:prstGeom prst="mathMultiply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47" name="Multiply 46"/>
            <p:cNvSpPr/>
            <p:nvPr/>
          </p:nvSpPr>
          <p:spPr>
            <a:xfrm>
              <a:off x="4361003" y="4891343"/>
              <a:ext cx="152400" cy="143559"/>
            </a:xfrm>
            <a:prstGeom prst="mathMultiply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48" name="Multiply 47"/>
            <p:cNvSpPr/>
            <p:nvPr/>
          </p:nvSpPr>
          <p:spPr>
            <a:xfrm>
              <a:off x="4357045" y="4418020"/>
              <a:ext cx="152400" cy="143559"/>
            </a:xfrm>
            <a:prstGeom prst="mathMultiply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49" name="Multiply 48"/>
            <p:cNvSpPr/>
            <p:nvPr/>
          </p:nvSpPr>
          <p:spPr>
            <a:xfrm>
              <a:off x="4796543" y="5311564"/>
              <a:ext cx="152400" cy="143559"/>
            </a:xfrm>
            <a:prstGeom prst="mathMultiply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50" name="Multiply 49"/>
            <p:cNvSpPr/>
            <p:nvPr/>
          </p:nvSpPr>
          <p:spPr>
            <a:xfrm>
              <a:off x="4807373" y="4891343"/>
              <a:ext cx="152400" cy="143559"/>
            </a:xfrm>
            <a:prstGeom prst="mathMultiply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51" name="Multiply 50"/>
            <p:cNvSpPr/>
            <p:nvPr/>
          </p:nvSpPr>
          <p:spPr>
            <a:xfrm>
              <a:off x="4803415" y="4418020"/>
              <a:ext cx="152400" cy="143559"/>
            </a:xfrm>
            <a:prstGeom prst="mathMultiply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1967597" y="4406079"/>
            <a:ext cx="1831912" cy="1170042"/>
            <a:chOff x="1967597" y="4406079"/>
            <a:chExt cx="1831912" cy="1170042"/>
          </a:xfrm>
        </p:grpSpPr>
        <p:cxnSp>
          <p:nvCxnSpPr>
            <p:cNvPr id="53" name="Straight Connector 52"/>
            <p:cNvCxnSpPr>
              <a:stCxn id="17" idx="7"/>
              <a:endCxn id="34" idx="3"/>
            </p:cNvCxnSpPr>
            <p:nvPr/>
          </p:nvCxnSpPr>
          <p:spPr>
            <a:xfrm flipV="1">
              <a:off x="1967597" y="5426645"/>
              <a:ext cx="148640" cy="149476"/>
            </a:xfrm>
            <a:prstGeom prst="line">
              <a:avLst/>
            </a:prstGeom>
            <a:ln w="254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45" idx="3"/>
              <a:endCxn id="34" idx="1"/>
            </p:cNvCxnSpPr>
            <p:nvPr/>
          </p:nvCxnSpPr>
          <p:spPr>
            <a:xfrm flipH="1">
              <a:off x="2195431" y="4531521"/>
              <a:ext cx="1604078" cy="820523"/>
            </a:xfrm>
            <a:prstGeom prst="line">
              <a:avLst/>
            </a:prstGeom>
            <a:ln w="254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45" idx="0"/>
              <a:endCxn id="7" idx="5"/>
            </p:cNvCxnSpPr>
            <p:nvPr/>
          </p:nvCxnSpPr>
          <p:spPr>
            <a:xfrm flipH="1" flipV="1">
              <a:off x="3736884" y="4406079"/>
              <a:ext cx="62625" cy="50841"/>
            </a:xfrm>
            <a:prstGeom prst="line">
              <a:avLst/>
            </a:prstGeom>
            <a:ln w="254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3" name="Straight Connector 62"/>
          <p:cNvCxnSpPr>
            <a:stCxn id="4" idx="5"/>
            <a:endCxn id="11" idx="1"/>
          </p:cNvCxnSpPr>
          <p:nvPr/>
        </p:nvCxnSpPr>
        <p:spPr>
          <a:xfrm>
            <a:off x="2746284" y="4329879"/>
            <a:ext cx="543919" cy="560442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2" name="Content Placeholder 2"/>
              <p:cNvSpPr txBox="1">
                <a:spLocks/>
              </p:cNvSpPr>
              <p:nvPr/>
            </p:nvSpPr>
            <p:spPr bwMode="auto">
              <a:xfrm>
                <a:off x="4608701" y="3521169"/>
                <a:ext cx="4622117" cy="25286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fontScale="77500" lnSpcReduction="20000"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Trebuchet MS" pitchFamily="34" charset="0"/>
                    <a:ea typeface="ＭＳ Ｐゴシック" panose="020B0600070205080204" pitchFamily="34" charset="-128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Trebuchet MS" pitchFamily="34" charset="0"/>
                    <a:ea typeface="ＭＳ Ｐゴシック" charset="-128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Trebuchet MS" pitchFamily="34" charset="0"/>
                    <a:ea typeface="ＭＳ Ｐゴシック" charset="-128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Trebuchet MS" pitchFamily="34" charset="0"/>
                    <a:ea typeface="ＭＳ Ｐゴシック" charset="-128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Trebuchet MS" pitchFamily="34" charset="0"/>
                    <a:ea typeface="ＭＳ Ｐゴシック" charset="-128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 smtClean="0"/>
                  <a:t>Proof:</a:t>
                </a:r>
              </a:p>
              <a:p>
                <a:pPr marL="457200" lvl="1" indent="0">
                  <a:buNone/>
                </a:pPr>
                <a:r>
                  <a:rPr lang="en-US" dirty="0"/>
                  <a:t>f</a:t>
                </a:r>
                <a:r>
                  <a:rPr lang="en-US" dirty="0" smtClean="0"/>
                  <a:t>ix pair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dirty="0" smtClean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i="0" dirty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dirty="0" err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i="1" dirty="0" err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 dirty="0" err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𝑐𝑢𝑡</m:t>
                              </m:r>
                            </m:e>
                          </m:d>
                        </m:e>
                      </m:func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m:rPr>
                              <m:lit/>
                            </m:rP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||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m:rPr>
                              <m:lit/>
                            </m:rP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||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Δ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457200" lvl="1" indent="0">
                  <a:buNone/>
                </a:pPr>
                <a:r>
                  <a:rPr lang="en-US" dirty="0" smtClean="0"/>
                  <a:t>Hence: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dirty="0" smtClean="0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dirty="0" smtClean="0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b="0" i="1" dirty="0" smtClean="0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b="0" i="1" dirty="0" smtClean="0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dirty="0" smtClean="0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b="0" i="1" dirty="0" smtClean="0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dirty="0" smtClean="0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d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m:rPr>
                          <m:lit/>
                        </m:rPr>
                        <a:rPr lang="en-US" b="0" i="1" dirty="0" smtClean="0">
                          <a:latin typeface="Cambria Math" panose="02040503050406030204" pitchFamily="18" charset="0"/>
                        </a:rPr>
                        <m:t>||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m:rPr>
                          <m:lit/>
                        </m:rPr>
                        <a:rPr lang="en-US" b="0" i="1" dirty="0" smtClean="0">
                          <a:latin typeface="Cambria Math" panose="02040503050406030204" pitchFamily="18" charset="0"/>
                        </a:rPr>
                        <m:t>||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𝜖</m:t>
                      </m:r>
                      <m:r>
                        <m:rPr>
                          <m:sty m:val="p"/>
                        </m:rPr>
                        <a:rPr lang="en-US" b="0" i="0" dirty="0" smtClean="0">
                          <a:latin typeface="Cambria Math" panose="02040503050406030204" pitchFamily="18" charset="0"/>
                        </a:rPr>
                        <m:t>Δ</m:t>
                      </m:r>
                    </m:oMath>
                  </m:oMathPara>
                </a14:m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:r>
                  <a:rPr lang="en-US" b="0" dirty="0" smtClean="0"/>
                  <a:t>         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≤</m:t>
                    </m:r>
                    <m:r>
                      <m:rPr>
                        <m:lit/>
                      </m:rPr>
                      <a:rPr lang="en-US" b="0" i="1" dirty="0" smtClean="0"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𝑞</m:t>
                    </m:r>
                    <m:r>
                      <m:rPr>
                        <m:lit/>
                      </m:rPr>
                      <a:rPr lang="en-US" b="0" i="1" dirty="0" smtClean="0"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⋅(1+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8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52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08701" y="3521169"/>
                <a:ext cx="4622117" cy="2528669"/>
              </a:xfrm>
              <a:prstGeom prst="rect">
                <a:avLst/>
              </a:prstGeom>
              <a:blipFill rotWithShape="0">
                <a:blip r:embed="rId4"/>
                <a:stretch>
                  <a:fillRect l="-1847" t="-507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9985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6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392 -0.00926 C -0.14913 -3.33333E-6 -0.15521 0.00926 -0.15781 0.02084 C -0.16059 0.0338 -0.1618 0.04885 -0.16302 0.06389 C -0.16441 0.07894 -0.16302 0.0919 -0.1618 0.10602 C -0.16059 0.11852 -0.15833 0.13264 -0.15382 0.14422 C -0.15 0.15579 -0.1434 0.16528 -0.13611 0.17223 C -0.12951 0.17917 -0.1217 0.1838 -0.11406 0.18635 C -0.10607 0.18843 -0.09809 0.18843 -0.0908 0.18635 C -0.08298 0.1838 -0.07569 0.17824 -0.06979 0.16875 C -0.06406 0.16065 -0.05868 0.15023 -0.0559 0.13727 C -0.05278 0.1257 -0.05139 0.10949 -0.05139 0.09653 C -0.05087 0.0838 -0.05139 0.06852 -0.05469 0.05579 C -0.05798 0.04422 -0.06406 0.03473 -0.0717 0.03033 C -0.07969 0.02662 -0.08767 0.03125 -0.09288 0.03936 C -0.09739 0.04769 -0.10069 0.06042 -0.10139 0.07547 C -0.10139 0.09074 -0.10069 0.10463 -0.09739 0.11644 C -0.0941 0.12801 -0.09496 0.1301 -0.08177 0.14561 C -0.06979 0.16181 -0.05798 0.15718 -0.05087 0.15811 C -0.04357 0.15811 -0.03785 0.15371 -0.03055 0.14908 C -0.02257 0.14306 -0.01597 0.13264 -0.01146 0.12315 C -0.00694 0.11412 -0.00486 0.10255 -0.00226 0.0838 C -1.38889E-6 0.06505 -1.38889E-6 0.05579 -1.38889E-6 0.0419 C -1.38889E-6 0.02778 -1.38889E-6 0.01389 -1.38889E-6 -3.33333E-6 " pathEditMode="relative" rAng="0" ptsTypes="AAAAAAAAAAAAAAAAAAAAAAA">
                                      <p:cBhvr>
                                        <p:cTn id="5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98" y="9838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7" grpId="0" animBg="1"/>
      <p:bldP spid="3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reeform 51"/>
          <p:cNvSpPr/>
          <p:nvPr/>
        </p:nvSpPr>
        <p:spPr>
          <a:xfrm>
            <a:off x="2498841" y="6092029"/>
            <a:ext cx="320634" cy="380010"/>
          </a:xfrm>
          <a:custGeom>
            <a:avLst/>
            <a:gdLst>
              <a:gd name="connsiteX0" fmla="*/ 166255 w 320634"/>
              <a:gd name="connsiteY0" fmla="*/ 0 h 380010"/>
              <a:gd name="connsiteX1" fmla="*/ 166255 w 320634"/>
              <a:gd name="connsiteY1" fmla="*/ 0 h 380010"/>
              <a:gd name="connsiteX2" fmla="*/ 71252 w 320634"/>
              <a:gd name="connsiteY2" fmla="*/ 35626 h 380010"/>
              <a:gd name="connsiteX3" fmla="*/ 35626 w 320634"/>
              <a:gd name="connsiteY3" fmla="*/ 59377 h 380010"/>
              <a:gd name="connsiteX4" fmla="*/ 11876 w 320634"/>
              <a:gd name="connsiteY4" fmla="*/ 130629 h 380010"/>
              <a:gd name="connsiteX5" fmla="*/ 0 w 320634"/>
              <a:gd name="connsiteY5" fmla="*/ 190005 h 380010"/>
              <a:gd name="connsiteX6" fmla="*/ 11876 w 320634"/>
              <a:gd name="connsiteY6" fmla="*/ 308758 h 380010"/>
              <a:gd name="connsiteX7" fmla="*/ 47501 w 320634"/>
              <a:gd name="connsiteY7" fmla="*/ 344384 h 380010"/>
              <a:gd name="connsiteX8" fmla="*/ 142504 w 320634"/>
              <a:gd name="connsiteY8" fmla="*/ 380010 h 380010"/>
              <a:gd name="connsiteX9" fmla="*/ 285008 w 320634"/>
              <a:gd name="connsiteY9" fmla="*/ 344384 h 380010"/>
              <a:gd name="connsiteX10" fmla="*/ 296883 w 320634"/>
              <a:gd name="connsiteY10" fmla="*/ 308758 h 380010"/>
              <a:gd name="connsiteX11" fmla="*/ 320634 w 320634"/>
              <a:gd name="connsiteY11" fmla="*/ 178130 h 380010"/>
              <a:gd name="connsiteX12" fmla="*/ 285008 w 320634"/>
              <a:gd name="connsiteY12" fmla="*/ 83127 h 380010"/>
              <a:gd name="connsiteX13" fmla="*/ 213756 w 320634"/>
              <a:gd name="connsiteY13" fmla="*/ 59377 h 380010"/>
              <a:gd name="connsiteX14" fmla="*/ 178130 w 320634"/>
              <a:gd name="connsiteY14" fmla="*/ 47501 h 380010"/>
              <a:gd name="connsiteX15" fmla="*/ 166255 w 320634"/>
              <a:gd name="connsiteY15" fmla="*/ 0 h 38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20634" h="380010">
                <a:moveTo>
                  <a:pt x="166255" y="0"/>
                </a:moveTo>
                <a:lnTo>
                  <a:pt x="166255" y="0"/>
                </a:lnTo>
                <a:cubicBezTo>
                  <a:pt x="134587" y="11875"/>
                  <a:pt x="102042" y="21631"/>
                  <a:pt x="71252" y="35626"/>
                </a:cubicBezTo>
                <a:cubicBezTo>
                  <a:pt x="58259" y="41532"/>
                  <a:pt x="43190" y="47274"/>
                  <a:pt x="35626" y="59377"/>
                </a:cubicBezTo>
                <a:cubicBezTo>
                  <a:pt x="22357" y="80607"/>
                  <a:pt x="18463" y="106476"/>
                  <a:pt x="11876" y="130629"/>
                </a:cubicBezTo>
                <a:cubicBezTo>
                  <a:pt x="6565" y="150102"/>
                  <a:pt x="3959" y="170213"/>
                  <a:pt x="0" y="190005"/>
                </a:cubicBezTo>
                <a:cubicBezTo>
                  <a:pt x="3959" y="229589"/>
                  <a:pt x="177" y="270735"/>
                  <a:pt x="11876" y="308758"/>
                </a:cubicBezTo>
                <a:cubicBezTo>
                  <a:pt x="16815" y="324809"/>
                  <a:pt x="33835" y="334623"/>
                  <a:pt x="47501" y="344384"/>
                </a:cubicBezTo>
                <a:cubicBezTo>
                  <a:pt x="80939" y="368269"/>
                  <a:pt x="104253" y="370447"/>
                  <a:pt x="142504" y="380010"/>
                </a:cubicBezTo>
                <a:cubicBezTo>
                  <a:pt x="190005" y="368135"/>
                  <a:pt x="240551" y="364902"/>
                  <a:pt x="285008" y="344384"/>
                </a:cubicBezTo>
                <a:cubicBezTo>
                  <a:pt x="296374" y="339138"/>
                  <a:pt x="293444" y="320794"/>
                  <a:pt x="296883" y="308758"/>
                </a:cubicBezTo>
                <a:cubicBezTo>
                  <a:pt x="312883" y="252760"/>
                  <a:pt x="311022" y="245417"/>
                  <a:pt x="320634" y="178130"/>
                </a:cubicBezTo>
                <a:cubicBezTo>
                  <a:pt x="315475" y="157494"/>
                  <a:pt x="304116" y="97458"/>
                  <a:pt x="285008" y="83127"/>
                </a:cubicBezTo>
                <a:cubicBezTo>
                  <a:pt x="264980" y="68106"/>
                  <a:pt x="237507" y="67294"/>
                  <a:pt x="213756" y="59377"/>
                </a:cubicBezTo>
                <a:cubicBezTo>
                  <a:pt x="201881" y="55419"/>
                  <a:pt x="186981" y="56352"/>
                  <a:pt x="178130" y="47501"/>
                </a:cubicBezTo>
                <a:lnTo>
                  <a:pt x="166255" y="0"/>
                </a:lnTo>
                <a:close/>
              </a:path>
            </a:pathLst>
          </a:custGeom>
          <a:solidFill>
            <a:srgbClr val="FF0000">
              <a:alpha val="15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reeform 56"/>
          <p:cNvSpPr/>
          <p:nvPr/>
        </p:nvSpPr>
        <p:spPr>
          <a:xfrm>
            <a:off x="1382439" y="5007719"/>
            <a:ext cx="320634" cy="380010"/>
          </a:xfrm>
          <a:custGeom>
            <a:avLst/>
            <a:gdLst>
              <a:gd name="connsiteX0" fmla="*/ 166255 w 320634"/>
              <a:gd name="connsiteY0" fmla="*/ 0 h 380010"/>
              <a:gd name="connsiteX1" fmla="*/ 166255 w 320634"/>
              <a:gd name="connsiteY1" fmla="*/ 0 h 380010"/>
              <a:gd name="connsiteX2" fmla="*/ 71252 w 320634"/>
              <a:gd name="connsiteY2" fmla="*/ 35626 h 380010"/>
              <a:gd name="connsiteX3" fmla="*/ 35626 w 320634"/>
              <a:gd name="connsiteY3" fmla="*/ 59377 h 380010"/>
              <a:gd name="connsiteX4" fmla="*/ 11876 w 320634"/>
              <a:gd name="connsiteY4" fmla="*/ 130629 h 380010"/>
              <a:gd name="connsiteX5" fmla="*/ 0 w 320634"/>
              <a:gd name="connsiteY5" fmla="*/ 190005 h 380010"/>
              <a:gd name="connsiteX6" fmla="*/ 11876 w 320634"/>
              <a:gd name="connsiteY6" fmla="*/ 308758 h 380010"/>
              <a:gd name="connsiteX7" fmla="*/ 47501 w 320634"/>
              <a:gd name="connsiteY7" fmla="*/ 344384 h 380010"/>
              <a:gd name="connsiteX8" fmla="*/ 142504 w 320634"/>
              <a:gd name="connsiteY8" fmla="*/ 380010 h 380010"/>
              <a:gd name="connsiteX9" fmla="*/ 285008 w 320634"/>
              <a:gd name="connsiteY9" fmla="*/ 344384 h 380010"/>
              <a:gd name="connsiteX10" fmla="*/ 296883 w 320634"/>
              <a:gd name="connsiteY10" fmla="*/ 308758 h 380010"/>
              <a:gd name="connsiteX11" fmla="*/ 320634 w 320634"/>
              <a:gd name="connsiteY11" fmla="*/ 178130 h 380010"/>
              <a:gd name="connsiteX12" fmla="*/ 285008 w 320634"/>
              <a:gd name="connsiteY12" fmla="*/ 83127 h 380010"/>
              <a:gd name="connsiteX13" fmla="*/ 213756 w 320634"/>
              <a:gd name="connsiteY13" fmla="*/ 59377 h 380010"/>
              <a:gd name="connsiteX14" fmla="*/ 178130 w 320634"/>
              <a:gd name="connsiteY14" fmla="*/ 47501 h 380010"/>
              <a:gd name="connsiteX15" fmla="*/ 166255 w 320634"/>
              <a:gd name="connsiteY15" fmla="*/ 0 h 38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20634" h="380010">
                <a:moveTo>
                  <a:pt x="166255" y="0"/>
                </a:moveTo>
                <a:lnTo>
                  <a:pt x="166255" y="0"/>
                </a:lnTo>
                <a:cubicBezTo>
                  <a:pt x="134587" y="11875"/>
                  <a:pt x="102042" y="21631"/>
                  <a:pt x="71252" y="35626"/>
                </a:cubicBezTo>
                <a:cubicBezTo>
                  <a:pt x="58259" y="41532"/>
                  <a:pt x="43190" y="47274"/>
                  <a:pt x="35626" y="59377"/>
                </a:cubicBezTo>
                <a:cubicBezTo>
                  <a:pt x="22357" y="80607"/>
                  <a:pt x="18463" y="106476"/>
                  <a:pt x="11876" y="130629"/>
                </a:cubicBezTo>
                <a:cubicBezTo>
                  <a:pt x="6565" y="150102"/>
                  <a:pt x="3959" y="170213"/>
                  <a:pt x="0" y="190005"/>
                </a:cubicBezTo>
                <a:cubicBezTo>
                  <a:pt x="3959" y="229589"/>
                  <a:pt x="177" y="270735"/>
                  <a:pt x="11876" y="308758"/>
                </a:cubicBezTo>
                <a:cubicBezTo>
                  <a:pt x="16815" y="324809"/>
                  <a:pt x="33835" y="334623"/>
                  <a:pt x="47501" y="344384"/>
                </a:cubicBezTo>
                <a:cubicBezTo>
                  <a:pt x="80939" y="368269"/>
                  <a:pt x="104253" y="370447"/>
                  <a:pt x="142504" y="380010"/>
                </a:cubicBezTo>
                <a:cubicBezTo>
                  <a:pt x="190005" y="368135"/>
                  <a:pt x="240551" y="364902"/>
                  <a:pt x="285008" y="344384"/>
                </a:cubicBezTo>
                <a:cubicBezTo>
                  <a:pt x="296374" y="339138"/>
                  <a:pt x="293444" y="320794"/>
                  <a:pt x="296883" y="308758"/>
                </a:cubicBezTo>
                <a:cubicBezTo>
                  <a:pt x="312883" y="252760"/>
                  <a:pt x="311022" y="245417"/>
                  <a:pt x="320634" y="178130"/>
                </a:cubicBezTo>
                <a:cubicBezTo>
                  <a:pt x="315475" y="157494"/>
                  <a:pt x="304116" y="97458"/>
                  <a:pt x="285008" y="83127"/>
                </a:cubicBezTo>
                <a:cubicBezTo>
                  <a:pt x="264980" y="68106"/>
                  <a:pt x="237507" y="67294"/>
                  <a:pt x="213756" y="59377"/>
                </a:cubicBezTo>
                <a:cubicBezTo>
                  <a:pt x="201881" y="55419"/>
                  <a:pt x="186981" y="56352"/>
                  <a:pt x="178130" y="47501"/>
                </a:cubicBezTo>
                <a:lnTo>
                  <a:pt x="166255" y="0"/>
                </a:lnTo>
                <a:close/>
              </a:path>
            </a:pathLst>
          </a:custGeom>
          <a:solidFill>
            <a:srgbClr val="FF0000">
              <a:alpha val="15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reeform 59"/>
          <p:cNvSpPr/>
          <p:nvPr/>
        </p:nvSpPr>
        <p:spPr>
          <a:xfrm>
            <a:off x="2045346" y="3957069"/>
            <a:ext cx="320634" cy="380010"/>
          </a:xfrm>
          <a:custGeom>
            <a:avLst/>
            <a:gdLst>
              <a:gd name="connsiteX0" fmla="*/ 166255 w 320634"/>
              <a:gd name="connsiteY0" fmla="*/ 0 h 380010"/>
              <a:gd name="connsiteX1" fmla="*/ 166255 w 320634"/>
              <a:gd name="connsiteY1" fmla="*/ 0 h 380010"/>
              <a:gd name="connsiteX2" fmla="*/ 71252 w 320634"/>
              <a:gd name="connsiteY2" fmla="*/ 35626 h 380010"/>
              <a:gd name="connsiteX3" fmla="*/ 35626 w 320634"/>
              <a:gd name="connsiteY3" fmla="*/ 59377 h 380010"/>
              <a:gd name="connsiteX4" fmla="*/ 11876 w 320634"/>
              <a:gd name="connsiteY4" fmla="*/ 130629 h 380010"/>
              <a:gd name="connsiteX5" fmla="*/ 0 w 320634"/>
              <a:gd name="connsiteY5" fmla="*/ 190005 h 380010"/>
              <a:gd name="connsiteX6" fmla="*/ 11876 w 320634"/>
              <a:gd name="connsiteY6" fmla="*/ 308758 h 380010"/>
              <a:gd name="connsiteX7" fmla="*/ 47501 w 320634"/>
              <a:gd name="connsiteY7" fmla="*/ 344384 h 380010"/>
              <a:gd name="connsiteX8" fmla="*/ 142504 w 320634"/>
              <a:gd name="connsiteY8" fmla="*/ 380010 h 380010"/>
              <a:gd name="connsiteX9" fmla="*/ 285008 w 320634"/>
              <a:gd name="connsiteY9" fmla="*/ 344384 h 380010"/>
              <a:gd name="connsiteX10" fmla="*/ 296883 w 320634"/>
              <a:gd name="connsiteY10" fmla="*/ 308758 h 380010"/>
              <a:gd name="connsiteX11" fmla="*/ 320634 w 320634"/>
              <a:gd name="connsiteY11" fmla="*/ 178130 h 380010"/>
              <a:gd name="connsiteX12" fmla="*/ 285008 w 320634"/>
              <a:gd name="connsiteY12" fmla="*/ 83127 h 380010"/>
              <a:gd name="connsiteX13" fmla="*/ 213756 w 320634"/>
              <a:gd name="connsiteY13" fmla="*/ 59377 h 380010"/>
              <a:gd name="connsiteX14" fmla="*/ 178130 w 320634"/>
              <a:gd name="connsiteY14" fmla="*/ 47501 h 380010"/>
              <a:gd name="connsiteX15" fmla="*/ 166255 w 320634"/>
              <a:gd name="connsiteY15" fmla="*/ 0 h 38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20634" h="380010">
                <a:moveTo>
                  <a:pt x="166255" y="0"/>
                </a:moveTo>
                <a:lnTo>
                  <a:pt x="166255" y="0"/>
                </a:lnTo>
                <a:cubicBezTo>
                  <a:pt x="134587" y="11875"/>
                  <a:pt x="102042" y="21631"/>
                  <a:pt x="71252" y="35626"/>
                </a:cubicBezTo>
                <a:cubicBezTo>
                  <a:pt x="58259" y="41532"/>
                  <a:pt x="43190" y="47274"/>
                  <a:pt x="35626" y="59377"/>
                </a:cubicBezTo>
                <a:cubicBezTo>
                  <a:pt x="22357" y="80607"/>
                  <a:pt x="18463" y="106476"/>
                  <a:pt x="11876" y="130629"/>
                </a:cubicBezTo>
                <a:cubicBezTo>
                  <a:pt x="6565" y="150102"/>
                  <a:pt x="3959" y="170213"/>
                  <a:pt x="0" y="190005"/>
                </a:cubicBezTo>
                <a:cubicBezTo>
                  <a:pt x="3959" y="229589"/>
                  <a:pt x="177" y="270735"/>
                  <a:pt x="11876" y="308758"/>
                </a:cubicBezTo>
                <a:cubicBezTo>
                  <a:pt x="16815" y="324809"/>
                  <a:pt x="33835" y="334623"/>
                  <a:pt x="47501" y="344384"/>
                </a:cubicBezTo>
                <a:cubicBezTo>
                  <a:pt x="80939" y="368269"/>
                  <a:pt x="104253" y="370447"/>
                  <a:pt x="142504" y="380010"/>
                </a:cubicBezTo>
                <a:cubicBezTo>
                  <a:pt x="190005" y="368135"/>
                  <a:pt x="240551" y="364902"/>
                  <a:pt x="285008" y="344384"/>
                </a:cubicBezTo>
                <a:cubicBezTo>
                  <a:pt x="296374" y="339138"/>
                  <a:pt x="293444" y="320794"/>
                  <a:pt x="296883" y="308758"/>
                </a:cubicBezTo>
                <a:cubicBezTo>
                  <a:pt x="312883" y="252760"/>
                  <a:pt x="311022" y="245417"/>
                  <a:pt x="320634" y="178130"/>
                </a:cubicBezTo>
                <a:cubicBezTo>
                  <a:pt x="315475" y="157494"/>
                  <a:pt x="304116" y="97458"/>
                  <a:pt x="285008" y="83127"/>
                </a:cubicBezTo>
                <a:cubicBezTo>
                  <a:pt x="264980" y="68106"/>
                  <a:pt x="237507" y="67294"/>
                  <a:pt x="213756" y="59377"/>
                </a:cubicBezTo>
                <a:cubicBezTo>
                  <a:pt x="201881" y="55419"/>
                  <a:pt x="186981" y="56352"/>
                  <a:pt x="178130" y="47501"/>
                </a:cubicBezTo>
                <a:lnTo>
                  <a:pt x="166255" y="0"/>
                </a:lnTo>
                <a:close/>
              </a:path>
            </a:pathLst>
          </a:custGeom>
          <a:solidFill>
            <a:srgbClr val="FF0000">
              <a:alpha val="15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 55"/>
          <p:cNvSpPr/>
          <p:nvPr/>
        </p:nvSpPr>
        <p:spPr>
          <a:xfrm>
            <a:off x="2018805" y="5415148"/>
            <a:ext cx="320634" cy="380010"/>
          </a:xfrm>
          <a:custGeom>
            <a:avLst/>
            <a:gdLst>
              <a:gd name="connsiteX0" fmla="*/ 166255 w 320634"/>
              <a:gd name="connsiteY0" fmla="*/ 0 h 380010"/>
              <a:gd name="connsiteX1" fmla="*/ 166255 w 320634"/>
              <a:gd name="connsiteY1" fmla="*/ 0 h 380010"/>
              <a:gd name="connsiteX2" fmla="*/ 71252 w 320634"/>
              <a:gd name="connsiteY2" fmla="*/ 35626 h 380010"/>
              <a:gd name="connsiteX3" fmla="*/ 35626 w 320634"/>
              <a:gd name="connsiteY3" fmla="*/ 59377 h 380010"/>
              <a:gd name="connsiteX4" fmla="*/ 11876 w 320634"/>
              <a:gd name="connsiteY4" fmla="*/ 130629 h 380010"/>
              <a:gd name="connsiteX5" fmla="*/ 0 w 320634"/>
              <a:gd name="connsiteY5" fmla="*/ 190005 h 380010"/>
              <a:gd name="connsiteX6" fmla="*/ 11876 w 320634"/>
              <a:gd name="connsiteY6" fmla="*/ 308758 h 380010"/>
              <a:gd name="connsiteX7" fmla="*/ 47501 w 320634"/>
              <a:gd name="connsiteY7" fmla="*/ 344384 h 380010"/>
              <a:gd name="connsiteX8" fmla="*/ 142504 w 320634"/>
              <a:gd name="connsiteY8" fmla="*/ 380010 h 380010"/>
              <a:gd name="connsiteX9" fmla="*/ 285008 w 320634"/>
              <a:gd name="connsiteY9" fmla="*/ 344384 h 380010"/>
              <a:gd name="connsiteX10" fmla="*/ 296883 w 320634"/>
              <a:gd name="connsiteY10" fmla="*/ 308758 h 380010"/>
              <a:gd name="connsiteX11" fmla="*/ 320634 w 320634"/>
              <a:gd name="connsiteY11" fmla="*/ 178130 h 380010"/>
              <a:gd name="connsiteX12" fmla="*/ 285008 w 320634"/>
              <a:gd name="connsiteY12" fmla="*/ 83127 h 380010"/>
              <a:gd name="connsiteX13" fmla="*/ 213756 w 320634"/>
              <a:gd name="connsiteY13" fmla="*/ 59377 h 380010"/>
              <a:gd name="connsiteX14" fmla="*/ 178130 w 320634"/>
              <a:gd name="connsiteY14" fmla="*/ 47501 h 380010"/>
              <a:gd name="connsiteX15" fmla="*/ 166255 w 320634"/>
              <a:gd name="connsiteY15" fmla="*/ 0 h 38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20634" h="380010">
                <a:moveTo>
                  <a:pt x="166255" y="0"/>
                </a:moveTo>
                <a:lnTo>
                  <a:pt x="166255" y="0"/>
                </a:lnTo>
                <a:cubicBezTo>
                  <a:pt x="134587" y="11875"/>
                  <a:pt x="102042" y="21631"/>
                  <a:pt x="71252" y="35626"/>
                </a:cubicBezTo>
                <a:cubicBezTo>
                  <a:pt x="58259" y="41532"/>
                  <a:pt x="43190" y="47274"/>
                  <a:pt x="35626" y="59377"/>
                </a:cubicBezTo>
                <a:cubicBezTo>
                  <a:pt x="22357" y="80607"/>
                  <a:pt x="18463" y="106476"/>
                  <a:pt x="11876" y="130629"/>
                </a:cubicBezTo>
                <a:cubicBezTo>
                  <a:pt x="6565" y="150102"/>
                  <a:pt x="3959" y="170213"/>
                  <a:pt x="0" y="190005"/>
                </a:cubicBezTo>
                <a:cubicBezTo>
                  <a:pt x="3959" y="229589"/>
                  <a:pt x="177" y="270735"/>
                  <a:pt x="11876" y="308758"/>
                </a:cubicBezTo>
                <a:cubicBezTo>
                  <a:pt x="16815" y="324809"/>
                  <a:pt x="33835" y="334623"/>
                  <a:pt x="47501" y="344384"/>
                </a:cubicBezTo>
                <a:cubicBezTo>
                  <a:pt x="80939" y="368269"/>
                  <a:pt x="104253" y="370447"/>
                  <a:pt x="142504" y="380010"/>
                </a:cubicBezTo>
                <a:cubicBezTo>
                  <a:pt x="190005" y="368135"/>
                  <a:pt x="240551" y="364902"/>
                  <a:pt x="285008" y="344384"/>
                </a:cubicBezTo>
                <a:cubicBezTo>
                  <a:pt x="296374" y="339138"/>
                  <a:pt x="293444" y="320794"/>
                  <a:pt x="296883" y="308758"/>
                </a:cubicBezTo>
                <a:cubicBezTo>
                  <a:pt x="312883" y="252760"/>
                  <a:pt x="311022" y="245417"/>
                  <a:pt x="320634" y="178130"/>
                </a:cubicBezTo>
                <a:cubicBezTo>
                  <a:pt x="315475" y="157494"/>
                  <a:pt x="304116" y="97458"/>
                  <a:pt x="285008" y="83127"/>
                </a:cubicBezTo>
                <a:cubicBezTo>
                  <a:pt x="264980" y="68106"/>
                  <a:pt x="237507" y="67294"/>
                  <a:pt x="213756" y="59377"/>
                </a:cubicBezTo>
                <a:cubicBezTo>
                  <a:pt x="201881" y="55419"/>
                  <a:pt x="186981" y="56352"/>
                  <a:pt x="178130" y="47501"/>
                </a:cubicBezTo>
                <a:lnTo>
                  <a:pt x="166255" y="0"/>
                </a:lnTo>
                <a:close/>
              </a:path>
            </a:pathLst>
          </a:custGeom>
          <a:solidFill>
            <a:srgbClr val="FF0000">
              <a:alpha val="15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reeform 57"/>
          <p:cNvSpPr/>
          <p:nvPr/>
        </p:nvSpPr>
        <p:spPr>
          <a:xfrm>
            <a:off x="3764478" y="4560125"/>
            <a:ext cx="701802" cy="356259"/>
          </a:xfrm>
          <a:custGeom>
            <a:avLst/>
            <a:gdLst>
              <a:gd name="connsiteX0" fmla="*/ 273132 w 701802"/>
              <a:gd name="connsiteY0" fmla="*/ 11875 h 356259"/>
              <a:gd name="connsiteX1" fmla="*/ 273132 w 701802"/>
              <a:gd name="connsiteY1" fmla="*/ 11875 h 356259"/>
              <a:gd name="connsiteX2" fmla="*/ 71252 w 701802"/>
              <a:gd name="connsiteY2" fmla="*/ 35626 h 356259"/>
              <a:gd name="connsiteX3" fmla="*/ 23751 w 701802"/>
              <a:gd name="connsiteY3" fmla="*/ 47501 h 356259"/>
              <a:gd name="connsiteX4" fmla="*/ 0 w 701802"/>
              <a:gd name="connsiteY4" fmla="*/ 95002 h 356259"/>
              <a:gd name="connsiteX5" fmla="*/ 11875 w 701802"/>
              <a:gd name="connsiteY5" fmla="*/ 261257 h 356259"/>
              <a:gd name="connsiteX6" fmla="*/ 142504 w 701802"/>
              <a:gd name="connsiteY6" fmla="*/ 344384 h 356259"/>
              <a:gd name="connsiteX7" fmla="*/ 225631 w 701802"/>
              <a:gd name="connsiteY7" fmla="*/ 356259 h 356259"/>
              <a:gd name="connsiteX8" fmla="*/ 344384 w 701802"/>
              <a:gd name="connsiteY8" fmla="*/ 332509 h 356259"/>
              <a:gd name="connsiteX9" fmla="*/ 380010 w 701802"/>
              <a:gd name="connsiteY9" fmla="*/ 320633 h 356259"/>
              <a:gd name="connsiteX10" fmla="*/ 617517 w 701802"/>
              <a:gd name="connsiteY10" fmla="*/ 308758 h 356259"/>
              <a:gd name="connsiteX11" fmla="*/ 653143 w 701802"/>
              <a:gd name="connsiteY11" fmla="*/ 296883 h 356259"/>
              <a:gd name="connsiteX12" fmla="*/ 665018 w 701802"/>
              <a:gd name="connsiteY12" fmla="*/ 261257 h 356259"/>
              <a:gd name="connsiteX13" fmla="*/ 688769 w 701802"/>
              <a:gd name="connsiteY13" fmla="*/ 213756 h 356259"/>
              <a:gd name="connsiteX14" fmla="*/ 676893 w 701802"/>
              <a:gd name="connsiteY14" fmla="*/ 95002 h 356259"/>
              <a:gd name="connsiteX15" fmla="*/ 617517 w 701802"/>
              <a:gd name="connsiteY15" fmla="*/ 71252 h 356259"/>
              <a:gd name="connsiteX16" fmla="*/ 522514 w 701802"/>
              <a:gd name="connsiteY16" fmla="*/ 23750 h 356259"/>
              <a:gd name="connsiteX17" fmla="*/ 451262 w 701802"/>
              <a:gd name="connsiteY17" fmla="*/ 11875 h 356259"/>
              <a:gd name="connsiteX18" fmla="*/ 391886 w 701802"/>
              <a:gd name="connsiteY18" fmla="*/ 0 h 356259"/>
              <a:gd name="connsiteX19" fmla="*/ 273132 w 701802"/>
              <a:gd name="connsiteY19" fmla="*/ 11875 h 356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01802" h="356259">
                <a:moveTo>
                  <a:pt x="273132" y="11875"/>
                </a:moveTo>
                <a:lnTo>
                  <a:pt x="273132" y="11875"/>
                </a:lnTo>
                <a:cubicBezTo>
                  <a:pt x="205839" y="19792"/>
                  <a:pt x="138328" y="26044"/>
                  <a:pt x="71252" y="35626"/>
                </a:cubicBezTo>
                <a:cubicBezTo>
                  <a:pt x="55095" y="37934"/>
                  <a:pt x="36289" y="37053"/>
                  <a:pt x="23751" y="47501"/>
                </a:cubicBezTo>
                <a:cubicBezTo>
                  <a:pt x="10151" y="58834"/>
                  <a:pt x="7917" y="79168"/>
                  <a:pt x="0" y="95002"/>
                </a:cubicBezTo>
                <a:cubicBezTo>
                  <a:pt x="3958" y="150420"/>
                  <a:pt x="-2265" y="207527"/>
                  <a:pt x="11875" y="261257"/>
                </a:cubicBezTo>
                <a:cubicBezTo>
                  <a:pt x="28912" y="325996"/>
                  <a:pt x="90112" y="333157"/>
                  <a:pt x="142504" y="344384"/>
                </a:cubicBezTo>
                <a:cubicBezTo>
                  <a:pt x="169873" y="350249"/>
                  <a:pt x="197922" y="352301"/>
                  <a:pt x="225631" y="356259"/>
                </a:cubicBezTo>
                <a:cubicBezTo>
                  <a:pt x="265215" y="348342"/>
                  <a:pt x="305050" y="341586"/>
                  <a:pt x="344384" y="332509"/>
                </a:cubicBezTo>
                <a:cubicBezTo>
                  <a:pt x="356581" y="329694"/>
                  <a:pt x="367539" y="321717"/>
                  <a:pt x="380010" y="320633"/>
                </a:cubicBezTo>
                <a:cubicBezTo>
                  <a:pt x="458980" y="313766"/>
                  <a:pt x="538348" y="312716"/>
                  <a:pt x="617517" y="308758"/>
                </a:cubicBezTo>
                <a:cubicBezTo>
                  <a:pt x="629392" y="304800"/>
                  <a:pt x="644292" y="305734"/>
                  <a:pt x="653143" y="296883"/>
                </a:cubicBezTo>
                <a:cubicBezTo>
                  <a:pt x="661994" y="288032"/>
                  <a:pt x="660087" y="272763"/>
                  <a:pt x="665018" y="261257"/>
                </a:cubicBezTo>
                <a:cubicBezTo>
                  <a:pt x="671991" y="244986"/>
                  <a:pt x="680852" y="229590"/>
                  <a:pt x="688769" y="213756"/>
                </a:cubicBezTo>
                <a:cubicBezTo>
                  <a:pt x="699910" y="169192"/>
                  <a:pt x="716245" y="139976"/>
                  <a:pt x="676893" y="95002"/>
                </a:cubicBezTo>
                <a:cubicBezTo>
                  <a:pt x="662856" y="78960"/>
                  <a:pt x="636872" y="80185"/>
                  <a:pt x="617517" y="71252"/>
                </a:cubicBezTo>
                <a:cubicBezTo>
                  <a:pt x="585370" y="56415"/>
                  <a:pt x="555857" y="35658"/>
                  <a:pt x="522514" y="23750"/>
                </a:cubicBezTo>
                <a:cubicBezTo>
                  <a:pt x="499839" y="15652"/>
                  <a:pt x="474952" y="16182"/>
                  <a:pt x="451262" y="11875"/>
                </a:cubicBezTo>
                <a:cubicBezTo>
                  <a:pt x="431404" y="8264"/>
                  <a:pt x="411678" y="3958"/>
                  <a:pt x="391886" y="0"/>
                </a:cubicBezTo>
                <a:lnTo>
                  <a:pt x="273132" y="11875"/>
                </a:lnTo>
                <a:close/>
              </a:path>
            </a:pathLst>
          </a:custGeom>
          <a:solidFill>
            <a:srgbClr val="FF0000">
              <a:alpha val="15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eform 52"/>
          <p:cNvSpPr/>
          <p:nvPr/>
        </p:nvSpPr>
        <p:spPr>
          <a:xfrm>
            <a:off x="2565024" y="4607626"/>
            <a:ext cx="760067" cy="795647"/>
          </a:xfrm>
          <a:custGeom>
            <a:avLst/>
            <a:gdLst>
              <a:gd name="connsiteX0" fmla="*/ 296929 w 760067"/>
              <a:gd name="connsiteY0" fmla="*/ 47501 h 795647"/>
              <a:gd name="connsiteX1" fmla="*/ 296929 w 760067"/>
              <a:gd name="connsiteY1" fmla="*/ 47501 h 795647"/>
              <a:gd name="connsiteX2" fmla="*/ 142550 w 760067"/>
              <a:gd name="connsiteY2" fmla="*/ 0 h 795647"/>
              <a:gd name="connsiteX3" fmla="*/ 35672 w 760067"/>
              <a:gd name="connsiteY3" fmla="*/ 11875 h 795647"/>
              <a:gd name="connsiteX4" fmla="*/ 46 w 760067"/>
              <a:gd name="connsiteY4" fmla="*/ 59377 h 795647"/>
              <a:gd name="connsiteX5" fmla="*/ 47547 w 760067"/>
              <a:gd name="connsiteY5" fmla="*/ 237506 h 795647"/>
              <a:gd name="connsiteX6" fmla="*/ 83173 w 760067"/>
              <a:gd name="connsiteY6" fmla="*/ 261257 h 795647"/>
              <a:gd name="connsiteX7" fmla="*/ 130675 w 760067"/>
              <a:gd name="connsiteY7" fmla="*/ 308758 h 795647"/>
              <a:gd name="connsiteX8" fmla="*/ 178176 w 760067"/>
              <a:gd name="connsiteY8" fmla="*/ 344384 h 795647"/>
              <a:gd name="connsiteX9" fmla="*/ 249428 w 760067"/>
              <a:gd name="connsiteY9" fmla="*/ 427512 h 795647"/>
              <a:gd name="connsiteX10" fmla="*/ 296929 w 760067"/>
              <a:gd name="connsiteY10" fmla="*/ 463138 h 795647"/>
              <a:gd name="connsiteX11" fmla="*/ 368181 w 760067"/>
              <a:gd name="connsiteY11" fmla="*/ 522514 h 795647"/>
              <a:gd name="connsiteX12" fmla="*/ 439433 w 760067"/>
              <a:gd name="connsiteY12" fmla="*/ 593766 h 795647"/>
              <a:gd name="connsiteX13" fmla="*/ 463184 w 760067"/>
              <a:gd name="connsiteY13" fmla="*/ 629392 h 795647"/>
              <a:gd name="connsiteX14" fmla="*/ 510685 w 760067"/>
              <a:gd name="connsiteY14" fmla="*/ 665018 h 795647"/>
              <a:gd name="connsiteX15" fmla="*/ 581937 w 760067"/>
              <a:gd name="connsiteY15" fmla="*/ 736270 h 795647"/>
              <a:gd name="connsiteX16" fmla="*/ 641314 w 760067"/>
              <a:gd name="connsiteY16" fmla="*/ 760021 h 795647"/>
              <a:gd name="connsiteX17" fmla="*/ 700690 w 760067"/>
              <a:gd name="connsiteY17" fmla="*/ 795647 h 795647"/>
              <a:gd name="connsiteX18" fmla="*/ 736316 w 760067"/>
              <a:gd name="connsiteY18" fmla="*/ 783771 h 795647"/>
              <a:gd name="connsiteX19" fmla="*/ 748192 w 760067"/>
              <a:gd name="connsiteY19" fmla="*/ 724395 h 795647"/>
              <a:gd name="connsiteX20" fmla="*/ 760067 w 760067"/>
              <a:gd name="connsiteY20" fmla="*/ 676893 h 795647"/>
              <a:gd name="connsiteX21" fmla="*/ 748192 w 760067"/>
              <a:gd name="connsiteY21" fmla="*/ 558140 h 795647"/>
              <a:gd name="connsiteX22" fmla="*/ 688815 w 760067"/>
              <a:gd name="connsiteY22" fmla="*/ 451262 h 795647"/>
              <a:gd name="connsiteX23" fmla="*/ 617563 w 760067"/>
              <a:gd name="connsiteY23" fmla="*/ 344384 h 795647"/>
              <a:gd name="connsiteX24" fmla="*/ 593812 w 760067"/>
              <a:gd name="connsiteY24" fmla="*/ 308758 h 795647"/>
              <a:gd name="connsiteX25" fmla="*/ 522560 w 760067"/>
              <a:gd name="connsiteY25" fmla="*/ 237506 h 795647"/>
              <a:gd name="connsiteX26" fmla="*/ 463184 w 760067"/>
              <a:gd name="connsiteY26" fmla="*/ 190005 h 795647"/>
              <a:gd name="connsiteX27" fmla="*/ 427558 w 760067"/>
              <a:gd name="connsiteY27" fmla="*/ 166255 h 795647"/>
              <a:gd name="connsiteX28" fmla="*/ 344431 w 760067"/>
              <a:gd name="connsiteY28" fmla="*/ 95003 h 795647"/>
              <a:gd name="connsiteX29" fmla="*/ 308805 w 760067"/>
              <a:gd name="connsiteY29" fmla="*/ 71252 h 795647"/>
              <a:gd name="connsiteX30" fmla="*/ 273179 w 760067"/>
              <a:gd name="connsiteY30" fmla="*/ 59377 h 795647"/>
              <a:gd name="connsiteX31" fmla="*/ 296929 w 760067"/>
              <a:gd name="connsiteY31" fmla="*/ 47501 h 795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760067" h="795647">
                <a:moveTo>
                  <a:pt x="296929" y="47501"/>
                </a:moveTo>
                <a:lnTo>
                  <a:pt x="296929" y="47501"/>
                </a:lnTo>
                <a:cubicBezTo>
                  <a:pt x="265724" y="35799"/>
                  <a:pt x="185738" y="0"/>
                  <a:pt x="142550" y="0"/>
                </a:cubicBezTo>
                <a:cubicBezTo>
                  <a:pt x="106705" y="0"/>
                  <a:pt x="71298" y="7917"/>
                  <a:pt x="35672" y="11875"/>
                </a:cubicBezTo>
                <a:cubicBezTo>
                  <a:pt x="23797" y="27709"/>
                  <a:pt x="1456" y="39635"/>
                  <a:pt x="46" y="59377"/>
                </a:cubicBezTo>
                <a:cubicBezTo>
                  <a:pt x="-1243" y="77417"/>
                  <a:pt x="24235" y="204868"/>
                  <a:pt x="47547" y="237506"/>
                </a:cubicBezTo>
                <a:cubicBezTo>
                  <a:pt x="55843" y="249120"/>
                  <a:pt x="72337" y="251969"/>
                  <a:pt x="83173" y="261257"/>
                </a:cubicBezTo>
                <a:cubicBezTo>
                  <a:pt x="100175" y="275830"/>
                  <a:pt x="113823" y="294013"/>
                  <a:pt x="130675" y="308758"/>
                </a:cubicBezTo>
                <a:cubicBezTo>
                  <a:pt x="145570" y="321791"/>
                  <a:pt x="163149" y="331503"/>
                  <a:pt x="178176" y="344384"/>
                </a:cubicBezTo>
                <a:cubicBezTo>
                  <a:pt x="268662" y="421944"/>
                  <a:pt x="155566" y="333649"/>
                  <a:pt x="249428" y="427512"/>
                </a:cubicBezTo>
                <a:cubicBezTo>
                  <a:pt x="263423" y="441507"/>
                  <a:pt x="281902" y="450257"/>
                  <a:pt x="296929" y="463138"/>
                </a:cubicBezTo>
                <a:cubicBezTo>
                  <a:pt x="376931" y="531711"/>
                  <a:pt x="289446" y="470025"/>
                  <a:pt x="368181" y="522514"/>
                </a:cubicBezTo>
                <a:cubicBezTo>
                  <a:pt x="417945" y="622042"/>
                  <a:pt x="358002" y="525908"/>
                  <a:pt x="439433" y="593766"/>
                </a:cubicBezTo>
                <a:cubicBezTo>
                  <a:pt x="450397" y="602903"/>
                  <a:pt x="453092" y="619300"/>
                  <a:pt x="463184" y="629392"/>
                </a:cubicBezTo>
                <a:cubicBezTo>
                  <a:pt x="477179" y="643387"/>
                  <a:pt x="495974" y="651778"/>
                  <a:pt x="510685" y="665018"/>
                </a:cubicBezTo>
                <a:cubicBezTo>
                  <a:pt x="535651" y="687488"/>
                  <a:pt x="554773" y="716514"/>
                  <a:pt x="581937" y="736270"/>
                </a:cubicBezTo>
                <a:cubicBezTo>
                  <a:pt x="599177" y="748808"/>
                  <a:pt x="622248" y="750488"/>
                  <a:pt x="641314" y="760021"/>
                </a:cubicBezTo>
                <a:cubicBezTo>
                  <a:pt x="661959" y="770343"/>
                  <a:pt x="680898" y="783772"/>
                  <a:pt x="700690" y="795647"/>
                </a:cubicBezTo>
                <a:cubicBezTo>
                  <a:pt x="712565" y="791688"/>
                  <a:pt x="729372" y="794186"/>
                  <a:pt x="736316" y="783771"/>
                </a:cubicBezTo>
                <a:cubicBezTo>
                  <a:pt x="747512" y="766977"/>
                  <a:pt x="743813" y="744098"/>
                  <a:pt x="748192" y="724395"/>
                </a:cubicBezTo>
                <a:cubicBezTo>
                  <a:pt x="751733" y="708462"/>
                  <a:pt x="756109" y="692727"/>
                  <a:pt x="760067" y="676893"/>
                </a:cubicBezTo>
                <a:cubicBezTo>
                  <a:pt x="756109" y="637309"/>
                  <a:pt x="754241" y="597459"/>
                  <a:pt x="748192" y="558140"/>
                </a:cubicBezTo>
                <a:cubicBezTo>
                  <a:pt x="741922" y="517384"/>
                  <a:pt x="709892" y="482877"/>
                  <a:pt x="688815" y="451262"/>
                </a:cubicBezTo>
                <a:lnTo>
                  <a:pt x="617563" y="344384"/>
                </a:lnTo>
                <a:cubicBezTo>
                  <a:pt x="609646" y="332509"/>
                  <a:pt x="603904" y="318850"/>
                  <a:pt x="593812" y="308758"/>
                </a:cubicBezTo>
                <a:cubicBezTo>
                  <a:pt x="570061" y="285007"/>
                  <a:pt x="548788" y="258489"/>
                  <a:pt x="522560" y="237506"/>
                </a:cubicBezTo>
                <a:cubicBezTo>
                  <a:pt x="502768" y="221672"/>
                  <a:pt x="483461" y="205213"/>
                  <a:pt x="463184" y="190005"/>
                </a:cubicBezTo>
                <a:cubicBezTo>
                  <a:pt x="451766" y="181442"/>
                  <a:pt x="438522" y="175392"/>
                  <a:pt x="427558" y="166255"/>
                </a:cubicBezTo>
                <a:cubicBezTo>
                  <a:pt x="323967" y="79930"/>
                  <a:pt x="468971" y="183961"/>
                  <a:pt x="344431" y="95003"/>
                </a:cubicBezTo>
                <a:cubicBezTo>
                  <a:pt x="332817" y="86707"/>
                  <a:pt x="321571" y="77635"/>
                  <a:pt x="308805" y="71252"/>
                </a:cubicBezTo>
                <a:cubicBezTo>
                  <a:pt x="297609" y="65654"/>
                  <a:pt x="283594" y="66321"/>
                  <a:pt x="273179" y="59377"/>
                </a:cubicBezTo>
                <a:cubicBezTo>
                  <a:pt x="269885" y="57181"/>
                  <a:pt x="292971" y="49480"/>
                  <a:pt x="296929" y="47501"/>
                </a:cubicBezTo>
                <a:close/>
              </a:path>
            </a:pathLst>
          </a:custGeom>
          <a:solidFill>
            <a:srgbClr val="FF0000">
              <a:alpha val="15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MST Algorithm: Final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199"/>
                <a:ext cx="8229600" cy="2938293"/>
              </a:xfrm>
            </p:spPr>
            <p:txBody>
              <a:bodyPr>
                <a:normAutofit fontScale="62500" lnSpcReduction="20000"/>
              </a:bodyPr>
              <a:lstStyle/>
              <a:p>
                <a:r>
                  <a:rPr lang="en-US" dirty="0" smtClean="0"/>
                  <a:t>Assume entire </a:t>
                </a:r>
                <a:r>
                  <a:rPr lang="en-US" dirty="0" err="1" smtClean="0"/>
                  <a:t>pointset</a:t>
                </a:r>
                <a:r>
                  <a:rPr lang="en-US" dirty="0" smtClean="0"/>
                  <a:t>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in a cube of size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2/3</m:t>
                        </m:r>
                      </m:sup>
                    </m:sSup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2/3</m:t>
                        </m:r>
                      </m:sup>
                    </m:sSup>
                  </m:oMath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tx1"/>
                    </a:solidFill>
                  </a:rPr>
                  <a:t>	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also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≫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2/3</m:t>
                        </m:r>
                      </m:sup>
                    </m:sSup>
                  </m:oMath>
                </a14:m>
                <a:endParaRPr lang="en-US" b="0" dirty="0" smtClean="0">
                  <a:solidFill>
                    <a:schemeClr val="tx1"/>
                  </a:solidFill>
                </a:endParaRPr>
              </a:p>
              <a:p>
                <a:r>
                  <a:rPr lang="en-US" b="0" dirty="0" smtClean="0">
                    <a:solidFill>
                      <a:schemeClr val="tx1"/>
                    </a:solidFill>
                  </a:rPr>
                  <a:t>Partition:</a:t>
                </a:r>
              </a:p>
              <a:p>
                <a:pPr lvl="1"/>
                <a:r>
                  <a:rPr lang="en-US" dirty="0" smtClean="0">
                    <a:solidFill>
                      <a:schemeClr val="tx1"/>
                    </a:solidFill>
                  </a:rPr>
                  <a:t>Randomly-shifted grid with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1/3</m:t>
                        </m:r>
                      </m:sup>
                    </m:sSup>
                  </m:oMath>
                </a14:m>
                <a:endParaRPr lang="en-US" b="0" dirty="0" smtClean="0">
                  <a:solidFill>
                    <a:schemeClr val="tx1"/>
                  </a:solidFill>
                </a:endParaRPr>
              </a:p>
              <a:p>
                <a:pPr lvl="1"/>
                <a:r>
                  <a:rPr lang="en-US" b="0" dirty="0" smtClean="0">
                    <a:solidFill>
                      <a:schemeClr val="tx1"/>
                    </a:solidFill>
                  </a:rPr>
                  <a:t>2 levels of partition: local size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b="0" dirty="0" smtClean="0">
                  <a:solidFill>
                    <a:schemeClr val="tx1"/>
                  </a:solidFill>
                </a:endParaRPr>
              </a:p>
              <a:p>
                <a:r>
                  <a:rPr lang="en-US" dirty="0" smtClean="0">
                    <a:solidFill>
                      <a:schemeClr val="tx1"/>
                    </a:solidFill>
                  </a:rPr>
                  <a:t>Pseudo-solution: </a:t>
                </a:r>
              </a:p>
              <a:p>
                <a:pPr lvl="1"/>
                <a:r>
                  <a:rPr lang="en-US" dirty="0" smtClean="0">
                    <a:solidFill>
                      <a:schemeClr val="tx1"/>
                    </a:solidFill>
                  </a:rPr>
                  <a:t>Run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Kruskal’s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algorithm locally, for edges up to length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𝜖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endParaRPr lang="en-US" b="0" dirty="0" smtClean="0">
                  <a:solidFill>
                    <a:schemeClr val="tx1"/>
                  </a:solidFill>
                </a:endParaRPr>
              </a:p>
              <a:p>
                <a:r>
                  <a:rPr lang="en-US" dirty="0" smtClean="0">
                    <a:solidFill>
                      <a:schemeClr val="tx1"/>
                    </a:solidFill>
                  </a:rPr>
                  <a:t>Sketch of a pseudo-solution:</a:t>
                </a:r>
              </a:p>
              <a:p>
                <a:pPr lvl="1"/>
                <a:r>
                  <a:rPr lang="en-US" dirty="0" smtClean="0">
                    <a:solidFill>
                      <a:schemeClr val="tx1"/>
                    </a:solidFill>
                  </a:rPr>
                  <a:t>Snap points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-net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, and store their connectivity =&gt; size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O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𝜖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199"/>
                <a:ext cx="8229600" cy="2938293"/>
              </a:xfrm>
              <a:blipFill rotWithShape="0">
                <a:blip r:embed="rId2"/>
                <a:stretch>
                  <a:fillRect l="-667" t="-28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607647" y="3810000"/>
            <a:ext cx="4211592" cy="2895600"/>
            <a:chOff x="609600" y="4110990"/>
            <a:chExt cx="4211592" cy="2895600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3505200" y="4110990"/>
              <a:ext cx="0" cy="2895600"/>
            </a:xfrm>
            <a:prstGeom prst="line">
              <a:avLst/>
            </a:prstGeom>
            <a:ln w="50800">
              <a:solidFill>
                <a:srgbClr val="00B05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665208" y="4724400"/>
              <a:ext cx="4155984" cy="0"/>
            </a:xfrm>
            <a:prstGeom prst="line">
              <a:avLst/>
            </a:prstGeom>
            <a:ln w="50800">
              <a:solidFill>
                <a:srgbClr val="00B05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1812113" y="4110990"/>
              <a:ext cx="0" cy="2895600"/>
            </a:xfrm>
            <a:prstGeom prst="line">
              <a:avLst/>
            </a:prstGeom>
            <a:ln w="50800">
              <a:solidFill>
                <a:srgbClr val="00B05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609600" y="6248400"/>
              <a:ext cx="4155984" cy="0"/>
            </a:xfrm>
            <a:prstGeom prst="line">
              <a:avLst/>
            </a:prstGeom>
            <a:ln w="50800">
              <a:solidFill>
                <a:srgbClr val="00B05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Oval 8"/>
          <p:cNvSpPr/>
          <p:nvPr/>
        </p:nvSpPr>
        <p:spPr>
          <a:xfrm>
            <a:off x="2667000" y="4479676"/>
            <a:ext cx="92887" cy="923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972474" y="4267200"/>
            <a:ext cx="92887" cy="923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657600" y="4555876"/>
            <a:ext cx="92887" cy="923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743200" y="6232276"/>
            <a:ext cx="92887" cy="923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191928" y="4840544"/>
            <a:ext cx="92887" cy="923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295400" y="5241676"/>
            <a:ext cx="92887" cy="923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276600" y="5105400"/>
            <a:ext cx="92887" cy="923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888313" y="5791200"/>
            <a:ext cx="92887" cy="923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1905000" y="4038600"/>
            <a:ext cx="1464487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362200" y="3653135"/>
                <a:ext cx="45236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3653135"/>
                <a:ext cx="452367" cy="46166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/>
          <p:cNvGrpSpPr/>
          <p:nvPr/>
        </p:nvGrpSpPr>
        <p:grpSpPr>
          <a:xfrm>
            <a:off x="2079634" y="4648200"/>
            <a:ext cx="1120766" cy="1041524"/>
            <a:chOff x="2133600" y="4419600"/>
            <a:chExt cx="1120766" cy="1041524"/>
          </a:xfrm>
        </p:grpSpPr>
        <p:sp>
          <p:nvSpPr>
            <p:cNvPr id="20" name="Multiply 19"/>
            <p:cNvSpPr/>
            <p:nvPr/>
          </p:nvSpPr>
          <p:spPr>
            <a:xfrm>
              <a:off x="2133600" y="5317565"/>
              <a:ext cx="152400" cy="143559"/>
            </a:xfrm>
            <a:prstGeom prst="mathMultiply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1" name="Multiply 20"/>
            <p:cNvSpPr/>
            <p:nvPr/>
          </p:nvSpPr>
          <p:spPr>
            <a:xfrm>
              <a:off x="2144430" y="4897344"/>
              <a:ext cx="152400" cy="143559"/>
            </a:xfrm>
            <a:prstGeom prst="mathMultiply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2" name="Multiply 21"/>
            <p:cNvSpPr/>
            <p:nvPr/>
          </p:nvSpPr>
          <p:spPr>
            <a:xfrm>
              <a:off x="2140472" y="4424021"/>
              <a:ext cx="152400" cy="143559"/>
            </a:xfrm>
            <a:prstGeom prst="mathMultiply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3" name="Multiply 22"/>
            <p:cNvSpPr/>
            <p:nvPr/>
          </p:nvSpPr>
          <p:spPr>
            <a:xfrm>
              <a:off x="2644766" y="5313144"/>
              <a:ext cx="152400" cy="143559"/>
            </a:xfrm>
            <a:prstGeom prst="mathMultiply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4" name="Multiply 23"/>
            <p:cNvSpPr/>
            <p:nvPr/>
          </p:nvSpPr>
          <p:spPr>
            <a:xfrm>
              <a:off x="2655596" y="4892923"/>
              <a:ext cx="152400" cy="143559"/>
            </a:xfrm>
            <a:prstGeom prst="mathMultiply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5" name="Multiply 24"/>
            <p:cNvSpPr/>
            <p:nvPr/>
          </p:nvSpPr>
          <p:spPr>
            <a:xfrm>
              <a:off x="2651638" y="4419600"/>
              <a:ext cx="152400" cy="143559"/>
            </a:xfrm>
            <a:prstGeom prst="mathMultiply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6" name="Multiply 25"/>
            <p:cNvSpPr/>
            <p:nvPr/>
          </p:nvSpPr>
          <p:spPr>
            <a:xfrm>
              <a:off x="3091136" y="5313144"/>
              <a:ext cx="152400" cy="143559"/>
            </a:xfrm>
            <a:prstGeom prst="mathMultiply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7" name="Multiply 26"/>
            <p:cNvSpPr/>
            <p:nvPr/>
          </p:nvSpPr>
          <p:spPr>
            <a:xfrm>
              <a:off x="3101966" y="4892923"/>
              <a:ext cx="152400" cy="143559"/>
            </a:xfrm>
            <a:prstGeom prst="mathMultiply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8" name="Multiply 27"/>
            <p:cNvSpPr/>
            <p:nvPr/>
          </p:nvSpPr>
          <p:spPr>
            <a:xfrm>
              <a:off x="3098008" y="4419600"/>
              <a:ext cx="152400" cy="143559"/>
            </a:xfrm>
            <a:prstGeom prst="mathMultiply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756034" y="4646620"/>
            <a:ext cx="1120766" cy="1041524"/>
            <a:chOff x="3839007" y="4418020"/>
            <a:chExt cx="1120766" cy="1041524"/>
          </a:xfrm>
        </p:grpSpPr>
        <p:sp>
          <p:nvSpPr>
            <p:cNvPr id="30" name="Multiply 29"/>
            <p:cNvSpPr/>
            <p:nvPr/>
          </p:nvSpPr>
          <p:spPr>
            <a:xfrm>
              <a:off x="3839007" y="5315985"/>
              <a:ext cx="152400" cy="143559"/>
            </a:xfrm>
            <a:prstGeom prst="mathMultiply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31" name="Multiply 30"/>
            <p:cNvSpPr/>
            <p:nvPr/>
          </p:nvSpPr>
          <p:spPr>
            <a:xfrm>
              <a:off x="3849837" y="4895764"/>
              <a:ext cx="152400" cy="143559"/>
            </a:xfrm>
            <a:prstGeom prst="mathMultiply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32" name="Multiply 31"/>
            <p:cNvSpPr/>
            <p:nvPr/>
          </p:nvSpPr>
          <p:spPr>
            <a:xfrm>
              <a:off x="3845879" y="4422441"/>
              <a:ext cx="152400" cy="143559"/>
            </a:xfrm>
            <a:prstGeom prst="mathMultiply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33" name="Multiply 32"/>
            <p:cNvSpPr/>
            <p:nvPr/>
          </p:nvSpPr>
          <p:spPr>
            <a:xfrm>
              <a:off x="4350173" y="5311564"/>
              <a:ext cx="152400" cy="143559"/>
            </a:xfrm>
            <a:prstGeom prst="mathMultiply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34" name="Multiply 33"/>
            <p:cNvSpPr/>
            <p:nvPr/>
          </p:nvSpPr>
          <p:spPr>
            <a:xfrm>
              <a:off x="4361003" y="4891343"/>
              <a:ext cx="152400" cy="143559"/>
            </a:xfrm>
            <a:prstGeom prst="mathMultiply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35" name="Multiply 34"/>
            <p:cNvSpPr/>
            <p:nvPr/>
          </p:nvSpPr>
          <p:spPr>
            <a:xfrm>
              <a:off x="4357045" y="4418020"/>
              <a:ext cx="152400" cy="143559"/>
            </a:xfrm>
            <a:prstGeom prst="mathMultiply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36" name="Multiply 35"/>
            <p:cNvSpPr/>
            <p:nvPr/>
          </p:nvSpPr>
          <p:spPr>
            <a:xfrm>
              <a:off x="4796543" y="5311564"/>
              <a:ext cx="152400" cy="143559"/>
            </a:xfrm>
            <a:prstGeom prst="mathMultiply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37" name="Multiply 36"/>
            <p:cNvSpPr/>
            <p:nvPr/>
          </p:nvSpPr>
          <p:spPr>
            <a:xfrm>
              <a:off x="4807373" y="4891343"/>
              <a:ext cx="152400" cy="143559"/>
            </a:xfrm>
            <a:prstGeom prst="mathMultiply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38" name="Multiply 37"/>
            <p:cNvSpPr/>
            <p:nvPr/>
          </p:nvSpPr>
          <p:spPr>
            <a:xfrm>
              <a:off x="4803415" y="4418020"/>
              <a:ext cx="152400" cy="143559"/>
            </a:xfrm>
            <a:prstGeom prst="mathMultiply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</p:grpSp>
      <p:cxnSp>
        <p:nvCxnSpPr>
          <p:cNvPr id="43" name="Straight Connector 42"/>
          <p:cNvCxnSpPr>
            <a:stCxn id="9" idx="5"/>
            <a:endCxn id="15" idx="1"/>
          </p:cNvCxnSpPr>
          <p:nvPr/>
        </p:nvCxnSpPr>
        <p:spPr>
          <a:xfrm>
            <a:off x="2746284" y="4558479"/>
            <a:ext cx="543919" cy="560442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11" idx="6"/>
            <a:endCxn id="13" idx="0"/>
          </p:cNvCxnSpPr>
          <p:nvPr/>
        </p:nvCxnSpPr>
        <p:spPr>
          <a:xfrm>
            <a:off x="3750487" y="4602038"/>
            <a:ext cx="487885" cy="238506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Multiply 47"/>
          <p:cNvSpPr/>
          <p:nvPr/>
        </p:nvSpPr>
        <p:spPr>
          <a:xfrm>
            <a:off x="2590800" y="4648200"/>
            <a:ext cx="152400" cy="143559"/>
          </a:xfrm>
          <a:prstGeom prst="mathMultiply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9" name="Multiply 48"/>
          <p:cNvSpPr/>
          <p:nvPr/>
        </p:nvSpPr>
        <p:spPr>
          <a:xfrm>
            <a:off x="3048000" y="5117441"/>
            <a:ext cx="152400" cy="143559"/>
          </a:xfrm>
          <a:prstGeom prst="mathMultiply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50" name="Multiply 49"/>
          <p:cNvSpPr/>
          <p:nvPr/>
        </p:nvSpPr>
        <p:spPr>
          <a:xfrm>
            <a:off x="3752439" y="4648178"/>
            <a:ext cx="152400" cy="143559"/>
          </a:xfrm>
          <a:prstGeom prst="mathMultiply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51" name="Multiply 50"/>
          <p:cNvSpPr/>
          <p:nvPr/>
        </p:nvSpPr>
        <p:spPr>
          <a:xfrm>
            <a:off x="4271334" y="4646036"/>
            <a:ext cx="152400" cy="143559"/>
          </a:xfrm>
          <a:prstGeom prst="mathMultiply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54" name="Multiply 53"/>
          <p:cNvSpPr/>
          <p:nvPr/>
        </p:nvSpPr>
        <p:spPr>
          <a:xfrm>
            <a:off x="2077769" y="5544585"/>
            <a:ext cx="152400" cy="143559"/>
          </a:xfrm>
          <a:prstGeom prst="mathMultiply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55" name="Multiply 54"/>
          <p:cNvSpPr/>
          <p:nvPr/>
        </p:nvSpPr>
        <p:spPr>
          <a:xfrm>
            <a:off x="2557805" y="6221466"/>
            <a:ext cx="152400" cy="143559"/>
          </a:xfrm>
          <a:prstGeom prst="mathMultiply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59" name="Multiply 58"/>
          <p:cNvSpPr/>
          <p:nvPr/>
        </p:nvSpPr>
        <p:spPr>
          <a:xfrm>
            <a:off x="1441403" y="5137156"/>
            <a:ext cx="152400" cy="143559"/>
          </a:xfrm>
          <a:prstGeom prst="mathMultiply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1" name="Multiply 60"/>
          <p:cNvSpPr/>
          <p:nvPr/>
        </p:nvSpPr>
        <p:spPr>
          <a:xfrm>
            <a:off x="2104310" y="4086506"/>
            <a:ext cx="152400" cy="143559"/>
          </a:xfrm>
          <a:prstGeom prst="mathMultiply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40" name="Straight Connector 39"/>
          <p:cNvCxnSpPr>
            <a:stCxn id="49" idx="1"/>
            <a:endCxn id="50" idx="3"/>
          </p:cNvCxnSpPr>
          <p:nvPr/>
        </p:nvCxnSpPr>
        <p:spPr>
          <a:xfrm flipV="1">
            <a:off x="3163797" y="4757258"/>
            <a:ext cx="625245" cy="394662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48" idx="0"/>
            <a:endCxn id="61" idx="2"/>
          </p:cNvCxnSpPr>
          <p:nvPr/>
        </p:nvCxnSpPr>
        <p:spPr>
          <a:xfrm flipH="1" flipV="1">
            <a:off x="2220107" y="4195586"/>
            <a:ext cx="407296" cy="487093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59" idx="1"/>
            <a:endCxn id="61" idx="3"/>
          </p:cNvCxnSpPr>
          <p:nvPr/>
        </p:nvCxnSpPr>
        <p:spPr>
          <a:xfrm flipV="1">
            <a:off x="1557200" y="4195586"/>
            <a:ext cx="583713" cy="976049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stCxn id="59" idx="2"/>
            <a:endCxn id="54" idx="0"/>
          </p:cNvCxnSpPr>
          <p:nvPr/>
        </p:nvCxnSpPr>
        <p:spPr>
          <a:xfrm>
            <a:off x="1557200" y="5246236"/>
            <a:ext cx="557172" cy="332828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54" idx="2"/>
            <a:endCxn id="55" idx="0"/>
          </p:cNvCxnSpPr>
          <p:nvPr/>
        </p:nvCxnSpPr>
        <p:spPr>
          <a:xfrm>
            <a:off x="2193566" y="5653665"/>
            <a:ext cx="400842" cy="602280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ounded Rectangle 64"/>
          <p:cNvSpPr/>
          <p:nvPr/>
        </p:nvSpPr>
        <p:spPr>
          <a:xfrm>
            <a:off x="7326082" y="4411340"/>
            <a:ext cx="457200" cy="3571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ounded Rectangle 66"/>
          <p:cNvSpPr/>
          <p:nvPr/>
        </p:nvSpPr>
        <p:spPr>
          <a:xfrm>
            <a:off x="6284303" y="5488376"/>
            <a:ext cx="457200" cy="3571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ounded Rectangle 67"/>
          <p:cNvSpPr/>
          <p:nvPr/>
        </p:nvSpPr>
        <p:spPr>
          <a:xfrm>
            <a:off x="7021282" y="5488376"/>
            <a:ext cx="457200" cy="3571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ounded Rectangle 68"/>
          <p:cNvSpPr/>
          <p:nvPr/>
        </p:nvSpPr>
        <p:spPr>
          <a:xfrm>
            <a:off x="7740064" y="5488375"/>
            <a:ext cx="457200" cy="3571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0" name="Straight Connector 69"/>
          <p:cNvCxnSpPr>
            <a:stCxn id="65" idx="2"/>
            <a:endCxn id="67" idx="0"/>
          </p:cNvCxnSpPr>
          <p:nvPr/>
        </p:nvCxnSpPr>
        <p:spPr>
          <a:xfrm flipH="1">
            <a:off x="6512903" y="4768457"/>
            <a:ext cx="1041779" cy="71991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>
            <a:stCxn id="65" idx="2"/>
            <a:endCxn id="68" idx="0"/>
          </p:cNvCxnSpPr>
          <p:nvPr/>
        </p:nvCxnSpPr>
        <p:spPr>
          <a:xfrm flipH="1">
            <a:off x="7249882" y="4768457"/>
            <a:ext cx="304800" cy="71991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stCxn id="65" idx="2"/>
            <a:endCxn id="69" idx="0"/>
          </p:cNvCxnSpPr>
          <p:nvPr/>
        </p:nvCxnSpPr>
        <p:spPr>
          <a:xfrm>
            <a:off x="7554682" y="4768457"/>
            <a:ext cx="413982" cy="71991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5-Point Star 72"/>
          <p:cNvSpPr/>
          <p:nvPr/>
        </p:nvSpPr>
        <p:spPr>
          <a:xfrm>
            <a:off x="6512903" y="5133535"/>
            <a:ext cx="228600" cy="177421"/>
          </a:xfrm>
          <a:prstGeom prst="star5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74" name="5-Point Star 73"/>
          <p:cNvSpPr/>
          <p:nvPr/>
        </p:nvSpPr>
        <p:spPr>
          <a:xfrm>
            <a:off x="7854364" y="5108514"/>
            <a:ext cx="228600" cy="177421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75" name="5-Point Star 74"/>
          <p:cNvSpPr/>
          <p:nvPr/>
        </p:nvSpPr>
        <p:spPr>
          <a:xfrm>
            <a:off x="7377830" y="5222245"/>
            <a:ext cx="228600" cy="177421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76" name="Straight Connector 75"/>
          <p:cNvCxnSpPr/>
          <p:nvPr/>
        </p:nvCxnSpPr>
        <p:spPr>
          <a:xfrm flipH="1">
            <a:off x="7274903" y="6009266"/>
            <a:ext cx="51748" cy="191069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/>
          <p:cNvSpPr/>
          <p:nvPr/>
        </p:nvSpPr>
        <p:spPr>
          <a:xfrm>
            <a:off x="5937271" y="3990535"/>
            <a:ext cx="2404432" cy="2362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5-Point Star 77"/>
          <p:cNvSpPr/>
          <p:nvPr/>
        </p:nvSpPr>
        <p:spPr>
          <a:xfrm>
            <a:off x="457200" y="3018007"/>
            <a:ext cx="228600" cy="177421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79" name="Rounded Rectangle 78"/>
          <p:cNvSpPr/>
          <p:nvPr/>
        </p:nvSpPr>
        <p:spPr>
          <a:xfrm>
            <a:off x="5497282" y="1177118"/>
            <a:ext cx="3657600" cy="96048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Kruskal’s</a:t>
            </a:r>
            <a:r>
              <a:rPr lang="en-US" dirty="0">
                <a:solidFill>
                  <a:schemeClr val="tx1"/>
                </a:solidFill>
              </a:rPr>
              <a:t> MST algorithm: connect the points with the shortest edge that does not introduce a </a:t>
            </a:r>
            <a:r>
              <a:rPr lang="en-US" dirty="0" smtClean="0">
                <a:solidFill>
                  <a:schemeClr val="tx1"/>
                </a:solidFill>
              </a:rPr>
              <a:t>cycle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992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7" grpId="0" animBg="1"/>
      <p:bldP spid="60" grpId="0" animBg="1"/>
      <p:bldP spid="56" grpId="0" animBg="1"/>
      <p:bldP spid="58" grpId="0" animBg="1"/>
      <p:bldP spid="53" grpId="0" animBg="1"/>
      <p:bldP spid="48" grpId="0" animBg="1"/>
      <p:bldP spid="49" grpId="0" animBg="1"/>
      <p:bldP spid="50" grpId="0" animBg="1"/>
      <p:bldP spid="51" grpId="0" animBg="1"/>
      <p:bldP spid="54" grpId="0" animBg="1"/>
      <p:bldP spid="55" grpId="0" animBg="1"/>
      <p:bldP spid="59" grpId="0" animBg="1"/>
      <p:bldP spid="61" grpId="0" animBg="1"/>
      <p:bldP spid="78" grpId="0" animBg="1"/>
      <p:bldP spid="7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MST </a:t>
            </a:r>
            <a:r>
              <a:rPr lang="en-US" dirty="0"/>
              <a:t>A</a:t>
            </a:r>
            <a:r>
              <a:rPr lang="en-US" dirty="0" smtClean="0"/>
              <a:t>nalysis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1137479"/>
                <a:ext cx="8229600" cy="2671314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dirty="0" smtClean="0">
                    <a:solidFill>
                      <a:srgbClr val="406AA5"/>
                    </a:solidFill>
                  </a:rPr>
                  <a:t>Claim: </a:t>
                </a:r>
                <a:r>
                  <a:rPr lang="en-US" dirty="0" smtClean="0"/>
                  <a:t>our algorithm is equivalent to running </a:t>
                </a:r>
                <a:r>
                  <a:rPr lang="en-US" dirty="0" err="1" smtClean="0"/>
                  <a:t>Kruskal</a:t>
                </a:r>
                <a:r>
                  <a:rPr lang="en-US" dirty="0" smtClean="0"/>
                  <a:t> on the distance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i="1" dirty="0" smtClean="0"/>
                  <a:t>, </a:t>
                </a:r>
                <a:r>
                  <a:rPr lang="en-US" dirty="0" smtClean="0"/>
                  <a:t>up to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1+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approximation</a:t>
                </a:r>
              </a:p>
              <a:p>
                <a:pPr lvl="1"/>
                <a:r>
                  <a:rPr lang="en-US" dirty="0" smtClean="0"/>
                  <a:t>Any distance across cells is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endParaRPr lang="en-US" dirty="0" smtClean="0">
                  <a:solidFill>
                    <a:srgbClr val="C00000"/>
                  </a:solidFill>
                </a:endParaRPr>
              </a:p>
              <a:p>
                <a:pPr lvl="1"/>
                <a:r>
                  <a:rPr lang="en-US" dirty="0" smtClean="0"/>
                  <a:t>Safe to run </a:t>
                </a:r>
                <a:r>
                  <a:rPr lang="en-US" dirty="0" err="1" smtClean="0"/>
                  <a:t>Kruskal</a:t>
                </a:r>
                <a:r>
                  <a:rPr lang="en-US" dirty="0" smtClean="0"/>
                  <a:t> </a:t>
                </a:r>
                <a:r>
                  <a:rPr lang="en-US" b="1" dirty="0" smtClean="0"/>
                  <a:t>locally inside each cell </a:t>
                </a:r>
                <a:r>
                  <a:rPr lang="en-US" dirty="0" smtClean="0"/>
                  <a:t>up to this threshold!</a:t>
                </a:r>
              </a:p>
              <a:p>
                <a:pPr lvl="1"/>
                <a:r>
                  <a:rPr lang="en-US" dirty="0" smtClean="0"/>
                  <a:t>Snapping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dirty="0" smtClean="0"/>
                  <a:t>-net points: introduces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1+2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 smtClean="0"/>
                  <a:t> factor error only since all distances are now at least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1137479"/>
                <a:ext cx="8229600" cy="2671314"/>
              </a:xfrm>
              <a:blipFill rotWithShape="0">
                <a:blip r:embed="rId2"/>
                <a:stretch>
                  <a:fillRect l="-1037" t="-4795" r="-1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6" name="Freeform 105"/>
          <p:cNvSpPr/>
          <p:nvPr/>
        </p:nvSpPr>
        <p:spPr>
          <a:xfrm>
            <a:off x="2498841" y="6092029"/>
            <a:ext cx="320634" cy="380010"/>
          </a:xfrm>
          <a:custGeom>
            <a:avLst/>
            <a:gdLst>
              <a:gd name="connsiteX0" fmla="*/ 166255 w 320634"/>
              <a:gd name="connsiteY0" fmla="*/ 0 h 380010"/>
              <a:gd name="connsiteX1" fmla="*/ 166255 w 320634"/>
              <a:gd name="connsiteY1" fmla="*/ 0 h 380010"/>
              <a:gd name="connsiteX2" fmla="*/ 71252 w 320634"/>
              <a:gd name="connsiteY2" fmla="*/ 35626 h 380010"/>
              <a:gd name="connsiteX3" fmla="*/ 35626 w 320634"/>
              <a:gd name="connsiteY3" fmla="*/ 59377 h 380010"/>
              <a:gd name="connsiteX4" fmla="*/ 11876 w 320634"/>
              <a:gd name="connsiteY4" fmla="*/ 130629 h 380010"/>
              <a:gd name="connsiteX5" fmla="*/ 0 w 320634"/>
              <a:gd name="connsiteY5" fmla="*/ 190005 h 380010"/>
              <a:gd name="connsiteX6" fmla="*/ 11876 w 320634"/>
              <a:gd name="connsiteY6" fmla="*/ 308758 h 380010"/>
              <a:gd name="connsiteX7" fmla="*/ 47501 w 320634"/>
              <a:gd name="connsiteY7" fmla="*/ 344384 h 380010"/>
              <a:gd name="connsiteX8" fmla="*/ 142504 w 320634"/>
              <a:gd name="connsiteY8" fmla="*/ 380010 h 380010"/>
              <a:gd name="connsiteX9" fmla="*/ 285008 w 320634"/>
              <a:gd name="connsiteY9" fmla="*/ 344384 h 380010"/>
              <a:gd name="connsiteX10" fmla="*/ 296883 w 320634"/>
              <a:gd name="connsiteY10" fmla="*/ 308758 h 380010"/>
              <a:gd name="connsiteX11" fmla="*/ 320634 w 320634"/>
              <a:gd name="connsiteY11" fmla="*/ 178130 h 380010"/>
              <a:gd name="connsiteX12" fmla="*/ 285008 w 320634"/>
              <a:gd name="connsiteY12" fmla="*/ 83127 h 380010"/>
              <a:gd name="connsiteX13" fmla="*/ 213756 w 320634"/>
              <a:gd name="connsiteY13" fmla="*/ 59377 h 380010"/>
              <a:gd name="connsiteX14" fmla="*/ 178130 w 320634"/>
              <a:gd name="connsiteY14" fmla="*/ 47501 h 380010"/>
              <a:gd name="connsiteX15" fmla="*/ 166255 w 320634"/>
              <a:gd name="connsiteY15" fmla="*/ 0 h 38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20634" h="380010">
                <a:moveTo>
                  <a:pt x="166255" y="0"/>
                </a:moveTo>
                <a:lnTo>
                  <a:pt x="166255" y="0"/>
                </a:lnTo>
                <a:cubicBezTo>
                  <a:pt x="134587" y="11875"/>
                  <a:pt x="102042" y="21631"/>
                  <a:pt x="71252" y="35626"/>
                </a:cubicBezTo>
                <a:cubicBezTo>
                  <a:pt x="58259" y="41532"/>
                  <a:pt x="43190" y="47274"/>
                  <a:pt x="35626" y="59377"/>
                </a:cubicBezTo>
                <a:cubicBezTo>
                  <a:pt x="22357" y="80607"/>
                  <a:pt x="18463" y="106476"/>
                  <a:pt x="11876" y="130629"/>
                </a:cubicBezTo>
                <a:cubicBezTo>
                  <a:pt x="6565" y="150102"/>
                  <a:pt x="3959" y="170213"/>
                  <a:pt x="0" y="190005"/>
                </a:cubicBezTo>
                <a:cubicBezTo>
                  <a:pt x="3959" y="229589"/>
                  <a:pt x="177" y="270735"/>
                  <a:pt x="11876" y="308758"/>
                </a:cubicBezTo>
                <a:cubicBezTo>
                  <a:pt x="16815" y="324809"/>
                  <a:pt x="33835" y="334623"/>
                  <a:pt x="47501" y="344384"/>
                </a:cubicBezTo>
                <a:cubicBezTo>
                  <a:pt x="80939" y="368269"/>
                  <a:pt x="104253" y="370447"/>
                  <a:pt x="142504" y="380010"/>
                </a:cubicBezTo>
                <a:cubicBezTo>
                  <a:pt x="190005" y="368135"/>
                  <a:pt x="240551" y="364902"/>
                  <a:pt x="285008" y="344384"/>
                </a:cubicBezTo>
                <a:cubicBezTo>
                  <a:pt x="296374" y="339138"/>
                  <a:pt x="293444" y="320794"/>
                  <a:pt x="296883" y="308758"/>
                </a:cubicBezTo>
                <a:cubicBezTo>
                  <a:pt x="312883" y="252760"/>
                  <a:pt x="311022" y="245417"/>
                  <a:pt x="320634" y="178130"/>
                </a:cubicBezTo>
                <a:cubicBezTo>
                  <a:pt x="315475" y="157494"/>
                  <a:pt x="304116" y="97458"/>
                  <a:pt x="285008" y="83127"/>
                </a:cubicBezTo>
                <a:cubicBezTo>
                  <a:pt x="264980" y="68106"/>
                  <a:pt x="237507" y="67294"/>
                  <a:pt x="213756" y="59377"/>
                </a:cubicBezTo>
                <a:cubicBezTo>
                  <a:pt x="201881" y="55419"/>
                  <a:pt x="186981" y="56352"/>
                  <a:pt x="178130" y="47501"/>
                </a:cubicBezTo>
                <a:lnTo>
                  <a:pt x="166255" y="0"/>
                </a:lnTo>
                <a:close/>
              </a:path>
            </a:pathLst>
          </a:custGeom>
          <a:solidFill>
            <a:srgbClr val="FF0000">
              <a:alpha val="15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Freeform 106"/>
          <p:cNvSpPr/>
          <p:nvPr/>
        </p:nvSpPr>
        <p:spPr>
          <a:xfrm>
            <a:off x="1382439" y="5007719"/>
            <a:ext cx="320634" cy="380010"/>
          </a:xfrm>
          <a:custGeom>
            <a:avLst/>
            <a:gdLst>
              <a:gd name="connsiteX0" fmla="*/ 166255 w 320634"/>
              <a:gd name="connsiteY0" fmla="*/ 0 h 380010"/>
              <a:gd name="connsiteX1" fmla="*/ 166255 w 320634"/>
              <a:gd name="connsiteY1" fmla="*/ 0 h 380010"/>
              <a:gd name="connsiteX2" fmla="*/ 71252 w 320634"/>
              <a:gd name="connsiteY2" fmla="*/ 35626 h 380010"/>
              <a:gd name="connsiteX3" fmla="*/ 35626 w 320634"/>
              <a:gd name="connsiteY3" fmla="*/ 59377 h 380010"/>
              <a:gd name="connsiteX4" fmla="*/ 11876 w 320634"/>
              <a:gd name="connsiteY4" fmla="*/ 130629 h 380010"/>
              <a:gd name="connsiteX5" fmla="*/ 0 w 320634"/>
              <a:gd name="connsiteY5" fmla="*/ 190005 h 380010"/>
              <a:gd name="connsiteX6" fmla="*/ 11876 w 320634"/>
              <a:gd name="connsiteY6" fmla="*/ 308758 h 380010"/>
              <a:gd name="connsiteX7" fmla="*/ 47501 w 320634"/>
              <a:gd name="connsiteY7" fmla="*/ 344384 h 380010"/>
              <a:gd name="connsiteX8" fmla="*/ 142504 w 320634"/>
              <a:gd name="connsiteY8" fmla="*/ 380010 h 380010"/>
              <a:gd name="connsiteX9" fmla="*/ 285008 w 320634"/>
              <a:gd name="connsiteY9" fmla="*/ 344384 h 380010"/>
              <a:gd name="connsiteX10" fmla="*/ 296883 w 320634"/>
              <a:gd name="connsiteY10" fmla="*/ 308758 h 380010"/>
              <a:gd name="connsiteX11" fmla="*/ 320634 w 320634"/>
              <a:gd name="connsiteY11" fmla="*/ 178130 h 380010"/>
              <a:gd name="connsiteX12" fmla="*/ 285008 w 320634"/>
              <a:gd name="connsiteY12" fmla="*/ 83127 h 380010"/>
              <a:gd name="connsiteX13" fmla="*/ 213756 w 320634"/>
              <a:gd name="connsiteY13" fmla="*/ 59377 h 380010"/>
              <a:gd name="connsiteX14" fmla="*/ 178130 w 320634"/>
              <a:gd name="connsiteY14" fmla="*/ 47501 h 380010"/>
              <a:gd name="connsiteX15" fmla="*/ 166255 w 320634"/>
              <a:gd name="connsiteY15" fmla="*/ 0 h 38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20634" h="380010">
                <a:moveTo>
                  <a:pt x="166255" y="0"/>
                </a:moveTo>
                <a:lnTo>
                  <a:pt x="166255" y="0"/>
                </a:lnTo>
                <a:cubicBezTo>
                  <a:pt x="134587" y="11875"/>
                  <a:pt x="102042" y="21631"/>
                  <a:pt x="71252" y="35626"/>
                </a:cubicBezTo>
                <a:cubicBezTo>
                  <a:pt x="58259" y="41532"/>
                  <a:pt x="43190" y="47274"/>
                  <a:pt x="35626" y="59377"/>
                </a:cubicBezTo>
                <a:cubicBezTo>
                  <a:pt x="22357" y="80607"/>
                  <a:pt x="18463" y="106476"/>
                  <a:pt x="11876" y="130629"/>
                </a:cubicBezTo>
                <a:cubicBezTo>
                  <a:pt x="6565" y="150102"/>
                  <a:pt x="3959" y="170213"/>
                  <a:pt x="0" y="190005"/>
                </a:cubicBezTo>
                <a:cubicBezTo>
                  <a:pt x="3959" y="229589"/>
                  <a:pt x="177" y="270735"/>
                  <a:pt x="11876" y="308758"/>
                </a:cubicBezTo>
                <a:cubicBezTo>
                  <a:pt x="16815" y="324809"/>
                  <a:pt x="33835" y="334623"/>
                  <a:pt x="47501" y="344384"/>
                </a:cubicBezTo>
                <a:cubicBezTo>
                  <a:pt x="80939" y="368269"/>
                  <a:pt x="104253" y="370447"/>
                  <a:pt x="142504" y="380010"/>
                </a:cubicBezTo>
                <a:cubicBezTo>
                  <a:pt x="190005" y="368135"/>
                  <a:pt x="240551" y="364902"/>
                  <a:pt x="285008" y="344384"/>
                </a:cubicBezTo>
                <a:cubicBezTo>
                  <a:pt x="296374" y="339138"/>
                  <a:pt x="293444" y="320794"/>
                  <a:pt x="296883" y="308758"/>
                </a:cubicBezTo>
                <a:cubicBezTo>
                  <a:pt x="312883" y="252760"/>
                  <a:pt x="311022" y="245417"/>
                  <a:pt x="320634" y="178130"/>
                </a:cubicBezTo>
                <a:cubicBezTo>
                  <a:pt x="315475" y="157494"/>
                  <a:pt x="304116" y="97458"/>
                  <a:pt x="285008" y="83127"/>
                </a:cubicBezTo>
                <a:cubicBezTo>
                  <a:pt x="264980" y="68106"/>
                  <a:pt x="237507" y="67294"/>
                  <a:pt x="213756" y="59377"/>
                </a:cubicBezTo>
                <a:cubicBezTo>
                  <a:pt x="201881" y="55419"/>
                  <a:pt x="186981" y="56352"/>
                  <a:pt x="178130" y="47501"/>
                </a:cubicBezTo>
                <a:lnTo>
                  <a:pt x="166255" y="0"/>
                </a:lnTo>
                <a:close/>
              </a:path>
            </a:pathLst>
          </a:custGeom>
          <a:solidFill>
            <a:srgbClr val="FF0000">
              <a:alpha val="15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Freeform 107"/>
          <p:cNvSpPr/>
          <p:nvPr/>
        </p:nvSpPr>
        <p:spPr>
          <a:xfrm>
            <a:off x="2045346" y="3957069"/>
            <a:ext cx="320634" cy="380010"/>
          </a:xfrm>
          <a:custGeom>
            <a:avLst/>
            <a:gdLst>
              <a:gd name="connsiteX0" fmla="*/ 166255 w 320634"/>
              <a:gd name="connsiteY0" fmla="*/ 0 h 380010"/>
              <a:gd name="connsiteX1" fmla="*/ 166255 w 320634"/>
              <a:gd name="connsiteY1" fmla="*/ 0 h 380010"/>
              <a:gd name="connsiteX2" fmla="*/ 71252 w 320634"/>
              <a:gd name="connsiteY2" fmla="*/ 35626 h 380010"/>
              <a:gd name="connsiteX3" fmla="*/ 35626 w 320634"/>
              <a:gd name="connsiteY3" fmla="*/ 59377 h 380010"/>
              <a:gd name="connsiteX4" fmla="*/ 11876 w 320634"/>
              <a:gd name="connsiteY4" fmla="*/ 130629 h 380010"/>
              <a:gd name="connsiteX5" fmla="*/ 0 w 320634"/>
              <a:gd name="connsiteY5" fmla="*/ 190005 h 380010"/>
              <a:gd name="connsiteX6" fmla="*/ 11876 w 320634"/>
              <a:gd name="connsiteY6" fmla="*/ 308758 h 380010"/>
              <a:gd name="connsiteX7" fmla="*/ 47501 w 320634"/>
              <a:gd name="connsiteY7" fmla="*/ 344384 h 380010"/>
              <a:gd name="connsiteX8" fmla="*/ 142504 w 320634"/>
              <a:gd name="connsiteY8" fmla="*/ 380010 h 380010"/>
              <a:gd name="connsiteX9" fmla="*/ 285008 w 320634"/>
              <a:gd name="connsiteY9" fmla="*/ 344384 h 380010"/>
              <a:gd name="connsiteX10" fmla="*/ 296883 w 320634"/>
              <a:gd name="connsiteY10" fmla="*/ 308758 h 380010"/>
              <a:gd name="connsiteX11" fmla="*/ 320634 w 320634"/>
              <a:gd name="connsiteY11" fmla="*/ 178130 h 380010"/>
              <a:gd name="connsiteX12" fmla="*/ 285008 w 320634"/>
              <a:gd name="connsiteY12" fmla="*/ 83127 h 380010"/>
              <a:gd name="connsiteX13" fmla="*/ 213756 w 320634"/>
              <a:gd name="connsiteY13" fmla="*/ 59377 h 380010"/>
              <a:gd name="connsiteX14" fmla="*/ 178130 w 320634"/>
              <a:gd name="connsiteY14" fmla="*/ 47501 h 380010"/>
              <a:gd name="connsiteX15" fmla="*/ 166255 w 320634"/>
              <a:gd name="connsiteY15" fmla="*/ 0 h 38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20634" h="380010">
                <a:moveTo>
                  <a:pt x="166255" y="0"/>
                </a:moveTo>
                <a:lnTo>
                  <a:pt x="166255" y="0"/>
                </a:lnTo>
                <a:cubicBezTo>
                  <a:pt x="134587" y="11875"/>
                  <a:pt x="102042" y="21631"/>
                  <a:pt x="71252" y="35626"/>
                </a:cubicBezTo>
                <a:cubicBezTo>
                  <a:pt x="58259" y="41532"/>
                  <a:pt x="43190" y="47274"/>
                  <a:pt x="35626" y="59377"/>
                </a:cubicBezTo>
                <a:cubicBezTo>
                  <a:pt x="22357" y="80607"/>
                  <a:pt x="18463" y="106476"/>
                  <a:pt x="11876" y="130629"/>
                </a:cubicBezTo>
                <a:cubicBezTo>
                  <a:pt x="6565" y="150102"/>
                  <a:pt x="3959" y="170213"/>
                  <a:pt x="0" y="190005"/>
                </a:cubicBezTo>
                <a:cubicBezTo>
                  <a:pt x="3959" y="229589"/>
                  <a:pt x="177" y="270735"/>
                  <a:pt x="11876" y="308758"/>
                </a:cubicBezTo>
                <a:cubicBezTo>
                  <a:pt x="16815" y="324809"/>
                  <a:pt x="33835" y="334623"/>
                  <a:pt x="47501" y="344384"/>
                </a:cubicBezTo>
                <a:cubicBezTo>
                  <a:pt x="80939" y="368269"/>
                  <a:pt x="104253" y="370447"/>
                  <a:pt x="142504" y="380010"/>
                </a:cubicBezTo>
                <a:cubicBezTo>
                  <a:pt x="190005" y="368135"/>
                  <a:pt x="240551" y="364902"/>
                  <a:pt x="285008" y="344384"/>
                </a:cubicBezTo>
                <a:cubicBezTo>
                  <a:pt x="296374" y="339138"/>
                  <a:pt x="293444" y="320794"/>
                  <a:pt x="296883" y="308758"/>
                </a:cubicBezTo>
                <a:cubicBezTo>
                  <a:pt x="312883" y="252760"/>
                  <a:pt x="311022" y="245417"/>
                  <a:pt x="320634" y="178130"/>
                </a:cubicBezTo>
                <a:cubicBezTo>
                  <a:pt x="315475" y="157494"/>
                  <a:pt x="304116" y="97458"/>
                  <a:pt x="285008" y="83127"/>
                </a:cubicBezTo>
                <a:cubicBezTo>
                  <a:pt x="264980" y="68106"/>
                  <a:pt x="237507" y="67294"/>
                  <a:pt x="213756" y="59377"/>
                </a:cubicBezTo>
                <a:cubicBezTo>
                  <a:pt x="201881" y="55419"/>
                  <a:pt x="186981" y="56352"/>
                  <a:pt x="178130" y="47501"/>
                </a:cubicBezTo>
                <a:lnTo>
                  <a:pt x="166255" y="0"/>
                </a:lnTo>
                <a:close/>
              </a:path>
            </a:pathLst>
          </a:custGeom>
          <a:solidFill>
            <a:srgbClr val="FF0000">
              <a:alpha val="15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Freeform 108"/>
          <p:cNvSpPr/>
          <p:nvPr/>
        </p:nvSpPr>
        <p:spPr>
          <a:xfrm>
            <a:off x="2018805" y="5415148"/>
            <a:ext cx="320634" cy="380010"/>
          </a:xfrm>
          <a:custGeom>
            <a:avLst/>
            <a:gdLst>
              <a:gd name="connsiteX0" fmla="*/ 166255 w 320634"/>
              <a:gd name="connsiteY0" fmla="*/ 0 h 380010"/>
              <a:gd name="connsiteX1" fmla="*/ 166255 w 320634"/>
              <a:gd name="connsiteY1" fmla="*/ 0 h 380010"/>
              <a:gd name="connsiteX2" fmla="*/ 71252 w 320634"/>
              <a:gd name="connsiteY2" fmla="*/ 35626 h 380010"/>
              <a:gd name="connsiteX3" fmla="*/ 35626 w 320634"/>
              <a:gd name="connsiteY3" fmla="*/ 59377 h 380010"/>
              <a:gd name="connsiteX4" fmla="*/ 11876 w 320634"/>
              <a:gd name="connsiteY4" fmla="*/ 130629 h 380010"/>
              <a:gd name="connsiteX5" fmla="*/ 0 w 320634"/>
              <a:gd name="connsiteY5" fmla="*/ 190005 h 380010"/>
              <a:gd name="connsiteX6" fmla="*/ 11876 w 320634"/>
              <a:gd name="connsiteY6" fmla="*/ 308758 h 380010"/>
              <a:gd name="connsiteX7" fmla="*/ 47501 w 320634"/>
              <a:gd name="connsiteY7" fmla="*/ 344384 h 380010"/>
              <a:gd name="connsiteX8" fmla="*/ 142504 w 320634"/>
              <a:gd name="connsiteY8" fmla="*/ 380010 h 380010"/>
              <a:gd name="connsiteX9" fmla="*/ 285008 w 320634"/>
              <a:gd name="connsiteY9" fmla="*/ 344384 h 380010"/>
              <a:gd name="connsiteX10" fmla="*/ 296883 w 320634"/>
              <a:gd name="connsiteY10" fmla="*/ 308758 h 380010"/>
              <a:gd name="connsiteX11" fmla="*/ 320634 w 320634"/>
              <a:gd name="connsiteY11" fmla="*/ 178130 h 380010"/>
              <a:gd name="connsiteX12" fmla="*/ 285008 w 320634"/>
              <a:gd name="connsiteY12" fmla="*/ 83127 h 380010"/>
              <a:gd name="connsiteX13" fmla="*/ 213756 w 320634"/>
              <a:gd name="connsiteY13" fmla="*/ 59377 h 380010"/>
              <a:gd name="connsiteX14" fmla="*/ 178130 w 320634"/>
              <a:gd name="connsiteY14" fmla="*/ 47501 h 380010"/>
              <a:gd name="connsiteX15" fmla="*/ 166255 w 320634"/>
              <a:gd name="connsiteY15" fmla="*/ 0 h 38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20634" h="380010">
                <a:moveTo>
                  <a:pt x="166255" y="0"/>
                </a:moveTo>
                <a:lnTo>
                  <a:pt x="166255" y="0"/>
                </a:lnTo>
                <a:cubicBezTo>
                  <a:pt x="134587" y="11875"/>
                  <a:pt x="102042" y="21631"/>
                  <a:pt x="71252" y="35626"/>
                </a:cubicBezTo>
                <a:cubicBezTo>
                  <a:pt x="58259" y="41532"/>
                  <a:pt x="43190" y="47274"/>
                  <a:pt x="35626" y="59377"/>
                </a:cubicBezTo>
                <a:cubicBezTo>
                  <a:pt x="22357" y="80607"/>
                  <a:pt x="18463" y="106476"/>
                  <a:pt x="11876" y="130629"/>
                </a:cubicBezTo>
                <a:cubicBezTo>
                  <a:pt x="6565" y="150102"/>
                  <a:pt x="3959" y="170213"/>
                  <a:pt x="0" y="190005"/>
                </a:cubicBezTo>
                <a:cubicBezTo>
                  <a:pt x="3959" y="229589"/>
                  <a:pt x="177" y="270735"/>
                  <a:pt x="11876" y="308758"/>
                </a:cubicBezTo>
                <a:cubicBezTo>
                  <a:pt x="16815" y="324809"/>
                  <a:pt x="33835" y="334623"/>
                  <a:pt x="47501" y="344384"/>
                </a:cubicBezTo>
                <a:cubicBezTo>
                  <a:pt x="80939" y="368269"/>
                  <a:pt x="104253" y="370447"/>
                  <a:pt x="142504" y="380010"/>
                </a:cubicBezTo>
                <a:cubicBezTo>
                  <a:pt x="190005" y="368135"/>
                  <a:pt x="240551" y="364902"/>
                  <a:pt x="285008" y="344384"/>
                </a:cubicBezTo>
                <a:cubicBezTo>
                  <a:pt x="296374" y="339138"/>
                  <a:pt x="293444" y="320794"/>
                  <a:pt x="296883" y="308758"/>
                </a:cubicBezTo>
                <a:cubicBezTo>
                  <a:pt x="312883" y="252760"/>
                  <a:pt x="311022" y="245417"/>
                  <a:pt x="320634" y="178130"/>
                </a:cubicBezTo>
                <a:cubicBezTo>
                  <a:pt x="315475" y="157494"/>
                  <a:pt x="304116" y="97458"/>
                  <a:pt x="285008" y="83127"/>
                </a:cubicBezTo>
                <a:cubicBezTo>
                  <a:pt x="264980" y="68106"/>
                  <a:pt x="237507" y="67294"/>
                  <a:pt x="213756" y="59377"/>
                </a:cubicBezTo>
                <a:cubicBezTo>
                  <a:pt x="201881" y="55419"/>
                  <a:pt x="186981" y="56352"/>
                  <a:pt x="178130" y="47501"/>
                </a:cubicBezTo>
                <a:lnTo>
                  <a:pt x="166255" y="0"/>
                </a:lnTo>
                <a:close/>
              </a:path>
            </a:pathLst>
          </a:custGeom>
          <a:solidFill>
            <a:srgbClr val="FF0000">
              <a:alpha val="15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Freeform 109"/>
          <p:cNvSpPr/>
          <p:nvPr/>
        </p:nvSpPr>
        <p:spPr>
          <a:xfrm>
            <a:off x="3764478" y="4560125"/>
            <a:ext cx="701802" cy="356259"/>
          </a:xfrm>
          <a:custGeom>
            <a:avLst/>
            <a:gdLst>
              <a:gd name="connsiteX0" fmla="*/ 273132 w 701802"/>
              <a:gd name="connsiteY0" fmla="*/ 11875 h 356259"/>
              <a:gd name="connsiteX1" fmla="*/ 273132 w 701802"/>
              <a:gd name="connsiteY1" fmla="*/ 11875 h 356259"/>
              <a:gd name="connsiteX2" fmla="*/ 71252 w 701802"/>
              <a:gd name="connsiteY2" fmla="*/ 35626 h 356259"/>
              <a:gd name="connsiteX3" fmla="*/ 23751 w 701802"/>
              <a:gd name="connsiteY3" fmla="*/ 47501 h 356259"/>
              <a:gd name="connsiteX4" fmla="*/ 0 w 701802"/>
              <a:gd name="connsiteY4" fmla="*/ 95002 h 356259"/>
              <a:gd name="connsiteX5" fmla="*/ 11875 w 701802"/>
              <a:gd name="connsiteY5" fmla="*/ 261257 h 356259"/>
              <a:gd name="connsiteX6" fmla="*/ 142504 w 701802"/>
              <a:gd name="connsiteY6" fmla="*/ 344384 h 356259"/>
              <a:gd name="connsiteX7" fmla="*/ 225631 w 701802"/>
              <a:gd name="connsiteY7" fmla="*/ 356259 h 356259"/>
              <a:gd name="connsiteX8" fmla="*/ 344384 w 701802"/>
              <a:gd name="connsiteY8" fmla="*/ 332509 h 356259"/>
              <a:gd name="connsiteX9" fmla="*/ 380010 w 701802"/>
              <a:gd name="connsiteY9" fmla="*/ 320633 h 356259"/>
              <a:gd name="connsiteX10" fmla="*/ 617517 w 701802"/>
              <a:gd name="connsiteY10" fmla="*/ 308758 h 356259"/>
              <a:gd name="connsiteX11" fmla="*/ 653143 w 701802"/>
              <a:gd name="connsiteY11" fmla="*/ 296883 h 356259"/>
              <a:gd name="connsiteX12" fmla="*/ 665018 w 701802"/>
              <a:gd name="connsiteY12" fmla="*/ 261257 h 356259"/>
              <a:gd name="connsiteX13" fmla="*/ 688769 w 701802"/>
              <a:gd name="connsiteY13" fmla="*/ 213756 h 356259"/>
              <a:gd name="connsiteX14" fmla="*/ 676893 w 701802"/>
              <a:gd name="connsiteY14" fmla="*/ 95002 h 356259"/>
              <a:gd name="connsiteX15" fmla="*/ 617517 w 701802"/>
              <a:gd name="connsiteY15" fmla="*/ 71252 h 356259"/>
              <a:gd name="connsiteX16" fmla="*/ 522514 w 701802"/>
              <a:gd name="connsiteY16" fmla="*/ 23750 h 356259"/>
              <a:gd name="connsiteX17" fmla="*/ 451262 w 701802"/>
              <a:gd name="connsiteY17" fmla="*/ 11875 h 356259"/>
              <a:gd name="connsiteX18" fmla="*/ 391886 w 701802"/>
              <a:gd name="connsiteY18" fmla="*/ 0 h 356259"/>
              <a:gd name="connsiteX19" fmla="*/ 273132 w 701802"/>
              <a:gd name="connsiteY19" fmla="*/ 11875 h 356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01802" h="356259">
                <a:moveTo>
                  <a:pt x="273132" y="11875"/>
                </a:moveTo>
                <a:lnTo>
                  <a:pt x="273132" y="11875"/>
                </a:lnTo>
                <a:cubicBezTo>
                  <a:pt x="205839" y="19792"/>
                  <a:pt x="138328" y="26044"/>
                  <a:pt x="71252" y="35626"/>
                </a:cubicBezTo>
                <a:cubicBezTo>
                  <a:pt x="55095" y="37934"/>
                  <a:pt x="36289" y="37053"/>
                  <a:pt x="23751" y="47501"/>
                </a:cubicBezTo>
                <a:cubicBezTo>
                  <a:pt x="10151" y="58834"/>
                  <a:pt x="7917" y="79168"/>
                  <a:pt x="0" y="95002"/>
                </a:cubicBezTo>
                <a:cubicBezTo>
                  <a:pt x="3958" y="150420"/>
                  <a:pt x="-2265" y="207527"/>
                  <a:pt x="11875" y="261257"/>
                </a:cubicBezTo>
                <a:cubicBezTo>
                  <a:pt x="28912" y="325996"/>
                  <a:pt x="90112" y="333157"/>
                  <a:pt x="142504" y="344384"/>
                </a:cubicBezTo>
                <a:cubicBezTo>
                  <a:pt x="169873" y="350249"/>
                  <a:pt x="197922" y="352301"/>
                  <a:pt x="225631" y="356259"/>
                </a:cubicBezTo>
                <a:cubicBezTo>
                  <a:pt x="265215" y="348342"/>
                  <a:pt x="305050" y="341586"/>
                  <a:pt x="344384" y="332509"/>
                </a:cubicBezTo>
                <a:cubicBezTo>
                  <a:pt x="356581" y="329694"/>
                  <a:pt x="367539" y="321717"/>
                  <a:pt x="380010" y="320633"/>
                </a:cubicBezTo>
                <a:cubicBezTo>
                  <a:pt x="458980" y="313766"/>
                  <a:pt x="538348" y="312716"/>
                  <a:pt x="617517" y="308758"/>
                </a:cubicBezTo>
                <a:cubicBezTo>
                  <a:pt x="629392" y="304800"/>
                  <a:pt x="644292" y="305734"/>
                  <a:pt x="653143" y="296883"/>
                </a:cubicBezTo>
                <a:cubicBezTo>
                  <a:pt x="661994" y="288032"/>
                  <a:pt x="660087" y="272763"/>
                  <a:pt x="665018" y="261257"/>
                </a:cubicBezTo>
                <a:cubicBezTo>
                  <a:pt x="671991" y="244986"/>
                  <a:pt x="680852" y="229590"/>
                  <a:pt x="688769" y="213756"/>
                </a:cubicBezTo>
                <a:cubicBezTo>
                  <a:pt x="699910" y="169192"/>
                  <a:pt x="716245" y="139976"/>
                  <a:pt x="676893" y="95002"/>
                </a:cubicBezTo>
                <a:cubicBezTo>
                  <a:pt x="662856" y="78960"/>
                  <a:pt x="636872" y="80185"/>
                  <a:pt x="617517" y="71252"/>
                </a:cubicBezTo>
                <a:cubicBezTo>
                  <a:pt x="585370" y="56415"/>
                  <a:pt x="555857" y="35658"/>
                  <a:pt x="522514" y="23750"/>
                </a:cubicBezTo>
                <a:cubicBezTo>
                  <a:pt x="499839" y="15652"/>
                  <a:pt x="474952" y="16182"/>
                  <a:pt x="451262" y="11875"/>
                </a:cubicBezTo>
                <a:cubicBezTo>
                  <a:pt x="431404" y="8264"/>
                  <a:pt x="411678" y="3958"/>
                  <a:pt x="391886" y="0"/>
                </a:cubicBezTo>
                <a:lnTo>
                  <a:pt x="273132" y="11875"/>
                </a:lnTo>
                <a:close/>
              </a:path>
            </a:pathLst>
          </a:custGeom>
          <a:solidFill>
            <a:srgbClr val="FF0000">
              <a:alpha val="15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Freeform 110"/>
          <p:cNvSpPr/>
          <p:nvPr/>
        </p:nvSpPr>
        <p:spPr>
          <a:xfrm>
            <a:off x="2565024" y="4607626"/>
            <a:ext cx="760067" cy="795647"/>
          </a:xfrm>
          <a:custGeom>
            <a:avLst/>
            <a:gdLst>
              <a:gd name="connsiteX0" fmla="*/ 296929 w 760067"/>
              <a:gd name="connsiteY0" fmla="*/ 47501 h 795647"/>
              <a:gd name="connsiteX1" fmla="*/ 296929 w 760067"/>
              <a:gd name="connsiteY1" fmla="*/ 47501 h 795647"/>
              <a:gd name="connsiteX2" fmla="*/ 142550 w 760067"/>
              <a:gd name="connsiteY2" fmla="*/ 0 h 795647"/>
              <a:gd name="connsiteX3" fmla="*/ 35672 w 760067"/>
              <a:gd name="connsiteY3" fmla="*/ 11875 h 795647"/>
              <a:gd name="connsiteX4" fmla="*/ 46 w 760067"/>
              <a:gd name="connsiteY4" fmla="*/ 59377 h 795647"/>
              <a:gd name="connsiteX5" fmla="*/ 47547 w 760067"/>
              <a:gd name="connsiteY5" fmla="*/ 237506 h 795647"/>
              <a:gd name="connsiteX6" fmla="*/ 83173 w 760067"/>
              <a:gd name="connsiteY6" fmla="*/ 261257 h 795647"/>
              <a:gd name="connsiteX7" fmla="*/ 130675 w 760067"/>
              <a:gd name="connsiteY7" fmla="*/ 308758 h 795647"/>
              <a:gd name="connsiteX8" fmla="*/ 178176 w 760067"/>
              <a:gd name="connsiteY8" fmla="*/ 344384 h 795647"/>
              <a:gd name="connsiteX9" fmla="*/ 249428 w 760067"/>
              <a:gd name="connsiteY9" fmla="*/ 427512 h 795647"/>
              <a:gd name="connsiteX10" fmla="*/ 296929 w 760067"/>
              <a:gd name="connsiteY10" fmla="*/ 463138 h 795647"/>
              <a:gd name="connsiteX11" fmla="*/ 368181 w 760067"/>
              <a:gd name="connsiteY11" fmla="*/ 522514 h 795647"/>
              <a:gd name="connsiteX12" fmla="*/ 439433 w 760067"/>
              <a:gd name="connsiteY12" fmla="*/ 593766 h 795647"/>
              <a:gd name="connsiteX13" fmla="*/ 463184 w 760067"/>
              <a:gd name="connsiteY13" fmla="*/ 629392 h 795647"/>
              <a:gd name="connsiteX14" fmla="*/ 510685 w 760067"/>
              <a:gd name="connsiteY14" fmla="*/ 665018 h 795647"/>
              <a:gd name="connsiteX15" fmla="*/ 581937 w 760067"/>
              <a:gd name="connsiteY15" fmla="*/ 736270 h 795647"/>
              <a:gd name="connsiteX16" fmla="*/ 641314 w 760067"/>
              <a:gd name="connsiteY16" fmla="*/ 760021 h 795647"/>
              <a:gd name="connsiteX17" fmla="*/ 700690 w 760067"/>
              <a:gd name="connsiteY17" fmla="*/ 795647 h 795647"/>
              <a:gd name="connsiteX18" fmla="*/ 736316 w 760067"/>
              <a:gd name="connsiteY18" fmla="*/ 783771 h 795647"/>
              <a:gd name="connsiteX19" fmla="*/ 748192 w 760067"/>
              <a:gd name="connsiteY19" fmla="*/ 724395 h 795647"/>
              <a:gd name="connsiteX20" fmla="*/ 760067 w 760067"/>
              <a:gd name="connsiteY20" fmla="*/ 676893 h 795647"/>
              <a:gd name="connsiteX21" fmla="*/ 748192 w 760067"/>
              <a:gd name="connsiteY21" fmla="*/ 558140 h 795647"/>
              <a:gd name="connsiteX22" fmla="*/ 688815 w 760067"/>
              <a:gd name="connsiteY22" fmla="*/ 451262 h 795647"/>
              <a:gd name="connsiteX23" fmla="*/ 617563 w 760067"/>
              <a:gd name="connsiteY23" fmla="*/ 344384 h 795647"/>
              <a:gd name="connsiteX24" fmla="*/ 593812 w 760067"/>
              <a:gd name="connsiteY24" fmla="*/ 308758 h 795647"/>
              <a:gd name="connsiteX25" fmla="*/ 522560 w 760067"/>
              <a:gd name="connsiteY25" fmla="*/ 237506 h 795647"/>
              <a:gd name="connsiteX26" fmla="*/ 463184 w 760067"/>
              <a:gd name="connsiteY26" fmla="*/ 190005 h 795647"/>
              <a:gd name="connsiteX27" fmla="*/ 427558 w 760067"/>
              <a:gd name="connsiteY27" fmla="*/ 166255 h 795647"/>
              <a:gd name="connsiteX28" fmla="*/ 344431 w 760067"/>
              <a:gd name="connsiteY28" fmla="*/ 95003 h 795647"/>
              <a:gd name="connsiteX29" fmla="*/ 308805 w 760067"/>
              <a:gd name="connsiteY29" fmla="*/ 71252 h 795647"/>
              <a:gd name="connsiteX30" fmla="*/ 273179 w 760067"/>
              <a:gd name="connsiteY30" fmla="*/ 59377 h 795647"/>
              <a:gd name="connsiteX31" fmla="*/ 296929 w 760067"/>
              <a:gd name="connsiteY31" fmla="*/ 47501 h 795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760067" h="795647">
                <a:moveTo>
                  <a:pt x="296929" y="47501"/>
                </a:moveTo>
                <a:lnTo>
                  <a:pt x="296929" y="47501"/>
                </a:lnTo>
                <a:cubicBezTo>
                  <a:pt x="265724" y="35799"/>
                  <a:pt x="185738" y="0"/>
                  <a:pt x="142550" y="0"/>
                </a:cubicBezTo>
                <a:cubicBezTo>
                  <a:pt x="106705" y="0"/>
                  <a:pt x="71298" y="7917"/>
                  <a:pt x="35672" y="11875"/>
                </a:cubicBezTo>
                <a:cubicBezTo>
                  <a:pt x="23797" y="27709"/>
                  <a:pt x="1456" y="39635"/>
                  <a:pt x="46" y="59377"/>
                </a:cubicBezTo>
                <a:cubicBezTo>
                  <a:pt x="-1243" y="77417"/>
                  <a:pt x="24235" y="204868"/>
                  <a:pt x="47547" y="237506"/>
                </a:cubicBezTo>
                <a:cubicBezTo>
                  <a:pt x="55843" y="249120"/>
                  <a:pt x="72337" y="251969"/>
                  <a:pt x="83173" y="261257"/>
                </a:cubicBezTo>
                <a:cubicBezTo>
                  <a:pt x="100175" y="275830"/>
                  <a:pt x="113823" y="294013"/>
                  <a:pt x="130675" y="308758"/>
                </a:cubicBezTo>
                <a:cubicBezTo>
                  <a:pt x="145570" y="321791"/>
                  <a:pt x="163149" y="331503"/>
                  <a:pt x="178176" y="344384"/>
                </a:cubicBezTo>
                <a:cubicBezTo>
                  <a:pt x="268662" y="421944"/>
                  <a:pt x="155566" y="333649"/>
                  <a:pt x="249428" y="427512"/>
                </a:cubicBezTo>
                <a:cubicBezTo>
                  <a:pt x="263423" y="441507"/>
                  <a:pt x="281902" y="450257"/>
                  <a:pt x="296929" y="463138"/>
                </a:cubicBezTo>
                <a:cubicBezTo>
                  <a:pt x="376931" y="531711"/>
                  <a:pt x="289446" y="470025"/>
                  <a:pt x="368181" y="522514"/>
                </a:cubicBezTo>
                <a:cubicBezTo>
                  <a:pt x="417945" y="622042"/>
                  <a:pt x="358002" y="525908"/>
                  <a:pt x="439433" y="593766"/>
                </a:cubicBezTo>
                <a:cubicBezTo>
                  <a:pt x="450397" y="602903"/>
                  <a:pt x="453092" y="619300"/>
                  <a:pt x="463184" y="629392"/>
                </a:cubicBezTo>
                <a:cubicBezTo>
                  <a:pt x="477179" y="643387"/>
                  <a:pt x="495974" y="651778"/>
                  <a:pt x="510685" y="665018"/>
                </a:cubicBezTo>
                <a:cubicBezTo>
                  <a:pt x="535651" y="687488"/>
                  <a:pt x="554773" y="716514"/>
                  <a:pt x="581937" y="736270"/>
                </a:cubicBezTo>
                <a:cubicBezTo>
                  <a:pt x="599177" y="748808"/>
                  <a:pt x="622248" y="750488"/>
                  <a:pt x="641314" y="760021"/>
                </a:cubicBezTo>
                <a:cubicBezTo>
                  <a:pt x="661959" y="770343"/>
                  <a:pt x="680898" y="783772"/>
                  <a:pt x="700690" y="795647"/>
                </a:cubicBezTo>
                <a:cubicBezTo>
                  <a:pt x="712565" y="791688"/>
                  <a:pt x="729372" y="794186"/>
                  <a:pt x="736316" y="783771"/>
                </a:cubicBezTo>
                <a:cubicBezTo>
                  <a:pt x="747512" y="766977"/>
                  <a:pt x="743813" y="744098"/>
                  <a:pt x="748192" y="724395"/>
                </a:cubicBezTo>
                <a:cubicBezTo>
                  <a:pt x="751733" y="708462"/>
                  <a:pt x="756109" y="692727"/>
                  <a:pt x="760067" y="676893"/>
                </a:cubicBezTo>
                <a:cubicBezTo>
                  <a:pt x="756109" y="637309"/>
                  <a:pt x="754241" y="597459"/>
                  <a:pt x="748192" y="558140"/>
                </a:cubicBezTo>
                <a:cubicBezTo>
                  <a:pt x="741922" y="517384"/>
                  <a:pt x="709892" y="482877"/>
                  <a:pt x="688815" y="451262"/>
                </a:cubicBezTo>
                <a:lnTo>
                  <a:pt x="617563" y="344384"/>
                </a:lnTo>
                <a:cubicBezTo>
                  <a:pt x="609646" y="332509"/>
                  <a:pt x="603904" y="318850"/>
                  <a:pt x="593812" y="308758"/>
                </a:cubicBezTo>
                <a:cubicBezTo>
                  <a:pt x="570061" y="285007"/>
                  <a:pt x="548788" y="258489"/>
                  <a:pt x="522560" y="237506"/>
                </a:cubicBezTo>
                <a:cubicBezTo>
                  <a:pt x="502768" y="221672"/>
                  <a:pt x="483461" y="205213"/>
                  <a:pt x="463184" y="190005"/>
                </a:cubicBezTo>
                <a:cubicBezTo>
                  <a:pt x="451766" y="181442"/>
                  <a:pt x="438522" y="175392"/>
                  <a:pt x="427558" y="166255"/>
                </a:cubicBezTo>
                <a:cubicBezTo>
                  <a:pt x="323967" y="79930"/>
                  <a:pt x="468971" y="183961"/>
                  <a:pt x="344431" y="95003"/>
                </a:cubicBezTo>
                <a:cubicBezTo>
                  <a:pt x="332817" y="86707"/>
                  <a:pt x="321571" y="77635"/>
                  <a:pt x="308805" y="71252"/>
                </a:cubicBezTo>
                <a:cubicBezTo>
                  <a:pt x="297609" y="65654"/>
                  <a:pt x="283594" y="66321"/>
                  <a:pt x="273179" y="59377"/>
                </a:cubicBezTo>
                <a:cubicBezTo>
                  <a:pt x="269885" y="57181"/>
                  <a:pt x="292971" y="49480"/>
                  <a:pt x="296929" y="47501"/>
                </a:cubicBezTo>
                <a:close/>
              </a:path>
            </a:pathLst>
          </a:custGeom>
          <a:solidFill>
            <a:srgbClr val="FF0000">
              <a:alpha val="15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2" name="Group 111"/>
          <p:cNvGrpSpPr/>
          <p:nvPr/>
        </p:nvGrpSpPr>
        <p:grpSpPr>
          <a:xfrm>
            <a:off x="607647" y="3810000"/>
            <a:ext cx="4211592" cy="2895600"/>
            <a:chOff x="609600" y="4110990"/>
            <a:chExt cx="4211592" cy="2895600"/>
          </a:xfrm>
        </p:grpSpPr>
        <p:cxnSp>
          <p:nvCxnSpPr>
            <p:cNvPr id="113" name="Straight Connector 112"/>
            <p:cNvCxnSpPr/>
            <p:nvPr/>
          </p:nvCxnSpPr>
          <p:spPr>
            <a:xfrm>
              <a:off x="3505200" y="4110990"/>
              <a:ext cx="0" cy="2895600"/>
            </a:xfrm>
            <a:prstGeom prst="line">
              <a:avLst/>
            </a:prstGeom>
            <a:ln w="50800">
              <a:solidFill>
                <a:srgbClr val="00B05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>
            <a:xfrm>
              <a:off x="665208" y="4724400"/>
              <a:ext cx="4155984" cy="0"/>
            </a:xfrm>
            <a:prstGeom prst="line">
              <a:avLst/>
            </a:prstGeom>
            <a:ln w="50800">
              <a:solidFill>
                <a:srgbClr val="00B05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>
              <a:off x="1812113" y="4110990"/>
              <a:ext cx="0" cy="2895600"/>
            </a:xfrm>
            <a:prstGeom prst="line">
              <a:avLst/>
            </a:prstGeom>
            <a:ln w="50800">
              <a:solidFill>
                <a:srgbClr val="00B05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/>
            <p:nvPr/>
          </p:nvCxnSpPr>
          <p:spPr>
            <a:xfrm>
              <a:off x="609600" y="6248400"/>
              <a:ext cx="4155984" cy="0"/>
            </a:xfrm>
            <a:prstGeom prst="line">
              <a:avLst/>
            </a:prstGeom>
            <a:ln w="50800">
              <a:solidFill>
                <a:srgbClr val="00B05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7" name="Oval 116"/>
          <p:cNvSpPr/>
          <p:nvPr/>
        </p:nvSpPr>
        <p:spPr>
          <a:xfrm>
            <a:off x="2667000" y="4479676"/>
            <a:ext cx="92887" cy="923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/>
          <p:cNvSpPr/>
          <p:nvPr/>
        </p:nvSpPr>
        <p:spPr>
          <a:xfrm>
            <a:off x="1972474" y="4267200"/>
            <a:ext cx="92887" cy="923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/>
          <p:nvPr/>
        </p:nvSpPr>
        <p:spPr>
          <a:xfrm>
            <a:off x="3657600" y="4555876"/>
            <a:ext cx="92887" cy="923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/>
          <p:nvPr/>
        </p:nvSpPr>
        <p:spPr>
          <a:xfrm>
            <a:off x="2743200" y="6232276"/>
            <a:ext cx="92887" cy="923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/>
          <p:nvPr/>
        </p:nvSpPr>
        <p:spPr>
          <a:xfrm>
            <a:off x="4191928" y="4840544"/>
            <a:ext cx="92887" cy="923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/>
          <p:nvPr/>
        </p:nvSpPr>
        <p:spPr>
          <a:xfrm>
            <a:off x="1295400" y="5241676"/>
            <a:ext cx="92887" cy="923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/>
          <p:nvPr/>
        </p:nvSpPr>
        <p:spPr>
          <a:xfrm>
            <a:off x="3276600" y="5105400"/>
            <a:ext cx="92887" cy="923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/>
          <p:nvPr/>
        </p:nvSpPr>
        <p:spPr>
          <a:xfrm>
            <a:off x="1888313" y="5791200"/>
            <a:ext cx="92887" cy="923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5" name="Straight Arrow Connector 124"/>
          <p:cNvCxnSpPr/>
          <p:nvPr/>
        </p:nvCxnSpPr>
        <p:spPr>
          <a:xfrm>
            <a:off x="1905000" y="4038600"/>
            <a:ext cx="1464487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6" name="Group 125"/>
          <p:cNvGrpSpPr/>
          <p:nvPr/>
        </p:nvGrpSpPr>
        <p:grpSpPr>
          <a:xfrm>
            <a:off x="2079634" y="4648200"/>
            <a:ext cx="1120766" cy="1041524"/>
            <a:chOff x="2133600" y="4419600"/>
            <a:chExt cx="1120766" cy="1041524"/>
          </a:xfrm>
        </p:grpSpPr>
        <p:sp>
          <p:nvSpPr>
            <p:cNvPr id="127" name="Multiply 126"/>
            <p:cNvSpPr/>
            <p:nvPr/>
          </p:nvSpPr>
          <p:spPr>
            <a:xfrm>
              <a:off x="2133600" y="5317565"/>
              <a:ext cx="152400" cy="143559"/>
            </a:xfrm>
            <a:prstGeom prst="mathMultiply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28" name="Multiply 127"/>
            <p:cNvSpPr/>
            <p:nvPr/>
          </p:nvSpPr>
          <p:spPr>
            <a:xfrm>
              <a:off x="2144430" y="4897344"/>
              <a:ext cx="152400" cy="143559"/>
            </a:xfrm>
            <a:prstGeom prst="mathMultiply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29" name="Multiply 128"/>
            <p:cNvSpPr/>
            <p:nvPr/>
          </p:nvSpPr>
          <p:spPr>
            <a:xfrm>
              <a:off x="2140472" y="4424021"/>
              <a:ext cx="152400" cy="143559"/>
            </a:xfrm>
            <a:prstGeom prst="mathMultiply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30" name="Multiply 129"/>
            <p:cNvSpPr/>
            <p:nvPr/>
          </p:nvSpPr>
          <p:spPr>
            <a:xfrm>
              <a:off x="2644766" y="5313144"/>
              <a:ext cx="152400" cy="143559"/>
            </a:xfrm>
            <a:prstGeom prst="mathMultiply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31" name="Multiply 130"/>
            <p:cNvSpPr/>
            <p:nvPr/>
          </p:nvSpPr>
          <p:spPr>
            <a:xfrm>
              <a:off x="2655596" y="4892923"/>
              <a:ext cx="152400" cy="143559"/>
            </a:xfrm>
            <a:prstGeom prst="mathMultiply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32" name="Multiply 131"/>
            <p:cNvSpPr/>
            <p:nvPr/>
          </p:nvSpPr>
          <p:spPr>
            <a:xfrm>
              <a:off x="2651638" y="4419600"/>
              <a:ext cx="152400" cy="143559"/>
            </a:xfrm>
            <a:prstGeom prst="mathMultiply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33" name="Multiply 132"/>
            <p:cNvSpPr/>
            <p:nvPr/>
          </p:nvSpPr>
          <p:spPr>
            <a:xfrm>
              <a:off x="3091136" y="5313144"/>
              <a:ext cx="152400" cy="143559"/>
            </a:xfrm>
            <a:prstGeom prst="mathMultiply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34" name="Multiply 133"/>
            <p:cNvSpPr/>
            <p:nvPr/>
          </p:nvSpPr>
          <p:spPr>
            <a:xfrm>
              <a:off x="3101966" y="4892923"/>
              <a:ext cx="152400" cy="143559"/>
            </a:xfrm>
            <a:prstGeom prst="mathMultiply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35" name="Multiply 134"/>
            <p:cNvSpPr/>
            <p:nvPr/>
          </p:nvSpPr>
          <p:spPr>
            <a:xfrm>
              <a:off x="3098008" y="4419600"/>
              <a:ext cx="152400" cy="143559"/>
            </a:xfrm>
            <a:prstGeom prst="mathMultiply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136" name="Group 135"/>
          <p:cNvGrpSpPr/>
          <p:nvPr/>
        </p:nvGrpSpPr>
        <p:grpSpPr>
          <a:xfrm>
            <a:off x="3756034" y="4646620"/>
            <a:ext cx="1120766" cy="1041524"/>
            <a:chOff x="3839007" y="4418020"/>
            <a:chExt cx="1120766" cy="1041524"/>
          </a:xfrm>
        </p:grpSpPr>
        <p:sp>
          <p:nvSpPr>
            <p:cNvPr id="137" name="Multiply 136"/>
            <p:cNvSpPr/>
            <p:nvPr/>
          </p:nvSpPr>
          <p:spPr>
            <a:xfrm>
              <a:off x="3839007" y="5315985"/>
              <a:ext cx="152400" cy="143559"/>
            </a:xfrm>
            <a:prstGeom prst="mathMultiply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38" name="Multiply 137"/>
            <p:cNvSpPr/>
            <p:nvPr/>
          </p:nvSpPr>
          <p:spPr>
            <a:xfrm>
              <a:off x="3849837" y="4895764"/>
              <a:ext cx="152400" cy="143559"/>
            </a:xfrm>
            <a:prstGeom prst="mathMultiply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39" name="Multiply 138"/>
            <p:cNvSpPr/>
            <p:nvPr/>
          </p:nvSpPr>
          <p:spPr>
            <a:xfrm>
              <a:off x="3845879" y="4422441"/>
              <a:ext cx="152400" cy="143559"/>
            </a:xfrm>
            <a:prstGeom prst="mathMultiply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40" name="Multiply 139"/>
            <p:cNvSpPr/>
            <p:nvPr/>
          </p:nvSpPr>
          <p:spPr>
            <a:xfrm>
              <a:off x="4350173" y="5311564"/>
              <a:ext cx="152400" cy="143559"/>
            </a:xfrm>
            <a:prstGeom prst="mathMultiply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41" name="Multiply 140"/>
            <p:cNvSpPr/>
            <p:nvPr/>
          </p:nvSpPr>
          <p:spPr>
            <a:xfrm>
              <a:off x="4361003" y="4891343"/>
              <a:ext cx="152400" cy="143559"/>
            </a:xfrm>
            <a:prstGeom prst="mathMultiply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42" name="Multiply 141"/>
            <p:cNvSpPr/>
            <p:nvPr/>
          </p:nvSpPr>
          <p:spPr>
            <a:xfrm>
              <a:off x="4357045" y="4418020"/>
              <a:ext cx="152400" cy="143559"/>
            </a:xfrm>
            <a:prstGeom prst="mathMultiply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43" name="Multiply 142"/>
            <p:cNvSpPr/>
            <p:nvPr/>
          </p:nvSpPr>
          <p:spPr>
            <a:xfrm>
              <a:off x="4796543" y="5311564"/>
              <a:ext cx="152400" cy="143559"/>
            </a:xfrm>
            <a:prstGeom prst="mathMultiply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44" name="Multiply 143"/>
            <p:cNvSpPr/>
            <p:nvPr/>
          </p:nvSpPr>
          <p:spPr>
            <a:xfrm>
              <a:off x="4807373" y="4891343"/>
              <a:ext cx="152400" cy="143559"/>
            </a:xfrm>
            <a:prstGeom prst="mathMultiply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45" name="Multiply 144"/>
            <p:cNvSpPr/>
            <p:nvPr/>
          </p:nvSpPr>
          <p:spPr>
            <a:xfrm>
              <a:off x="4803415" y="4418020"/>
              <a:ext cx="152400" cy="143559"/>
            </a:xfrm>
            <a:prstGeom prst="mathMultiply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</p:grpSp>
      <p:cxnSp>
        <p:nvCxnSpPr>
          <p:cNvPr id="146" name="Straight Connector 145"/>
          <p:cNvCxnSpPr>
            <a:stCxn id="117" idx="5"/>
            <a:endCxn id="123" idx="1"/>
          </p:cNvCxnSpPr>
          <p:nvPr/>
        </p:nvCxnSpPr>
        <p:spPr>
          <a:xfrm>
            <a:off x="2746284" y="4558479"/>
            <a:ext cx="543919" cy="560442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>
            <a:stCxn id="119" idx="6"/>
            <a:endCxn id="121" idx="0"/>
          </p:cNvCxnSpPr>
          <p:nvPr/>
        </p:nvCxnSpPr>
        <p:spPr>
          <a:xfrm>
            <a:off x="3750487" y="4602038"/>
            <a:ext cx="487885" cy="238506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Multiply 147"/>
          <p:cNvSpPr/>
          <p:nvPr/>
        </p:nvSpPr>
        <p:spPr>
          <a:xfrm>
            <a:off x="2590800" y="4648200"/>
            <a:ext cx="152400" cy="143559"/>
          </a:xfrm>
          <a:prstGeom prst="mathMultiply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49" name="Multiply 148"/>
          <p:cNvSpPr/>
          <p:nvPr/>
        </p:nvSpPr>
        <p:spPr>
          <a:xfrm>
            <a:off x="3048000" y="5117441"/>
            <a:ext cx="152400" cy="143559"/>
          </a:xfrm>
          <a:prstGeom prst="mathMultiply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50" name="Multiply 149"/>
          <p:cNvSpPr/>
          <p:nvPr/>
        </p:nvSpPr>
        <p:spPr>
          <a:xfrm>
            <a:off x="3752439" y="4648178"/>
            <a:ext cx="152400" cy="143559"/>
          </a:xfrm>
          <a:prstGeom prst="mathMultiply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51" name="Multiply 150"/>
          <p:cNvSpPr/>
          <p:nvPr/>
        </p:nvSpPr>
        <p:spPr>
          <a:xfrm>
            <a:off x="4271334" y="4646036"/>
            <a:ext cx="152400" cy="143559"/>
          </a:xfrm>
          <a:prstGeom prst="mathMultiply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52" name="Multiply 151"/>
          <p:cNvSpPr/>
          <p:nvPr/>
        </p:nvSpPr>
        <p:spPr>
          <a:xfrm>
            <a:off x="2077769" y="5544585"/>
            <a:ext cx="152400" cy="143559"/>
          </a:xfrm>
          <a:prstGeom prst="mathMultiply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53" name="Multiply 152"/>
          <p:cNvSpPr/>
          <p:nvPr/>
        </p:nvSpPr>
        <p:spPr>
          <a:xfrm>
            <a:off x="2557805" y="6221466"/>
            <a:ext cx="152400" cy="143559"/>
          </a:xfrm>
          <a:prstGeom prst="mathMultiply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54" name="Multiply 153"/>
          <p:cNvSpPr/>
          <p:nvPr/>
        </p:nvSpPr>
        <p:spPr>
          <a:xfrm>
            <a:off x="1441403" y="5137156"/>
            <a:ext cx="152400" cy="143559"/>
          </a:xfrm>
          <a:prstGeom prst="mathMultiply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55" name="Multiply 154"/>
          <p:cNvSpPr/>
          <p:nvPr/>
        </p:nvSpPr>
        <p:spPr>
          <a:xfrm>
            <a:off x="2104310" y="4086506"/>
            <a:ext cx="152400" cy="143559"/>
          </a:xfrm>
          <a:prstGeom prst="mathMultiply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156" name="Straight Connector 155"/>
          <p:cNvCxnSpPr>
            <a:stCxn id="149" idx="1"/>
            <a:endCxn id="150" idx="3"/>
          </p:cNvCxnSpPr>
          <p:nvPr/>
        </p:nvCxnSpPr>
        <p:spPr>
          <a:xfrm flipV="1">
            <a:off x="3163797" y="4757258"/>
            <a:ext cx="625245" cy="394662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>
            <a:stCxn id="148" idx="0"/>
            <a:endCxn id="155" idx="2"/>
          </p:cNvCxnSpPr>
          <p:nvPr/>
        </p:nvCxnSpPr>
        <p:spPr>
          <a:xfrm flipH="1" flipV="1">
            <a:off x="2220107" y="4195586"/>
            <a:ext cx="407296" cy="487093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/>
          <p:cNvCxnSpPr>
            <a:stCxn id="154" idx="1"/>
            <a:endCxn id="155" idx="3"/>
          </p:cNvCxnSpPr>
          <p:nvPr/>
        </p:nvCxnSpPr>
        <p:spPr>
          <a:xfrm flipV="1">
            <a:off x="1557200" y="4195586"/>
            <a:ext cx="583713" cy="976049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>
            <a:stCxn id="154" idx="2"/>
            <a:endCxn id="152" idx="0"/>
          </p:cNvCxnSpPr>
          <p:nvPr/>
        </p:nvCxnSpPr>
        <p:spPr>
          <a:xfrm>
            <a:off x="1557200" y="5246236"/>
            <a:ext cx="557172" cy="332828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/>
          <p:cNvCxnSpPr>
            <a:stCxn id="152" idx="2"/>
            <a:endCxn id="153" idx="0"/>
          </p:cNvCxnSpPr>
          <p:nvPr/>
        </p:nvCxnSpPr>
        <p:spPr>
          <a:xfrm>
            <a:off x="2193566" y="5653665"/>
            <a:ext cx="400842" cy="602280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ounded Rectangle 58"/>
          <p:cNvSpPr/>
          <p:nvPr/>
        </p:nvSpPr>
        <p:spPr>
          <a:xfrm>
            <a:off x="5257800" y="98191"/>
            <a:ext cx="3657600" cy="96048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Kruskal’s</a:t>
            </a:r>
            <a:r>
              <a:rPr lang="en-US" dirty="0">
                <a:solidFill>
                  <a:schemeClr val="tx1"/>
                </a:solidFill>
              </a:rPr>
              <a:t> MST algorithm: connect the points with the shortest edge that does not introduce a </a:t>
            </a:r>
            <a:r>
              <a:rPr lang="en-US" dirty="0" smtClean="0">
                <a:solidFill>
                  <a:schemeClr val="tx1"/>
                </a:solidFill>
              </a:rPr>
              <a:t>cycle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364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MST Wrap-up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914400"/>
                <a:ext cx="8229600" cy="3581400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dirty="0" smtClean="0"/>
                  <a:t>Conclusion:</a:t>
                </a:r>
              </a:p>
              <a:p>
                <a:pPr lvl="1"/>
                <a:r>
                  <a:rPr lang="en-US" dirty="0" smtClean="0"/>
                  <a:t>We find an MST with cost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1+2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 smtClean="0"/>
                  <a:t> time the MST under the distance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Hence: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𝑐𝑜𝑠𝑡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𝑀𝑆𝑇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𝑀𝑆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𝑜𝑝𝑡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r>
                  <a:rPr lang="en-US" dirty="0" smtClean="0"/>
                  <a:t>Local run-time?</a:t>
                </a:r>
              </a:p>
              <a:p>
                <a:pPr lvl="1"/>
                <a:r>
                  <a:rPr lang="en-US" dirty="0" smtClean="0"/>
                  <a:t>Linear: using approximate </a:t>
                </a:r>
                <a:r>
                  <a:rPr lang="en-US" dirty="0" err="1" smtClean="0"/>
                  <a:t>Kruskal</a:t>
                </a:r>
                <a:endParaRPr lang="en-US" dirty="0" smtClean="0"/>
              </a:p>
              <a:p>
                <a:r>
                  <a:rPr lang="en-US" dirty="0" smtClean="0"/>
                  <a:t>How is the solution represented?</a:t>
                </a:r>
              </a:p>
              <a:p>
                <a:pPr lvl="1"/>
                <a:r>
                  <a:rPr lang="en-US" dirty="0" smtClean="0"/>
                  <a:t>Each machine has a number of edges from the MST</a:t>
                </a:r>
              </a:p>
              <a:p>
                <a:pPr lvl="1"/>
                <a:r>
                  <a:rPr lang="en-US" dirty="0" smtClean="0"/>
                  <a:t>The top machine has the remaining edges</a:t>
                </a:r>
              </a:p>
              <a:p>
                <a:pPr lvl="1"/>
                <a:endParaRPr lang="en-US" dirty="0" smtClean="0"/>
              </a:p>
              <a:p>
                <a:endParaRPr lang="en-US" dirty="0" smtClean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914400"/>
                <a:ext cx="8229600" cy="3581400"/>
              </a:xfrm>
              <a:blipFill rotWithShape="0">
                <a:blip r:embed="rId2"/>
                <a:stretch>
                  <a:fillRect l="-1259" t="-40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3"/>
          <p:cNvSpPr/>
          <p:nvPr/>
        </p:nvSpPr>
        <p:spPr>
          <a:xfrm>
            <a:off x="5732211" y="4764205"/>
            <a:ext cx="457200" cy="3571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4690432" y="5841241"/>
            <a:ext cx="457200" cy="3571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5427411" y="5841241"/>
            <a:ext cx="457200" cy="3571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6146193" y="5841240"/>
            <a:ext cx="457200" cy="3571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>
            <a:stCxn id="4" idx="2"/>
            <a:endCxn id="5" idx="0"/>
          </p:cNvCxnSpPr>
          <p:nvPr/>
        </p:nvCxnSpPr>
        <p:spPr>
          <a:xfrm flipH="1">
            <a:off x="4919032" y="5121322"/>
            <a:ext cx="1041779" cy="71991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4" idx="2"/>
            <a:endCxn id="6" idx="0"/>
          </p:cNvCxnSpPr>
          <p:nvPr/>
        </p:nvCxnSpPr>
        <p:spPr>
          <a:xfrm flipH="1">
            <a:off x="5656011" y="5121322"/>
            <a:ext cx="304800" cy="71991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4" idx="2"/>
            <a:endCxn id="7" idx="0"/>
          </p:cNvCxnSpPr>
          <p:nvPr/>
        </p:nvCxnSpPr>
        <p:spPr>
          <a:xfrm>
            <a:off x="5960811" y="5121322"/>
            <a:ext cx="413982" cy="71991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5-Point Star 10"/>
          <p:cNvSpPr/>
          <p:nvPr/>
        </p:nvSpPr>
        <p:spPr>
          <a:xfrm>
            <a:off x="4919032" y="5486400"/>
            <a:ext cx="228600" cy="177421"/>
          </a:xfrm>
          <a:prstGeom prst="star5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2" name="5-Point Star 11"/>
          <p:cNvSpPr/>
          <p:nvPr/>
        </p:nvSpPr>
        <p:spPr>
          <a:xfrm>
            <a:off x="6260493" y="5461379"/>
            <a:ext cx="228600" cy="177421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3" name="5-Point Star 12"/>
          <p:cNvSpPr/>
          <p:nvPr/>
        </p:nvSpPr>
        <p:spPr>
          <a:xfrm>
            <a:off x="5783959" y="5575110"/>
            <a:ext cx="228600" cy="177421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5681032" y="6362131"/>
            <a:ext cx="51748" cy="191069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4343400" y="4343400"/>
            <a:ext cx="2404432" cy="2362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062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1" grpId="0" animBg="1"/>
      <p:bldP spid="12" grpId="0" animBg="1"/>
      <p:bldP spid="13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Wrap-up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51537-C962-4A2A-90B9-438ECD14814C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4626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1) Streaming algorithms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altLang="en-US" dirty="0" smtClean="0"/>
              <a:t>Streaming algorithms</a:t>
            </a:r>
          </a:p>
          <a:p>
            <a:endParaRPr lang="en-US" altLang="en-US" dirty="0" smtClean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 smtClean="0"/>
          </a:p>
          <a:p>
            <a:endParaRPr lang="en-US" altLang="en-US" dirty="0"/>
          </a:p>
          <a:p>
            <a:pPr marL="0" indent="0">
              <a:buNone/>
            </a:pPr>
            <a:endParaRPr lang="en-US" altLang="en-US" dirty="0" smtClean="0"/>
          </a:p>
          <a:p>
            <a:pPr marL="0" indent="0">
              <a:buNone/>
            </a:pPr>
            <a:endParaRPr lang="en-US" altLang="en-US" dirty="0" smtClean="0"/>
          </a:p>
          <a:p>
            <a:pPr marL="0" indent="0">
              <a:buNone/>
            </a:pPr>
            <a:endParaRPr lang="en-US" altLang="en-US" dirty="0"/>
          </a:p>
          <a:p>
            <a:r>
              <a:rPr lang="en-US" altLang="en-US" dirty="0" smtClean="0"/>
              <a:t>Frequency moments, heavy hitters</a:t>
            </a:r>
          </a:p>
          <a:p>
            <a:r>
              <a:rPr lang="en-US" altLang="en-US" dirty="0" smtClean="0"/>
              <a:t>Graph algorithms</a:t>
            </a:r>
          </a:p>
          <a:p>
            <a:r>
              <a:rPr lang="en-US" altLang="en-US" i="1" dirty="0" smtClean="0"/>
              <a:t>Algorithms for lists: Median selection, longest increasing sequence</a:t>
            </a:r>
          </a:p>
          <a:p>
            <a:r>
              <a:rPr lang="en-US" altLang="en-US" i="1" dirty="0" smtClean="0"/>
              <a:t>Algorithms for geometric objects: clustering, MST, various approximation algorithms</a:t>
            </a:r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73C85E9-A27C-4E28-B3A1-25B988C3DB77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19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838200"/>
            <a:ext cx="3591586" cy="24362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895" y="1884528"/>
            <a:ext cx="1143000" cy="7715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972" y="1884527"/>
            <a:ext cx="419228" cy="29066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87095" y="1513052"/>
            <a:ext cx="3097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</a:t>
            </a:r>
            <a:endParaRPr lang="en-US" baseline="-25000" dirty="0" smtClean="0">
              <a:solidFill>
                <a:schemeClr val="bg1"/>
              </a:solidFill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1000"/>
                    </a14:imgEffect>
                    <a14:imgEffect>
                      <a14:brightnessContrast bright="-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710011"/>
            <a:ext cx="2286000" cy="600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0" name="Content Placeholder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844204"/>
              </p:ext>
            </p:extLst>
          </p:nvPr>
        </p:nvGraphicFramePr>
        <p:xfrm>
          <a:off x="609600" y="2472011"/>
          <a:ext cx="3200400" cy="13001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/>
                <a:gridCol w="1600200"/>
              </a:tblGrid>
              <a:tr h="325041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IP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marT="34292" marB="34292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Frequency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marT="34292" marB="34292"/>
                </a:tc>
              </a:tr>
              <a:tr h="32504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160.39.142.2</a:t>
                      </a:r>
                    </a:p>
                  </a:txBody>
                  <a:tcPr marT="34292" marB="34292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</a:t>
                      </a:r>
                      <a:endParaRPr lang="en-US" sz="1400" dirty="0"/>
                    </a:p>
                  </a:txBody>
                  <a:tcPr marT="34292" marB="34292"/>
                </a:tc>
              </a:tr>
              <a:tr h="32504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18.9.22.69</a:t>
                      </a:r>
                    </a:p>
                  </a:txBody>
                  <a:tcPr marT="34292" marB="34292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 marT="34292" marB="34292"/>
                </a:tc>
              </a:tr>
              <a:tr h="32504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80.97.56.20</a:t>
                      </a:r>
                    </a:p>
                  </a:txBody>
                  <a:tcPr marT="34292" marB="34292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 marT="34292" marB="34292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0461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1.48148E-6 C -0.00955 0.00371 -0.0184 0.0088 -0.02795 0.01088 C -0.05417 0.02431 -0.07899 0.02662 -0.10677 0.02801 C -0.12587 0.03033 -0.14479 0.03218 -0.16372 0.03588 C -0.17188 0.04005 -0.18038 0.04213 -0.18872 0.04537 C -0.19514 0.04769 -0.20087 0.05139 -0.20764 0.05324 C -0.22292 0.06505 -0.23906 0.07454 -0.25347 0.08912 C -0.27188 0.1081 -0.28837 0.13125 -0.30729 0.14884 C -0.31667 0.15741 -0.3283 0.17176 -0.33524 0.18496 C -0.33733 0.18889 -0.33958 0.19144 -0.34236 0.19421 C -0.34531 0.19746 -0.35122 0.20371 -0.35122 0.20394 C -0.35365 0.20926 -0.35521 0.21088 -0.3592 0.21296 C -0.36181 0.21921 -0.36337 0.21945 -0.36719 0.22246 C -0.36823 0.22315 -0.37014 0.2257 -0.37014 0.22593 " pathEditMode="relative" rAng="0" ptsTypes="AAAAAAAAAAAAAA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07" y="11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Admin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PS2-4 solutions</a:t>
            </a:r>
          </a:p>
          <a:p>
            <a:r>
              <a:rPr lang="en-US" dirty="0" smtClean="0"/>
              <a:t>Project presentations next week</a:t>
            </a:r>
          </a:p>
          <a:p>
            <a:pPr lvl="1"/>
            <a:r>
              <a:rPr lang="en-US" dirty="0" smtClean="0"/>
              <a:t>20min presentation/team</a:t>
            </a:r>
          </a:p>
          <a:p>
            <a:pPr lvl="1"/>
            <a:r>
              <a:rPr lang="en-US" dirty="0" smtClean="0"/>
              <a:t>10 teams =&gt; 3 days</a:t>
            </a:r>
          </a:p>
          <a:p>
            <a:pPr lvl="1"/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time: Fri at 3-4:30pm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ign-up sheet online</a:t>
            </a:r>
          </a:p>
          <a:p>
            <a:r>
              <a:rPr lang="en-US" dirty="0" smtClean="0"/>
              <a:t>Today:</a:t>
            </a:r>
          </a:p>
          <a:p>
            <a:pPr lvl="1"/>
            <a:r>
              <a:rPr lang="en-US" dirty="0" smtClean="0"/>
              <a:t>MapReduce algorithms</a:t>
            </a:r>
          </a:p>
          <a:p>
            <a:pPr lvl="1"/>
            <a:r>
              <a:rPr lang="en-US" dirty="0" smtClean="0"/>
              <a:t>Wrap-up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B1FB4-A518-4287-9BB3-7B729E3FFC3E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3300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Sketching &amp;dimension reduction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411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14400"/>
                <a:ext cx="8229600" cy="2973073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altLang="en-US" dirty="0" smtClean="0"/>
                  <a:t>Power of linear sketches: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endParaRPr lang="en-US" altLang="en-US" dirty="0" smtClean="0"/>
              </a:p>
              <a:p>
                <a:r>
                  <a:rPr lang="en-US" altLang="en-US" dirty="0" smtClean="0"/>
                  <a:t>For frequency vectors, dynamic graphs</a:t>
                </a:r>
              </a:p>
              <a:p>
                <a:r>
                  <a:rPr lang="en-US" altLang="en-US" dirty="0" smtClean="0"/>
                  <a:t>Ultra-efficient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en-US" dirty="0" smtClean="0"/>
                  <a:t>: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1+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altLang="en-US" dirty="0" smtClean="0"/>
                  <a:t> approximation in constant space!</a:t>
                </a:r>
              </a:p>
              <a:p>
                <a:r>
                  <a:rPr lang="en-US" altLang="en-US" dirty="0" smtClean="0"/>
                  <a:t>Dimension reduction: Johnson-</a:t>
                </a:r>
                <a:r>
                  <a:rPr lang="en-US" altLang="en-US" dirty="0" err="1" smtClean="0"/>
                  <a:t>Lindenstrauss</a:t>
                </a:r>
                <a:endParaRPr lang="en-US" altLang="en-US" dirty="0" smtClean="0"/>
              </a:p>
              <a:p>
                <a:r>
                  <a:rPr lang="en-US" altLang="en-US" dirty="0" smtClean="0"/>
                  <a:t>Fast JL, using Fast Fourier Transform</a:t>
                </a:r>
              </a:p>
              <a:p>
                <a:r>
                  <a:rPr lang="en-US" altLang="en-US" dirty="0" smtClean="0"/>
                  <a:t>Can speed-up numerical linear algebra!</a:t>
                </a:r>
              </a:p>
              <a:p>
                <a:r>
                  <a:rPr lang="en-US" altLang="en-US" dirty="0" smtClean="0"/>
                  <a:t>Compressed sensing: </a:t>
                </a:r>
                <a:r>
                  <a:rPr lang="en-US" altLang="en-US" i="1" dirty="0" smtClean="0"/>
                  <a:t>many algorithms/models</a:t>
                </a:r>
              </a:p>
            </p:txBody>
          </p:sp>
        </mc:Choice>
        <mc:Fallback xmlns="">
          <p:sp>
            <p:nvSpPr>
              <p:cNvPr id="17411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14400"/>
                <a:ext cx="8229600" cy="2973073"/>
              </a:xfrm>
              <a:blipFill rotWithShape="0">
                <a:blip r:embed="rId3"/>
                <a:stretch>
                  <a:fillRect l="-815" t="-38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412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73C85E9-A27C-4E28-B3A1-25B988C3DB77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20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Picture 2" descr="C:\Users\andoni\AppData\Local\Microsoft\Windows\Temporary Internet Files\Content.IE5\0D81K9C0\MC900434845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172" y="5171763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Users\andoni\AppData\Local\Microsoft\Windows\Temporary Internet Files\Content.IE5\0D81K9C0\MC900434845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8334" y="5171763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C:\Users\andoni\AppData\Local\Microsoft\Windows\Temporary Internet Files\Content.IE5\0D81K9C0\MC900434845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134" y="5171763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:\Users\andoni\AppData\Local\Microsoft\Windows\Temporary Internet Files\Content.IE5\0D81K9C0\MC900434845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7584" y="5171763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C:\Users\andoni\AppData\Local\Microsoft\Windows\Temporary Internet Files\Content.IE5\QA1QZSQ4\MC900216700[1].wm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258" y="3887473"/>
            <a:ext cx="556998" cy="673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ight Arrow 9"/>
          <p:cNvSpPr/>
          <p:nvPr/>
        </p:nvSpPr>
        <p:spPr bwMode="auto">
          <a:xfrm rot="20059888" flipV="1">
            <a:off x="1503892" y="4647645"/>
            <a:ext cx="2934703" cy="200275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11" name="Right Arrow 10"/>
          <p:cNvSpPr/>
          <p:nvPr/>
        </p:nvSpPr>
        <p:spPr bwMode="auto">
          <a:xfrm rot="18879512">
            <a:off x="3580747" y="4771119"/>
            <a:ext cx="806901" cy="170453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12" name="Right Arrow 11"/>
          <p:cNvSpPr/>
          <p:nvPr/>
        </p:nvSpPr>
        <p:spPr bwMode="auto">
          <a:xfrm rot="13518994">
            <a:off x="4692760" y="4776803"/>
            <a:ext cx="806901" cy="170453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13" name="Right Arrow 12"/>
          <p:cNvSpPr/>
          <p:nvPr/>
        </p:nvSpPr>
        <p:spPr bwMode="auto">
          <a:xfrm rot="12398982" flipV="1">
            <a:off x="4775952" y="4613786"/>
            <a:ext cx="2577809" cy="213192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91569" y="4394680"/>
            <a:ext cx="34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d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99720" y="4555454"/>
            <a:ext cx="332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a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48306" y="4509463"/>
            <a:ext cx="287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t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03119" y="4360999"/>
            <a:ext cx="332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a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17837" y="5267240"/>
            <a:ext cx="83067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smtClean="0">
                <a:solidFill>
                  <a:srgbClr val="C00000"/>
                </a:solidFill>
              </a:rPr>
              <a:t>D</a:t>
            </a:r>
            <a:endParaRPr lang="en-US" sz="8000" b="1" dirty="0">
              <a:solidFill>
                <a:srgbClr val="C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417255" y="5267240"/>
            <a:ext cx="69281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smtClean="0">
                <a:solidFill>
                  <a:srgbClr val="C00000"/>
                </a:solidFill>
              </a:rPr>
              <a:t>T</a:t>
            </a:r>
            <a:endParaRPr lang="en-US" sz="8000" b="1" dirty="0">
              <a:solidFill>
                <a:srgbClr val="C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381443" y="5267239"/>
            <a:ext cx="80663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smtClean="0">
                <a:solidFill>
                  <a:srgbClr val="C00000"/>
                </a:solidFill>
              </a:rPr>
              <a:t>A</a:t>
            </a:r>
            <a:endParaRPr lang="en-US" sz="8000" b="1" dirty="0">
              <a:solidFill>
                <a:srgbClr val="C0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249409" y="5305961"/>
            <a:ext cx="80663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smtClean="0">
                <a:solidFill>
                  <a:srgbClr val="C00000"/>
                </a:solidFill>
              </a:rPr>
              <a:t>A</a:t>
            </a:r>
            <a:endParaRPr lang="en-US" sz="8000" b="1" dirty="0">
              <a:solidFill>
                <a:srgbClr val="C00000"/>
              </a:solidFill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35998" y="3776845"/>
            <a:ext cx="4372157" cy="1534293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054998" y="5300845"/>
            <a:ext cx="483978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s</a:t>
            </a:r>
            <a:r>
              <a:rPr lang="en-US" sz="1100" dirty="0" smtClean="0"/>
              <a:t>ource: http</a:t>
            </a:r>
            <a:r>
              <a:rPr lang="en-US" sz="1100" dirty="0"/>
              <a:t>://dsp.rice.edu/sites/dsp.rice.edu/files/cs/cscam-SPIEJan06.pdf</a:t>
            </a:r>
          </a:p>
        </p:txBody>
      </p:sp>
    </p:spTree>
    <p:extLst>
      <p:ext uri="{BB962C8B-B14F-4D97-AF65-F5344CB8AC3E}">
        <p14:creationId xmlns:p14="http://schemas.microsoft.com/office/powerpoint/2010/main" val="2001554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/>
      <p:bldP spid="15" grpId="0"/>
      <p:bldP spid="16" grpId="0"/>
      <p:bldP spid="17" grpId="0"/>
      <p:bldP spid="22" grpId="0"/>
      <p:bldP spid="23" grpId="0"/>
      <p:bldP spid="24" grpId="0"/>
      <p:bldP spid="25" grpId="0"/>
      <p:bldP spid="2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Nearest Neighbor Search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dirty="0" smtClean="0"/>
              <a:t>Can use sketching for NNS</a:t>
            </a:r>
          </a:p>
          <a:p>
            <a:r>
              <a:rPr lang="en-US" altLang="en-US" dirty="0" smtClean="0"/>
              <a:t>Even better via Locality Sensitive Hashing</a:t>
            </a:r>
          </a:p>
          <a:p>
            <a:r>
              <a:rPr lang="en-US" altLang="en-US" dirty="0" smtClean="0"/>
              <a:t>Data-dependent LSH</a:t>
            </a:r>
          </a:p>
          <a:p>
            <a:r>
              <a:rPr lang="en-US" altLang="en-US" dirty="0" err="1" smtClean="0"/>
              <a:t>Embeddings</a:t>
            </a:r>
            <a:r>
              <a:rPr lang="en-US" altLang="en-US" dirty="0" smtClean="0"/>
              <a:t>: reduce harder</a:t>
            </a:r>
          </a:p>
          <a:p>
            <a:pPr marL="0" indent="0">
              <a:buNone/>
            </a:pPr>
            <a:r>
              <a:rPr lang="en-US" altLang="en-US" dirty="0"/>
              <a:t>	</a:t>
            </a:r>
            <a:r>
              <a:rPr lang="en-US" altLang="en-US" dirty="0" smtClean="0"/>
              <a:t>distances to easier ones</a:t>
            </a:r>
          </a:p>
          <a:p>
            <a:endParaRPr lang="en-US" altLang="en-US" dirty="0" smtClean="0"/>
          </a:p>
          <a:p>
            <a:r>
              <a:rPr lang="en-US" altLang="en-US" i="1" dirty="0" smtClean="0"/>
              <a:t>NNS for general metrics</a:t>
            </a:r>
          </a:p>
          <a:p>
            <a:r>
              <a:rPr lang="en-US" altLang="en-US" i="1" dirty="0" smtClean="0"/>
              <a:t>Complexity dependent on </a:t>
            </a:r>
          </a:p>
          <a:p>
            <a:pPr marL="0" indent="0">
              <a:buNone/>
            </a:pPr>
            <a:r>
              <a:rPr lang="en-US" altLang="en-US" i="1" dirty="0"/>
              <a:t>	</a:t>
            </a:r>
            <a:r>
              <a:rPr lang="en-US" altLang="en-US" i="1" dirty="0" smtClean="0"/>
              <a:t>“intrinsic dimension”</a:t>
            </a: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73C85E9-A27C-4E28-B3A1-25B988C3DB77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21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5" name="Oval 16"/>
          <p:cNvSpPr>
            <a:spLocks noChangeArrowheads="1"/>
          </p:cNvSpPr>
          <p:nvPr/>
        </p:nvSpPr>
        <p:spPr bwMode="auto">
          <a:xfrm>
            <a:off x="7543800" y="2562225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Oval 18"/>
          <p:cNvSpPr>
            <a:spLocks noChangeArrowheads="1"/>
          </p:cNvSpPr>
          <p:nvPr/>
        </p:nvSpPr>
        <p:spPr bwMode="auto">
          <a:xfrm>
            <a:off x="7502525" y="39751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Oval 19"/>
          <p:cNvSpPr>
            <a:spLocks noChangeArrowheads="1"/>
          </p:cNvSpPr>
          <p:nvPr/>
        </p:nvSpPr>
        <p:spPr bwMode="auto">
          <a:xfrm>
            <a:off x="8534400" y="5386388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Oval 20"/>
          <p:cNvSpPr>
            <a:spLocks noChangeArrowheads="1"/>
          </p:cNvSpPr>
          <p:nvPr/>
        </p:nvSpPr>
        <p:spPr bwMode="auto">
          <a:xfrm>
            <a:off x="8610600" y="3552825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Oval 23"/>
          <p:cNvSpPr>
            <a:spLocks noChangeArrowheads="1"/>
          </p:cNvSpPr>
          <p:nvPr/>
        </p:nvSpPr>
        <p:spPr bwMode="auto">
          <a:xfrm>
            <a:off x="7197725" y="44323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" name="Picture 19" descr="two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313" y="4344988"/>
            <a:ext cx="344487" cy="295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1" descr="two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3810000"/>
            <a:ext cx="411163" cy="3540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5" descr="eigh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6963" y="2460625"/>
            <a:ext cx="411162" cy="3540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7" descr="ni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9475" y="3452813"/>
            <a:ext cx="411163" cy="352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9" descr="seve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5338" y="5332413"/>
            <a:ext cx="411162" cy="3540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Oval 17"/>
          <p:cNvSpPr>
            <a:spLocks noChangeArrowheads="1"/>
          </p:cNvSpPr>
          <p:nvPr/>
        </p:nvSpPr>
        <p:spPr bwMode="auto">
          <a:xfrm>
            <a:off x="6457950" y="5562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6" name="Picture 23" descr="two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9363" y="5462588"/>
            <a:ext cx="411162" cy="3540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6454775" y="2755900"/>
            <a:ext cx="6953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000" dirty="0">
                <a:latin typeface="Arial Black" pitchFamily="34" charset="0"/>
                <a:cs typeface="Aharoni" pitchFamily="2" charset="-79"/>
              </a:rPr>
              <a:t>000000</a:t>
            </a:r>
          </a:p>
          <a:p>
            <a:r>
              <a:rPr lang="en-US" sz="1000" dirty="0">
                <a:latin typeface="Arial Black" pitchFamily="34" charset="0"/>
                <a:cs typeface="Aharoni" pitchFamily="2" charset="-79"/>
              </a:rPr>
              <a:t>011100</a:t>
            </a:r>
          </a:p>
          <a:p>
            <a:r>
              <a:rPr lang="en-US" sz="1000" dirty="0">
                <a:latin typeface="Arial Black" pitchFamily="34" charset="0"/>
                <a:cs typeface="Aharoni" pitchFamily="2" charset="-79"/>
              </a:rPr>
              <a:t>010100</a:t>
            </a:r>
          </a:p>
          <a:p>
            <a:r>
              <a:rPr lang="en-US" sz="1000" dirty="0">
                <a:latin typeface="Arial Black" pitchFamily="34" charset="0"/>
                <a:cs typeface="Aharoni" pitchFamily="2" charset="-79"/>
              </a:rPr>
              <a:t>000100</a:t>
            </a:r>
          </a:p>
          <a:p>
            <a:r>
              <a:rPr lang="en-US" sz="1000" dirty="0">
                <a:latin typeface="Arial Black" pitchFamily="34" charset="0"/>
                <a:cs typeface="Aharoni" pitchFamily="2" charset="-79"/>
              </a:rPr>
              <a:t>010100</a:t>
            </a:r>
          </a:p>
          <a:p>
            <a:r>
              <a:rPr lang="en-US" sz="1000" dirty="0">
                <a:latin typeface="Arial Black" pitchFamily="34" charset="0"/>
                <a:cs typeface="Aharoni" pitchFamily="2" charset="-79"/>
              </a:rPr>
              <a:t>011111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6108700" y="3832225"/>
            <a:ext cx="695325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000">
                <a:latin typeface="Arial Black" pitchFamily="34" charset="0"/>
                <a:cs typeface="Aharoni" pitchFamily="2" charset="-79"/>
              </a:rPr>
              <a:t>000000</a:t>
            </a:r>
          </a:p>
          <a:p>
            <a:r>
              <a:rPr lang="en-US" sz="1000">
                <a:latin typeface="Arial Black" pitchFamily="34" charset="0"/>
                <a:cs typeface="Aharoni" pitchFamily="2" charset="-79"/>
              </a:rPr>
              <a:t>001100</a:t>
            </a:r>
          </a:p>
          <a:p>
            <a:r>
              <a:rPr lang="en-US" sz="1000">
                <a:latin typeface="Arial Black" pitchFamily="34" charset="0"/>
                <a:cs typeface="Aharoni" pitchFamily="2" charset="-79"/>
              </a:rPr>
              <a:t>000100</a:t>
            </a:r>
          </a:p>
          <a:p>
            <a:r>
              <a:rPr lang="en-US" sz="1000">
                <a:latin typeface="Arial Black" pitchFamily="34" charset="0"/>
                <a:cs typeface="Aharoni" pitchFamily="2" charset="-79"/>
              </a:rPr>
              <a:t>000100</a:t>
            </a:r>
          </a:p>
          <a:p>
            <a:r>
              <a:rPr lang="en-US" sz="1000">
                <a:latin typeface="Arial Black" pitchFamily="34" charset="0"/>
                <a:cs typeface="Aharoni" pitchFamily="2" charset="-79"/>
              </a:rPr>
              <a:t>110100</a:t>
            </a:r>
          </a:p>
          <a:p>
            <a:r>
              <a:rPr lang="en-US" sz="1000">
                <a:latin typeface="Arial Black" pitchFamily="34" charset="0"/>
                <a:cs typeface="Aharoni" pitchFamily="2" charset="-79"/>
              </a:rPr>
              <a:t>111111</a:t>
            </a:r>
          </a:p>
        </p:txBody>
      </p:sp>
      <p:sp>
        <p:nvSpPr>
          <p:cNvPr id="19" name="Equal 18"/>
          <p:cNvSpPr/>
          <p:nvPr/>
        </p:nvSpPr>
        <p:spPr bwMode="auto">
          <a:xfrm rot="1977308">
            <a:off x="7029450" y="3570288"/>
            <a:ext cx="411163" cy="269875"/>
          </a:xfrm>
          <a:prstGeom prst="mathEqual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" name="Equal 19"/>
          <p:cNvSpPr/>
          <p:nvPr/>
        </p:nvSpPr>
        <p:spPr bwMode="auto">
          <a:xfrm>
            <a:off x="6735763" y="4387850"/>
            <a:ext cx="411162" cy="268288"/>
          </a:xfrm>
          <a:prstGeom prst="mathEqual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 Box 25"/>
              <p:cNvSpPr txBox="1">
                <a:spLocks noChangeArrowheads="1"/>
              </p:cNvSpPr>
              <p:nvPr/>
            </p:nvSpPr>
            <p:spPr bwMode="auto">
              <a:xfrm>
                <a:off x="7186613" y="4567238"/>
                <a:ext cx="400815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solidFill>
                            <a:srgbClr val="A50021"/>
                          </a:solidFill>
                          <a:latin typeface="Cambria Math"/>
                        </a:rPr>
                        <m:t>𝑞</m:t>
                      </m:r>
                    </m:oMath>
                  </m:oMathPara>
                </a14:m>
                <a:endParaRPr lang="en-US" sz="2000" dirty="0">
                  <a:solidFill>
                    <a:srgbClr val="A50021"/>
                  </a:solidFill>
                </a:endParaRPr>
              </a:p>
            </p:txBody>
          </p:sp>
        </mc:Choice>
        <mc:Fallback xmlns="">
          <p:sp>
            <p:nvSpPr>
              <p:cNvPr id="21" name="Text 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86613" y="4567238"/>
                <a:ext cx="400815" cy="400110"/>
              </a:xfrm>
              <a:prstGeom prst="rect">
                <a:avLst/>
              </a:prstGeom>
              <a:blipFill rotWithShape="0">
                <a:blip r:embed="rId9"/>
                <a:stretch>
                  <a:fillRect b="-1060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 Box 26"/>
              <p:cNvSpPr txBox="1">
                <a:spLocks noChangeArrowheads="1"/>
              </p:cNvSpPr>
              <p:nvPr/>
            </p:nvSpPr>
            <p:spPr bwMode="auto">
              <a:xfrm>
                <a:off x="7629525" y="4029075"/>
                <a:ext cx="401007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solidFill>
                            <a:srgbClr val="A50021"/>
                          </a:solidFill>
                          <a:latin typeface="Cambria Math"/>
                        </a:rPr>
                        <m:t>𝑝</m:t>
                      </m:r>
                    </m:oMath>
                  </m:oMathPara>
                </a14:m>
                <a:endParaRPr lang="en-US" sz="2000" dirty="0">
                  <a:solidFill>
                    <a:srgbClr val="A50021"/>
                  </a:solidFill>
                </a:endParaRPr>
              </a:p>
            </p:txBody>
          </p:sp>
        </mc:Choice>
        <mc:Fallback xmlns="">
          <p:sp>
            <p:nvSpPr>
              <p:cNvPr id="22" name="Text 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29525" y="4029075"/>
                <a:ext cx="401007" cy="400110"/>
              </a:xfrm>
              <a:prstGeom prst="rect">
                <a:avLst/>
              </a:prstGeom>
              <a:blipFill rotWithShape="0">
                <a:blip r:embed="rId10"/>
                <a:stretch>
                  <a:fillRect b="-909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Line 22"/>
          <p:cNvSpPr>
            <a:spLocks noChangeShapeType="1"/>
          </p:cNvSpPr>
          <p:nvPr/>
        </p:nvSpPr>
        <p:spPr bwMode="auto">
          <a:xfrm flipV="1">
            <a:off x="7273925" y="4076700"/>
            <a:ext cx="254000" cy="431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987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Sampling, property testing</a:t>
            </a: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73C85E9-A27C-4E28-B3A1-25B988C3DB77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22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Can 14"/>
          <p:cNvSpPr>
            <a:spLocks noChangeAspect="1"/>
          </p:cNvSpPr>
          <p:nvPr/>
        </p:nvSpPr>
        <p:spPr bwMode="auto">
          <a:xfrm>
            <a:off x="6538480" y="3140075"/>
            <a:ext cx="2605520" cy="3184525"/>
          </a:xfrm>
          <a:prstGeom prst="can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endParaRPr lang="en-US" sz="23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1966" y="4805126"/>
            <a:ext cx="990600" cy="990600"/>
          </a:xfrm>
          <a:prstGeom prst="rect">
            <a:avLst/>
          </a:prstGeom>
        </p:spPr>
      </p:pic>
      <p:sp>
        <p:nvSpPr>
          <p:cNvPr id="7" name="Flowchart: Magnetic Disk 6"/>
          <p:cNvSpPr/>
          <p:nvPr/>
        </p:nvSpPr>
        <p:spPr bwMode="auto">
          <a:xfrm>
            <a:off x="8488734" y="5711825"/>
            <a:ext cx="114300" cy="114300"/>
          </a:xfrm>
          <a:prstGeom prst="flowChartMagneticDisk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80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8" name="Flowchart: Magnetic Disk 7"/>
          <p:cNvSpPr/>
          <p:nvPr/>
        </p:nvSpPr>
        <p:spPr bwMode="auto">
          <a:xfrm>
            <a:off x="7780093" y="4418923"/>
            <a:ext cx="114300" cy="114300"/>
          </a:xfrm>
          <a:prstGeom prst="flowChartMagneticDisk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80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9" name="Flowchart: Magnetic Disk 8"/>
          <p:cNvSpPr/>
          <p:nvPr/>
        </p:nvSpPr>
        <p:spPr bwMode="auto">
          <a:xfrm>
            <a:off x="8366224" y="4153535"/>
            <a:ext cx="114300" cy="114300"/>
          </a:xfrm>
          <a:prstGeom prst="flowChartMagneticDisk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80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10" name="Flowchart: Magnetic Disk 9"/>
          <p:cNvSpPr/>
          <p:nvPr/>
        </p:nvSpPr>
        <p:spPr bwMode="auto">
          <a:xfrm>
            <a:off x="8369868" y="4854575"/>
            <a:ext cx="114300" cy="114300"/>
          </a:xfrm>
          <a:prstGeom prst="flowChartMagneticDisk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80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11" name="Flowchart: Magnetic Disk 10"/>
          <p:cNvSpPr/>
          <p:nvPr/>
        </p:nvSpPr>
        <p:spPr bwMode="auto">
          <a:xfrm>
            <a:off x="7238333" y="5414199"/>
            <a:ext cx="114300" cy="114300"/>
          </a:xfrm>
          <a:prstGeom prst="flowChartMagneticDisk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80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12" name="Flowchart: Magnetic Disk 11"/>
          <p:cNvSpPr/>
          <p:nvPr/>
        </p:nvSpPr>
        <p:spPr bwMode="auto">
          <a:xfrm>
            <a:off x="7837243" y="5554704"/>
            <a:ext cx="114300" cy="114300"/>
          </a:xfrm>
          <a:prstGeom prst="flowChartMagneticDisk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80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13" name="Flowchart: Magnetic Disk 12"/>
          <p:cNvSpPr/>
          <p:nvPr/>
        </p:nvSpPr>
        <p:spPr bwMode="auto">
          <a:xfrm>
            <a:off x="7124033" y="4318856"/>
            <a:ext cx="114300" cy="114300"/>
          </a:xfrm>
          <a:prstGeom prst="flowChartMagneticDisk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80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14" name="Flowchart: Magnetic Disk 13"/>
          <p:cNvSpPr/>
          <p:nvPr/>
        </p:nvSpPr>
        <p:spPr bwMode="auto">
          <a:xfrm>
            <a:off x="7352633" y="4880349"/>
            <a:ext cx="114300" cy="114300"/>
          </a:xfrm>
          <a:prstGeom prst="flowChartMagneticDisk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80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en-US" dirty="0" smtClean="0"/>
              <a:t>Distribution testing:</a:t>
            </a:r>
          </a:p>
          <a:p>
            <a:pPr lvl="1"/>
            <a:r>
              <a:rPr lang="en-US" altLang="en-US" dirty="0" smtClean="0"/>
              <a:t>Get samples from a distribution, deduce its properties</a:t>
            </a:r>
          </a:p>
          <a:p>
            <a:pPr lvl="1"/>
            <a:r>
              <a:rPr lang="en-US" altLang="en-US" dirty="0" smtClean="0"/>
              <a:t>Uniformity, identity</a:t>
            </a:r>
          </a:p>
          <a:p>
            <a:pPr lvl="1"/>
            <a:r>
              <a:rPr lang="en-US" altLang="en-US" i="1" dirty="0" smtClean="0"/>
              <a:t>Many others in the literature!</a:t>
            </a:r>
          </a:p>
          <a:p>
            <a:pPr lvl="1"/>
            <a:r>
              <a:rPr lang="en-US" altLang="en-US" i="1" dirty="0" smtClean="0"/>
              <a:t>Instance optimal: better for easier distributions</a:t>
            </a:r>
          </a:p>
          <a:p>
            <a:r>
              <a:rPr lang="en-US" altLang="en-US" dirty="0" smtClean="0"/>
              <a:t>Property testing:</a:t>
            </a:r>
          </a:p>
          <a:p>
            <a:pPr lvl="1"/>
            <a:r>
              <a:rPr lang="en-US" altLang="en-US" dirty="0" smtClean="0"/>
              <a:t>Is this graph connected or far</a:t>
            </a:r>
          </a:p>
          <a:p>
            <a:pPr marL="457200" lvl="1" indent="0">
              <a:buNone/>
            </a:pPr>
            <a:r>
              <a:rPr lang="en-US" altLang="en-US" dirty="0"/>
              <a:t>	</a:t>
            </a:r>
            <a:r>
              <a:rPr lang="en-US" altLang="en-US" dirty="0" smtClean="0"/>
              <a:t>from connected?</a:t>
            </a:r>
          </a:p>
          <a:p>
            <a:pPr lvl="1"/>
            <a:r>
              <a:rPr lang="en-US" altLang="en-US" i="1" dirty="0" smtClean="0"/>
              <a:t>For dense graphs: regularity lemma</a:t>
            </a:r>
          </a:p>
          <a:p>
            <a:r>
              <a:rPr lang="en-US" altLang="en-US" dirty="0" smtClean="0"/>
              <a:t>Sublinear time approximation:</a:t>
            </a:r>
          </a:p>
          <a:p>
            <a:pPr lvl="1"/>
            <a:r>
              <a:rPr lang="en-US" altLang="en-US" dirty="0" smtClean="0"/>
              <a:t>Estimate the MST cost, matching</a:t>
            </a:r>
          </a:p>
          <a:p>
            <a:pPr marL="457200" lvl="1" indent="0">
              <a:buNone/>
            </a:pPr>
            <a:r>
              <a:rPr lang="en-US" altLang="en-US" dirty="0"/>
              <a:t>	</a:t>
            </a:r>
            <a:r>
              <a:rPr lang="en-US" altLang="en-US" dirty="0" smtClean="0"/>
              <a:t>size, </a:t>
            </a:r>
            <a:r>
              <a:rPr lang="en-US" altLang="en-US" i="1" dirty="0" err="1" smtClean="0"/>
              <a:t>etc</a:t>
            </a:r>
            <a:endParaRPr lang="en-US" altLang="en-US" i="1" dirty="0" smtClean="0"/>
          </a:p>
        </p:txBody>
      </p:sp>
    </p:spTree>
    <p:extLst>
      <p:ext uri="{BB962C8B-B14F-4D97-AF65-F5344CB8AC3E}">
        <p14:creationId xmlns:p14="http://schemas.microsoft.com/office/powerpoint/2010/main" val="1502058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7037E-6 L -0.23004 -0.05162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10" y="-2593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-0.08073 0.07061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45" y="3519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-0.08334 0.04537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67" y="2269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9259E-6 L -0.07917 0.07778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58" y="3889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22222E-6 L -0.14427 0.08078 " pathEditMode="relative" rAng="0" ptsTypes="AA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22" y="4028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11111E-6 L -0.19167 0.14768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83" y="7384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96296E-6 L -0.15104 0.01574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52" y="787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3.7037E-6 L -0.19202 0.07037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01" y="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an 13"/>
          <p:cNvSpPr>
            <a:spLocks noChangeAspect="1"/>
          </p:cNvSpPr>
          <p:nvPr/>
        </p:nvSpPr>
        <p:spPr bwMode="auto">
          <a:xfrm>
            <a:off x="6017130" y="2588558"/>
            <a:ext cx="3086100" cy="3771901"/>
          </a:xfrm>
          <a:prstGeom prst="can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endParaRPr lang="en-US" sz="23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Parallel algorithms: MapReduce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dirty="0" smtClean="0"/>
              <a:t>Model: limited space/machine</a:t>
            </a:r>
          </a:p>
          <a:p>
            <a:r>
              <a:rPr lang="en-US" altLang="en-US" dirty="0" smtClean="0"/>
              <a:t>Filtering: throw away part of the input locally, send only important stuff</a:t>
            </a:r>
          </a:p>
          <a:p>
            <a:r>
              <a:rPr lang="en-US" altLang="en-US" dirty="0" smtClean="0"/>
              <a:t>Dense graph algorithms</a:t>
            </a:r>
          </a:p>
          <a:p>
            <a:r>
              <a:rPr lang="en-US" altLang="en-US" dirty="0" smtClean="0"/>
              <a:t>Solve-And-Sketch:</a:t>
            </a:r>
          </a:p>
          <a:p>
            <a:pPr lvl="1"/>
            <a:r>
              <a:rPr lang="en-US" altLang="en-US" dirty="0"/>
              <a:t>f</a:t>
            </a:r>
            <a:r>
              <a:rPr lang="en-US" altLang="en-US" dirty="0" smtClean="0"/>
              <a:t>ind a partial solution locally</a:t>
            </a:r>
          </a:p>
          <a:p>
            <a:pPr lvl="1"/>
            <a:r>
              <a:rPr lang="en-US" altLang="en-US" dirty="0"/>
              <a:t>s</a:t>
            </a:r>
            <a:r>
              <a:rPr lang="en-US" altLang="en-US" dirty="0" smtClean="0"/>
              <a:t>ketch the solution</a:t>
            </a:r>
          </a:p>
          <a:p>
            <a:pPr lvl="1"/>
            <a:r>
              <a:rPr lang="en-US" altLang="en-US" dirty="0"/>
              <a:t>w</a:t>
            </a:r>
            <a:r>
              <a:rPr lang="en-US" altLang="en-US" dirty="0" smtClean="0"/>
              <a:t>ork with sketches up</a:t>
            </a:r>
          </a:p>
          <a:p>
            <a:r>
              <a:rPr lang="en-US" altLang="en-US" dirty="0" smtClean="0"/>
              <a:t>Good for problems on points</a:t>
            </a: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73C85E9-A27C-4E28-B3A1-25B988C3DB77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23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781" y="3827407"/>
            <a:ext cx="1333500" cy="1333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3156" y="2646946"/>
            <a:ext cx="1333500" cy="1333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500" y="3834642"/>
            <a:ext cx="1333500" cy="1333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2522" y="2573593"/>
            <a:ext cx="1333500" cy="13335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1995" y="4970834"/>
            <a:ext cx="1333500" cy="13335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494" y="3799344"/>
            <a:ext cx="1333500" cy="13335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9328" y="5045644"/>
            <a:ext cx="1333500" cy="13335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4737" y="5033682"/>
            <a:ext cx="1333500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301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Algorithms for massive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B1FB4-A518-4287-9BB3-7B729E3FFC3E}" type="slidenum">
              <a:rPr lang="en-US" altLang="en-US" smtClean="0"/>
              <a:pPr/>
              <a:t>24</a:t>
            </a:fld>
            <a:endParaRPr lang="en-US" altLang="en-US"/>
          </a:p>
        </p:txBody>
      </p:sp>
      <p:sp>
        <p:nvSpPr>
          <p:cNvPr id="5" name="Can 4"/>
          <p:cNvSpPr>
            <a:spLocks noChangeAspect="1"/>
          </p:cNvSpPr>
          <p:nvPr/>
        </p:nvSpPr>
        <p:spPr bwMode="auto">
          <a:xfrm>
            <a:off x="1981200" y="1295400"/>
            <a:ext cx="4800600" cy="5867400"/>
          </a:xfrm>
          <a:prstGeom prst="can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endParaRPr lang="en-US" sz="23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0635" y="4699876"/>
            <a:ext cx="1333500" cy="1333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3933826"/>
            <a:ext cx="1440180" cy="162877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2363789"/>
          </a:xfrm>
        </p:spPr>
        <p:txBody>
          <a:bodyPr>
            <a:normAutofit fontScale="92500"/>
          </a:bodyPr>
          <a:lstStyle/>
          <a:p>
            <a:r>
              <a:rPr lang="en-US" dirty="0"/>
              <a:t>Computer resources &lt;&lt; data</a:t>
            </a:r>
          </a:p>
          <a:p>
            <a:r>
              <a:rPr lang="en-US" dirty="0"/>
              <a:t>Access data in a limited way</a:t>
            </a:r>
          </a:p>
          <a:p>
            <a:pPr lvl="1"/>
            <a:r>
              <a:rPr lang="en-US" dirty="0"/>
              <a:t>Limited </a:t>
            </a:r>
            <a:r>
              <a:rPr lang="en-US" b="1" dirty="0"/>
              <a:t>space </a:t>
            </a:r>
            <a:r>
              <a:rPr lang="en-US" dirty="0"/>
              <a:t>(main memory &lt;&lt; hard drive)</a:t>
            </a:r>
          </a:p>
          <a:p>
            <a:pPr lvl="1"/>
            <a:r>
              <a:rPr lang="en-US" dirty="0"/>
              <a:t>Limited </a:t>
            </a:r>
            <a:r>
              <a:rPr lang="en-US" b="1" dirty="0"/>
              <a:t>time</a:t>
            </a:r>
            <a:r>
              <a:rPr lang="en-US" dirty="0"/>
              <a:t> (time &lt;&lt; time to read entire data)</a:t>
            </a:r>
          </a:p>
          <a:p>
            <a:endParaRPr lang="en-US" dirty="0"/>
          </a:p>
        </p:txBody>
      </p:sp>
      <p:sp>
        <p:nvSpPr>
          <p:cNvPr id="17" name="Rectangle 16"/>
          <p:cNvSpPr/>
          <p:nvPr/>
        </p:nvSpPr>
        <p:spPr bwMode="auto">
          <a:xfrm>
            <a:off x="6256020" y="3938955"/>
            <a:ext cx="1440180" cy="162877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Introduction to </a:t>
            </a:r>
          </a:p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i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Sublinear</a:t>
            </a:r>
            <a:r>
              <a:rPr lang="en-US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 </a:t>
            </a:r>
            <a:r>
              <a:rPr 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Algorithms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930" y="3049670"/>
            <a:ext cx="3291870" cy="291941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85800" y="5969082"/>
            <a:ext cx="3504486" cy="80021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300" b="1" dirty="0">
                <a:solidFill>
                  <a:srgbClr val="FF0000"/>
                </a:solidFill>
              </a:rPr>
              <a:t>p</a:t>
            </a:r>
            <a:r>
              <a:rPr lang="en-US" sz="2300" b="1" dirty="0" smtClean="0">
                <a:solidFill>
                  <a:srgbClr val="FF0000"/>
                </a:solidFill>
              </a:rPr>
              <a:t>ower of randomization</a:t>
            </a:r>
          </a:p>
          <a:p>
            <a:r>
              <a:rPr lang="en-US" sz="2300" b="1" dirty="0">
                <a:solidFill>
                  <a:srgbClr val="FF0000"/>
                </a:solidFill>
              </a:rPr>
              <a:t>a</a:t>
            </a:r>
            <a:r>
              <a:rPr lang="en-US" sz="2300" b="1" dirty="0" smtClean="0">
                <a:solidFill>
                  <a:srgbClr val="FF0000"/>
                </a:solidFill>
              </a:rPr>
              <a:t>nd approximation</a:t>
            </a:r>
            <a:endParaRPr lang="en-US" sz="23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883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Computational Model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14399"/>
                <a:ext cx="8229600" cy="3999051"/>
              </a:xfrm>
            </p:spPr>
            <p:txBody>
              <a:bodyPr>
                <a:normAutofit fontScale="85000" lnSpcReduction="20000"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𝑀</m:t>
                    </m:r>
                  </m:oMath>
                </a14:m>
                <a:r>
                  <a:rPr lang="en-US" dirty="0" smtClean="0"/>
                  <a:t> machines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𝑆</m:t>
                    </m:r>
                  </m:oMath>
                </a14:m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dirty="0" smtClean="0"/>
                  <a:t>space per machine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𝑀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⋅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𝑆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smtClean="0">
                    <a:sym typeface="Symbol"/>
                  </a:rPr>
                  <a:t></a:t>
                </a:r>
                <a:r>
                  <a:rPr lang="en-US" dirty="0" smtClean="0"/>
                  <a:t> O(input size)</a:t>
                </a:r>
              </a:p>
              <a:p>
                <a:pPr lvl="1"/>
                <a:r>
                  <a:rPr lang="en-US" dirty="0" smtClean="0"/>
                  <a:t>cannot replicate data much</a:t>
                </a:r>
              </a:p>
              <a:p>
                <a:r>
                  <a:rPr lang="en-US" dirty="0" smtClean="0"/>
                  <a:t>Input: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 elements </a:t>
                </a:r>
              </a:p>
              <a:p>
                <a:r>
                  <a:rPr lang="en-US" dirty="0" smtClean="0"/>
                  <a:t>Output: O(input size)=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O(n)</a:t>
                </a:r>
              </a:p>
              <a:p>
                <a:pPr marL="457200" lvl="1" indent="0">
                  <a:buNone/>
                </a:pPr>
                <a:r>
                  <a:rPr lang="en-US" dirty="0"/>
                  <a:t>d</a:t>
                </a:r>
                <a:r>
                  <a:rPr lang="en-US" dirty="0" smtClean="0"/>
                  <a:t>oesn’t fit on a machine: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𝑆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≪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𝑛</m:t>
                    </m:r>
                  </m:oMath>
                </a14:m>
                <a:endParaRPr lang="en-US" dirty="0" smtClean="0"/>
              </a:p>
              <a:p>
                <a:pPr lvl="1"/>
                <a:endParaRPr lang="en-US" dirty="0" smtClean="0"/>
              </a:p>
              <a:p>
                <a:pPr lvl="1"/>
                <a:endParaRPr lang="en-US" dirty="0"/>
              </a:p>
              <a:p>
                <a:r>
                  <a:rPr lang="en-US" dirty="0" smtClean="0"/>
                  <a:t>Round: shuffle all (expensive!)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14399"/>
                <a:ext cx="8229600" cy="3999051"/>
              </a:xfrm>
              <a:blipFill rotWithShape="0">
                <a:blip r:embed="rId3"/>
                <a:stretch>
                  <a:fillRect l="-1259" t="-3659" b="-2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2388828"/>
            <a:ext cx="681394" cy="6813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2383497"/>
            <a:ext cx="681394" cy="6813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7298" y="2350871"/>
            <a:ext cx="681394" cy="681394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7030271" y="533400"/>
            <a:ext cx="92887" cy="92324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679932" y="895077"/>
            <a:ext cx="92887" cy="92324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978045" y="579562"/>
            <a:ext cx="92887" cy="92324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427958" y="1284071"/>
            <a:ext cx="92887" cy="92324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950171" y="1618884"/>
            <a:ext cx="92887" cy="92324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805424" y="1588871"/>
            <a:ext cx="92887" cy="92324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474401" y="750671"/>
            <a:ext cx="92887" cy="92324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146113" y="1131671"/>
            <a:ext cx="92887" cy="92324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8001000" y="1352511"/>
            <a:ext cx="92887" cy="92324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7476861" y="1572747"/>
            <a:ext cx="92887" cy="92324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3650677"/>
            <a:ext cx="681394" cy="68139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3645346"/>
            <a:ext cx="681394" cy="68139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7298" y="3612720"/>
            <a:ext cx="681394" cy="681394"/>
          </a:xfrm>
          <a:prstGeom prst="rect">
            <a:avLst/>
          </a:prstGeom>
        </p:spPr>
      </p:pic>
      <p:cxnSp>
        <p:nvCxnSpPr>
          <p:cNvPr id="29" name="Straight Arrow Connector 28"/>
          <p:cNvCxnSpPr>
            <a:stCxn id="4" idx="2"/>
            <a:endCxn id="25" idx="0"/>
          </p:cNvCxnSpPr>
          <p:nvPr/>
        </p:nvCxnSpPr>
        <p:spPr>
          <a:xfrm>
            <a:off x="5674697" y="3070222"/>
            <a:ext cx="0" cy="580455"/>
          </a:xfrm>
          <a:prstGeom prst="straightConnector1">
            <a:avLst/>
          </a:prstGeom>
          <a:ln w="44450"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4" idx="2"/>
            <a:endCxn id="26" idx="0"/>
          </p:cNvCxnSpPr>
          <p:nvPr/>
        </p:nvCxnSpPr>
        <p:spPr>
          <a:xfrm>
            <a:off x="5674697" y="3070222"/>
            <a:ext cx="1295400" cy="575124"/>
          </a:xfrm>
          <a:prstGeom prst="straightConnector1">
            <a:avLst/>
          </a:prstGeom>
          <a:ln w="44450"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4" idx="2"/>
            <a:endCxn id="27" idx="0"/>
          </p:cNvCxnSpPr>
          <p:nvPr/>
        </p:nvCxnSpPr>
        <p:spPr>
          <a:xfrm>
            <a:off x="5674697" y="3070222"/>
            <a:ext cx="2693298" cy="542498"/>
          </a:xfrm>
          <a:prstGeom prst="straightConnector1">
            <a:avLst/>
          </a:prstGeom>
          <a:ln w="44450"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5" idx="2"/>
            <a:endCxn id="25" idx="0"/>
          </p:cNvCxnSpPr>
          <p:nvPr/>
        </p:nvCxnSpPr>
        <p:spPr>
          <a:xfrm flipH="1">
            <a:off x="5674697" y="3064891"/>
            <a:ext cx="1295400" cy="585786"/>
          </a:xfrm>
          <a:prstGeom prst="straightConnector1">
            <a:avLst/>
          </a:prstGeom>
          <a:ln w="44450"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5" idx="2"/>
            <a:endCxn id="26" idx="0"/>
          </p:cNvCxnSpPr>
          <p:nvPr/>
        </p:nvCxnSpPr>
        <p:spPr>
          <a:xfrm>
            <a:off x="6970097" y="3064891"/>
            <a:ext cx="0" cy="580455"/>
          </a:xfrm>
          <a:prstGeom prst="straightConnector1">
            <a:avLst/>
          </a:prstGeom>
          <a:ln w="44450"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7" idx="2"/>
            <a:endCxn id="26" idx="0"/>
          </p:cNvCxnSpPr>
          <p:nvPr/>
        </p:nvCxnSpPr>
        <p:spPr>
          <a:xfrm flipH="1">
            <a:off x="6970097" y="3032265"/>
            <a:ext cx="1397898" cy="613081"/>
          </a:xfrm>
          <a:prstGeom prst="straightConnector1">
            <a:avLst/>
          </a:prstGeom>
          <a:ln w="44450"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5" idx="2"/>
            <a:endCxn id="27" idx="0"/>
          </p:cNvCxnSpPr>
          <p:nvPr/>
        </p:nvCxnSpPr>
        <p:spPr>
          <a:xfrm>
            <a:off x="6970097" y="3064891"/>
            <a:ext cx="1397898" cy="547829"/>
          </a:xfrm>
          <a:prstGeom prst="straightConnector1">
            <a:avLst/>
          </a:prstGeom>
          <a:ln w="44450"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7" idx="2"/>
            <a:endCxn id="25" idx="0"/>
          </p:cNvCxnSpPr>
          <p:nvPr/>
        </p:nvCxnSpPr>
        <p:spPr>
          <a:xfrm flipH="1">
            <a:off x="5674697" y="3032265"/>
            <a:ext cx="2693298" cy="618412"/>
          </a:xfrm>
          <a:prstGeom prst="straightConnector1">
            <a:avLst/>
          </a:prstGeom>
          <a:ln w="44450"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7" idx="2"/>
            <a:endCxn id="27" idx="0"/>
          </p:cNvCxnSpPr>
          <p:nvPr/>
        </p:nvCxnSpPr>
        <p:spPr>
          <a:xfrm>
            <a:off x="8367995" y="3032265"/>
            <a:ext cx="0" cy="580455"/>
          </a:xfrm>
          <a:prstGeom prst="straightConnector1">
            <a:avLst/>
          </a:prstGeom>
          <a:ln w="44450"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Picture 5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4946077"/>
            <a:ext cx="681394" cy="681394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4940746"/>
            <a:ext cx="681394" cy="681394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7298" y="4908120"/>
            <a:ext cx="681394" cy="681394"/>
          </a:xfrm>
          <a:prstGeom prst="rect">
            <a:avLst/>
          </a:prstGeom>
        </p:spPr>
      </p:pic>
      <p:cxnSp>
        <p:nvCxnSpPr>
          <p:cNvPr id="57" name="Straight Arrow Connector 56"/>
          <p:cNvCxnSpPr>
            <a:endCxn id="54" idx="0"/>
          </p:cNvCxnSpPr>
          <p:nvPr/>
        </p:nvCxnSpPr>
        <p:spPr>
          <a:xfrm>
            <a:off x="5674697" y="4365622"/>
            <a:ext cx="0" cy="580455"/>
          </a:xfrm>
          <a:prstGeom prst="straightConnector1">
            <a:avLst/>
          </a:prstGeom>
          <a:ln w="44450"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endCxn id="55" idx="0"/>
          </p:cNvCxnSpPr>
          <p:nvPr/>
        </p:nvCxnSpPr>
        <p:spPr>
          <a:xfrm>
            <a:off x="5674697" y="4365622"/>
            <a:ext cx="1295400" cy="575124"/>
          </a:xfrm>
          <a:prstGeom prst="straightConnector1">
            <a:avLst/>
          </a:prstGeom>
          <a:ln w="44450"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endCxn id="56" idx="0"/>
          </p:cNvCxnSpPr>
          <p:nvPr/>
        </p:nvCxnSpPr>
        <p:spPr>
          <a:xfrm>
            <a:off x="5674697" y="4365622"/>
            <a:ext cx="2693298" cy="542498"/>
          </a:xfrm>
          <a:prstGeom prst="straightConnector1">
            <a:avLst/>
          </a:prstGeom>
          <a:ln w="44450"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endCxn id="54" idx="0"/>
          </p:cNvCxnSpPr>
          <p:nvPr/>
        </p:nvCxnSpPr>
        <p:spPr>
          <a:xfrm flipH="1">
            <a:off x="5674697" y="4360291"/>
            <a:ext cx="1295400" cy="585786"/>
          </a:xfrm>
          <a:prstGeom prst="straightConnector1">
            <a:avLst/>
          </a:prstGeom>
          <a:ln w="44450"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endCxn id="55" idx="0"/>
          </p:cNvCxnSpPr>
          <p:nvPr/>
        </p:nvCxnSpPr>
        <p:spPr>
          <a:xfrm>
            <a:off x="6970097" y="4360291"/>
            <a:ext cx="0" cy="580455"/>
          </a:xfrm>
          <a:prstGeom prst="straightConnector1">
            <a:avLst/>
          </a:prstGeom>
          <a:ln w="44450"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endCxn id="55" idx="0"/>
          </p:cNvCxnSpPr>
          <p:nvPr/>
        </p:nvCxnSpPr>
        <p:spPr>
          <a:xfrm flipH="1">
            <a:off x="6970097" y="4327665"/>
            <a:ext cx="1397898" cy="613081"/>
          </a:xfrm>
          <a:prstGeom prst="straightConnector1">
            <a:avLst/>
          </a:prstGeom>
          <a:ln w="44450"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endCxn id="56" idx="0"/>
          </p:cNvCxnSpPr>
          <p:nvPr/>
        </p:nvCxnSpPr>
        <p:spPr>
          <a:xfrm>
            <a:off x="6970097" y="4360291"/>
            <a:ext cx="1397898" cy="547829"/>
          </a:xfrm>
          <a:prstGeom prst="straightConnector1">
            <a:avLst/>
          </a:prstGeom>
          <a:ln w="44450"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endCxn id="54" idx="0"/>
          </p:cNvCxnSpPr>
          <p:nvPr/>
        </p:nvCxnSpPr>
        <p:spPr>
          <a:xfrm flipH="1">
            <a:off x="5674697" y="4327665"/>
            <a:ext cx="2693298" cy="618412"/>
          </a:xfrm>
          <a:prstGeom prst="straightConnector1">
            <a:avLst/>
          </a:prstGeom>
          <a:ln w="44450"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endCxn id="56" idx="0"/>
          </p:cNvCxnSpPr>
          <p:nvPr/>
        </p:nvCxnSpPr>
        <p:spPr>
          <a:xfrm>
            <a:off x="8367995" y="4327665"/>
            <a:ext cx="0" cy="580455"/>
          </a:xfrm>
          <a:prstGeom prst="straightConnector1">
            <a:avLst/>
          </a:prstGeom>
          <a:ln w="44450"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V="1">
            <a:off x="5334000" y="5779871"/>
            <a:ext cx="340697" cy="3048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5410200" y="5627471"/>
            <a:ext cx="528994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V="1">
            <a:off x="5674697" y="5779871"/>
            <a:ext cx="152400" cy="3048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V="1">
            <a:off x="7092780" y="5589514"/>
            <a:ext cx="152400" cy="3048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6679932" y="5741914"/>
            <a:ext cx="290165" cy="1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H="1" flipV="1">
            <a:off x="8229600" y="5779871"/>
            <a:ext cx="140813" cy="266843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V="1">
            <a:off x="8538879" y="5622140"/>
            <a:ext cx="0" cy="42457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H="1" flipV="1">
            <a:off x="6714581" y="5932271"/>
            <a:ext cx="219619" cy="90203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8077200" y="6065693"/>
            <a:ext cx="293213" cy="17137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7978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57169E-6 L -0.17569 0.17091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85" y="8534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9.06568E-7 L -0.17813 0.19311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06" y="9644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3.22849E-6 L -0.20607 0.17322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12" y="8649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2951E-7 L -0.2526 0.22919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39" y="11448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2.07216E-6 L -2.77778E-7 0.25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488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2.93247E-6 L -0.10503 0.12766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60" y="6383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85014E-8 L -0.10781 0.15541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99" y="7771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11748E-6 L 0.15104 0.3025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52" y="15125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09806E-6 L 0.13402 0.1376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01" y="6869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25624E-6 L 0.1026 0.21531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22" y="107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21" grpId="0" animBg="1"/>
      <p:bldP spid="21" grpId="1" animBg="1"/>
      <p:bldP spid="23" grpId="0" animBg="1"/>
      <p:bldP spid="23" grpId="1" animBg="1"/>
      <p:bldP spid="24" grpId="0" animBg="1"/>
      <p:bldP spid="24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3204806"/>
            <a:ext cx="681394" cy="6813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Constraints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r>
                  <a:rPr lang="en-US" dirty="0" smtClean="0"/>
                  <a:t>Main goal:</a:t>
                </a:r>
              </a:p>
              <a:p>
                <a:pPr lvl="1"/>
                <a:r>
                  <a:rPr lang="en-US" dirty="0"/>
                  <a:t>n</a:t>
                </a:r>
                <a:r>
                  <a:rPr lang="en-US" dirty="0" smtClean="0"/>
                  <a:t>umber of rounds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𝑅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𝑂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(1)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𝑆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sup>
                    </m:sSup>
                  </m:oMath>
                </a14:m>
                <a:endParaRPr lang="en-US" dirty="0" smtClean="0">
                  <a:sym typeface="Symbol"/>
                </a:endParaRPr>
              </a:p>
              <a:p>
                <a:pPr lvl="2"/>
                <a:r>
                  <a:rPr lang="en-US" dirty="0">
                    <a:sym typeface="Symbol"/>
                  </a:rPr>
                  <a:t>e</a:t>
                </a:r>
                <a:r>
                  <a:rPr lang="en-US" dirty="0" smtClean="0">
                    <a:sym typeface="Symbol"/>
                  </a:rPr>
                  <a:t>.g.,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𝑆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&gt;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𝑛</m:t>
                        </m:r>
                      </m:e>
                    </m:rad>
                  </m:oMath>
                </a14:m>
                <a:r>
                  <a:rPr lang="en-US" dirty="0" smtClean="0">
                    <a:sym typeface="Symbol"/>
                  </a:rPr>
                  <a:t> when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  <a:sym typeface="Symbol"/>
                      </a:rPr>
                      <m:t>𝑆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  <a:sym typeface="Symbol"/>
                      </a:rPr>
                      <m:t>&gt;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  <a:sym typeface="Symbol"/>
                      </a:rPr>
                      <m:t>𝑀</m:t>
                    </m:r>
                  </m:oMath>
                </a14:m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Local resources bounded by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𝑆</m:t>
                    </m:r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𝑂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𝑆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in-communication per round</a:t>
                </a:r>
              </a:p>
              <a:p>
                <a:pPr lvl="1"/>
                <a:r>
                  <a:rPr lang="en-US" dirty="0"/>
                  <a:t>i</a:t>
                </a:r>
                <a:r>
                  <a:rPr lang="en-US" dirty="0" smtClean="0"/>
                  <a:t>deally: linear run-time/round</a:t>
                </a:r>
              </a:p>
              <a:p>
                <a:endParaRPr lang="en-US" dirty="0"/>
              </a:p>
              <a:p>
                <a:r>
                  <a:rPr lang="en-US" dirty="0" smtClean="0"/>
                  <a:t>Model culmination of:</a:t>
                </a:r>
                <a:endParaRPr lang="en-US" dirty="0"/>
              </a:p>
              <a:p>
                <a:pPr lvl="1"/>
                <a:r>
                  <a:rPr lang="en-US" dirty="0"/>
                  <a:t>Bulk-Synchronous </a:t>
                </a:r>
                <a:r>
                  <a:rPr lang="en-US" dirty="0" smtClean="0"/>
                  <a:t>Parallel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[Valiant’90]</a:t>
                </a:r>
                <a:endParaRPr lang="en-US" dirty="0">
                  <a:solidFill>
                    <a:srgbClr val="0070C0"/>
                  </a:solidFill>
                </a:endParaRPr>
              </a:p>
              <a:p>
                <a:pPr lvl="1"/>
                <a:r>
                  <a:rPr lang="en-US" dirty="0" smtClean="0"/>
                  <a:t>Map Reduce Framework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[Feldman-Muthukrishnan-Sidiropoulos-Stein-Svitkina’07, Karloff-Suri-Vassilvitskii’10, Goodrich-Sitchinava-Zhang’11]</a:t>
                </a:r>
              </a:p>
              <a:p>
                <a:pPr lvl="1"/>
                <a:r>
                  <a:rPr lang="en-US" dirty="0" smtClean="0"/>
                  <a:t>Massively Parallel Computing (MPC)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[Beame-Koutis-Suciu’13]</a:t>
                </a:r>
                <a:endParaRPr lang="en-US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815" t="-22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647557"/>
            <a:ext cx="681394" cy="68139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642226"/>
            <a:ext cx="681394" cy="68139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7298" y="609600"/>
            <a:ext cx="681394" cy="68139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909406"/>
            <a:ext cx="681394" cy="68139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1904075"/>
            <a:ext cx="681394" cy="68139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7298" y="1871449"/>
            <a:ext cx="681394" cy="681394"/>
          </a:xfrm>
          <a:prstGeom prst="rect">
            <a:avLst/>
          </a:prstGeom>
        </p:spPr>
      </p:pic>
      <p:cxnSp>
        <p:nvCxnSpPr>
          <p:cNvPr id="25" name="Straight Arrow Connector 24"/>
          <p:cNvCxnSpPr>
            <a:stCxn id="19" idx="2"/>
            <a:endCxn id="22" idx="0"/>
          </p:cNvCxnSpPr>
          <p:nvPr/>
        </p:nvCxnSpPr>
        <p:spPr>
          <a:xfrm>
            <a:off x="5674697" y="1328951"/>
            <a:ext cx="0" cy="580455"/>
          </a:xfrm>
          <a:prstGeom prst="straightConnector1">
            <a:avLst/>
          </a:prstGeom>
          <a:ln w="44450"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9" idx="2"/>
            <a:endCxn id="23" idx="0"/>
          </p:cNvCxnSpPr>
          <p:nvPr/>
        </p:nvCxnSpPr>
        <p:spPr>
          <a:xfrm>
            <a:off x="5674697" y="1328951"/>
            <a:ext cx="1295400" cy="575124"/>
          </a:xfrm>
          <a:prstGeom prst="straightConnector1">
            <a:avLst/>
          </a:prstGeom>
          <a:ln w="44450"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9" idx="2"/>
            <a:endCxn id="24" idx="0"/>
          </p:cNvCxnSpPr>
          <p:nvPr/>
        </p:nvCxnSpPr>
        <p:spPr>
          <a:xfrm>
            <a:off x="5674697" y="1328951"/>
            <a:ext cx="2693298" cy="542498"/>
          </a:xfrm>
          <a:prstGeom prst="straightConnector1">
            <a:avLst/>
          </a:prstGeom>
          <a:ln w="44450"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20" idx="2"/>
            <a:endCxn id="22" idx="0"/>
          </p:cNvCxnSpPr>
          <p:nvPr/>
        </p:nvCxnSpPr>
        <p:spPr>
          <a:xfrm flipH="1">
            <a:off x="5674697" y="1323620"/>
            <a:ext cx="1295400" cy="585786"/>
          </a:xfrm>
          <a:prstGeom prst="straightConnector1">
            <a:avLst/>
          </a:prstGeom>
          <a:ln w="44450"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20" idx="2"/>
            <a:endCxn id="23" idx="0"/>
          </p:cNvCxnSpPr>
          <p:nvPr/>
        </p:nvCxnSpPr>
        <p:spPr>
          <a:xfrm>
            <a:off x="6970097" y="1323620"/>
            <a:ext cx="0" cy="580455"/>
          </a:xfrm>
          <a:prstGeom prst="straightConnector1">
            <a:avLst/>
          </a:prstGeom>
          <a:ln w="44450"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21" idx="2"/>
            <a:endCxn id="23" idx="0"/>
          </p:cNvCxnSpPr>
          <p:nvPr/>
        </p:nvCxnSpPr>
        <p:spPr>
          <a:xfrm flipH="1">
            <a:off x="6970097" y="1290994"/>
            <a:ext cx="1397898" cy="613081"/>
          </a:xfrm>
          <a:prstGeom prst="straightConnector1">
            <a:avLst/>
          </a:prstGeom>
          <a:ln w="44450"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20" idx="2"/>
            <a:endCxn id="24" idx="0"/>
          </p:cNvCxnSpPr>
          <p:nvPr/>
        </p:nvCxnSpPr>
        <p:spPr>
          <a:xfrm>
            <a:off x="6970097" y="1323620"/>
            <a:ext cx="1397898" cy="547829"/>
          </a:xfrm>
          <a:prstGeom prst="straightConnector1">
            <a:avLst/>
          </a:prstGeom>
          <a:ln w="44450"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1" idx="2"/>
            <a:endCxn id="22" idx="0"/>
          </p:cNvCxnSpPr>
          <p:nvPr/>
        </p:nvCxnSpPr>
        <p:spPr>
          <a:xfrm flipH="1">
            <a:off x="5674697" y="1290994"/>
            <a:ext cx="2693298" cy="618412"/>
          </a:xfrm>
          <a:prstGeom prst="straightConnector1">
            <a:avLst/>
          </a:prstGeom>
          <a:ln w="44450"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1" idx="2"/>
            <a:endCxn id="24" idx="0"/>
          </p:cNvCxnSpPr>
          <p:nvPr/>
        </p:nvCxnSpPr>
        <p:spPr>
          <a:xfrm>
            <a:off x="8367995" y="1290994"/>
            <a:ext cx="0" cy="580455"/>
          </a:xfrm>
          <a:prstGeom prst="straightConnector1">
            <a:avLst/>
          </a:prstGeom>
          <a:ln w="44450"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3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3199475"/>
            <a:ext cx="681394" cy="681394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7298" y="3166849"/>
            <a:ext cx="681394" cy="681394"/>
          </a:xfrm>
          <a:prstGeom prst="rect">
            <a:avLst/>
          </a:prstGeom>
        </p:spPr>
      </p:pic>
      <p:cxnSp>
        <p:nvCxnSpPr>
          <p:cNvPr id="37" name="Straight Arrow Connector 36"/>
          <p:cNvCxnSpPr>
            <a:endCxn id="34" idx="0"/>
          </p:cNvCxnSpPr>
          <p:nvPr/>
        </p:nvCxnSpPr>
        <p:spPr>
          <a:xfrm>
            <a:off x="5674697" y="2624351"/>
            <a:ext cx="0" cy="580455"/>
          </a:xfrm>
          <a:prstGeom prst="straightConnector1">
            <a:avLst/>
          </a:prstGeom>
          <a:ln w="44450"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endCxn id="35" idx="0"/>
          </p:cNvCxnSpPr>
          <p:nvPr/>
        </p:nvCxnSpPr>
        <p:spPr>
          <a:xfrm>
            <a:off x="5674697" y="2624351"/>
            <a:ext cx="1295400" cy="575124"/>
          </a:xfrm>
          <a:prstGeom prst="straightConnector1">
            <a:avLst/>
          </a:prstGeom>
          <a:ln w="44450"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endCxn id="36" idx="0"/>
          </p:cNvCxnSpPr>
          <p:nvPr/>
        </p:nvCxnSpPr>
        <p:spPr>
          <a:xfrm>
            <a:off x="5674697" y="2624351"/>
            <a:ext cx="2693298" cy="542498"/>
          </a:xfrm>
          <a:prstGeom prst="straightConnector1">
            <a:avLst/>
          </a:prstGeom>
          <a:ln w="44450"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endCxn id="34" idx="0"/>
          </p:cNvCxnSpPr>
          <p:nvPr/>
        </p:nvCxnSpPr>
        <p:spPr>
          <a:xfrm flipH="1">
            <a:off x="5674697" y="2619020"/>
            <a:ext cx="1295400" cy="585786"/>
          </a:xfrm>
          <a:prstGeom prst="straightConnector1">
            <a:avLst/>
          </a:prstGeom>
          <a:ln w="44450"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endCxn id="35" idx="0"/>
          </p:cNvCxnSpPr>
          <p:nvPr/>
        </p:nvCxnSpPr>
        <p:spPr>
          <a:xfrm>
            <a:off x="6970097" y="2619020"/>
            <a:ext cx="0" cy="580455"/>
          </a:xfrm>
          <a:prstGeom prst="straightConnector1">
            <a:avLst/>
          </a:prstGeom>
          <a:ln w="44450"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endCxn id="35" idx="0"/>
          </p:cNvCxnSpPr>
          <p:nvPr/>
        </p:nvCxnSpPr>
        <p:spPr>
          <a:xfrm flipH="1">
            <a:off x="6970097" y="2586394"/>
            <a:ext cx="1397898" cy="613081"/>
          </a:xfrm>
          <a:prstGeom prst="straightConnector1">
            <a:avLst/>
          </a:prstGeom>
          <a:ln w="44450"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endCxn id="36" idx="0"/>
          </p:cNvCxnSpPr>
          <p:nvPr/>
        </p:nvCxnSpPr>
        <p:spPr>
          <a:xfrm>
            <a:off x="6970097" y="2619020"/>
            <a:ext cx="1397898" cy="547829"/>
          </a:xfrm>
          <a:prstGeom prst="straightConnector1">
            <a:avLst/>
          </a:prstGeom>
          <a:ln w="44450"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endCxn id="34" idx="0"/>
          </p:cNvCxnSpPr>
          <p:nvPr/>
        </p:nvCxnSpPr>
        <p:spPr>
          <a:xfrm flipH="1">
            <a:off x="5674697" y="2586394"/>
            <a:ext cx="2693298" cy="618412"/>
          </a:xfrm>
          <a:prstGeom prst="straightConnector1">
            <a:avLst/>
          </a:prstGeom>
          <a:ln w="44450"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endCxn id="36" idx="0"/>
          </p:cNvCxnSpPr>
          <p:nvPr/>
        </p:nvCxnSpPr>
        <p:spPr>
          <a:xfrm>
            <a:off x="8367995" y="2586394"/>
            <a:ext cx="0" cy="580455"/>
          </a:xfrm>
          <a:prstGeom prst="straightConnector1">
            <a:avLst/>
          </a:prstGeom>
          <a:ln w="44450"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1778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1: sorting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762000"/>
                <a:ext cx="8229600" cy="4386049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dirty="0" smtClean="0"/>
                  <a:t>Suppose: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2/3</m:t>
                        </m:r>
                      </m:sup>
                    </m:sSup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0" dirty="0" smtClean="0">
                  <a:solidFill>
                    <a:srgbClr val="C00000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1/3</m:t>
                        </m:r>
                      </m:sup>
                    </m:sSup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>
                  <a:solidFill>
                    <a:srgbClr val="C00000"/>
                  </a:solidFill>
                </a:endParaRPr>
              </a:p>
              <a:p>
                <a:r>
                  <a:rPr lang="en-US" dirty="0" smtClean="0"/>
                  <a:t>Algorithm:</a:t>
                </a:r>
              </a:p>
              <a:p>
                <a:pPr lvl="1"/>
                <a:r>
                  <a:rPr lang="en-US" dirty="0" smtClean="0"/>
                  <a:t>Pick each element with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1/2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dirty="0"/>
                  <a:t> </a:t>
                </a:r>
                <a:r>
                  <a:rPr lang="en-US" dirty="0" smtClean="0"/>
                  <a:t>(locally!)</a:t>
                </a:r>
                <a:endParaRPr lang="en-US" dirty="0" smtClean="0">
                  <a:solidFill>
                    <a:srgbClr val="C00000"/>
                  </a:solidFill>
                </a:endParaRPr>
              </a:p>
              <a:p>
                <a:pPr lvl="2"/>
                <a:r>
                  <a:rPr lang="en-US" dirty="0" smtClean="0"/>
                  <a:t>total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1/2</m:t>
                        </m:r>
                      </m:sup>
                    </m:sSup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elements selected</a:t>
                </a:r>
              </a:p>
              <a:p>
                <a:pPr lvl="1"/>
                <a:r>
                  <a:rPr lang="en-US" dirty="0" smtClean="0"/>
                  <a:t>Send selected elements to machine #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Choose ~equidistant </a:t>
                </a:r>
                <a:r>
                  <a:rPr lang="en-US" i="1" dirty="0" smtClean="0"/>
                  <a:t>pivots </a:t>
                </a:r>
                <a:r>
                  <a:rPr lang="en-US" dirty="0" smtClean="0"/>
                  <a:t>and assign a range to each machine</a:t>
                </a:r>
              </a:p>
              <a:p>
                <a:pPr lvl="2"/>
                <a:r>
                  <a:rPr lang="en-US" dirty="0"/>
                  <a:t>e</a:t>
                </a:r>
                <a:r>
                  <a:rPr lang="en-US" dirty="0" smtClean="0"/>
                  <a:t>ach range will capture about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2/3</m:t>
                        </m:r>
                      </m:sup>
                    </m:sSup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elements</a:t>
                </a:r>
              </a:p>
              <a:p>
                <a:pPr lvl="1"/>
                <a:r>
                  <a:rPr lang="en-US" dirty="0" smtClean="0"/>
                  <a:t>Send the pivots to all machines</a:t>
                </a:r>
              </a:p>
              <a:p>
                <a:pPr lvl="1"/>
                <a:r>
                  <a:rPr lang="en-US" dirty="0" smtClean="0"/>
                  <a:t>Each machine sends elements in range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dirty="0" smtClean="0"/>
                  <a:t>to machine 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#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Sort locally</a:t>
                </a:r>
              </a:p>
              <a:p>
                <a:r>
                  <a:rPr lang="en-US" dirty="0"/>
                  <a:t>3</a:t>
                </a:r>
                <a:r>
                  <a:rPr lang="en-US" dirty="0" smtClean="0"/>
                  <a:t> rounds!</a:t>
                </a:r>
              </a:p>
              <a:p>
                <a:endParaRPr lang="en-US" dirty="0" smtClean="0"/>
              </a:p>
              <a:p>
                <a:pPr lvl="1"/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762000"/>
                <a:ext cx="8229600" cy="4386049"/>
              </a:xfrm>
              <a:blipFill rotWithShape="0">
                <a:blip r:embed="rId2"/>
                <a:stretch>
                  <a:fillRect l="-815" t="-2643" b="-16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Connector 31"/>
          <p:cNvCxnSpPr/>
          <p:nvPr/>
        </p:nvCxnSpPr>
        <p:spPr>
          <a:xfrm>
            <a:off x="1143000" y="5341621"/>
            <a:ext cx="6629400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2514600" y="5189221"/>
            <a:ext cx="0" cy="30480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1524000" y="5189221"/>
            <a:ext cx="0" cy="30480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3657600" y="5208271"/>
            <a:ext cx="0" cy="30480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5181600" y="5189221"/>
            <a:ext cx="0" cy="30480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6477000" y="5189221"/>
            <a:ext cx="0" cy="30480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620000" y="5181601"/>
            <a:ext cx="0" cy="30480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6629400" y="5189221"/>
            <a:ext cx="0" cy="30480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3048000" y="5208271"/>
            <a:ext cx="0" cy="30480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5410200" y="5208271"/>
            <a:ext cx="0" cy="30480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1905000" y="5189221"/>
            <a:ext cx="0" cy="30480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Left Brace 43"/>
          <p:cNvSpPr/>
          <p:nvPr/>
        </p:nvSpPr>
        <p:spPr>
          <a:xfrm rot="16200000">
            <a:off x="1956806" y="4672597"/>
            <a:ext cx="277392" cy="19050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Left Brace 44"/>
          <p:cNvSpPr/>
          <p:nvPr/>
        </p:nvSpPr>
        <p:spPr>
          <a:xfrm rot="16200000">
            <a:off x="4092307" y="4484003"/>
            <a:ext cx="315493" cy="232028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Left Brace 45"/>
          <p:cNvSpPr/>
          <p:nvPr/>
        </p:nvSpPr>
        <p:spPr>
          <a:xfrm rot="16200000">
            <a:off x="6450329" y="4479822"/>
            <a:ext cx="281942" cy="23622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1524000" y="5638801"/>
                <a:ext cx="124444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m</a:t>
                </a:r>
                <a:r>
                  <a:rPr lang="en-US" dirty="0" smtClean="0"/>
                  <a:t>achine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responsible</a:t>
                </a:r>
                <a:endParaRPr lang="en-US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5638801"/>
                <a:ext cx="1244443" cy="646331"/>
              </a:xfrm>
              <a:prstGeom prst="rect">
                <a:avLst/>
              </a:prstGeom>
              <a:blipFill rotWithShape="0">
                <a:blip r:embed="rId3"/>
                <a:stretch>
                  <a:fillRect l="-3922" t="-4717" r="-13235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3479957" y="5638801"/>
                <a:ext cx="124444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machine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responsible</a:t>
                </a:r>
                <a:endParaRPr lang="en-US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9957" y="5638801"/>
                <a:ext cx="1244443" cy="646331"/>
              </a:xfrm>
              <a:prstGeom prst="rect">
                <a:avLst/>
              </a:prstGeom>
              <a:blipFill rotWithShape="0">
                <a:blip r:embed="rId4"/>
                <a:stretch>
                  <a:fillRect l="-4412" t="-4717" r="-13235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5799531" y="5687593"/>
                <a:ext cx="124444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machine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responsible</a:t>
                </a:r>
                <a:endParaRPr lang="en-US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9531" y="5687593"/>
                <a:ext cx="1244443" cy="646331"/>
              </a:xfrm>
              <a:prstGeom prst="rect">
                <a:avLst/>
              </a:prstGeom>
              <a:blipFill rotWithShape="0">
                <a:blip r:embed="rId5"/>
                <a:stretch>
                  <a:fillRect l="-3902" t="-4717" r="-13171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Arrow 3"/>
          <p:cNvSpPr/>
          <p:nvPr/>
        </p:nvSpPr>
        <p:spPr>
          <a:xfrm>
            <a:off x="457200" y="2971801"/>
            <a:ext cx="228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>
            <a:off x="457200" y="3886201"/>
            <a:ext cx="228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>
            <a:off x="457200" y="4191001"/>
            <a:ext cx="228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389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6" grpId="0" animBg="1"/>
      <p:bldP spid="47" grpId="0"/>
      <p:bldP spid="48" grpId="0"/>
      <p:bldP spid="49" grpId="0"/>
      <p:bldP spid="4" grpId="0" animBg="1"/>
      <p:bldP spid="22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 algorithms from 80-90’s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Can reuse algorithms in Parallel RAM model</a:t>
                </a:r>
              </a:p>
              <a:p>
                <a:pPr lvl="1"/>
                <a:r>
                  <a:rPr lang="en-US" dirty="0"/>
                  <a:t>c</a:t>
                </a:r>
                <a:r>
                  <a:rPr lang="en-US" dirty="0" smtClean="0"/>
                  <a:t>an simulate PRAM algorithms with </a:t>
                </a:r>
              </a:p>
              <a:p>
                <a:pPr marL="274320" lvl="1" indent="0">
                  <a:buNone/>
                </a:pPr>
                <a:r>
                  <a:rPr lang="en-US" dirty="0" smtClean="0"/>
                  <a:t>	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R=O(parallel time)</a:t>
                </a:r>
                <a:r>
                  <a:rPr lang="en-US" dirty="0" smtClean="0"/>
                  <a:t>  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[KSV’10,GSZ’11]</a:t>
                </a:r>
                <a:endParaRPr lang="en-US" dirty="0" smtClean="0"/>
              </a:p>
              <a:p>
                <a:r>
                  <a:rPr lang="en-US" dirty="0" smtClean="0"/>
                  <a:t>Bad news: </a:t>
                </a:r>
                <a:r>
                  <a:rPr lang="en-US" dirty="0"/>
                  <a:t>o</a:t>
                </a:r>
                <a:r>
                  <a:rPr lang="en-US" dirty="0" smtClean="0"/>
                  <a:t>ften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dirty="0" smtClean="0"/>
                  <a:t> logarithmic… </a:t>
                </a:r>
                <a:endParaRPr lang="en-US" dirty="0" smtClean="0">
                  <a:sym typeface="Wingdings" panose="05000000000000000000" pitchFamily="2" charset="2"/>
                </a:endParaRPr>
              </a:p>
              <a:p>
                <a:pPr lvl="1"/>
                <a:r>
                  <a:rPr lang="en-US" dirty="0">
                    <a:sym typeface="Wingdings" panose="05000000000000000000" pitchFamily="2" charset="2"/>
                  </a:rPr>
                  <a:t>e</a:t>
                </a:r>
                <a:r>
                  <a:rPr lang="en-US" dirty="0" smtClean="0">
                    <a:sym typeface="Wingdings" panose="05000000000000000000" pitchFamily="2" charset="2"/>
                  </a:rPr>
                  <a:t>.g., XOR </a:t>
                </a:r>
              </a:p>
              <a:p>
                <a:pPr lvl="2"/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Ω</m:t>
                        </m:r>
                      </m:e>
                    </m:acc>
                    <m:d>
                      <m:d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log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 smtClean="0">
                    <a:sym typeface="Wingdings" panose="05000000000000000000" pitchFamily="2" charset="2"/>
                  </a:rPr>
                  <a:t> on CRCW </a:t>
                </a:r>
                <a:r>
                  <a:rPr lang="en-US" dirty="0" smtClean="0">
                    <a:solidFill>
                      <a:srgbClr val="0070C0"/>
                    </a:solidFill>
                    <a:sym typeface="Wingdings" panose="05000000000000000000" pitchFamily="2" charset="2"/>
                  </a:rPr>
                  <a:t>[BH89]</a:t>
                </a:r>
              </a:p>
              <a:p>
                <a:pPr lvl="2"/>
                <a:r>
                  <a:rPr lang="en-US" dirty="0" smtClean="0">
                    <a:sym typeface="Wingdings" panose="05000000000000000000" pitchFamily="2" charset="2"/>
                  </a:rPr>
                  <a:t>Difficulty: information aggregation</a:t>
                </a:r>
                <a:endParaRPr lang="en-US" b="0" i="1" dirty="0" smtClean="0">
                  <a:solidFill>
                    <a:srgbClr val="C00000"/>
                  </a:solidFill>
                  <a:latin typeface="Cambria Math" panose="02040503050406030204" pitchFamily="18" charset="0"/>
                  <a:sym typeface="Wingdings" panose="05000000000000000000" pitchFamily="2" charset="2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𝑆</m:t>
                                </m:r>
                              </m:sub>
                            </m:sSub>
                          </m:fName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𝑛</m:t>
                            </m:r>
                          </m:e>
                        </m:func>
                      </m:e>
                    </m:d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𝑐𝑜𝑛𝑠𝑡</m:t>
                    </m:r>
                  </m:oMath>
                </a14:m>
                <a:r>
                  <a:rPr lang="en-US" dirty="0" smtClean="0">
                    <a:sym typeface="Wingdings" panose="05000000000000000000" pitchFamily="2" charset="2"/>
                  </a:rPr>
                  <a:t> on </a:t>
                </a:r>
                <a:r>
                  <a:rPr lang="en-US" dirty="0" err="1" smtClean="0">
                    <a:sym typeface="Wingdings" panose="05000000000000000000" pitchFamily="2" charset="2"/>
                  </a:rPr>
                  <a:t>MapReduce</a:t>
                </a:r>
                <a:r>
                  <a:rPr lang="en-US" dirty="0" smtClean="0">
                    <a:sym typeface="Wingdings" panose="05000000000000000000" pitchFamily="2" charset="2"/>
                  </a:rPr>
                  <a:t>/MPC !</a:t>
                </a:r>
              </a:p>
              <a:p>
                <a:r>
                  <a:rPr lang="en-US" dirty="0" smtClean="0">
                    <a:sym typeface="Wingdings" panose="05000000000000000000" pitchFamily="2" charset="2"/>
                  </a:rPr>
                  <a:t>MapReduce as a circuit: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𝑆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sup>
                    </m:sSup>
                  </m:oMath>
                </a14:m>
                <a:r>
                  <a:rPr lang="en-US" dirty="0" smtClean="0">
                    <a:sym typeface="Wingdings" panose="05000000000000000000" pitchFamily="2" charset="2"/>
                  </a:rPr>
                  <a:t> fan-in</a:t>
                </a:r>
              </a:p>
              <a:p>
                <a:pPr lvl="1"/>
                <a:r>
                  <a:rPr lang="en-US" dirty="0">
                    <a:sym typeface="Wingdings" panose="05000000000000000000" pitchFamily="2" charset="2"/>
                  </a:rPr>
                  <a:t>a</a:t>
                </a:r>
                <a:r>
                  <a:rPr lang="en-US" dirty="0" smtClean="0">
                    <a:sym typeface="Wingdings" panose="05000000000000000000" pitchFamily="2" charset="2"/>
                  </a:rPr>
                  <a:t>rbitrary function at a “gate”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1481" t="-2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6267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 problems: connectivity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14400"/>
                <a:ext cx="8229600" cy="3505200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US" dirty="0" smtClean="0">
                    <a:sym typeface="Symbol"/>
                  </a:rPr>
                  <a:t>Dense: if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𝑆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≫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solution</m:t>
                    </m:r>
                    <m:r>
                      <a:rPr lang="en-US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size</m:t>
                    </m:r>
                  </m:oMath>
                </a14:m>
                <a:endParaRPr lang="en-US" dirty="0" smtClean="0">
                  <a:solidFill>
                    <a:srgbClr val="C00000"/>
                  </a:solidFill>
                  <a:sym typeface="Symbol"/>
                </a:endParaRPr>
              </a:p>
              <a:p>
                <a:pPr lvl="1"/>
                <a:r>
                  <a:rPr lang="en-US" dirty="0" smtClean="0">
                    <a:sym typeface="Symbol"/>
                  </a:rPr>
                  <a:t>“Filtering”: filter input until fits on a machine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𝑆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=</m:t>
                    </m:r>
                    <m:sSup>
                      <m:sSup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1+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𝛿</m:t>
                        </m:r>
                      </m:sup>
                    </m:sSup>
                  </m:oMath>
                </a14:m>
                <a:r>
                  <a:rPr lang="en-US" dirty="0" smtClean="0">
                    <a:sym typeface="Symbol"/>
                  </a:rPr>
                  <a:t> can do in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𝛿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 smtClean="0">
                    <a:solidFill>
                      <a:srgbClr val="C00000"/>
                    </a:solidFill>
                    <a:sym typeface="Symbol"/>
                  </a:rPr>
                  <a:t> </a:t>
                </a:r>
                <a:r>
                  <a:rPr lang="en-US" dirty="0" smtClean="0">
                    <a:sym typeface="Symbol"/>
                  </a:rPr>
                  <a:t>rounds </a:t>
                </a:r>
                <a:r>
                  <a:rPr lang="en-US" dirty="0" smtClean="0">
                    <a:solidFill>
                      <a:srgbClr val="0070C0"/>
                    </a:solidFill>
                    <a:sym typeface="Symbol"/>
                  </a:rPr>
                  <a:t>[KSV’10, EIM’11…]</a:t>
                </a:r>
                <a:endParaRPr lang="en-US" dirty="0" smtClean="0">
                  <a:sym typeface="Symbol"/>
                </a:endParaRPr>
              </a:p>
              <a:p>
                <a:r>
                  <a:rPr lang="en-US" dirty="0" smtClean="0"/>
                  <a:t>Sparse: if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≪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solution</m:t>
                    </m:r>
                    <m:r>
                      <a:rPr lang="en-US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size</m:t>
                    </m:r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Hard: big open question to do s-t connectivity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≪</m:t>
                    </m:r>
                    <m:func>
                      <m:func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dirty="0" smtClean="0"/>
                  <a:t>rounds</a:t>
                </a:r>
              </a:p>
              <a:p>
                <a:pPr lvl="1"/>
                <a:r>
                  <a:rPr lang="en-US" dirty="0" smtClean="0"/>
                  <a:t>Lower bounds for restricted algorithms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[BKS13]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14400"/>
                <a:ext cx="8229600" cy="3505200"/>
              </a:xfrm>
              <a:blipFill rotWithShape="0">
                <a:blip r:embed="rId2"/>
                <a:stretch>
                  <a:fillRect l="-1259" t="-2957" b="-36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reeform 3"/>
          <p:cNvSpPr/>
          <p:nvPr/>
        </p:nvSpPr>
        <p:spPr>
          <a:xfrm>
            <a:off x="1633895" y="4724400"/>
            <a:ext cx="2105592" cy="1364776"/>
          </a:xfrm>
          <a:custGeom>
            <a:avLst/>
            <a:gdLst>
              <a:gd name="connsiteX0" fmla="*/ 440565 w 2105592"/>
              <a:gd name="connsiteY0" fmla="*/ 136477 h 1364776"/>
              <a:gd name="connsiteX1" fmla="*/ 304087 w 2105592"/>
              <a:gd name="connsiteY1" fmla="*/ 259307 h 1364776"/>
              <a:gd name="connsiteX2" fmla="*/ 167609 w 2105592"/>
              <a:gd name="connsiteY2" fmla="*/ 368489 h 1364776"/>
              <a:gd name="connsiteX3" fmla="*/ 85723 w 2105592"/>
              <a:gd name="connsiteY3" fmla="*/ 436728 h 1364776"/>
              <a:gd name="connsiteX4" fmla="*/ 31132 w 2105592"/>
              <a:gd name="connsiteY4" fmla="*/ 518614 h 1364776"/>
              <a:gd name="connsiteX5" fmla="*/ 17484 w 2105592"/>
              <a:gd name="connsiteY5" fmla="*/ 805217 h 1364776"/>
              <a:gd name="connsiteX6" fmla="*/ 44780 w 2105592"/>
              <a:gd name="connsiteY6" fmla="*/ 859809 h 1364776"/>
              <a:gd name="connsiteX7" fmla="*/ 58427 w 2105592"/>
              <a:gd name="connsiteY7" fmla="*/ 900752 h 1364776"/>
              <a:gd name="connsiteX8" fmla="*/ 153962 w 2105592"/>
              <a:gd name="connsiteY8" fmla="*/ 968991 h 1364776"/>
              <a:gd name="connsiteX9" fmla="*/ 208553 w 2105592"/>
              <a:gd name="connsiteY9" fmla="*/ 1023582 h 1364776"/>
              <a:gd name="connsiteX10" fmla="*/ 263144 w 2105592"/>
              <a:gd name="connsiteY10" fmla="*/ 1050877 h 1364776"/>
              <a:gd name="connsiteX11" fmla="*/ 304087 w 2105592"/>
              <a:gd name="connsiteY11" fmla="*/ 1078173 h 1364776"/>
              <a:gd name="connsiteX12" fmla="*/ 345030 w 2105592"/>
              <a:gd name="connsiteY12" fmla="*/ 1091820 h 1364776"/>
              <a:gd name="connsiteX13" fmla="*/ 413269 w 2105592"/>
              <a:gd name="connsiteY13" fmla="*/ 1119116 h 1364776"/>
              <a:gd name="connsiteX14" fmla="*/ 522451 w 2105592"/>
              <a:gd name="connsiteY14" fmla="*/ 1187355 h 1364776"/>
              <a:gd name="connsiteX15" fmla="*/ 604338 w 2105592"/>
              <a:gd name="connsiteY15" fmla="*/ 1214650 h 1364776"/>
              <a:gd name="connsiteX16" fmla="*/ 795406 w 2105592"/>
              <a:gd name="connsiteY16" fmla="*/ 1255594 h 1364776"/>
              <a:gd name="connsiteX17" fmla="*/ 890941 w 2105592"/>
              <a:gd name="connsiteY17" fmla="*/ 1269241 h 1364776"/>
              <a:gd name="connsiteX18" fmla="*/ 972827 w 2105592"/>
              <a:gd name="connsiteY18" fmla="*/ 1282889 h 1364776"/>
              <a:gd name="connsiteX19" fmla="*/ 1109305 w 2105592"/>
              <a:gd name="connsiteY19" fmla="*/ 1296537 h 1364776"/>
              <a:gd name="connsiteX20" fmla="*/ 1300374 w 2105592"/>
              <a:gd name="connsiteY20" fmla="*/ 1323832 h 1364776"/>
              <a:gd name="connsiteX21" fmla="*/ 1368612 w 2105592"/>
              <a:gd name="connsiteY21" fmla="*/ 1337480 h 1364776"/>
              <a:gd name="connsiteX22" fmla="*/ 1464147 w 2105592"/>
              <a:gd name="connsiteY22" fmla="*/ 1364776 h 1364776"/>
              <a:gd name="connsiteX23" fmla="*/ 1859932 w 2105592"/>
              <a:gd name="connsiteY23" fmla="*/ 1337480 h 1364776"/>
              <a:gd name="connsiteX24" fmla="*/ 1900875 w 2105592"/>
              <a:gd name="connsiteY24" fmla="*/ 1310185 h 1364776"/>
              <a:gd name="connsiteX25" fmla="*/ 1969114 w 2105592"/>
              <a:gd name="connsiteY25" fmla="*/ 1255594 h 1364776"/>
              <a:gd name="connsiteX26" fmla="*/ 2023705 w 2105592"/>
              <a:gd name="connsiteY26" fmla="*/ 1173707 h 1364776"/>
              <a:gd name="connsiteX27" fmla="*/ 2051001 w 2105592"/>
              <a:gd name="connsiteY27" fmla="*/ 1091820 h 1364776"/>
              <a:gd name="connsiteX28" fmla="*/ 2078296 w 2105592"/>
              <a:gd name="connsiteY28" fmla="*/ 1023582 h 1364776"/>
              <a:gd name="connsiteX29" fmla="*/ 2091944 w 2105592"/>
              <a:gd name="connsiteY29" fmla="*/ 955343 h 1364776"/>
              <a:gd name="connsiteX30" fmla="*/ 2105592 w 2105592"/>
              <a:gd name="connsiteY30" fmla="*/ 900752 h 1364776"/>
              <a:gd name="connsiteX31" fmla="*/ 2091944 w 2105592"/>
              <a:gd name="connsiteY31" fmla="*/ 668740 h 1364776"/>
              <a:gd name="connsiteX32" fmla="*/ 2010057 w 2105592"/>
              <a:gd name="connsiteY32" fmla="*/ 504967 h 1364776"/>
              <a:gd name="connsiteX33" fmla="*/ 1955466 w 2105592"/>
              <a:gd name="connsiteY33" fmla="*/ 423080 h 1364776"/>
              <a:gd name="connsiteX34" fmla="*/ 1914523 w 2105592"/>
              <a:gd name="connsiteY34" fmla="*/ 382137 h 1364776"/>
              <a:gd name="connsiteX35" fmla="*/ 1859932 w 2105592"/>
              <a:gd name="connsiteY35" fmla="*/ 313898 h 1364776"/>
              <a:gd name="connsiteX36" fmla="*/ 1805341 w 2105592"/>
              <a:gd name="connsiteY36" fmla="*/ 245659 h 1364776"/>
              <a:gd name="connsiteX37" fmla="*/ 1778045 w 2105592"/>
              <a:gd name="connsiteY37" fmla="*/ 204716 h 1364776"/>
              <a:gd name="connsiteX38" fmla="*/ 1696159 w 2105592"/>
              <a:gd name="connsiteY38" fmla="*/ 150125 h 1364776"/>
              <a:gd name="connsiteX39" fmla="*/ 1586977 w 2105592"/>
              <a:gd name="connsiteY39" fmla="*/ 109182 h 1364776"/>
              <a:gd name="connsiteX40" fmla="*/ 1491442 w 2105592"/>
              <a:gd name="connsiteY40" fmla="*/ 68238 h 1364776"/>
              <a:gd name="connsiteX41" fmla="*/ 1382260 w 2105592"/>
              <a:gd name="connsiteY41" fmla="*/ 40943 h 1364776"/>
              <a:gd name="connsiteX42" fmla="*/ 1245783 w 2105592"/>
              <a:gd name="connsiteY42" fmla="*/ 0 h 1364776"/>
              <a:gd name="connsiteX43" fmla="*/ 631633 w 2105592"/>
              <a:gd name="connsiteY43" fmla="*/ 13647 h 1364776"/>
              <a:gd name="connsiteX44" fmla="*/ 549747 w 2105592"/>
              <a:gd name="connsiteY44" fmla="*/ 40943 h 1364776"/>
              <a:gd name="connsiteX45" fmla="*/ 508804 w 2105592"/>
              <a:gd name="connsiteY45" fmla="*/ 54591 h 1364776"/>
              <a:gd name="connsiteX46" fmla="*/ 467860 w 2105592"/>
              <a:gd name="connsiteY46" fmla="*/ 95534 h 1364776"/>
              <a:gd name="connsiteX47" fmla="*/ 440565 w 2105592"/>
              <a:gd name="connsiteY47" fmla="*/ 136477 h 1364776"/>
              <a:gd name="connsiteX48" fmla="*/ 440565 w 2105592"/>
              <a:gd name="connsiteY48" fmla="*/ 136477 h 1364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2105592" h="1364776">
                <a:moveTo>
                  <a:pt x="440565" y="136477"/>
                </a:moveTo>
                <a:cubicBezTo>
                  <a:pt x="417819" y="156949"/>
                  <a:pt x="528146" y="53920"/>
                  <a:pt x="304087" y="259307"/>
                </a:cubicBezTo>
                <a:cubicBezTo>
                  <a:pt x="183279" y="370047"/>
                  <a:pt x="256101" y="338992"/>
                  <a:pt x="167609" y="368489"/>
                </a:cubicBezTo>
                <a:cubicBezTo>
                  <a:pt x="131216" y="392752"/>
                  <a:pt x="114014" y="400354"/>
                  <a:pt x="85723" y="436728"/>
                </a:cubicBezTo>
                <a:cubicBezTo>
                  <a:pt x="65583" y="462623"/>
                  <a:pt x="31132" y="518614"/>
                  <a:pt x="31132" y="518614"/>
                </a:cubicBezTo>
                <a:cubicBezTo>
                  <a:pt x="-2621" y="653626"/>
                  <a:pt x="-11578" y="640538"/>
                  <a:pt x="17484" y="805217"/>
                </a:cubicBezTo>
                <a:cubicBezTo>
                  <a:pt x="21020" y="825253"/>
                  <a:pt x="36766" y="841109"/>
                  <a:pt x="44780" y="859809"/>
                </a:cubicBezTo>
                <a:cubicBezTo>
                  <a:pt x="50447" y="873032"/>
                  <a:pt x="50447" y="888782"/>
                  <a:pt x="58427" y="900752"/>
                </a:cubicBezTo>
                <a:cubicBezTo>
                  <a:pt x="99591" y="962498"/>
                  <a:pt x="97040" y="926299"/>
                  <a:pt x="153962" y="968991"/>
                </a:cubicBezTo>
                <a:cubicBezTo>
                  <a:pt x="174550" y="984432"/>
                  <a:pt x="187965" y="1008141"/>
                  <a:pt x="208553" y="1023582"/>
                </a:cubicBezTo>
                <a:cubicBezTo>
                  <a:pt x="224829" y="1035789"/>
                  <a:pt x="245480" y="1040783"/>
                  <a:pt x="263144" y="1050877"/>
                </a:cubicBezTo>
                <a:cubicBezTo>
                  <a:pt x="277385" y="1059015"/>
                  <a:pt x="289416" y="1070838"/>
                  <a:pt x="304087" y="1078173"/>
                </a:cubicBezTo>
                <a:cubicBezTo>
                  <a:pt x="316954" y="1084607"/>
                  <a:pt x="331560" y="1086769"/>
                  <a:pt x="345030" y="1091820"/>
                </a:cubicBezTo>
                <a:cubicBezTo>
                  <a:pt x="367969" y="1100422"/>
                  <a:pt x="391699" y="1107501"/>
                  <a:pt x="413269" y="1119116"/>
                </a:cubicBezTo>
                <a:cubicBezTo>
                  <a:pt x="451057" y="1139463"/>
                  <a:pt x="481736" y="1173784"/>
                  <a:pt x="522451" y="1187355"/>
                </a:cubicBezTo>
                <a:cubicBezTo>
                  <a:pt x="549747" y="1196453"/>
                  <a:pt x="576205" y="1208621"/>
                  <a:pt x="604338" y="1214650"/>
                </a:cubicBezTo>
                <a:cubicBezTo>
                  <a:pt x="668027" y="1228298"/>
                  <a:pt x="730925" y="1246383"/>
                  <a:pt x="795406" y="1255594"/>
                </a:cubicBezTo>
                <a:lnTo>
                  <a:pt x="890941" y="1269241"/>
                </a:lnTo>
                <a:cubicBezTo>
                  <a:pt x="918291" y="1273449"/>
                  <a:pt x="945369" y="1279457"/>
                  <a:pt x="972827" y="1282889"/>
                </a:cubicBezTo>
                <a:cubicBezTo>
                  <a:pt x="1018194" y="1288560"/>
                  <a:pt x="1063812" y="1291988"/>
                  <a:pt x="1109305" y="1296537"/>
                </a:cubicBezTo>
                <a:cubicBezTo>
                  <a:pt x="1226437" y="1325820"/>
                  <a:pt x="1100904" y="1297236"/>
                  <a:pt x="1300374" y="1323832"/>
                </a:cubicBezTo>
                <a:cubicBezTo>
                  <a:pt x="1323367" y="1326898"/>
                  <a:pt x="1345968" y="1332448"/>
                  <a:pt x="1368612" y="1337480"/>
                </a:cubicBezTo>
                <a:cubicBezTo>
                  <a:pt x="1420026" y="1348906"/>
                  <a:pt x="1418550" y="1349577"/>
                  <a:pt x="1464147" y="1364776"/>
                </a:cubicBezTo>
                <a:cubicBezTo>
                  <a:pt x="1596075" y="1355677"/>
                  <a:pt x="1728711" y="1353883"/>
                  <a:pt x="1859932" y="1337480"/>
                </a:cubicBezTo>
                <a:cubicBezTo>
                  <a:pt x="1876208" y="1335446"/>
                  <a:pt x="1887753" y="1320026"/>
                  <a:pt x="1900875" y="1310185"/>
                </a:cubicBezTo>
                <a:cubicBezTo>
                  <a:pt x="1924179" y="1292707"/>
                  <a:pt x="1949627" y="1277246"/>
                  <a:pt x="1969114" y="1255594"/>
                </a:cubicBezTo>
                <a:cubicBezTo>
                  <a:pt x="1991060" y="1231210"/>
                  <a:pt x="2023705" y="1173707"/>
                  <a:pt x="2023705" y="1173707"/>
                </a:cubicBezTo>
                <a:cubicBezTo>
                  <a:pt x="2032804" y="1146411"/>
                  <a:pt x="2041168" y="1118860"/>
                  <a:pt x="2051001" y="1091820"/>
                </a:cubicBezTo>
                <a:cubicBezTo>
                  <a:pt x="2059373" y="1068797"/>
                  <a:pt x="2071257" y="1047047"/>
                  <a:pt x="2078296" y="1023582"/>
                </a:cubicBezTo>
                <a:cubicBezTo>
                  <a:pt x="2084962" y="1001363"/>
                  <a:pt x="2086912" y="977987"/>
                  <a:pt x="2091944" y="955343"/>
                </a:cubicBezTo>
                <a:cubicBezTo>
                  <a:pt x="2096013" y="937033"/>
                  <a:pt x="2101043" y="918949"/>
                  <a:pt x="2105592" y="900752"/>
                </a:cubicBezTo>
                <a:cubicBezTo>
                  <a:pt x="2101043" y="823415"/>
                  <a:pt x="2101964" y="745560"/>
                  <a:pt x="2091944" y="668740"/>
                </a:cubicBezTo>
                <a:cubicBezTo>
                  <a:pt x="2082781" y="598491"/>
                  <a:pt x="2048106" y="562040"/>
                  <a:pt x="2010057" y="504967"/>
                </a:cubicBezTo>
                <a:cubicBezTo>
                  <a:pt x="2010052" y="504959"/>
                  <a:pt x="1955473" y="423087"/>
                  <a:pt x="1955466" y="423080"/>
                </a:cubicBezTo>
                <a:lnTo>
                  <a:pt x="1914523" y="382137"/>
                </a:lnTo>
                <a:cubicBezTo>
                  <a:pt x="1880218" y="279226"/>
                  <a:pt x="1930483" y="402087"/>
                  <a:pt x="1859932" y="313898"/>
                </a:cubicBezTo>
                <a:cubicBezTo>
                  <a:pt x="1784593" y="219724"/>
                  <a:pt x="1922678" y="323886"/>
                  <a:pt x="1805341" y="245659"/>
                </a:cubicBezTo>
                <a:cubicBezTo>
                  <a:pt x="1796242" y="232011"/>
                  <a:pt x="1790389" y="215517"/>
                  <a:pt x="1778045" y="204716"/>
                </a:cubicBezTo>
                <a:cubicBezTo>
                  <a:pt x="1753357" y="183114"/>
                  <a:pt x="1727281" y="160499"/>
                  <a:pt x="1696159" y="150125"/>
                </a:cubicBezTo>
                <a:cubicBezTo>
                  <a:pt x="1651142" y="135119"/>
                  <a:pt x="1635931" y="130939"/>
                  <a:pt x="1586977" y="109182"/>
                </a:cubicBezTo>
                <a:cubicBezTo>
                  <a:pt x="1527762" y="82864"/>
                  <a:pt x="1545858" y="83078"/>
                  <a:pt x="1491442" y="68238"/>
                </a:cubicBezTo>
                <a:cubicBezTo>
                  <a:pt x="1455250" y="58368"/>
                  <a:pt x="1415813" y="57720"/>
                  <a:pt x="1382260" y="40943"/>
                </a:cubicBezTo>
                <a:cubicBezTo>
                  <a:pt x="1302919" y="1272"/>
                  <a:pt x="1347737" y="16992"/>
                  <a:pt x="1245783" y="0"/>
                </a:cubicBezTo>
                <a:cubicBezTo>
                  <a:pt x="1041066" y="4549"/>
                  <a:pt x="836047" y="1623"/>
                  <a:pt x="631633" y="13647"/>
                </a:cubicBezTo>
                <a:cubicBezTo>
                  <a:pt x="602911" y="15337"/>
                  <a:pt x="577042" y="31844"/>
                  <a:pt x="549747" y="40943"/>
                </a:cubicBezTo>
                <a:lnTo>
                  <a:pt x="508804" y="54591"/>
                </a:lnTo>
                <a:cubicBezTo>
                  <a:pt x="495156" y="68239"/>
                  <a:pt x="480216" y="80707"/>
                  <a:pt x="467860" y="95534"/>
                </a:cubicBezTo>
                <a:cubicBezTo>
                  <a:pt x="457359" y="108135"/>
                  <a:pt x="452163" y="124879"/>
                  <a:pt x="440565" y="136477"/>
                </a:cubicBezTo>
                <a:lnTo>
                  <a:pt x="440565" y="136477"/>
                </a:ln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5513073" y="5120185"/>
            <a:ext cx="887727" cy="655092"/>
          </a:xfrm>
          <a:custGeom>
            <a:avLst/>
            <a:gdLst>
              <a:gd name="connsiteX0" fmla="*/ 40943 w 684148"/>
              <a:gd name="connsiteY0" fmla="*/ 40943 h 624586"/>
              <a:gd name="connsiteX1" fmla="*/ 27296 w 684148"/>
              <a:gd name="connsiteY1" fmla="*/ 109182 h 624586"/>
              <a:gd name="connsiteX2" fmla="*/ 0 w 684148"/>
              <a:gd name="connsiteY2" fmla="*/ 218364 h 624586"/>
              <a:gd name="connsiteX3" fmla="*/ 27296 w 684148"/>
              <a:gd name="connsiteY3" fmla="*/ 477671 h 624586"/>
              <a:gd name="connsiteX4" fmla="*/ 68239 w 684148"/>
              <a:gd name="connsiteY4" fmla="*/ 491319 h 624586"/>
              <a:gd name="connsiteX5" fmla="*/ 109182 w 684148"/>
              <a:gd name="connsiteY5" fmla="*/ 518615 h 624586"/>
              <a:gd name="connsiteX6" fmla="*/ 177421 w 684148"/>
              <a:gd name="connsiteY6" fmla="*/ 545910 h 624586"/>
              <a:gd name="connsiteX7" fmla="*/ 272955 w 684148"/>
              <a:gd name="connsiteY7" fmla="*/ 586853 h 624586"/>
              <a:gd name="connsiteX8" fmla="*/ 341194 w 684148"/>
              <a:gd name="connsiteY8" fmla="*/ 600501 h 624586"/>
              <a:gd name="connsiteX9" fmla="*/ 395785 w 684148"/>
              <a:gd name="connsiteY9" fmla="*/ 614149 h 624586"/>
              <a:gd name="connsiteX10" fmla="*/ 668740 w 684148"/>
              <a:gd name="connsiteY10" fmla="*/ 559558 h 624586"/>
              <a:gd name="connsiteX11" fmla="*/ 682388 w 684148"/>
              <a:gd name="connsiteY11" fmla="*/ 504967 h 624586"/>
              <a:gd name="connsiteX12" fmla="*/ 668740 w 684148"/>
              <a:gd name="connsiteY12" fmla="*/ 122829 h 624586"/>
              <a:gd name="connsiteX13" fmla="*/ 586854 w 684148"/>
              <a:gd name="connsiteY13" fmla="*/ 68238 h 624586"/>
              <a:gd name="connsiteX14" fmla="*/ 464024 w 684148"/>
              <a:gd name="connsiteY14" fmla="*/ 27295 h 624586"/>
              <a:gd name="connsiteX15" fmla="*/ 423081 w 684148"/>
              <a:gd name="connsiteY15" fmla="*/ 13647 h 624586"/>
              <a:gd name="connsiteX16" fmla="*/ 341194 w 684148"/>
              <a:gd name="connsiteY16" fmla="*/ 0 h 624586"/>
              <a:gd name="connsiteX17" fmla="*/ 40943 w 684148"/>
              <a:gd name="connsiteY17" fmla="*/ 40943 h 624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84148" h="624586">
                <a:moveTo>
                  <a:pt x="40943" y="40943"/>
                </a:moveTo>
                <a:cubicBezTo>
                  <a:pt x="-11373" y="59140"/>
                  <a:pt x="32512" y="86579"/>
                  <a:pt x="27296" y="109182"/>
                </a:cubicBezTo>
                <a:cubicBezTo>
                  <a:pt x="18861" y="145735"/>
                  <a:pt x="0" y="218364"/>
                  <a:pt x="0" y="218364"/>
                </a:cubicBezTo>
                <a:cubicBezTo>
                  <a:pt x="9099" y="304800"/>
                  <a:pt x="6216" y="393353"/>
                  <a:pt x="27296" y="477671"/>
                </a:cubicBezTo>
                <a:cubicBezTo>
                  <a:pt x="30785" y="491627"/>
                  <a:pt x="55372" y="484885"/>
                  <a:pt x="68239" y="491319"/>
                </a:cubicBezTo>
                <a:cubicBezTo>
                  <a:pt x="82910" y="498655"/>
                  <a:pt x="94511" y="511280"/>
                  <a:pt x="109182" y="518615"/>
                </a:cubicBezTo>
                <a:cubicBezTo>
                  <a:pt x="131094" y="529571"/>
                  <a:pt x="155034" y="535960"/>
                  <a:pt x="177421" y="545910"/>
                </a:cubicBezTo>
                <a:cubicBezTo>
                  <a:pt x="227648" y="568233"/>
                  <a:pt x="224895" y="574838"/>
                  <a:pt x="272955" y="586853"/>
                </a:cubicBezTo>
                <a:cubicBezTo>
                  <a:pt x="295459" y="592479"/>
                  <a:pt x="318550" y="595469"/>
                  <a:pt x="341194" y="600501"/>
                </a:cubicBezTo>
                <a:cubicBezTo>
                  <a:pt x="359504" y="604570"/>
                  <a:pt x="377588" y="609600"/>
                  <a:pt x="395785" y="614149"/>
                </a:cubicBezTo>
                <a:cubicBezTo>
                  <a:pt x="524675" y="606988"/>
                  <a:pt x="622582" y="667261"/>
                  <a:pt x="668740" y="559558"/>
                </a:cubicBezTo>
                <a:cubicBezTo>
                  <a:pt x="676129" y="542318"/>
                  <a:pt x="677839" y="523164"/>
                  <a:pt x="682388" y="504967"/>
                </a:cubicBezTo>
                <a:cubicBezTo>
                  <a:pt x="677839" y="377588"/>
                  <a:pt x="695978" y="247345"/>
                  <a:pt x="668740" y="122829"/>
                </a:cubicBezTo>
                <a:cubicBezTo>
                  <a:pt x="661730" y="90782"/>
                  <a:pt x="617976" y="78612"/>
                  <a:pt x="586854" y="68238"/>
                </a:cubicBezTo>
                <a:lnTo>
                  <a:pt x="464024" y="27295"/>
                </a:lnTo>
                <a:cubicBezTo>
                  <a:pt x="450376" y="22746"/>
                  <a:pt x="437271" y="16012"/>
                  <a:pt x="423081" y="13647"/>
                </a:cubicBezTo>
                <a:lnTo>
                  <a:pt x="341194" y="0"/>
                </a:lnTo>
                <a:cubicBezTo>
                  <a:pt x="36415" y="14512"/>
                  <a:pt x="93259" y="22746"/>
                  <a:pt x="40943" y="40943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6771480" y="5100298"/>
            <a:ext cx="831931" cy="988878"/>
          </a:xfrm>
          <a:custGeom>
            <a:avLst/>
            <a:gdLst>
              <a:gd name="connsiteX0" fmla="*/ 311708 w 831931"/>
              <a:gd name="connsiteY0" fmla="*/ 88125 h 674979"/>
              <a:gd name="connsiteX1" fmla="*/ 243469 w 831931"/>
              <a:gd name="connsiteY1" fmla="*/ 101773 h 674979"/>
              <a:gd name="connsiteX2" fmla="*/ 202526 w 831931"/>
              <a:gd name="connsiteY2" fmla="*/ 129069 h 674979"/>
              <a:gd name="connsiteX3" fmla="*/ 147935 w 831931"/>
              <a:gd name="connsiteY3" fmla="*/ 156364 h 674979"/>
              <a:gd name="connsiteX4" fmla="*/ 106992 w 831931"/>
              <a:gd name="connsiteY4" fmla="*/ 170012 h 674979"/>
              <a:gd name="connsiteX5" fmla="*/ 25105 w 831931"/>
              <a:gd name="connsiteY5" fmla="*/ 224603 h 674979"/>
              <a:gd name="connsiteX6" fmla="*/ 25105 w 831931"/>
              <a:gd name="connsiteY6" fmla="*/ 552149 h 674979"/>
              <a:gd name="connsiteX7" fmla="*/ 38753 w 831931"/>
              <a:gd name="connsiteY7" fmla="*/ 593093 h 674979"/>
              <a:gd name="connsiteX8" fmla="*/ 93344 w 831931"/>
              <a:gd name="connsiteY8" fmla="*/ 674979 h 674979"/>
              <a:gd name="connsiteX9" fmla="*/ 175230 w 831931"/>
              <a:gd name="connsiteY9" fmla="*/ 661331 h 674979"/>
              <a:gd name="connsiteX10" fmla="*/ 216174 w 831931"/>
              <a:gd name="connsiteY10" fmla="*/ 634036 h 674979"/>
              <a:gd name="connsiteX11" fmla="*/ 257117 w 831931"/>
              <a:gd name="connsiteY11" fmla="*/ 620388 h 674979"/>
              <a:gd name="connsiteX12" fmla="*/ 475481 w 831931"/>
              <a:gd name="connsiteY12" fmla="*/ 634036 h 674979"/>
              <a:gd name="connsiteX13" fmla="*/ 557368 w 831931"/>
              <a:gd name="connsiteY13" fmla="*/ 661331 h 674979"/>
              <a:gd name="connsiteX14" fmla="*/ 721141 w 831931"/>
              <a:gd name="connsiteY14" fmla="*/ 647684 h 674979"/>
              <a:gd name="connsiteX15" fmla="*/ 762084 w 831931"/>
              <a:gd name="connsiteY15" fmla="*/ 606740 h 674979"/>
              <a:gd name="connsiteX16" fmla="*/ 789380 w 831931"/>
              <a:gd name="connsiteY16" fmla="*/ 524854 h 674979"/>
              <a:gd name="connsiteX17" fmla="*/ 816675 w 831931"/>
              <a:gd name="connsiteY17" fmla="*/ 429319 h 674979"/>
              <a:gd name="connsiteX18" fmla="*/ 803027 w 831931"/>
              <a:gd name="connsiteY18" fmla="*/ 47182 h 674979"/>
              <a:gd name="connsiteX19" fmla="*/ 584663 w 831931"/>
              <a:gd name="connsiteY19" fmla="*/ 88125 h 674979"/>
              <a:gd name="connsiteX20" fmla="*/ 311708 w 831931"/>
              <a:gd name="connsiteY20" fmla="*/ 88125 h 674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831931" h="674979">
                <a:moveTo>
                  <a:pt x="311708" y="88125"/>
                </a:moveTo>
                <a:cubicBezTo>
                  <a:pt x="254843" y="90400"/>
                  <a:pt x="265189" y="93628"/>
                  <a:pt x="243469" y="101773"/>
                </a:cubicBezTo>
                <a:cubicBezTo>
                  <a:pt x="228111" y="107532"/>
                  <a:pt x="216767" y="120931"/>
                  <a:pt x="202526" y="129069"/>
                </a:cubicBezTo>
                <a:cubicBezTo>
                  <a:pt x="184862" y="139163"/>
                  <a:pt x="166635" y="148350"/>
                  <a:pt x="147935" y="156364"/>
                </a:cubicBezTo>
                <a:cubicBezTo>
                  <a:pt x="134712" y="162031"/>
                  <a:pt x="119568" y="163026"/>
                  <a:pt x="106992" y="170012"/>
                </a:cubicBezTo>
                <a:cubicBezTo>
                  <a:pt x="78315" y="185944"/>
                  <a:pt x="25105" y="224603"/>
                  <a:pt x="25105" y="224603"/>
                </a:cubicBezTo>
                <a:cubicBezTo>
                  <a:pt x="-17495" y="352400"/>
                  <a:pt x="2173" y="276974"/>
                  <a:pt x="25105" y="552149"/>
                </a:cubicBezTo>
                <a:cubicBezTo>
                  <a:pt x="26300" y="566486"/>
                  <a:pt x="31766" y="580517"/>
                  <a:pt x="38753" y="593093"/>
                </a:cubicBezTo>
                <a:cubicBezTo>
                  <a:pt x="54685" y="621770"/>
                  <a:pt x="93344" y="674979"/>
                  <a:pt x="93344" y="674979"/>
                </a:cubicBezTo>
                <a:cubicBezTo>
                  <a:pt x="120639" y="670430"/>
                  <a:pt x="148978" y="670082"/>
                  <a:pt x="175230" y="661331"/>
                </a:cubicBezTo>
                <a:cubicBezTo>
                  <a:pt x="190791" y="656144"/>
                  <a:pt x="201503" y="641371"/>
                  <a:pt x="216174" y="634036"/>
                </a:cubicBezTo>
                <a:cubicBezTo>
                  <a:pt x="229041" y="627602"/>
                  <a:pt x="243469" y="624937"/>
                  <a:pt x="257117" y="620388"/>
                </a:cubicBezTo>
                <a:cubicBezTo>
                  <a:pt x="329905" y="624937"/>
                  <a:pt x="403220" y="624182"/>
                  <a:pt x="475481" y="634036"/>
                </a:cubicBezTo>
                <a:cubicBezTo>
                  <a:pt x="503989" y="637923"/>
                  <a:pt x="557368" y="661331"/>
                  <a:pt x="557368" y="661331"/>
                </a:cubicBezTo>
                <a:cubicBezTo>
                  <a:pt x="611959" y="656782"/>
                  <a:pt x="668210" y="661799"/>
                  <a:pt x="721141" y="647684"/>
                </a:cubicBezTo>
                <a:cubicBezTo>
                  <a:pt x="739790" y="642711"/>
                  <a:pt x="752711" y="623612"/>
                  <a:pt x="762084" y="606740"/>
                </a:cubicBezTo>
                <a:cubicBezTo>
                  <a:pt x="776057" y="581589"/>
                  <a:pt x="780282" y="552149"/>
                  <a:pt x="789380" y="524854"/>
                </a:cubicBezTo>
                <a:cubicBezTo>
                  <a:pt x="808955" y="466128"/>
                  <a:pt x="799542" y="497852"/>
                  <a:pt x="816675" y="429319"/>
                </a:cubicBezTo>
                <a:cubicBezTo>
                  <a:pt x="812126" y="301940"/>
                  <a:pt x="861699" y="160335"/>
                  <a:pt x="803027" y="47182"/>
                </a:cubicBezTo>
                <a:cubicBezTo>
                  <a:pt x="742442" y="-69661"/>
                  <a:pt x="638129" y="64362"/>
                  <a:pt x="584663" y="88125"/>
                </a:cubicBezTo>
                <a:cubicBezTo>
                  <a:pt x="468219" y="139878"/>
                  <a:pt x="368573" y="85850"/>
                  <a:pt x="311708" y="88125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267200" y="5175955"/>
            <a:ext cx="595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VS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69386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Geometric </a:t>
            </a:r>
            <a:r>
              <a:rPr lang="ro-RO" dirty="0" smtClean="0"/>
              <a:t>G</a:t>
            </a:r>
            <a:r>
              <a:rPr lang="en-US" dirty="0" err="1" smtClean="0"/>
              <a:t>raphs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Implicit graph 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 points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𝑑</m:t>
                        </m:r>
                      </m:sup>
                    </m:sSup>
                  </m:oMath>
                </a14:m>
                <a:endParaRPr lang="en-US" dirty="0" smtClean="0">
                  <a:solidFill>
                    <a:srgbClr val="C00000"/>
                  </a:solidFill>
                </a:endParaRPr>
              </a:p>
              <a:p>
                <a:pPr lvl="1"/>
                <a:r>
                  <a:rPr lang="en-US" dirty="0"/>
                  <a:t>d</a:t>
                </a:r>
                <a:r>
                  <a:rPr lang="en-US" dirty="0" smtClean="0"/>
                  <a:t>istance = Euclidean distance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r>
                  <a:rPr lang="en-US" dirty="0" smtClean="0"/>
                  <a:t>Minimum Spanning Tree</a:t>
                </a:r>
              </a:p>
              <a:p>
                <a:pPr lvl="1"/>
                <a:r>
                  <a:rPr lang="en-US" dirty="0" smtClean="0"/>
                  <a:t>Agglomerative hierarchical clustering</a:t>
                </a:r>
                <a:r>
                  <a:rPr lang="ro-RO" dirty="0" smtClean="0"/>
                  <a:t> </a:t>
                </a:r>
              </a:p>
              <a:p>
                <a:pPr marL="274320" lvl="1" indent="0">
                  <a:buNone/>
                </a:pPr>
                <a:r>
                  <a:rPr lang="ro-RO" dirty="0">
                    <a:solidFill>
                      <a:srgbClr val="0070C0"/>
                    </a:solidFill>
                  </a:rPr>
                  <a:t>	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[Zahn’71</a:t>
                </a:r>
                <a:r>
                  <a:rPr lang="en-US" dirty="0">
                    <a:solidFill>
                      <a:srgbClr val="0070C0"/>
                    </a:solidFill>
                  </a:rPr>
                  <a:t>, Kleinberg-</a:t>
                </a:r>
                <a:r>
                  <a:rPr lang="en-US" dirty="0" err="1">
                    <a:solidFill>
                      <a:srgbClr val="0070C0"/>
                    </a:solidFill>
                  </a:rPr>
                  <a:t>Tardos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]</a:t>
                </a:r>
                <a:endParaRPr lang="en-US" dirty="0" smtClean="0"/>
              </a:p>
              <a:p>
                <a:r>
                  <a:rPr lang="en-US" dirty="0" smtClean="0"/>
                  <a:t>Earth-Mover Distance</a:t>
                </a:r>
              </a:p>
              <a:p>
                <a:r>
                  <a:rPr lang="en-US" dirty="0" err="1" smtClean="0"/>
                  <a:t>etc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667" t="-9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7417539" y="2346544"/>
            <a:ext cx="92887" cy="923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>
            <a:stCxn id="4" idx="3"/>
            <a:endCxn id="15" idx="6"/>
          </p:cNvCxnSpPr>
          <p:nvPr/>
        </p:nvCxnSpPr>
        <p:spPr>
          <a:xfrm flipH="1">
            <a:off x="7160087" y="2425347"/>
            <a:ext cx="271055" cy="32903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7067200" y="2708221"/>
            <a:ext cx="92887" cy="923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8365313" y="2392706"/>
            <a:ext cx="92887" cy="923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815226" y="3535263"/>
            <a:ext cx="92887" cy="923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8337439" y="3870076"/>
            <a:ext cx="92887" cy="923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7192692" y="3840063"/>
            <a:ext cx="92887" cy="923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7861669" y="3001863"/>
            <a:ext cx="92887" cy="923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>
            <a:stCxn id="4" idx="5"/>
            <a:endCxn id="20" idx="1"/>
          </p:cNvCxnSpPr>
          <p:nvPr/>
        </p:nvCxnSpPr>
        <p:spPr>
          <a:xfrm>
            <a:off x="7496823" y="2425347"/>
            <a:ext cx="378449" cy="59003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6" idx="3"/>
            <a:endCxn id="20" idx="7"/>
          </p:cNvCxnSpPr>
          <p:nvPr/>
        </p:nvCxnSpPr>
        <p:spPr>
          <a:xfrm flipH="1">
            <a:off x="7940953" y="2471509"/>
            <a:ext cx="437963" cy="54387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20" idx="4"/>
            <a:endCxn id="17" idx="7"/>
          </p:cNvCxnSpPr>
          <p:nvPr/>
        </p:nvCxnSpPr>
        <p:spPr>
          <a:xfrm flipH="1">
            <a:off x="7894510" y="3094187"/>
            <a:ext cx="13603" cy="45459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17" idx="3"/>
            <a:endCxn id="19" idx="7"/>
          </p:cNvCxnSpPr>
          <p:nvPr/>
        </p:nvCxnSpPr>
        <p:spPr>
          <a:xfrm flipH="1">
            <a:off x="7271976" y="3614066"/>
            <a:ext cx="556853" cy="23951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17" idx="5"/>
            <a:endCxn id="18" idx="1"/>
          </p:cNvCxnSpPr>
          <p:nvPr/>
        </p:nvCxnSpPr>
        <p:spPr>
          <a:xfrm>
            <a:off x="7894510" y="3614066"/>
            <a:ext cx="456532" cy="26953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/>
          <p:cNvSpPr/>
          <p:nvPr/>
        </p:nvSpPr>
        <p:spPr>
          <a:xfrm>
            <a:off x="7450913" y="4191000"/>
            <a:ext cx="92887" cy="923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/>
          <p:cNvCxnSpPr>
            <a:stCxn id="39" idx="1"/>
            <a:endCxn id="19" idx="4"/>
          </p:cNvCxnSpPr>
          <p:nvPr/>
        </p:nvCxnSpPr>
        <p:spPr>
          <a:xfrm flipH="1" flipV="1">
            <a:off x="7239136" y="3932387"/>
            <a:ext cx="225380" cy="27213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Picture 19" descr="two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7778" y="2286000"/>
            <a:ext cx="344487" cy="295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1" descr="two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1511" y="2779510"/>
            <a:ext cx="411163" cy="3540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9" descr="seve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5376" y="3627302"/>
            <a:ext cx="411162" cy="3540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45" descr="two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2228" y="3368664"/>
            <a:ext cx="411162" cy="3540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0096" y="3666295"/>
            <a:ext cx="355600" cy="520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4011" y="3993569"/>
            <a:ext cx="317500" cy="50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9059" y="2057400"/>
            <a:ext cx="3048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8194" y="2489283"/>
            <a:ext cx="266700" cy="50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5806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3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Geometric </a:t>
            </a:r>
            <a:r>
              <a:rPr lang="ro-RO" dirty="0" smtClean="0"/>
              <a:t>G</a:t>
            </a:r>
            <a:r>
              <a:rPr lang="en-US" dirty="0" err="1" smtClean="0"/>
              <a:t>raphs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Implicit graph 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 points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𝑑</m:t>
                        </m:r>
                      </m:sup>
                    </m:sSup>
                  </m:oMath>
                </a14:m>
                <a:endParaRPr lang="en-US" dirty="0" smtClean="0">
                  <a:solidFill>
                    <a:srgbClr val="C00000"/>
                  </a:solidFill>
                </a:endParaRPr>
              </a:p>
              <a:p>
                <a:pPr lvl="1"/>
                <a:r>
                  <a:rPr lang="en-US" dirty="0"/>
                  <a:t>d</a:t>
                </a:r>
                <a:r>
                  <a:rPr lang="en-US" dirty="0" smtClean="0"/>
                  <a:t>istance = Euclidean distance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r>
                  <a:rPr lang="en-US" dirty="0" smtClean="0"/>
                  <a:t>Minimum Spanning Tree</a:t>
                </a:r>
              </a:p>
              <a:p>
                <a:pPr lvl="1"/>
                <a:r>
                  <a:rPr lang="en-US" dirty="0" smtClean="0"/>
                  <a:t>Agglomerative hierarchical clustering</a:t>
                </a:r>
                <a:r>
                  <a:rPr lang="ro-RO" dirty="0" smtClean="0"/>
                  <a:t> </a:t>
                </a:r>
              </a:p>
              <a:p>
                <a:pPr marL="274320" lvl="1" indent="0">
                  <a:buNone/>
                </a:pPr>
                <a:r>
                  <a:rPr lang="ro-RO" dirty="0">
                    <a:solidFill>
                      <a:srgbClr val="0070C0"/>
                    </a:solidFill>
                  </a:rPr>
                  <a:t>	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[Zahn’71</a:t>
                </a:r>
                <a:r>
                  <a:rPr lang="en-US" dirty="0">
                    <a:solidFill>
                      <a:srgbClr val="0070C0"/>
                    </a:solidFill>
                  </a:rPr>
                  <a:t>, Kleinberg-</a:t>
                </a:r>
                <a:r>
                  <a:rPr lang="en-US" dirty="0" err="1">
                    <a:solidFill>
                      <a:srgbClr val="0070C0"/>
                    </a:solidFill>
                  </a:rPr>
                  <a:t>Tardos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]</a:t>
                </a:r>
                <a:endParaRPr lang="en-US" dirty="0" smtClean="0"/>
              </a:p>
              <a:p>
                <a:r>
                  <a:rPr lang="en-US" dirty="0" smtClean="0"/>
                  <a:t>Earth-Mover Distance</a:t>
                </a:r>
              </a:p>
              <a:p>
                <a:r>
                  <a:rPr lang="en-US" dirty="0" err="1" smtClean="0"/>
                  <a:t>etc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667" t="-9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Oval 26"/>
          <p:cNvSpPr/>
          <p:nvPr/>
        </p:nvSpPr>
        <p:spPr>
          <a:xfrm>
            <a:off x="7417539" y="2346544"/>
            <a:ext cx="92887" cy="923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/>
          <p:cNvCxnSpPr>
            <a:stCxn id="27" idx="3"/>
            <a:endCxn id="29" idx="6"/>
          </p:cNvCxnSpPr>
          <p:nvPr/>
        </p:nvCxnSpPr>
        <p:spPr>
          <a:xfrm flipH="1">
            <a:off x="7160087" y="2425347"/>
            <a:ext cx="271055" cy="32903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7067200" y="2708221"/>
            <a:ext cx="92887" cy="92324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8365313" y="2392706"/>
            <a:ext cx="92887" cy="923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7815226" y="3535263"/>
            <a:ext cx="92887" cy="92324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8337439" y="3870076"/>
            <a:ext cx="92887" cy="923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7192692" y="3840063"/>
            <a:ext cx="92887" cy="923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7861669" y="3001863"/>
            <a:ext cx="92887" cy="92324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stCxn id="30" idx="3"/>
            <a:endCxn id="36" idx="7"/>
          </p:cNvCxnSpPr>
          <p:nvPr/>
        </p:nvCxnSpPr>
        <p:spPr>
          <a:xfrm flipH="1">
            <a:off x="7940953" y="2471509"/>
            <a:ext cx="437963" cy="54387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31" idx="5"/>
            <a:endCxn id="32" idx="1"/>
          </p:cNvCxnSpPr>
          <p:nvPr/>
        </p:nvCxnSpPr>
        <p:spPr>
          <a:xfrm>
            <a:off x="7894510" y="3614066"/>
            <a:ext cx="456532" cy="26953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/>
          <p:cNvSpPr/>
          <p:nvPr/>
        </p:nvSpPr>
        <p:spPr>
          <a:xfrm>
            <a:off x="7450913" y="4191000"/>
            <a:ext cx="92887" cy="92324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Connector 41"/>
          <p:cNvCxnSpPr>
            <a:stCxn id="41" idx="1"/>
            <a:endCxn id="35" idx="4"/>
          </p:cNvCxnSpPr>
          <p:nvPr/>
        </p:nvCxnSpPr>
        <p:spPr>
          <a:xfrm flipH="1" flipV="1">
            <a:off x="7239136" y="3932387"/>
            <a:ext cx="225380" cy="27213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0738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4099</TotalTime>
  <Words>732</Words>
  <Application>Microsoft Office PowerPoint</Application>
  <PresentationFormat>On-screen Show (4:3)</PresentationFormat>
  <Paragraphs>280</Paragraphs>
  <Slides>24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5" baseType="lpstr">
      <vt:lpstr>ＭＳ Ｐゴシック</vt:lpstr>
      <vt:lpstr>Aharoni</vt:lpstr>
      <vt:lpstr>Arial</vt:lpstr>
      <vt:lpstr>Arial Black</vt:lpstr>
      <vt:lpstr>Calibri</vt:lpstr>
      <vt:lpstr>Cambria Math</vt:lpstr>
      <vt:lpstr>Segoe</vt:lpstr>
      <vt:lpstr>Symbol</vt:lpstr>
      <vt:lpstr>Trebuchet MS</vt:lpstr>
      <vt:lpstr>Wingdings</vt:lpstr>
      <vt:lpstr>Office Theme</vt:lpstr>
      <vt:lpstr>Lecture 24: MapReduce Algorithms Wrap-up </vt:lpstr>
      <vt:lpstr>Admin </vt:lpstr>
      <vt:lpstr>Computational Model</vt:lpstr>
      <vt:lpstr>Model Constraints</vt:lpstr>
      <vt:lpstr>Problem 1: sorting</vt:lpstr>
      <vt:lpstr>Parallel algorithms from 80-90’s</vt:lpstr>
      <vt:lpstr>Graph problems: connectivity</vt:lpstr>
      <vt:lpstr>Geometric Graphs</vt:lpstr>
      <vt:lpstr>Geometric Graphs</vt:lpstr>
      <vt:lpstr>Results: MST &amp; EMD algorithms</vt:lpstr>
      <vt:lpstr>Framework: Solve-And-Sketch</vt:lpstr>
      <vt:lpstr>MST algorithm: attempt 1</vt:lpstr>
      <vt:lpstr>Difficulties</vt:lpstr>
      <vt:lpstr>New Partition: Grid Distance</vt:lpstr>
      <vt:lpstr>MST Algorithm: Final</vt:lpstr>
      <vt:lpstr>MST Analysis</vt:lpstr>
      <vt:lpstr>MST Wrap-up</vt:lpstr>
      <vt:lpstr>Wrap-up</vt:lpstr>
      <vt:lpstr>1) Streaming algorithms</vt:lpstr>
      <vt:lpstr>Sketching &amp;dimension reduction</vt:lpstr>
      <vt:lpstr>Nearest Neighbor Search</vt:lpstr>
      <vt:lpstr>Sampling, property testing</vt:lpstr>
      <vt:lpstr>Parallel algorithms: MapReduce</vt:lpstr>
      <vt:lpstr>Algorithms for massive data</vt:lpstr>
    </vt:vector>
  </TitlesOfParts>
  <Company>Columbia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Don</dc:creator>
  <cp:lastModifiedBy>andoni@mit.edu</cp:lastModifiedBy>
  <cp:revision>149</cp:revision>
  <dcterms:created xsi:type="dcterms:W3CDTF">2010-07-22T19:31:42Z</dcterms:created>
  <dcterms:modified xsi:type="dcterms:W3CDTF">2015-12-04T14:31:06Z</dcterms:modified>
</cp:coreProperties>
</file>