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57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7E99B-52A0-48BF-943C-564715B492BB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C4B0A-8FD8-4767-8364-247F695EA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http://www.nature.com/neuro/journal/vaop/ncurrent/pdf/nn.2733.pdf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B0A-8FD8-4767-8364-247F695EAF3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4581-6C1C-436C-9928-5C043D7FE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39B2-0CA6-4F2E-8539-233E31E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Evaluating which classifiers work best for decoding neural data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Background:  Neural decoding</a:t>
            </a:r>
            <a:endParaRPr lang="en-US" dirty="0"/>
          </a:p>
        </p:txBody>
      </p:sp>
      <p:pic>
        <p:nvPicPr>
          <p:cNvPr id="96263" name="Picture 7" descr="C:\Users\emeyers\Desktop\tommy darpa  nov 2009 slides\macaque images\img4_edited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4656" y="2518172"/>
            <a:ext cx="1651992" cy="1625203"/>
          </a:xfrm>
          <a:prstGeom prst="rect">
            <a:avLst/>
          </a:prstGeom>
          <a:noFill/>
        </p:spPr>
      </p:pic>
      <p:grpSp>
        <p:nvGrpSpPr>
          <p:cNvPr id="3" name="Group 80"/>
          <p:cNvGrpSpPr/>
          <p:nvPr/>
        </p:nvGrpSpPr>
        <p:grpSpPr>
          <a:xfrm>
            <a:off x="285750" y="2089547"/>
            <a:ext cx="2303859" cy="1879034"/>
            <a:chOff x="406400" y="2971800"/>
            <a:chExt cx="3276600" cy="2672404"/>
          </a:xfrm>
        </p:grpSpPr>
        <p:sp>
          <p:nvSpPr>
            <p:cNvPr id="14" name="Flowchart: Manual Input 13"/>
            <p:cNvSpPr/>
            <p:nvPr/>
          </p:nvSpPr>
          <p:spPr bwMode="auto">
            <a:xfrm flipH="1">
              <a:off x="1320800" y="3124200"/>
              <a:ext cx="1981200" cy="1752600"/>
            </a:xfrm>
            <a:prstGeom prst="flowChartManualInput">
              <a:avLst/>
            </a:prstGeom>
            <a:solidFill>
              <a:srgbClr val="0000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42915" fontAlgn="base">
                <a:spcBef>
                  <a:spcPct val="0"/>
                </a:spcBef>
                <a:spcAft>
                  <a:spcPct val="0"/>
                </a:spcAft>
              </a:pPr>
              <a:endPara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endParaRPr>
            </a:p>
          </p:txBody>
        </p:sp>
        <p:pic>
          <p:nvPicPr>
            <p:cNvPr id="96265" name="Picture 9" descr="C:\Users\emeyers\Desktop\tommy darpa  nov 2009 slides\macaque images\tv_image_edited2 copy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6400" y="2971800"/>
              <a:ext cx="3276600" cy="2672404"/>
            </a:xfrm>
            <a:prstGeom prst="rect">
              <a:avLst/>
            </a:prstGeom>
            <a:noFill/>
          </p:spPr>
        </p:pic>
      </p:grpSp>
      <p:pic>
        <p:nvPicPr>
          <p:cNvPr id="12" name="Picture 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0891" y="2625328"/>
            <a:ext cx="428625" cy="42862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4" name="Group 131"/>
          <p:cNvGrpSpPr/>
          <p:nvPr/>
        </p:nvGrpSpPr>
        <p:grpSpPr>
          <a:xfrm>
            <a:off x="3733799" y="1981201"/>
            <a:ext cx="4889235" cy="1983587"/>
            <a:chOff x="5310292" y="2817702"/>
            <a:chExt cx="6953578" cy="2821098"/>
          </a:xfrm>
        </p:grpSpPr>
        <p:grpSp>
          <p:nvGrpSpPr>
            <p:cNvPr id="5" name="Group 125"/>
            <p:cNvGrpSpPr/>
            <p:nvPr/>
          </p:nvGrpSpPr>
          <p:grpSpPr>
            <a:xfrm>
              <a:off x="5310292" y="2817702"/>
              <a:ext cx="1842348" cy="541871"/>
              <a:chOff x="5310292" y="2817702"/>
              <a:chExt cx="1842348" cy="541871"/>
            </a:xfrm>
          </p:grpSpPr>
          <p:cxnSp>
            <p:nvCxnSpPr>
              <p:cNvPr id="44" name="Straight Arrow Connector 43"/>
              <p:cNvCxnSpPr/>
              <p:nvPr/>
            </p:nvCxnSpPr>
            <p:spPr bwMode="auto">
              <a:xfrm rot="10800000">
                <a:off x="5310293" y="2817702"/>
                <a:ext cx="1842347" cy="2258"/>
              </a:xfrm>
              <a:prstGeom prst="straightConnector1">
                <a:avLst/>
              </a:prstGeom>
              <a:gradFill rotWithShape="0">
                <a:gsLst>
                  <a:gs pos="0">
                    <a:srgbClr val="0082E5">
                      <a:alpha val="75000"/>
                    </a:srgbClr>
                  </a:gs>
                  <a:gs pos="100000">
                    <a:srgbClr val="0057E5">
                      <a:alpha val="64999"/>
                    </a:srgbClr>
                  </a:gs>
                </a:gsLst>
                <a:lin ang="5400000" scaled="1"/>
              </a:gradFill>
              <a:ln w="38100" cap="flat" cmpd="sng" algn="ctr">
                <a:solidFill>
                  <a:srgbClr val="C00000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rot="5400000" flipH="1" flipV="1">
                <a:off x="5039359" y="3088640"/>
                <a:ext cx="541866" cy="0"/>
              </a:xfrm>
              <a:prstGeom prst="line">
                <a:avLst/>
              </a:prstGeom>
              <a:gradFill rotWithShape="0">
                <a:gsLst>
                  <a:gs pos="0">
                    <a:srgbClr val="0082E5">
                      <a:alpha val="75000"/>
                    </a:srgbClr>
                  </a:gs>
                  <a:gs pos="100000">
                    <a:srgbClr val="0057E5">
                      <a:alpha val="64999"/>
                    </a:srgbClr>
                  </a:gs>
                </a:gsLst>
                <a:lin ang="5400000" scaled="1"/>
              </a:gra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Group 83"/>
            <p:cNvGrpSpPr/>
            <p:nvPr/>
          </p:nvGrpSpPr>
          <p:grpSpPr>
            <a:xfrm>
              <a:off x="7797800" y="2895600"/>
              <a:ext cx="2389294" cy="2743200"/>
              <a:chOff x="7874000" y="2895600"/>
              <a:chExt cx="2389294" cy="2743200"/>
            </a:xfrm>
          </p:grpSpPr>
          <p:sp>
            <p:nvSpPr>
              <p:cNvPr id="50" name="Rectangle 49"/>
              <p:cNvSpPr/>
              <p:nvPr/>
            </p:nvSpPr>
            <p:spPr bwMode="auto">
              <a:xfrm flipH="1">
                <a:off x="7874000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 flipH="1">
                <a:off x="8312573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 flipH="1">
                <a:off x="8620762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 flipH="1">
                <a:off x="8925562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 flipH="1">
                <a:off x="9721426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flipH="1">
                <a:off x="9885681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flipH="1">
                <a:off x="10038081" y="2895600"/>
                <a:ext cx="45719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 flipH="1">
                <a:off x="8133081" y="3657600"/>
                <a:ext cx="45719" cy="4572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 flipH="1">
                <a:off x="8590281" y="3657600"/>
                <a:ext cx="45719" cy="4572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 flipH="1">
                <a:off x="8818881" y="3657600"/>
                <a:ext cx="45719" cy="4572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 flipH="1">
                <a:off x="9047481" y="3657600"/>
                <a:ext cx="45719" cy="4572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 flipH="1">
                <a:off x="9784081" y="3657600"/>
                <a:ext cx="45719" cy="4572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 flipH="1">
                <a:off x="7874000" y="4419600"/>
                <a:ext cx="45719" cy="4572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 flipH="1">
                <a:off x="8026400" y="4419600"/>
                <a:ext cx="45719" cy="4572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 flipH="1">
                <a:off x="8209281" y="4419600"/>
                <a:ext cx="45719" cy="4572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 flipH="1">
                <a:off x="8700348" y="4419600"/>
                <a:ext cx="45719" cy="4572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 flipH="1">
                <a:off x="9504681" y="4419600"/>
                <a:ext cx="45719" cy="4572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 flipH="1">
                <a:off x="8056881" y="51816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 flipH="1">
                <a:off x="8420947" y="51816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 flipH="1">
                <a:off x="8742681" y="51816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 flipH="1">
                <a:off x="9352281" y="51816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 flipH="1">
                <a:off x="9504681" y="51816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 flipH="1">
                <a:off x="10217575" y="51816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64291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000" dirty="0" smtClean="0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 Neue Light" charset="0"/>
                  <a:ea typeface="ヒラギノ角ゴ ProN W3" charset="0"/>
                  <a:cs typeface="ヒラギノ角ゴ ProN W3" charset="0"/>
                  <a:sym typeface="Helvetica Neue Light" charset="0"/>
                </a:endParaRPr>
              </a:p>
            </p:txBody>
          </p:sp>
        </p:grpSp>
        <p:grpSp>
          <p:nvGrpSpPr>
            <p:cNvPr id="7" name="Group 111"/>
            <p:cNvGrpSpPr/>
            <p:nvPr/>
          </p:nvGrpSpPr>
          <p:grpSpPr>
            <a:xfrm>
              <a:off x="10551558" y="2819400"/>
              <a:ext cx="1712312" cy="2789025"/>
              <a:chOff x="10551558" y="2819400"/>
              <a:chExt cx="1712312" cy="2789025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10551558" y="2819400"/>
                <a:ext cx="1599617" cy="5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C000"/>
                    </a:solidFill>
                  </a:rPr>
                  <a:t>neuron 1</a:t>
                </a:r>
                <a:endParaRPr lang="en-US" sz="200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0617201" y="3581399"/>
                <a:ext cx="1599617" cy="5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92D050"/>
                    </a:solidFill>
                  </a:rPr>
                  <a:t>neuron 2</a:t>
                </a:r>
                <a:endParaRPr lang="en-US" sz="2000" dirty="0">
                  <a:solidFill>
                    <a:srgbClr val="92D050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0617201" y="4343400"/>
                <a:ext cx="1599617" cy="5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B0F0"/>
                    </a:solidFill>
                  </a:rPr>
                  <a:t>neuron 3</a:t>
                </a:r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0657413" y="5039380"/>
                <a:ext cx="1606457" cy="5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7030A0"/>
                    </a:solidFill>
                  </a:rPr>
                  <a:t>neuron n</a:t>
                </a:r>
                <a:endParaRPr lang="en-US" sz="2000" dirty="0">
                  <a:solidFill>
                    <a:srgbClr val="7030A0"/>
                  </a:solidFill>
                </a:endParaRPr>
              </a:p>
            </p:txBody>
          </p:sp>
        </p:grpSp>
      </p:grpSp>
      <p:grpSp>
        <p:nvGrpSpPr>
          <p:cNvPr id="8" name="Group 58"/>
          <p:cNvGrpSpPr/>
          <p:nvPr/>
        </p:nvGrpSpPr>
        <p:grpSpPr>
          <a:xfrm>
            <a:off x="5429250" y="4125516"/>
            <a:ext cx="3053953" cy="856691"/>
            <a:chOff x="5429250" y="4125516"/>
            <a:chExt cx="3053953" cy="856691"/>
          </a:xfrm>
        </p:grpSpPr>
        <p:cxnSp>
          <p:nvCxnSpPr>
            <p:cNvPr id="90" name="Straight Arrow Connector 89"/>
            <p:cNvCxnSpPr/>
            <p:nvPr/>
          </p:nvCxnSpPr>
          <p:spPr bwMode="auto">
            <a:xfrm rot="16200000" flipV="1">
              <a:off x="6688336" y="4687528"/>
              <a:ext cx="588801" cy="558"/>
            </a:xfrm>
            <a:prstGeom prst="straightConnector1">
              <a:avLst/>
            </a:prstGeom>
            <a:gradFill rotWithShape="0">
              <a:gsLst>
                <a:gs pos="0">
                  <a:srgbClr val="0082E5">
                    <a:alpha val="75000"/>
                  </a:srgbClr>
                </a:gs>
                <a:gs pos="100000">
                  <a:srgbClr val="0057E5">
                    <a:alpha val="64999"/>
                  </a:srgbClr>
                </a:gs>
              </a:gsLst>
              <a:lin ang="5400000" scaled="1"/>
            </a:gradFill>
            <a:ln w="762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grpSp>
          <p:nvGrpSpPr>
            <p:cNvPr id="9" name="Group 106"/>
            <p:cNvGrpSpPr/>
            <p:nvPr/>
          </p:nvGrpSpPr>
          <p:grpSpPr>
            <a:xfrm>
              <a:off x="5429250" y="4125516"/>
              <a:ext cx="3053953" cy="160734"/>
              <a:chOff x="7721600" y="5867400"/>
              <a:chExt cx="4343400" cy="228600"/>
            </a:xfrm>
          </p:grpSpPr>
          <p:cxnSp>
            <p:nvCxnSpPr>
              <p:cNvPr id="91" name="Straight Connector 90"/>
              <p:cNvCxnSpPr/>
              <p:nvPr/>
            </p:nvCxnSpPr>
            <p:spPr bwMode="auto">
              <a:xfrm>
                <a:off x="9855200" y="6096000"/>
                <a:ext cx="1981200" cy="0"/>
              </a:xfrm>
              <a:prstGeom prst="line">
                <a:avLst/>
              </a:prstGeom>
              <a:gradFill rotWithShape="0">
                <a:gsLst>
                  <a:gs pos="0">
                    <a:srgbClr val="0082E5">
                      <a:alpha val="75000"/>
                    </a:srgbClr>
                  </a:gs>
                  <a:gs pos="100000">
                    <a:srgbClr val="0057E5">
                      <a:alpha val="64999"/>
                    </a:srgbClr>
                  </a:gs>
                </a:gsLst>
                <a:lin ang="5400000" scaled="1"/>
              </a:gra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>
                <a:off x="7950200" y="6096000"/>
                <a:ext cx="1981200" cy="0"/>
              </a:xfrm>
              <a:prstGeom prst="line">
                <a:avLst/>
              </a:prstGeom>
              <a:gradFill rotWithShape="0">
                <a:gsLst>
                  <a:gs pos="0">
                    <a:srgbClr val="0082E5">
                      <a:alpha val="75000"/>
                    </a:srgbClr>
                  </a:gs>
                  <a:gs pos="100000">
                    <a:srgbClr val="0057E5">
                      <a:alpha val="64999"/>
                    </a:srgbClr>
                  </a:gs>
                </a:gsLst>
                <a:lin ang="5400000" scaled="1"/>
              </a:gra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rot="16200000" flipH="1">
                <a:off x="7721600" y="5867400"/>
                <a:ext cx="228600" cy="228600"/>
              </a:xfrm>
              <a:prstGeom prst="line">
                <a:avLst/>
              </a:prstGeom>
              <a:gradFill rotWithShape="0">
                <a:gsLst>
                  <a:gs pos="0">
                    <a:srgbClr val="0082E5">
                      <a:alpha val="75000"/>
                    </a:srgbClr>
                  </a:gs>
                  <a:gs pos="100000">
                    <a:srgbClr val="0057E5">
                      <a:alpha val="64999"/>
                    </a:srgbClr>
                  </a:gs>
                </a:gsLst>
                <a:lin ang="5400000" scaled="1"/>
              </a:gra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8" name="Straight Connector 97"/>
              <p:cNvCxnSpPr/>
              <p:nvPr/>
            </p:nvCxnSpPr>
            <p:spPr bwMode="auto">
              <a:xfrm rot="5400000" flipH="1" flipV="1">
                <a:off x="11836400" y="5867400"/>
                <a:ext cx="228600" cy="228600"/>
              </a:xfrm>
              <a:prstGeom prst="line">
                <a:avLst/>
              </a:prstGeom>
              <a:gradFill rotWithShape="0">
                <a:gsLst>
                  <a:gs pos="0">
                    <a:srgbClr val="0082E5">
                      <a:alpha val="75000"/>
                    </a:srgbClr>
                  </a:gs>
                  <a:gs pos="100000">
                    <a:srgbClr val="0057E5">
                      <a:alpha val="64999"/>
                    </a:srgbClr>
                  </a:gs>
                </a:gsLst>
                <a:lin ang="5400000" scaled="1"/>
              </a:gra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06" name="Rectangle 105"/>
          <p:cNvSpPr/>
          <p:nvPr/>
        </p:nvSpPr>
        <p:spPr bwMode="auto">
          <a:xfrm>
            <a:off x="5429250" y="5036344"/>
            <a:ext cx="3375422" cy="13930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642915" fontAlgn="base">
              <a:spcBef>
                <a:spcPct val="0"/>
              </a:spcBef>
              <a:spcAft>
                <a:spcPct val="0"/>
              </a:spcAft>
            </a:pPr>
            <a:endParaRPr lang="en-US" sz="3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925212" y="5464969"/>
            <a:ext cx="238058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C00000"/>
                </a:solidFill>
              </a:rPr>
              <a:t>Pattern Classifier</a:t>
            </a:r>
            <a:endParaRPr lang="en-US" sz="2500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8200" y="4953000"/>
            <a:ext cx="405162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>
                <a:solidFill>
                  <a:srgbClr val="C00000"/>
                </a:solidFill>
              </a:rPr>
              <a:t>Learning association between</a:t>
            </a:r>
          </a:p>
          <a:p>
            <a:r>
              <a:rPr lang="en-US" sz="2500" dirty="0" smtClean="0">
                <a:solidFill>
                  <a:srgbClr val="C00000"/>
                </a:solidFill>
              </a:rPr>
              <a:t>   neural activity an image</a:t>
            </a:r>
            <a:endParaRPr lang="en-US" sz="25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recent paper by Graf et al. (Nature Neuroscience </a:t>
            </a:r>
            <a:r>
              <a:rPr lang="en-US" dirty="0" smtClean="0"/>
              <a:t>2011) </a:t>
            </a:r>
            <a:r>
              <a:rPr lang="en-US" dirty="0" smtClean="0"/>
              <a:t>showed that SVMs worked better than PNB classifiers for decoding information from </a:t>
            </a:r>
            <a:r>
              <a:rPr lang="en-US" i="1" dirty="0" smtClean="0"/>
              <a:t>simultaneously recorded</a:t>
            </a:r>
            <a:r>
              <a:rPr lang="en-US" dirty="0" smtClean="0"/>
              <a:t> populations of neural data from V1. </a:t>
            </a:r>
          </a:p>
          <a:p>
            <a:r>
              <a:rPr lang="en-US" dirty="0" smtClean="0"/>
              <a:t>They claimed that SVMs performed better because they took into account correlated variability in neural responses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owever, a more detailed examination of what led to the higher decoding accuracy was not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of this project are: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Try to replicate the finding that SVMs work better than PNB (and other) classifiers on simultaneously recorded neural data</a:t>
            </a:r>
          </a:p>
          <a:p>
            <a:pPr marL="971550" lvl="1" indent="-514350">
              <a:buAutoNum type="arabicPeriod"/>
            </a:pPr>
            <a:r>
              <a:rPr lang="en-US" dirty="0"/>
              <a:t>U</a:t>
            </a:r>
            <a:r>
              <a:rPr lang="en-US" dirty="0" smtClean="0"/>
              <a:t>nderstand why SVMs are working better (is it really due to correlated variability?  Can we say something more precise?).  </a:t>
            </a:r>
          </a:p>
          <a:p>
            <a:pPr lvl="1">
              <a:buNone/>
            </a:pPr>
            <a:r>
              <a:rPr lang="en-US" dirty="0" smtClean="0"/>
              <a:t>3. Examine other types of data (e.g., computer vision features).  Do SVMs work better, and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Paper:</a:t>
            </a:r>
          </a:p>
          <a:p>
            <a:pPr lvl="1"/>
            <a:r>
              <a:rPr lang="en-US" dirty="0" smtClean="0"/>
              <a:t>Graf et al., Decoding the activity of neuronal populations in macaque primary visual </a:t>
            </a:r>
            <a:r>
              <a:rPr lang="en-US" dirty="0" smtClean="0"/>
              <a:t>cortex Nature Neuroscience, 2011</a:t>
            </a:r>
            <a:r>
              <a:rPr lang="en-US" dirty="0" smtClean="0"/>
              <a:t> http://</a:t>
            </a:r>
            <a:r>
              <a:rPr lang="en-US" dirty="0" smtClean="0"/>
              <a:t>www.nature.com/neuro/journal/vaop/ncurrent/abs/nn.2733.html</a:t>
            </a:r>
            <a:endParaRPr lang="en-US" dirty="0" smtClean="0"/>
          </a:p>
          <a:p>
            <a:r>
              <a:rPr lang="en-US" dirty="0" smtClean="0"/>
              <a:t>I can supply additional code and data that can be used to test different population decoding algorithms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221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Evaluating which classifiers work best for decoding neural data </vt:lpstr>
      <vt:lpstr>Background:  Neural decoding</vt:lpstr>
      <vt:lpstr>Background</vt:lpstr>
      <vt:lpstr>Purpose of this project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which classifiers work best for decoding neural data</dc:title>
  <dc:creator>emeyers</dc:creator>
  <cp:lastModifiedBy>Ethan</cp:lastModifiedBy>
  <cp:revision>2</cp:revision>
  <dcterms:created xsi:type="dcterms:W3CDTF">2011-02-11T20:29:23Z</dcterms:created>
  <dcterms:modified xsi:type="dcterms:W3CDTF">2011-02-13T23:45:50Z</dcterms:modified>
</cp:coreProperties>
</file>