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57" r:id="rId4"/>
    <p:sldId id="267" r:id="rId5"/>
    <p:sldId id="262" r:id="rId6"/>
    <p:sldId id="259" r:id="rId7"/>
    <p:sldId id="260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11.emf"/><Relationship Id="rId3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DCDBF-B89D-D64D-81D4-0F5AB1A8DD01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C41D-185E-B441-8401-C5305505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0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CC41D-185E-B441-8401-C530550584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1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CC41D-185E-B441-8401-C530550584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383D-82DD-504A-9F54-E8D1668EB4C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EAE985-E629-554C-B273-E6AE48692C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383D-82DD-504A-9F54-E8D1668EB4C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985-E629-554C-B273-E6AE48692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383D-82DD-504A-9F54-E8D1668EB4C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985-E629-554C-B273-E6AE48692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383D-82DD-504A-9F54-E8D1668EB4C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985-E629-554C-B273-E6AE48692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383D-82DD-504A-9F54-E8D1668EB4C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985-E629-554C-B273-E6AE48692C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383D-82DD-504A-9F54-E8D1668EB4C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985-E629-554C-B273-E6AE48692C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383D-82DD-504A-9F54-E8D1668EB4C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985-E629-554C-B273-E6AE48692C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383D-82DD-504A-9F54-E8D1668EB4C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985-E629-554C-B273-E6AE48692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383D-82DD-504A-9F54-E8D1668EB4C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985-E629-554C-B273-E6AE48692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383D-82DD-504A-9F54-E8D1668EB4C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985-E629-554C-B273-E6AE48692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383D-82DD-504A-9F54-E8D1668EB4C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985-E629-554C-B273-E6AE48692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E1383D-82DD-504A-9F54-E8D1668EB4C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EAE985-E629-554C-B273-E6AE48692C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20.emf"/><Relationship Id="rId10" Type="http://schemas.openxmlformats.org/officeDocument/2006/relationships/image" Target="../media/image15.e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19.e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Numerical Methods for Empirical Covariance Matrix Analysis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75891"/>
            <a:ext cx="64008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Miriam Huntley</a:t>
            </a:r>
          </a:p>
          <a:p>
            <a:r>
              <a:rPr lang="en-US" dirty="0" smtClean="0"/>
              <a:t>SEAS, Harvard University</a:t>
            </a:r>
          </a:p>
          <a:p>
            <a:r>
              <a:rPr lang="en-US" dirty="0" smtClean="0"/>
              <a:t>May 15, 2013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1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18.338 Course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0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Example:</a:t>
            </a:r>
            <a:br>
              <a:rPr lang="en-US" dirty="0"/>
            </a:br>
            <a:r>
              <a:rPr lang="en-US" dirty="0"/>
              <a:t>Block Covariance Matrix</a:t>
            </a:r>
          </a:p>
        </p:txBody>
      </p:sp>
      <p:pic>
        <p:nvPicPr>
          <p:cNvPr id="5" name="Picture 4" descr="loglikeliho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58" y="2596445"/>
            <a:ext cx="4865756" cy="3076222"/>
          </a:xfrm>
          <a:prstGeom prst="rect">
            <a:avLst/>
          </a:prstGeom>
        </p:spPr>
      </p:pic>
      <p:pic>
        <p:nvPicPr>
          <p:cNvPr id="6" name="Picture 5" descr="empirical_block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72" y="145000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2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sz="3600" dirty="0" smtClean="0"/>
              <a:t>This was fun.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Colwell </a:t>
            </a:r>
            <a:r>
              <a:rPr lang="en-US" dirty="0"/>
              <a:t>LJ, Qin Y, Manta A and Brenner </a:t>
            </a:r>
            <a:r>
              <a:rPr lang="en-US" dirty="0" smtClean="0"/>
              <a:t>MP (2013). Signal </a:t>
            </a:r>
            <a:r>
              <a:rPr lang="en-US" dirty="0"/>
              <a:t>identification from Sample Covariance Matrices with Correlated </a:t>
            </a:r>
            <a:r>
              <a:rPr lang="en-US" dirty="0" smtClean="0"/>
              <a:t>Noise. Under Review</a:t>
            </a:r>
            <a:endParaRPr lang="en-US" dirty="0"/>
          </a:p>
          <a:p>
            <a:r>
              <a:rPr lang="en-US" dirty="0" smtClean="0"/>
              <a:t>El </a:t>
            </a:r>
            <a:r>
              <a:rPr lang="en-US" dirty="0" err="1"/>
              <a:t>Karoui</a:t>
            </a:r>
            <a:r>
              <a:rPr lang="en-US" dirty="0"/>
              <a:t>, N., Spectrum estimation for large dimensional covariance matrices using random matrix theory, Ann. Statist. 36 (2008), 2757–</a:t>
            </a:r>
            <a:r>
              <a:rPr lang="en-US" dirty="0" smtClean="0"/>
              <a:t>2790</a:t>
            </a:r>
          </a:p>
          <a:p>
            <a:r>
              <a:rPr lang="en-US" dirty="0"/>
              <a:t>MARCENKO , V. A. and PASTUR, L. A. (1967). Distribution of eigenvalues in certain sets of random matrices. Mat. Sb. (N.S.) 72 507–536</a:t>
            </a:r>
            <a:r>
              <a:rPr lang="en-US" dirty="0" smtClean="0"/>
              <a:t>.</a:t>
            </a:r>
          </a:p>
          <a:p>
            <a:r>
              <a:rPr lang="en-US" dirty="0"/>
              <a:t>Silverstein, J. W. and </a:t>
            </a:r>
            <a:r>
              <a:rPr lang="en-US" dirty="0" err="1"/>
              <a:t>Bai</a:t>
            </a:r>
            <a:r>
              <a:rPr lang="en-US" dirty="0"/>
              <a:t>, Z. D. (1995). On the empirical distribution of eigenvalues of a class of large-dimensional random matrices. J. Multivariate Anal. 54, 2,175–192.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Creation_of_Adam_by_Michaelangelo_from_the_ceiling_of_the_Sistine_Chapel_CNA500x320_Vatican_Catholic_News_10_31_12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556" y="1905001"/>
            <a:ext cx="11058854" cy="7077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1419" y="27445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75778" y="361685"/>
            <a:ext cx="10983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RMT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1685"/>
            <a:ext cx="36953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Real World Data</a:t>
            </a:r>
            <a:endParaRPr lang="en-US" sz="3200" dirty="0"/>
          </a:p>
        </p:txBody>
      </p:sp>
      <p:pic>
        <p:nvPicPr>
          <p:cNvPr id="8" name="Picture 7" descr="The_Creation_of_Adam_by_Michaelangelo_from_the_ceiling_of_the_Sistine_Chapel_CNA500x320_Vatican_Catholic_News_10_31_12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/>
          <a:stretch/>
        </p:blipFill>
        <p:spPr>
          <a:xfrm>
            <a:off x="6843889" y="1905001"/>
            <a:ext cx="5781298" cy="7077667"/>
          </a:xfrm>
          <a:prstGeom prst="rect">
            <a:avLst/>
          </a:prstGeom>
        </p:spPr>
      </p:pic>
      <p:pic>
        <p:nvPicPr>
          <p:cNvPr id="9" name="Picture 8" descr="The_Creation_of_Adam_by_Michaelangelo_from_the_ceiling_of_the_Sistine_Chapel_CNA500x320_Vatican_Catholic_News_10_31_12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5"/>
          <a:stretch/>
        </p:blipFill>
        <p:spPr>
          <a:xfrm>
            <a:off x="-2731960" y="1905001"/>
            <a:ext cx="5238045" cy="7077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8022" y="2598550"/>
            <a:ext cx="4315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“When it comes to RMT in the real world, we know close to nothing.”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28022" y="3995779"/>
            <a:ext cx="431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-Prof. Alan </a:t>
            </a:r>
            <a:r>
              <a:rPr lang="en-US" sz="2000" dirty="0" smtClean="0"/>
              <a:t>Edelman</a:t>
            </a:r>
            <a:r>
              <a:rPr lang="en-US" sz="2000" dirty="0" smtClean="0"/>
              <a:t>, last week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793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Cares about Covariance Matrices?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Basic assumption in many areas of data analysis: multivariate data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 get    , want to find 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can be a very bad estimator if     finite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Current standard using PCA (=SVD): distinguish from null model            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RMT language: any eigenvalues which lie very far away from the distribution expected for a white </a:t>
            </a:r>
            <a:r>
              <a:rPr lang="en-US" dirty="0" err="1" smtClean="0">
                <a:solidFill>
                  <a:schemeClr val="tx1"/>
                </a:solidFill>
              </a:rPr>
              <a:t>Wishart</a:t>
            </a:r>
            <a:r>
              <a:rPr lang="en-US" dirty="0" smtClean="0">
                <a:solidFill>
                  <a:schemeClr val="tx1"/>
                </a:solidFill>
              </a:rPr>
              <a:t> matrix should be considered signal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538514"/>
              </p:ext>
            </p:extLst>
          </p:nvPr>
        </p:nvGraphicFramePr>
        <p:xfrm>
          <a:off x="3581400" y="1981200"/>
          <a:ext cx="1228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4" imgW="596900" imgH="228600" progId="Equation.3">
                  <p:embed/>
                </p:oleObj>
              </mc:Choice>
              <mc:Fallback>
                <p:oleObj name="Equation" r:id="rId4" imgW="596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1981200"/>
                        <a:ext cx="12287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959027"/>
              </p:ext>
            </p:extLst>
          </p:nvPr>
        </p:nvGraphicFramePr>
        <p:xfrm>
          <a:off x="2525890" y="3742619"/>
          <a:ext cx="9144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6" imgW="444500" imgH="152400" progId="Equation.3">
                  <p:embed/>
                </p:oleObj>
              </mc:Choice>
              <mc:Fallback>
                <p:oleObj name="Equation" r:id="rId6" imgW="4445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25890" y="3742619"/>
                        <a:ext cx="914400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05139"/>
              </p:ext>
            </p:extLst>
          </p:nvPr>
        </p:nvGraphicFramePr>
        <p:xfrm>
          <a:off x="2024063" y="2482850"/>
          <a:ext cx="3397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8" imgW="165100" imgH="152400" progId="Equation.3">
                  <p:embed/>
                </p:oleObj>
              </mc:Choice>
              <mc:Fallback>
                <p:oleObj name="Equation" r:id="rId8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24063" y="2482850"/>
                        <a:ext cx="33972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241785"/>
              </p:ext>
            </p:extLst>
          </p:nvPr>
        </p:nvGraphicFramePr>
        <p:xfrm>
          <a:off x="4460875" y="2484438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10" imgW="139700" imgH="152400" progId="Equation.3">
                  <p:embed/>
                </p:oleObj>
              </mc:Choice>
              <mc:Fallback>
                <p:oleObj name="Equation" r:id="rId10" imgW="1397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60875" y="2484438"/>
                        <a:ext cx="287338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623941"/>
              </p:ext>
            </p:extLst>
          </p:nvPr>
        </p:nvGraphicFramePr>
        <p:xfrm>
          <a:off x="747713" y="2848681"/>
          <a:ext cx="6889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12" imgW="342900" imgH="190500" progId="Equation.3">
                  <p:embed/>
                </p:oleObj>
              </mc:Choice>
              <mc:Fallback>
                <p:oleObj name="Equation" r:id="rId12" imgW="342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7713" y="2848681"/>
                        <a:ext cx="68897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21011"/>
              </p:ext>
            </p:extLst>
          </p:nvPr>
        </p:nvGraphicFramePr>
        <p:xfrm>
          <a:off x="6000294" y="2737555"/>
          <a:ext cx="221670" cy="58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Equation" r:id="rId14" imgW="165100" imgH="431800" progId="Equation.3">
                  <p:embed/>
                </p:oleObj>
              </mc:Choice>
              <mc:Fallback>
                <p:oleObj name="Equation" r:id="rId14" imgW="165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00294" y="2737555"/>
                        <a:ext cx="221670" cy="580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69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Cares about Covariance Matrices?</a:t>
            </a:r>
            <a:endParaRPr lang="en-US" dirty="0"/>
          </a:p>
        </p:txBody>
      </p:sp>
      <p:pic>
        <p:nvPicPr>
          <p:cNvPr id="5" name="Picture 4" descr="dcb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556" y="1072444"/>
            <a:ext cx="5059475" cy="6547556"/>
          </a:xfrm>
          <a:prstGeom prst="rect">
            <a:avLst/>
          </a:prstGeom>
        </p:spPr>
      </p:pic>
      <p:pic>
        <p:nvPicPr>
          <p:cNvPr id="6" name="Picture 5" descr="singvalues-dlbc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36" y="451556"/>
            <a:ext cx="529936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1111" y="5780782"/>
            <a:ext cx="4515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from:</a:t>
            </a:r>
          </a:p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A, et al. (2000) Distinct types of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diffuse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B-cell lymphoma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identifed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 expression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profiling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Nature 403: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503-511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adventure </a:t>
            </a:r>
            <a:r>
              <a:rPr lang="en-US" dirty="0"/>
              <a:t>b</a:t>
            </a:r>
            <a:r>
              <a:rPr lang="en-US" dirty="0" smtClean="0"/>
              <a:t>eyond white </a:t>
            </a:r>
            <a:r>
              <a:rPr lang="en-US" dirty="0" err="1" smtClean="0"/>
              <a:t>Wishart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Null model             not particularly sophisticated. Can we do better?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Noise with structure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Example: Financial data 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What if there is no right edge?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Known     , how many samples do we need before we recover it from empirical data?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231935"/>
              </p:ext>
            </p:extLst>
          </p:nvPr>
        </p:nvGraphicFramePr>
        <p:xfrm>
          <a:off x="2511779" y="1673930"/>
          <a:ext cx="9144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3" imgW="444500" imgH="152400" progId="Equation.3">
                  <p:embed/>
                </p:oleObj>
              </mc:Choice>
              <mc:Fallback>
                <p:oleObj name="Equation" r:id="rId3" imgW="4445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1779" y="1673930"/>
                        <a:ext cx="914400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06898"/>
              </p:ext>
            </p:extLst>
          </p:nvPr>
        </p:nvGraphicFramePr>
        <p:xfrm>
          <a:off x="4943475" y="2822575"/>
          <a:ext cx="11239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5" imgW="546100" imgH="241300" progId="Equation.3">
                  <p:embed/>
                </p:oleObj>
              </mc:Choice>
              <mc:Fallback>
                <p:oleObj name="Equation" r:id="rId5" imgW="546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3475" y="2822575"/>
                        <a:ext cx="112395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766254"/>
              </p:ext>
            </p:extLst>
          </p:nvPr>
        </p:nvGraphicFramePr>
        <p:xfrm>
          <a:off x="1949098" y="3801532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7" imgW="139700" imgH="152400" progId="Equation.3">
                  <p:embed/>
                </p:oleObj>
              </mc:Choice>
              <mc:Fallback>
                <p:oleObj name="Equation" r:id="rId7" imgW="1397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49098" y="3801532"/>
                        <a:ext cx="287338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54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</a:t>
            </a:r>
            <a:br>
              <a:rPr lang="en-US" dirty="0" smtClean="0"/>
            </a:br>
            <a:r>
              <a:rPr lang="en-US" dirty="0" smtClean="0"/>
              <a:t>General MP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matrix    where                and define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 entries are </a:t>
            </a:r>
            <a:r>
              <a:rPr lang="en-US" dirty="0" err="1" smtClean="0">
                <a:solidFill>
                  <a:schemeClr val="tx1"/>
                </a:solidFill>
              </a:rPr>
              <a:t>iid</a:t>
            </a:r>
            <a:r>
              <a:rPr lang="en-US" dirty="0" smtClean="0">
                <a:solidFill>
                  <a:schemeClr val="tx1"/>
                </a:solidFill>
              </a:rPr>
              <a:t> (real or complex) 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Let </a:t>
            </a:r>
            <a:r>
              <a:rPr lang="en-US" dirty="0" err="1" smtClean="0">
                <a:solidFill>
                  <a:schemeClr val="tx1"/>
                </a:solidFill>
              </a:rPr>
              <a:t>H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 be the spectral distribution of        and assume </a:t>
            </a:r>
            <a:r>
              <a:rPr lang="en-US" dirty="0" err="1" smtClean="0">
                <a:solidFill>
                  <a:schemeClr val="tx1"/>
                </a:solidFill>
              </a:rPr>
              <a:t>H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converges weakly to H</a:t>
            </a:r>
            <a:r>
              <a:rPr lang="en-US" baseline="-25000" dirty="0" smtClean="0">
                <a:solidFill>
                  <a:schemeClr val="tx1"/>
                </a:solidFill>
              </a:rPr>
              <a:t>∞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Let F</a:t>
            </a:r>
            <a:r>
              <a:rPr lang="en-US" baseline="-25000" dirty="0" smtClean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be the spectral distribution of         (empirical) and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its </a:t>
            </a:r>
            <a:r>
              <a:rPr lang="en-US" dirty="0" err="1" smtClean="0">
                <a:solidFill>
                  <a:schemeClr val="tx1"/>
                </a:solidFill>
              </a:rPr>
              <a:t>Stieltjes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transform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Then: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929021"/>
              </p:ext>
            </p:extLst>
          </p:nvPr>
        </p:nvGraphicFramePr>
        <p:xfrm>
          <a:off x="2656661" y="1684166"/>
          <a:ext cx="332032" cy="30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" name="Equation" r:id="rId3" imgW="165100" imgH="152400" progId="Equation.3">
                  <p:embed/>
                </p:oleObj>
              </mc:Choice>
              <mc:Fallback>
                <p:oleObj name="Equation" r:id="rId3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6661" y="1684166"/>
                        <a:ext cx="332032" cy="305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632055"/>
              </p:ext>
            </p:extLst>
          </p:nvPr>
        </p:nvGraphicFramePr>
        <p:xfrm>
          <a:off x="3905250" y="1589100"/>
          <a:ext cx="12287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Equation" r:id="rId5" imgW="596900" imgH="254000" progId="Equation.3">
                  <p:embed/>
                </p:oleObj>
              </mc:Choice>
              <mc:Fallback>
                <p:oleObj name="Equation" r:id="rId5" imgW="596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5250" y="1589100"/>
                        <a:ext cx="1228725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05539" y="1831770"/>
            <a:ext cx="489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nx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6784" y="1886390"/>
            <a:ext cx="489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7F7F7F"/>
                </a:solidFill>
              </a:rPr>
              <a:t>nx</a:t>
            </a:r>
            <a:r>
              <a:rPr lang="en-US" sz="1400" dirty="0" err="1">
                <a:solidFill>
                  <a:srgbClr val="7F7F7F"/>
                </a:solidFill>
              </a:rPr>
              <a:t>p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0820" y="1883224"/>
            <a:ext cx="49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F7F7F"/>
                </a:solidFill>
              </a:rPr>
              <a:t>p</a:t>
            </a:r>
            <a:r>
              <a:rPr lang="en-US" sz="1400" dirty="0" err="1" smtClean="0">
                <a:solidFill>
                  <a:srgbClr val="7F7F7F"/>
                </a:solidFill>
              </a:rPr>
              <a:t>xp</a:t>
            </a:r>
            <a:endParaRPr lang="en-US" sz="1400" dirty="0">
              <a:solidFill>
                <a:srgbClr val="7F7F7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70506"/>
              </p:ext>
            </p:extLst>
          </p:nvPr>
        </p:nvGraphicFramePr>
        <p:xfrm>
          <a:off x="6524310" y="2016436"/>
          <a:ext cx="2633345" cy="49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name="Equation" r:id="rId7" imgW="1625600" imgH="304800" progId="Equation.3">
                  <p:embed/>
                </p:oleObj>
              </mc:Choice>
              <mc:Fallback>
                <p:oleObj name="Equation" r:id="rId7" imgW="1625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24310" y="2016436"/>
                        <a:ext cx="2633345" cy="49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655467"/>
              </p:ext>
            </p:extLst>
          </p:nvPr>
        </p:nvGraphicFramePr>
        <p:xfrm>
          <a:off x="6242677" y="2523038"/>
          <a:ext cx="4540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" name="Equation" r:id="rId9" imgW="203200" imgH="228600" progId="Equation.3">
                  <p:embed/>
                </p:oleObj>
              </mc:Choice>
              <mc:Fallback>
                <p:oleObj name="Equation" r:id="rId9" imgW="203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42677" y="2523038"/>
                        <a:ext cx="45402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884272"/>
              </p:ext>
            </p:extLst>
          </p:nvPr>
        </p:nvGraphicFramePr>
        <p:xfrm>
          <a:off x="1583831" y="3670364"/>
          <a:ext cx="441675" cy="46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Equation" r:id="rId11" imgW="215900" imgH="228600" progId="Equation.3">
                  <p:embed/>
                </p:oleObj>
              </mc:Choice>
              <mc:Fallback>
                <p:oleObj name="Equation" r:id="rId11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3831" y="3670364"/>
                        <a:ext cx="441675" cy="467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826676"/>
              </p:ext>
            </p:extLst>
          </p:nvPr>
        </p:nvGraphicFramePr>
        <p:xfrm>
          <a:off x="6205222" y="3287777"/>
          <a:ext cx="638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name="Equation" r:id="rId13" imgW="317500" imgH="190500" progId="Equation.3">
                  <p:embed/>
                </p:oleObj>
              </mc:Choice>
              <mc:Fallback>
                <p:oleObj name="Equation" r:id="rId13" imgW="317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05222" y="3287777"/>
                        <a:ext cx="63817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278014"/>
              </p:ext>
            </p:extLst>
          </p:nvPr>
        </p:nvGraphicFramePr>
        <p:xfrm>
          <a:off x="1308241" y="4467225"/>
          <a:ext cx="1143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" name="Equation" r:id="rId15" imgW="558800" imgH="228600" progId="Equation.3">
                  <p:embed/>
                </p:oleObj>
              </mc:Choice>
              <mc:Fallback>
                <p:oleObj name="Equation" r:id="rId15" imgW="55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08241" y="4467225"/>
                        <a:ext cx="1143000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112271"/>
              </p:ext>
            </p:extLst>
          </p:nvPr>
        </p:nvGraphicFramePr>
        <p:xfrm>
          <a:off x="1306400" y="4935538"/>
          <a:ext cx="4416426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name="Equation" r:id="rId17" imgW="2159000" imgH="431800" progId="Equation.3">
                  <p:embed/>
                </p:oleObj>
              </mc:Choice>
              <mc:Fallback>
                <p:oleObj name="Equation" r:id="rId17" imgW="2159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06400" y="4935538"/>
                        <a:ext cx="4416426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0088" y="5821363"/>
            <a:ext cx="8700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See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Silverstein, J. W. and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Z. D. (1995). On the empirical distribution of eigenvalues of a class of large-dimensional random matrices. J. Multivariate Anal. 54, 2,175–192.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Karoui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N., Spectrum estimation for large dimensional covariance matrices using random matrix theory, Ann. Statist. 36 (2008), 2757–2790</a:t>
            </a:r>
          </a:p>
          <a:p>
            <a:endParaRPr lang="en-US" sz="1600" dirty="0" smtClean="0">
              <a:solidFill>
                <a:srgbClr val="7F7F7F"/>
              </a:solidFill>
            </a:endParaRPr>
          </a:p>
          <a:p>
            <a:endParaRPr lang="en-US" sz="1600" dirty="0">
              <a:solidFill>
                <a:srgbClr val="7F7F7F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47337"/>
              </p:ext>
            </p:extLst>
          </p:nvPr>
        </p:nvGraphicFramePr>
        <p:xfrm>
          <a:off x="6955453" y="1481403"/>
          <a:ext cx="62449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Equation" r:id="rId19" imgW="381000" imgH="393700" progId="Equation.3">
                  <p:embed/>
                </p:oleObj>
              </mc:Choice>
              <mc:Fallback>
                <p:oleObj name="Equation" r:id="rId19" imgW="381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55453" y="1481403"/>
                        <a:ext cx="624492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17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Solutions of General MP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127323"/>
              </p:ext>
            </p:extLst>
          </p:nvPr>
        </p:nvGraphicFramePr>
        <p:xfrm>
          <a:off x="2808288" y="3052763"/>
          <a:ext cx="3175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2019300" imgH="419100" progId="Equation.3">
                  <p:embed/>
                </p:oleObj>
              </mc:Choice>
              <mc:Fallback>
                <p:oleObj name="Equation" r:id="rId3" imgW="20193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8288" y="3052763"/>
                        <a:ext cx="31750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376039" y="2669332"/>
            <a:ext cx="4233176" cy="20345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1000"/>
                </a:schemeClr>
              </a:gs>
              <a:gs pos="80000">
                <a:schemeClr val="accent1">
                  <a:shade val="93000"/>
                  <a:satMod val="130000"/>
                  <a:alpha val="11000"/>
                </a:schemeClr>
              </a:gs>
              <a:gs pos="100000">
                <a:schemeClr val="accent1">
                  <a:shade val="94000"/>
                  <a:satMod val="135000"/>
                  <a:alpha val="1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1248" y="3806364"/>
            <a:ext cx="207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Discretize in z</a:t>
            </a:r>
          </a:p>
          <a:p>
            <a:r>
              <a:rPr lang="en-US" dirty="0"/>
              <a:t>Numerically Solve</a:t>
            </a:r>
          </a:p>
        </p:txBody>
      </p:sp>
      <p:cxnSp>
        <p:nvCxnSpPr>
          <p:cNvPr id="8" name="Curved Connector 7"/>
          <p:cNvCxnSpPr/>
          <p:nvPr/>
        </p:nvCxnSpPr>
        <p:spPr>
          <a:xfrm>
            <a:off x="1570371" y="3249784"/>
            <a:ext cx="805669" cy="55658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244" y="2744566"/>
            <a:ext cx="1394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Single, True </a:t>
            </a:r>
          </a:p>
          <a:p>
            <a:r>
              <a:rPr lang="en-US" dirty="0" smtClean="0"/>
              <a:t>Covariance </a:t>
            </a:r>
          </a:p>
          <a:p>
            <a:r>
              <a:rPr lang="en-US" dirty="0" smtClean="0"/>
              <a:t>Matrix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4" y="4209503"/>
            <a:ext cx="1858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 Covariance </a:t>
            </a:r>
          </a:p>
          <a:p>
            <a:r>
              <a:rPr lang="en-US" dirty="0" smtClean="0"/>
              <a:t>Matrix Spectral </a:t>
            </a:r>
          </a:p>
          <a:p>
            <a:r>
              <a:rPr lang="en-US" dirty="0" smtClean="0"/>
              <a:t>Distribution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1570373" y="3806365"/>
            <a:ext cx="805666" cy="330965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609216" y="3780693"/>
            <a:ext cx="805669" cy="198640"/>
          </a:xfrm>
          <a:prstGeom prst="curvedConnector3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27777" y="3533529"/>
            <a:ext cx="1431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Empirical</a:t>
            </a:r>
          </a:p>
          <a:p>
            <a:r>
              <a:rPr lang="en-US" dirty="0" smtClean="0"/>
              <a:t>Spectral </a:t>
            </a:r>
          </a:p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70049" y="5378577"/>
            <a:ext cx="163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 Demos…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37834" y="3066946"/>
            <a:ext cx="713232" cy="283746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698996" y="3440692"/>
            <a:ext cx="406311" cy="258816"/>
          </a:xfrm>
          <a:prstGeom prst="roundRect">
            <a:avLst/>
          </a:prstGeom>
          <a:solidFill>
            <a:srgbClr val="0080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09634" y="24987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033089" y="3440692"/>
            <a:ext cx="406311" cy="258816"/>
          </a:xfrm>
          <a:prstGeom prst="roundRect">
            <a:avLst/>
          </a:prstGeom>
          <a:solidFill>
            <a:srgbClr val="0080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3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Solutions of General MP?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244" y="2744566"/>
            <a:ext cx="1394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Single, True </a:t>
            </a:r>
          </a:p>
          <a:p>
            <a:r>
              <a:rPr lang="en-US" dirty="0" smtClean="0"/>
              <a:t>Covariance </a:t>
            </a:r>
          </a:p>
          <a:p>
            <a:r>
              <a:rPr lang="en-US" dirty="0" smtClean="0"/>
              <a:t>Matrix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4" y="4209503"/>
            <a:ext cx="1858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 Covariance </a:t>
            </a:r>
          </a:p>
          <a:p>
            <a:r>
              <a:rPr lang="en-US" dirty="0" smtClean="0"/>
              <a:t>Matrix Spectral </a:t>
            </a:r>
          </a:p>
          <a:p>
            <a:r>
              <a:rPr lang="en-US" dirty="0" smtClean="0"/>
              <a:t>Distribution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7777" y="3533529"/>
            <a:ext cx="1431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Empirical</a:t>
            </a:r>
          </a:p>
          <a:p>
            <a:r>
              <a:rPr lang="en-US" dirty="0" smtClean="0"/>
              <a:t>Spectral </a:t>
            </a:r>
          </a:p>
          <a:p>
            <a:r>
              <a:rPr lang="en-US" dirty="0" smtClean="0"/>
              <a:t>Distribution</a:t>
            </a:r>
            <a:endParaRPr lang="en-US" dirty="0"/>
          </a:p>
        </p:txBody>
      </p:sp>
      <p:cxnSp>
        <p:nvCxnSpPr>
          <p:cNvPr id="12" name="Curved Connector 11"/>
          <p:cNvCxnSpPr>
            <a:stCxn id="16" idx="1"/>
          </p:cNvCxnSpPr>
          <p:nvPr/>
        </p:nvCxnSpPr>
        <p:spPr>
          <a:xfrm rot="10800000">
            <a:off x="6609217" y="3876838"/>
            <a:ext cx="918560" cy="118356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9" idx="3"/>
          </p:cNvCxnSpPr>
          <p:nvPr/>
        </p:nvCxnSpPr>
        <p:spPr>
          <a:xfrm rot="10800000">
            <a:off x="1504202" y="3206231"/>
            <a:ext cx="871838" cy="445654"/>
          </a:xfrm>
          <a:prstGeom prst="curvedConnector3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 flipV="1">
            <a:off x="1533256" y="3735623"/>
            <a:ext cx="871838" cy="473879"/>
          </a:xfrm>
          <a:prstGeom prst="curvedConnector3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681400"/>
              </p:ext>
            </p:extLst>
          </p:nvPr>
        </p:nvGraphicFramePr>
        <p:xfrm>
          <a:off x="2808288" y="3052763"/>
          <a:ext cx="3175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3" imgW="2019300" imgH="419100" progId="Equation.3">
                  <p:embed/>
                </p:oleObj>
              </mc:Choice>
              <mc:Fallback>
                <p:oleObj name="Equation" r:id="rId3" imgW="20193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8288" y="3052763"/>
                        <a:ext cx="31750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2376039" y="2669332"/>
            <a:ext cx="4233176" cy="20345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1000"/>
                </a:schemeClr>
              </a:gs>
              <a:gs pos="80000">
                <a:schemeClr val="accent1">
                  <a:shade val="93000"/>
                  <a:satMod val="130000"/>
                  <a:alpha val="11000"/>
                </a:schemeClr>
              </a:gs>
              <a:gs pos="100000">
                <a:schemeClr val="accent1">
                  <a:shade val="94000"/>
                  <a:satMod val="135000"/>
                  <a:alpha val="1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51248" y="3806364"/>
            <a:ext cx="207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Discretize in z</a:t>
            </a:r>
          </a:p>
          <a:p>
            <a:r>
              <a:rPr lang="en-US" dirty="0"/>
              <a:t>Numerically Solve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37834" y="3066946"/>
            <a:ext cx="713232" cy="283746"/>
          </a:xfrm>
          <a:prstGeom prst="roundRect">
            <a:avLst/>
          </a:prstGeom>
          <a:solidFill>
            <a:srgbClr val="008000">
              <a:alpha val="1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698996" y="3440692"/>
            <a:ext cx="406311" cy="258816"/>
          </a:xfrm>
          <a:prstGeom prst="round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033089" y="3440692"/>
            <a:ext cx="406311" cy="258816"/>
          </a:xfrm>
          <a:prstGeom prst="round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9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Example:</a:t>
            </a:r>
            <a:br>
              <a:rPr lang="en-US" dirty="0" smtClean="0"/>
            </a:br>
            <a:r>
              <a:rPr lang="en-US" dirty="0" smtClean="0"/>
              <a:t>Block Covariance Matrix</a:t>
            </a:r>
            <a:endParaRPr lang="en-US" dirty="0"/>
          </a:p>
        </p:txBody>
      </p:sp>
      <p:pic>
        <p:nvPicPr>
          <p:cNvPr id="14" name="Picture 13" descr="covariance_matrix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199"/>
            <a:ext cx="4823997" cy="3615841"/>
          </a:xfrm>
          <a:prstGeom prst="rect">
            <a:avLst/>
          </a:prstGeom>
        </p:spPr>
      </p:pic>
      <p:pic>
        <p:nvPicPr>
          <p:cNvPr id="15" name="Picture 14" descr="empri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1" y="3296282"/>
            <a:ext cx="4751790" cy="3561718"/>
          </a:xfrm>
          <a:prstGeom prst="rect">
            <a:avLst/>
          </a:prstGeom>
        </p:spPr>
      </p:pic>
      <p:cxnSp>
        <p:nvCxnSpPr>
          <p:cNvPr id="34" name="Curved Connector 33"/>
          <p:cNvCxnSpPr/>
          <p:nvPr/>
        </p:nvCxnSpPr>
        <p:spPr>
          <a:xfrm>
            <a:off x="2639133" y="5325276"/>
            <a:ext cx="2184866" cy="355022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10800000">
            <a:off x="4837655" y="2334928"/>
            <a:ext cx="1853495" cy="920391"/>
          </a:xfrm>
          <a:prstGeom prst="curvedConnector3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covariance_matrix.pn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" y="1600199"/>
            <a:ext cx="4823997" cy="361584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061966" y="2942339"/>
            <a:ext cx="412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955878" y="1857019"/>
            <a:ext cx="0" cy="3004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7388" y="6376677"/>
            <a:ext cx="34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Warning: Don’t try this at home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8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1497</TotalTime>
  <Words>543</Words>
  <Application>Microsoft Macintosh PowerPoint</Application>
  <PresentationFormat>On-screen Show (4:3)</PresentationFormat>
  <Paragraphs>73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Executive</vt:lpstr>
      <vt:lpstr>Equation</vt:lpstr>
      <vt:lpstr>Numerical Methods for Empirical Covariance Matrix Analysis</vt:lpstr>
      <vt:lpstr>PowerPoint Presentation</vt:lpstr>
      <vt:lpstr>Who Cares about Covariance Matrices?</vt:lpstr>
      <vt:lpstr>Who Cares about Covariance Matrices?</vt:lpstr>
      <vt:lpstr>Why adventure beyond white Wishart?</vt:lpstr>
      <vt:lpstr>Approach:  General MP Law</vt:lpstr>
      <vt:lpstr>Numerical Solutions of General MP</vt:lpstr>
      <vt:lpstr>Inverse Solutions of General MP?</vt:lpstr>
      <vt:lpstr>Toy Example: Block Covariance Matrix</vt:lpstr>
      <vt:lpstr>Toy Example: Block Covariance Matrix</vt:lpstr>
      <vt:lpstr>Thanks! This was fun.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Methods for Empirical Covariance Matrix Analysis</dc:title>
  <dc:creator>Miriam Huntley</dc:creator>
  <cp:lastModifiedBy>Miriam Huntley</cp:lastModifiedBy>
  <cp:revision>55</cp:revision>
  <dcterms:created xsi:type="dcterms:W3CDTF">2013-05-13T21:54:13Z</dcterms:created>
  <dcterms:modified xsi:type="dcterms:W3CDTF">2013-05-17T18:38:44Z</dcterms:modified>
</cp:coreProperties>
</file>