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sldIdLst>
    <p:sldId id="280" r:id="rId2"/>
    <p:sldId id="289" r:id="rId3"/>
    <p:sldId id="290" r:id="rId4"/>
    <p:sldId id="291" r:id="rId5"/>
    <p:sldId id="292" r:id="rId6"/>
    <p:sldId id="293" r:id="rId7"/>
    <p:sldId id="294" r:id="rId8"/>
    <p:sldId id="272" r:id="rId9"/>
    <p:sldId id="273" r:id="rId10"/>
    <p:sldId id="274" r:id="rId11"/>
    <p:sldId id="279" r:id="rId12"/>
    <p:sldId id="281" r:id="rId13"/>
    <p:sldId id="277" r:id="rId14"/>
    <p:sldId id="285" r:id="rId15"/>
    <p:sldId id="283" r:id="rId16"/>
    <p:sldId id="286" r:id="rId17"/>
    <p:sldId id="288" r:id="rId18"/>
    <p:sldId id="297" r:id="rId19"/>
    <p:sldId id="323" r:id="rId20"/>
    <p:sldId id="300" r:id="rId21"/>
    <p:sldId id="295" r:id="rId22"/>
    <p:sldId id="296" r:id="rId23"/>
    <p:sldId id="298" r:id="rId24"/>
    <p:sldId id="299" r:id="rId25"/>
    <p:sldId id="301" r:id="rId26"/>
    <p:sldId id="302" r:id="rId27"/>
    <p:sldId id="303" r:id="rId28"/>
    <p:sldId id="306" r:id="rId29"/>
    <p:sldId id="304" r:id="rId30"/>
    <p:sldId id="305" r:id="rId31"/>
    <p:sldId id="307" r:id="rId32"/>
    <p:sldId id="308" r:id="rId33"/>
    <p:sldId id="324" r:id="rId34"/>
    <p:sldId id="310" r:id="rId35"/>
    <p:sldId id="311" r:id="rId36"/>
    <p:sldId id="314" r:id="rId37"/>
    <p:sldId id="313" r:id="rId38"/>
    <p:sldId id="320" r:id="rId39"/>
    <p:sldId id="322" r:id="rId40"/>
    <p:sldId id="316" r:id="rId41"/>
    <p:sldId id="317" r:id="rId42"/>
    <p:sldId id="31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4" autoAdjust="0"/>
  </p:normalViewPr>
  <p:slideViewPr>
    <p:cSldViewPr snapToGrid="0" snapToObjects="1">
      <p:cViewPr>
        <p:scale>
          <a:sx n="90" d="100"/>
          <a:sy n="90" d="100"/>
        </p:scale>
        <p:origin x="-1368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18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346D5-EE76-E34F-BC0F-1DA15823852A}" type="datetimeFigureOut">
              <a:t>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DAD75-4B71-D04D-B95B-E9CCDFC567E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6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uncertainty principle – relates to measurements, linewidths, etc.</a:t>
            </a:r>
            <a:br>
              <a:rPr lang="en-US"/>
            </a:br>
            <a:r>
              <a:rPr lang="en-US"/>
              <a:t>quantized action (“old quantum mechanics”)</a:t>
            </a:r>
          </a:p>
          <a:p>
            <a:endParaRPr lang="en-US"/>
          </a:p>
          <a:p>
            <a:r>
              <a:rPr lang="en-US"/>
              <a:t>EPR, Bell entanglement – relates to foundations, i.e. the question of whether</a:t>
            </a:r>
            <a:br>
              <a:rPr lang="en-US"/>
            </a:br>
            <a:r>
              <a:rPr lang="en-US"/>
              <a:t>QM could be an effective theory.</a:t>
            </a:r>
          </a:p>
          <a:p>
            <a:endParaRPr lang="en-US"/>
          </a:p>
          <a:p>
            <a:r>
              <a:rPr lang="en-US"/>
              <a:t>vN entropy</a:t>
            </a:r>
            <a:br>
              <a:rPr lang="en-US"/>
            </a:br>
            <a:r>
              <a:rPr lang="en-US"/>
              <a:t>Lieb-Ruskai (Petz, etc.) – SSA – q stat mech, technical questions about</a:t>
            </a:r>
            <a:br>
              <a:rPr lang="en-US"/>
            </a:br>
            <a:r>
              <a:rPr lang="en-US"/>
              <a:t>how entropy works in the quantum case.</a:t>
            </a:r>
          </a:p>
          <a:p>
            <a:endParaRPr lang="en-US"/>
          </a:p>
          <a:p>
            <a:r>
              <a:rPr lang="en-US"/>
              <a:t>Holevo, Helstrom, etc – measurement.  semi-classical information theory.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AD75-4B71-D04D-B95B-E9CCDFC567EF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1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AD75-4B71-D04D-B95B-E9CCDFC567EF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8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2246-D7D2-3649-A247-E02E800E6315}" type="datetimeFigureOut"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DEFB-4FDA-184E-8B7D-8F41117163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2246-D7D2-3649-A247-E02E800E6315}" type="datetimeFigureOut">
              <a:t>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DEFB-4FDA-184E-8B7D-8F41117163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2246-D7D2-3649-A247-E02E800E6315}" type="datetimeFigureOut">
              <a:t>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DEFB-4FDA-184E-8B7D-8F41117163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2246-D7D2-3649-A247-E02E800E6315}" type="datetimeFigureOut">
              <a:t>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DEFB-4FDA-184E-8B7D-8F41117163B5}" type="slidenum"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2246-D7D2-3649-A247-E02E800E6315}" type="datetimeFigureOut"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DEFB-4FDA-184E-8B7D-8F41117163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2246-D7D2-3649-A247-E02E800E6315}" type="datetimeFigureOut"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DEFB-4FDA-184E-8B7D-8F41117163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2246-D7D2-3649-A247-E02E800E6315}" type="datetimeFigureOut"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DEFB-4FDA-184E-8B7D-8F41117163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2246-D7D2-3649-A247-E02E800E6315}" type="datetimeFigureOut"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DEFB-4FDA-184E-8B7D-8F41117163B5}" type="slidenum"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2246-D7D2-3649-A247-E02E800E6315}" type="datetimeFigureOut"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DEFB-4FDA-184E-8B7D-8F41117163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2246-D7D2-3649-A247-E02E800E6315}" type="datetimeFigureOut">
              <a:t>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DEFB-4FDA-184E-8B7D-8F41117163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2246-D7D2-3649-A247-E02E800E6315}" type="datetimeFigureOut">
              <a:t>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DEFB-4FDA-184E-8B7D-8F41117163B5}" type="slidenum"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2246-D7D2-3649-A247-E02E800E6315}" type="datetimeFigureOut">
              <a:t>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DEFB-4FDA-184E-8B7D-8F41117163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2246-D7D2-3649-A247-E02E800E6315}" type="datetimeFigureOut">
              <a:t>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DEFB-4FDA-184E-8B7D-8F41117163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2246-D7D2-3649-A247-E02E800E6315}" type="datetimeFigureOut">
              <a:t>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DEFB-4FDA-184E-8B7D-8F41117163B5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112C2246-D7D2-3649-A247-E02E800E6315}" type="datetimeFigureOut">
              <a:t>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3954DEFB-4FDA-184E-8B7D-8F41117163B5}" type="slidenum"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90" y="-76965"/>
            <a:ext cx="48500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3838" y="269381"/>
            <a:ext cx="3177232" cy="298885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Quantum</a:t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>Shannon</a:t>
            </a:r>
            <a:br>
              <a:rPr lang="en-US">
                <a:solidFill>
                  <a:srgbClr val="FFFF00"/>
                </a:solidFill>
              </a:rPr>
            </a:br>
            <a:r>
              <a:rPr lang="en-US">
                <a:solidFill>
                  <a:srgbClr val="FFFF00"/>
                </a:solidFill>
              </a:rPr>
              <a:t>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8252" y="5026699"/>
            <a:ext cx="4330095" cy="14464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Aram Harrow (MIT)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QIP 2016 tutorial</a:t>
            </a:r>
          </a:p>
          <a:p>
            <a:r>
              <a:rPr lang="en-US">
                <a:solidFill>
                  <a:schemeClr val="tx1"/>
                </a:solidFill>
              </a:rPr>
              <a:t>9-10 January, 2016</a:t>
            </a:r>
          </a:p>
        </p:txBody>
      </p:sp>
    </p:spTree>
    <p:extLst>
      <p:ext uri="{BB962C8B-B14F-4D97-AF65-F5344CB8AC3E}">
        <p14:creationId xmlns:p14="http://schemas.microsoft.com/office/powerpoint/2010/main" val="226379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/>
              <a:t>metrics</a:t>
            </a:r>
          </a:p>
          <a:p>
            <a:pPr>
              <a:buFont typeface="Arial"/>
              <a:buChar char="•"/>
            </a:pPr>
            <a:r>
              <a:rPr lang="en-US"/>
              <a:t>compressing quantum ensembles (Schumacher coding)</a:t>
            </a:r>
          </a:p>
          <a:p>
            <a:pPr>
              <a:buFont typeface="Arial"/>
              <a:buChar char="•"/>
            </a:pPr>
            <a:r>
              <a:rPr lang="en-US"/>
              <a:t>sending classical messages over q channels (HSW)</a:t>
            </a:r>
          </a:p>
          <a:p>
            <a:pPr>
              <a:buFont typeface="Arial"/>
              <a:buChar char="•"/>
            </a:pPr>
            <a:r>
              <a:rPr lang="en-US"/>
              <a:t>remote state preparation (RSP)</a:t>
            </a:r>
          </a:p>
          <a:p>
            <a:pPr>
              <a:buFont typeface="Arial"/>
              <a:buChar char="•"/>
            </a:pPr>
            <a:r>
              <a:rPr lang="en-US"/>
              <a:t>Schur duality</a:t>
            </a:r>
          </a:p>
          <a:p>
            <a:pPr>
              <a:buFont typeface="Arial"/>
              <a:buChar char="•"/>
            </a:pPr>
            <a:r>
              <a:rPr lang="en-US"/>
              <a:t>RSP and the strong converse</a:t>
            </a:r>
          </a:p>
          <a:p>
            <a:pPr>
              <a:buFont typeface="Arial"/>
              <a:buChar char="•"/>
            </a:pPr>
            <a:r>
              <a:rPr lang="en-US"/>
              <a:t>hypothesis testing</a:t>
            </a:r>
          </a:p>
          <a:p>
            <a:pPr>
              <a:buFont typeface="Arial"/>
              <a:buChar char="•"/>
            </a:pPr>
            <a:r>
              <a:rPr lang="en-US"/>
              <a:t>merging</a:t>
            </a:r>
          </a:p>
          <a:p>
            <a:pPr>
              <a:buFont typeface="Arial"/>
              <a:buChar char="•"/>
            </a:pPr>
            <a:r>
              <a:rPr lang="en-US"/>
              <a:t>quantum conditional mutual information and q Markov states</a:t>
            </a:r>
          </a:p>
        </p:txBody>
      </p:sp>
    </p:spTree>
    <p:extLst>
      <p:ext uri="{BB962C8B-B14F-4D97-AF65-F5344CB8AC3E}">
        <p14:creationId xmlns:p14="http://schemas.microsoft.com/office/powerpoint/2010/main" val="68075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375" y="1281513"/>
            <a:ext cx="80182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Trace distance    </a:t>
            </a:r>
            <a:r>
              <a:rPr lang="en-US" sz="2800"/>
              <a:t>T(ρ,σ) := ½ || ρ-σ ||</a:t>
            </a:r>
            <a:r>
              <a:rPr lang="en-US" sz="2800" baseline="-25000"/>
              <a:t>1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Is a metric.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accent4"/>
                </a:solidFill>
              </a:rPr>
              <a:t>monotone:</a:t>
            </a:r>
            <a:r>
              <a:rPr lang="en-US" sz="2400"/>
              <a:t> T(ρ,σ) ≥ T(N(ρ),N(σ))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and this is achieved by a measurement</a:t>
            </a:r>
            <a:br>
              <a:rPr lang="en-US" sz="2400"/>
            </a:br>
            <a:r>
              <a:rPr lang="en-US" sz="2400">
                <a:sym typeface="Wingdings"/>
              </a:rPr>
              <a:t> T = max m’mt bias</a:t>
            </a:r>
            <a:r>
              <a:rPr lang="en-US" sz="2400"/>
              <a:t> </a:t>
            </a:r>
            <a:br>
              <a:rPr lang="en-US" sz="2400"/>
            </a:br>
            <a:endParaRPr lang="en-US" sz="2400"/>
          </a:p>
        </p:txBody>
      </p:sp>
      <p:grpSp>
        <p:nvGrpSpPr>
          <p:cNvPr id="3" name="Group 2"/>
          <p:cNvGrpSpPr/>
          <p:nvPr/>
        </p:nvGrpSpPr>
        <p:grpSpPr>
          <a:xfrm>
            <a:off x="438375" y="3469018"/>
            <a:ext cx="7375406" cy="2000548"/>
            <a:chOff x="438375" y="3469018"/>
            <a:chExt cx="7375406" cy="2000548"/>
          </a:xfrm>
        </p:grpSpPr>
        <p:sp>
          <p:nvSpPr>
            <p:cNvPr id="6" name="TextBox 5"/>
            <p:cNvSpPr txBox="1"/>
            <p:nvPr/>
          </p:nvSpPr>
          <p:spPr>
            <a:xfrm>
              <a:off x="438375" y="3469018"/>
              <a:ext cx="6045245" cy="2000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Fidelity</a:t>
              </a:r>
              <a:br>
                <a:rPr lang="en-US" sz="2800">
                  <a:solidFill>
                    <a:srgbClr val="FFFF00"/>
                  </a:solidFill>
                </a:rPr>
              </a:br>
              <a:endParaRPr lang="en-US" sz="2400"/>
            </a:p>
            <a:p>
              <a:pPr marL="342900" indent="-342900">
                <a:buFont typeface="Arial"/>
                <a:buChar char="•"/>
              </a:pPr>
              <a:r>
                <a:rPr lang="en-US" sz="2400"/>
                <a:t>F=1 iff ρ=σ and F=0 iff ρ⊥σ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/>
                <a:t>monotone F(ρ,σ) ≤ F(N(ρ),N(σ))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/>
                <a:t>and this is achieved by a measurement!</a:t>
              </a: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104" y="3469018"/>
              <a:ext cx="5898677" cy="68223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51655" y="5528597"/>
            <a:ext cx="8392649" cy="1200328"/>
            <a:chOff x="551655" y="5528597"/>
            <a:chExt cx="8392649" cy="1200328"/>
          </a:xfrm>
        </p:grpSpPr>
        <p:sp>
          <p:nvSpPr>
            <p:cNvPr id="9" name="TextBox 8"/>
            <p:cNvSpPr txBox="1"/>
            <p:nvPr/>
          </p:nvSpPr>
          <p:spPr>
            <a:xfrm>
              <a:off x="4156658" y="5528597"/>
              <a:ext cx="4787646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</a:rPr>
                <a:t>Pure states</a:t>
              </a:r>
              <a:r>
                <a:rPr lang="en-US" sz="2400"/>
                <a:t> with angle θ:</a:t>
              </a:r>
            </a:p>
            <a:p>
              <a:r>
                <a:rPr lang="en-US" sz="2400"/>
                <a:t>F = cos(θ) and T = sin(θ).</a:t>
              </a:r>
              <a:br>
                <a:rPr lang="en-US" sz="2400"/>
              </a:br>
              <a:r>
                <a:rPr lang="en-US" sz="2400"/>
                <a:t>(exercise: which m’mts saturate?)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1655" y="5605697"/>
              <a:ext cx="28777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Relation: </a:t>
              </a:r>
              <a:br>
                <a:rPr lang="en-US" sz="2800">
                  <a:solidFill>
                    <a:srgbClr val="FFFF00"/>
                  </a:solidFill>
                </a:rPr>
              </a:br>
              <a:r>
                <a:rPr lang="en-US" sz="2800"/>
                <a:t>1-F ≤ T ≤ (1-F</a:t>
              </a:r>
              <a:r>
                <a:rPr lang="en-US" sz="2800" baseline="30000"/>
                <a:t>2</a:t>
              </a:r>
              <a:r>
                <a:rPr lang="en-US" sz="2800"/>
                <a:t>)</a:t>
              </a:r>
              <a:r>
                <a:rPr lang="en-US" sz="2800" baseline="30000"/>
                <a:t>1/2</a:t>
              </a:r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293428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case for fidelity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479324"/>
            <a:ext cx="670380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Uhlmann’s theorem</a:t>
            </a:r>
            <a:r>
              <a:rPr lang="en-US" sz="2400"/>
              <a:t>:</a:t>
            </a:r>
            <a:br>
              <a:rPr lang="en-US" sz="2400"/>
            </a:br>
            <a:r>
              <a:rPr lang="en-US" sz="2400"/>
              <a:t>F(ρ</a:t>
            </a:r>
            <a:r>
              <a:rPr lang="en-US" sz="2400" baseline="-25000"/>
              <a:t>A</a:t>
            </a:r>
            <a:r>
              <a:rPr lang="en-US" sz="2400"/>
              <a:t>, σ</a:t>
            </a:r>
            <a:r>
              <a:rPr lang="en-US" sz="2400" baseline="-25000"/>
              <a:t>A</a:t>
            </a:r>
            <a:r>
              <a:rPr lang="en-US" sz="2400"/>
              <a:t>) = max</a:t>
            </a:r>
            <a:r>
              <a:rPr lang="en-US" sz="2400" baseline="-25000"/>
              <a:t>ψ,φ</a:t>
            </a:r>
            <a:r>
              <a:rPr lang="en-US" sz="2400"/>
              <a:t> F(ψ</a:t>
            </a:r>
            <a:r>
              <a:rPr lang="en-US" sz="2400" baseline="-25000"/>
              <a:t>AB</a:t>
            </a:r>
            <a:r>
              <a:rPr lang="en-US" sz="2400"/>
              <a:t>, φ</a:t>
            </a:r>
            <a:r>
              <a:rPr lang="en-US" sz="2400" baseline="-25000"/>
              <a:t>AB</a:t>
            </a:r>
            <a:r>
              <a:rPr lang="en-US" sz="2400"/>
              <a:t>) s.t. </a:t>
            </a:r>
            <a:br>
              <a:rPr lang="en-US" sz="2400"/>
            </a:br>
            <a:r>
              <a:rPr lang="en-US" sz="2400"/>
              <a:t>ψ=|ψ⟩⟨ψ|, φ=|φ⟩⟨φ|, ψ</a:t>
            </a:r>
            <a:r>
              <a:rPr lang="en-US" sz="2400" baseline="-25000"/>
              <a:t>A</a:t>
            </a:r>
            <a:r>
              <a:rPr lang="en-US" sz="2400"/>
              <a:t> = ρ</a:t>
            </a:r>
            <a:r>
              <a:rPr lang="en-US" sz="2400" baseline="-25000"/>
              <a:t>A</a:t>
            </a:r>
            <a:r>
              <a:rPr lang="en-US" sz="2400"/>
              <a:t>, φ</a:t>
            </a:r>
            <a:r>
              <a:rPr lang="en-US" sz="2400" baseline="-25000"/>
              <a:t>A</a:t>
            </a:r>
            <a:r>
              <a:rPr lang="en-US" sz="2400"/>
              <a:t> = σ</a:t>
            </a:r>
            <a:r>
              <a:rPr lang="en-US" sz="2400" baseline="-25000"/>
              <a:t>A</a:t>
            </a:r>
            <a:r>
              <a:rPr lang="en-US" sz="240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732292"/>
            <a:ext cx="77636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Note:</a:t>
            </a:r>
          </a:p>
          <a:p>
            <a:pPr marL="457200" indent="-457200">
              <a:buAutoNum type="arabicPeriod"/>
            </a:pPr>
            <a:r>
              <a:rPr lang="en-US" sz="2400"/>
              <a:t>≥ from monotonicity. </a:t>
            </a:r>
            <a:br>
              <a:rPr lang="en-US" sz="2400"/>
            </a:br>
            <a:r>
              <a:rPr lang="en-US" sz="2400"/>
              <a:t>= requires sweat</a:t>
            </a:r>
          </a:p>
          <a:p>
            <a:pPr marL="457200" indent="-457200">
              <a:buAutoNum type="arabicPeriod"/>
            </a:pPr>
            <a:endParaRPr lang="en-US" sz="2400"/>
          </a:p>
          <a:p>
            <a:pPr marL="457200" indent="-457200">
              <a:buAutoNum type="arabicPeriod"/>
            </a:pPr>
            <a:r>
              <a:rPr lang="en-US" sz="2400"/>
              <a:t>Can fix either ψ or φ and max over the other.</a:t>
            </a:r>
          </a:p>
          <a:p>
            <a:pPr marL="457200" indent="-457200">
              <a:buAutoNum type="arabicPeriod"/>
            </a:pPr>
            <a:endParaRPr lang="en-US" sz="2400"/>
          </a:p>
          <a:p>
            <a:pPr marL="457200" indent="-457200">
              <a:buAutoNum type="arabicPeriod"/>
            </a:pPr>
            <a:r>
              <a:rPr lang="en-US" sz="2400"/>
              <a:t>F(ψ,φ) = |⟨ψ|φ⟩|. (Some use different convention.)</a:t>
            </a:r>
          </a:p>
          <a:p>
            <a:pPr marL="457200" indent="-457200">
              <a:buAutoNum type="arabicPeriod"/>
            </a:pPr>
            <a:endParaRPr lang="en-US" sz="2400"/>
          </a:p>
          <a:p>
            <a:pPr marL="457200" indent="-457200">
              <a:buAutoNum type="arabicPeriod"/>
            </a:pPr>
            <a:r>
              <a:rPr lang="en-US" sz="2400"/>
              <a:t>Implies that (1-F)</a:t>
            </a:r>
            <a:r>
              <a:rPr lang="en-US" sz="2400" baseline="30000"/>
              <a:t>1/2</a:t>
            </a:r>
            <a:r>
              <a:rPr lang="en-US" sz="2400" baseline="-25000"/>
              <a:t> </a:t>
            </a:r>
            <a:r>
              <a:rPr lang="en-US" sz="2400"/>
              <a:t>is a metric.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679" y="6183008"/>
            <a:ext cx="3342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Also F is multiplicative.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71851" y="550111"/>
            <a:ext cx="1176680" cy="3659508"/>
            <a:chOff x="7671851" y="550111"/>
            <a:chExt cx="1176680" cy="3659508"/>
          </a:xfrm>
        </p:grpSpPr>
        <p:sp>
          <p:nvSpPr>
            <p:cNvPr id="8" name="TextBox 7"/>
            <p:cNvSpPr txBox="1"/>
            <p:nvPr/>
          </p:nvSpPr>
          <p:spPr>
            <a:xfrm>
              <a:off x="7671851" y="2270627"/>
              <a:ext cx="116205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Church</a:t>
              </a:r>
            </a:p>
            <a:p>
              <a:r>
                <a:rPr lang="en-US" sz="2400"/>
                <a:t>of the</a:t>
              </a:r>
            </a:p>
            <a:p>
              <a:r>
                <a:rPr lang="en-US" sz="2400"/>
                <a:t>Larger</a:t>
              </a:r>
            </a:p>
            <a:p>
              <a:r>
                <a:rPr lang="en-US" sz="2400"/>
                <a:t>Hilbert</a:t>
              </a:r>
            </a:p>
            <a:p>
              <a:r>
                <a:rPr lang="en-US" sz="2400"/>
                <a:t>Space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01519" y="550111"/>
              <a:ext cx="1147012" cy="1720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751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Compression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836" y="1739548"/>
            <a:ext cx="204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|ψ</a:t>
            </a:r>
            <a:r>
              <a:rPr lang="en-US" sz="2400" baseline="-25000"/>
              <a:t>x</a:t>
            </a:r>
            <a:r>
              <a:rPr lang="en-US" sz="2400"/>
              <a:t>⟩∈C</a:t>
            </a:r>
            <a:r>
              <a:rPr lang="en-US" sz="2400" baseline="30000"/>
              <a:t>d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/>
              <a:t>with prob p</a:t>
            </a:r>
            <a:r>
              <a:rPr lang="en-US" sz="2400" baseline="-25000"/>
              <a:t>x</a:t>
            </a:r>
            <a:endParaRPr lang="en-US" sz="240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56456" y="2155046"/>
            <a:ext cx="910872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014863" y="1866750"/>
            <a:ext cx="1411210" cy="5765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encoder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59663" y="2155046"/>
            <a:ext cx="6843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59663" y="2308983"/>
            <a:ext cx="843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dim</a:t>
            </a:r>
            <a:br>
              <a:rPr lang="en-US" sz="2400"/>
            </a:br>
            <a:r>
              <a:rPr lang="en-US" sz="2400"/>
              <a:t>r &lt; 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64634" y="1866750"/>
            <a:ext cx="1411210" cy="5765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decoder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251160" y="2155046"/>
            <a:ext cx="684351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43900" y="1872837"/>
            <a:ext cx="980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≈|ψ</a:t>
            </a:r>
            <a:r>
              <a:rPr lang="en-US" sz="2400" baseline="-25000"/>
              <a:t>x</a:t>
            </a:r>
            <a:r>
              <a:rPr lang="en-US" sz="2400"/>
              <a:t>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904" y="2807244"/>
            <a:ext cx="5424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</a:rPr>
              <a:t>Average fidelity: </a:t>
            </a:r>
            <a:br>
              <a:rPr lang="en-US" sz="2400">
                <a:solidFill>
                  <a:schemeClr val="accent4"/>
                </a:solidFill>
              </a:rPr>
            </a:br>
            <a:r>
              <a:rPr lang="en-US" sz="2400"/>
              <a:t>∑</a:t>
            </a:r>
            <a:r>
              <a:rPr lang="en-US" sz="2400" baseline="-25000"/>
              <a:t>x</a:t>
            </a:r>
            <a:r>
              <a:rPr lang="en-US" sz="2400"/>
              <a:t> p</a:t>
            </a:r>
            <a:r>
              <a:rPr lang="en-US" sz="2400" baseline="-25000"/>
              <a:t>x</a:t>
            </a:r>
            <a:r>
              <a:rPr lang="en-US" sz="2400"/>
              <a:t> F(ψ</a:t>
            </a:r>
            <a:r>
              <a:rPr lang="en-US" sz="2400" baseline="-25000"/>
              <a:t>x</a:t>
            </a:r>
            <a:r>
              <a:rPr lang="en-US" sz="2400"/>
              <a:t>, D(E(ψ</a:t>
            </a:r>
            <a:r>
              <a:rPr lang="en-US" sz="2400" baseline="-25000"/>
              <a:t>x</a:t>
            </a:r>
            <a:r>
              <a:rPr lang="en-US" sz="2400"/>
              <a:t>))) ≤ F(ρ, D(E(ρ)))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904" y="3835602"/>
            <a:ext cx="8078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Simplification: use ensemble density matrix</a:t>
            </a:r>
            <a:br>
              <a:rPr lang="en-US" sz="2400"/>
            </a:br>
            <a:r>
              <a:rPr lang="en-US" sz="2400"/>
              <a:t>ρ = ∑</a:t>
            </a:r>
            <a:r>
              <a:rPr lang="en-US" sz="2400" baseline="-25000"/>
              <a:t>x</a:t>
            </a:r>
            <a:r>
              <a:rPr lang="en-US" sz="2400"/>
              <a:t> p</a:t>
            </a:r>
            <a:r>
              <a:rPr lang="en-US" sz="2400" baseline="-25000"/>
              <a:t>x</a:t>
            </a:r>
            <a:r>
              <a:rPr lang="en-US" sz="2400"/>
              <a:t> ψ</a:t>
            </a:r>
            <a:r>
              <a:rPr lang="en-US" sz="2400" baseline="-25000"/>
              <a:t>x </a:t>
            </a:r>
            <a:r>
              <a:rPr lang="en-US" sz="2400"/>
              <a:t>with eigenvalues λ</a:t>
            </a:r>
            <a:r>
              <a:rPr lang="en-US" sz="2400" baseline="-25000"/>
              <a:t>1</a:t>
            </a:r>
            <a:r>
              <a:rPr lang="en-US" sz="2400"/>
              <a:t> ≥ λ</a:t>
            </a:r>
            <a:r>
              <a:rPr lang="en-US" sz="2400" baseline="-25000"/>
              <a:t>2</a:t>
            </a:r>
            <a:r>
              <a:rPr lang="en-US" sz="2400"/>
              <a:t> ≥ ... ≥ λ</a:t>
            </a:r>
            <a:r>
              <a:rPr lang="en-US" sz="2400" baseline="-25000"/>
              <a:t>d</a:t>
            </a:r>
            <a:r>
              <a:rPr lang="en-US" sz="2400"/>
              <a:t> ≥ 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7643" y="4951549"/>
            <a:ext cx="8161837" cy="1616096"/>
            <a:chOff x="207643" y="4951549"/>
            <a:chExt cx="8161837" cy="1616096"/>
          </a:xfrm>
        </p:grpSpPr>
        <p:sp>
          <p:nvSpPr>
            <p:cNvPr id="23" name="TextBox 22"/>
            <p:cNvSpPr txBox="1"/>
            <p:nvPr/>
          </p:nvSpPr>
          <p:spPr>
            <a:xfrm>
              <a:off x="277544" y="4951549"/>
              <a:ext cx="71096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rank(σ)=r ⇒ F(ρ,σ)</a:t>
              </a:r>
              <a:r>
                <a:rPr lang="en-US" sz="2400" baseline="30000"/>
                <a:t>2</a:t>
              </a:r>
              <a:r>
                <a:rPr lang="en-US" sz="2400"/>
                <a:t> ≤ tr [P</a:t>
              </a:r>
              <a:r>
                <a:rPr lang="en-US" sz="2400" baseline="-25000"/>
                <a:t>r</a:t>
              </a:r>
              <a:r>
                <a:rPr lang="en-US" sz="2400"/>
                <a:t>ρ] = λ</a:t>
              </a:r>
              <a:r>
                <a:rPr lang="en-US" sz="2400" baseline="-25000"/>
                <a:t>1</a:t>
              </a:r>
              <a:r>
                <a:rPr lang="en-US" sz="2400"/>
                <a:t> + ...  + λ</a:t>
              </a:r>
              <a:r>
                <a:rPr lang="en-US" sz="2400" baseline="-25000"/>
                <a:t>r</a:t>
              </a:r>
              <a:r>
                <a:rPr lang="en-US" sz="2400"/>
                <a:t/>
              </a:r>
              <a:br>
                <a:rPr lang="en-US" sz="2400"/>
              </a:br>
              <a:r>
                <a:rPr lang="en-US" sz="2400"/>
                <a:t>P</a:t>
              </a:r>
              <a:r>
                <a:rPr lang="en-US" sz="2400" baseline="-25000"/>
                <a:t>r</a:t>
              </a:r>
              <a:r>
                <a:rPr lang="en-US" sz="2400"/>
                <a:t> projects onto top r eigenvectors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7643" y="6105980"/>
              <a:ext cx="63210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Suggests optimal fidelity = (λ</a:t>
              </a:r>
              <a:r>
                <a:rPr lang="en-US" sz="2400" baseline="-25000"/>
                <a:t>1</a:t>
              </a:r>
              <a:r>
                <a:rPr lang="en-US" sz="2400"/>
                <a:t> + ... + λ</a:t>
              </a:r>
              <a:r>
                <a:rPr lang="en-US" sz="2400" baseline="-25000"/>
                <a:t>r</a:t>
              </a:r>
              <a:r>
                <a:rPr lang="en-US" sz="2400"/>
                <a:t>)</a:t>
              </a:r>
              <a:r>
                <a:rPr lang="en-US" sz="2400" baseline="30000"/>
                <a:t>1/2</a:t>
              </a:r>
              <a:r>
                <a:rPr lang="en-US" sz="2400"/>
                <a:t>.</a:t>
              </a:r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0720" y="5427240"/>
              <a:ext cx="1878760" cy="871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474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good to be true!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904" y="1693386"/>
            <a:ext cx="5686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Ensemble density matrix: ρ = ∑</a:t>
            </a:r>
            <a:r>
              <a:rPr lang="en-US" sz="2400" baseline="-25000"/>
              <a:t>x</a:t>
            </a:r>
            <a:r>
              <a:rPr lang="en-US" sz="2400"/>
              <a:t> p</a:t>
            </a:r>
            <a:r>
              <a:rPr lang="en-US" sz="2400" baseline="-25000"/>
              <a:t>x</a:t>
            </a:r>
            <a:r>
              <a:rPr lang="en-US" sz="2400"/>
              <a:t> ψ</a:t>
            </a:r>
            <a:r>
              <a:rPr lang="en-US" sz="2400" baseline="-25000"/>
              <a:t>x</a:t>
            </a:r>
            <a:endParaRPr lang="en-US" sz="2400"/>
          </a:p>
        </p:txBody>
      </p:sp>
      <p:sp>
        <p:nvSpPr>
          <p:cNvPr id="19" name="TextBox 18"/>
          <p:cNvSpPr txBox="1"/>
          <p:nvPr/>
        </p:nvSpPr>
        <p:spPr>
          <a:xfrm>
            <a:off x="429216" y="2347531"/>
            <a:ext cx="5299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Yes compression depends only on ρ.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9215" y="3065750"/>
            <a:ext cx="6909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But reproducing ρ is not enough!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1182" y="3740727"/>
            <a:ext cx="69263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consider:</a:t>
            </a:r>
            <a:br>
              <a:rPr lang="en-US" sz="2400"/>
            </a:br>
            <a:r>
              <a:rPr lang="en-US" sz="2400"/>
              <a:t> E(∙)=|0⟩⟨0|</a:t>
            </a:r>
          </a:p>
          <a:p>
            <a:r>
              <a:rPr lang="en-US" sz="2400"/>
              <a:t> D(∙)=ρ</a:t>
            </a:r>
          </a:p>
          <a:p>
            <a:endParaRPr lang="en-US" sz="2400"/>
          </a:p>
          <a:p>
            <a:r>
              <a:rPr lang="en-US" sz="2400"/>
              <a:t>Gets the average right but not the correlations.</a:t>
            </a:r>
          </a:p>
        </p:txBody>
      </p:sp>
    </p:spTree>
    <p:extLst>
      <p:ext uri="{BB962C8B-B14F-4D97-AF65-F5344CB8AC3E}">
        <p14:creationId xmlns:p14="http://schemas.microsoft.com/office/powerpoint/2010/main" val="225003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04" y="1422614"/>
            <a:ext cx="690409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Average fidelity: </a:t>
            </a:r>
            <a:br>
              <a:rPr lang="en-US" sz="2400"/>
            </a:br>
            <a:r>
              <a:rPr lang="en-US" sz="2400"/>
              <a:t>∑</a:t>
            </a:r>
            <a:r>
              <a:rPr lang="en-US" sz="2400" baseline="-25000"/>
              <a:t>x</a:t>
            </a:r>
            <a:r>
              <a:rPr lang="en-US" sz="2400"/>
              <a:t> p</a:t>
            </a:r>
            <a:r>
              <a:rPr lang="en-US" sz="2400" baseline="-25000"/>
              <a:t>x</a:t>
            </a:r>
            <a:r>
              <a:rPr lang="en-US" sz="2400"/>
              <a:t> F(ψ</a:t>
            </a:r>
            <a:r>
              <a:rPr lang="en-US" sz="2400" baseline="-25000"/>
              <a:t>x</a:t>
            </a:r>
            <a:r>
              <a:rPr lang="en-US" sz="2400"/>
              <a:t>, E(D(ψ</a:t>
            </a:r>
            <a:r>
              <a:rPr lang="en-US" sz="2400" baseline="-25000"/>
              <a:t>x</a:t>
            </a:r>
            <a:r>
              <a:rPr lang="en-US" sz="2400"/>
              <a:t>))) </a:t>
            </a:r>
          </a:p>
          <a:p>
            <a:r>
              <a:rPr lang="en-US" sz="2400"/>
              <a:t>	= F(∑</a:t>
            </a:r>
            <a:r>
              <a:rPr lang="en-US" sz="2400" baseline="-25000"/>
              <a:t>x</a:t>
            </a:r>
            <a:r>
              <a:rPr lang="en-US" sz="2400"/>
              <a:t> p</a:t>
            </a:r>
            <a:r>
              <a:rPr lang="en-US" sz="2400" baseline="-25000"/>
              <a:t>x</a:t>
            </a:r>
            <a:r>
              <a:rPr lang="en-US" sz="2400"/>
              <a:t> |x⟩⟨x| ⊗ ψ</a:t>
            </a:r>
            <a:r>
              <a:rPr lang="en-US" sz="2400" baseline="-25000"/>
              <a:t>x</a:t>
            </a:r>
            <a:r>
              <a:rPr lang="en-US" sz="2400"/>
              <a:t>, ∑</a:t>
            </a:r>
            <a:r>
              <a:rPr lang="en-US" sz="2400" baseline="-25000"/>
              <a:t>x</a:t>
            </a:r>
            <a:r>
              <a:rPr lang="en-US" sz="2400"/>
              <a:t> p</a:t>
            </a:r>
            <a:r>
              <a:rPr lang="en-US" sz="2400" baseline="-25000"/>
              <a:t>x</a:t>
            </a:r>
            <a:r>
              <a:rPr lang="en-US" sz="2400"/>
              <a:t> |x⟩⟨x| ⊗ E(D(ψ</a:t>
            </a:r>
            <a:r>
              <a:rPr lang="en-US" sz="2400" baseline="-25000"/>
              <a:t>x</a:t>
            </a:r>
            <a:r>
              <a:rPr lang="en-US" sz="2400"/>
              <a:t>)))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7904" y="332935"/>
            <a:ext cx="8430771" cy="4229069"/>
            <a:chOff x="377904" y="332935"/>
            <a:chExt cx="8430771" cy="4229069"/>
          </a:xfrm>
        </p:grpSpPr>
        <p:sp>
          <p:nvSpPr>
            <p:cNvPr id="6" name="TextBox 5"/>
            <p:cNvSpPr txBox="1"/>
            <p:nvPr/>
          </p:nvSpPr>
          <p:spPr>
            <a:xfrm>
              <a:off x="377904" y="2873398"/>
              <a:ext cx="79415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Not so easy to analyze.</a:t>
              </a:r>
            </a:p>
            <a:p>
              <a:r>
                <a:rPr lang="en-US" sz="2400"/>
                <a:t>Instead follow the Church of the Larger Hilbert Space.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2003" y="332935"/>
              <a:ext cx="1526672" cy="2290007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5955" y="3827293"/>
              <a:ext cx="4179264" cy="73471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77904" y="4553821"/>
            <a:ext cx="6708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Avg fidelity ≥ F(𝜑, (id</a:t>
            </a:r>
            <a:r>
              <a:rPr lang="en-US" sz="2400" baseline="-25000"/>
              <a:t>R</a:t>
            </a:r>
            <a:r>
              <a:rPr lang="en-US" sz="2400"/>
              <a:t> ⊗ D∘E</a:t>
            </a:r>
            <a:r>
              <a:rPr lang="en-US" sz="2400" baseline="-25000"/>
              <a:t>Q</a:t>
            </a:r>
            <a:r>
              <a:rPr lang="en-US" sz="2400"/>
              <a:t>)(𝜑))</a:t>
            </a:r>
          </a:p>
          <a:p>
            <a:r>
              <a:rPr lang="en-US" sz="2400"/>
              <a:t>(pf: monotonicity under map that measures R.)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5503075"/>
            <a:ext cx="775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Protocol: E(ω) = P</a:t>
            </a:r>
            <a:r>
              <a:rPr lang="en-US" sz="2400" baseline="-25000"/>
              <a:t>r</a:t>
            </a:r>
            <a:r>
              <a:rPr lang="en-US" sz="2400"/>
              <a:t> ω P</a:t>
            </a:r>
            <a:r>
              <a:rPr lang="en-US" sz="2400" baseline="-25000"/>
              <a:t>r</a:t>
            </a:r>
            <a:r>
              <a:rPr lang="en-US" sz="2400"/>
              <a:t>.   D = id.</a:t>
            </a:r>
          </a:p>
          <a:p>
            <a:r>
              <a:rPr lang="en-US" sz="2400"/>
              <a:t>achieves F = ⟨𝜑| (I ⊗ P</a:t>
            </a:r>
            <a:r>
              <a:rPr lang="en-US" sz="2400" baseline="-25000"/>
              <a:t>r</a:t>
            </a:r>
            <a:r>
              <a:rPr lang="en-US" sz="2400"/>
              <a:t>) |𝜑⟩ = tr [ρP</a:t>
            </a:r>
            <a:r>
              <a:rPr lang="en-US" sz="2400" baseline="-25000"/>
              <a:t>r</a:t>
            </a:r>
            <a:r>
              <a:rPr lang="en-US" sz="2400"/>
              <a:t>] = </a:t>
            </a:r>
            <a:r>
              <a:rPr lang="en-US" sz="2400">
                <a:sym typeface="Wingdings"/>
              </a:rPr>
              <a:t>λ</a:t>
            </a:r>
            <a:r>
              <a:rPr lang="en-US" sz="2400" baseline="-25000">
                <a:sym typeface="Wingdings"/>
              </a:rPr>
              <a:t>1</a:t>
            </a:r>
            <a:r>
              <a:rPr lang="en-US" sz="2400">
                <a:sym typeface="Wingdings"/>
              </a:rPr>
              <a:t> + ... + λ</a:t>
            </a:r>
            <a:r>
              <a:rPr lang="en-US" sz="2400" baseline="-25000">
                <a:sym typeface="Wingdings"/>
              </a:rPr>
              <a:t>r</a:t>
            </a:r>
            <a:endParaRPr lang="en-US" sz="240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30871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7651" y="1488004"/>
            <a:ext cx="4855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Complication: E, D might be noisy.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5800" y="315420"/>
            <a:ext cx="8133825" cy="5980255"/>
            <a:chOff x="685800" y="315420"/>
            <a:chExt cx="8133825" cy="5980255"/>
          </a:xfrm>
        </p:grpSpPr>
        <p:sp>
          <p:nvSpPr>
            <p:cNvPr id="5" name="TextBox 4"/>
            <p:cNvSpPr txBox="1"/>
            <p:nvPr/>
          </p:nvSpPr>
          <p:spPr>
            <a:xfrm>
              <a:off x="685800" y="2140692"/>
              <a:ext cx="5713499" cy="4154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Solution: purify!</a:t>
              </a:r>
            </a:p>
            <a:p>
              <a:endParaRPr lang="en-US" sz="2400"/>
            </a:p>
            <a:p>
              <a:r>
                <a:rPr lang="en-US" sz="2400"/>
                <a:t>1. Write D(E(ω)) = tr</a:t>
              </a:r>
              <a:r>
                <a:rPr lang="en-US" sz="2400" baseline="-25000"/>
                <a:t>G</a:t>
              </a:r>
              <a:r>
                <a:rPr lang="en-US" sz="2400"/>
                <a:t> VωV†</a:t>
              </a:r>
            </a:p>
            <a:p>
              <a:r>
                <a:rPr lang="en-US" sz="2400"/>
                <a:t>where V is an isometry from Q -&gt; Q⊗G.</a:t>
              </a:r>
            </a:p>
            <a:p>
              <a:endParaRPr lang="en-US" sz="2400"/>
            </a:p>
            <a:p>
              <a:r>
                <a:rPr lang="en-US" sz="2400"/>
                <a:t>2. Uhlmann </a:t>
              </a:r>
              <a:r>
                <a:rPr lang="en-US" sz="2400">
                  <a:sym typeface="Wingdings"/>
                </a:rPr>
                <a:t></a:t>
              </a:r>
            </a:p>
            <a:p>
              <a:r>
                <a:rPr lang="en-US" sz="2400">
                  <a:sym typeface="Wingdings"/>
                </a:rPr>
                <a:t>F(𝜑, tr</a:t>
              </a:r>
              <a:r>
                <a:rPr lang="en-US" sz="2400" baseline="-25000">
                  <a:sym typeface="Wingdings"/>
                </a:rPr>
                <a:t>G </a:t>
              </a:r>
              <a:r>
                <a:rPr lang="en-US" sz="2400">
                  <a:sym typeface="Wingdings"/>
                </a:rPr>
                <a:t>V𝜑V†) = |⟨𝜑|</a:t>
              </a:r>
              <a:r>
                <a:rPr lang="en-US" sz="2400" baseline="-25000">
                  <a:sym typeface="Wingdings"/>
                </a:rPr>
                <a:t>RQ</a:t>
              </a:r>
              <a:r>
                <a:rPr lang="en-US" sz="2400">
                  <a:sym typeface="Wingdings"/>
                </a:rPr>
                <a:t>⟨0|</a:t>
              </a:r>
              <a:r>
                <a:rPr lang="en-US" sz="2400" baseline="-25000">
                  <a:sym typeface="Wingdings"/>
                </a:rPr>
                <a:t>G</a:t>
              </a:r>
              <a:r>
                <a:rPr lang="en-US" sz="2400">
                  <a:sym typeface="Wingdings"/>
                </a:rPr>
                <a:t> V |𝜑⟩</a:t>
              </a:r>
              <a:r>
                <a:rPr lang="en-US" sz="2400" baseline="-25000">
                  <a:sym typeface="Wingdings"/>
                </a:rPr>
                <a:t>RQ</a:t>
              </a:r>
              <a:r>
                <a:rPr lang="en-US" sz="2400">
                  <a:sym typeface="Wingdings"/>
                </a:rPr>
                <a:t>|</a:t>
              </a:r>
            </a:p>
            <a:p>
              <a:endParaRPr lang="en-US" sz="2400">
                <a:sym typeface="Wingdings"/>
              </a:endParaRPr>
            </a:p>
            <a:p>
              <a:r>
                <a:rPr lang="en-US" sz="2400">
                  <a:sym typeface="Wingdings"/>
                </a:rPr>
                <a:t>3. a little linear algebra  </a:t>
              </a:r>
              <a:br>
                <a:rPr lang="en-US" sz="2400">
                  <a:sym typeface="Wingdings"/>
                </a:rPr>
              </a:br>
              <a:r>
                <a:rPr lang="en-US" sz="2400">
                  <a:sym typeface="Wingdings"/>
                </a:rPr>
                <a:t>F ≤ tr[ρP] for P rank-r and ||P||≤1</a:t>
              </a:r>
            </a:p>
            <a:p>
              <a:r>
                <a:rPr lang="en-US" sz="2400">
                  <a:sym typeface="Wingdings"/>
                </a:rPr>
                <a:t>  ≤ λ</a:t>
              </a:r>
              <a:r>
                <a:rPr lang="en-US" sz="2400" baseline="-25000">
                  <a:sym typeface="Wingdings"/>
                </a:rPr>
                <a:t>1</a:t>
              </a:r>
              <a:r>
                <a:rPr lang="en-US" sz="2400">
                  <a:sym typeface="Wingdings"/>
                </a:rPr>
                <a:t> + ... + λ</a:t>
              </a:r>
              <a:r>
                <a:rPr lang="en-US" sz="2400" baseline="-25000">
                  <a:sym typeface="Wingdings"/>
                </a:rPr>
                <a:t>r</a:t>
              </a:r>
              <a:endParaRPr lang="en-US" sz="2400">
                <a:sym typeface="Wingding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1741" y="315420"/>
              <a:ext cx="1387884" cy="2081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047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9224"/>
            <a:ext cx="7770813" cy="1074284"/>
          </a:xfrm>
        </p:spPr>
        <p:txBody>
          <a:bodyPr>
            <a:normAutofit/>
          </a:bodyPr>
          <a:lstStyle/>
          <a:p>
            <a:r>
              <a:rPr lang="en-US"/>
              <a:t>compressing i.i.d. sources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680" y="1141861"/>
            <a:ext cx="463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Quantum story ≈ classical story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388" y="1726393"/>
            <a:ext cx="850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ρ</a:t>
            </a:r>
            <a:r>
              <a:rPr lang="en-US" sz="2400" baseline="30000"/>
              <a:t>⊗n</a:t>
            </a:r>
            <a:r>
              <a:rPr lang="en-US" sz="2400"/>
              <a:t> has eigenvalues λ</a:t>
            </a:r>
            <a:r>
              <a:rPr lang="en-US" sz="2400" baseline="-25000"/>
              <a:t>x</a:t>
            </a:r>
            <a:r>
              <a:rPr lang="en-US" sz="2200" baseline="-50000"/>
              <a:t>1</a:t>
            </a:r>
            <a:r>
              <a:rPr lang="en-US" sz="2400" baseline="-25000"/>
              <a:t> </a:t>
            </a:r>
            <a:r>
              <a:rPr lang="en-US" sz="2400"/>
              <a:t>λ</a:t>
            </a:r>
            <a:r>
              <a:rPr lang="en-US" sz="2400" baseline="-25000"/>
              <a:t>x</a:t>
            </a:r>
            <a:r>
              <a:rPr lang="en-US" sz="2200" baseline="-50000"/>
              <a:t>2 </a:t>
            </a:r>
            <a:r>
              <a:rPr lang="en-US" sz="2200"/>
              <a:t>⋅⋅⋅ </a:t>
            </a:r>
            <a:r>
              <a:rPr lang="en-US" sz="2400"/>
              <a:t>λ</a:t>
            </a:r>
            <a:r>
              <a:rPr lang="en-US" sz="2400" baseline="-25000"/>
              <a:t>x</a:t>
            </a:r>
            <a:r>
              <a:rPr lang="en-US" sz="2200" baseline="-50000"/>
              <a:t>n </a:t>
            </a:r>
            <a:r>
              <a:rPr lang="en-US" sz="2400"/>
              <a:t>for X=(x</a:t>
            </a:r>
            <a:r>
              <a:rPr lang="en-US" sz="2400" baseline="-25000"/>
              <a:t>1</a:t>
            </a:r>
            <a:r>
              <a:rPr lang="en-US" sz="2400"/>
              <a:t>,...,x</a:t>
            </a:r>
            <a:r>
              <a:rPr lang="en-US" sz="2400" baseline="-25000"/>
              <a:t>n</a:t>
            </a:r>
            <a:r>
              <a:rPr lang="en-US" sz="2400"/>
              <a:t>) ∈ [d]</a:t>
            </a:r>
            <a:r>
              <a:rPr lang="en-US" sz="2400" baseline="30000"/>
              <a:t>n</a:t>
            </a:r>
            <a:r>
              <a:rPr lang="en-US" sz="2400"/>
              <a:t> 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1590" y="3427070"/>
            <a:ext cx="5238231" cy="3213543"/>
            <a:chOff x="81590" y="3427070"/>
            <a:chExt cx="5238231" cy="3213543"/>
          </a:xfrm>
        </p:grpSpPr>
        <p:sp>
          <p:nvSpPr>
            <p:cNvPr id="17" name="TextBox 16"/>
            <p:cNvSpPr txBox="1"/>
            <p:nvPr/>
          </p:nvSpPr>
          <p:spPr>
            <a:xfrm>
              <a:off x="81590" y="3427070"/>
              <a:ext cx="52382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Chalkboard"/>
                  <a:cs typeface="Chalkboard"/>
                </a:rPr>
                <a:t>distribution of </a:t>
              </a:r>
              <a:r>
                <a:rPr lang="en-US" sz="2400"/>
                <a:t>-log(λ</a:t>
              </a:r>
              <a:r>
                <a:rPr lang="en-US" sz="2400" baseline="-25000"/>
                <a:t>x</a:t>
              </a:r>
              <a:r>
                <a:rPr lang="en-US" sz="2000" baseline="-50000"/>
                <a:t>1</a:t>
              </a:r>
              <a:r>
                <a:rPr lang="en-US" sz="2400" baseline="-25000"/>
                <a:t> </a:t>
              </a:r>
              <a:r>
                <a:rPr lang="en-US" sz="2400"/>
                <a:t>λ</a:t>
              </a:r>
              <a:r>
                <a:rPr lang="en-US" sz="2400" baseline="-25000"/>
                <a:t>x</a:t>
              </a:r>
              <a:r>
                <a:rPr lang="en-US" sz="2000" baseline="-50000"/>
                <a:t>2 </a:t>
              </a:r>
              <a:r>
                <a:rPr lang="en-US" sz="2000"/>
                <a:t>⋅⋅⋅ </a:t>
              </a:r>
              <a:r>
                <a:rPr lang="en-US" sz="2400"/>
                <a:t>λ</a:t>
              </a:r>
              <a:r>
                <a:rPr lang="en-US" sz="2400" baseline="-25000"/>
                <a:t>x</a:t>
              </a:r>
              <a:r>
                <a:rPr lang="en-US" sz="2000" baseline="-50000"/>
                <a:t>n </a:t>
              </a:r>
              <a:r>
                <a:rPr lang="en-US" sz="2000"/>
                <a:t>)</a:t>
              </a:r>
            </a:p>
            <a:p>
              <a:endParaRPr lang="en-US" sz="2400">
                <a:latin typeface="Chalkboard"/>
                <a:cs typeface="Chalkboard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50688" y="5413108"/>
              <a:ext cx="3391421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685800" y="4021575"/>
              <a:ext cx="3229281" cy="1269943"/>
            </a:xfrm>
            <a:custGeom>
              <a:avLst/>
              <a:gdLst>
                <a:gd name="connsiteX0" fmla="*/ 0 w 3296839"/>
                <a:gd name="connsiteY0" fmla="*/ 1026826 h 1272329"/>
                <a:gd name="connsiteX1" fmla="*/ 986349 w 3296839"/>
                <a:gd name="connsiteY1" fmla="*/ 1040336 h 1272329"/>
                <a:gd name="connsiteX2" fmla="*/ 1540327 w 3296839"/>
                <a:gd name="connsiteY2" fmla="*/ 68 h 1272329"/>
                <a:gd name="connsiteX3" fmla="*/ 2053769 w 3296839"/>
                <a:gd name="connsiteY3" fmla="*/ 1094376 h 1272329"/>
                <a:gd name="connsiteX4" fmla="*/ 3296839 w 3296839"/>
                <a:gd name="connsiteY4" fmla="*/ 1270006 h 1272329"/>
                <a:gd name="connsiteX0" fmla="*/ 0 w 3229281"/>
                <a:gd name="connsiteY0" fmla="*/ 1229479 h 1272332"/>
                <a:gd name="connsiteX1" fmla="*/ 918791 w 3229281"/>
                <a:gd name="connsiteY1" fmla="*/ 1040339 h 1272332"/>
                <a:gd name="connsiteX2" fmla="*/ 1472769 w 3229281"/>
                <a:gd name="connsiteY2" fmla="*/ 71 h 1272332"/>
                <a:gd name="connsiteX3" fmla="*/ 1986211 w 3229281"/>
                <a:gd name="connsiteY3" fmla="*/ 1094379 h 1272332"/>
                <a:gd name="connsiteX4" fmla="*/ 3229281 w 3229281"/>
                <a:gd name="connsiteY4" fmla="*/ 1270009 h 1272332"/>
                <a:gd name="connsiteX0" fmla="*/ 0 w 3229281"/>
                <a:gd name="connsiteY0" fmla="*/ 1229408 h 1281316"/>
                <a:gd name="connsiteX1" fmla="*/ 1121465 w 3229281"/>
                <a:gd name="connsiteY1" fmla="*/ 1094308 h 1281316"/>
                <a:gd name="connsiteX2" fmla="*/ 1472769 w 3229281"/>
                <a:gd name="connsiteY2" fmla="*/ 0 h 1281316"/>
                <a:gd name="connsiteX3" fmla="*/ 1986211 w 3229281"/>
                <a:gd name="connsiteY3" fmla="*/ 1094308 h 1281316"/>
                <a:gd name="connsiteX4" fmla="*/ 3229281 w 3229281"/>
                <a:gd name="connsiteY4" fmla="*/ 1269938 h 1281316"/>
                <a:gd name="connsiteX0" fmla="*/ 0 w 3229281"/>
                <a:gd name="connsiteY0" fmla="*/ 1229521 h 1272374"/>
                <a:gd name="connsiteX1" fmla="*/ 986348 w 3229281"/>
                <a:gd name="connsiteY1" fmla="*/ 1026871 h 1272374"/>
                <a:gd name="connsiteX2" fmla="*/ 1472769 w 3229281"/>
                <a:gd name="connsiteY2" fmla="*/ 113 h 1272374"/>
                <a:gd name="connsiteX3" fmla="*/ 1986211 w 3229281"/>
                <a:gd name="connsiteY3" fmla="*/ 1094421 h 1272374"/>
                <a:gd name="connsiteX4" fmla="*/ 3229281 w 3229281"/>
                <a:gd name="connsiteY4" fmla="*/ 1270051 h 1272374"/>
                <a:gd name="connsiteX0" fmla="*/ 0 w 3229281"/>
                <a:gd name="connsiteY0" fmla="*/ 1229413 h 1269943"/>
                <a:gd name="connsiteX1" fmla="*/ 986348 w 3229281"/>
                <a:gd name="connsiteY1" fmla="*/ 1026763 h 1269943"/>
                <a:gd name="connsiteX2" fmla="*/ 1472769 w 3229281"/>
                <a:gd name="connsiteY2" fmla="*/ 5 h 1269943"/>
                <a:gd name="connsiteX3" fmla="*/ 1945676 w 3229281"/>
                <a:gd name="connsiteY3" fmla="*/ 1013253 h 1269943"/>
                <a:gd name="connsiteX4" fmla="*/ 3229281 w 3229281"/>
                <a:gd name="connsiteY4" fmla="*/ 1269943 h 126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9281" h="1269943">
                  <a:moveTo>
                    <a:pt x="0" y="1229413"/>
                  </a:moveTo>
                  <a:cubicBezTo>
                    <a:pt x="364814" y="1321731"/>
                    <a:pt x="740887" y="1231664"/>
                    <a:pt x="986348" y="1026763"/>
                  </a:cubicBezTo>
                  <a:cubicBezTo>
                    <a:pt x="1231810" y="821862"/>
                    <a:pt x="1312881" y="2257"/>
                    <a:pt x="1472769" y="5"/>
                  </a:cubicBezTo>
                  <a:cubicBezTo>
                    <a:pt x="1632657" y="-2247"/>
                    <a:pt x="1652924" y="801597"/>
                    <a:pt x="1945676" y="1013253"/>
                  </a:cubicBezTo>
                  <a:cubicBezTo>
                    <a:pt x="2238428" y="1224909"/>
                    <a:pt x="3229281" y="1269943"/>
                    <a:pt x="3229281" y="1269943"/>
                  </a:cubicBezTo>
                </a:path>
              </a:pathLst>
            </a:cu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145675" y="5215036"/>
              <a:ext cx="12284" cy="558264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855580" y="4926749"/>
              <a:ext cx="578961" cy="0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2332185" y="5048339"/>
              <a:ext cx="610063" cy="6754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641140" y="5763919"/>
              <a:ext cx="10348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nH(λ)</a:t>
              </a: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1705" y="5793434"/>
              <a:ext cx="766198" cy="38834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0172" y="6178948"/>
              <a:ext cx="3610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σ</a:t>
              </a:r>
              <a:r>
                <a:rPr lang="en-US" sz="2400" baseline="30000"/>
                <a:t>2</a:t>
              </a:r>
              <a:r>
                <a:rPr lang="en-US" sz="2400"/>
                <a:t>=∑</a:t>
              </a:r>
              <a:r>
                <a:rPr lang="en-US" sz="2400" baseline="-25000"/>
                <a:t>x </a:t>
              </a:r>
              <a:r>
                <a:rPr lang="en-US" sz="2400"/>
                <a:t>λ</a:t>
              </a:r>
              <a:r>
                <a:rPr lang="en-US" sz="2400" baseline="-25000"/>
                <a:t>x</a:t>
              </a:r>
              <a:r>
                <a:rPr lang="en-US" sz="2400"/>
                <a:t> (log(1/λ</a:t>
              </a:r>
              <a:r>
                <a:rPr lang="en-US" sz="2400" baseline="-25000"/>
                <a:t>x</a:t>
              </a:r>
              <a:r>
                <a:rPr lang="en-US" sz="2400"/>
                <a:t>)-H)</a:t>
              </a:r>
              <a:r>
                <a:rPr lang="en-US" sz="2400" baseline="30000"/>
                <a:t>2</a:t>
              </a:r>
              <a:endParaRPr lang="en-US" sz="2400"/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704048"/>
              </p:ext>
            </p:extLst>
          </p:nvPr>
        </p:nvGraphicFramePr>
        <p:xfrm>
          <a:off x="4353832" y="4087293"/>
          <a:ext cx="4496624" cy="2464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8312"/>
                <a:gridCol w="2248312"/>
              </a:tblGrid>
              <a:tr h="492989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FF00"/>
                          </a:solidFill>
                        </a:rPr>
                        <a:t>qubits</a:t>
                      </a:r>
                    </a:p>
                  </a:txBody>
                  <a:tcPr>
                    <a:lnL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FF00"/>
                          </a:solidFill>
                        </a:rPr>
                        <a:t>fidelity</a:t>
                      </a:r>
                    </a:p>
                  </a:txBody>
                  <a:tcPr>
                    <a:lnL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9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nH(λ) + 2σn</a:t>
                      </a:r>
                      <a:r>
                        <a:rPr lang="en-US" sz="2000" baseline="30000"/>
                        <a:t>1/2</a:t>
                      </a:r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0.98</a:t>
                      </a:r>
                    </a:p>
                  </a:txBody>
                  <a:tcPr>
                    <a:lnL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9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nH(λ) - 2σn</a:t>
                      </a:r>
                      <a:r>
                        <a:rPr lang="en-US" sz="2000" baseline="30000"/>
                        <a:t>1/2</a:t>
                      </a:r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0.02</a:t>
                      </a:r>
                    </a:p>
                  </a:txBody>
                  <a:tcPr>
                    <a:lnL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989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n(H(λ)+δ</a:t>
                      </a:r>
                      <a:r>
                        <a:rPr lang="en-US" sz="2000" baseline="0"/>
                        <a:t>)</a:t>
                      </a:r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1-exp(-nδ</a:t>
                      </a:r>
                      <a:r>
                        <a:rPr lang="en-US" sz="2000" baseline="30000"/>
                        <a:t>2</a:t>
                      </a:r>
                      <a:r>
                        <a:rPr lang="en-US" sz="2000" baseline="0"/>
                        <a:t>/2σ</a:t>
                      </a:r>
                      <a:r>
                        <a:rPr lang="en-US" sz="2000" baseline="30000"/>
                        <a:t>2</a:t>
                      </a:r>
                      <a:r>
                        <a:rPr lang="en-US" sz="2000" baseline="0"/>
                        <a:t>)</a:t>
                      </a:r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9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n(H(λ)-δ</a:t>
                      </a:r>
                      <a:r>
                        <a:rPr lang="en-US" sz="2000" baseline="0"/>
                        <a:t>)</a:t>
                      </a:r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exp(-nδ</a:t>
                      </a:r>
                      <a:r>
                        <a:rPr lang="en-US" sz="2000" baseline="30000"/>
                        <a:t>2</a:t>
                      </a:r>
                      <a:r>
                        <a:rPr lang="en-US" sz="2000" baseline="0"/>
                        <a:t>/2σ</a:t>
                      </a:r>
                      <a:r>
                        <a:rPr lang="en-US" sz="2000" baseline="30000"/>
                        <a:t>2</a:t>
                      </a:r>
                      <a:r>
                        <a:rPr lang="en-US" sz="2000" baseline="0"/>
                        <a:t>)</a:t>
                      </a:r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992B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391685" y="2303157"/>
            <a:ext cx="7404197" cy="977615"/>
            <a:chOff x="391685" y="2303157"/>
            <a:chExt cx="7404197" cy="977615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262" y="2315985"/>
              <a:ext cx="4775620" cy="48281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85800" y="2819107"/>
              <a:ext cx="6662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H(λ) = -∑</a:t>
              </a:r>
              <a:r>
                <a:rPr lang="en-US" sz="2400" baseline="-25000"/>
                <a:t>x</a:t>
              </a:r>
              <a:r>
                <a:rPr lang="en-US" sz="2400"/>
                <a:t> λ</a:t>
              </a:r>
              <a:r>
                <a:rPr lang="en-US" sz="2400" baseline="-25000"/>
                <a:t>x</a:t>
              </a:r>
              <a:r>
                <a:rPr lang="en-US" sz="2400"/>
                <a:t> log(λ</a:t>
              </a:r>
              <a:r>
                <a:rPr lang="en-US" sz="2400" baseline="-25000"/>
                <a:t>x</a:t>
              </a:r>
              <a:r>
                <a:rPr lang="en-US" sz="2400"/>
                <a:t>) = S(ρ) = -tr[ρlog(ρ)]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1685" y="2303157"/>
              <a:ext cx="2643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Typically this is 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06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1397"/>
            <a:ext cx="7770813" cy="1429871"/>
          </a:xfrm>
        </p:spPr>
        <p:txBody>
          <a:bodyPr/>
          <a:lstStyle/>
          <a:p>
            <a:r>
              <a:rPr lang="en-US"/>
              <a:t>typicality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1850" y="1231453"/>
            <a:ext cx="8050873" cy="2411604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u="sng"/>
              <a:t>Definitions:</a:t>
            </a:r>
            <a:br>
              <a:rPr lang="en-US" sz="2400" u="sng"/>
            </a:br>
            <a:r>
              <a:rPr lang="en-US" sz="2400"/>
              <a:t>An eigenvector of ρ</a:t>
            </a:r>
            <a:r>
              <a:rPr lang="en-US" sz="2400" baseline="30000"/>
              <a:t>⊗n</a:t>
            </a:r>
            <a:r>
              <a:rPr lang="en-US" sz="2400"/>
              <a:t> is </a:t>
            </a:r>
            <a:r>
              <a:rPr lang="en-US" sz="2400">
                <a:solidFill>
                  <a:srgbClr val="FFFF00"/>
                </a:solidFill>
              </a:rPr>
              <a:t>k-typical</a:t>
            </a:r>
            <a:r>
              <a:rPr lang="en-US" sz="2400"/>
              <a:t> if its eigenvalue</a:t>
            </a:r>
            <a:br>
              <a:rPr lang="en-US" sz="2400"/>
            </a:br>
            <a:r>
              <a:rPr lang="en-US" sz="2400"/>
              <a:t>is in the range exp(-nS(ρ) ± kσn</a:t>
            </a:r>
            <a:r>
              <a:rPr lang="en-US" sz="2400" baseline="30000"/>
              <a:t>1/2</a:t>
            </a:r>
            <a:r>
              <a:rPr lang="en-US" sz="2400"/>
              <a:t>).</a:t>
            </a:r>
          </a:p>
          <a:p>
            <a:endParaRPr lang="en-US" sz="2400"/>
          </a:p>
          <a:p>
            <a:r>
              <a:rPr lang="en-US" sz="2400">
                <a:solidFill>
                  <a:srgbClr val="FFFF00"/>
                </a:solidFill>
              </a:rPr>
              <a:t>Typical subspace</a:t>
            </a:r>
            <a:r>
              <a:rPr lang="en-US" sz="2400"/>
              <a:t> V = span of typical eigenvectors</a:t>
            </a:r>
          </a:p>
          <a:p>
            <a:r>
              <a:rPr lang="en-US" sz="2400">
                <a:solidFill>
                  <a:srgbClr val="FFFF00"/>
                </a:solidFill>
              </a:rPr>
              <a:t>Typical projector</a:t>
            </a:r>
            <a:r>
              <a:rPr lang="en-US" sz="2400"/>
              <a:t> P = projector onto 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33" y="3873960"/>
            <a:ext cx="87511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/>
              <a:t>Structure theorem for iid states:</a:t>
            </a:r>
            <a:r>
              <a:rPr lang="en-US" sz="2400"/>
              <a:t> “asymptotic equipartition”</a:t>
            </a:r>
            <a:endParaRPr lang="en-US" sz="2400" u="sng"/>
          </a:p>
          <a:p>
            <a:pPr marL="342900" indent="-342900">
              <a:buFont typeface="Arial"/>
              <a:buChar char="•"/>
            </a:pPr>
            <a:r>
              <a:rPr lang="en-US" sz="2400"/>
              <a:t>tr [Pρ</a:t>
            </a:r>
            <a:r>
              <a:rPr lang="en-US" sz="2400" baseline="30000"/>
              <a:t>⊗n</a:t>
            </a:r>
            <a:r>
              <a:rPr lang="en-US" sz="2400"/>
              <a:t>] ≥ 1 – k</a:t>
            </a:r>
            <a:r>
              <a:rPr lang="en-US" sz="2400" baseline="30000"/>
              <a:t>-2</a:t>
            </a:r>
            <a:endParaRPr lang="en-US" sz="2400"/>
          </a:p>
          <a:p>
            <a:pPr marL="342900" indent="-342900">
              <a:buFont typeface="Arial"/>
              <a:buChar char="•"/>
            </a:pPr>
            <a:r>
              <a:rPr lang="en-US" sz="2400"/>
              <a:t>exp(-nS(ρ) - kσn</a:t>
            </a:r>
            <a:r>
              <a:rPr lang="en-US" sz="2400" baseline="30000"/>
              <a:t>1/2</a:t>
            </a:r>
            <a:r>
              <a:rPr lang="en-US" sz="2400"/>
              <a:t>) P ≤ Pρ</a:t>
            </a:r>
            <a:r>
              <a:rPr lang="en-US" sz="2400" baseline="30000"/>
              <a:t>⊗n</a:t>
            </a:r>
            <a:r>
              <a:rPr lang="en-US" sz="2400"/>
              <a:t> P ≤ exp(-nS(ρ) + kσn</a:t>
            </a:r>
            <a:r>
              <a:rPr lang="en-US" sz="2400" baseline="30000"/>
              <a:t>1/2</a:t>
            </a:r>
            <a:r>
              <a:rPr lang="en-US" sz="2400"/>
              <a:t>) P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likewise tr[P] ≈ exp(nS(ρ) + kσn</a:t>
            </a:r>
            <a:r>
              <a:rPr lang="en-US" sz="2400" baseline="30000"/>
              <a:t>1/2</a:t>
            </a:r>
            <a:r>
              <a:rPr lang="en-US" sz="240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154" y="5633652"/>
            <a:ext cx="6276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Almost flat spectrum.</a:t>
            </a:r>
            <a:br>
              <a:rPr lang="en-US" sz="2400"/>
            </a:br>
            <a:r>
              <a:rPr lang="en-US" sz="2400"/>
              <a:t>Plausible because of permutation symmetry.</a:t>
            </a:r>
          </a:p>
        </p:txBody>
      </p:sp>
    </p:spTree>
    <p:extLst>
      <p:ext uri="{BB962C8B-B14F-4D97-AF65-F5344CB8AC3E}">
        <p14:creationId xmlns:p14="http://schemas.microsoft.com/office/powerpoint/2010/main" val="255597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images\backgrounds\PB270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600" y="754845"/>
            <a:ext cx="7772400" cy="261277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Quantum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Shannon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663" y="4713282"/>
            <a:ext cx="7772400" cy="14464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Aram Harrow (MIT)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QIP 2016 tutorial day 2</a:t>
            </a:r>
          </a:p>
          <a:p>
            <a:r>
              <a:rPr lang="en-US">
                <a:solidFill>
                  <a:schemeClr val="bg1"/>
                </a:solidFill>
              </a:rPr>
              <a:t>10 January, 2016</a:t>
            </a:r>
          </a:p>
        </p:txBody>
      </p:sp>
    </p:spTree>
    <p:extLst>
      <p:ext uri="{BB962C8B-B14F-4D97-AF65-F5344CB8AC3E}">
        <p14:creationId xmlns:p14="http://schemas.microsoft.com/office/powerpoint/2010/main" val="158793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prehistory of quantum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1812" y="2018560"/>
            <a:ext cx="59912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/>
              <a:t>ideas present in disconnected form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1927 Heisenberg uncertainty principle</a:t>
            </a:r>
          </a:p>
          <a:p>
            <a:pPr marL="342900" indent="-342900">
              <a:buFont typeface="Arial"/>
              <a:buChar char="•"/>
            </a:pPr>
            <a:endParaRPr lang="en-US" sz="2400"/>
          </a:p>
          <a:p>
            <a:pPr marL="342900" indent="-342900">
              <a:buFont typeface="Arial"/>
              <a:buChar char="•"/>
            </a:pPr>
            <a:r>
              <a:rPr lang="en-US" sz="2400"/>
              <a:t>1935 EPR paper / 1964 Bell’s theorem</a:t>
            </a:r>
          </a:p>
          <a:p>
            <a:pPr marL="342900" indent="-342900">
              <a:buFont typeface="Arial"/>
              <a:buChar char="•"/>
            </a:pPr>
            <a:endParaRPr lang="en-US" sz="2400"/>
          </a:p>
          <a:p>
            <a:pPr marL="342900" indent="-342900">
              <a:buFont typeface="Arial"/>
              <a:buChar char="•"/>
            </a:pPr>
            <a:r>
              <a:rPr lang="en-US" sz="2400"/>
              <a:t>1932 von Neumann entropy</a:t>
            </a:r>
            <a:br>
              <a:rPr lang="en-US" sz="2400"/>
            </a:br>
            <a:r>
              <a:rPr lang="en-US" sz="2400"/>
              <a:t>subadditivity (Araki-Lieb 1970)</a:t>
            </a:r>
            <a:br>
              <a:rPr lang="en-US" sz="2400"/>
            </a:br>
            <a:r>
              <a:rPr lang="en-US" sz="2400"/>
              <a:t>strong subadditivity (Lieb-Ruskai 1973)</a:t>
            </a:r>
          </a:p>
          <a:p>
            <a:endParaRPr lang="en-US" sz="2400"/>
          </a:p>
          <a:p>
            <a:pPr marL="342900" indent="-342900">
              <a:buFont typeface="Arial"/>
              <a:buChar char="•"/>
            </a:pPr>
            <a:r>
              <a:rPr lang="en-US" sz="2400"/>
              <a:t>measurement theory</a:t>
            </a:r>
            <a:br>
              <a:rPr lang="en-US" sz="2400"/>
            </a:br>
            <a:r>
              <a:rPr lang="en-US" sz="2400"/>
              <a:t>(Helstrom, Holevo, Uhlmann, etc., 1970s)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7399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entropy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997" y="1741857"/>
            <a:ext cx="60028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</a:rPr>
              <a:t>range</a:t>
            </a:r>
            <a:r>
              <a:rPr lang="en-US" sz="2400"/>
              <a:t>: 0 ≤ S(ρ) ≤ log(d)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</a:rPr>
              <a:t>symmetry</a:t>
            </a:r>
            <a:r>
              <a:rPr lang="en-US" sz="2400"/>
              <a:t>: S(ρ) = S(UρU†)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</a:rPr>
              <a:t>multiplicative</a:t>
            </a:r>
            <a:r>
              <a:rPr lang="en-US" sz="2400"/>
              <a:t>: S(ρ⊗σ) = S(ρ) + S(σ)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</a:rPr>
              <a:t>continuity</a:t>
            </a:r>
            <a:r>
              <a:rPr lang="en-US" sz="2400"/>
              <a:t> (Fannes-Audenaert):</a:t>
            </a:r>
            <a:br>
              <a:rPr lang="en-US" sz="2400"/>
            </a:br>
            <a:r>
              <a:rPr lang="en-US" sz="2400"/>
              <a:t>| S(ρ) – S(σ) | ≤ εlog(d) + H(ε,1-ε)</a:t>
            </a:r>
            <a:br>
              <a:rPr lang="en-US" sz="2400"/>
            </a:br>
            <a:r>
              <a:rPr lang="en-US" sz="2400"/>
              <a:t>ε := || ρ – σ ||</a:t>
            </a:r>
            <a:r>
              <a:rPr lang="en-US" sz="2400" baseline="-25000"/>
              <a:t>1</a:t>
            </a:r>
            <a:r>
              <a:rPr lang="en-US" sz="2400"/>
              <a:t> /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8007" y="1320061"/>
            <a:ext cx="3110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S(ρ) = -tr [ρlog ρ]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957" y="4302760"/>
            <a:ext cx="80586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</a:rPr>
              <a:t>multipartite systems</a:t>
            </a:r>
            <a:r>
              <a:rPr lang="en-US" sz="2400"/>
              <a:t>: ρ</a:t>
            </a:r>
            <a:r>
              <a:rPr lang="en-US" sz="2400" baseline="-25000"/>
              <a:t>AB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S(A) = S(ρ</a:t>
            </a:r>
            <a:r>
              <a:rPr lang="en-US" sz="2400" baseline="-25000"/>
              <a:t>A</a:t>
            </a:r>
            <a:r>
              <a:rPr lang="en-US" sz="2400"/>
              <a:t>), S(B) = S(ρ</a:t>
            </a:r>
            <a:r>
              <a:rPr lang="en-US" sz="2400" baseline="-25000"/>
              <a:t>B</a:t>
            </a:r>
            <a:r>
              <a:rPr lang="en-US" sz="2400"/>
              <a:t>), etc.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</a:rPr>
              <a:t>conditional entropy</a:t>
            </a:r>
            <a:r>
              <a:rPr lang="en-US" sz="2400"/>
              <a:t>: S(A|B) := S(AB) – S(B), can be &lt; 0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</a:rPr>
              <a:t>mutual information</a:t>
            </a:r>
            <a:r>
              <a:rPr lang="en-US" sz="2400"/>
              <a:t>: I(A:B) = S(A) + S(B) – S(AB)</a:t>
            </a:r>
            <a:br>
              <a:rPr lang="en-US" sz="2400"/>
            </a:br>
            <a:r>
              <a:rPr lang="en-US" sz="2400"/>
              <a:t>= S(A) – S(A|B) = S(B) – S(B|A) ≥ 0     “subadditivity”</a:t>
            </a:r>
          </a:p>
          <a:p>
            <a:endParaRPr lang="en-US" sz="2400"/>
          </a:p>
        </p:txBody>
      </p:sp>
      <p:grpSp>
        <p:nvGrpSpPr>
          <p:cNvPr id="23" name="Group 22"/>
          <p:cNvGrpSpPr/>
          <p:nvPr/>
        </p:nvGrpSpPr>
        <p:grpSpPr>
          <a:xfrm>
            <a:off x="6803128" y="1069647"/>
            <a:ext cx="1753939" cy="3669658"/>
            <a:chOff x="6803128" y="1069647"/>
            <a:chExt cx="1753939" cy="3669658"/>
          </a:xfrm>
        </p:grpSpPr>
        <p:grpSp>
          <p:nvGrpSpPr>
            <p:cNvPr id="13" name="Group 12"/>
            <p:cNvGrpSpPr/>
            <p:nvPr/>
          </p:nvGrpSpPr>
          <p:grpSpPr>
            <a:xfrm>
              <a:off x="6813296" y="1573043"/>
              <a:ext cx="1658224" cy="1032662"/>
              <a:chOff x="6813296" y="1573043"/>
              <a:chExt cx="1658224" cy="1032662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813296" y="1573043"/>
                <a:ext cx="1032662" cy="1032662"/>
              </a:xfrm>
              <a:prstGeom prst="ellipse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438858" y="1573043"/>
                <a:ext cx="1032662" cy="1032662"/>
              </a:xfrm>
              <a:prstGeom prst="ellipse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898843" y="1797059"/>
                <a:ext cx="471719" cy="558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A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002993" y="1797059"/>
                <a:ext cx="435779" cy="558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B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898843" y="3706643"/>
              <a:ext cx="1658224" cy="1032662"/>
              <a:chOff x="6813296" y="1573043"/>
              <a:chExt cx="1658224" cy="103266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813296" y="1573043"/>
                <a:ext cx="1032662" cy="1032662"/>
              </a:xfrm>
              <a:prstGeom prst="ellipse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438858" y="1573043"/>
                <a:ext cx="1032662" cy="1032662"/>
              </a:xfrm>
              <a:prstGeom prst="ellipse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898843" y="1797059"/>
                <a:ext cx="471719" cy="558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A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002993" y="1797059"/>
                <a:ext cx="435779" cy="558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064897" y="1069647"/>
              <a:ext cx="1023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S(A|B)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74279" y="3244978"/>
              <a:ext cx="9892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I(A:B)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803128" y="1592628"/>
              <a:ext cx="841203" cy="1023933"/>
            </a:xfrm>
            <a:custGeom>
              <a:avLst/>
              <a:gdLst>
                <a:gd name="connsiteX0" fmla="*/ 833036 w 841203"/>
                <a:gd name="connsiteY0" fmla="*/ 98008 h 1023933"/>
                <a:gd name="connsiteX1" fmla="*/ 833036 w 841203"/>
                <a:gd name="connsiteY1" fmla="*/ 98008 h 1023933"/>
                <a:gd name="connsiteX2" fmla="*/ 755449 w 841203"/>
                <a:gd name="connsiteY2" fmla="*/ 114343 h 1023933"/>
                <a:gd name="connsiteX3" fmla="*/ 722781 w 841203"/>
                <a:gd name="connsiteY3" fmla="*/ 130677 h 1023933"/>
                <a:gd name="connsiteX4" fmla="*/ 706447 w 841203"/>
                <a:gd name="connsiteY4" fmla="*/ 138845 h 1023933"/>
                <a:gd name="connsiteX5" fmla="*/ 698280 w 841203"/>
                <a:gd name="connsiteY5" fmla="*/ 151096 h 1023933"/>
                <a:gd name="connsiteX6" fmla="*/ 686030 w 841203"/>
                <a:gd name="connsiteY6" fmla="*/ 159263 h 1023933"/>
                <a:gd name="connsiteX7" fmla="*/ 681946 w 841203"/>
                <a:gd name="connsiteY7" fmla="*/ 171514 h 1023933"/>
                <a:gd name="connsiteX8" fmla="*/ 677863 w 841203"/>
                <a:gd name="connsiteY8" fmla="*/ 310359 h 1023933"/>
                <a:gd name="connsiteX9" fmla="*/ 673779 w 841203"/>
                <a:gd name="connsiteY9" fmla="*/ 326693 h 1023933"/>
                <a:gd name="connsiteX10" fmla="*/ 669695 w 841203"/>
                <a:gd name="connsiteY10" fmla="*/ 363446 h 1023933"/>
                <a:gd name="connsiteX11" fmla="*/ 657445 w 841203"/>
                <a:gd name="connsiteY11" fmla="*/ 485956 h 1023933"/>
                <a:gd name="connsiteX12" fmla="*/ 649278 w 841203"/>
                <a:gd name="connsiteY12" fmla="*/ 506374 h 1023933"/>
                <a:gd name="connsiteX13" fmla="*/ 653361 w 841203"/>
                <a:gd name="connsiteY13" fmla="*/ 616633 h 1023933"/>
                <a:gd name="connsiteX14" fmla="*/ 657445 w 841203"/>
                <a:gd name="connsiteY14" fmla="*/ 632968 h 1023933"/>
                <a:gd name="connsiteX15" fmla="*/ 669695 w 841203"/>
                <a:gd name="connsiteY15" fmla="*/ 645219 h 1023933"/>
                <a:gd name="connsiteX16" fmla="*/ 673779 w 841203"/>
                <a:gd name="connsiteY16" fmla="*/ 657470 h 1023933"/>
                <a:gd name="connsiteX17" fmla="*/ 690113 w 841203"/>
                <a:gd name="connsiteY17" fmla="*/ 665637 h 1023933"/>
                <a:gd name="connsiteX18" fmla="*/ 714614 w 841203"/>
                <a:gd name="connsiteY18" fmla="*/ 681972 h 1023933"/>
                <a:gd name="connsiteX19" fmla="*/ 739115 w 841203"/>
                <a:gd name="connsiteY19" fmla="*/ 710557 h 1023933"/>
                <a:gd name="connsiteX20" fmla="*/ 747282 w 841203"/>
                <a:gd name="connsiteY20" fmla="*/ 726892 h 1023933"/>
                <a:gd name="connsiteX21" fmla="*/ 755449 w 841203"/>
                <a:gd name="connsiteY21" fmla="*/ 739143 h 1023933"/>
                <a:gd name="connsiteX22" fmla="*/ 759533 w 841203"/>
                <a:gd name="connsiteY22" fmla="*/ 751394 h 1023933"/>
                <a:gd name="connsiteX23" fmla="*/ 771783 w 841203"/>
                <a:gd name="connsiteY23" fmla="*/ 759561 h 1023933"/>
                <a:gd name="connsiteX24" fmla="*/ 775867 w 841203"/>
                <a:gd name="connsiteY24" fmla="*/ 816733 h 1023933"/>
                <a:gd name="connsiteX25" fmla="*/ 788117 w 841203"/>
                <a:gd name="connsiteY25" fmla="*/ 824900 h 1023933"/>
                <a:gd name="connsiteX26" fmla="*/ 812618 w 841203"/>
                <a:gd name="connsiteY26" fmla="*/ 833067 h 1023933"/>
                <a:gd name="connsiteX27" fmla="*/ 820785 w 841203"/>
                <a:gd name="connsiteY27" fmla="*/ 841235 h 1023933"/>
                <a:gd name="connsiteX28" fmla="*/ 833036 w 841203"/>
                <a:gd name="connsiteY28" fmla="*/ 849402 h 1023933"/>
                <a:gd name="connsiteX29" fmla="*/ 841203 w 841203"/>
                <a:gd name="connsiteY29" fmla="*/ 873904 h 1023933"/>
                <a:gd name="connsiteX30" fmla="*/ 837119 w 841203"/>
                <a:gd name="connsiteY30" fmla="*/ 910657 h 1023933"/>
                <a:gd name="connsiteX31" fmla="*/ 812618 w 841203"/>
                <a:gd name="connsiteY31" fmla="*/ 943326 h 1023933"/>
                <a:gd name="connsiteX32" fmla="*/ 804451 w 841203"/>
                <a:gd name="connsiteY32" fmla="*/ 959661 h 1023933"/>
                <a:gd name="connsiteX33" fmla="*/ 792201 w 841203"/>
                <a:gd name="connsiteY33" fmla="*/ 967828 h 1023933"/>
                <a:gd name="connsiteX34" fmla="*/ 775867 w 841203"/>
                <a:gd name="connsiteY34" fmla="*/ 992330 h 1023933"/>
                <a:gd name="connsiteX35" fmla="*/ 759533 w 841203"/>
                <a:gd name="connsiteY35" fmla="*/ 996414 h 1023933"/>
                <a:gd name="connsiteX36" fmla="*/ 645194 w 841203"/>
                <a:gd name="connsiteY36" fmla="*/ 1000497 h 1023933"/>
                <a:gd name="connsiteX37" fmla="*/ 588025 w 841203"/>
                <a:gd name="connsiteY37" fmla="*/ 1012748 h 1023933"/>
                <a:gd name="connsiteX38" fmla="*/ 530856 w 841203"/>
                <a:gd name="connsiteY38" fmla="*/ 1016832 h 1023933"/>
                <a:gd name="connsiteX39" fmla="*/ 424685 w 841203"/>
                <a:gd name="connsiteY39" fmla="*/ 1016832 h 1023933"/>
                <a:gd name="connsiteX40" fmla="*/ 416518 w 841203"/>
                <a:gd name="connsiteY40" fmla="*/ 1004581 h 1023933"/>
                <a:gd name="connsiteX41" fmla="*/ 404267 w 841203"/>
                <a:gd name="connsiteY41" fmla="*/ 996414 h 1023933"/>
                <a:gd name="connsiteX42" fmla="*/ 396100 w 841203"/>
                <a:gd name="connsiteY42" fmla="*/ 988246 h 1023933"/>
                <a:gd name="connsiteX43" fmla="*/ 375683 w 841203"/>
                <a:gd name="connsiteY43" fmla="*/ 980079 h 1023933"/>
                <a:gd name="connsiteX44" fmla="*/ 343015 w 841203"/>
                <a:gd name="connsiteY44" fmla="*/ 963744 h 1023933"/>
                <a:gd name="connsiteX45" fmla="*/ 285846 w 841203"/>
                <a:gd name="connsiteY45" fmla="*/ 931075 h 1023933"/>
                <a:gd name="connsiteX46" fmla="*/ 257261 w 841203"/>
                <a:gd name="connsiteY46" fmla="*/ 914741 h 1023933"/>
                <a:gd name="connsiteX47" fmla="*/ 232760 w 841203"/>
                <a:gd name="connsiteY47" fmla="*/ 894322 h 1023933"/>
                <a:gd name="connsiteX48" fmla="*/ 220509 w 841203"/>
                <a:gd name="connsiteY48" fmla="*/ 877988 h 1023933"/>
                <a:gd name="connsiteX49" fmla="*/ 196008 w 841203"/>
                <a:gd name="connsiteY49" fmla="*/ 865737 h 1023933"/>
                <a:gd name="connsiteX50" fmla="*/ 155173 w 841203"/>
                <a:gd name="connsiteY50" fmla="*/ 853486 h 1023933"/>
                <a:gd name="connsiteX51" fmla="*/ 147006 w 841203"/>
                <a:gd name="connsiteY51" fmla="*/ 845318 h 1023933"/>
                <a:gd name="connsiteX52" fmla="*/ 138839 w 841203"/>
                <a:gd name="connsiteY52" fmla="*/ 824900 h 1023933"/>
                <a:gd name="connsiteX53" fmla="*/ 122505 w 841203"/>
                <a:gd name="connsiteY53" fmla="*/ 792231 h 1023933"/>
                <a:gd name="connsiteX54" fmla="*/ 114338 w 841203"/>
                <a:gd name="connsiteY54" fmla="*/ 763645 h 1023933"/>
                <a:gd name="connsiteX55" fmla="*/ 106171 w 841203"/>
                <a:gd name="connsiteY55" fmla="*/ 706474 h 1023933"/>
                <a:gd name="connsiteX56" fmla="*/ 98004 w 841203"/>
                <a:gd name="connsiteY56" fmla="*/ 681972 h 1023933"/>
                <a:gd name="connsiteX57" fmla="*/ 85754 w 841203"/>
                <a:gd name="connsiteY57" fmla="*/ 677888 h 1023933"/>
                <a:gd name="connsiteX58" fmla="*/ 49002 w 841203"/>
                <a:gd name="connsiteY58" fmla="*/ 653386 h 1023933"/>
                <a:gd name="connsiteX59" fmla="*/ 40835 w 841203"/>
                <a:gd name="connsiteY59" fmla="*/ 641135 h 1023933"/>
                <a:gd name="connsiteX60" fmla="*/ 28584 w 841203"/>
                <a:gd name="connsiteY60" fmla="*/ 628884 h 1023933"/>
                <a:gd name="connsiteX61" fmla="*/ 16334 w 841203"/>
                <a:gd name="connsiteY61" fmla="*/ 596215 h 1023933"/>
                <a:gd name="connsiteX62" fmla="*/ 8167 w 841203"/>
                <a:gd name="connsiteY62" fmla="*/ 571713 h 1023933"/>
                <a:gd name="connsiteX63" fmla="*/ 4083 w 841203"/>
                <a:gd name="connsiteY63" fmla="*/ 559462 h 1023933"/>
                <a:gd name="connsiteX64" fmla="*/ 0 w 841203"/>
                <a:gd name="connsiteY64" fmla="*/ 400199 h 1023933"/>
                <a:gd name="connsiteX65" fmla="*/ 12250 w 841203"/>
                <a:gd name="connsiteY65" fmla="*/ 330777 h 1023933"/>
                <a:gd name="connsiteX66" fmla="*/ 24501 w 841203"/>
                <a:gd name="connsiteY66" fmla="*/ 298108 h 1023933"/>
                <a:gd name="connsiteX67" fmla="*/ 40835 w 841203"/>
                <a:gd name="connsiteY67" fmla="*/ 294024 h 1023933"/>
                <a:gd name="connsiteX68" fmla="*/ 57169 w 841203"/>
                <a:gd name="connsiteY68" fmla="*/ 285857 h 1023933"/>
                <a:gd name="connsiteX69" fmla="*/ 93921 w 841203"/>
                <a:gd name="connsiteY69" fmla="*/ 277689 h 1023933"/>
                <a:gd name="connsiteX70" fmla="*/ 110255 w 841203"/>
                <a:gd name="connsiteY70" fmla="*/ 253187 h 1023933"/>
                <a:gd name="connsiteX71" fmla="*/ 118422 w 841203"/>
                <a:gd name="connsiteY71" fmla="*/ 240936 h 1023933"/>
                <a:gd name="connsiteX72" fmla="*/ 134756 w 841203"/>
                <a:gd name="connsiteY72" fmla="*/ 216434 h 1023933"/>
                <a:gd name="connsiteX73" fmla="*/ 138839 w 841203"/>
                <a:gd name="connsiteY73" fmla="*/ 204183 h 1023933"/>
                <a:gd name="connsiteX74" fmla="*/ 147006 w 841203"/>
                <a:gd name="connsiteY74" fmla="*/ 183765 h 1023933"/>
                <a:gd name="connsiteX75" fmla="*/ 151090 w 841203"/>
                <a:gd name="connsiteY75" fmla="*/ 163347 h 1023933"/>
                <a:gd name="connsiteX76" fmla="*/ 208259 w 841203"/>
                <a:gd name="connsiteY76" fmla="*/ 102092 h 1023933"/>
                <a:gd name="connsiteX77" fmla="*/ 232760 w 841203"/>
                <a:gd name="connsiteY77" fmla="*/ 77590 h 1023933"/>
                <a:gd name="connsiteX78" fmla="*/ 253177 w 841203"/>
                <a:gd name="connsiteY78" fmla="*/ 65339 h 1023933"/>
                <a:gd name="connsiteX79" fmla="*/ 269511 w 841203"/>
                <a:gd name="connsiteY79" fmla="*/ 49004 h 1023933"/>
                <a:gd name="connsiteX80" fmla="*/ 285846 w 841203"/>
                <a:gd name="connsiteY80" fmla="*/ 44920 h 1023933"/>
                <a:gd name="connsiteX81" fmla="*/ 334848 w 841203"/>
                <a:gd name="connsiteY81" fmla="*/ 32670 h 1023933"/>
                <a:gd name="connsiteX82" fmla="*/ 383850 w 841203"/>
                <a:gd name="connsiteY82" fmla="*/ 16335 h 1023933"/>
                <a:gd name="connsiteX83" fmla="*/ 432852 w 841203"/>
                <a:gd name="connsiteY83" fmla="*/ 8168 h 1023933"/>
                <a:gd name="connsiteX84" fmla="*/ 461436 w 841203"/>
                <a:gd name="connsiteY84" fmla="*/ 4084 h 1023933"/>
                <a:gd name="connsiteX85" fmla="*/ 596192 w 841203"/>
                <a:gd name="connsiteY85" fmla="*/ 0 h 1023933"/>
                <a:gd name="connsiteX86" fmla="*/ 681946 w 841203"/>
                <a:gd name="connsiteY86" fmla="*/ 8168 h 1023933"/>
                <a:gd name="connsiteX87" fmla="*/ 710531 w 841203"/>
                <a:gd name="connsiteY87" fmla="*/ 24502 h 1023933"/>
                <a:gd name="connsiteX88" fmla="*/ 722781 w 841203"/>
                <a:gd name="connsiteY88" fmla="*/ 28586 h 1023933"/>
                <a:gd name="connsiteX89" fmla="*/ 743199 w 841203"/>
                <a:gd name="connsiteY89" fmla="*/ 36753 h 1023933"/>
                <a:gd name="connsiteX90" fmla="*/ 804451 w 841203"/>
                <a:gd name="connsiteY90" fmla="*/ 65339 h 1023933"/>
                <a:gd name="connsiteX91" fmla="*/ 833036 w 841203"/>
                <a:gd name="connsiteY91" fmla="*/ 98008 h 10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41203" h="1023933">
                  <a:moveTo>
                    <a:pt x="833036" y="98008"/>
                  </a:moveTo>
                  <a:lnTo>
                    <a:pt x="833036" y="98008"/>
                  </a:lnTo>
                  <a:cubicBezTo>
                    <a:pt x="723483" y="111702"/>
                    <a:pt x="794760" y="92900"/>
                    <a:pt x="755449" y="114343"/>
                  </a:cubicBezTo>
                  <a:cubicBezTo>
                    <a:pt x="744761" y="120173"/>
                    <a:pt x="733670" y="125232"/>
                    <a:pt x="722781" y="130677"/>
                  </a:cubicBezTo>
                  <a:lnTo>
                    <a:pt x="706447" y="138845"/>
                  </a:lnTo>
                  <a:cubicBezTo>
                    <a:pt x="703725" y="142929"/>
                    <a:pt x="701750" y="147626"/>
                    <a:pt x="698280" y="151096"/>
                  </a:cubicBezTo>
                  <a:cubicBezTo>
                    <a:pt x="694810" y="154566"/>
                    <a:pt x="689096" y="155431"/>
                    <a:pt x="686030" y="159263"/>
                  </a:cubicBezTo>
                  <a:cubicBezTo>
                    <a:pt x="683341" y="162624"/>
                    <a:pt x="683307" y="167430"/>
                    <a:pt x="681946" y="171514"/>
                  </a:cubicBezTo>
                  <a:cubicBezTo>
                    <a:pt x="680585" y="217796"/>
                    <a:pt x="680296" y="264121"/>
                    <a:pt x="677863" y="310359"/>
                  </a:cubicBezTo>
                  <a:cubicBezTo>
                    <a:pt x="677568" y="315964"/>
                    <a:pt x="674632" y="321146"/>
                    <a:pt x="673779" y="326693"/>
                  </a:cubicBezTo>
                  <a:cubicBezTo>
                    <a:pt x="671905" y="338876"/>
                    <a:pt x="670763" y="351166"/>
                    <a:pt x="669695" y="363446"/>
                  </a:cubicBezTo>
                  <a:cubicBezTo>
                    <a:pt x="668084" y="381975"/>
                    <a:pt x="663346" y="471204"/>
                    <a:pt x="657445" y="485956"/>
                  </a:cubicBezTo>
                  <a:lnTo>
                    <a:pt x="649278" y="506374"/>
                  </a:lnTo>
                  <a:cubicBezTo>
                    <a:pt x="650639" y="543127"/>
                    <a:pt x="650993" y="579931"/>
                    <a:pt x="653361" y="616633"/>
                  </a:cubicBezTo>
                  <a:cubicBezTo>
                    <a:pt x="653722" y="622234"/>
                    <a:pt x="654660" y="628095"/>
                    <a:pt x="657445" y="632968"/>
                  </a:cubicBezTo>
                  <a:cubicBezTo>
                    <a:pt x="660310" y="637982"/>
                    <a:pt x="665612" y="641135"/>
                    <a:pt x="669695" y="645219"/>
                  </a:cubicBezTo>
                  <a:cubicBezTo>
                    <a:pt x="671056" y="649303"/>
                    <a:pt x="670735" y="654426"/>
                    <a:pt x="673779" y="657470"/>
                  </a:cubicBezTo>
                  <a:cubicBezTo>
                    <a:pt x="678083" y="661774"/>
                    <a:pt x="684893" y="662505"/>
                    <a:pt x="690113" y="665637"/>
                  </a:cubicBezTo>
                  <a:cubicBezTo>
                    <a:pt x="698530" y="670687"/>
                    <a:pt x="707673" y="675031"/>
                    <a:pt x="714614" y="681972"/>
                  </a:cubicBezTo>
                  <a:cubicBezTo>
                    <a:pt x="725751" y="693109"/>
                    <a:pt x="730384" y="696587"/>
                    <a:pt x="739115" y="710557"/>
                  </a:cubicBezTo>
                  <a:cubicBezTo>
                    <a:pt x="742341" y="715719"/>
                    <a:pt x="744262" y="721606"/>
                    <a:pt x="747282" y="726892"/>
                  </a:cubicBezTo>
                  <a:cubicBezTo>
                    <a:pt x="749717" y="731153"/>
                    <a:pt x="753254" y="734753"/>
                    <a:pt x="755449" y="739143"/>
                  </a:cubicBezTo>
                  <a:cubicBezTo>
                    <a:pt x="757374" y="742993"/>
                    <a:pt x="756844" y="748033"/>
                    <a:pt x="759533" y="751394"/>
                  </a:cubicBezTo>
                  <a:cubicBezTo>
                    <a:pt x="762599" y="755226"/>
                    <a:pt x="767700" y="756839"/>
                    <a:pt x="771783" y="759561"/>
                  </a:cubicBezTo>
                  <a:cubicBezTo>
                    <a:pt x="773144" y="778618"/>
                    <a:pt x="771233" y="798198"/>
                    <a:pt x="775867" y="816733"/>
                  </a:cubicBezTo>
                  <a:cubicBezTo>
                    <a:pt x="777057" y="821494"/>
                    <a:pt x="783632" y="822907"/>
                    <a:pt x="788117" y="824900"/>
                  </a:cubicBezTo>
                  <a:cubicBezTo>
                    <a:pt x="795984" y="828396"/>
                    <a:pt x="812618" y="833067"/>
                    <a:pt x="812618" y="833067"/>
                  </a:cubicBezTo>
                  <a:cubicBezTo>
                    <a:pt x="815340" y="835790"/>
                    <a:pt x="817779" y="838830"/>
                    <a:pt x="820785" y="841235"/>
                  </a:cubicBezTo>
                  <a:cubicBezTo>
                    <a:pt x="824617" y="844301"/>
                    <a:pt x="830435" y="845240"/>
                    <a:pt x="833036" y="849402"/>
                  </a:cubicBezTo>
                  <a:cubicBezTo>
                    <a:pt x="837599" y="856703"/>
                    <a:pt x="841203" y="873904"/>
                    <a:pt x="841203" y="873904"/>
                  </a:cubicBezTo>
                  <a:cubicBezTo>
                    <a:pt x="839842" y="886155"/>
                    <a:pt x="841812" y="899259"/>
                    <a:pt x="837119" y="910657"/>
                  </a:cubicBezTo>
                  <a:cubicBezTo>
                    <a:pt x="831936" y="923244"/>
                    <a:pt x="818705" y="931151"/>
                    <a:pt x="812618" y="943326"/>
                  </a:cubicBezTo>
                  <a:cubicBezTo>
                    <a:pt x="809896" y="948771"/>
                    <a:pt x="808348" y="954984"/>
                    <a:pt x="804451" y="959661"/>
                  </a:cubicBezTo>
                  <a:cubicBezTo>
                    <a:pt x="801309" y="963431"/>
                    <a:pt x="796284" y="965106"/>
                    <a:pt x="792201" y="967828"/>
                  </a:cubicBezTo>
                  <a:cubicBezTo>
                    <a:pt x="788303" y="979522"/>
                    <a:pt x="788461" y="985133"/>
                    <a:pt x="775867" y="992330"/>
                  </a:cubicBezTo>
                  <a:cubicBezTo>
                    <a:pt x="770994" y="995115"/>
                    <a:pt x="765134" y="996064"/>
                    <a:pt x="759533" y="996414"/>
                  </a:cubicBezTo>
                  <a:cubicBezTo>
                    <a:pt x="721470" y="998793"/>
                    <a:pt x="683307" y="999136"/>
                    <a:pt x="645194" y="1000497"/>
                  </a:cubicBezTo>
                  <a:cubicBezTo>
                    <a:pt x="625916" y="1005317"/>
                    <a:pt x="607796" y="1010771"/>
                    <a:pt x="588025" y="1012748"/>
                  </a:cubicBezTo>
                  <a:cubicBezTo>
                    <a:pt x="569015" y="1014649"/>
                    <a:pt x="549912" y="1015471"/>
                    <a:pt x="530856" y="1016832"/>
                  </a:cubicBezTo>
                  <a:cubicBezTo>
                    <a:pt x="489970" y="1025010"/>
                    <a:pt x="486068" y="1027508"/>
                    <a:pt x="424685" y="1016832"/>
                  </a:cubicBezTo>
                  <a:cubicBezTo>
                    <a:pt x="419850" y="1015991"/>
                    <a:pt x="419988" y="1008051"/>
                    <a:pt x="416518" y="1004581"/>
                  </a:cubicBezTo>
                  <a:cubicBezTo>
                    <a:pt x="413048" y="1001111"/>
                    <a:pt x="408099" y="999480"/>
                    <a:pt x="404267" y="996414"/>
                  </a:cubicBezTo>
                  <a:cubicBezTo>
                    <a:pt x="401261" y="994009"/>
                    <a:pt x="399443" y="990156"/>
                    <a:pt x="396100" y="988246"/>
                  </a:cubicBezTo>
                  <a:cubicBezTo>
                    <a:pt x="389736" y="984609"/>
                    <a:pt x="382338" y="983151"/>
                    <a:pt x="375683" y="980079"/>
                  </a:cubicBezTo>
                  <a:cubicBezTo>
                    <a:pt x="364629" y="974977"/>
                    <a:pt x="353703" y="969574"/>
                    <a:pt x="343015" y="963744"/>
                  </a:cubicBezTo>
                  <a:cubicBezTo>
                    <a:pt x="323747" y="953234"/>
                    <a:pt x="304108" y="943249"/>
                    <a:pt x="285846" y="931075"/>
                  </a:cubicBezTo>
                  <a:cubicBezTo>
                    <a:pt x="268530" y="919531"/>
                    <a:pt x="277985" y="925103"/>
                    <a:pt x="257261" y="914741"/>
                  </a:cubicBezTo>
                  <a:cubicBezTo>
                    <a:pt x="236437" y="883503"/>
                    <a:pt x="264995" y="921952"/>
                    <a:pt x="232760" y="894322"/>
                  </a:cubicBezTo>
                  <a:cubicBezTo>
                    <a:pt x="227593" y="889893"/>
                    <a:pt x="225321" y="882801"/>
                    <a:pt x="220509" y="877988"/>
                  </a:cubicBezTo>
                  <a:cubicBezTo>
                    <a:pt x="212591" y="870069"/>
                    <a:pt x="205975" y="869059"/>
                    <a:pt x="196008" y="865737"/>
                  </a:cubicBezTo>
                  <a:cubicBezTo>
                    <a:pt x="176881" y="846608"/>
                    <a:pt x="200784" y="867170"/>
                    <a:pt x="155173" y="853486"/>
                  </a:cubicBezTo>
                  <a:cubicBezTo>
                    <a:pt x="151485" y="852380"/>
                    <a:pt x="149728" y="848041"/>
                    <a:pt x="147006" y="845318"/>
                  </a:cubicBezTo>
                  <a:cubicBezTo>
                    <a:pt x="144284" y="838512"/>
                    <a:pt x="141911" y="831556"/>
                    <a:pt x="138839" y="824900"/>
                  </a:cubicBezTo>
                  <a:cubicBezTo>
                    <a:pt x="133737" y="813846"/>
                    <a:pt x="125850" y="803938"/>
                    <a:pt x="122505" y="792231"/>
                  </a:cubicBezTo>
                  <a:lnTo>
                    <a:pt x="114338" y="763645"/>
                  </a:lnTo>
                  <a:cubicBezTo>
                    <a:pt x="111499" y="735254"/>
                    <a:pt x="112834" y="728683"/>
                    <a:pt x="106171" y="706474"/>
                  </a:cubicBezTo>
                  <a:cubicBezTo>
                    <a:pt x="103697" y="698228"/>
                    <a:pt x="106171" y="684695"/>
                    <a:pt x="98004" y="681972"/>
                  </a:cubicBezTo>
                  <a:cubicBezTo>
                    <a:pt x="93921" y="680611"/>
                    <a:pt x="89710" y="679584"/>
                    <a:pt x="85754" y="677888"/>
                  </a:cubicBezTo>
                  <a:cubicBezTo>
                    <a:pt x="70792" y="671475"/>
                    <a:pt x="61046" y="665431"/>
                    <a:pt x="49002" y="653386"/>
                  </a:cubicBezTo>
                  <a:cubicBezTo>
                    <a:pt x="45532" y="649916"/>
                    <a:pt x="43977" y="644905"/>
                    <a:pt x="40835" y="641135"/>
                  </a:cubicBezTo>
                  <a:cubicBezTo>
                    <a:pt x="37138" y="636698"/>
                    <a:pt x="32668" y="632968"/>
                    <a:pt x="28584" y="628884"/>
                  </a:cubicBezTo>
                  <a:cubicBezTo>
                    <a:pt x="18905" y="580480"/>
                    <a:pt x="31628" y="630627"/>
                    <a:pt x="16334" y="596215"/>
                  </a:cubicBezTo>
                  <a:cubicBezTo>
                    <a:pt x="12838" y="588348"/>
                    <a:pt x="10889" y="579880"/>
                    <a:pt x="8167" y="571713"/>
                  </a:cubicBezTo>
                  <a:lnTo>
                    <a:pt x="4083" y="559462"/>
                  </a:lnTo>
                  <a:cubicBezTo>
                    <a:pt x="2722" y="506374"/>
                    <a:pt x="0" y="453304"/>
                    <a:pt x="0" y="400199"/>
                  </a:cubicBezTo>
                  <a:cubicBezTo>
                    <a:pt x="0" y="332970"/>
                    <a:pt x="94" y="371297"/>
                    <a:pt x="12250" y="330777"/>
                  </a:cubicBezTo>
                  <a:cubicBezTo>
                    <a:pt x="15139" y="321147"/>
                    <a:pt x="14010" y="305103"/>
                    <a:pt x="24501" y="298108"/>
                  </a:cubicBezTo>
                  <a:cubicBezTo>
                    <a:pt x="29171" y="294995"/>
                    <a:pt x="35580" y="295995"/>
                    <a:pt x="40835" y="294024"/>
                  </a:cubicBezTo>
                  <a:cubicBezTo>
                    <a:pt x="46535" y="291887"/>
                    <a:pt x="51469" y="287994"/>
                    <a:pt x="57169" y="285857"/>
                  </a:cubicBezTo>
                  <a:cubicBezTo>
                    <a:pt x="63761" y="283385"/>
                    <a:pt x="88375" y="278798"/>
                    <a:pt x="93921" y="277689"/>
                  </a:cubicBezTo>
                  <a:lnTo>
                    <a:pt x="110255" y="253187"/>
                  </a:lnTo>
                  <a:lnTo>
                    <a:pt x="118422" y="240936"/>
                  </a:lnTo>
                  <a:cubicBezTo>
                    <a:pt x="128130" y="211806"/>
                    <a:pt x="114364" y="247023"/>
                    <a:pt x="134756" y="216434"/>
                  </a:cubicBezTo>
                  <a:cubicBezTo>
                    <a:pt x="137144" y="212852"/>
                    <a:pt x="137328" y="208213"/>
                    <a:pt x="138839" y="204183"/>
                  </a:cubicBezTo>
                  <a:cubicBezTo>
                    <a:pt x="141413" y="197319"/>
                    <a:pt x="144900" y="190786"/>
                    <a:pt x="147006" y="183765"/>
                  </a:cubicBezTo>
                  <a:cubicBezTo>
                    <a:pt x="149000" y="177117"/>
                    <a:pt x="147824" y="169471"/>
                    <a:pt x="151090" y="163347"/>
                  </a:cubicBezTo>
                  <a:cubicBezTo>
                    <a:pt x="178732" y="111516"/>
                    <a:pt x="171549" y="133155"/>
                    <a:pt x="208259" y="102092"/>
                  </a:cubicBezTo>
                  <a:cubicBezTo>
                    <a:pt x="217076" y="94631"/>
                    <a:pt x="223821" y="84904"/>
                    <a:pt x="232760" y="77590"/>
                  </a:cubicBezTo>
                  <a:cubicBezTo>
                    <a:pt x="238903" y="72564"/>
                    <a:pt x="246912" y="70212"/>
                    <a:pt x="253177" y="65339"/>
                  </a:cubicBezTo>
                  <a:cubicBezTo>
                    <a:pt x="259255" y="60611"/>
                    <a:pt x="262981" y="53085"/>
                    <a:pt x="269511" y="49004"/>
                  </a:cubicBezTo>
                  <a:cubicBezTo>
                    <a:pt x="274270" y="46029"/>
                    <a:pt x="280367" y="46138"/>
                    <a:pt x="285846" y="44920"/>
                  </a:cubicBezTo>
                  <a:cubicBezTo>
                    <a:pt x="311424" y="39236"/>
                    <a:pt x="306095" y="42255"/>
                    <a:pt x="334848" y="32670"/>
                  </a:cubicBezTo>
                  <a:cubicBezTo>
                    <a:pt x="364417" y="22813"/>
                    <a:pt x="348283" y="23823"/>
                    <a:pt x="383850" y="16335"/>
                  </a:cubicBezTo>
                  <a:cubicBezTo>
                    <a:pt x="400054" y="12924"/>
                    <a:pt x="416459" y="10510"/>
                    <a:pt x="432852" y="8168"/>
                  </a:cubicBezTo>
                  <a:cubicBezTo>
                    <a:pt x="442380" y="6807"/>
                    <a:pt x="451823" y="4565"/>
                    <a:pt x="461436" y="4084"/>
                  </a:cubicBezTo>
                  <a:cubicBezTo>
                    <a:pt x="506319" y="1840"/>
                    <a:pt x="551273" y="1361"/>
                    <a:pt x="596192" y="0"/>
                  </a:cubicBezTo>
                  <a:cubicBezTo>
                    <a:pt x="624777" y="2723"/>
                    <a:pt x="653454" y="4606"/>
                    <a:pt x="681946" y="8168"/>
                  </a:cubicBezTo>
                  <a:cubicBezTo>
                    <a:pt x="696929" y="10041"/>
                    <a:pt x="696642" y="16565"/>
                    <a:pt x="710531" y="24502"/>
                  </a:cubicBezTo>
                  <a:cubicBezTo>
                    <a:pt x="714268" y="26638"/>
                    <a:pt x="718751" y="27075"/>
                    <a:pt x="722781" y="28586"/>
                  </a:cubicBezTo>
                  <a:cubicBezTo>
                    <a:pt x="729645" y="31160"/>
                    <a:pt x="736764" y="33243"/>
                    <a:pt x="743199" y="36753"/>
                  </a:cubicBezTo>
                  <a:cubicBezTo>
                    <a:pt x="798584" y="66964"/>
                    <a:pt x="731893" y="41153"/>
                    <a:pt x="804451" y="65339"/>
                  </a:cubicBezTo>
                  <a:lnTo>
                    <a:pt x="833036" y="98008"/>
                  </a:lnTo>
                  <a:close/>
                </a:path>
              </a:pathLst>
            </a:custGeom>
            <a:solidFill>
              <a:schemeClr val="accent3">
                <a:alpha val="2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496525" y="3777998"/>
              <a:ext cx="478573" cy="884981"/>
            </a:xfrm>
            <a:custGeom>
              <a:avLst/>
              <a:gdLst>
                <a:gd name="connsiteX0" fmla="*/ 249897 w 478573"/>
                <a:gd name="connsiteY0" fmla="*/ 0 h 804528"/>
                <a:gd name="connsiteX1" fmla="*/ 249897 w 478573"/>
                <a:gd name="connsiteY1" fmla="*/ 0 h 804528"/>
                <a:gd name="connsiteX2" fmla="*/ 294815 w 478573"/>
                <a:gd name="connsiteY2" fmla="*/ 24502 h 804528"/>
                <a:gd name="connsiteX3" fmla="*/ 307066 w 478573"/>
                <a:gd name="connsiteY3" fmla="*/ 36753 h 804528"/>
                <a:gd name="connsiteX4" fmla="*/ 347901 w 478573"/>
                <a:gd name="connsiteY4" fmla="*/ 44920 h 804528"/>
                <a:gd name="connsiteX5" fmla="*/ 351984 w 478573"/>
                <a:gd name="connsiteY5" fmla="*/ 69422 h 804528"/>
                <a:gd name="connsiteX6" fmla="*/ 360151 w 478573"/>
                <a:gd name="connsiteY6" fmla="*/ 85757 h 804528"/>
                <a:gd name="connsiteX7" fmla="*/ 368318 w 478573"/>
                <a:gd name="connsiteY7" fmla="*/ 106175 h 804528"/>
                <a:gd name="connsiteX8" fmla="*/ 388736 w 478573"/>
                <a:gd name="connsiteY8" fmla="*/ 130677 h 804528"/>
                <a:gd name="connsiteX9" fmla="*/ 396903 w 478573"/>
                <a:gd name="connsiteY9" fmla="*/ 183764 h 804528"/>
                <a:gd name="connsiteX10" fmla="*/ 417321 w 478573"/>
                <a:gd name="connsiteY10" fmla="*/ 216434 h 804528"/>
                <a:gd name="connsiteX11" fmla="*/ 429571 w 478573"/>
                <a:gd name="connsiteY11" fmla="*/ 228685 h 804528"/>
                <a:gd name="connsiteX12" fmla="*/ 437738 w 478573"/>
                <a:gd name="connsiteY12" fmla="*/ 240936 h 804528"/>
                <a:gd name="connsiteX13" fmla="*/ 441822 w 478573"/>
                <a:gd name="connsiteY13" fmla="*/ 285856 h 804528"/>
                <a:gd name="connsiteX14" fmla="*/ 449989 w 478573"/>
                <a:gd name="connsiteY14" fmla="*/ 302191 h 804528"/>
                <a:gd name="connsiteX15" fmla="*/ 454072 w 478573"/>
                <a:gd name="connsiteY15" fmla="*/ 314442 h 804528"/>
                <a:gd name="connsiteX16" fmla="*/ 466323 w 478573"/>
                <a:gd name="connsiteY16" fmla="*/ 371613 h 804528"/>
                <a:gd name="connsiteX17" fmla="*/ 478573 w 478573"/>
                <a:gd name="connsiteY17" fmla="*/ 379780 h 804528"/>
                <a:gd name="connsiteX18" fmla="*/ 474490 w 478573"/>
                <a:gd name="connsiteY18" fmla="*/ 392031 h 804528"/>
                <a:gd name="connsiteX19" fmla="*/ 449989 w 478573"/>
                <a:gd name="connsiteY19" fmla="*/ 424701 h 804528"/>
                <a:gd name="connsiteX20" fmla="*/ 437738 w 478573"/>
                <a:gd name="connsiteY20" fmla="*/ 465537 h 804528"/>
                <a:gd name="connsiteX21" fmla="*/ 429571 w 478573"/>
                <a:gd name="connsiteY21" fmla="*/ 498206 h 804528"/>
                <a:gd name="connsiteX22" fmla="*/ 425488 w 478573"/>
                <a:gd name="connsiteY22" fmla="*/ 514541 h 804528"/>
                <a:gd name="connsiteX23" fmla="*/ 421404 w 478573"/>
                <a:gd name="connsiteY23" fmla="*/ 526792 h 804528"/>
                <a:gd name="connsiteX24" fmla="*/ 413237 w 478573"/>
                <a:gd name="connsiteY24" fmla="*/ 559461 h 804528"/>
                <a:gd name="connsiteX25" fmla="*/ 396903 w 478573"/>
                <a:gd name="connsiteY25" fmla="*/ 575796 h 804528"/>
                <a:gd name="connsiteX26" fmla="*/ 388736 w 478573"/>
                <a:gd name="connsiteY26" fmla="*/ 600298 h 804528"/>
                <a:gd name="connsiteX27" fmla="*/ 384652 w 478573"/>
                <a:gd name="connsiteY27" fmla="*/ 616633 h 804528"/>
                <a:gd name="connsiteX28" fmla="*/ 376485 w 478573"/>
                <a:gd name="connsiteY28" fmla="*/ 628884 h 804528"/>
                <a:gd name="connsiteX29" fmla="*/ 368318 w 478573"/>
                <a:gd name="connsiteY29" fmla="*/ 645218 h 804528"/>
                <a:gd name="connsiteX30" fmla="*/ 364235 w 478573"/>
                <a:gd name="connsiteY30" fmla="*/ 657469 h 804528"/>
                <a:gd name="connsiteX31" fmla="*/ 351984 w 478573"/>
                <a:gd name="connsiteY31" fmla="*/ 665637 h 804528"/>
                <a:gd name="connsiteX32" fmla="*/ 307066 w 478573"/>
                <a:gd name="connsiteY32" fmla="*/ 714641 h 804528"/>
                <a:gd name="connsiteX33" fmla="*/ 274398 w 478573"/>
                <a:gd name="connsiteY33" fmla="*/ 747310 h 804528"/>
                <a:gd name="connsiteX34" fmla="*/ 258064 w 478573"/>
                <a:gd name="connsiteY34" fmla="*/ 763645 h 804528"/>
                <a:gd name="connsiteX35" fmla="*/ 245813 w 478573"/>
                <a:gd name="connsiteY35" fmla="*/ 775895 h 804528"/>
                <a:gd name="connsiteX36" fmla="*/ 237646 w 478573"/>
                <a:gd name="connsiteY36" fmla="*/ 792230 h 804528"/>
                <a:gd name="connsiteX37" fmla="*/ 233563 w 478573"/>
                <a:gd name="connsiteY37" fmla="*/ 804481 h 804528"/>
                <a:gd name="connsiteX38" fmla="*/ 209062 w 478573"/>
                <a:gd name="connsiteY38" fmla="*/ 784063 h 804528"/>
                <a:gd name="connsiteX39" fmla="*/ 192727 w 478573"/>
                <a:gd name="connsiteY39" fmla="*/ 771812 h 804528"/>
                <a:gd name="connsiteX40" fmla="*/ 180477 w 478573"/>
                <a:gd name="connsiteY40" fmla="*/ 759561 h 804528"/>
                <a:gd name="connsiteX41" fmla="*/ 164143 w 478573"/>
                <a:gd name="connsiteY41" fmla="*/ 747310 h 804528"/>
                <a:gd name="connsiteX42" fmla="*/ 143725 w 478573"/>
                <a:gd name="connsiteY42" fmla="*/ 726892 h 804528"/>
                <a:gd name="connsiteX43" fmla="*/ 135558 w 478573"/>
                <a:gd name="connsiteY43" fmla="*/ 714641 h 804528"/>
                <a:gd name="connsiteX44" fmla="*/ 127391 w 478573"/>
                <a:gd name="connsiteY44" fmla="*/ 677888 h 804528"/>
                <a:gd name="connsiteX45" fmla="*/ 115141 w 478573"/>
                <a:gd name="connsiteY45" fmla="*/ 645218 h 804528"/>
                <a:gd name="connsiteX46" fmla="*/ 94723 w 478573"/>
                <a:gd name="connsiteY46" fmla="*/ 612549 h 804528"/>
                <a:gd name="connsiteX47" fmla="*/ 86556 w 478573"/>
                <a:gd name="connsiteY47" fmla="*/ 579880 h 804528"/>
                <a:gd name="connsiteX48" fmla="*/ 82473 w 478573"/>
                <a:gd name="connsiteY48" fmla="*/ 555378 h 804528"/>
                <a:gd name="connsiteX49" fmla="*/ 37554 w 478573"/>
                <a:gd name="connsiteY49" fmla="*/ 490039 h 804528"/>
                <a:gd name="connsiteX50" fmla="*/ 21220 w 478573"/>
                <a:gd name="connsiteY50" fmla="*/ 465537 h 804528"/>
                <a:gd name="connsiteX51" fmla="*/ 4886 w 478573"/>
                <a:gd name="connsiteY51" fmla="*/ 432868 h 804528"/>
                <a:gd name="connsiteX52" fmla="*/ 4886 w 478573"/>
                <a:gd name="connsiteY52" fmla="*/ 404282 h 804528"/>
                <a:gd name="connsiteX53" fmla="*/ 8970 w 478573"/>
                <a:gd name="connsiteY53" fmla="*/ 306274 h 804528"/>
                <a:gd name="connsiteX54" fmla="*/ 49805 w 478573"/>
                <a:gd name="connsiteY54" fmla="*/ 261354 h 804528"/>
                <a:gd name="connsiteX55" fmla="*/ 82473 w 478573"/>
                <a:gd name="connsiteY55" fmla="*/ 232768 h 804528"/>
                <a:gd name="connsiteX56" fmla="*/ 90640 w 478573"/>
                <a:gd name="connsiteY56" fmla="*/ 179681 h 804528"/>
                <a:gd name="connsiteX57" fmla="*/ 106974 w 478573"/>
                <a:gd name="connsiteY57" fmla="*/ 142928 h 804528"/>
                <a:gd name="connsiteX58" fmla="*/ 131475 w 478573"/>
                <a:gd name="connsiteY58" fmla="*/ 122510 h 804528"/>
                <a:gd name="connsiteX59" fmla="*/ 139642 w 478573"/>
                <a:gd name="connsiteY59" fmla="*/ 106175 h 804528"/>
                <a:gd name="connsiteX60" fmla="*/ 172310 w 478573"/>
                <a:gd name="connsiteY60" fmla="*/ 73506 h 804528"/>
                <a:gd name="connsiteX61" fmla="*/ 196811 w 478573"/>
                <a:gd name="connsiteY61" fmla="*/ 57171 h 804528"/>
                <a:gd name="connsiteX62" fmla="*/ 200894 w 478573"/>
                <a:gd name="connsiteY62" fmla="*/ 44920 h 804528"/>
                <a:gd name="connsiteX63" fmla="*/ 221312 w 478573"/>
                <a:gd name="connsiteY63" fmla="*/ 28585 h 804528"/>
                <a:gd name="connsiteX64" fmla="*/ 233563 w 478573"/>
                <a:gd name="connsiteY64" fmla="*/ 12251 h 804528"/>
                <a:gd name="connsiteX65" fmla="*/ 249897 w 478573"/>
                <a:gd name="connsiteY65" fmla="*/ 0 h 80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78573" h="804528">
                  <a:moveTo>
                    <a:pt x="249897" y="0"/>
                  </a:moveTo>
                  <a:lnTo>
                    <a:pt x="249897" y="0"/>
                  </a:lnTo>
                  <a:cubicBezTo>
                    <a:pt x="259210" y="4656"/>
                    <a:pt x="283620" y="15172"/>
                    <a:pt x="294815" y="24502"/>
                  </a:cubicBezTo>
                  <a:cubicBezTo>
                    <a:pt x="299251" y="28199"/>
                    <a:pt x="301676" y="34680"/>
                    <a:pt x="307066" y="36753"/>
                  </a:cubicBezTo>
                  <a:cubicBezTo>
                    <a:pt x="320022" y="41736"/>
                    <a:pt x="347901" y="44920"/>
                    <a:pt x="347901" y="44920"/>
                  </a:cubicBezTo>
                  <a:cubicBezTo>
                    <a:pt x="349262" y="53087"/>
                    <a:pt x="349605" y="61491"/>
                    <a:pt x="351984" y="69422"/>
                  </a:cubicBezTo>
                  <a:cubicBezTo>
                    <a:pt x="353733" y="75253"/>
                    <a:pt x="357679" y="80194"/>
                    <a:pt x="360151" y="85757"/>
                  </a:cubicBezTo>
                  <a:cubicBezTo>
                    <a:pt x="363128" y="92456"/>
                    <a:pt x="365040" y="99619"/>
                    <a:pt x="368318" y="106175"/>
                  </a:cubicBezTo>
                  <a:cubicBezTo>
                    <a:pt x="374004" y="117546"/>
                    <a:pt x="379704" y="121645"/>
                    <a:pt x="388736" y="130677"/>
                  </a:cubicBezTo>
                  <a:cubicBezTo>
                    <a:pt x="390170" y="143582"/>
                    <a:pt x="391317" y="168869"/>
                    <a:pt x="396903" y="183764"/>
                  </a:cubicBezTo>
                  <a:cubicBezTo>
                    <a:pt x="401552" y="196160"/>
                    <a:pt x="408754" y="206439"/>
                    <a:pt x="417321" y="216434"/>
                  </a:cubicBezTo>
                  <a:cubicBezTo>
                    <a:pt x="421079" y="220819"/>
                    <a:pt x="425874" y="224248"/>
                    <a:pt x="429571" y="228685"/>
                  </a:cubicBezTo>
                  <a:cubicBezTo>
                    <a:pt x="432713" y="232455"/>
                    <a:pt x="435016" y="236852"/>
                    <a:pt x="437738" y="240936"/>
                  </a:cubicBezTo>
                  <a:cubicBezTo>
                    <a:pt x="439099" y="255909"/>
                    <a:pt x="438873" y="271113"/>
                    <a:pt x="441822" y="285856"/>
                  </a:cubicBezTo>
                  <a:cubicBezTo>
                    <a:pt x="443016" y="291825"/>
                    <a:pt x="447591" y="296596"/>
                    <a:pt x="449989" y="302191"/>
                  </a:cubicBezTo>
                  <a:cubicBezTo>
                    <a:pt x="451684" y="306148"/>
                    <a:pt x="452711" y="310358"/>
                    <a:pt x="454072" y="314442"/>
                  </a:cubicBezTo>
                  <a:cubicBezTo>
                    <a:pt x="454503" y="317891"/>
                    <a:pt x="458389" y="366323"/>
                    <a:pt x="466323" y="371613"/>
                  </a:cubicBezTo>
                  <a:lnTo>
                    <a:pt x="478573" y="379780"/>
                  </a:lnTo>
                  <a:cubicBezTo>
                    <a:pt x="477212" y="383864"/>
                    <a:pt x="476580" y="388268"/>
                    <a:pt x="474490" y="392031"/>
                  </a:cubicBezTo>
                  <a:cubicBezTo>
                    <a:pt x="462948" y="412808"/>
                    <a:pt x="462379" y="412309"/>
                    <a:pt x="449989" y="424701"/>
                  </a:cubicBezTo>
                  <a:cubicBezTo>
                    <a:pt x="439521" y="487504"/>
                    <a:pt x="453566" y="418053"/>
                    <a:pt x="437738" y="465537"/>
                  </a:cubicBezTo>
                  <a:cubicBezTo>
                    <a:pt x="434188" y="476186"/>
                    <a:pt x="432293" y="487316"/>
                    <a:pt x="429571" y="498206"/>
                  </a:cubicBezTo>
                  <a:cubicBezTo>
                    <a:pt x="428210" y="503651"/>
                    <a:pt x="427263" y="509217"/>
                    <a:pt x="425488" y="514541"/>
                  </a:cubicBezTo>
                  <a:cubicBezTo>
                    <a:pt x="424127" y="518625"/>
                    <a:pt x="422537" y="522639"/>
                    <a:pt x="421404" y="526792"/>
                  </a:cubicBezTo>
                  <a:cubicBezTo>
                    <a:pt x="418451" y="537621"/>
                    <a:pt x="418257" y="549421"/>
                    <a:pt x="413237" y="559461"/>
                  </a:cubicBezTo>
                  <a:cubicBezTo>
                    <a:pt x="409793" y="566348"/>
                    <a:pt x="402348" y="570351"/>
                    <a:pt x="396903" y="575796"/>
                  </a:cubicBezTo>
                  <a:cubicBezTo>
                    <a:pt x="394181" y="583963"/>
                    <a:pt x="391210" y="592052"/>
                    <a:pt x="388736" y="600298"/>
                  </a:cubicBezTo>
                  <a:cubicBezTo>
                    <a:pt x="387123" y="605674"/>
                    <a:pt x="386863" y="611474"/>
                    <a:pt x="384652" y="616633"/>
                  </a:cubicBezTo>
                  <a:cubicBezTo>
                    <a:pt x="382719" y="621144"/>
                    <a:pt x="378920" y="624623"/>
                    <a:pt x="376485" y="628884"/>
                  </a:cubicBezTo>
                  <a:cubicBezTo>
                    <a:pt x="373465" y="634169"/>
                    <a:pt x="370716" y="639623"/>
                    <a:pt x="368318" y="645218"/>
                  </a:cubicBezTo>
                  <a:cubicBezTo>
                    <a:pt x="366622" y="649174"/>
                    <a:pt x="366924" y="654108"/>
                    <a:pt x="364235" y="657469"/>
                  </a:cubicBezTo>
                  <a:cubicBezTo>
                    <a:pt x="361169" y="661302"/>
                    <a:pt x="355652" y="662376"/>
                    <a:pt x="351984" y="665637"/>
                  </a:cubicBezTo>
                  <a:cubicBezTo>
                    <a:pt x="319104" y="694865"/>
                    <a:pt x="335671" y="683835"/>
                    <a:pt x="307066" y="714641"/>
                  </a:cubicBezTo>
                  <a:cubicBezTo>
                    <a:pt x="296587" y="725926"/>
                    <a:pt x="285287" y="736420"/>
                    <a:pt x="274398" y="747310"/>
                  </a:cubicBezTo>
                  <a:lnTo>
                    <a:pt x="258064" y="763645"/>
                  </a:lnTo>
                  <a:lnTo>
                    <a:pt x="245813" y="775895"/>
                  </a:lnTo>
                  <a:cubicBezTo>
                    <a:pt x="243091" y="781340"/>
                    <a:pt x="240044" y="786635"/>
                    <a:pt x="237646" y="792230"/>
                  </a:cubicBezTo>
                  <a:cubicBezTo>
                    <a:pt x="235951" y="796187"/>
                    <a:pt x="237739" y="803437"/>
                    <a:pt x="233563" y="804481"/>
                  </a:cubicBezTo>
                  <a:cubicBezTo>
                    <a:pt x="228903" y="805646"/>
                    <a:pt x="210196" y="785035"/>
                    <a:pt x="209062" y="784063"/>
                  </a:cubicBezTo>
                  <a:cubicBezTo>
                    <a:pt x="203894" y="779634"/>
                    <a:pt x="197895" y="776241"/>
                    <a:pt x="192727" y="771812"/>
                  </a:cubicBezTo>
                  <a:cubicBezTo>
                    <a:pt x="188342" y="768054"/>
                    <a:pt x="184862" y="763319"/>
                    <a:pt x="180477" y="759561"/>
                  </a:cubicBezTo>
                  <a:cubicBezTo>
                    <a:pt x="175310" y="755132"/>
                    <a:pt x="168955" y="752123"/>
                    <a:pt x="164143" y="747310"/>
                  </a:cubicBezTo>
                  <a:cubicBezTo>
                    <a:pt x="136922" y="720088"/>
                    <a:pt x="176391" y="748668"/>
                    <a:pt x="143725" y="726892"/>
                  </a:cubicBezTo>
                  <a:cubicBezTo>
                    <a:pt x="141003" y="722808"/>
                    <a:pt x="137753" y="719031"/>
                    <a:pt x="135558" y="714641"/>
                  </a:cubicBezTo>
                  <a:cubicBezTo>
                    <a:pt x="130262" y="704047"/>
                    <a:pt x="129481" y="688338"/>
                    <a:pt x="127391" y="677888"/>
                  </a:cubicBezTo>
                  <a:cubicBezTo>
                    <a:pt x="124379" y="662827"/>
                    <a:pt x="123055" y="658785"/>
                    <a:pt x="115141" y="645218"/>
                  </a:cubicBezTo>
                  <a:cubicBezTo>
                    <a:pt x="108671" y="634126"/>
                    <a:pt x="94723" y="612549"/>
                    <a:pt x="94723" y="612549"/>
                  </a:cubicBezTo>
                  <a:cubicBezTo>
                    <a:pt x="89058" y="595550"/>
                    <a:pt x="90497" y="601557"/>
                    <a:pt x="86556" y="579880"/>
                  </a:cubicBezTo>
                  <a:cubicBezTo>
                    <a:pt x="85075" y="571734"/>
                    <a:pt x="86438" y="562647"/>
                    <a:pt x="82473" y="555378"/>
                  </a:cubicBezTo>
                  <a:cubicBezTo>
                    <a:pt x="69817" y="532175"/>
                    <a:pt x="52443" y="511876"/>
                    <a:pt x="37554" y="490039"/>
                  </a:cubicBezTo>
                  <a:cubicBezTo>
                    <a:pt x="32025" y="481929"/>
                    <a:pt x="24865" y="474651"/>
                    <a:pt x="21220" y="465537"/>
                  </a:cubicBezTo>
                  <a:cubicBezTo>
                    <a:pt x="11230" y="440562"/>
                    <a:pt x="17119" y="451218"/>
                    <a:pt x="4886" y="432868"/>
                  </a:cubicBezTo>
                  <a:cubicBezTo>
                    <a:pt x="-4826" y="394024"/>
                    <a:pt x="2542" y="435918"/>
                    <a:pt x="4886" y="404282"/>
                  </a:cubicBezTo>
                  <a:cubicBezTo>
                    <a:pt x="7302" y="371674"/>
                    <a:pt x="3922" y="338580"/>
                    <a:pt x="8970" y="306274"/>
                  </a:cubicBezTo>
                  <a:cubicBezTo>
                    <a:pt x="14917" y="268211"/>
                    <a:pt x="25267" y="276970"/>
                    <a:pt x="49805" y="261354"/>
                  </a:cubicBezTo>
                  <a:cubicBezTo>
                    <a:pt x="63511" y="252631"/>
                    <a:pt x="71494" y="243747"/>
                    <a:pt x="82473" y="232768"/>
                  </a:cubicBezTo>
                  <a:cubicBezTo>
                    <a:pt x="85195" y="215072"/>
                    <a:pt x="86952" y="197201"/>
                    <a:pt x="90640" y="179681"/>
                  </a:cubicBezTo>
                  <a:cubicBezTo>
                    <a:pt x="92796" y="169438"/>
                    <a:pt x="98343" y="151559"/>
                    <a:pt x="106974" y="142928"/>
                  </a:cubicBezTo>
                  <a:cubicBezTo>
                    <a:pt x="114491" y="135411"/>
                    <a:pt x="123308" y="129316"/>
                    <a:pt x="131475" y="122510"/>
                  </a:cubicBezTo>
                  <a:cubicBezTo>
                    <a:pt x="134197" y="117065"/>
                    <a:pt x="136265" y="111240"/>
                    <a:pt x="139642" y="106175"/>
                  </a:cubicBezTo>
                  <a:cubicBezTo>
                    <a:pt x="156239" y="81278"/>
                    <a:pt x="152118" y="90334"/>
                    <a:pt x="172310" y="73506"/>
                  </a:cubicBezTo>
                  <a:cubicBezTo>
                    <a:pt x="191018" y="57915"/>
                    <a:pt x="167173" y="71990"/>
                    <a:pt x="196811" y="57171"/>
                  </a:cubicBezTo>
                  <a:cubicBezTo>
                    <a:pt x="198172" y="53087"/>
                    <a:pt x="198679" y="48611"/>
                    <a:pt x="200894" y="44920"/>
                  </a:cubicBezTo>
                  <a:cubicBezTo>
                    <a:pt x="206952" y="34823"/>
                    <a:pt x="212972" y="36925"/>
                    <a:pt x="221312" y="28585"/>
                  </a:cubicBezTo>
                  <a:cubicBezTo>
                    <a:pt x="226124" y="23772"/>
                    <a:pt x="227792" y="15858"/>
                    <a:pt x="233563" y="12251"/>
                  </a:cubicBezTo>
                  <a:cubicBezTo>
                    <a:pt x="239448" y="8572"/>
                    <a:pt x="247175" y="2042"/>
                    <a:pt x="249897" y="0"/>
                  </a:cubicBezTo>
                  <a:close/>
                </a:path>
              </a:pathLst>
            </a:custGeom>
            <a:solidFill>
              <a:srgbClr val="B50B1B">
                <a:alpha val="4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74100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CQ channel coding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1940" y="1320061"/>
            <a:ext cx="5352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CQ</a:t>
            </a:r>
            <a:r>
              <a:rPr lang="en-US" sz="2400"/>
              <a:t> = </a:t>
            </a:r>
            <a:r>
              <a:rPr lang="en-US" sz="2400">
                <a:solidFill>
                  <a:srgbClr val="FFFF00"/>
                </a:solidFill>
              </a:rPr>
              <a:t>C</a:t>
            </a:r>
            <a:r>
              <a:rPr lang="en-US" sz="2400"/>
              <a:t>lassical input, </a:t>
            </a:r>
            <a:r>
              <a:rPr lang="en-US" sz="2400">
                <a:solidFill>
                  <a:srgbClr val="FFFF00"/>
                </a:solidFill>
              </a:rPr>
              <a:t>Q</a:t>
            </a:r>
            <a:r>
              <a:rPr lang="en-US" sz="2400"/>
              <a:t>uantum output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0285" y="2116568"/>
            <a:ext cx="907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|x⟩⟨x|</a:t>
            </a:r>
            <a:endParaRPr lang="en-US" sz="2400" baseline="-2500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087946" y="2347401"/>
            <a:ext cx="1068033" cy="12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155979" y="1911325"/>
            <a:ext cx="897938" cy="8979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05388" y="2344207"/>
            <a:ext cx="1068033" cy="12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22561" y="2129461"/>
            <a:ext cx="207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ρ</a:t>
            </a:r>
            <a:r>
              <a:rPr lang="en-US" sz="2400" baseline="-25000"/>
              <a:t>x </a:t>
            </a:r>
            <a:r>
              <a:rPr lang="en-US" sz="2400"/>
              <a:t>= N(|x⟩⟨x|)</a:t>
            </a:r>
            <a:endParaRPr lang="en-US" sz="2400" baseline="-25000"/>
          </a:p>
        </p:txBody>
      </p:sp>
      <p:sp>
        <p:nvSpPr>
          <p:cNvPr id="12" name="Rounded Rectangle 11"/>
          <p:cNvSpPr/>
          <p:nvPr/>
        </p:nvSpPr>
        <p:spPr>
          <a:xfrm>
            <a:off x="685800" y="3025265"/>
            <a:ext cx="7064375" cy="53007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Given n uses of N, how many bits can we send?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9252" y="3681545"/>
            <a:ext cx="4545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Allow error that </a:t>
            </a:r>
            <a:r>
              <a:rPr lang="en-US" sz="2400">
                <a:sym typeface="Wingdings"/>
              </a:rPr>
              <a:t>0 as n ∞.</a:t>
            </a:r>
            <a:endParaRPr lang="en-US" sz="2400"/>
          </a:p>
        </p:txBody>
      </p:sp>
      <p:sp>
        <p:nvSpPr>
          <p:cNvPr id="16" name="Rounded Rectangle 15"/>
          <p:cNvSpPr/>
          <p:nvPr/>
        </p:nvSpPr>
        <p:spPr>
          <a:xfrm>
            <a:off x="577314" y="4253452"/>
            <a:ext cx="5741621" cy="970088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FFFF00"/>
                </a:solidFill>
              </a:rPr>
              <a:t>HSW theorem:</a:t>
            </a:r>
            <a:r>
              <a:rPr lang="en-US" sz="2400"/>
              <a:t> Capacity = maxχ</a:t>
            </a:r>
          </a:p>
          <a:p>
            <a:r>
              <a:rPr lang="en-US" sz="2400"/>
              <a:t>χ({p</a:t>
            </a:r>
            <a:r>
              <a:rPr lang="en-US" sz="2400" baseline="-25000"/>
              <a:t>x</a:t>
            </a:r>
            <a:r>
              <a:rPr lang="en-US" sz="2400"/>
              <a:t>,ρ</a:t>
            </a:r>
            <a:r>
              <a:rPr lang="en-US" sz="2400" baseline="-25000"/>
              <a:t>x</a:t>
            </a:r>
            <a:r>
              <a:rPr lang="en-US" sz="2400"/>
              <a:t>}) = S(∑</a:t>
            </a:r>
            <a:r>
              <a:rPr lang="en-US" sz="2400" baseline="-25000"/>
              <a:t>x</a:t>
            </a:r>
            <a:r>
              <a:rPr lang="en-US" sz="2400"/>
              <a:t> p</a:t>
            </a:r>
            <a:r>
              <a:rPr lang="en-US" sz="2400" baseline="-25000"/>
              <a:t>x</a:t>
            </a:r>
            <a:r>
              <a:rPr lang="en-US" sz="2400"/>
              <a:t>ρ</a:t>
            </a:r>
            <a:r>
              <a:rPr lang="en-US" sz="2400" baseline="-25000"/>
              <a:t>x</a:t>
            </a:r>
            <a:r>
              <a:rPr lang="en-US" sz="2400"/>
              <a:t>) - ∑</a:t>
            </a:r>
            <a:r>
              <a:rPr lang="en-US" sz="2400" baseline="-25000"/>
              <a:t>x</a:t>
            </a:r>
            <a:r>
              <a:rPr lang="en-US" sz="2400"/>
              <a:t>p</a:t>
            </a:r>
            <a:r>
              <a:rPr lang="en-US" sz="2400" baseline="-25000"/>
              <a:t>x</a:t>
            </a:r>
            <a:r>
              <a:rPr lang="en-US" sz="2400"/>
              <a:t>S(ρ</a:t>
            </a:r>
            <a:r>
              <a:rPr lang="en-US" sz="2400" baseline="-25000"/>
              <a:t>x</a:t>
            </a:r>
            <a:r>
              <a:rPr lang="en-US" sz="2400"/>
              <a:t>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77314" y="5454567"/>
            <a:ext cx="5391114" cy="1292649"/>
            <a:chOff x="577314" y="5454567"/>
            <a:chExt cx="5391114" cy="1292649"/>
          </a:xfrm>
        </p:grpSpPr>
        <p:sp>
          <p:nvSpPr>
            <p:cNvPr id="15" name="TextBox 14"/>
            <p:cNvSpPr txBox="1"/>
            <p:nvPr/>
          </p:nvSpPr>
          <p:spPr>
            <a:xfrm>
              <a:off x="1731940" y="5621327"/>
              <a:ext cx="42364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ω</a:t>
              </a:r>
              <a:r>
                <a:rPr lang="en-US" sz="2400" baseline="-25000"/>
                <a:t>XQ </a:t>
              </a:r>
              <a:r>
                <a:rPr lang="en-US" sz="2400"/>
                <a:t>= ∑</a:t>
              </a:r>
              <a:r>
                <a:rPr lang="en-US" sz="2400" baseline="-25000"/>
                <a:t>x</a:t>
              </a:r>
              <a:r>
                <a:rPr lang="en-US" sz="2400"/>
                <a:t> p</a:t>
              </a:r>
              <a:r>
                <a:rPr lang="en-US" sz="2400" baseline="-25000"/>
                <a:t>x </a:t>
              </a:r>
              <a:r>
                <a:rPr lang="en-US" sz="2400"/>
                <a:t>|x⟩⟨x| ⊗ρ</a:t>
              </a:r>
              <a:r>
                <a:rPr lang="en-US" sz="2400" baseline="-25000"/>
                <a:t>x </a:t>
              </a:r>
              <a:endParaRPr lang="en-US" sz="2400"/>
            </a:p>
            <a:p>
              <a:r>
                <a:rPr lang="en-US" sz="2400"/>
                <a:t>χ = I(X;Q)</a:t>
              </a:r>
              <a:r>
                <a:rPr lang="en-US" sz="2400" baseline="-25000"/>
                <a:t>ω</a:t>
              </a:r>
              <a:r>
                <a:rPr lang="en-US" sz="2400"/>
                <a:t> = S(Q) – S(Q|X)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7314" y="5454567"/>
              <a:ext cx="861767" cy="1292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1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HSW coding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135395"/>
            <a:ext cx="363399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ρ = Σ</a:t>
            </a:r>
            <a:r>
              <a:rPr lang="en-US" sz="2400" baseline="-25000"/>
              <a:t>x </a:t>
            </a:r>
            <a:r>
              <a:rPr lang="en-US" sz="2400"/>
              <a:t>p</a:t>
            </a:r>
            <a:r>
              <a:rPr lang="en-US" sz="2400" baseline="-25000"/>
              <a:t>x</a:t>
            </a:r>
            <a:r>
              <a:rPr lang="en-US" sz="2400"/>
              <a:t> ρ</a:t>
            </a:r>
            <a:r>
              <a:rPr lang="en-US" sz="2400" baseline="-25000"/>
              <a:t>x</a:t>
            </a:r>
          </a:p>
          <a:p>
            <a:r>
              <a:rPr lang="en-US" sz="2400"/>
              <a:t>χ = S(ρ) - Σ</a:t>
            </a:r>
            <a:r>
              <a:rPr lang="en-US" sz="2400" baseline="-25000"/>
              <a:t>x </a:t>
            </a:r>
            <a:r>
              <a:rPr lang="en-US" sz="2400"/>
              <a:t>p</a:t>
            </a:r>
            <a:r>
              <a:rPr lang="en-US" sz="2400" baseline="-25000"/>
              <a:t>x</a:t>
            </a:r>
            <a:r>
              <a:rPr lang="en-US" sz="2400"/>
              <a:t> S(ρ</a:t>
            </a:r>
            <a:r>
              <a:rPr lang="en-US" sz="2400" baseline="-25000"/>
              <a:t>x</a:t>
            </a:r>
            <a:r>
              <a:rPr lang="en-US" sz="2400"/>
              <a:t>)</a:t>
            </a:r>
          </a:p>
          <a:p>
            <a:r>
              <a:rPr lang="en-US" sz="2400"/>
              <a:t>	= S(Q) – S(Q|X)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821067" y="2362795"/>
            <a:ext cx="1749708" cy="1290292"/>
            <a:chOff x="821067" y="2362795"/>
            <a:chExt cx="1749708" cy="1290292"/>
          </a:xfrm>
        </p:grpSpPr>
        <p:sp>
          <p:nvSpPr>
            <p:cNvPr id="7" name="TextBox 6"/>
            <p:cNvSpPr txBox="1"/>
            <p:nvPr/>
          </p:nvSpPr>
          <p:spPr>
            <a:xfrm>
              <a:off x="821067" y="2822090"/>
              <a:ext cx="17497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total</a:t>
              </a:r>
            </a:p>
            <a:p>
              <a:r>
                <a:rPr lang="en-US" sz="2400"/>
                <a:t>information</a:t>
              </a:r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1695921" y="2362795"/>
              <a:ext cx="23189" cy="4592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127017" y="2414106"/>
            <a:ext cx="3666045" cy="882307"/>
            <a:chOff x="3127017" y="2414106"/>
            <a:chExt cx="3666045" cy="882307"/>
          </a:xfrm>
        </p:grpSpPr>
        <p:sp>
          <p:nvSpPr>
            <p:cNvPr id="10" name="TextBox 9"/>
            <p:cNvSpPr txBox="1"/>
            <p:nvPr/>
          </p:nvSpPr>
          <p:spPr>
            <a:xfrm>
              <a:off x="4684793" y="2465416"/>
              <a:ext cx="21082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ambiguity in</a:t>
              </a:r>
              <a:br>
                <a:rPr lang="en-US" sz="2400"/>
              </a:br>
              <a:r>
                <a:rPr lang="en-US" sz="2400"/>
                <a:t>each message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127017" y="2414106"/>
              <a:ext cx="1283576" cy="4079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4624" y="3736194"/>
            <a:ext cx="5099878" cy="2848280"/>
            <a:chOff x="44624" y="3736194"/>
            <a:chExt cx="5099878" cy="2848280"/>
          </a:xfrm>
        </p:grpSpPr>
        <p:sp>
          <p:nvSpPr>
            <p:cNvPr id="5" name="TextBox 4"/>
            <p:cNvSpPr txBox="1"/>
            <p:nvPr/>
          </p:nvSpPr>
          <p:spPr>
            <a:xfrm>
              <a:off x="44624" y="3736194"/>
              <a:ext cx="3547548" cy="83099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/>
                <a:t>typical subspace of ρ⊗</a:t>
              </a:r>
              <a:r>
                <a:rPr lang="en-US" sz="2400" baseline="30000"/>
                <a:t>n</a:t>
              </a:r>
              <a:r>
                <a:rPr lang="en-US" sz="2400"/>
                <a:t/>
              </a:r>
              <a:br>
                <a:rPr lang="en-US" sz="2400"/>
              </a:br>
              <a:r>
                <a:rPr lang="en-US" sz="2400"/>
                <a:t>has dim ≈exp(n S(ρ))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065741" y="4796839"/>
              <a:ext cx="371127" cy="2018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39412" y="4998652"/>
              <a:ext cx="4805090" cy="1585822"/>
            </a:xfrm>
            <a:prstGeom prst="ellipse">
              <a:avLst/>
            </a:prstGeom>
            <a:gradFill flip="none" rotWithShape="1">
              <a:gsLst>
                <a:gs pos="44000">
                  <a:schemeClr val="accent2">
                    <a:lumMod val="60000"/>
                    <a:lumOff val="40000"/>
                    <a:alpha val="21000"/>
                  </a:schemeClr>
                </a:gs>
                <a:gs pos="100000">
                  <a:schemeClr val="bg1">
                    <a:lumMod val="95000"/>
                    <a:lumOff val="5000"/>
                    <a:alpha val="21000"/>
                  </a:schemeClr>
                </a:gs>
              </a:gsLst>
              <a:lin ang="0" scaled="1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9950" y="3428322"/>
            <a:ext cx="8313772" cy="2927796"/>
            <a:chOff x="749950" y="3428322"/>
            <a:chExt cx="8313772" cy="2927796"/>
          </a:xfrm>
        </p:grpSpPr>
        <p:sp>
          <p:nvSpPr>
            <p:cNvPr id="6" name="TextBox 5"/>
            <p:cNvSpPr txBox="1"/>
            <p:nvPr/>
          </p:nvSpPr>
          <p:spPr>
            <a:xfrm>
              <a:off x="3681975" y="3428322"/>
              <a:ext cx="5381747" cy="122397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/>
                <a:t>If x=(x</a:t>
              </a:r>
              <a:r>
                <a:rPr lang="en-US" sz="2400" baseline="-25000"/>
                <a:t>1</a:t>
              </a:r>
              <a:r>
                <a:rPr lang="en-US" sz="2400"/>
                <a:t>,...,x</a:t>
              </a:r>
              <a:r>
                <a:rPr lang="en-US" sz="2400" baseline="-25000"/>
                <a:t>n</a:t>
              </a:r>
              <a:r>
                <a:rPr lang="en-US" sz="2400"/>
                <a:t>) is p-typical then</a:t>
              </a:r>
              <a:br>
                <a:rPr lang="en-US" sz="2400"/>
              </a:br>
              <a:r>
                <a:rPr lang="en-US" sz="2400"/>
                <a:t>ρ</a:t>
              </a:r>
              <a:r>
                <a:rPr lang="en-US" sz="2400" baseline="-25000"/>
                <a:t>x</a:t>
              </a:r>
              <a:r>
                <a:rPr lang="en-US" sz="2000" baseline="-50000"/>
                <a:t>1</a:t>
              </a:r>
              <a:r>
                <a:rPr lang="en-US" sz="2400"/>
                <a:t> ⊗ρ</a:t>
              </a:r>
              <a:r>
                <a:rPr lang="en-US" sz="2400" baseline="-25000"/>
                <a:t>x</a:t>
              </a:r>
              <a:r>
                <a:rPr lang="en-US" sz="2400" baseline="-50000"/>
                <a:t>2</a:t>
              </a:r>
              <a:r>
                <a:rPr lang="en-US" sz="2400"/>
                <a:t> ⊗ ... ⊗ρ</a:t>
              </a:r>
              <a:r>
                <a:rPr lang="en-US" sz="2400" baseline="-25000"/>
                <a:t>x</a:t>
              </a:r>
              <a:r>
                <a:rPr lang="en-US" sz="2400" baseline="-50000"/>
                <a:t>n </a:t>
              </a:r>
              <a:r>
                <a:rPr lang="en-US" sz="2400"/>
                <a:t>has typical subspace of dim ≈ exp(n∑</a:t>
              </a:r>
              <a:r>
                <a:rPr lang="en-US" sz="2400" baseline="-25000"/>
                <a:t>x</a:t>
              </a:r>
              <a:r>
                <a:rPr lang="en-US" sz="2400"/>
                <a:t> p</a:t>
              </a:r>
              <a:r>
                <a:rPr lang="en-US" sz="2400" baseline="-25000"/>
                <a:t>x</a:t>
              </a:r>
              <a:r>
                <a:rPr lang="en-US" sz="2400"/>
                <a:t> S(ρ</a:t>
              </a:r>
              <a:r>
                <a:rPr lang="en-US" sz="2400" baseline="-25000"/>
                <a:t>x</a:t>
              </a:r>
              <a:r>
                <a:rPr lang="en-US" sz="2400"/>
                <a:t>))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570775" y="5169556"/>
              <a:ext cx="315791" cy="474625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8" name="Oval 17"/>
            <p:cNvSpPr/>
            <p:nvPr/>
          </p:nvSpPr>
          <p:spPr>
            <a:xfrm>
              <a:off x="1538025" y="5559268"/>
              <a:ext cx="315791" cy="474625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9" name="Oval 18"/>
            <p:cNvSpPr/>
            <p:nvPr/>
          </p:nvSpPr>
          <p:spPr>
            <a:xfrm>
              <a:off x="749950" y="5559268"/>
              <a:ext cx="315791" cy="474625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20" name="Oval 19"/>
            <p:cNvSpPr/>
            <p:nvPr/>
          </p:nvSpPr>
          <p:spPr>
            <a:xfrm>
              <a:off x="3127017" y="5644181"/>
              <a:ext cx="315791" cy="474625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21" name="Oval 20"/>
            <p:cNvSpPr/>
            <p:nvPr/>
          </p:nvSpPr>
          <p:spPr>
            <a:xfrm>
              <a:off x="3797803" y="5336317"/>
              <a:ext cx="315791" cy="474625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22" name="Oval 21"/>
            <p:cNvSpPr/>
            <p:nvPr/>
          </p:nvSpPr>
          <p:spPr>
            <a:xfrm>
              <a:off x="3271807" y="5881493"/>
              <a:ext cx="315791" cy="474625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cxnSp>
          <p:nvCxnSpPr>
            <p:cNvPr id="24" name="Straight Arrow Connector 23"/>
            <p:cNvCxnSpPr>
              <a:endCxn id="21" idx="0"/>
            </p:cNvCxnSpPr>
            <p:nvPr/>
          </p:nvCxnSpPr>
          <p:spPr>
            <a:xfrm>
              <a:off x="3723645" y="4652296"/>
              <a:ext cx="232054" cy="6840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17" idx="6"/>
            </p:cNvCxnSpPr>
            <p:nvPr/>
          </p:nvCxnSpPr>
          <p:spPr>
            <a:xfrm flipH="1">
              <a:off x="2886566" y="4652296"/>
              <a:ext cx="837079" cy="7545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20" idx="0"/>
            </p:cNvCxnSpPr>
            <p:nvPr/>
          </p:nvCxnSpPr>
          <p:spPr>
            <a:xfrm flipH="1">
              <a:off x="3284913" y="4652296"/>
              <a:ext cx="438732" cy="9918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5362599" y="5336317"/>
            <a:ext cx="255638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“Packing lemma”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/>
              <a:t>Can fit ≈exp(nχ) </a:t>
            </a:r>
            <a:br>
              <a:rPr lang="en-US" sz="2400"/>
            </a:br>
            <a:r>
              <a:rPr lang="en-US" sz="2400"/>
              <a:t>messages.</a:t>
            </a:r>
          </a:p>
        </p:txBody>
      </p:sp>
    </p:spTree>
    <p:extLst>
      <p:ext uri="{BB962C8B-B14F-4D97-AF65-F5344CB8AC3E}">
        <p14:creationId xmlns:p14="http://schemas.microsoft.com/office/powerpoint/2010/main" val="143033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Packing lemma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419" y="1293085"/>
            <a:ext cx="84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Classically: random coding and maximum-likelihood decoding</a:t>
            </a:r>
          </a:p>
          <a:p>
            <a:r>
              <a:rPr lang="en-US" sz="2400"/>
              <a:t>Quantumly: messages do not commute with each other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4681" y="2486128"/>
            <a:ext cx="3458391" cy="1141371"/>
            <a:chOff x="339412" y="4998652"/>
            <a:chExt cx="4805090" cy="1585822"/>
          </a:xfrm>
        </p:grpSpPr>
        <p:sp>
          <p:nvSpPr>
            <p:cNvPr id="6" name="Oval 5"/>
            <p:cNvSpPr/>
            <p:nvPr/>
          </p:nvSpPr>
          <p:spPr>
            <a:xfrm>
              <a:off x="339412" y="4998652"/>
              <a:ext cx="4805090" cy="1585822"/>
            </a:xfrm>
            <a:prstGeom prst="ellipse">
              <a:avLst/>
            </a:prstGeom>
            <a:gradFill flip="none" rotWithShape="1">
              <a:gsLst>
                <a:gs pos="44000">
                  <a:schemeClr val="accent2">
                    <a:lumMod val="60000"/>
                    <a:lumOff val="40000"/>
                    <a:alpha val="21000"/>
                  </a:schemeClr>
                </a:gs>
                <a:gs pos="100000">
                  <a:schemeClr val="bg1">
                    <a:lumMod val="95000"/>
                    <a:lumOff val="5000"/>
                    <a:alpha val="21000"/>
                  </a:schemeClr>
                </a:gs>
              </a:gsLst>
              <a:lin ang="0" scaled="1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7" name="Oval 6"/>
            <p:cNvSpPr/>
            <p:nvPr/>
          </p:nvSpPr>
          <p:spPr>
            <a:xfrm>
              <a:off x="2570775" y="5169556"/>
              <a:ext cx="315791" cy="474625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1538025" y="5559268"/>
              <a:ext cx="315791" cy="474625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749950" y="5559268"/>
              <a:ext cx="315791" cy="474625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3127017" y="5644181"/>
              <a:ext cx="315791" cy="474625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3797803" y="5336317"/>
              <a:ext cx="315791" cy="474625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2" name="Oval 11"/>
            <p:cNvSpPr/>
            <p:nvPr/>
          </p:nvSpPr>
          <p:spPr>
            <a:xfrm>
              <a:off x="3271807" y="5881493"/>
              <a:ext cx="315791" cy="474625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6611" y="5467392"/>
            <a:ext cx="800794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For HSW:</a:t>
            </a:r>
          </a:p>
          <a:p>
            <a:r>
              <a:rPr lang="en-US" sz="2400"/>
              <a:t>σ=ρ</a:t>
            </a:r>
            <a:r>
              <a:rPr lang="en-US" sz="2400" baseline="30000"/>
              <a:t>⊗n </a:t>
            </a:r>
            <a:r>
              <a:rPr lang="en-US" sz="2400"/>
              <a:t>with typ proj Π.                D ≈ exp(n S(Q))</a:t>
            </a:r>
            <a:endParaRPr lang="en-US" sz="2400" baseline="-25000"/>
          </a:p>
          <a:p>
            <a:r>
              <a:rPr lang="en-US" sz="2400"/>
              <a:t>σ</a:t>
            </a:r>
            <a:r>
              <a:rPr lang="en-US" sz="2400" baseline="-25000"/>
              <a:t>x</a:t>
            </a:r>
            <a:r>
              <a:rPr lang="en-US" sz="2400"/>
              <a:t> = ρ</a:t>
            </a:r>
            <a:r>
              <a:rPr lang="en-US" sz="2400" baseline="-25000"/>
              <a:t>x</a:t>
            </a:r>
            <a:r>
              <a:rPr lang="en-US" sz="2000" baseline="-50000"/>
              <a:t>1</a:t>
            </a:r>
            <a:r>
              <a:rPr lang="en-US" sz="2400"/>
              <a:t> ⊗ ... ⊗ρ</a:t>
            </a:r>
            <a:r>
              <a:rPr lang="en-US" sz="2400" baseline="-25000"/>
              <a:t>x</a:t>
            </a:r>
            <a:r>
              <a:rPr lang="en-US" sz="2400" baseline="-50000"/>
              <a:t>n </a:t>
            </a:r>
            <a:r>
              <a:rPr lang="en-US" sz="2400"/>
              <a:t>with typ proj Π</a:t>
            </a:r>
            <a:r>
              <a:rPr lang="en-US" sz="2400" baseline="-25000"/>
              <a:t>x</a:t>
            </a:r>
            <a:r>
              <a:rPr lang="en-US" sz="2400"/>
              <a:t>. d ≈ exp(n S(Q|X)).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2785" y="4426835"/>
            <a:ext cx="7736639" cy="97641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Packing lemma:</a:t>
            </a:r>
            <a:br>
              <a:rPr lang="en-US" sz="2400">
                <a:solidFill>
                  <a:srgbClr val="FFFF00"/>
                </a:solidFill>
              </a:rPr>
            </a:br>
            <a:r>
              <a:rPr lang="en-US" sz="2400"/>
              <a:t>We can send </a:t>
            </a:r>
            <a:r>
              <a:rPr lang="en-US" sz="2400">
                <a:solidFill>
                  <a:srgbClr val="FFFF00"/>
                </a:solidFill>
              </a:rPr>
              <a:t>M</a:t>
            </a:r>
            <a:r>
              <a:rPr lang="en-US" sz="2400"/>
              <a:t> messages with error O(ε</a:t>
            </a:r>
            <a:r>
              <a:rPr lang="en-US" sz="2400" baseline="30000"/>
              <a:t>1/2</a:t>
            </a:r>
            <a:r>
              <a:rPr lang="en-US" sz="2400"/>
              <a:t> + Md/D)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28630" y="2156995"/>
            <a:ext cx="8057969" cy="2308324"/>
            <a:chOff x="628630" y="2156995"/>
            <a:chExt cx="8057969" cy="2308324"/>
          </a:xfrm>
        </p:grpSpPr>
        <p:sp>
          <p:nvSpPr>
            <p:cNvPr id="13" name="TextBox 12"/>
            <p:cNvSpPr txBox="1"/>
            <p:nvPr/>
          </p:nvSpPr>
          <p:spPr>
            <a:xfrm>
              <a:off x="4574019" y="2156995"/>
              <a:ext cx="4112580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Suppose σ=Σ</a:t>
              </a:r>
              <a:r>
                <a:rPr lang="en-US" sz="2400" baseline="-25000"/>
                <a:t>x </a:t>
              </a:r>
              <a:r>
                <a:rPr lang="en-US" sz="2400"/>
                <a:t>p</a:t>
              </a:r>
              <a:r>
                <a:rPr lang="en-US" sz="2400" baseline="-25000"/>
                <a:t>x</a:t>
              </a:r>
              <a:r>
                <a:rPr lang="en-US" sz="2400"/>
                <a:t> σ</a:t>
              </a:r>
              <a:r>
                <a:rPr lang="en-US" sz="2400" baseline="-25000"/>
                <a:t>x</a:t>
              </a:r>
              <a:r>
                <a:rPr lang="en-US" sz="2400"/>
                <a:t/>
              </a:r>
              <a:br>
                <a:rPr lang="en-US" sz="2400"/>
              </a:br>
              <a:r>
                <a:rPr lang="en-US" sz="2400"/>
                <a:t>and there exist Π, {Π</a:t>
              </a:r>
              <a:r>
                <a:rPr lang="en-US" sz="2400" baseline="-25000"/>
                <a:t>x</a:t>
              </a:r>
              <a:r>
                <a:rPr lang="en-US" sz="2400"/>
                <a:t>} s.t.</a:t>
              </a:r>
            </a:p>
            <a:p>
              <a:pPr marL="457200" indent="-457200">
                <a:buAutoNum type="arabicPeriod"/>
              </a:pPr>
              <a:r>
                <a:rPr lang="en-US" sz="2400"/>
                <a:t>tr[Πσ</a:t>
              </a:r>
              <a:r>
                <a:rPr lang="en-US" sz="2400" baseline="-25000"/>
                <a:t>x</a:t>
              </a:r>
              <a:r>
                <a:rPr lang="en-US" sz="2400"/>
                <a:t>] ≥ 1-ε</a:t>
              </a:r>
            </a:p>
            <a:p>
              <a:pPr marL="457200" indent="-457200">
                <a:buAutoNum type="arabicPeriod"/>
              </a:pPr>
              <a:r>
                <a:rPr lang="en-US" sz="2400"/>
                <a:t>tr[Π</a:t>
              </a:r>
              <a:r>
                <a:rPr lang="en-US" sz="2400" baseline="-25000"/>
                <a:t>x</a:t>
              </a:r>
              <a:r>
                <a:rPr lang="en-US" sz="2400"/>
                <a:t>σ</a:t>
              </a:r>
              <a:r>
                <a:rPr lang="en-US" sz="2400" baseline="-25000"/>
                <a:t>x</a:t>
              </a:r>
              <a:r>
                <a:rPr lang="en-US" sz="2400"/>
                <a:t>] ≥ 1-ε</a:t>
              </a:r>
            </a:p>
            <a:p>
              <a:pPr marL="457200" indent="-457200">
                <a:buAutoNum type="arabicPeriod"/>
              </a:pPr>
              <a:r>
                <a:rPr lang="en-US" sz="2400">
                  <a:solidFill>
                    <a:schemeClr val="accent6"/>
                  </a:solidFill>
                </a:rPr>
                <a:t>tr[Π</a:t>
              </a:r>
              <a:r>
                <a:rPr lang="en-US" sz="2400" baseline="-25000">
                  <a:solidFill>
                    <a:schemeClr val="accent6"/>
                  </a:solidFill>
                </a:rPr>
                <a:t>x</a:t>
              </a:r>
              <a:r>
                <a:rPr lang="en-US" sz="2400">
                  <a:solidFill>
                    <a:schemeClr val="accent6"/>
                  </a:solidFill>
                </a:rPr>
                <a:t>] ≤ d</a:t>
              </a:r>
            </a:p>
            <a:p>
              <a:pPr marL="457200" indent="-457200">
                <a:buAutoNum type="arabicPeriod"/>
              </a:pPr>
              <a:r>
                <a:rPr lang="en-US" sz="240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ΠσΠ ≤ Π / 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8630" y="3912443"/>
              <a:ext cx="1996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88792"/>
                  </a:solidFill>
                </a:rPr>
                <a:t>density ≤ 1/D</a:t>
              </a:r>
            </a:p>
          </p:txBody>
        </p:sp>
        <p:cxnSp>
          <p:nvCxnSpPr>
            <p:cNvPr id="19" name="Straight Arrow Connector 18"/>
            <p:cNvCxnSpPr>
              <a:stCxn id="17" idx="0"/>
            </p:cNvCxnSpPr>
            <p:nvPr/>
          </p:nvCxnSpPr>
          <p:spPr>
            <a:xfrm flipV="1">
              <a:off x="1626761" y="3292342"/>
              <a:ext cx="182154" cy="620101"/>
            </a:xfrm>
            <a:prstGeom prst="straightConnector1">
              <a:avLst/>
            </a:prstGeom>
            <a:ln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43150" y="3861133"/>
              <a:ext cx="1239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2C9C89"/>
                  </a:solidFill>
                </a:rPr>
                <a:t>size ≤ d</a:t>
              </a:r>
            </a:p>
          </p:txBody>
        </p:sp>
        <p:cxnSp>
          <p:nvCxnSpPr>
            <p:cNvPr id="22" name="Straight Arrow Connector 21"/>
            <p:cNvCxnSpPr>
              <a:stCxn id="20" idx="0"/>
            </p:cNvCxnSpPr>
            <p:nvPr/>
          </p:nvCxnSpPr>
          <p:spPr>
            <a:xfrm flipH="1" flipV="1">
              <a:off x="2882514" y="3463143"/>
              <a:ext cx="880261" cy="39799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0" idx="0"/>
            </p:cNvCxnSpPr>
            <p:nvPr/>
          </p:nvCxnSpPr>
          <p:spPr>
            <a:xfrm flipH="1" flipV="1">
              <a:off x="3261092" y="3121539"/>
              <a:ext cx="501683" cy="739594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732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35" y="45312"/>
            <a:ext cx="7770813" cy="1429871"/>
          </a:xfrm>
        </p:spPr>
        <p:txBody>
          <a:bodyPr/>
          <a:lstStyle/>
          <a:p>
            <a:r>
              <a:rPr lang="en-US"/>
              <a:t>Upper bound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46" y="1488507"/>
            <a:ext cx="216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X∈{X</a:t>
            </a:r>
            <a:r>
              <a:rPr lang="en-US" sz="2400" baseline="30000"/>
              <a:t>1</a:t>
            </a:r>
            <a:r>
              <a:rPr lang="en-US" sz="2400"/>
              <a:t>, ..., X</a:t>
            </a:r>
            <a:r>
              <a:rPr lang="en-US" sz="2400" baseline="30000"/>
              <a:t>M</a:t>
            </a:r>
            <a:r>
              <a:rPr lang="en-US" sz="2400"/>
              <a:t>}</a:t>
            </a:r>
          </a:p>
        </p:txBody>
      </p:sp>
      <p:cxnSp>
        <p:nvCxnSpPr>
          <p:cNvPr id="6" name="Straight Arrow Connector 5"/>
          <p:cNvCxnSpPr>
            <a:endCxn id="7" idx="1"/>
          </p:cNvCxnSpPr>
          <p:nvPr/>
        </p:nvCxnSpPr>
        <p:spPr>
          <a:xfrm>
            <a:off x="1451708" y="1950172"/>
            <a:ext cx="778043" cy="1887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229751" y="1689930"/>
            <a:ext cx="897938" cy="8979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N</a:t>
            </a:r>
            <a:r>
              <a:rPr lang="en-US" sz="2400" baseline="30000"/>
              <a:t>⊗n</a:t>
            </a:r>
          </a:p>
        </p:txBody>
      </p:sp>
      <p:cxnSp>
        <p:nvCxnSpPr>
          <p:cNvPr id="8" name="Straight Arrow Connector 7"/>
          <p:cNvCxnSpPr>
            <a:endCxn id="11" idx="1"/>
          </p:cNvCxnSpPr>
          <p:nvPr/>
        </p:nvCxnSpPr>
        <p:spPr>
          <a:xfrm flipV="1">
            <a:off x="3127689" y="2124342"/>
            <a:ext cx="3446291" cy="145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573980" y="1675373"/>
            <a:ext cx="897938" cy="8979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493000" y="2106592"/>
            <a:ext cx="506103" cy="12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39847" y="1906402"/>
            <a:ext cx="365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53601" y="2628091"/>
            <a:ext cx="2785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Pr[Y|X] = tr[ρ</a:t>
            </a:r>
            <a:r>
              <a:rPr lang="en-US" sz="2400" baseline="-25000"/>
              <a:t>X</a:t>
            </a:r>
            <a:r>
              <a:rPr lang="en-US" sz="2400"/>
              <a:t>D</a:t>
            </a:r>
            <a:r>
              <a:rPr lang="en-US" sz="2400" baseline="-25000"/>
              <a:t>Y</a:t>
            </a:r>
            <a:r>
              <a:rPr lang="en-US" sz="2400"/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1288" y="1191681"/>
            <a:ext cx="1407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∑</a:t>
            </a:r>
            <a:r>
              <a:rPr lang="en-US" sz="2400" baseline="-25000"/>
              <a:t>Y</a:t>
            </a:r>
            <a:r>
              <a:rPr lang="en-US" sz="2400"/>
              <a:t> D</a:t>
            </a:r>
            <a:r>
              <a:rPr lang="en-US" sz="2400" baseline="-25000"/>
              <a:t>Y </a:t>
            </a:r>
            <a:r>
              <a:rPr lang="en-US" sz="2400"/>
              <a:t>= 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9763" y="1475183"/>
            <a:ext cx="284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ρ</a:t>
            </a:r>
            <a:r>
              <a:rPr lang="en-US" sz="2400" baseline="-25000"/>
              <a:t>X </a:t>
            </a:r>
            <a:r>
              <a:rPr lang="en-US" sz="2400"/>
              <a:t>= ρ</a:t>
            </a:r>
            <a:r>
              <a:rPr lang="en-US" sz="2400" baseline="-25000"/>
              <a:t>x</a:t>
            </a:r>
            <a:r>
              <a:rPr lang="en-US" sz="2000" baseline="-50000"/>
              <a:t>1</a:t>
            </a:r>
            <a:r>
              <a:rPr lang="en-US" sz="2400"/>
              <a:t> ⊗ ... ⊗ρ</a:t>
            </a:r>
            <a:r>
              <a:rPr lang="en-US" sz="2400" baseline="-25000"/>
              <a:t>x</a:t>
            </a:r>
            <a:r>
              <a:rPr lang="en-US" sz="2400" baseline="-50000"/>
              <a:t>n</a:t>
            </a: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4418268" y="2166426"/>
            <a:ext cx="41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Q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86347" y="3089756"/>
            <a:ext cx="6663842" cy="531091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/>
              <a:t>proof: nχ ≥ I(X;Q) ≥ I(X;Y) ≥ (1-O(ε)) log(M)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0068" y="4093339"/>
            <a:ext cx="23197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additivity</a:t>
            </a:r>
          </a:p>
          <a:p>
            <a:r>
              <a:rPr lang="en-US" sz="2000"/>
              <a:t>Wed 10:50</a:t>
            </a:r>
            <a:br>
              <a:rPr lang="en-US" sz="2000"/>
            </a:br>
            <a:r>
              <a:rPr lang="en-US" sz="2000"/>
              <a:t>Cross-Li-Smith.</a:t>
            </a:r>
            <a:br>
              <a:rPr lang="en-US" sz="2000"/>
            </a:br>
            <a:r>
              <a:rPr lang="en-US" sz="2000"/>
              <a:t>also Shannon 1948</a:t>
            </a:r>
          </a:p>
        </p:txBody>
      </p:sp>
      <p:cxnSp>
        <p:nvCxnSpPr>
          <p:cNvPr id="30" name="Straight Arrow Connector 29"/>
          <p:cNvCxnSpPr>
            <a:stCxn id="28" idx="0"/>
          </p:cNvCxnSpPr>
          <p:nvPr/>
        </p:nvCxnSpPr>
        <p:spPr>
          <a:xfrm flipV="1">
            <a:off x="1679964" y="3492977"/>
            <a:ext cx="1043830" cy="600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5387839" y="3532910"/>
            <a:ext cx="2730153" cy="912013"/>
            <a:chOff x="5387839" y="3532910"/>
            <a:chExt cx="2730153" cy="912013"/>
          </a:xfrm>
        </p:grpSpPr>
        <p:sp>
          <p:nvSpPr>
            <p:cNvPr id="31" name="TextBox 30"/>
            <p:cNvSpPr txBox="1"/>
            <p:nvPr/>
          </p:nvSpPr>
          <p:spPr>
            <a:xfrm>
              <a:off x="6573980" y="3983258"/>
              <a:ext cx="1544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continuity</a:t>
              </a:r>
            </a:p>
          </p:txBody>
        </p:sp>
        <p:cxnSp>
          <p:nvCxnSpPr>
            <p:cNvPr id="32" name="Straight Arrow Connector 31"/>
            <p:cNvCxnSpPr>
              <a:stCxn id="31" idx="1"/>
            </p:cNvCxnSpPr>
            <p:nvPr/>
          </p:nvCxnSpPr>
          <p:spPr>
            <a:xfrm flipH="1" flipV="1">
              <a:off x="5387839" y="3532910"/>
              <a:ext cx="1186141" cy="681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127689" y="3620848"/>
            <a:ext cx="3776245" cy="1207307"/>
            <a:chOff x="3127689" y="3620848"/>
            <a:chExt cx="3776245" cy="1207307"/>
          </a:xfrm>
        </p:grpSpPr>
        <p:sp>
          <p:nvSpPr>
            <p:cNvPr id="34" name="TextBox 33"/>
            <p:cNvSpPr txBox="1"/>
            <p:nvPr/>
          </p:nvSpPr>
          <p:spPr>
            <a:xfrm>
              <a:off x="3127689" y="4366490"/>
              <a:ext cx="3776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data-processing inequality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 flipV="1">
              <a:off x="4156365" y="3620848"/>
              <a:ext cx="92362" cy="7456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97224" y="5663998"/>
            <a:ext cx="2569119" cy="816307"/>
            <a:chOff x="597224" y="5663998"/>
            <a:chExt cx="2569119" cy="816307"/>
          </a:xfrm>
        </p:grpSpPr>
        <p:sp>
          <p:nvSpPr>
            <p:cNvPr id="40" name="Rounded Rectangle 39"/>
            <p:cNvSpPr/>
            <p:nvPr/>
          </p:nvSpPr>
          <p:spPr>
            <a:xfrm>
              <a:off x="1492439" y="5663998"/>
              <a:ext cx="816307" cy="81630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2335922" y="6054401"/>
              <a:ext cx="460094" cy="128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991614" y="6041508"/>
              <a:ext cx="460094" cy="128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97224" y="5836461"/>
              <a:ext cx="418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Q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01095" y="5836461"/>
              <a:ext cx="365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359763" y="4994055"/>
            <a:ext cx="5660245" cy="1794676"/>
            <a:chOff x="3359763" y="4994055"/>
            <a:chExt cx="5660245" cy="1794676"/>
          </a:xfrm>
        </p:grpSpPr>
        <p:sp>
          <p:nvSpPr>
            <p:cNvPr id="47" name="TextBox 46"/>
            <p:cNvSpPr txBox="1"/>
            <p:nvPr/>
          </p:nvSpPr>
          <p:spPr>
            <a:xfrm>
              <a:off x="3359763" y="5755332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/>
                <a:t>≅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111712" y="5175029"/>
              <a:ext cx="816307" cy="122446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V</a:t>
              </a:r>
              <a:r>
                <a:rPr lang="en-US" sz="2400" baseline="-25000"/>
                <a:t>D</a:t>
              </a:r>
              <a:endParaRPr lang="en-US" sz="240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5955195" y="5511607"/>
              <a:ext cx="460094" cy="128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610887" y="5552539"/>
              <a:ext cx="460094" cy="128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216497" y="5347492"/>
              <a:ext cx="418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Q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84937" y="5293667"/>
              <a:ext cx="365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5955726" y="6152069"/>
              <a:ext cx="460094" cy="128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485468" y="5934129"/>
              <a:ext cx="4989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Q’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906776" y="6327066"/>
              <a:ext cx="1390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isometry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58364" y="5160818"/>
              <a:ext cx="1561644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I(X:Q) =</a:t>
              </a:r>
              <a:br>
                <a:rPr lang="en-US" sz="2400"/>
              </a:br>
              <a:r>
                <a:rPr lang="en-US" sz="2400"/>
                <a:t>I(X:YQ’) ≥</a:t>
              </a:r>
              <a:br>
                <a:rPr lang="en-US" sz="2400"/>
              </a:br>
              <a:r>
                <a:rPr lang="en-US" sz="2400"/>
                <a:t>I(X:Y)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9763" y="4994055"/>
              <a:ext cx="588599" cy="882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92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conditional mutual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441" y="1435105"/>
            <a:ext cx="4558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Claim that I(A:BC) - I(A:B) ≥ 0.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067077" y="1354287"/>
            <a:ext cx="6393821" cy="1154392"/>
            <a:chOff x="2678545" y="1801091"/>
            <a:chExt cx="6393821" cy="1154392"/>
          </a:xfrm>
        </p:grpSpPr>
        <p:sp>
          <p:nvSpPr>
            <p:cNvPr id="5" name="Rectangle 4"/>
            <p:cNvSpPr/>
            <p:nvPr/>
          </p:nvSpPr>
          <p:spPr>
            <a:xfrm>
              <a:off x="2678545" y="1801091"/>
              <a:ext cx="2297546" cy="658091"/>
            </a:xfrm>
            <a:prstGeom prst="rect">
              <a:avLst/>
            </a:prstGeom>
            <a:solidFill>
              <a:schemeClr val="accent3">
                <a:alpha val="1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78545" y="2493818"/>
              <a:ext cx="63938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=: I(A:C|B)     conditional mutual information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85532" y="2543479"/>
            <a:ext cx="4680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= S(A|B) + S(C|B) – S(AC|B)</a:t>
            </a:r>
          </a:p>
          <a:p>
            <a:r>
              <a:rPr lang="en-US" sz="2400"/>
              <a:t>= S(AB) + S(BC) – S(ABC) – S(B)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684" y="3959822"/>
            <a:ext cx="778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If B is classical, ρ = ∑</a:t>
            </a:r>
            <a:r>
              <a:rPr lang="en-US" sz="2400" baseline="-25000"/>
              <a:t>b </a:t>
            </a:r>
            <a:r>
              <a:rPr lang="en-US" sz="2400"/>
              <a:t>p(b) |b⟩⟨b| ⊗ σ(b)</a:t>
            </a:r>
            <a:r>
              <a:rPr lang="en-US" sz="2400" baseline="-25000"/>
              <a:t>AC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then I(A:C|B) = ∑</a:t>
            </a:r>
            <a:r>
              <a:rPr lang="en-US" sz="2400" baseline="-25000"/>
              <a:t>b </a:t>
            </a:r>
            <a:r>
              <a:rPr lang="en-US" sz="2400"/>
              <a:t>p(b)</a:t>
            </a:r>
            <a:r>
              <a:rPr lang="en-US" sz="2400" baseline="-25000"/>
              <a:t> </a:t>
            </a:r>
            <a:r>
              <a:rPr lang="en-US" sz="2400"/>
              <a:t>I(A:C)</a:t>
            </a:r>
            <a:r>
              <a:rPr lang="en-US" sz="2400" baseline="-25000"/>
              <a:t>σ(b)</a:t>
            </a:r>
            <a:r>
              <a:rPr lang="en-US" sz="2400"/>
              <a:t> ≥ 0 from subadditivity</a:t>
            </a:r>
            <a:endParaRPr lang="en-US" sz="2400" baseline="30000"/>
          </a:p>
        </p:txBody>
      </p:sp>
      <p:sp>
        <p:nvSpPr>
          <p:cNvPr id="10" name="TextBox 9"/>
          <p:cNvSpPr txBox="1"/>
          <p:nvPr/>
        </p:nvSpPr>
        <p:spPr>
          <a:xfrm>
            <a:off x="386684" y="5033823"/>
            <a:ext cx="81384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I(A:C|B) ≥ 0 is </a:t>
            </a:r>
            <a:r>
              <a:rPr lang="en-US" sz="2400">
                <a:solidFill>
                  <a:srgbClr val="FFFF00"/>
                </a:solidFill>
              </a:rPr>
              <a:t>strong subadditivity</a:t>
            </a:r>
            <a:r>
              <a:rPr lang="en-US" sz="2400"/>
              <a:t> [Lieb-Ruskai </a:t>
            </a:r>
            <a:r>
              <a:rPr lang="fr-FR" sz="2400"/>
              <a:t>’</a:t>
            </a:r>
            <a:r>
              <a:rPr lang="en-US" sz="2400"/>
              <a:t>73].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I(A:C|B) = 0 for “quantum Markov states”</a:t>
            </a:r>
            <a:br>
              <a:rPr lang="en-US" sz="2400"/>
            </a:br>
            <a:r>
              <a:rPr lang="en-US" sz="2400"/>
              <a:t>Wed morning you will hear I(A:C|B) ≥ “non-Markovianity”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831498" y="2543479"/>
            <a:ext cx="1480548" cy="1503638"/>
            <a:chOff x="6831498" y="2543479"/>
            <a:chExt cx="1480548" cy="1503638"/>
          </a:xfrm>
        </p:grpSpPr>
        <p:sp>
          <p:nvSpPr>
            <p:cNvPr id="12" name="Oval 11"/>
            <p:cNvSpPr/>
            <p:nvPr/>
          </p:nvSpPr>
          <p:spPr>
            <a:xfrm>
              <a:off x="6831498" y="3093824"/>
              <a:ext cx="953293" cy="953293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7358753" y="3089253"/>
              <a:ext cx="953293" cy="953293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7074645" y="2543479"/>
              <a:ext cx="953293" cy="953293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79720" y="337447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33013" y="3452690"/>
              <a:ext cx="365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11291" y="2550544"/>
              <a:ext cx="365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B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275661" y="3462669"/>
              <a:ext cx="565783" cy="497153"/>
              <a:chOff x="7275661" y="3462669"/>
              <a:chExt cx="565783" cy="497153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7315437" y="3462669"/>
                <a:ext cx="466024" cy="497153"/>
              </a:xfrm>
              <a:custGeom>
                <a:avLst/>
                <a:gdLst>
                  <a:gd name="connsiteX0" fmla="*/ 34457 w 423658"/>
                  <a:gd name="connsiteY0" fmla="*/ 0 h 497153"/>
                  <a:gd name="connsiteX1" fmla="*/ 34457 w 423658"/>
                  <a:gd name="connsiteY1" fmla="*/ 0 h 497153"/>
                  <a:gd name="connsiteX2" fmla="*/ 78758 w 423658"/>
                  <a:gd name="connsiteY2" fmla="*/ 9845 h 497153"/>
                  <a:gd name="connsiteX3" fmla="*/ 93526 w 423658"/>
                  <a:gd name="connsiteY3" fmla="*/ 19690 h 497153"/>
                  <a:gd name="connsiteX4" fmla="*/ 108293 w 423658"/>
                  <a:gd name="connsiteY4" fmla="*/ 24612 h 497153"/>
                  <a:gd name="connsiteX5" fmla="*/ 132905 w 423658"/>
                  <a:gd name="connsiteY5" fmla="*/ 29534 h 497153"/>
                  <a:gd name="connsiteX6" fmla="*/ 167362 w 423658"/>
                  <a:gd name="connsiteY6" fmla="*/ 39379 h 497153"/>
                  <a:gd name="connsiteX7" fmla="*/ 280577 w 423658"/>
                  <a:gd name="connsiteY7" fmla="*/ 34456 h 497153"/>
                  <a:gd name="connsiteX8" fmla="*/ 300267 w 423658"/>
                  <a:gd name="connsiteY8" fmla="*/ 29534 h 497153"/>
                  <a:gd name="connsiteX9" fmla="*/ 349491 w 423658"/>
                  <a:gd name="connsiteY9" fmla="*/ 19690 h 497153"/>
                  <a:gd name="connsiteX10" fmla="*/ 374103 w 423658"/>
                  <a:gd name="connsiteY10" fmla="*/ 9845 h 497153"/>
                  <a:gd name="connsiteX11" fmla="*/ 398715 w 423658"/>
                  <a:gd name="connsiteY11" fmla="*/ 4923 h 497153"/>
                  <a:gd name="connsiteX12" fmla="*/ 413482 w 423658"/>
                  <a:gd name="connsiteY12" fmla="*/ 0 h 497153"/>
                  <a:gd name="connsiteX13" fmla="*/ 423327 w 423658"/>
                  <a:gd name="connsiteY13" fmla="*/ 14767 h 497153"/>
                  <a:gd name="connsiteX14" fmla="*/ 418405 w 423658"/>
                  <a:gd name="connsiteY14" fmla="*/ 132903 h 497153"/>
                  <a:gd name="connsiteX15" fmla="*/ 413482 w 423658"/>
                  <a:gd name="connsiteY15" fmla="*/ 157514 h 497153"/>
                  <a:gd name="connsiteX16" fmla="*/ 408560 w 423658"/>
                  <a:gd name="connsiteY16" fmla="*/ 196892 h 497153"/>
                  <a:gd name="connsiteX17" fmla="*/ 403638 w 423658"/>
                  <a:gd name="connsiteY17" fmla="*/ 319950 h 497153"/>
                  <a:gd name="connsiteX18" fmla="*/ 398715 w 423658"/>
                  <a:gd name="connsiteY18" fmla="*/ 339639 h 497153"/>
                  <a:gd name="connsiteX19" fmla="*/ 383948 w 423658"/>
                  <a:gd name="connsiteY19" fmla="*/ 354406 h 497153"/>
                  <a:gd name="connsiteX20" fmla="*/ 364258 w 423658"/>
                  <a:gd name="connsiteY20" fmla="*/ 383940 h 497153"/>
                  <a:gd name="connsiteX21" fmla="*/ 349491 w 423658"/>
                  <a:gd name="connsiteY21" fmla="*/ 398707 h 497153"/>
                  <a:gd name="connsiteX22" fmla="*/ 339646 w 423658"/>
                  <a:gd name="connsiteY22" fmla="*/ 413474 h 497153"/>
                  <a:gd name="connsiteX23" fmla="*/ 324879 w 423658"/>
                  <a:gd name="connsiteY23" fmla="*/ 428241 h 497153"/>
                  <a:gd name="connsiteX24" fmla="*/ 315034 w 423658"/>
                  <a:gd name="connsiteY24" fmla="*/ 443008 h 497153"/>
                  <a:gd name="connsiteX25" fmla="*/ 285500 w 423658"/>
                  <a:gd name="connsiteY25" fmla="*/ 462697 h 497153"/>
                  <a:gd name="connsiteX26" fmla="*/ 255965 w 423658"/>
                  <a:gd name="connsiteY26" fmla="*/ 477464 h 497153"/>
                  <a:gd name="connsiteX27" fmla="*/ 226431 w 423658"/>
                  <a:gd name="connsiteY27" fmla="*/ 497153 h 497153"/>
                  <a:gd name="connsiteX28" fmla="*/ 211663 w 423658"/>
                  <a:gd name="connsiteY28" fmla="*/ 492231 h 497153"/>
                  <a:gd name="connsiteX29" fmla="*/ 177207 w 423658"/>
                  <a:gd name="connsiteY29" fmla="*/ 462697 h 497153"/>
                  <a:gd name="connsiteX30" fmla="*/ 167362 w 423658"/>
                  <a:gd name="connsiteY30" fmla="*/ 447930 h 497153"/>
                  <a:gd name="connsiteX31" fmla="*/ 152595 w 423658"/>
                  <a:gd name="connsiteY31" fmla="*/ 398707 h 497153"/>
                  <a:gd name="connsiteX32" fmla="*/ 123060 w 423658"/>
                  <a:gd name="connsiteY32" fmla="*/ 379018 h 497153"/>
                  <a:gd name="connsiteX33" fmla="*/ 108293 w 423658"/>
                  <a:gd name="connsiteY33" fmla="*/ 369173 h 497153"/>
                  <a:gd name="connsiteX34" fmla="*/ 93526 w 423658"/>
                  <a:gd name="connsiteY34" fmla="*/ 334717 h 497153"/>
                  <a:gd name="connsiteX35" fmla="*/ 83681 w 423658"/>
                  <a:gd name="connsiteY35" fmla="*/ 319950 h 497153"/>
                  <a:gd name="connsiteX36" fmla="*/ 63991 w 423658"/>
                  <a:gd name="connsiteY36" fmla="*/ 285494 h 497153"/>
                  <a:gd name="connsiteX37" fmla="*/ 59069 w 423658"/>
                  <a:gd name="connsiteY37" fmla="*/ 270727 h 497153"/>
                  <a:gd name="connsiteX38" fmla="*/ 49224 w 423658"/>
                  <a:gd name="connsiteY38" fmla="*/ 255960 h 497153"/>
                  <a:gd name="connsiteX39" fmla="*/ 29534 w 423658"/>
                  <a:gd name="connsiteY39" fmla="*/ 211659 h 497153"/>
                  <a:gd name="connsiteX40" fmla="*/ 24612 w 423658"/>
                  <a:gd name="connsiteY40" fmla="*/ 172281 h 497153"/>
                  <a:gd name="connsiteX41" fmla="*/ 14767 w 423658"/>
                  <a:gd name="connsiteY41" fmla="*/ 157514 h 497153"/>
                  <a:gd name="connsiteX42" fmla="*/ 9844 w 423658"/>
                  <a:gd name="connsiteY42" fmla="*/ 137825 h 497153"/>
                  <a:gd name="connsiteX43" fmla="*/ 0 w 423658"/>
                  <a:gd name="connsiteY43" fmla="*/ 108291 h 497153"/>
                  <a:gd name="connsiteX44" fmla="*/ 34457 w 423658"/>
                  <a:gd name="connsiteY44" fmla="*/ 0 h 497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23658" h="497153">
                    <a:moveTo>
                      <a:pt x="34457" y="0"/>
                    </a:moveTo>
                    <a:lnTo>
                      <a:pt x="34457" y="0"/>
                    </a:lnTo>
                    <a:cubicBezTo>
                      <a:pt x="49224" y="3282"/>
                      <a:pt x="64407" y="5061"/>
                      <a:pt x="78758" y="9845"/>
                    </a:cubicBezTo>
                    <a:cubicBezTo>
                      <a:pt x="84371" y="11716"/>
                      <a:pt x="88234" y="17044"/>
                      <a:pt x="93526" y="19690"/>
                    </a:cubicBezTo>
                    <a:cubicBezTo>
                      <a:pt x="98167" y="22010"/>
                      <a:pt x="103259" y="23354"/>
                      <a:pt x="108293" y="24612"/>
                    </a:cubicBezTo>
                    <a:cubicBezTo>
                      <a:pt x="116410" y="26641"/>
                      <a:pt x="124738" y="27719"/>
                      <a:pt x="132905" y="29534"/>
                    </a:cubicBezTo>
                    <a:cubicBezTo>
                      <a:pt x="151453" y="33655"/>
                      <a:pt x="150914" y="33896"/>
                      <a:pt x="167362" y="39379"/>
                    </a:cubicBezTo>
                    <a:cubicBezTo>
                      <a:pt x="205100" y="37738"/>
                      <a:pt x="242906" y="37246"/>
                      <a:pt x="280577" y="34456"/>
                    </a:cubicBezTo>
                    <a:cubicBezTo>
                      <a:pt x="287324" y="33956"/>
                      <a:pt x="293652" y="30951"/>
                      <a:pt x="300267" y="29534"/>
                    </a:cubicBezTo>
                    <a:cubicBezTo>
                      <a:pt x="316629" y="26028"/>
                      <a:pt x="349491" y="19690"/>
                      <a:pt x="349491" y="19690"/>
                    </a:cubicBezTo>
                    <a:cubicBezTo>
                      <a:pt x="357695" y="16408"/>
                      <a:pt x="365640" y="12384"/>
                      <a:pt x="374103" y="9845"/>
                    </a:cubicBezTo>
                    <a:cubicBezTo>
                      <a:pt x="382117" y="7441"/>
                      <a:pt x="390598" y="6952"/>
                      <a:pt x="398715" y="4923"/>
                    </a:cubicBezTo>
                    <a:cubicBezTo>
                      <a:pt x="403749" y="3665"/>
                      <a:pt x="408560" y="1641"/>
                      <a:pt x="413482" y="0"/>
                    </a:cubicBezTo>
                    <a:cubicBezTo>
                      <a:pt x="416764" y="4922"/>
                      <a:pt x="423108" y="8855"/>
                      <a:pt x="423327" y="14767"/>
                    </a:cubicBezTo>
                    <a:cubicBezTo>
                      <a:pt x="424786" y="54153"/>
                      <a:pt x="421117" y="93584"/>
                      <a:pt x="418405" y="132903"/>
                    </a:cubicBezTo>
                    <a:cubicBezTo>
                      <a:pt x="417829" y="141249"/>
                      <a:pt x="414754" y="149245"/>
                      <a:pt x="413482" y="157514"/>
                    </a:cubicBezTo>
                    <a:cubicBezTo>
                      <a:pt x="411470" y="170588"/>
                      <a:pt x="410201" y="183766"/>
                      <a:pt x="408560" y="196892"/>
                    </a:cubicBezTo>
                    <a:cubicBezTo>
                      <a:pt x="406919" y="237911"/>
                      <a:pt x="406463" y="278995"/>
                      <a:pt x="403638" y="319950"/>
                    </a:cubicBezTo>
                    <a:cubicBezTo>
                      <a:pt x="403173" y="326699"/>
                      <a:pt x="402072" y="333765"/>
                      <a:pt x="398715" y="339639"/>
                    </a:cubicBezTo>
                    <a:cubicBezTo>
                      <a:pt x="395261" y="345683"/>
                      <a:pt x="388222" y="348911"/>
                      <a:pt x="383948" y="354406"/>
                    </a:cubicBezTo>
                    <a:cubicBezTo>
                      <a:pt x="376684" y="363746"/>
                      <a:pt x="372624" y="375574"/>
                      <a:pt x="364258" y="383940"/>
                    </a:cubicBezTo>
                    <a:cubicBezTo>
                      <a:pt x="359336" y="388862"/>
                      <a:pt x="353948" y="393359"/>
                      <a:pt x="349491" y="398707"/>
                    </a:cubicBezTo>
                    <a:cubicBezTo>
                      <a:pt x="345704" y="403252"/>
                      <a:pt x="343433" y="408929"/>
                      <a:pt x="339646" y="413474"/>
                    </a:cubicBezTo>
                    <a:cubicBezTo>
                      <a:pt x="335189" y="418822"/>
                      <a:pt x="329336" y="422893"/>
                      <a:pt x="324879" y="428241"/>
                    </a:cubicBezTo>
                    <a:cubicBezTo>
                      <a:pt x="321092" y="432786"/>
                      <a:pt x="319486" y="439112"/>
                      <a:pt x="315034" y="443008"/>
                    </a:cubicBezTo>
                    <a:cubicBezTo>
                      <a:pt x="306130" y="450799"/>
                      <a:pt x="295345" y="456134"/>
                      <a:pt x="285500" y="462697"/>
                    </a:cubicBezTo>
                    <a:cubicBezTo>
                      <a:pt x="266418" y="475418"/>
                      <a:pt x="276342" y="470671"/>
                      <a:pt x="255965" y="477464"/>
                    </a:cubicBezTo>
                    <a:cubicBezTo>
                      <a:pt x="247086" y="486343"/>
                      <a:pt x="240679" y="497153"/>
                      <a:pt x="226431" y="497153"/>
                    </a:cubicBezTo>
                    <a:cubicBezTo>
                      <a:pt x="221242" y="497153"/>
                      <a:pt x="216586" y="493872"/>
                      <a:pt x="211663" y="492231"/>
                    </a:cubicBezTo>
                    <a:cubicBezTo>
                      <a:pt x="197178" y="481367"/>
                      <a:pt x="188634" y="476409"/>
                      <a:pt x="177207" y="462697"/>
                    </a:cubicBezTo>
                    <a:cubicBezTo>
                      <a:pt x="173420" y="458152"/>
                      <a:pt x="170644" y="452852"/>
                      <a:pt x="167362" y="447930"/>
                    </a:cubicBezTo>
                    <a:cubicBezTo>
                      <a:pt x="165392" y="440050"/>
                      <a:pt x="156188" y="401102"/>
                      <a:pt x="152595" y="398707"/>
                    </a:cubicBezTo>
                    <a:lnTo>
                      <a:pt x="123060" y="379018"/>
                    </a:lnTo>
                    <a:lnTo>
                      <a:pt x="108293" y="369173"/>
                    </a:lnTo>
                    <a:cubicBezTo>
                      <a:pt x="102771" y="352609"/>
                      <a:pt x="103256" y="351744"/>
                      <a:pt x="93526" y="334717"/>
                    </a:cubicBezTo>
                    <a:cubicBezTo>
                      <a:pt x="90591" y="329580"/>
                      <a:pt x="86616" y="325086"/>
                      <a:pt x="83681" y="319950"/>
                    </a:cubicBezTo>
                    <a:cubicBezTo>
                      <a:pt x="58699" y="276234"/>
                      <a:pt x="87977" y="321472"/>
                      <a:pt x="63991" y="285494"/>
                    </a:cubicBezTo>
                    <a:cubicBezTo>
                      <a:pt x="62350" y="280572"/>
                      <a:pt x="61389" y="275368"/>
                      <a:pt x="59069" y="270727"/>
                    </a:cubicBezTo>
                    <a:cubicBezTo>
                      <a:pt x="56423" y="265436"/>
                      <a:pt x="51627" y="261366"/>
                      <a:pt x="49224" y="255960"/>
                    </a:cubicBezTo>
                    <a:cubicBezTo>
                      <a:pt x="25792" y="203240"/>
                      <a:pt x="51814" y="245079"/>
                      <a:pt x="29534" y="211659"/>
                    </a:cubicBezTo>
                    <a:cubicBezTo>
                      <a:pt x="27893" y="198533"/>
                      <a:pt x="28093" y="185043"/>
                      <a:pt x="24612" y="172281"/>
                    </a:cubicBezTo>
                    <a:cubicBezTo>
                      <a:pt x="23055" y="166573"/>
                      <a:pt x="17098" y="162952"/>
                      <a:pt x="14767" y="157514"/>
                    </a:cubicBezTo>
                    <a:cubicBezTo>
                      <a:pt x="12102" y="151296"/>
                      <a:pt x="11788" y="144305"/>
                      <a:pt x="9844" y="137825"/>
                    </a:cubicBezTo>
                    <a:cubicBezTo>
                      <a:pt x="6862" y="127886"/>
                      <a:pt x="0" y="108291"/>
                      <a:pt x="0" y="108291"/>
                    </a:cubicBezTo>
                    <a:cubicBezTo>
                      <a:pt x="1715" y="70557"/>
                      <a:pt x="28714" y="18049"/>
                      <a:pt x="34457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275661" y="3483170"/>
                <a:ext cx="5657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/>
                  <a:t>CMI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128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capacity of QQ channels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7" y="2251364"/>
            <a:ext cx="728788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Additional degree of freedom: channel inputs |ψ</a:t>
            </a:r>
            <a:r>
              <a:rPr lang="en-US" sz="2400" baseline="-25000"/>
              <a:t>x</a:t>
            </a:r>
            <a:r>
              <a:rPr lang="en-US" sz="2400"/>
              <a:t>⟩.</a:t>
            </a:r>
          </a:p>
          <a:p>
            <a:endParaRPr lang="en-US" sz="2400"/>
          </a:p>
          <a:p>
            <a:r>
              <a:rPr lang="en-US" sz="2400">
                <a:solidFill>
                  <a:srgbClr val="FFFF00"/>
                </a:solidFill>
              </a:rPr>
              <a:t>C</a:t>
            </a:r>
            <a:r>
              <a:rPr lang="en-US" sz="2400" baseline="30000">
                <a:solidFill>
                  <a:srgbClr val="FFFF00"/>
                </a:solidFill>
              </a:rPr>
              <a:t>(1)</a:t>
            </a:r>
            <a:r>
              <a:rPr lang="en-US" sz="2400">
                <a:solidFill>
                  <a:srgbClr val="FFFF00"/>
                </a:solidFill>
              </a:rPr>
              <a:t>(N)</a:t>
            </a:r>
            <a:r>
              <a:rPr lang="en-US" sz="2400"/>
              <a:t> = max</a:t>
            </a:r>
            <a:r>
              <a:rPr lang="en-US" sz="2400" baseline="-25000"/>
              <a:t>{p</a:t>
            </a:r>
            <a:r>
              <a:rPr lang="en-US" sz="2000" baseline="-50000"/>
              <a:t>x</a:t>
            </a:r>
            <a:r>
              <a:rPr lang="en-US" sz="2400" baseline="-25000"/>
              <a:t>,ψ</a:t>
            </a:r>
            <a:r>
              <a:rPr lang="en-US" sz="2000" baseline="-50000">
                <a:solidFill>
                  <a:prstClr val="white"/>
                </a:solidFill>
              </a:rPr>
              <a:t>x</a:t>
            </a:r>
            <a:r>
              <a:rPr lang="en-US" sz="2400" baseline="-25000"/>
              <a:t>} </a:t>
            </a:r>
            <a:r>
              <a:rPr lang="en-US" sz="2400"/>
              <a:t>χ({p</a:t>
            </a:r>
            <a:r>
              <a:rPr lang="en-US" sz="2400" baseline="-25000"/>
              <a:t>x</a:t>
            </a:r>
            <a:r>
              <a:rPr lang="en-US" sz="2400"/>
              <a:t>,ψ</a:t>
            </a:r>
            <a:r>
              <a:rPr lang="en-US" sz="2400" baseline="-25000"/>
              <a:t>x</a:t>
            </a:r>
            <a:r>
              <a:rPr lang="en-US" sz="2400"/>
              <a:t>})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6636" y="3625273"/>
            <a:ext cx="746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NP-hard optimization problem </a:t>
            </a:r>
            <a:r>
              <a:rPr lang="en-US" sz="2000"/>
              <a:t>[Beigi-Shor, H.-Montanaro]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808182" y="4387273"/>
            <a:ext cx="5322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Worse</a:t>
            </a:r>
            <a:r>
              <a:rPr lang="en-US" sz="2400"/>
              <a:t>: C(N) = lim</a:t>
            </a:r>
            <a:r>
              <a:rPr lang="en-US" sz="2400" baseline="-25000"/>
              <a:t>n</a:t>
            </a:r>
            <a:r>
              <a:rPr lang="en-US" sz="2400" baseline="-25000">
                <a:sym typeface="Wingdings"/>
              </a:rPr>
              <a:t>∞</a:t>
            </a:r>
            <a:r>
              <a:rPr lang="en-US" sz="2400">
                <a:sym typeface="Wingdings"/>
              </a:rPr>
              <a:t> C</a:t>
            </a:r>
            <a:r>
              <a:rPr lang="en-US" sz="2400" baseline="30000">
                <a:sym typeface="Wingdings"/>
              </a:rPr>
              <a:t>(1)</a:t>
            </a:r>
            <a:r>
              <a:rPr lang="en-US" sz="2400">
                <a:sym typeface="Wingdings"/>
              </a:rPr>
              <a:t>(N</a:t>
            </a:r>
            <a:r>
              <a:rPr lang="en-US" sz="2400" baseline="30000">
                <a:sym typeface="Wingdings"/>
              </a:rPr>
              <a:t>⊗n</a:t>
            </a:r>
            <a:r>
              <a:rPr lang="en-US" sz="2400">
                <a:sym typeface="Wingdings"/>
              </a:rPr>
              <a:t>)/n.</a:t>
            </a:r>
          </a:p>
          <a:p>
            <a:r>
              <a:rPr lang="en-US" sz="2400">
                <a:sym typeface="Wingdings"/>
              </a:rPr>
              <a:t>and ∃ channels where C(N) &gt; C</a:t>
            </a:r>
            <a:r>
              <a:rPr lang="en-US" sz="2400" baseline="30000">
                <a:sym typeface="Wingdings"/>
              </a:rPr>
              <a:t>(1)</a:t>
            </a:r>
            <a:r>
              <a:rPr lang="en-US" sz="2400">
                <a:sym typeface="Wingdings"/>
              </a:rPr>
              <a:t>(N).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818" y="5345545"/>
            <a:ext cx="776785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Open questions</a:t>
            </a:r>
            <a:r>
              <a:rPr lang="en-US" sz="2400"/>
              <a:t>: Non-trivial upper bounds on capacity.</a:t>
            </a:r>
          </a:p>
          <a:p>
            <a:r>
              <a:rPr lang="en-US" sz="2400"/>
              <a:t>Strong converse (p</a:t>
            </a:r>
            <a:r>
              <a:rPr lang="en-US" sz="2400" baseline="-25000"/>
              <a:t>succ</a:t>
            </a:r>
            <a:r>
              <a:rPr lang="en-US" sz="2400"/>
              <a:t> -&gt; 0 when sending n(C+δ) bits.) </a:t>
            </a:r>
            <a:br>
              <a:rPr lang="en-US" sz="2400"/>
            </a:br>
            <a:r>
              <a:rPr lang="en-US" sz="2400"/>
              <a:t>(see Berta et al, Thurs 4:15pm).</a:t>
            </a:r>
          </a:p>
        </p:txBody>
      </p:sp>
    </p:spTree>
    <p:extLst>
      <p:ext uri="{BB962C8B-B14F-4D97-AF65-F5344CB8AC3E}">
        <p14:creationId xmlns:p14="http://schemas.microsoft.com/office/powerpoint/2010/main" val="14090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capacity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85854" y="3519355"/>
            <a:ext cx="2569119" cy="816307"/>
            <a:chOff x="485854" y="3519355"/>
            <a:chExt cx="2569119" cy="816307"/>
          </a:xfrm>
        </p:grpSpPr>
        <p:sp>
          <p:nvSpPr>
            <p:cNvPr id="8" name="Rounded Rectangle 7"/>
            <p:cNvSpPr/>
            <p:nvPr/>
          </p:nvSpPr>
          <p:spPr>
            <a:xfrm>
              <a:off x="1381069" y="3519355"/>
              <a:ext cx="816307" cy="81630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N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24552" y="3909758"/>
              <a:ext cx="460094" cy="128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80244" y="3896865"/>
              <a:ext cx="460094" cy="128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5854" y="369181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89725" y="3691818"/>
              <a:ext cx="365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B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248393" y="2408145"/>
            <a:ext cx="4266438" cy="2607448"/>
            <a:chOff x="3248393" y="2408145"/>
            <a:chExt cx="4266438" cy="2607448"/>
          </a:xfrm>
        </p:grpSpPr>
        <p:sp>
          <p:nvSpPr>
            <p:cNvPr id="13" name="TextBox 12"/>
            <p:cNvSpPr txBox="1"/>
            <p:nvPr/>
          </p:nvSpPr>
          <p:spPr>
            <a:xfrm>
              <a:off x="3248393" y="3610689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/>
                <a:t>≅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742518" y="3401891"/>
              <a:ext cx="816307" cy="122446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V</a:t>
              </a:r>
              <a:r>
                <a:rPr lang="en-US" sz="2400" baseline="-25000"/>
                <a:t>N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6586001" y="3738469"/>
              <a:ext cx="460094" cy="128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241693" y="3779401"/>
              <a:ext cx="460094" cy="128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847303" y="357435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15743" y="3520529"/>
              <a:ext cx="365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B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86532" y="4378931"/>
              <a:ext cx="460094" cy="128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116274" y="4160991"/>
              <a:ext cx="3530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37582" y="4553928"/>
              <a:ext cx="1390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isometry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8393" y="2849412"/>
              <a:ext cx="588599" cy="882896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H="1" flipV="1">
              <a:off x="4847303" y="3246192"/>
              <a:ext cx="389850" cy="5359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847303" y="2638978"/>
              <a:ext cx="542250" cy="6072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389553" y="2638978"/>
              <a:ext cx="1726722" cy="0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138021" y="2408145"/>
              <a:ext cx="376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58898" y="2425726"/>
              <a:ext cx="376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R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42818" y="1835727"/>
            <a:ext cx="788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How many qubits can be sent through a noisy channel?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762000" y="5056917"/>
            <a:ext cx="3740555" cy="1661993"/>
            <a:chOff x="762000" y="5056917"/>
            <a:chExt cx="3740555" cy="1661993"/>
          </a:xfrm>
        </p:grpSpPr>
        <p:sp>
          <p:nvSpPr>
            <p:cNvPr id="34" name="TextBox 33"/>
            <p:cNvSpPr txBox="1"/>
            <p:nvPr/>
          </p:nvSpPr>
          <p:spPr>
            <a:xfrm>
              <a:off x="762000" y="5056917"/>
              <a:ext cx="3740555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Q</a:t>
              </a:r>
              <a:r>
                <a:rPr lang="en-US" sz="2400" baseline="30000"/>
                <a:t>(1)</a:t>
              </a:r>
              <a:r>
                <a:rPr lang="en-US" sz="2400"/>
                <a:t>(N) := max S(B) – S(E)</a:t>
              </a:r>
            </a:p>
            <a:p>
              <a:r>
                <a:rPr lang="en-US" sz="2400"/>
                <a:t>		= max S(B) – S(RB)</a:t>
              </a:r>
            </a:p>
            <a:p>
              <a:r>
                <a:rPr lang="en-US" sz="2400"/>
                <a:t>		= max –S(R|B)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2000" y="6257245"/>
              <a:ext cx="3347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“coherent information”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035708" y="5056917"/>
            <a:ext cx="4097269" cy="1592513"/>
            <a:chOff x="5035708" y="5056917"/>
            <a:chExt cx="4097269" cy="1592513"/>
          </a:xfrm>
        </p:grpSpPr>
        <p:sp>
          <p:nvSpPr>
            <p:cNvPr id="37" name="TextBox 36"/>
            <p:cNvSpPr txBox="1"/>
            <p:nvPr/>
          </p:nvSpPr>
          <p:spPr>
            <a:xfrm>
              <a:off x="5035708" y="5056917"/>
              <a:ext cx="35031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Q(N) = lim</a:t>
              </a:r>
              <a:r>
                <a:rPr lang="en-US" sz="2400" baseline="-25000"/>
                <a:t>n</a:t>
              </a:r>
              <a:r>
                <a:rPr lang="en-US" sz="2400" baseline="-25000">
                  <a:sym typeface="Wingdings"/>
                </a:rPr>
                <a:t>∞</a:t>
              </a:r>
              <a:r>
                <a:rPr lang="en-US" sz="2400">
                  <a:sym typeface="Wingdings"/>
                </a:rPr>
                <a:t> Q</a:t>
              </a:r>
              <a:r>
                <a:rPr lang="en-US" sz="2400" baseline="30000">
                  <a:sym typeface="Wingdings"/>
                </a:rPr>
                <a:t>(1)</a:t>
              </a:r>
              <a:r>
                <a:rPr lang="en-US" sz="2400">
                  <a:sym typeface="Wingdings"/>
                </a:rPr>
                <a:t>(N</a:t>
              </a:r>
              <a:r>
                <a:rPr lang="en-US" sz="2400" baseline="30000">
                  <a:sym typeface="Wingdings"/>
                </a:rPr>
                <a:t>⊗n</a:t>
              </a:r>
              <a:r>
                <a:rPr lang="en-US" sz="2400">
                  <a:sym typeface="Wingdings"/>
                </a:rPr>
                <a:t>)/n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35708" y="5818433"/>
              <a:ext cx="40972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not known when &gt; 0.</a:t>
              </a:r>
            </a:p>
            <a:p>
              <a:r>
                <a:rPr lang="en-US" sz="2400"/>
                <a:t>sometimes Q</a:t>
              </a:r>
              <a:r>
                <a:rPr lang="en-US" sz="2400" baseline="30000"/>
                <a:t>(1)</a:t>
              </a:r>
              <a:r>
                <a:rPr lang="en-US" sz="2400"/>
                <a:t>(N)= 0 &lt; Q(N).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09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entanglement-assisted capacity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9909" y="2101273"/>
            <a:ext cx="6502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Alice and Bob share unlimited free EPR pairs.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59518" y="3792294"/>
            <a:ext cx="816307" cy="12244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V</a:t>
            </a:r>
            <a:r>
              <a:rPr lang="en-US" sz="2400" baseline="-25000"/>
              <a:t>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03001" y="4128872"/>
            <a:ext cx="460094" cy="12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58693" y="4169804"/>
            <a:ext cx="460094" cy="12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64303" y="396475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2743" y="3910932"/>
            <a:ext cx="365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03532" y="4769334"/>
            <a:ext cx="460094" cy="12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33274" y="4551394"/>
            <a:ext cx="353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1164303" y="3636595"/>
            <a:ext cx="389850" cy="5359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64303" y="3029381"/>
            <a:ext cx="542250" cy="6072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706553" y="3029381"/>
            <a:ext cx="1726722" cy="0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55021" y="2798548"/>
            <a:ext cx="37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5898" y="2816129"/>
            <a:ext cx="37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341095" y="2838997"/>
            <a:ext cx="2863273" cy="546102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/>
              <a:t>C</a:t>
            </a:r>
            <a:r>
              <a:rPr lang="en-US" sz="2400" baseline="-25000"/>
              <a:t>E</a:t>
            </a:r>
            <a:r>
              <a:rPr lang="en-US" sz="2400"/>
              <a:t>(N) = max I(R:B)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601106" y="3637881"/>
            <a:ext cx="2366341" cy="546102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/>
              <a:t>Q</a:t>
            </a:r>
            <a:r>
              <a:rPr lang="en-US" sz="2400" baseline="-25000"/>
              <a:t>E</a:t>
            </a:r>
            <a:r>
              <a:rPr lang="en-US" sz="2400"/>
              <a:t>(N) = C</a:t>
            </a:r>
            <a:r>
              <a:rPr lang="en-US" sz="2400" baseline="-25000"/>
              <a:t>E</a:t>
            </a:r>
            <a:r>
              <a:rPr lang="en-US" sz="2400"/>
              <a:t>(N)/2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57014" y="2795206"/>
            <a:ext cx="18116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Bennett</a:t>
            </a:r>
          </a:p>
          <a:p>
            <a:r>
              <a:rPr lang="en-US" sz="2000"/>
              <a:t>Shor</a:t>
            </a:r>
          </a:p>
          <a:p>
            <a:r>
              <a:rPr lang="en-US" sz="2000"/>
              <a:t>Smolin</a:t>
            </a:r>
          </a:p>
          <a:p>
            <a:r>
              <a:rPr lang="en-US" sz="2000"/>
              <a:t>Thapliyal</a:t>
            </a:r>
            <a:br>
              <a:rPr lang="en-US" sz="2000"/>
            </a:br>
            <a:r>
              <a:rPr lang="en-US" sz="2000"/>
              <a:t>q-ph/0106052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19909" y="5495636"/>
            <a:ext cx="2864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/>
              <a:t>additive</a:t>
            </a:r>
          </a:p>
          <a:p>
            <a:pPr marL="457200" indent="-457200">
              <a:buAutoNum type="arabicParenR"/>
            </a:pPr>
            <a:r>
              <a:rPr lang="en-US" sz="2400"/>
              <a:t>concave in input</a:t>
            </a:r>
            <a:endParaRPr lang="en-US" sz="2400">
              <a:sym typeface="Wingdings"/>
            </a:endParaRPr>
          </a:p>
        </p:txBody>
      </p:sp>
      <p:sp>
        <p:nvSpPr>
          <p:cNvPr id="27" name="Right Bracket 26"/>
          <p:cNvSpPr/>
          <p:nvPr/>
        </p:nvSpPr>
        <p:spPr>
          <a:xfrm>
            <a:off x="4341095" y="5495636"/>
            <a:ext cx="470794" cy="830997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49687" y="5643223"/>
            <a:ext cx="3634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ym typeface="Wingdings"/>
              </a:rPr>
              <a:t> efficiently computable</a:t>
            </a:r>
          </a:p>
        </p:txBody>
      </p:sp>
    </p:spTree>
    <p:extLst>
      <p:ext uri="{BB962C8B-B14F-4D97-AF65-F5344CB8AC3E}">
        <p14:creationId xmlns:p14="http://schemas.microsoft.com/office/powerpoint/2010/main" val="130414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covering lemma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4681" y="1915442"/>
            <a:ext cx="3458391" cy="1141371"/>
            <a:chOff x="339412" y="4998652"/>
            <a:chExt cx="4805090" cy="1585822"/>
          </a:xfrm>
        </p:grpSpPr>
        <p:sp>
          <p:nvSpPr>
            <p:cNvPr id="5" name="Oval 4"/>
            <p:cNvSpPr/>
            <p:nvPr/>
          </p:nvSpPr>
          <p:spPr>
            <a:xfrm>
              <a:off x="339412" y="4998652"/>
              <a:ext cx="4805090" cy="1585822"/>
            </a:xfrm>
            <a:prstGeom prst="ellipse">
              <a:avLst/>
            </a:prstGeom>
            <a:gradFill flip="none" rotWithShape="1">
              <a:gsLst>
                <a:gs pos="44000">
                  <a:schemeClr val="accent2">
                    <a:lumMod val="60000"/>
                    <a:lumOff val="40000"/>
                    <a:alpha val="21000"/>
                  </a:schemeClr>
                </a:gs>
                <a:gs pos="100000">
                  <a:schemeClr val="bg1">
                    <a:lumMod val="95000"/>
                    <a:lumOff val="5000"/>
                    <a:alpha val="21000"/>
                  </a:schemeClr>
                </a:gs>
              </a:gsLst>
              <a:lin ang="0" scaled="1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6" name="Oval 5"/>
            <p:cNvSpPr/>
            <p:nvPr/>
          </p:nvSpPr>
          <p:spPr>
            <a:xfrm>
              <a:off x="2570775" y="5169556"/>
              <a:ext cx="315791" cy="474625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7" name="Oval 6"/>
            <p:cNvSpPr/>
            <p:nvPr/>
          </p:nvSpPr>
          <p:spPr>
            <a:xfrm>
              <a:off x="1538025" y="5559268"/>
              <a:ext cx="315791" cy="474625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749950" y="5559268"/>
              <a:ext cx="315791" cy="474625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3127017" y="5644181"/>
              <a:ext cx="315791" cy="474625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3797803" y="5336317"/>
              <a:ext cx="315791" cy="474625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3271807" y="5881493"/>
              <a:ext cx="315791" cy="474625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4681" y="1967377"/>
            <a:ext cx="8057969" cy="2308324"/>
            <a:chOff x="628630" y="2156995"/>
            <a:chExt cx="8057969" cy="2308324"/>
          </a:xfrm>
        </p:grpSpPr>
        <p:sp>
          <p:nvSpPr>
            <p:cNvPr id="13" name="TextBox 12"/>
            <p:cNvSpPr txBox="1"/>
            <p:nvPr/>
          </p:nvSpPr>
          <p:spPr>
            <a:xfrm>
              <a:off x="4574019" y="2156995"/>
              <a:ext cx="4112580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Suppose σ=Σ</a:t>
              </a:r>
              <a:r>
                <a:rPr lang="en-US" sz="2400" baseline="-25000"/>
                <a:t>x </a:t>
              </a:r>
              <a:r>
                <a:rPr lang="en-US" sz="2400"/>
                <a:t>p</a:t>
              </a:r>
              <a:r>
                <a:rPr lang="en-US" sz="2400" baseline="-25000"/>
                <a:t>x</a:t>
              </a:r>
              <a:r>
                <a:rPr lang="en-US" sz="2400"/>
                <a:t> σ</a:t>
              </a:r>
              <a:r>
                <a:rPr lang="en-US" sz="2400" baseline="-25000"/>
                <a:t>x</a:t>
              </a:r>
              <a:r>
                <a:rPr lang="en-US" sz="2400"/>
                <a:t/>
              </a:r>
              <a:br>
                <a:rPr lang="en-US" sz="2400"/>
              </a:br>
              <a:r>
                <a:rPr lang="en-US" sz="2400"/>
                <a:t>and there exist Π, {Π</a:t>
              </a:r>
              <a:r>
                <a:rPr lang="en-US" sz="2400" baseline="-25000"/>
                <a:t>x</a:t>
              </a:r>
              <a:r>
                <a:rPr lang="en-US" sz="2400"/>
                <a:t>} s.t.</a:t>
              </a:r>
            </a:p>
            <a:p>
              <a:pPr marL="457200" indent="-457200">
                <a:buAutoNum type="arabicPeriod"/>
              </a:pPr>
              <a:r>
                <a:rPr lang="en-US" sz="2400"/>
                <a:t>tr[Πσ</a:t>
              </a:r>
              <a:r>
                <a:rPr lang="en-US" sz="2400" baseline="-25000"/>
                <a:t>x</a:t>
              </a:r>
              <a:r>
                <a:rPr lang="en-US" sz="2400"/>
                <a:t>] ≥ 1-ε</a:t>
              </a:r>
            </a:p>
            <a:p>
              <a:pPr marL="457200" indent="-457200">
                <a:buAutoNum type="arabicPeriod"/>
              </a:pPr>
              <a:r>
                <a:rPr lang="en-US" sz="2400"/>
                <a:t>tr[Π</a:t>
              </a:r>
              <a:r>
                <a:rPr lang="en-US" sz="2400" baseline="-25000"/>
                <a:t>x</a:t>
              </a:r>
              <a:r>
                <a:rPr lang="en-US" sz="2400"/>
                <a:t>σ</a:t>
              </a:r>
              <a:r>
                <a:rPr lang="en-US" sz="2400" baseline="-25000"/>
                <a:t>x</a:t>
              </a:r>
              <a:r>
                <a:rPr lang="en-US" sz="2400"/>
                <a:t>] ≥ 1-ε</a:t>
              </a:r>
            </a:p>
            <a:p>
              <a:pPr marL="457200" indent="-457200">
                <a:buAutoNum type="arabicPeriod"/>
              </a:pPr>
              <a:r>
                <a:rPr lang="en-US" sz="240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tr[Π] ≤ D</a:t>
              </a:r>
            </a:p>
            <a:p>
              <a:pPr marL="457200" indent="-457200">
                <a:buAutoNum type="arabicPeriod"/>
              </a:pPr>
              <a:r>
                <a:rPr lang="en-US" sz="2400">
                  <a:solidFill>
                    <a:schemeClr val="accent5"/>
                  </a:solidFill>
                </a:rPr>
                <a:t>Π</a:t>
              </a:r>
              <a:r>
                <a:rPr lang="en-US" sz="2400" baseline="-25000">
                  <a:solidFill>
                    <a:schemeClr val="accent5"/>
                  </a:solidFill>
                </a:rPr>
                <a:t>x</a:t>
              </a:r>
              <a:r>
                <a:rPr lang="en-US" sz="2400">
                  <a:solidFill>
                    <a:schemeClr val="accent5"/>
                  </a:solidFill>
                </a:rPr>
                <a:t>σ</a:t>
              </a:r>
              <a:r>
                <a:rPr lang="en-US" sz="2400" baseline="-25000">
                  <a:solidFill>
                    <a:schemeClr val="accent5"/>
                  </a:solidFill>
                </a:rPr>
                <a:t>x</a:t>
              </a:r>
              <a:r>
                <a:rPr lang="en-US" sz="2400">
                  <a:solidFill>
                    <a:schemeClr val="accent5"/>
                  </a:solidFill>
                </a:rPr>
                <a:t>Π</a:t>
              </a:r>
              <a:r>
                <a:rPr lang="en-US" sz="2400" baseline="-25000">
                  <a:solidFill>
                    <a:schemeClr val="accent5"/>
                  </a:solidFill>
                </a:rPr>
                <a:t>x</a:t>
              </a:r>
              <a:r>
                <a:rPr lang="en-US" sz="2400">
                  <a:solidFill>
                    <a:schemeClr val="accent5"/>
                  </a:solidFill>
                </a:rPr>
                <a:t> ≤ Π</a:t>
              </a:r>
              <a:r>
                <a:rPr lang="en-US" sz="2400" baseline="-25000">
                  <a:solidFill>
                    <a:schemeClr val="accent5"/>
                  </a:solidFill>
                </a:rPr>
                <a:t>x</a:t>
              </a:r>
              <a:r>
                <a:rPr lang="en-US" sz="2400">
                  <a:solidFill>
                    <a:schemeClr val="accent5"/>
                  </a:solidFill>
                </a:rPr>
                <a:t> / 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8630" y="3912443"/>
              <a:ext cx="12769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44B5B"/>
                  </a:solidFill>
                </a:rPr>
                <a:t>size ≤ D</a:t>
              </a:r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>
            <a:xfrm flipV="1">
              <a:off x="1267129" y="3292343"/>
              <a:ext cx="541786" cy="620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441621" y="3861133"/>
              <a:ext cx="1806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55992B"/>
                  </a:solidFill>
                </a:rPr>
                <a:t>density≤ 1/d</a:t>
              </a:r>
            </a:p>
          </p:txBody>
        </p:sp>
        <p:cxnSp>
          <p:nvCxnSpPr>
            <p:cNvPr id="17" name="Straight Arrow Connector 16"/>
            <p:cNvCxnSpPr>
              <a:stCxn id="16" idx="0"/>
            </p:cNvCxnSpPr>
            <p:nvPr/>
          </p:nvCxnSpPr>
          <p:spPr>
            <a:xfrm flipH="1" flipV="1">
              <a:off x="2441621" y="2569670"/>
              <a:ext cx="903420" cy="12914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6" idx="0"/>
            </p:cNvCxnSpPr>
            <p:nvPr/>
          </p:nvCxnSpPr>
          <p:spPr>
            <a:xfrm flipH="1" flipV="1">
              <a:off x="3258949" y="2740471"/>
              <a:ext cx="86092" cy="11206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92784" y="4426835"/>
            <a:ext cx="8009865" cy="2281074"/>
            <a:chOff x="592784" y="4426835"/>
            <a:chExt cx="8009865" cy="2281074"/>
          </a:xfrm>
        </p:grpSpPr>
        <p:sp>
          <p:nvSpPr>
            <p:cNvPr id="22" name="Rounded Rectangle 21"/>
            <p:cNvSpPr/>
            <p:nvPr/>
          </p:nvSpPr>
          <p:spPr>
            <a:xfrm>
              <a:off x="592784" y="4426835"/>
              <a:ext cx="8009865" cy="2281074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>
                  <a:solidFill>
                    <a:srgbClr val="FFFF00"/>
                  </a:solidFill>
                </a:rPr>
                <a:t>Covering lemma:</a:t>
              </a:r>
              <a:br>
                <a:rPr lang="en-US" sz="2400">
                  <a:solidFill>
                    <a:srgbClr val="FFFF00"/>
                  </a:solidFill>
                </a:rPr>
              </a:br>
              <a:r>
                <a:rPr lang="en-US" sz="2400"/>
                <a:t>If x</a:t>
              </a:r>
              <a:r>
                <a:rPr lang="en-US" sz="2400" baseline="-25000"/>
                <a:t>1</a:t>
              </a:r>
              <a:r>
                <a:rPr lang="en-US" sz="2400"/>
                <a:t>, ..., x</a:t>
              </a:r>
              <a:r>
                <a:rPr lang="en-US" sz="2400" baseline="-25000"/>
                <a:t>M </a:t>
              </a:r>
              <a:r>
                <a:rPr lang="en-US" sz="2400"/>
                <a:t>are sampled randomly from p</a:t>
              </a:r>
            </a:p>
            <a:p>
              <a:r>
                <a:rPr lang="en-US" sz="2400"/>
                <a:t>and M &gt;&gt; (D/d) log(D)/ε</a:t>
              </a:r>
              <a:r>
                <a:rPr lang="en-US" sz="2400" baseline="30000"/>
                <a:t>3</a:t>
              </a:r>
              <a:r>
                <a:rPr lang="en-US" sz="2400"/>
                <a:t> then with high probability</a:t>
              </a:r>
            </a:p>
            <a:p>
              <a:endParaRPr lang="en-US" sz="2400"/>
            </a:p>
            <a:p>
              <a:endParaRPr lang="en-US" sz="2400"/>
            </a:p>
          </p:txBody>
        </p:sp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805" y="5737504"/>
              <a:ext cx="5321300" cy="90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000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relativity: a close relative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/>
              <a:t>Before Einstein, Maxwell’s equations were known to be incompatible with Galilean relativity.</a:t>
            </a:r>
          </a:p>
          <a:p>
            <a:pPr>
              <a:buFont typeface="Arial"/>
              <a:buChar char="•"/>
            </a:pPr>
            <a:r>
              <a:rPr lang="en-US"/>
              <a:t>Lorentz proposed a mathematical fix, but without the right physical interpretation.</a:t>
            </a:r>
          </a:p>
          <a:p>
            <a:pPr>
              <a:buFont typeface="Arial"/>
              <a:buChar char="•"/>
            </a:pPr>
            <a:r>
              <a:rPr lang="en-US"/>
              <a:t>Einstein’s solution redefined space/time, mass/momentum/energy, etc.</a:t>
            </a:r>
          </a:p>
          <a:p>
            <a:pPr>
              <a:buFont typeface="Arial"/>
              <a:buChar char="•"/>
            </a:pPr>
            <a:r>
              <a:rPr lang="en-US"/>
              <a:t>Space and time had solid mathematical foundations (Descartes, etc.), unlike information and computing.</a:t>
            </a:r>
          </a:p>
        </p:txBody>
      </p:sp>
    </p:spTree>
    <p:extLst>
      <p:ext uri="{BB962C8B-B14F-4D97-AF65-F5344CB8AC3E}">
        <p14:creationId xmlns:p14="http://schemas.microsoft.com/office/powerpoint/2010/main" val="466677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wiretap (CQQ) channel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8529" y="210367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X</a:t>
            </a:r>
            <a:endParaRPr lang="en-US" sz="2400" baseline="-2500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35907" y="2334508"/>
            <a:ext cx="895168" cy="12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631022" y="2147942"/>
            <a:ext cx="602877" cy="12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30420" y="2129461"/>
            <a:ext cx="2340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ρ</a:t>
            </a:r>
            <a:r>
              <a:rPr lang="en-US" sz="2400" baseline="30000"/>
              <a:t>x</a:t>
            </a:r>
            <a:r>
              <a:rPr lang="en-US" sz="2400" baseline="-25000"/>
              <a:t>BE</a:t>
            </a:r>
            <a:r>
              <a:rPr lang="en-US" sz="2400"/>
              <a:t> = N(|x⟩⟨x|)</a:t>
            </a:r>
            <a:endParaRPr lang="en-US" sz="2400" baseline="-25000"/>
          </a:p>
        </p:txBody>
      </p:sp>
      <p:sp>
        <p:nvSpPr>
          <p:cNvPr id="8" name="Rounded Rectangle 7"/>
          <p:cNvSpPr/>
          <p:nvPr/>
        </p:nvSpPr>
        <p:spPr>
          <a:xfrm>
            <a:off x="2656845" y="1870843"/>
            <a:ext cx="946728" cy="946728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/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0957" y="1930002"/>
            <a:ext cx="360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31022" y="2578233"/>
            <a:ext cx="602877" cy="12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30957" y="2360293"/>
            <a:ext cx="360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69818" y="3405909"/>
            <a:ext cx="6915727" cy="773546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u="sng"/>
              <a:t>Thm</a:t>
            </a:r>
            <a:r>
              <a:rPr lang="en-US" sz="2400"/>
              <a:t>: Alice can send secret bits to Bob at rate</a:t>
            </a:r>
            <a:br>
              <a:rPr lang="en-US" sz="2400"/>
            </a:br>
            <a:r>
              <a:rPr lang="en-US" sz="2400">
                <a:solidFill>
                  <a:srgbClr val="FFFF00"/>
                </a:solidFill>
              </a:rPr>
              <a:t>I(X:B) – I(X:E)</a:t>
            </a:r>
            <a:r>
              <a:rPr lang="en-US" sz="240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8229" y="4514273"/>
            <a:ext cx="8254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Proof: packing lemma -&gt; coding ≈nI(X:B) bits for Bob</a:t>
            </a:r>
            <a:br>
              <a:rPr lang="en-US" sz="2400"/>
            </a:br>
            <a:r>
              <a:rPr lang="en-US" sz="2400"/>
              <a:t>covering lemma -&gt; sacrifice ≈nI(X:E) bits to decouple Eve</a:t>
            </a:r>
          </a:p>
        </p:txBody>
      </p:sp>
    </p:spTree>
    <p:extLst>
      <p:ext uri="{BB962C8B-B14F-4D97-AF65-F5344CB8AC3E}">
        <p14:creationId xmlns:p14="http://schemas.microsoft.com/office/powerpoint/2010/main" val="132041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remote state preparation (RSP)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272" y="1824182"/>
            <a:ext cx="4203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Q: Cost to transmit n qubits?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1272" y="2413077"/>
            <a:ext cx="5622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A: 2n cbits, n ebits using teleportation.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578" y="2990273"/>
            <a:ext cx="8430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Cost is optimal given super-dense coding and entanglement</a:t>
            </a:r>
            <a:br>
              <a:rPr lang="en-US" sz="2400"/>
            </a:br>
            <a:r>
              <a:rPr lang="en-US" sz="2400"/>
              <a:t>distribution.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3440" y="4052459"/>
            <a:ext cx="7486081" cy="611678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visible coding</a:t>
            </a:r>
            <a:r>
              <a:rPr lang="en-US" sz="2400"/>
              <a:t>: What if the sender knows the state?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272" y="4895273"/>
            <a:ext cx="7780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We want to simulate the map: “ψ” </a:t>
            </a:r>
            <a:r>
              <a:rPr lang="en-US" sz="2400">
                <a:sym typeface="Wingdings"/>
              </a:rPr>
              <a:t> |ψ⟩.</a:t>
            </a:r>
            <a:br>
              <a:rPr lang="en-US" sz="2400">
                <a:sym typeface="Wingdings"/>
              </a:rPr>
            </a:br>
            <a:r>
              <a:rPr lang="en-US" sz="2400">
                <a:sym typeface="Wingdings"/>
              </a:rPr>
              <a:t>Requires ≥n cbits, but above optimal arguments break.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1867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RSP via covering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67412" y="1304636"/>
            <a:ext cx="8189201" cy="2996812"/>
            <a:chOff x="267412" y="1304636"/>
            <a:chExt cx="8189201" cy="2996812"/>
          </a:xfrm>
        </p:grpSpPr>
        <p:sp>
          <p:nvSpPr>
            <p:cNvPr id="4" name="TextBox 3"/>
            <p:cNvSpPr txBox="1"/>
            <p:nvPr/>
          </p:nvSpPr>
          <p:spPr>
            <a:xfrm>
              <a:off x="267412" y="1304636"/>
              <a:ext cx="8189201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Consider the ensemble {UψU†} for random U.</a:t>
              </a:r>
            </a:p>
            <a:p>
              <a:r>
                <a:rPr lang="en-US" sz="2400"/>
                <a:t>Average state is I/2</a:t>
              </a:r>
              <a:r>
                <a:rPr lang="en-US" sz="2400" baseline="30000"/>
                <a:t>n</a:t>
              </a:r>
              <a:r>
                <a:rPr lang="en-US" sz="2400"/>
                <a:t>.</a:t>
              </a:r>
            </a:p>
            <a:p>
              <a:endParaRPr lang="en-US" sz="2400"/>
            </a:p>
            <a:p>
              <a:r>
                <a:rPr lang="en-US" sz="2400"/>
                <a:t>Covering-type arguments [Aubrun arXiv:0805.2900] </a:t>
              </a:r>
              <a:r>
                <a:rPr lang="en-US" sz="2400">
                  <a:sym typeface="Wingdings"/>
                </a:rPr>
                <a:t></a:t>
              </a:r>
              <a:br>
                <a:rPr lang="en-US" sz="2400">
                  <a:sym typeface="Wingdings"/>
                </a:rPr>
              </a:br>
              <a:r>
                <a:rPr lang="en-US" sz="2400"/>
                <a:t>If we choose U</a:t>
              </a:r>
              <a:r>
                <a:rPr lang="en-US" sz="2400" baseline="-25000"/>
                <a:t>1</a:t>
              </a:r>
              <a:r>
                <a:rPr lang="en-US" sz="2400"/>
                <a:t>, ..., U</a:t>
              </a:r>
              <a:r>
                <a:rPr lang="en-US" sz="2400" baseline="-25000"/>
                <a:t>M</a:t>
              </a:r>
              <a:r>
                <a:rPr lang="en-US" sz="2400"/>
                <a:t> randomly with M &gt;&gt; 2</a:t>
              </a:r>
              <a:r>
                <a:rPr lang="en-US" sz="2400" baseline="30000"/>
                <a:t>n </a:t>
              </a:r>
              <a:r>
                <a:rPr lang="en-US" sz="2400"/>
                <a:t>/ ε</a:t>
              </a:r>
              <a:r>
                <a:rPr lang="en-US" sz="2400" baseline="30000"/>
                <a:t>2</a:t>
              </a:r>
              <a:r>
                <a:rPr lang="en-US" sz="2400"/>
                <a:t> then </a:t>
              </a: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8484" y="3434022"/>
              <a:ext cx="3390851" cy="86742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15636" y="3486879"/>
              <a:ext cx="38377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with high probability, ∀ψ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5636" y="4741747"/>
            <a:ext cx="7929620" cy="1434918"/>
            <a:chOff x="415636" y="4741747"/>
            <a:chExt cx="7929620" cy="1434918"/>
          </a:xfrm>
        </p:grpSpPr>
        <p:sp>
          <p:nvSpPr>
            <p:cNvPr id="7" name="TextBox 6"/>
            <p:cNvSpPr txBox="1"/>
            <p:nvPr/>
          </p:nvSpPr>
          <p:spPr>
            <a:xfrm>
              <a:off x="588818" y="4872182"/>
              <a:ext cx="6591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Set</a:t>
              </a: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973" y="4741747"/>
              <a:ext cx="3320511" cy="79196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008981" y="4860637"/>
              <a:ext cx="33362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Then (1-ε)I ≤ ∑</a:t>
              </a:r>
              <a:r>
                <a:rPr lang="en-US" sz="2400" baseline="-25000"/>
                <a:t>i</a:t>
              </a:r>
              <a:r>
                <a:rPr lang="en-US" sz="2400"/>
                <a:t> E</a:t>
              </a:r>
              <a:r>
                <a:rPr lang="en-US" sz="2400" baseline="-25000"/>
                <a:t>i</a:t>
              </a:r>
              <a:r>
                <a:rPr lang="en-US" sz="2400"/>
                <a:t> ≤ I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5636" y="5715000"/>
              <a:ext cx="62056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So {E</a:t>
              </a:r>
              <a:r>
                <a:rPr lang="en-US" sz="2400" baseline="-25000"/>
                <a:t>i</a:t>
              </a:r>
              <a:r>
                <a:rPr lang="en-US" sz="2400"/>
                <a:t>} is ≈ a valid measurement.  So what?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11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RSP finally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9000" y="2251209"/>
            <a:ext cx="465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Lemma: (A⊗I)|Φ</a:t>
            </a:r>
            <a:r>
              <a:rPr lang="en-US" sz="2400" baseline="-25000"/>
              <a:t>d</a:t>
            </a:r>
            <a:r>
              <a:rPr lang="en-US" sz="2400"/>
              <a:t>⟩ = (I ⊗ A</a:t>
            </a:r>
            <a:r>
              <a:rPr lang="en-US" sz="2400" baseline="30000"/>
              <a:t>T</a:t>
            </a:r>
            <a:r>
              <a:rPr lang="en-US" sz="2400"/>
              <a:t>)|Φ</a:t>
            </a:r>
            <a:r>
              <a:rPr lang="en-US" sz="2400" baseline="-25000"/>
              <a:t>d</a:t>
            </a:r>
            <a:r>
              <a:rPr lang="en-US" sz="2400"/>
              <a:t>⟩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13" y="1184492"/>
            <a:ext cx="2791538" cy="83588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61" y="1404561"/>
            <a:ext cx="2744224" cy="6545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82025" y="1408364"/>
            <a:ext cx="96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recall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472141" y="2968403"/>
            <a:ext cx="4752504" cy="2858509"/>
            <a:chOff x="1472141" y="2968403"/>
            <a:chExt cx="4752504" cy="285850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209697" y="2968403"/>
              <a:ext cx="0" cy="2175677"/>
            </a:xfrm>
            <a:prstGeom prst="line">
              <a:avLst/>
            </a:prstGeom>
            <a:ln>
              <a:solidFill>
                <a:schemeClr val="accent3">
                  <a:lumMod val="40000"/>
                  <a:lumOff val="60000"/>
                </a:schemeClr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472141" y="5365247"/>
              <a:ext cx="47525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∝E</a:t>
              </a:r>
              <a:r>
                <a:rPr lang="en-US" sz="2400" baseline="-2500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i</a:t>
              </a:r>
              <a:r>
                <a:rPr lang="en-US" sz="2400" baseline="3000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T</a:t>
              </a:r>
              <a:r>
                <a:rPr lang="en-US" sz="240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 ⊗ E</a:t>
              </a:r>
              <a:r>
                <a:rPr lang="en-US" sz="2400" baseline="-2500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i</a:t>
              </a:r>
              <a:r>
                <a:rPr lang="en-US" sz="240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 ∝ (U</a:t>
              </a:r>
              <a:r>
                <a:rPr lang="en-US" sz="2400" baseline="-2500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i</a:t>
              </a:r>
              <a:r>
                <a:rPr lang="en-US" sz="240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ψU</a:t>
              </a:r>
              <a:r>
                <a:rPr lang="en-US" sz="2400" baseline="-2500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i</a:t>
              </a:r>
              <a:r>
                <a:rPr lang="en-US" sz="240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†)</a:t>
              </a:r>
              <a:r>
                <a:rPr lang="en-US" sz="2400" baseline="3000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T</a:t>
              </a:r>
              <a:r>
                <a:rPr lang="en-US" sz="240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 ⊗ (U</a:t>
              </a:r>
              <a:r>
                <a:rPr lang="en-US" sz="2400" baseline="-2500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i</a:t>
              </a:r>
              <a:r>
                <a:rPr lang="en-US" sz="240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ψU</a:t>
              </a:r>
              <a:r>
                <a:rPr lang="en-US" sz="2400" baseline="-2500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i</a:t>
              </a:r>
              <a:r>
                <a:rPr lang="en-US" sz="240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†)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62000" y="3548215"/>
            <a:ext cx="6820872" cy="2974737"/>
            <a:chOff x="762000" y="3548215"/>
            <a:chExt cx="6820872" cy="2974737"/>
          </a:xfrm>
        </p:grpSpPr>
        <p:sp>
          <p:nvSpPr>
            <p:cNvPr id="10" name="TextBox 9"/>
            <p:cNvSpPr txBox="1"/>
            <p:nvPr/>
          </p:nvSpPr>
          <p:spPr>
            <a:xfrm>
              <a:off x="762000" y="6061287"/>
              <a:ext cx="3494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cost ≈ n cbits + n ebits.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3979333" y="3570111"/>
              <a:ext cx="776111" cy="762000"/>
            </a:xfrm>
            <a:custGeom>
              <a:avLst/>
              <a:gdLst>
                <a:gd name="connsiteX0" fmla="*/ 0 w 776111"/>
                <a:gd name="connsiteY0" fmla="*/ 0 h 762000"/>
                <a:gd name="connsiteX1" fmla="*/ 762000 w 776111"/>
                <a:gd name="connsiteY1" fmla="*/ 0 h 762000"/>
                <a:gd name="connsiteX2" fmla="*/ 776111 w 776111"/>
                <a:gd name="connsiteY2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6111" h="762000">
                  <a:moveTo>
                    <a:pt x="0" y="0"/>
                  </a:moveTo>
                  <a:lnTo>
                    <a:pt x="762000" y="0"/>
                  </a:lnTo>
                  <a:lnTo>
                    <a:pt x="776111" y="762000"/>
                  </a:lnTo>
                </a:path>
              </a:pathLst>
            </a:custGeom>
            <a:ln w="38100" cmpd="dbl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384278" y="4332111"/>
              <a:ext cx="806951" cy="846503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/>
                <a:t>U</a:t>
              </a:r>
              <a:r>
                <a:rPr lang="en-US" sz="2400" baseline="-25000"/>
                <a:t>i</a:t>
              </a:r>
              <a:r>
                <a:rPr lang="en-US" sz="2400"/>
                <a:t>†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94017" y="3548215"/>
              <a:ext cx="261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140722" y="4753411"/>
              <a:ext cx="1604389" cy="235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900333" y="4522578"/>
              <a:ext cx="682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|ψ⟩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08000" y="2932545"/>
            <a:ext cx="6323422" cy="1820866"/>
            <a:chOff x="508000" y="2932545"/>
            <a:chExt cx="6323422" cy="1820866"/>
          </a:xfrm>
        </p:grpSpPr>
        <p:sp>
          <p:nvSpPr>
            <p:cNvPr id="7" name="TextBox 6"/>
            <p:cNvSpPr txBox="1"/>
            <p:nvPr/>
          </p:nvSpPr>
          <p:spPr>
            <a:xfrm>
              <a:off x="508000" y="2932545"/>
              <a:ext cx="1381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</a:rPr>
                <a:t>Protocol</a:t>
              </a:r>
              <a:r>
                <a:rPr lang="en-US" sz="2400"/>
                <a:t>: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2182022" y="3394210"/>
              <a:ext cx="590651" cy="662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205416" y="4056242"/>
              <a:ext cx="574473" cy="6971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95424" y="3779048"/>
              <a:ext cx="11534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|Φ</a:t>
              </a:r>
              <a:r>
                <a:rPr lang="en-US" sz="2400" baseline="-25000"/>
                <a:t>2</a:t>
              </a:r>
              <a:r>
                <a:rPr lang="en-US" sz="2000" baseline="-5000"/>
                <a:t>n</a:t>
              </a:r>
              <a:r>
                <a:rPr lang="en-US" sz="2400"/>
                <a:t>⟩</a:t>
              </a:r>
              <a:r>
                <a:rPr lang="en-US" sz="2400" baseline="-25000"/>
                <a:t>AB</a:t>
              </a:r>
              <a:endParaRPr lang="en-US" sz="240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772673" y="3394210"/>
              <a:ext cx="4023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3175000" y="2932545"/>
              <a:ext cx="806951" cy="846503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/>
                <a:t>{E</a:t>
              </a:r>
              <a:r>
                <a:rPr lang="en-US" sz="2400" baseline="-25000"/>
                <a:t>i</a:t>
              </a:r>
              <a:r>
                <a:rPr lang="en-US" sz="2400" baseline="30000"/>
                <a:t>T</a:t>
              </a:r>
              <a:r>
                <a:rPr lang="en-US" sz="2400"/>
                <a:t>}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779889" y="4729910"/>
              <a:ext cx="1604389" cy="235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981951" y="3365988"/>
              <a:ext cx="15625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684954" y="3142994"/>
              <a:ext cx="1146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discard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54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RSP of ensembles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4636" y="1550894"/>
            <a:ext cx="491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can simulate x -&gt; ρ</a:t>
            </a:r>
            <a:r>
              <a:rPr lang="en-US" sz="2400" baseline="-25000"/>
              <a:t>x</a:t>
            </a:r>
            <a:r>
              <a:rPr lang="en-US" sz="2400"/>
              <a:t> with cost 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1436" y="2204796"/>
            <a:ext cx="5942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ym typeface="Wingdings"/>
              </a:rPr>
              <a:t>≈nχ cbits + some ebits ≥ N</a:t>
            </a:r>
            <a:r>
              <a:rPr lang="en-US" sz="2400" baseline="30000">
                <a:sym typeface="Wingdings"/>
              </a:rPr>
              <a:t>⊗n</a:t>
            </a:r>
            <a:r>
              <a:rPr lang="en-US" sz="2400">
                <a:sym typeface="Wingdings"/>
              </a:rPr>
              <a:t> ≥ ≈nχcbits</a:t>
            </a:r>
            <a:endParaRPr lang="en-US" sz="2400"/>
          </a:p>
        </p:txBody>
      </p:sp>
      <p:sp>
        <p:nvSpPr>
          <p:cNvPr id="8" name="Rounded Rectangle 7"/>
          <p:cNvSpPr/>
          <p:nvPr/>
        </p:nvSpPr>
        <p:spPr>
          <a:xfrm>
            <a:off x="388389" y="2892828"/>
            <a:ext cx="7931727" cy="99290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Lemma</a:t>
            </a:r>
            <a:r>
              <a:rPr lang="en-US" sz="2400"/>
              <a:t>: Converting n(C-δ) cbits + ∞ ebits into nC cbits</a:t>
            </a:r>
            <a:br>
              <a:rPr lang="en-US" sz="2400"/>
            </a:br>
            <a:r>
              <a:rPr lang="en-US" sz="2400"/>
              <a:t>will have success probability ≤exp(-nδ).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0786" y="4537364"/>
            <a:ext cx="481915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implies </a:t>
            </a:r>
            <a:r>
              <a:rPr lang="en-US" sz="2400">
                <a:solidFill>
                  <a:srgbClr val="FFFF00"/>
                </a:solidFill>
              </a:rPr>
              <a:t>strong converse</a:t>
            </a:r>
            <a:r>
              <a:rPr lang="en-US" sz="2400"/>
              <a:t>:</a:t>
            </a:r>
            <a:br>
              <a:rPr lang="en-US" sz="2400"/>
            </a:br>
            <a:r>
              <a:rPr lang="en-US" sz="2400"/>
              <a:t>sending n(χ+δ) bits through N</a:t>
            </a:r>
            <a:r>
              <a:rPr lang="en-US" sz="2400" baseline="30000"/>
              <a:t>⊗n</a:t>
            </a:r>
            <a:r>
              <a:rPr lang="en-US" sz="2400" baseline="-25000"/>
              <a:t> </a:t>
            </a:r>
            <a:br>
              <a:rPr lang="en-US" sz="2400" baseline="-25000"/>
            </a:br>
            <a:r>
              <a:rPr lang="en-US" sz="2400"/>
              <a:t>has exp(-nδ’) success prob</a:t>
            </a:r>
          </a:p>
        </p:txBody>
      </p:sp>
    </p:spTree>
    <p:extLst>
      <p:ext uri="{BB962C8B-B14F-4D97-AF65-F5344CB8AC3E}">
        <p14:creationId xmlns:p14="http://schemas.microsoft.com/office/powerpoint/2010/main" val="114144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8111836" cy="1429871"/>
          </a:xfrm>
        </p:spPr>
        <p:txBody>
          <a:bodyPr>
            <a:normAutofit fontScale="90000"/>
          </a:bodyPr>
          <a:lstStyle/>
          <a:p>
            <a:r>
              <a:rPr lang="en-US"/>
              <a:t>simulation and strong converses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1982" y="1550894"/>
            <a:ext cx="4350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Let N be a general q channel.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" y="4952081"/>
            <a:ext cx="7821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R is “strong converse rate”; i.e. min s.t. sending n(R+δ)</a:t>
            </a:r>
            <a:br>
              <a:rPr lang="en-US" sz="2400"/>
            </a:br>
            <a:r>
              <a:rPr lang="en-US" sz="2400"/>
              <a:t>bits has success prob ≤ exp(-nδ’)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87586"/>
              </p:ext>
            </p:extLst>
          </p:nvPr>
        </p:nvGraphicFramePr>
        <p:xfrm>
          <a:off x="336409" y="2211189"/>
          <a:ext cx="8567703" cy="246541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98147"/>
                <a:gridCol w="2681111"/>
                <a:gridCol w="2088445"/>
              </a:tblGrid>
              <a:tr h="547486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Type of simulation</a:t>
                      </a:r>
                    </a:p>
                  </a:txBody>
                  <a:tcPr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cbit</a:t>
                      </a:r>
                      <a:r>
                        <a:rPr lang="en-US" sz="2400" baseline="0"/>
                        <a:t> s</a:t>
                      </a:r>
                      <a:r>
                        <a:rPr lang="en-US" sz="2400"/>
                        <a:t>imulation cost</a:t>
                      </a:r>
                    </a:p>
                  </a:txBody>
                  <a:tcPr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also</a:t>
                      </a:r>
                      <a:r>
                        <a:rPr lang="en-US" sz="2400" baseline="0"/>
                        <a:t> needs</a:t>
                      </a: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4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visible product input</a:t>
                      </a:r>
                    </a:p>
                  </a:txBody>
                  <a:tcPr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χ</a:t>
                      </a:r>
                    </a:p>
                  </a:txBody>
                  <a:tcPr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EPR</a:t>
                      </a:r>
                    </a:p>
                  </a:txBody>
                  <a:tcPr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4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visible arbitrary input</a:t>
                      </a:r>
                    </a:p>
                  </a:txBody>
                  <a:tcPr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EPR</a:t>
                      </a:r>
                    </a:p>
                  </a:txBody>
                  <a:tcPr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4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arbitrary quantum input</a:t>
                      </a:r>
                    </a:p>
                  </a:txBody>
                  <a:tcPr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</a:t>
                      </a:r>
                      <a:r>
                        <a:rPr lang="en-US" sz="2400" baseline="-25000"/>
                        <a:t>E</a:t>
                      </a: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embezzling</a:t>
                      </a:r>
                    </a:p>
                  </a:txBody>
                  <a:tcPr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11232" y="5956607"/>
            <a:ext cx="254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χ ≤ C ≤ R ≤ C</a:t>
            </a:r>
            <a:r>
              <a:rPr lang="en-US" sz="2400" baseline="-25000"/>
              <a:t>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6650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45" y="432396"/>
            <a:ext cx="7770813" cy="807125"/>
          </a:xfrm>
        </p:spPr>
        <p:txBody>
          <a:bodyPr>
            <a:normAutofit fontScale="90000"/>
          </a:bodyPr>
          <a:lstStyle/>
          <a:p>
            <a:r>
              <a:rPr lang="en-US"/>
              <a:t>merging and decoupling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988" y="148625"/>
            <a:ext cx="1147012" cy="172051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892786" y="1869141"/>
            <a:ext cx="763336" cy="855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16180" y="2724727"/>
            <a:ext cx="1645845" cy="19973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05010" y="2724727"/>
            <a:ext cx="8797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1838" y="1512531"/>
            <a:ext cx="31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2385" y="2263062"/>
            <a:ext cx="322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5850" y="4482022"/>
            <a:ext cx="297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665850" y="1892231"/>
            <a:ext cx="35590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809044" y="2401455"/>
            <a:ext cx="561051" cy="923636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/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83445" y="320971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307640" y="2590799"/>
            <a:ext cx="23663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77637" y="2715644"/>
            <a:ext cx="1060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|ψ⟩</a:t>
            </a:r>
            <a:r>
              <a:rPr lang="en-US" sz="2400" baseline="-25000"/>
              <a:t>RAB</a:t>
            </a:r>
            <a:endParaRPr lang="en-US" sz="2400"/>
          </a:p>
        </p:txBody>
      </p:sp>
      <p:sp>
        <p:nvSpPr>
          <p:cNvPr id="23" name="TextBox 22"/>
          <p:cNvSpPr txBox="1"/>
          <p:nvPr/>
        </p:nvSpPr>
        <p:spPr>
          <a:xfrm>
            <a:off x="3932396" y="2113201"/>
            <a:ext cx="422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A’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335894" y="3177309"/>
            <a:ext cx="5462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2146" y="3177309"/>
            <a:ext cx="456020" cy="1189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33530" y="4722091"/>
            <a:ext cx="12357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38166" y="4366415"/>
            <a:ext cx="438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776691" y="4100946"/>
            <a:ext cx="561051" cy="923636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/>
              <a:t>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97488" y="4735945"/>
            <a:ext cx="55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AB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7742" y="4712855"/>
            <a:ext cx="1300704" cy="230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72377" y="4322619"/>
            <a:ext cx="336239" cy="115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28525" y="3920990"/>
            <a:ext cx="432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B’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702313" y="3429000"/>
            <a:ext cx="387928" cy="8936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5660140" y="2600036"/>
            <a:ext cx="426094" cy="8289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75764" y="3094258"/>
            <a:ext cx="564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|Φ⟩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6238634" y="1892231"/>
            <a:ext cx="1196639" cy="1285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639846" y="3209713"/>
            <a:ext cx="795427" cy="15031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073727" y="3920990"/>
            <a:ext cx="7391672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46882" y="2226270"/>
            <a:ext cx="7391672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27536" y="3290531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Alice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5431" y="4158826"/>
            <a:ext cx="682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Bob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73323" y="1416789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Reference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62244" y="2870168"/>
            <a:ext cx="1060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|ψ⟩</a:t>
            </a:r>
            <a:r>
              <a:rPr lang="en-US" sz="2400" baseline="-25000"/>
              <a:t>RAB</a:t>
            </a:r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240624" y="5946327"/>
            <a:ext cx="8684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Pf: The LHS is purified by |ω⟩ and the RHS by |ψ⟩</a:t>
            </a:r>
            <a:r>
              <a:rPr lang="en-US" sz="2400" baseline="-25000"/>
              <a:t>RAB</a:t>
            </a:r>
            <a:r>
              <a:rPr lang="en-US" sz="2400"/>
              <a:t>|Φ⟩</a:t>
            </a:r>
            <a:r>
              <a:rPr lang="en-US" sz="2400" baseline="-25000"/>
              <a:t>A’B’</a:t>
            </a:r>
            <a:endParaRPr lang="en-US" sz="2400"/>
          </a:p>
          <a:p>
            <a:r>
              <a:rPr lang="en-US" sz="2400"/>
              <a:t>Uhlmann’s theorem </a:t>
            </a:r>
            <a:r>
              <a:rPr lang="en-US" sz="2400">
                <a:sym typeface="Wingdings"/>
              </a:rPr>
              <a:t>says ∃V:MB  ABB’ making these close.</a:t>
            </a:r>
            <a:endParaRPr lang="en-US" sz="2400"/>
          </a:p>
        </p:txBody>
      </p:sp>
      <p:grpSp>
        <p:nvGrpSpPr>
          <p:cNvPr id="14" name="Group 13"/>
          <p:cNvGrpSpPr/>
          <p:nvPr/>
        </p:nvGrpSpPr>
        <p:grpSpPr>
          <a:xfrm>
            <a:off x="317015" y="1185956"/>
            <a:ext cx="5592695" cy="4730000"/>
            <a:chOff x="317015" y="1185956"/>
            <a:chExt cx="5592695" cy="4730000"/>
          </a:xfrm>
        </p:grpSpPr>
        <p:sp>
          <p:nvSpPr>
            <p:cNvPr id="64" name="TextBox 63"/>
            <p:cNvSpPr txBox="1"/>
            <p:nvPr/>
          </p:nvSpPr>
          <p:spPr>
            <a:xfrm>
              <a:off x="317015" y="5084959"/>
              <a:ext cx="55926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Let</a:t>
              </a:r>
              <a:r>
                <a:rPr lang="en-US" sz="2400">
                  <a:solidFill>
                    <a:srgbClr val="F88792"/>
                  </a:solidFill>
                </a:rPr>
                <a:t> |ω⟩</a:t>
              </a:r>
              <a:r>
                <a:rPr lang="en-US" sz="2400"/>
                <a:t> = U|ψ⟩.</a:t>
              </a:r>
            </a:p>
            <a:p>
              <a:r>
                <a:rPr lang="en-US" sz="2400"/>
                <a:t>Claim: All we need is ω</a:t>
              </a:r>
              <a:r>
                <a:rPr lang="en-US" sz="2400" baseline="-25000"/>
                <a:t>RA’ </a:t>
              </a:r>
              <a:r>
                <a:rPr lang="en-US" sz="2400"/>
                <a:t>≈ ω</a:t>
              </a:r>
              <a:r>
                <a:rPr lang="en-US" sz="2400" baseline="-25000"/>
                <a:t>R</a:t>
              </a:r>
              <a:r>
                <a:rPr lang="en-US" sz="2400"/>
                <a:t> ⊗ ω</a:t>
              </a:r>
              <a:r>
                <a:rPr lang="en-US" sz="2400" baseline="-25000"/>
                <a:t>A’</a:t>
              </a:r>
              <a:r>
                <a:rPr lang="en-US" sz="2400"/>
                <a:t>.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824591" y="1662013"/>
              <a:ext cx="0" cy="3685079"/>
            </a:xfrm>
            <a:prstGeom prst="line">
              <a:avLst/>
            </a:prstGeom>
            <a:ln>
              <a:solidFill>
                <a:schemeClr val="accent3">
                  <a:lumMod val="40000"/>
                  <a:lumOff val="60000"/>
                </a:schemeClr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83321" y="1185956"/>
              <a:ext cx="12559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|ω⟩</a:t>
              </a:r>
              <a:r>
                <a:rPr lang="en-US" sz="2400" baseline="-2500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RA’MB</a:t>
              </a:r>
              <a:endParaRPr lang="en-US" sz="240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94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45" y="432396"/>
            <a:ext cx="7770813" cy="807125"/>
          </a:xfrm>
        </p:spPr>
        <p:txBody>
          <a:bodyPr>
            <a:normAutofit fontScale="90000"/>
          </a:bodyPr>
          <a:lstStyle/>
          <a:p>
            <a:r>
              <a:rPr lang="en-US"/>
              <a:t>state redistribution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988" y="148625"/>
            <a:ext cx="1147012" cy="172051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892786" y="1869141"/>
            <a:ext cx="763336" cy="855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5010" y="3094258"/>
            <a:ext cx="1657015" cy="1627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05010" y="2724727"/>
            <a:ext cx="8797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1838" y="1512531"/>
            <a:ext cx="31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2385" y="2263062"/>
            <a:ext cx="322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5850" y="4482022"/>
            <a:ext cx="297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665850" y="1892231"/>
            <a:ext cx="35590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809044" y="2401455"/>
            <a:ext cx="561051" cy="923636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/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71686" y="320971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380663" y="2516393"/>
            <a:ext cx="2857971" cy="131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3837" y="2589713"/>
            <a:ext cx="1180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|ψ⟩</a:t>
            </a:r>
            <a:r>
              <a:rPr lang="en-US" sz="2400" baseline="-25000"/>
              <a:t>RABC</a:t>
            </a:r>
            <a:endParaRPr lang="en-US" sz="2400"/>
          </a:p>
        </p:txBody>
      </p:sp>
      <p:sp>
        <p:nvSpPr>
          <p:cNvPr id="23" name="TextBox 22"/>
          <p:cNvSpPr txBox="1"/>
          <p:nvPr/>
        </p:nvSpPr>
        <p:spPr>
          <a:xfrm>
            <a:off x="3932396" y="211320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335894" y="3177309"/>
            <a:ext cx="5462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2146" y="3177309"/>
            <a:ext cx="456020" cy="1189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33530" y="4722091"/>
            <a:ext cx="12357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38166" y="4366415"/>
            <a:ext cx="438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776691" y="4100946"/>
            <a:ext cx="561051" cy="923636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/>
              <a:t>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28525" y="4763270"/>
            <a:ext cx="54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BC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7742" y="4712855"/>
            <a:ext cx="1300704" cy="23090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72377" y="4322619"/>
            <a:ext cx="336239" cy="115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28525" y="3920990"/>
            <a:ext cx="432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B’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702313" y="3429000"/>
            <a:ext cx="387928" cy="8936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5738027" y="3010784"/>
            <a:ext cx="348207" cy="367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75764" y="3094258"/>
            <a:ext cx="564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|Φ⟩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6238634" y="1892231"/>
            <a:ext cx="1196639" cy="1285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639846" y="3209713"/>
            <a:ext cx="795427" cy="1503142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073727" y="3920990"/>
            <a:ext cx="7391672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46882" y="2226270"/>
            <a:ext cx="7391672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27536" y="3290531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Alice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5431" y="4158826"/>
            <a:ext cx="682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Bob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73323" y="1416789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Reference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892786" y="3094258"/>
            <a:ext cx="8797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92786" y="2724727"/>
            <a:ext cx="0" cy="369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92157" y="2715644"/>
            <a:ext cx="365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3371686" y="3026717"/>
            <a:ext cx="23663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126975" y="2620348"/>
            <a:ext cx="422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A’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98703" y="2967335"/>
            <a:ext cx="1180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|ψ⟩</a:t>
            </a:r>
            <a:r>
              <a:rPr lang="en-US" sz="2400" baseline="-25000"/>
              <a:t>RABC</a:t>
            </a:r>
            <a:endParaRPr lang="en-US" sz="2400"/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6238634" y="2529587"/>
            <a:ext cx="1196639" cy="6477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2568" y="5467589"/>
            <a:ext cx="6930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|M| = ½ I(C:R|B) = ½ I(C:R|A) qubits communicated</a:t>
            </a:r>
          </a:p>
          <a:p>
            <a:r>
              <a:rPr lang="en-US" sz="2400"/>
              <a:t>entanglement consumed/created = H(C|RB)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71055" y="1141736"/>
            <a:ext cx="3438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[Luo-Devetak, Devetak-Yard]</a:t>
            </a:r>
          </a:p>
        </p:txBody>
      </p:sp>
    </p:spTree>
    <p:extLst>
      <p:ext uri="{BB962C8B-B14F-4D97-AF65-F5344CB8AC3E}">
        <p14:creationId xmlns:p14="http://schemas.microsoft.com/office/powerpoint/2010/main" val="21457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Markov states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546189"/>
            <a:ext cx="1138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relabel</a:t>
            </a:r>
          </a:p>
        </p:txBody>
      </p:sp>
      <p:sp>
        <p:nvSpPr>
          <p:cNvPr id="5" name="Oval 4"/>
          <p:cNvSpPr/>
          <p:nvPr/>
        </p:nvSpPr>
        <p:spPr>
          <a:xfrm>
            <a:off x="2927961" y="1550894"/>
            <a:ext cx="740810" cy="74081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4256250" y="1566900"/>
            <a:ext cx="740810" cy="74081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5584539" y="1582906"/>
            <a:ext cx="740810" cy="74081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/>
              <a:t>C</a:t>
            </a:r>
          </a:p>
        </p:txBody>
      </p:sp>
      <p:cxnSp>
        <p:nvCxnSpPr>
          <p:cNvPr id="9" name="Straight Connector 8"/>
          <p:cNvCxnSpPr>
            <a:stCxn id="5" idx="6"/>
            <a:endCxn id="6" idx="2"/>
          </p:cNvCxnSpPr>
          <p:nvPr/>
        </p:nvCxnSpPr>
        <p:spPr>
          <a:xfrm>
            <a:off x="3668771" y="1921299"/>
            <a:ext cx="587479" cy="16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97060" y="1941552"/>
            <a:ext cx="587479" cy="16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316406" y="1587153"/>
            <a:ext cx="740810" cy="74081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/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431" y="2386753"/>
            <a:ext cx="7344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Bob can “redistribute” C to E with ½ I(A:C|B) qubits.</a:t>
            </a:r>
          </a:p>
          <a:p>
            <a:r>
              <a:rPr lang="en-US" sz="2400"/>
              <a:t>If I(A:C|B)=0 then this is reversible!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008" y="3217750"/>
            <a:ext cx="6301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Implies recovery map R : B -&gt; BC such that</a:t>
            </a:r>
          </a:p>
          <a:p>
            <a:r>
              <a:rPr lang="en-US" sz="2400"/>
              <a:t>(id</a:t>
            </a:r>
            <a:r>
              <a:rPr lang="en-US" sz="2400" baseline="-25000"/>
              <a:t>A</a:t>
            </a:r>
            <a:r>
              <a:rPr lang="en-US" sz="2400"/>
              <a:t> ⊗ R</a:t>
            </a:r>
            <a:r>
              <a:rPr lang="en-US" sz="2400" baseline="-25000"/>
              <a:t>B-&gt;BC</a:t>
            </a:r>
            <a:r>
              <a:rPr lang="en-US" sz="2400"/>
              <a:t>)(ρ</a:t>
            </a:r>
            <a:r>
              <a:rPr lang="en-US" sz="2400" baseline="-25000"/>
              <a:t>AB</a:t>
            </a:r>
            <a:r>
              <a:rPr lang="en-US" sz="2400"/>
              <a:t>) = ρ</a:t>
            </a:r>
            <a:r>
              <a:rPr lang="en-US" sz="2400" baseline="-25000"/>
              <a:t>ABC</a:t>
            </a:r>
            <a:endParaRPr lang="en-US" sz="2400"/>
          </a:p>
        </p:txBody>
      </p:sp>
      <p:cxnSp>
        <p:nvCxnSpPr>
          <p:cNvPr id="13" name="Straight Connector 12"/>
          <p:cNvCxnSpPr>
            <a:stCxn id="7" idx="6"/>
            <a:endCxn id="11" idx="2"/>
          </p:cNvCxnSpPr>
          <p:nvPr/>
        </p:nvCxnSpPr>
        <p:spPr>
          <a:xfrm>
            <a:off x="6325349" y="1953311"/>
            <a:ext cx="991057" cy="4247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431343"/>
              </p:ext>
            </p:extLst>
          </p:nvPr>
        </p:nvGraphicFramePr>
        <p:xfrm>
          <a:off x="6325349" y="4297515"/>
          <a:ext cx="1457960" cy="2259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840"/>
                <a:gridCol w="208280"/>
                <a:gridCol w="624840"/>
              </a:tblGrid>
              <a:tr h="56495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B</a:t>
                      </a:r>
                      <a:r>
                        <a:rPr lang="en-US" baseline="30000"/>
                        <a:t>1</a:t>
                      </a:r>
                      <a:r>
                        <a:rPr lang="en-US" baseline="-25000"/>
                        <a:t>L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B</a:t>
                      </a:r>
                      <a:r>
                        <a:rPr lang="en-US" baseline="30000"/>
                        <a:t>1</a:t>
                      </a:r>
                      <a:r>
                        <a:rPr lang="en-US" baseline="-25000"/>
                        <a:t>R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B</a:t>
                      </a:r>
                      <a:r>
                        <a:rPr lang="en-US" baseline="30000"/>
                        <a:t>2</a:t>
                      </a:r>
                      <a:r>
                        <a:rPr lang="en-US" baseline="-25000"/>
                        <a:t>L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B</a:t>
                      </a:r>
                      <a:r>
                        <a:rPr lang="en-US" baseline="30000"/>
                        <a:t>2</a:t>
                      </a:r>
                      <a:r>
                        <a:rPr lang="en-US" baseline="-25000"/>
                        <a:t>R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5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B</a:t>
                      </a:r>
                      <a:r>
                        <a:rPr lang="en-US" baseline="30000"/>
                        <a:t>3</a:t>
                      </a:r>
                      <a:r>
                        <a:rPr lang="en-US" baseline="-25000"/>
                        <a:t>L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B</a:t>
                      </a:r>
                      <a:r>
                        <a:rPr lang="en-US" baseline="30000"/>
                        <a:t>3</a:t>
                      </a:r>
                      <a:r>
                        <a:rPr lang="en-US" baseline="-25000"/>
                        <a:t>R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5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  <a:r>
                        <a:rPr lang="en-US" baseline="30000"/>
                        <a:t>4</a:t>
                      </a:r>
                      <a:r>
                        <a:rPr lang="en-US" baseline="-25000"/>
                        <a:t>L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B</a:t>
                      </a:r>
                      <a:r>
                        <a:rPr lang="en-US" baseline="30000"/>
                        <a:t>4</a:t>
                      </a:r>
                      <a:r>
                        <a:rPr lang="en-US" baseline="-25000"/>
                        <a:t>R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258695" y="4297515"/>
            <a:ext cx="8568323" cy="2483971"/>
            <a:chOff x="258695" y="4297515"/>
            <a:chExt cx="8568323" cy="2483971"/>
          </a:xfrm>
        </p:grpSpPr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5076253"/>
              <a:ext cx="2437470" cy="67659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58695" y="4297515"/>
              <a:ext cx="4801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</a:rPr>
                <a:t>structure theorem</a:t>
              </a:r>
              <a:r>
                <a:rPr lang="en-US" sz="2400"/>
                <a:t>: I(A:C|B)=0 iff</a:t>
              </a:r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31" y="5962809"/>
              <a:ext cx="4576198" cy="818677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5214134" y="5012036"/>
              <a:ext cx="740810" cy="74081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8086208" y="5037015"/>
              <a:ext cx="740810" cy="74081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/>
                <a:t>C</a:t>
              </a:r>
            </a:p>
          </p:txBody>
        </p:sp>
        <p:cxnSp>
          <p:nvCxnSpPr>
            <p:cNvPr id="30" name="Straight Connector 29"/>
            <p:cNvCxnSpPr>
              <a:stCxn id="20" idx="7"/>
            </p:cNvCxnSpPr>
            <p:nvPr/>
          </p:nvCxnSpPr>
          <p:spPr>
            <a:xfrm flipV="1">
              <a:off x="5846455" y="4657866"/>
              <a:ext cx="597412" cy="462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954944" y="5245778"/>
              <a:ext cx="488923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954944" y="5539735"/>
              <a:ext cx="488923" cy="155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710482" y="5699924"/>
              <a:ext cx="733385" cy="5923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23" idx="1"/>
            </p:cNvCxnSpPr>
            <p:nvPr/>
          </p:nvCxnSpPr>
          <p:spPr>
            <a:xfrm>
              <a:off x="7686811" y="4759181"/>
              <a:ext cx="507886" cy="386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23" idx="2"/>
            </p:cNvCxnSpPr>
            <p:nvPr/>
          </p:nvCxnSpPr>
          <p:spPr>
            <a:xfrm>
              <a:off x="7686811" y="5120525"/>
              <a:ext cx="399397" cy="2868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711685" y="5539735"/>
              <a:ext cx="374523" cy="1616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23" idx="3"/>
            </p:cNvCxnSpPr>
            <p:nvPr/>
          </p:nvCxnSpPr>
          <p:spPr>
            <a:xfrm flipV="1">
              <a:off x="7686811" y="5669336"/>
              <a:ext cx="507886" cy="703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22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approximate Markov states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86413"/>
            <a:ext cx="2437470" cy="6765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8695" y="4307675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structure theorem: I(A:C|B)=0 iff</a:t>
            </a: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1" y="5972969"/>
            <a:ext cx="4576198" cy="818677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214134" y="5022196"/>
            <a:ext cx="740810" cy="74081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8086208" y="5047175"/>
            <a:ext cx="740810" cy="74081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/>
              <a:t>C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822384"/>
              </p:ext>
            </p:extLst>
          </p:nvPr>
        </p:nvGraphicFramePr>
        <p:xfrm>
          <a:off x="6325349" y="4307675"/>
          <a:ext cx="1457960" cy="2259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840"/>
                <a:gridCol w="208280"/>
                <a:gridCol w="624840"/>
              </a:tblGrid>
              <a:tr h="56495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B</a:t>
                      </a:r>
                      <a:r>
                        <a:rPr lang="en-US" baseline="30000"/>
                        <a:t>1</a:t>
                      </a:r>
                      <a:r>
                        <a:rPr lang="en-US" baseline="-25000"/>
                        <a:t>L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B</a:t>
                      </a:r>
                      <a:r>
                        <a:rPr lang="en-US" baseline="30000"/>
                        <a:t>1</a:t>
                      </a:r>
                      <a:r>
                        <a:rPr lang="en-US" baseline="-25000"/>
                        <a:t>R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B</a:t>
                      </a:r>
                      <a:r>
                        <a:rPr lang="en-US" baseline="30000"/>
                        <a:t>2</a:t>
                      </a:r>
                      <a:r>
                        <a:rPr lang="en-US" baseline="-25000"/>
                        <a:t>L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B</a:t>
                      </a:r>
                      <a:r>
                        <a:rPr lang="en-US" baseline="30000"/>
                        <a:t>2</a:t>
                      </a:r>
                      <a:r>
                        <a:rPr lang="en-US" baseline="-25000"/>
                        <a:t>R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5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B</a:t>
                      </a:r>
                      <a:r>
                        <a:rPr lang="en-US" baseline="30000"/>
                        <a:t>3</a:t>
                      </a:r>
                      <a:r>
                        <a:rPr lang="en-US" baseline="-25000"/>
                        <a:t>L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B</a:t>
                      </a:r>
                      <a:r>
                        <a:rPr lang="en-US" baseline="30000"/>
                        <a:t>3</a:t>
                      </a:r>
                      <a:r>
                        <a:rPr lang="en-US" baseline="-25000"/>
                        <a:t>R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5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  <a:r>
                        <a:rPr lang="en-US" baseline="30000"/>
                        <a:t>4</a:t>
                      </a:r>
                      <a:r>
                        <a:rPr lang="en-US" baseline="-25000"/>
                        <a:t>L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B</a:t>
                      </a:r>
                      <a:r>
                        <a:rPr lang="en-US" baseline="30000"/>
                        <a:t>4</a:t>
                      </a:r>
                      <a:r>
                        <a:rPr lang="en-US" baseline="-25000"/>
                        <a:t>R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86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0" name="Straight Connector 29"/>
          <p:cNvCxnSpPr>
            <a:stCxn id="20" idx="7"/>
          </p:cNvCxnSpPr>
          <p:nvPr/>
        </p:nvCxnSpPr>
        <p:spPr>
          <a:xfrm flipV="1">
            <a:off x="5846455" y="4668026"/>
            <a:ext cx="597412" cy="462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954944" y="5255938"/>
            <a:ext cx="4889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54944" y="5549895"/>
            <a:ext cx="488923" cy="155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10482" y="5710084"/>
            <a:ext cx="733385" cy="5923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23" idx="1"/>
          </p:cNvCxnSpPr>
          <p:nvPr/>
        </p:nvCxnSpPr>
        <p:spPr>
          <a:xfrm>
            <a:off x="7686811" y="4769341"/>
            <a:ext cx="507886" cy="386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23" idx="2"/>
          </p:cNvCxnSpPr>
          <p:nvPr/>
        </p:nvCxnSpPr>
        <p:spPr>
          <a:xfrm>
            <a:off x="7686811" y="5130685"/>
            <a:ext cx="399397" cy="2868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711685" y="5549895"/>
            <a:ext cx="374523" cy="1616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23" idx="3"/>
          </p:cNvCxnSpPr>
          <p:nvPr/>
        </p:nvCxnSpPr>
        <p:spPr>
          <a:xfrm flipV="1">
            <a:off x="7686811" y="5679496"/>
            <a:ext cx="507886" cy="703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8694" y="1572106"/>
            <a:ext cx="878388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towards a structure thm</a:t>
            </a:r>
            <a:r>
              <a:rPr lang="en-US" sz="2400"/>
              <a:t>: [Fawzi-Renner 1410.0664, others]</a:t>
            </a:r>
          </a:p>
          <a:p>
            <a:r>
              <a:rPr lang="en-US" sz="2400"/>
              <a:t>If I(A:C|B) </a:t>
            </a:r>
            <a:r>
              <a:rPr lang="en-US" sz="2400">
                <a:solidFill>
                  <a:srgbClr val="FFFF00"/>
                </a:solidFill>
              </a:rPr>
              <a:t>≈</a:t>
            </a:r>
            <a:r>
              <a:rPr lang="en-US" sz="2400"/>
              <a:t> 0 then ∃approximate recovery map R, i.e.</a:t>
            </a:r>
            <a:br>
              <a:rPr lang="en-US" sz="2400"/>
            </a:br>
            <a:r>
              <a:rPr lang="en-US" sz="2400"/>
              <a:t>(id</a:t>
            </a:r>
            <a:r>
              <a:rPr lang="en-US" sz="2400" baseline="-25000"/>
              <a:t>A</a:t>
            </a:r>
            <a:r>
              <a:rPr lang="en-US" sz="2400"/>
              <a:t> ⊗ R</a:t>
            </a:r>
            <a:r>
              <a:rPr lang="en-US" sz="2400" baseline="-25000"/>
              <a:t>B-&gt;BC</a:t>
            </a:r>
            <a:r>
              <a:rPr lang="en-US" sz="2400"/>
              <a:t>)(ρ</a:t>
            </a:r>
            <a:r>
              <a:rPr lang="en-US" sz="2400" baseline="-25000"/>
              <a:t>AB</a:t>
            </a:r>
            <a:r>
              <a:rPr lang="en-US" sz="2400"/>
              <a:t>) </a:t>
            </a:r>
            <a:r>
              <a:rPr lang="en-US" sz="2400">
                <a:solidFill>
                  <a:srgbClr val="FFFF00"/>
                </a:solidFill>
              </a:rPr>
              <a:t>≈</a:t>
            </a:r>
            <a:r>
              <a:rPr lang="en-US" sz="2400"/>
              <a:t> ρ</a:t>
            </a:r>
            <a:r>
              <a:rPr lang="en-US" sz="2400" baseline="-25000"/>
              <a:t>ABC</a:t>
            </a:r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376284" y="2974837"/>
            <a:ext cx="7015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states with low CMI appear in condensed matter,</a:t>
            </a:r>
            <a:br>
              <a:rPr lang="en-US" sz="2400"/>
            </a:br>
            <a:r>
              <a:rPr lang="en-US" sz="2400"/>
              <a:t>optimization, communication complexity, ...</a:t>
            </a:r>
          </a:p>
        </p:txBody>
      </p:sp>
    </p:spTree>
    <p:extLst>
      <p:ext uri="{BB962C8B-B14F-4D97-AF65-F5344CB8AC3E}">
        <p14:creationId xmlns:p14="http://schemas.microsoft.com/office/powerpoint/2010/main" val="144426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72" y="113402"/>
            <a:ext cx="5939214" cy="1429871"/>
          </a:xfrm>
        </p:spPr>
        <p:txBody>
          <a:bodyPr>
            <a:normAutofit fontScale="90000"/>
          </a:bodyPr>
          <a:lstStyle/>
          <a:p>
            <a:r>
              <a:rPr lang="en-US"/>
              <a:t>theory of information</a:t>
            </a:r>
            <a:br>
              <a:rPr lang="en-US"/>
            </a:br>
            <a:r>
              <a:rPr lang="en-US"/>
              <a:t>and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5450"/>
            <a:ext cx="7880148" cy="5013941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/>
              <a:t>1948 Shannon created modern information theory (and to some extent cryptography) and justified entropy as a measure of information independent of physics.  units of bits.</a:t>
            </a:r>
          </a:p>
          <a:p>
            <a:pPr>
              <a:buFont typeface="Arial"/>
              <a:buChar char="•"/>
            </a:pPr>
            <a:r>
              <a:rPr lang="en-US"/>
              <a:t>Turing, Church, von Neumann, ..., Djikstra described a theory of computation, algorithms, complexity, etc.</a:t>
            </a:r>
          </a:p>
          <a:p>
            <a:pPr>
              <a:buFont typeface="Arial"/>
              <a:buChar char="•"/>
            </a:pPr>
            <a:r>
              <a:rPr lang="en-US"/>
              <a:t>This made it possible to formulate questions such as:</a:t>
            </a:r>
            <a:br>
              <a:rPr lang="en-US"/>
            </a:br>
            <a:r>
              <a:rPr lang="en-US">
                <a:solidFill>
                  <a:schemeClr val="accent4"/>
                </a:solidFill>
              </a:rPr>
              <a:t>how do “quantum effects” change the capacity?</a:t>
            </a:r>
            <a:br>
              <a:rPr lang="en-US">
                <a:solidFill>
                  <a:schemeClr val="accent4"/>
                </a:solidFill>
              </a:rPr>
            </a:br>
            <a:r>
              <a:rPr lang="en-US"/>
              <a:t>(</a:t>
            </a:r>
            <a:r>
              <a:rPr lang="en-US">
                <a:sym typeface="Wingdings"/>
              </a:rPr>
              <a:t> Holevo bound)</a:t>
            </a:r>
            <a:br>
              <a:rPr lang="en-US">
                <a:sym typeface="Wingdings"/>
              </a:rPr>
            </a:br>
            <a:r>
              <a:rPr lang="en-US">
                <a:sym typeface="Wingdings"/>
              </a:rPr>
              <a:t/>
            </a:r>
            <a:br>
              <a:rPr lang="en-US">
                <a:sym typeface="Wingdings"/>
              </a:rPr>
            </a:br>
            <a:r>
              <a:rPr lang="en-US">
                <a:solidFill>
                  <a:srgbClr val="E8950E"/>
                </a:solidFill>
                <a:sym typeface="Wingdings"/>
              </a:rPr>
              <a:t>what is the thermodynamic cost of computing?</a:t>
            </a:r>
            <a:br>
              <a:rPr lang="en-US">
                <a:solidFill>
                  <a:srgbClr val="E8950E"/>
                </a:solidFill>
                <a:sym typeface="Wingdings"/>
              </a:rPr>
            </a:br>
            <a:r>
              <a:rPr lang="en-US">
                <a:sym typeface="Wingdings"/>
              </a:rPr>
              <a:t>(Landauer principle, Bennett reversible computing)</a:t>
            </a:r>
            <a:br>
              <a:rPr lang="en-US">
                <a:sym typeface="Wingdings"/>
              </a:rPr>
            </a:br>
            <a:r>
              <a:rPr lang="en-US"/>
              <a:t/>
            </a:r>
            <a:br>
              <a:rPr lang="en-US"/>
            </a:br>
            <a:r>
              <a:rPr lang="en-US">
                <a:solidFill>
                  <a:srgbClr val="E8950E"/>
                </a:solidFill>
              </a:rPr>
              <a:t>what is the computational complexity of simulating QM?</a:t>
            </a:r>
            <a:br>
              <a:rPr lang="en-US">
                <a:solidFill>
                  <a:srgbClr val="E8950E"/>
                </a:solidFill>
              </a:rPr>
            </a:br>
            <a:r>
              <a:rPr lang="en-US"/>
              <a:t>(</a:t>
            </a:r>
            <a:r>
              <a:rPr lang="en-US">
                <a:sym typeface="Wingdings"/>
              </a:rPr>
              <a:t> DMRG/QMC, and also Feynman)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9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Relevant talks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09" y="1762542"/>
            <a:ext cx="6851643" cy="4257022"/>
          </a:xfrm>
        </p:spPr>
        <p:txBody>
          <a:bodyPr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en-US">
                <a:solidFill>
                  <a:srgbClr val="FFFF00"/>
                </a:solidFill>
              </a:rPr>
              <a:t>Wed 9</a:t>
            </a:r>
            <a:r>
              <a:rPr lang="en-US"/>
              <a:t>. Omar Fawzi and Renato Renner. Quantum conditional mutual information and approximate Markov chains.</a:t>
            </a:r>
          </a:p>
          <a:p>
            <a:pPr>
              <a:buFont typeface="Arial"/>
              <a:buChar char="•"/>
            </a:pPr>
            <a:r>
              <a:rPr lang="en-US">
                <a:solidFill>
                  <a:srgbClr val="FFFF00"/>
                </a:solidFill>
              </a:rPr>
              <a:t>Wed 9:50.</a:t>
            </a:r>
            <a:r>
              <a:rPr lang="en-US"/>
              <a:t> Omar Fawzi, Marius Junge, Renato Renner, David Sutter, Mark Wilde and Andreas Winter. Universal recoverability in quantum information theory.</a:t>
            </a:r>
          </a:p>
          <a:p>
            <a:pPr>
              <a:buFont typeface="Arial"/>
              <a:buChar char="•"/>
            </a:pPr>
            <a:r>
              <a:rPr lang="en-US">
                <a:solidFill>
                  <a:srgbClr val="FFFF00"/>
                </a:solidFill>
              </a:rPr>
              <a:t>Thurs 11</a:t>
            </a:r>
            <a:r>
              <a:rPr lang="en-US"/>
              <a:t>. David Sutter, Volkher Scholz, Andreas Winter and Renato Renner. Approximate degradable quantum channels</a:t>
            </a:r>
          </a:p>
          <a:p>
            <a:pPr>
              <a:buFont typeface="Arial"/>
              <a:buChar char="•"/>
            </a:pPr>
            <a:r>
              <a:rPr lang="en-US">
                <a:solidFill>
                  <a:srgbClr val="FFFF00"/>
                </a:solidFill>
              </a:rPr>
              <a:t>Thurs 4:15.</a:t>
            </a:r>
            <a:r>
              <a:rPr lang="en-US"/>
              <a:t> Mario Berta, Joseph M. Renes, Marco Tomamichel, Mark Wilde and Andreas Winter.</a:t>
            </a:r>
            <a:br>
              <a:rPr lang="en-US"/>
            </a:br>
            <a:r>
              <a:rPr lang="en-US"/>
              <a:t>Strong Converse and Finite Resource Tradeoffs for Quantum Channels.</a:t>
            </a:r>
          </a:p>
          <a:p>
            <a:pPr>
              <a:buFont typeface="Arial"/>
              <a:buChar char="•"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08095" y="2519358"/>
            <a:ext cx="99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QCMI</a:t>
            </a:r>
          </a:p>
        </p:txBody>
      </p:sp>
      <p:sp>
        <p:nvSpPr>
          <p:cNvPr id="5" name="Right Bracket 4"/>
          <p:cNvSpPr/>
          <p:nvPr/>
        </p:nvSpPr>
        <p:spPr>
          <a:xfrm>
            <a:off x="6890704" y="1916595"/>
            <a:ext cx="293972" cy="185780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25783" y="4374563"/>
            <a:ext cx="1535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channel</a:t>
            </a:r>
          </a:p>
          <a:p>
            <a:r>
              <a:rPr lang="en-US" sz="2400">
                <a:solidFill>
                  <a:srgbClr val="FFFF00"/>
                </a:solidFill>
              </a:rPr>
              <a:t>capacities</a:t>
            </a:r>
          </a:p>
        </p:txBody>
      </p:sp>
      <p:sp>
        <p:nvSpPr>
          <p:cNvPr id="8" name="Right Bracket 7"/>
          <p:cNvSpPr/>
          <p:nvPr/>
        </p:nvSpPr>
        <p:spPr>
          <a:xfrm>
            <a:off x="6873066" y="3926799"/>
            <a:ext cx="293972" cy="185780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1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59" y="121023"/>
            <a:ext cx="7770813" cy="1429871"/>
          </a:xfrm>
        </p:spPr>
        <p:txBody>
          <a:bodyPr/>
          <a:lstStyle/>
          <a:p>
            <a:r>
              <a:rPr lang="en-US"/>
              <a:t>semi-relevant talks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31" y="1550894"/>
            <a:ext cx="7067087" cy="4711768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</a:rPr>
              <a:t>Tues 11:50. </a:t>
            </a:r>
            <a:r>
              <a:rPr lang="en-US" sz="1800"/>
              <a:t>Ryan O'Donnell and John Wright. Efficient quantum tomography</a:t>
            </a:r>
            <a:br>
              <a:rPr lang="en-US" sz="1800"/>
            </a:br>
            <a:r>
              <a:rPr lang="en-US" sz="1800"/>
              <a:t>merged with</a:t>
            </a:r>
            <a:br>
              <a:rPr lang="en-US" sz="1800"/>
            </a:br>
            <a:r>
              <a:rPr lang="en-US" sz="1800"/>
              <a:t>Jeongwan Haah, Aram Harrow, Zhengfeng Ji, Xiaodi Wu and Nengkun Yu. Sample-optimal tomography of quantum states</a:t>
            </a:r>
          </a:p>
          <a:p>
            <a:pPr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</a:rPr>
              <a:t>Tues 3:35</a:t>
            </a:r>
            <a:r>
              <a:rPr lang="en-US" sz="1800"/>
              <a:t>. Ke Li. Discriminating quantum states:the multiple Chernoff distance</a:t>
            </a:r>
          </a:p>
          <a:p>
            <a:pPr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</a:rPr>
              <a:t>Thurs 10.</a:t>
            </a:r>
            <a:r>
              <a:rPr lang="en-US" sz="1800"/>
              <a:t> Mark Braverman, Ankit Garg, Young Kun Ko, Jieming Mao and Dave Touchette. Near optimal bounds on bounded-round quantum communication complexity of disjointness</a:t>
            </a:r>
          </a:p>
          <a:p>
            <a:pPr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</a:rPr>
              <a:t>Thurs 3:35.</a:t>
            </a:r>
            <a:r>
              <a:rPr lang="en-US" sz="1800"/>
              <a:t> Fernando Brandao and Aram Harrow. Estimating operator norms using covering nets with applications to quantum information theory</a:t>
            </a:r>
          </a:p>
          <a:p>
            <a:pPr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</a:rPr>
              <a:t>Thurs 4:15.</a:t>
            </a:r>
            <a:r>
              <a:rPr lang="en-US" sz="1800"/>
              <a:t> Michael Beverland, Gorjan Alagic, Jeongwan Haah, Gretchen Campbell, Ana Maria Rey and Alexey Gorshkov. Implementing a quantum algorithm for spectrum estimation with alkaline earth atoms.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78056" y="2153657"/>
            <a:ext cx="1204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HSW</a:t>
            </a:r>
            <a:br>
              <a:rPr lang="en-US" sz="2400">
                <a:solidFill>
                  <a:srgbClr val="FFFF00"/>
                </a:solidFill>
              </a:rPr>
            </a:br>
            <a:r>
              <a:rPr lang="en-US" sz="2400">
                <a:solidFill>
                  <a:srgbClr val="FFFF00"/>
                </a:solidFill>
              </a:rPr>
              <a:t>metrics</a:t>
            </a:r>
          </a:p>
        </p:txBody>
      </p:sp>
      <p:sp>
        <p:nvSpPr>
          <p:cNvPr id="5" name="Right Bracket 4"/>
          <p:cNvSpPr/>
          <p:nvPr/>
        </p:nvSpPr>
        <p:spPr>
          <a:xfrm>
            <a:off x="6960665" y="1550894"/>
            <a:ext cx="293972" cy="185780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78056" y="3633299"/>
            <a:ext cx="99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QCMI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7464" y="4467678"/>
            <a:ext cx="1339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covering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8056" y="5397037"/>
            <a:ext cx="1250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entropy</a:t>
            </a:r>
          </a:p>
        </p:txBody>
      </p:sp>
    </p:spTree>
    <p:extLst>
      <p:ext uri="{BB962C8B-B14F-4D97-AF65-F5344CB8AC3E}">
        <p14:creationId xmlns:p14="http://schemas.microsoft.com/office/powerpoint/2010/main" val="116484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b27005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" y="12828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814" y="59861"/>
            <a:ext cx="7772400" cy="1121794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reference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863174" y="4910046"/>
            <a:ext cx="81206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accent1">
                    <a:lumMod val="60000"/>
                    <a:lumOff val="40000"/>
                  </a:schemeClr>
                </a:solidFill>
              </a:rPr>
              <a:t>Mark Wilde.  arXiv:1106.1445. </a:t>
            </a:r>
            <a:br>
              <a:rPr lang="en-US" sz="280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800">
                <a:solidFill>
                  <a:schemeClr val="accent1">
                    <a:lumMod val="60000"/>
                    <a:lumOff val="40000"/>
                  </a:schemeClr>
                </a:solidFill>
              </a:rPr>
              <a:t>“From Classical to Quantum Shannon Theory”</a:t>
            </a:r>
            <a:br>
              <a:rPr lang="en-US" sz="280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800">
                <a:solidFill>
                  <a:schemeClr val="accent1">
                    <a:lumMod val="60000"/>
                    <a:lumOff val="40000"/>
                  </a:schemeClr>
                </a:solidFill>
              </a:rPr>
              <a:t>Last update Dec 2, 2015.  768 pages.</a:t>
            </a:r>
          </a:p>
        </p:txBody>
      </p:sp>
    </p:spTree>
    <p:extLst>
      <p:ext uri="{BB962C8B-B14F-4D97-AF65-F5344CB8AC3E}">
        <p14:creationId xmlns:p14="http://schemas.microsoft.com/office/powerpoint/2010/main" val="115139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4736" y="121022"/>
            <a:ext cx="5712421" cy="1429871"/>
          </a:xfrm>
        </p:spPr>
        <p:txBody>
          <a:bodyPr/>
          <a:lstStyle/>
          <a:p>
            <a:r>
              <a:rPr lang="en-US"/>
              <a:t>some wacky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0893"/>
            <a:ext cx="7904109" cy="49671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solidFill>
                  <a:srgbClr val="E8950E"/>
                </a:solidFill>
              </a:rPr>
              <a:t>Feynman </a:t>
            </a:r>
            <a:r>
              <a:rPr lang="fr-FR">
                <a:solidFill>
                  <a:srgbClr val="E8950E"/>
                </a:solidFill>
              </a:rPr>
              <a:t>’</a:t>
            </a:r>
            <a:r>
              <a:rPr lang="en-US">
                <a:solidFill>
                  <a:srgbClr val="E8950E"/>
                </a:solidFill>
              </a:rPr>
              <a:t>82: “Simulating Physics with Computers”</a:t>
            </a:r>
          </a:p>
          <a:p>
            <a:pPr lvl="1">
              <a:buFont typeface="Arial"/>
              <a:buChar char="•"/>
            </a:pPr>
            <a:r>
              <a:rPr lang="en-US"/>
              <a:t>Classical computers require exponential overhead to simulate quantum mechanics.</a:t>
            </a:r>
          </a:p>
          <a:p>
            <a:pPr lvl="1">
              <a:buFont typeface="Arial"/>
              <a:buChar char="•"/>
            </a:pPr>
            <a:r>
              <a:rPr lang="en-US"/>
              <a:t>But quantum systems obviously don’t need exp overhead to simulate </a:t>
            </a:r>
            <a:r>
              <a:rPr lang="en-US" i="1"/>
              <a:t>themselves</a:t>
            </a:r>
            <a:r>
              <a:rPr lang="en-US"/>
              <a:t>.</a:t>
            </a:r>
          </a:p>
          <a:p>
            <a:pPr lvl="1">
              <a:buFont typeface="Arial"/>
              <a:buChar char="•"/>
            </a:pPr>
            <a:r>
              <a:rPr lang="en-US"/>
              <a:t>Therefore they are doing something more computationally powerful than our existing computers.</a:t>
            </a:r>
          </a:p>
          <a:p>
            <a:pPr lvl="1">
              <a:buFont typeface="Arial"/>
              <a:buChar char="•"/>
            </a:pPr>
            <a:r>
              <a:rPr lang="en-US"/>
              <a:t>(Implicitly requires the idea of a universal Turing machine, and the strong Church-Turing thesis.)</a:t>
            </a:r>
          </a:p>
          <a:p>
            <a:pPr marL="0" indent="0">
              <a:buNone/>
            </a:pPr>
            <a:r>
              <a:rPr lang="en-US">
                <a:solidFill>
                  <a:srgbClr val="E8950E"/>
                </a:solidFill>
              </a:rPr>
              <a:t>Wiesner </a:t>
            </a:r>
            <a:r>
              <a:rPr lang="fr-FR">
                <a:solidFill>
                  <a:srgbClr val="E8950E"/>
                </a:solidFill>
              </a:rPr>
              <a:t>’</a:t>
            </a:r>
            <a:r>
              <a:rPr lang="en-US">
                <a:solidFill>
                  <a:srgbClr val="E8950E"/>
                </a:solidFill>
              </a:rPr>
              <a:t>70: “Conjugate Coding”</a:t>
            </a:r>
          </a:p>
          <a:p>
            <a:pPr lvl="1">
              <a:buFont typeface="Arial"/>
              <a:buChar char="•"/>
            </a:pPr>
            <a:r>
              <a:rPr lang="en-US"/>
              <a:t>The uncertainty principle restricts possible measurements.</a:t>
            </a:r>
          </a:p>
          <a:p>
            <a:pPr lvl="1">
              <a:buFont typeface="Arial"/>
              <a:buChar char="•"/>
            </a:pPr>
            <a:r>
              <a:rPr lang="en-US"/>
              <a:t>In experiments, this is a disadvantage, but in crypto, limiting information is an advantage.</a:t>
            </a:r>
          </a:p>
          <a:p>
            <a:pPr lvl="1">
              <a:buFont typeface="Arial"/>
              <a:buChar char="•"/>
            </a:pPr>
            <a:r>
              <a:rPr lang="en-US"/>
              <a:t>(Requires crypto framework, notion of “adversary.”)</a:t>
            </a:r>
          </a:p>
          <a:p>
            <a:pPr lvl="1">
              <a:buFont typeface="Arial"/>
              <a:buChar char="•"/>
            </a:pPr>
            <a:r>
              <a:rPr lang="en-US"/>
              <a:t>Paper initially rejected by IEEE Trans. Inf. Th. ca. 1970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545" y="-29745"/>
            <a:ext cx="3759455" cy="14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towards modern QIT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832" y="1258765"/>
            <a:ext cx="8510724" cy="5318564"/>
          </a:xfrm>
        </p:spPr>
        <p:txBody>
          <a:bodyPr>
            <a:normAutofit/>
          </a:bodyPr>
          <a:lstStyle/>
          <a:p>
            <a:pPr lvl="0">
              <a:buFont typeface="Arial"/>
              <a:buChar char="•"/>
            </a:pPr>
            <a:r>
              <a:rPr lang="en-US" sz="2000">
                <a:solidFill>
                  <a:prstClr val="white"/>
                </a:solidFill>
              </a:rPr>
              <a:t>Deutsch, Jozsa, Bernstein, Vazirani, Simon, etc. – impractical speedups</a:t>
            </a:r>
            <a:br>
              <a:rPr lang="en-US" sz="2000">
                <a:solidFill>
                  <a:prstClr val="white"/>
                </a:solidFill>
              </a:rPr>
            </a:br>
            <a:r>
              <a:rPr lang="en-US" sz="2000">
                <a:solidFill>
                  <a:prstClr val="white"/>
                </a:solidFill>
              </a:rPr>
              <a:t>required oracle model, precursors to Shor’s algorithm, following Feynman.</a:t>
            </a:r>
            <a:endParaRPr lang="en-US" sz="2000"/>
          </a:p>
          <a:p>
            <a:pPr lvl="0">
              <a:buFont typeface="Arial"/>
              <a:buChar char="•"/>
            </a:pPr>
            <a:r>
              <a:rPr lang="en-US" sz="2000">
                <a:solidFill>
                  <a:prstClr val="white"/>
                </a:solidFill>
              </a:rPr>
              <a:t>quantum key distribution (BB84, B90, E91) – following Weisner.</a:t>
            </a:r>
          </a:p>
          <a:p>
            <a:pPr lvl="0">
              <a:buFont typeface="Arial"/>
              <a:buChar char="•"/>
            </a:pPr>
            <a:r>
              <a:rPr lang="en-US" sz="2000">
                <a:solidFill>
                  <a:prstClr val="white"/>
                </a:solidFill>
              </a:rPr>
              <a:t>ca. 1995</a:t>
            </a:r>
          </a:p>
          <a:p>
            <a:pPr lvl="1">
              <a:buFont typeface="Arial"/>
              <a:buChar char="•"/>
            </a:pPr>
            <a:r>
              <a:rPr lang="en-US">
                <a:solidFill>
                  <a:prstClr val="white"/>
                </a:solidFill>
              </a:rPr>
              <a:t>Shor and Grover algorithms</a:t>
            </a:r>
          </a:p>
          <a:p>
            <a:pPr lvl="1">
              <a:buFont typeface="Arial"/>
              <a:buChar char="•"/>
            </a:pPr>
            <a:r>
              <a:rPr lang="en-US">
                <a:solidFill>
                  <a:prstClr val="white"/>
                </a:solidFill>
              </a:rPr>
              <a:t>quantum error-correcting codes</a:t>
            </a:r>
          </a:p>
          <a:p>
            <a:pPr lvl="1">
              <a:buFont typeface="Arial"/>
              <a:buChar char="•"/>
            </a:pPr>
            <a:r>
              <a:rPr lang="en-US">
                <a:solidFill>
                  <a:prstClr val="white"/>
                </a:solidFill>
              </a:rPr>
              <a:t>fault-tolerant quantum computing</a:t>
            </a:r>
          </a:p>
          <a:p>
            <a:pPr lvl="1">
              <a:buFont typeface="Arial"/>
              <a:buChar char="•"/>
            </a:pPr>
            <a:r>
              <a:rPr lang="en-US">
                <a:solidFill>
                  <a:prstClr val="white"/>
                </a:solidFill>
              </a:rPr>
              <a:t>teleportation, super-dense coding</a:t>
            </a:r>
          </a:p>
          <a:p>
            <a:pPr lvl="1">
              <a:buFont typeface="Arial"/>
              <a:buChar char="•"/>
            </a:pPr>
            <a:r>
              <a:rPr lang="en-US">
                <a:solidFill>
                  <a:prstClr val="white"/>
                </a:solidFill>
              </a:rPr>
              <a:t>Schumacher-Jozsa data compression</a:t>
            </a:r>
          </a:p>
          <a:p>
            <a:pPr lvl="1">
              <a:buFont typeface="Arial"/>
              <a:buChar char="•"/>
            </a:pPr>
            <a:r>
              <a:rPr lang="en-US">
                <a:solidFill>
                  <a:prstClr val="white"/>
                </a:solidFill>
              </a:rPr>
              <a:t>HSW coding theorem</a:t>
            </a:r>
          </a:p>
          <a:p>
            <a:pPr lvl="1">
              <a:buFont typeface="Arial"/>
              <a:buChar char="•"/>
            </a:pPr>
            <a:r>
              <a:rPr lang="en-US">
                <a:solidFill>
                  <a:prstClr val="white"/>
                </a:solidFill>
              </a:rPr>
              <a:t>resource theory of entanglement</a:t>
            </a:r>
          </a:p>
        </p:txBody>
      </p:sp>
    </p:spTree>
    <p:extLst>
      <p:ext uri="{BB962C8B-B14F-4D97-AF65-F5344CB8AC3E}">
        <p14:creationId xmlns:p14="http://schemas.microsoft.com/office/powerpoint/2010/main" val="204585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35299"/>
            <a:ext cx="7770813" cy="1429871"/>
          </a:xfrm>
        </p:spPr>
        <p:txBody>
          <a:bodyPr/>
          <a:lstStyle/>
          <a:p>
            <a:r>
              <a:rPr lang="en-US"/>
              <a:t>modern QIT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1777" y="822711"/>
            <a:ext cx="2131852" cy="6690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semiclassical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777" y="1554032"/>
            <a:ext cx="850745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accent4"/>
                </a:solidFill>
              </a:rPr>
              <a:t>compression</a:t>
            </a:r>
            <a:r>
              <a:rPr lang="en-US" sz="2400"/>
              <a:t>: S(ρ) = -tr [ρlog(ρ)]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E8950E"/>
                </a:solidFill>
              </a:rPr>
              <a:t>CQ or QC channels</a:t>
            </a:r>
            <a:r>
              <a:rPr lang="en-US" sz="2400"/>
              <a:t>: χ({p</a:t>
            </a:r>
            <a:r>
              <a:rPr lang="en-US" sz="2400" baseline="-25000"/>
              <a:t>x</a:t>
            </a:r>
            <a:r>
              <a:rPr lang="en-US" sz="2400"/>
              <a:t>,ρ</a:t>
            </a:r>
            <a:r>
              <a:rPr lang="en-US" sz="2400" baseline="-25000"/>
              <a:t>x</a:t>
            </a:r>
            <a:r>
              <a:rPr lang="en-US" sz="2400"/>
              <a:t>}) = S(∑</a:t>
            </a:r>
            <a:r>
              <a:rPr lang="en-US" sz="2400" baseline="-25000"/>
              <a:t>x</a:t>
            </a:r>
            <a:r>
              <a:rPr lang="en-US" sz="2400"/>
              <a:t> p</a:t>
            </a:r>
            <a:r>
              <a:rPr lang="en-US" sz="2400" baseline="-25000"/>
              <a:t>x</a:t>
            </a:r>
            <a:r>
              <a:rPr lang="en-US" sz="2400"/>
              <a:t>ρ</a:t>
            </a:r>
            <a:r>
              <a:rPr lang="en-US" sz="2400" baseline="-25000"/>
              <a:t>x</a:t>
            </a:r>
            <a:r>
              <a:rPr lang="en-US" sz="2400"/>
              <a:t>) - ∑</a:t>
            </a:r>
            <a:r>
              <a:rPr lang="en-US" sz="2400" baseline="-25000"/>
              <a:t>x</a:t>
            </a:r>
            <a:r>
              <a:rPr lang="en-US" sz="2400"/>
              <a:t>p</a:t>
            </a:r>
            <a:r>
              <a:rPr lang="en-US" sz="2400" baseline="-25000"/>
              <a:t>x</a:t>
            </a:r>
            <a:r>
              <a:rPr lang="en-US" sz="2400"/>
              <a:t>S(ρ</a:t>
            </a:r>
            <a:r>
              <a:rPr lang="en-US" sz="2400" baseline="-25000"/>
              <a:t>x</a:t>
            </a:r>
            <a:r>
              <a:rPr lang="en-US" sz="240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E8950E"/>
                </a:solidFill>
              </a:rPr>
              <a:t>hypothesis testing</a:t>
            </a:r>
            <a:r>
              <a:rPr lang="en-US" sz="2400"/>
              <a:t>: D(ρ||σ) = tr[ρ(log(ρ) - log(σ)]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776" y="2870297"/>
            <a:ext cx="2564731" cy="6690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“fully quantum”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315" y="3678107"/>
            <a:ext cx="91486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E8950E"/>
                </a:solidFill>
              </a:rPr>
              <a:t>complementary channel</a:t>
            </a:r>
            <a:r>
              <a:rPr lang="en-US" sz="2400"/>
              <a:t>: N(ρ) = tr</a:t>
            </a:r>
            <a:r>
              <a:rPr lang="en-US" sz="2400" baseline="-25000"/>
              <a:t>2</a:t>
            </a:r>
            <a:r>
              <a:rPr lang="en-US" sz="2400"/>
              <a:t> VρV†</a:t>
            </a:r>
            <a:r>
              <a:rPr lang="en-US" sz="2400" baseline="-25000"/>
              <a:t>,</a:t>
            </a:r>
            <a:r>
              <a:rPr lang="en-US" sz="2400"/>
              <a:t> N</a:t>
            </a:r>
            <a:r>
              <a:rPr lang="en-US" sz="2400" baseline="30000"/>
              <a:t>c</a:t>
            </a:r>
            <a:r>
              <a:rPr lang="en-US" sz="2400"/>
              <a:t>(ρ) := tr</a:t>
            </a:r>
            <a:r>
              <a:rPr lang="en-US" sz="2400" baseline="-25000"/>
              <a:t>1</a:t>
            </a:r>
            <a:r>
              <a:rPr lang="en-US" sz="2400"/>
              <a:t> VρV†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E8950E"/>
                </a:solidFill>
              </a:rPr>
              <a:t>quantum capacity</a:t>
            </a:r>
            <a:r>
              <a:rPr lang="en-US" sz="2400"/>
              <a:t>: Q</a:t>
            </a:r>
            <a:r>
              <a:rPr lang="en-US" sz="2400" baseline="30000"/>
              <a:t>(1)</a:t>
            </a:r>
            <a:r>
              <a:rPr lang="en-US" sz="2400"/>
              <a:t>(N) = max</a:t>
            </a:r>
            <a:r>
              <a:rPr lang="en-US" sz="2400" baseline="-25000"/>
              <a:t>ρ</a:t>
            </a:r>
            <a:r>
              <a:rPr lang="en-US" sz="2400" baseline="30000"/>
              <a:t> </a:t>
            </a:r>
            <a:r>
              <a:rPr lang="en-US" sz="2400"/>
              <a:t>[S(N(ρ)) - S(N</a:t>
            </a:r>
            <a:r>
              <a:rPr lang="en-US" sz="2400" baseline="30000"/>
              <a:t>c</a:t>
            </a:r>
            <a:r>
              <a:rPr lang="en-US" sz="2400"/>
              <a:t>(ρ))]</a:t>
            </a:r>
            <a:br>
              <a:rPr lang="en-US" sz="2400"/>
            </a:br>
            <a:r>
              <a:rPr lang="en-US" sz="2400"/>
              <a:t>Q(N) = lim</a:t>
            </a:r>
            <a:r>
              <a:rPr lang="en-US" sz="2400" baseline="-25000"/>
              <a:t>n</a:t>
            </a:r>
            <a:r>
              <a:rPr lang="en-US" sz="2400" baseline="-25000">
                <a:sym typeface="Wingdings"/>
              </a:rPr>
              <a:t>∞</a:t>
            </a:r>
            <a:r>
              <a:rPr lang="en-US" sz="2400">
                <a:sym typeface="Wingdings"/>
              </a:rPr>
              <a:t> Q</a:t>
            </a:r>
            <a:r>
              <a:rPr lang="en-US" sz="2400" baseline="30000">
                <a:sym typeface="Wingdings"/>
              </a:rPr>
              <a:t>(1)</a:t>
            </a:r>
            <a:r>
              <a:rPr lang="en-US" sz="2400">
                <a:sym typeface="Wingdings"/>
              </a:rPr>
              <a:t>(N</a:t>
            </a:r>
            <a:r>
              <a:rPr lang="en-US" sz="2400" baseline="30000">
                <a:sym typeface="Wingdings"/>
              </a:rPr>
              <a:t>⊗n</a:t>
            </a:r>
            <a:r>
              <a:rPr lang="en-US" sz="2400">
                <a:sym typeface="Wingdings"/>
              </a:rPr>
              <a:t>)/n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E8950E"/>
                </a:solidFill>
                <a:sym typeface="Wingdings"/>
              </a:rPr>
              <a:t>tools</a:t>
            </a:r>
            <a:r>
              <a:rPr lang="en-US" sz="2400">
                <a:sym typeface="Wingdings"/>
              </a:rPr>
              <a:t>: purifications (Stinespring), decoupling</a:t>
            </a:r>
            <a:endParaRPr lang="en-US" sz="2400"/>
          </a:p>
        </p:txBody>
      </p:sp>
      <p:sp>
        <p:nvSpPr>
          <p:cNvPr id="8" name="Rounded Rectangle 7"/>
          <p:cNvSpPr/>
          <p:nvPr/>
        </p:nvSpPr>
        <p:spPr>
          <a:xfrm>
            <a:off x="358278" y="5340977"/>
            <a:ext cx="1204777" cy="5776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/>
              <a:t>recent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001" y="6017664"/>
            <a:ext cx="8533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E8950E"/>
                </a:solidFill>
              </a:rPr>
              <a:t>one-shot</a:t>
            </a:r>
            <a:r>
              <a:rPr lang="en-US" sz="2400"/>
              <a:t>: S</a:t>
            </a:r>
            <a:r>
              <a:rPr lang="en-US" sz="2400" baseline="-25000"/>
              <a:t>α</a:t>
            </a:r>
            <a:r>
              <a:rPr lang="en-US" sz="2400"/>
              <a:t>(ρ) := log(tr ρ</a:t>
            </a:r>
            <a:r>
              <a:rPr lang="en-US" sz="2400" baseline="30000"/>
              <a:t>α</a:t>
            </a:r>
            <a:r>
              <a:rPr lang="en-US" sz="2400"/>
              <a:t>)/(1-α)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rgbClr val="E8950E"/>
                </a:solidFill>
              </a:rPr>
              <a:t>applications</a:t>
            </a:r>
            <a:r>
              <a:rPr lang="en-US" sz="2400"/>
              <a:t> to optimization, condensed matter, stat mech.</a:t>
            </a:r>
          </a:p>
        </p:txBody>
      </p:sp>
    </p:spTree>
    <p:extLst>
      <p:ext uri="{BB962C8B-B14F-4D97-AF65-F5344CB8AC3E}">
        <p14:creationId xmlns:p14="http://schemas.microsoft.com/office/powerpoint/2010/main" val="363615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Relevant talks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0894"/>
            <a:ext cx="7770813" cy="4257022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>
                <a:solidFill>
                  <a:srgbClr val="FFFF00"/>
                </a:solidFill>
              </a:rPr>
              <a:t>Wed 9</a:t>
            </a:r>
            <a:r>
              <a:rPr lang="en-US"/>
              <a:t>. Omar Fawzi and Renato Renner. Quantum conditional mutual information and approximate Markov chains.</a:t>
            </a:r>
          </a:p>
          <a:p>
            <a:pPr>
              <a:buFont typeface="Arial"/>
              <a:buChar char="•"/>
            </a:pPr>
            <a:r>
              <a:rPr lang="en-US">
                <a:solidFill>
                  <a:srgbClr val="FFFF00"/>
                </a:solidFill>
              </a:rPr>
              <a:t>Wed 9:50.</a:t>
            </a:r>
            <a:r>
              <a:rPr lang="en-US"/>
              <a:t> Omar Fawzi, Marius Junge, Renato Renner, David Sutter, Mark Wilde and Andreas Winter. Universal recoverability in quantum information theory.</a:t>
            </a:r>
          </a:p>
          <a:p>
            <a:pPr>
              <a:buFont typeface="Arial"/>
              <a:buChar char="•"/>
            </a:pPr>
            <a:r>
              <a:rPr lang="en-US">
                <a:solidFill>
                  <a:srgbClr val="FFFF00"/>
                </a:solidFill>
              </a:rPr>
              <a:t>Thurs 11</a:t>
            </a:r>
            <a:r>
              <a:rPr lang="en-US"/>
              <a:t>. David Sutter, Volkher Scholz, Andreas Winter and Renato Renner. Approximate degradable quantum channels</a:t>
            </a:r>
          </a:p>
          <a:p>
            <a:pPr>
              <a:buFont typeface="Arial"/>
              <a:buChar char="•"/>
            </a:pPr>
            <a:r>
              <a:rPr lang="en-US">
                <a:solidFill>
                  <a:srgbClr val="FFFF00"/>
                </a:solidFill>
              </a:rPr>
              <a:t>Thurs 4:15.</a:t>
            </a:r>
            <a:r>
              <a:rPr lang="en-US"/>
              <a:t> Mario Berta, Joseph M. Renes, Marco Tomamichel, Mark Wilde and Andreas Winter.</a:t>
            </a:r>
            <a:br>
              <a:rPr lang="en-US"/>
            </a:br>
            <a:r>
              <a:rPr lang="en-US"/>
              <a:t>Strong Converse and Finite Resource Tradeoffs for Quantum Channels.</a:t>
            </a:r>
          </a:p>
          <a:p>
            <a:pPr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6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semi-relevant talks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7" y="1869141"/>
            <a:ext cx="8451273" cy="4711768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</a:rPr>
              <a:t>Tues 11:50. </a:t>
            </a:r>
            <a:r>
              <a:rPr lang="en-US" sz="1800"/>
              <a:t>Ryan O'Donnell and John Wright. Efficient quantum tomography</a:t>
            </a:r>
            <a:br>
              <a:rPr lang="en-US" sz="1800"/>
            </a:br>
            <a:r>
              <a:rPr lang="en-US" sz="1800"/>
              <a:t>merged with</a:t>
            </a:r>
            <a:br>
              <a:rPr lang="en-US" sz="1800"/>
            </a:br>
            <a:r>
              <a:rPr lang="en-US" sz="1800"/>
              <a:t>Jeongwan Haah, Aram Harrow, Zhengfeng Ji, Xiaodi Wu and Nengkun Yu. Sample-optimal tomography of quantum states</a:t>
            </a:r>
          </a:p>
          <a:p>
            <a:pPr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</a:rPr>
              <a:t>Tues 3:35</a:t>
            </a:r>
            <a:r>
              <a:rPr lang="en-US" sz="1800"/>
              <a:t>. Ke Li. Discriminating quantum states:the multiple Chernoff distance</a:t>
            </a:r>
          </a:p>
          <a:p>
            <a:pPr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</a:rPr>
              <a:t>Thurs 10.</a:t>
            </a:r>
            <a:r>
              <a:rPr lang="en-US" sz="1800"/>
              <a:t> Mark Braverman, Ankit Garg, Young Kun Ko, Jieming Mao and Dave Touchette. Near optimal bounds on bounded-round quantum communication complexity of disjointness</a:t>
            </a:r>
          </a:p>
          <a:p>
            <a:pPr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</a:rPr>
              <a:t>Thurs 3:35.</a:t>
            </a:r>
            <a:r>
              <a:rPr lang="en-US" sz="1800"/>
              <a:t> Fernando Brandao and Aram Harrow. Estimating operator norms using covering nets with applications to quantum information theory</a:t>
            </a:r>
          </a:p>
          <a:p>
            <a:pPr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</a:rPr>
              <a:t>Thurs 4:15.</a:t>
            </a:r>
            <a:r>
              <a:rPr lang="en-US" sz="1800"/>
              <a:t> Michael Beverland, Gorjan Alagic, Jeongwan Haah, Gretchen Campbell, Ana Maria Rey and Alexey Gorshkov. Implementing a quantum algorithm for spectrum estimation with alkaline earth atoms.</a:t>
            </a:r>
          </a:p>
        </p:txBody>
      </p:sp>
    </p:spTree>
    <p:extLst>
      <p:ext uri="{BB962C8B-B14F-4D97-AF65-F5344CB8AC3E}">
        <p14:creationId xmlns:p14="http://schemas.microsoft.com/office/powerpoint/2010/main" val="298695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ram_blackboard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chalk">
      <a:majorFont>
        <a:latin typeface="Chalkboard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halkboard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4925</TotalTime>
  <Words>2849</Words>
  <Application>Microsoft Macintosh PowerPoint</Application>
  <PresentationFormat>On-screen Show (4:3)</PresentationFormat>
  <Paragraphs>482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aram_blackboard</vt:lpstr>
      <vt:lpstr>Quantum Shannon Theory</vt:lpstr>
      <vt:lpstr>the prehistory of quantum information</vt:lpstr>
      <vt:lpstr>relativity: a close relative</vt:lpstr>
      <vt:lpstr>theory of information and computing</vt:lpstr>
      <vt:lpstr>some wacky ideas</vt:lpstr>
      <vt:lpstr>towards modern QIT</vt:lpstr>
      <vt:lpstr>modern QIT</vt:lpstr>
      <vt:lpstr>Relevant talks</vt:lpstr>
      <vt:lpstr>semi-relevant talks</vt:lpstr>
      <vt:lpstr>outline</vt:lpstr>
      <vt:lpstr>metrics</vt:lpstr>
      <vt:lpstr>the case for fidelity</vt:lpstr>
      <vt:lpstr>Compression</vt:lpstr>
      <vt:lpstr>Too good to be true!</vt:lpstr>
      <vt:lpstr>Reference system</vt:lpstr>
      <vt:lpstr>Optimality</vt:lpstr>
      <vt:lpstr>compressing i.i.d. sources </vt:lpstr>
      <vt:lpstr>typicality</vt:lpstr>
      <vt:lpstr>Quantum Shannon Theory</vt:lpstr>
      <vt:lpstr>entropy</vt:lpstr>
      <vt:lpstr>CQ channel coding</vt:lpstr>
      <vt:lpstr>HSW coding</vt:lpstr>
      <vt:lpstr>Packing lemma</vt:lpstr>
      <vt:lpstr>Upper bound</vt:lpstr>
      <vt:lpstr>conditional mutual information</vt:lpstr>
      <vt:lpstr>capacity of QQ channels</vt:lpstr>
      <vt:lpstr>quantum capacity</vt:lpstr>
      <vt:lpstr>entanglement-assisted capacity</vt:lpstr>
      <vt:lpstr>covering lemma</vt:lpstr>
      <vt:lpstr>wiretap (CQQ) channel</vt:lpstr>
      <vt:lpstr>remote state preparation (RSP)</vt:lpstr>
      <vt:lpstr>RSP via covering</vt:lpstr>
      <vt:lpstr>RSP finally</vt:lpstr>
      <vt:lpstr>RSP of ensembles</vt:lpstr>
      <vt:lpstr>simulation and strong converses</vt:lpstr>
      <vt:lpstr>merging and decoupling</vt:lpstr>
      <vt:lpstr>state redistribution</vt:lpstr>
      <vt:lpstr>quantum Markov states</vt:lpstr>
      <vt:lpstr>approximate Markov states</vt:lpstr>
      <vt:lpstr>Relevant talks</vt:lpstr>
      <vt:lpstr>semi-relevant talks</vt:lpstr>
      <vt:lpstr>reference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Information Theory</dc:title>
  <dc:creator>MS Office</dc:creator>
  <cp:lastModifiedBy>MS Office</cp:lastModifiedBy>
  <cp:revision>132</cp:revision>
  <dcterms:created xsi:type="dcterms:W3CDTF">2015-07-12T10:39:30Z</dcterms:created>
  <dcterms:modified xsi:type="dcterms:W3CDTF">2016-01-10T22:03:52Z</dcterms:modified>
</cp:coreProperties>
</file>