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1"/>
  </p:notesMasterIdLst>
  <p:sldIdLst>
    <p:sldId id="256" r:id="rId2"/>
    <p:sldId id="332" r:id="rId3"/>
    <p:sldId id="312" r:id="rId4"/>
    <p:sldId id="334" r:id="rId5"/>
    <p:sldId id="343" r:id="rId6"/>
    <p:sldId id="325" r:id="rId7"/>
    <p:sldId id="326" r:id="rId8"/>
    <p:sldId id="327" r:id="rId9"/>
    <p:sldId id="335" r:id="rId10"/>
    <p:sldId id="328" r:id="rId11"/>
    <p:sldId id="329" r:id="rId12"/>
    <p:sldId id="344" r:id="rId13"/>
    <p:sldId id="345" r:id="rId14"/>
    <p:sldId id="339" r:id="rId15"/>
    <p:sldId id="341" r:id="rId16"/>
    <p:sldId id="323" r:id="rId17"/>
    <p:sldId id="342" r:id="rId18"/>
    <p:sldId id="317" r:id="rId19"/>
    <p:sldId id="31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1" autoAdjust="0"/>
    <p:restoredTop sz="96930" autoAdjust="0"/>
  </p:normalViewPr>
  <p:slideViewPr>
    <p:cSldViewPr snapToGrid="0" snapToObjects="1">
      <p:cViewPr>
        <p:scale>
          <a:sx n="94" d="100"/>
          <a:sy n="94" d="100"/>
        </p:scale>
        <p:origin x="-137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2B2E6-0350-D24E-96A6-36866FAA282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07B1-86B7-7540-8935-F691C9EF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6598145-CC03-0246-A333-FD426F44ED8B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38" y="931333"/>
            <a:ext cx="8434010" cy="3634475"/>
          </a:xfrm>
        </p:spPr>
        <p:txBody>
          <a:bodyPr/>
          <a:lstStyle/>
          <a:p>
            <a:r>
              <a:rPr lang="en-US" dirty="0" smtClean="0"/>
              <a:t>       Quantum Adiabatic Optimization</a:t>
            </a:r>
            <a:br>
              <a:rPr lang="en-US" dirty="0" smtClean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Quantum Monte Carlo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033" y="4723043"/>
            <a:ext cx="7078301" cy="8778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Aram Harrow (MIT)</a:t>
            </a:r>
          </a:p>
          <a:p>
            <a:r>
              <a:rPr lang="en-US" sz="2400" dirty="0"/>
              <a:t>j</a:t>
            </a:r>
            <a:r>
              <a:rPr lang="en-US" sz="2400" dirty="0" smtClean="0"/>
              <a:t>oint work with Elizabeth Crosson (Caltech)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47223"/>
            <a:ext cx="2563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MSR Faculty Summit</a:t>
            </a:r>
            <a:endParaRPr lang="en-US" sz="2000" dirty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2016.7.15</a:t>
            </a:r>
            <a:endParaRPr lang="en-US" sz="2000" dirty="0">
              <a:latin typeface="Chalkboard"/>
              <a:cs typeface="Chalkboard"/>
            </a:endParaRPr>
          </a:p>
        </p:txBody>
      </p:sp>
      <p:pic>
        <p:nvPicPr>
          <p:cNvPr id="5" name="Picture 4" descr="rock-can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673764"/>
            <a:ext cx="2365710" cy="2365710"/>
          </a:xfrm>
          <a:prstGeom prst="rect">
            <a:avLst/>
          </a:prstGeom>
        </p:spPr>
      </p:pic>
      <p:pic>
        <p:nvPicPr>
          <p:cNvPr id="6" name="Picture 5" descr="4414494166_53023716f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20" y="2260946"/>
            <a:ext cx="2115245" cy="1557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4323" y="5884053"/>
            <a:ext cx="3128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arXiv:1601.03030</a:t>
            </a:r>
          </a:p>
          <a:p>
            <a:r>
              <a:rPr lang="en-US" sz="2400">
                <a:latin typeface="Chalkboard"/>
                <a:cs typeface="Chalkboard"/>
              </a:rPr>
              <a:t>to appear FOCS 2016</a:t>
            </a:r>
          </a:p>
        </p:txBody>
      </p:sp>
    </p:spTree>
    <p:extLst>
      <p:ext uri="{BB962C8B-B14F-4D97-AF65-F5344CB8AC3E}">
        <p14:creationId xmlns:p14="http://schemas.microsoft.com/office/powerpoint/2010/main" val="39702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7" y="131085"/>
            <a:ext cx="6904622" cy="902283"/>
          </a:xfrm>
        </p:spPr>
        <p:txBody>
          <a:bodyPr/>
          <a:lstStyle/>
          <a:p>
            <a:r>
              <a:rPr lang="en-US" dirty="0" smtClean="0"/>
              <a:t>the path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30" y="1042958"/>
            <a:ext cx="7770813" cy="5136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random walk z</a:t>
            </a:r>
            <a:r>
              <a:rPr lang="en-US" baseline="-25000" dirty="0" smtClean="0"/>
              <a:t>1</a:t>
            </a:r>
            <a:r>
              <a:rPr lang="en-US" dirty="0" smtClean="0"/>
              <a:t>,...,z</a:t>
            </a:r>
            <a:r>
              <a:rPr lang="en-US" baseline="-25000" dirty="0" smtClean="0"/>
              <a:t>L</a:t>
            </a:r>
            <a:r>
              <a:rPr lang="en-US" dirty="0" smtClean="0"/>
              <a:t> on hypercube {0,1}</a:t>
            </a:r>
            <a:r>
              <a:rPr lang="en-US" baseline="30000" dirty="0" smtClean="0"/>
              <a:t>n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conditioned to return (z</a:t>
            </a:r>
            <a:r>
              <a:rPr lang="en-US" baseline="-25000" dirty="0"/>
              <a:t>L+1</a:t>
            </a:r>
            <a:r>
              <a:rPr lang="en-US" dirty="0"/>
              <a:t> = z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alternatively can use open boundary conditions.</a:t>
            </a:r>
          </a:p>
          <a:p>
            <a:pPr lvl="1">
              <a:buFont typeface="Arial"/>
              <a:buChar char="•"/>
            </a:pPr>
            <a:r>
              <a:rPr lang="en-US" dirty="0"/>
              <a:t>typically </a:t>
            </a:r>
            <a:r>
              <a:rPr lang="en-US" dirty="0">
                <a:solidFill>
                  <a:srgbClr val="FFFF00"/>
                </a:solidFill>
              </a:rPr>
              <a:t>≈βΓn </a:t>
            </a:r>
            <a:r>
              <a:rPr lang="en-US" dirty="0"/>
              <a:t>total jumps</a:t>
            </a:r>
            <a:endParaRPr lang="en-US" dirty="0" smtClean="0"/>
          </a:p>
          <a:p>
            <a:pPr marL="0" indent="0">
              <a:buNone/>
            </a:pPr>
            <a:r>
              <a:rPr lang="en-US" sz="2000">
                <a:cs typeface="Chalkboard"/>
              </a:rPr>
              <a:t>Suppose that f(z) depends only on Hamming weight |z|.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look only at Hamming weight: {0,1}</a:t>
            </a:r>
            <a:r>
              <a:rPr lang="en-US" baseline="30000" dirty="0" smtClean="0"/>
              <a:t>n</a:t>
            </a:r>
            <a:r>
              <a:rPr lang="en-US" dirty="0" smtClean="0"/>
              <a:t> -&gt; {0,1,…,n}.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take n-&gt;∞ and {0,1,…,n} </a:t>
            </a:r>
            <a:r>
              <a:rPr lang="en-US" dirty="0" smtClean="0">
                <a:sym typeface="Wingdings"/>
              </a:rPr>
              <a:t> [0,1].</a:t>
            </a:r>
          </a:p>
          <a:p>
            <a:pPr lvl="1">
              <a:buFont typeface="Arial"/>
              <a:buChar char="•"/>
            </a:pPr>
            <a:r>
              <a:rPr lang="en-US" dirty="0">
                <a:sym typeface="Wingdings"/>
              </a:rPr>
              <a:t>Brownian motion, or with closed B.C., “Brownian bridge”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with local Z fields </a:t>
            </a:r>
            <a:r>
              <a:rPr lang="en-US" dirty="0" smtClean="0">
                <a:sym typeface="Wingdings"/>
              </a:rPr>
              <a:t>-&gt;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Brownian motion with drift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“Ornstein-</a:t>
            </a:r>
            <a:r>
              <a:rPr lang="en-US" dirty="0" err="1" smtClean="0">
                <a:sym typeface="Wingdings"/>
              </a:rPr>
              <a:t>Uhlenbeck</a:t>
            </a:r>
            <a:r>
              <a:rPr lang="en-US" dirty="0" smtClean="0">
                <a:sym typeface="Wingdings"/>
              </a:rPr>
              <a:t> bridge”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olidFill>
                  <a:srgbClr val="FFFF00"/>
                </a:solidFill>
                <a:sym typeface="Wingdings"/>
              </a:rPr>
              <a:t>dx(t) = θ(μ-x</a:t>
            </a:r>
            <a:r>
              <a:rPr lang="en-US" dirty="0">
                <a:solidFill>
                  <a:srgbClr val="FFFF00"/>
                </a:solidFill>
                <a:sym typeface="Wingdings"/>
              </a:rPr>
              <a:t>(t)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) dt + σ dB(t)</a:t>
            </a:r>
            <a:r>
              <a:rPr lang="en-US" baseline="-25000" dirty="0">
                <a:sym typeface="Wingdings"/>
              </a:rPr>
              <a:t/>
            </a:r>
            <a:br>
              <a:rPr lang="en-US" baseline="-25000" dirty="0">
                <a:sym typeface="Wingdings"/>
              </a:rPr>
            </a:br>
            <a:r>
              <a:rPr lang="en-US" dirty="0">
                <a:sym typeface="Wingdings"/>
              </a:rPr>
              <a:t>θ = drift, μ = mean, σ = diffusion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6272" y="121023"/>
            <a:ext cx="1513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[see also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JSIBMTN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1603.01293]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14249" y="3847095"/>
            <a:ext cx="4014539" cy="3010905"/>
            <a:chOff x="5314249" y="3847095"/>
            <a:chExt cx="4014539" cy="30109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4249" y="3847095"/>
              <a:ext cx="4014539" cy="30109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82428" y="6389834"/>
              <a:ext cx="2454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Hamming weight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407592" y="5153517"/>
              <a:ext cx="227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imaginary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08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84566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times of Brownian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7" y="2601417"/>
            <a:ext cx="8524471" cy="1804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Lévy’s theorem</a:t>
            </a:r>
            <a:r>
              <a:rPr lang="en-US" smtClean="0"/>
              <a:t>: {L</a:t>
            </a:r>
            <a:r>
              <a:rPr lang="en-US" baseline="30000" smtClean="0"/>
              <a:t>0</a:t>
            </a:r>
            <a:r>
              <a:rPr lang="en-US" dirty="0" smtClean="0"/>
              <a:t>(</a:t>
            </a:r>
            <a:r>
              <a:rPr lang="en-US" smtClean="0"/>
              <a:t>t): t≥0} and {S(t): t≥0} </a:t>
            </a:r>
            <a:br>
              <a:rPr lang="en-US" smtClean="0"/>
            </a:br>
            <a:r>
              <a:rPr lang="en-US" dirty="0" smtClean="0"/>
              <a:t>have the same distribution, where S(t) = sup</a:t>
            </a:r>
            <a:r>
              <a:rPr lang="en-US" baseline="-25000" dirty="0" smtClean="0"/>
              <a:t>0≤s≤t</a:t>
            </a:r>
            <a:r>
              <a:rPr lang="en-US" dirty="0" smtClean="0"/>
              <a:t> B(s).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In fact, (S-B, S) =</a:t>
            </a:r>
            <a:r>
              <a:rPr lang="en-US" baseline="30000" dirty="0"/>
              <a:t>d</a:t>
            </a:r>
            <a:r>
              <a:rPr lang="en-US" dirty="0"/>
              <a:t> (|B|, L</a:t>
            </a:r>
            <a:r>
              <a:rPr lang="en-US" baseline="30000" dirty="0"/>
              <a:t>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Additionally, S =</a:t>
            </a:r>
            <a:r>
              <a:rPr lang="en-US" baseline="30000" dirty="0"/>
              <a:t>d</a:t>
            </a:r>
            <a:r>
              <a:rPr lang="en-US" dirty="0"/>
              <a:t> |B|.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207" y="1550894"/>
            <a:ext cx="7770813" cy="105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Local time</a:t>
            </a:r>
            <a:r>
              <a:rPr lang="en-US" smtClean="0"/>
              <a:t>: L</a:t>
            </a:r>
            <a:r>
              <a:rPr lang="en-US" baseline="30000"/>
              <a:t>x</a:t>
            </a:r>
            <a:r>
              <a:rPr lang="en-US"/>
              <a:t>(t) = amount of time Brownian motion B(t)</a:t>
            </a:r>
            <a:br>
              <a:rPr lang="en-US"/>
            </a:br>
            <a:r>
              <a:rPr lang="en-US"/>
              <a:t>spends at point x.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84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84566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times of Brownian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08" y="2439298"/>
            <a:ext cx="5466710" cy="72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Lévy’s theorem</a:t>
            </a:r>
            <a:r>
              <a:rPr lang="en-US" smtClean="0"/>
              <a:t>: </a:t>
            </a:r>
            <a:r>
              <a:rPr lang="en-US" dirty="0"/>
              <a:t>(S-B, S) =</a:t>
            </a:r>
            <a:r>
              <a:rPr lang="en-US" baseline="30000" dirty="0"/>
              <a:t>d</a:t>
            </a:r>
            <a:r>
              <a:rPr lang="en-US" dirty="0"/>
              <a:t> (|B|, L</a:t>
            </a:r>
            <a:r>
              <a:rPr lang="en-US" baseline="30000" dirty="0"/>
              <a:t>0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207" y="1550894"/>
            <a:ext cx="7770813" cy="105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Local time</a:t>
            </a:r>
            <a:r>
              <a:rPr lang="en-US" smtClean="0"/>
              <a:t>: L</a:t>
            </a:r>
            <a:r>
              <a:rPr lang="en-US" baseline="30000"/>
              <a:t>x</a:t>
            </a:r>
            <a:r>
              <a:rPr lang="en-US"/>
              <a:t>(t) = amount of time Brownian motion B([0,t])</a:t>
            </a:r>
            <a:br>
              <a:rPr lang="en-US"/>
            </a:br>
            <a:r>
              <a:rPr lang="en-US"/>
              <a:t>spends at point x.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39207" y="3050758"/>
            <a:ext cx="8600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Proof</a:t>
            </a:r>
            <a:r>
              <a:rPr lang="en-US" sz="2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consider discrete r walk: </a:t>
            </a:r>
            <a:r>
              <a:rPr lang="en-US" sz="2000" dirty="0" err="1">
                <a:solidFill>
                  <a:schemeClr val="accent5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W(n)</a:t>
            </a:r>
            <a:r>
              <a:rPr lang="en-US" sz="2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= X(1) + ... + X(n) with X(t) = ±1.</a:t>
            </a:r>
            <a:br>
              <a:rPr lang="en-US" sz="2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Let </a:t>
            </a:r>
            <a:r>
              <a:rPr lang="en-US" sz="2000" dirty="0" err="1">
                <a:solidFill>
                  <a:schemeClr val="accent3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M(n)</a:t>
            </a:r>
            <a:r>
              <a:rPr lang="en-US" sz="2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= max(W(0), ..., W(n)).</a:t>
            </a:r>
            <a:endParaRPr lang="en-US" sz="2000"/>
          </a:p>
        </p:txBody>
      </p:sp>
      <p:sp>
        <p:nvSpPr>
          <p:cNvPr id="28" name="TextBox 27"/>
          <p:cNvSpPr txBox="1"/>
          <p:nvPr/>
        </p:nvSpPr>
        <p:spPr>
          <a:xfrm>
            <a:off x="6694910" y="5913473"/>
            <a:ext cx="2557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figure adapted from</a:t>
            </a:r>
            <a:br>
              <a:rPr lang="en-US">
                <a:latin typeface="Chalkboard"/>
                <a:cs typeface="Chalkboard"/>
              </a:rPr>
            </a:br>
            <a:r>
              <a:rPr lang="en-US" i="1">
                <a:latin typeface="Chalkboard"/>
                <a:cs typeface="Chalkboard"/>
              </a:rPr>
              <a:t>Brownian Motion</a:t>
            </a:r>
            <a:br>
              <a:rPr lang="en-US" i="1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by Mörters and Peres.</a:t>
            </a: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49" y="4211840"/>
            <a:ext cx="3238500" cy="1168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807" y="5602744"/>
            <a:ext cx="6899262" cy="1051997"/>
            <a:chOff x="37807" y="5602744"/>
            <a:chExt cx="6899262" cy="1051997"/>
          </a:xfrm>
        </p:grpSpPr>
        <p:sp>
          <p:nvSpPr>
            <p:cNvPr id="5" name="TextBox 4"/>
            <p:cNvSpPr txBox="1"/>
            <p:nvPr/>
          </p:nvSpPr>
          <p:spPr>
            <a:xfrm>
              <a:off x="37807" y="6193076"/>
              <a:ext cx="3583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Y(t) = M(t)-W(t) ≈</a:t>
              </a:r>
              <a:r>
                <a:rPr lang="en-US" sz="2400" baseline="30000">
                  <a:latin typeface="Chalkboard"/>
                  <a:cs typeface="Chalkboard"/>
                </a:rPr>
                <a:t>d </a:t>
              </a:r>
              <a:r>
                <a:rPr lang="en-US" sz="2400">
                  <a:latin typeface="Chalkboard"/>
                  <a:cs typeface="Chalkboard"/>
                </a:rPr>
                <a:t>|W(t)|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96767" y="5602744"/>
              <a:ext cx="31403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M = # of times M-W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remains at 0 ≈</a:t>
              </a:r>
              <a:r>
                <a:rPr lang="en-US" sz="2400" baseline="30000">
                  <a:latin typeface="Chalkboard"/>
                  <a:cs typeface="Chalkboard"/>
                </a:rPr>
                <a:t>d</a:t>
              </a:r>
              <a:r>
                <a:rPr lang="en-US" sz="2400">
                  <a:latin typeface="Chalkboard"/>
                  <a:cs typeface="Chalkboard"/>
                </a:rPr>
                <a:t> L</a:t>
              </a:r>
              <a:r>
                <a:rPr lang="en-US" sz="2400" baseline="30000">
                  <a:latin typeface="Chalkboard"/>
                  <a:cs typeface="Chalkboard"/>
                </a:rPr>
                <a:t>0</a:t>
              </a:r>
              <a:endParaRPr lang="en-US" sz="2400">
                <a:latin typeface="Chalkboard"/>
                <a:cs typeface="Chalkboard"/>
              </a:endParaRPr>
            </a:p>
          </p:txBody>
        </p:sp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4" y="3978770"/>
            <a:ext cx="3314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236" y="74989"/>
            <a:ext cx="7770813" cy="1429871"/>
          </a:xfrm>
        </p:spPr>
        <p:txBody>
          <a:bodyPr/>
          <a:lstStyle/>
          <a:p>
            <a:r>
              <a:rPr lang="en-US"/>
              <a:t>Hamming weight + spike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7289" y="1938028"/>
            <a:ext cx="0" cy="3402541"/>
          </a:xfrm>
          <a:prstGeom prst="line">
            <a:avLst/>
          </a:prstGeom>
          <a:ln w="28575" cmpd="sng"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7290" y="5340569"/>
            <a:ext cx="4985497" cy="0"/>
          </a:xfrm>
          <a:prstGeom prst="line">
            <a:avLst/>
          </a:prstGeom>
          <a:ln w="28575" cmpd="sng"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2247" y="5203706"/>
            <a:ext cx="6108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Chalkboard"/>
                <a:cs typeface="Chalkboard"/>
              </a:rPr>
              <a:t>|z|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6036" y="1220866"/>
            <a:ext cx="10466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Chalkboard"/>
                <a:cs typeface="Chalkboard"/>
              </a:rPr>
              <a:t>f(|z|)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386" y="5434647"/>
            <a:ext cx="41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Chalkboard"/>
                <a:cs typeface="Chalkboard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8635" y="5557541"/>
            <a:ext cx="394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Chalkboard"/>
                <a:cs typeface="Chalkboard"/>
              </a:rPr>
              <a:t>n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67" y="5568963"/>
            <a:ext cx="279400" cy="8382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35" y="5564345"/>
            <a:ext cx="279400" cy="83820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477288" y="2648328"/>
            <a:ext cx="4671948" cy="2692241"/>
          </a:xfrm>
          <a:custGeom>
            <a:avLst/>
            <a:gdLst>
              <a:gd name="connsiteX0" fmla="*/ 0 w 901700"/>
              <a:gd name="connsiteY0" fmla="*/ 1016000 h 1016000"/>
              <a:gd name="connsiteX1" fmla="*/ 266700 w 901700"/>
              <a:gd name="connsiteY1" fmla="*/ 787400 h 1016000"/>
              <a:gd name="connsiteX2" fmla="*/ 266700 w 901700"/>
              <a:gd name="connsiteY2" fmla="*/ 0 h 1016000"/>
              <a:gd name="connsiteX3" fmla="*/ 330200 w 901700"/>
              <a:gd name="connsiteY3" fmla="*/ 736600 h 1016000"/>
              <a:gd name="connsiteX4" fmla="*/ 901700 w 901700"/>
              <a:gd name="connsiteY4" fmla="*/ 177800 h 1016000"/>
              <a:gd name="connsiteX0" fmla="*/ 0 w 901700"/>
              <a:gd name="connsiteY0" fmla="*/ 1016000 h 1016000"/>
              <a:gd name="connsiteX1" fmla="*/ 195094 w 901700"/>
              <a:gd name="connsiteY1" fmla="*/ 839061 h 1016000"/>
              <a:gd name="connsiteX2" fmla="*/ 266700 w 901700"/>
              <a:gd name="connsiteY2" fmla="*/ 0 h 1016000"/>
              <a:gd name="connsiteX3" fmla="*/ 330200 w 901700"/>
              <a:gd name="connsiteY3" fmla="*/ 736600 h 1016000"/>
              <a:gd name="connsiteX4" fmla="*/ 901700 w 901700"/>
              <a:gd name="connsiteY4" fmla="*/ 177800 h 1016000"/>
              <a:gd name="connsiteX0" fmla="*/ 0 w 901700"/>
              <a:gd name="connsiteY0" fmla="*/ 1016000 h 1016000"/>
              <a:gd name="connsiteX1" fmla="*/ 195094 w 901700"/>
              <a:gd name="connsiteY1" fmla="*/ 839061 h 1016000"/>
              <a:gd name="connsiteX2" fmla="*/ 266700 w 901700"/>
              <a:gd name="connsiteY2" fmla="*/ 0 h 1016000"/>
              <a:gd name="connsiteX3" fmla="*/ 240030 w 901700"/>
              <a:gd name="connsiteY3" fmla="*/ 814091 h 1016000"/>
              <a:gd name="connsiteX4" fmla="*/ 901700 w 901700"/>
              <a:gd name="connsiteY4" fmla="*/ 177800 h 1016000"/>
              <a:gd name="connsiteX0" fmla="*/ 0 w 901700"/>
              <a:gd name="connsiteY0" fmla="*/ 838200 h 838200"/>
              <a:gd name="connsiteX1" fmla="*/ 195094 w 901700"/>
              <a:gd name="connsiteY1" fmla="*/ 661261 h 838200"/>
              <a:gd name="connsiteX2" fmla="*/ 211007 w 901700"/>
              <a:gd name="connsiteY2" fmla="*/ 140776 h 838200"/>
              <a:gd name="connsiteX3" fmla="*/ 240030 w 901700"/>
              <a:gd name="connsiteY3" fmla="*/ 636291 h 838200"/>
              <a:gd name="connsiteX4" fmla="*/ 901700 w 901700"/>
              <a:gd name="connsiteY4" fmla="*/ 0 h 838200"/>
              <a:gd name="connsiteX0" fmla="*/ 0 w 790314"/>
              <a:gd name="connsiteY0" fmla="*/ 739183 h 739183"/>
              <a:gd name="connsiteX1" fmla="*/ 195094 w 790314"/>
              <a:gd name="connsiteY1" fmla="*/ 562244 h 739183"/>
              <a:gd name="connsiteX2" fmla="*/ 211007 w 790314"/>
              <a:gd name="connsiteY2" fmla="*/ 41759 h 739183"/>
              <a:gd name="connsiteX3" fmla="*/ 240030 w 790314"/>
              <a:gd name="connsiteY3" fmla="*/ 537274 h 739183"/>
              <a:gd name="connsiteX4" fmla="*/ 790314 w 790314"/>
              <a:gd name="connsiteY4" fmla="*/ 0 h 739183"/>
              <a:gd name="connsiteX0" fmla="*/ 0 w 790314"/>
              <a:gd name="connsiteY0" fmla="*/ 739183 h 739183"/>
              <a:gd name="connsiteX1" fmla="*/ 195094 w 790314"/>
              <a:gd name="connsiteY1" fmla="*/ 562244 h 739183"/>
              <a:gd name="connsiteX2" fmla="*/ 213659 w 790314"/>
              <a:gd name="connsiteY2" fmla="*/ 300064 h 739183"/>
              <a:gd name="connsiteX3" fmla="*/ 240030 w 790314"/>
              <a:gd name="connsiteY3" fmla="*/ 537274 h 739183"/>
              <a:gd name="connsiteX4" fmla="*/ 790314 w 790314"/>
              <a:gd name="connsiteY4" fmla="*/ 0 h 739183"/>
              <a:gd name="connsiteX0" fmla="*/ 0 w 790314"/>
              <a:gd name="connsiteY0" fmla="*/ 739183 h 739183"/>
              <a:gd name="connsiteX1" fmla="*/ 195094 w 790314"/>
              <a:gd name="connsiteY1" fmla="*/ 562244 h 739183"/>
              <a:gd name="connsiteX2" fmla="*/ 213659 w 790314"/>
              <a:gd name="connsiteY2" fmla="*/ 300064 h 739183"/>
              <a:gd name="connsiteX3" fmla="*/ 224701 w 790314"/>
              <a:gd name="connsiteY3" fmla="*/ 430383 h 739183"/>
              <a:gd name="connsiteX4" fmla="*/ 240030 w 790314"/>
              <a:gd name="connsiteY4" fmla="*/ 537274 h 739183"/>
              <a:gd name="connsiteX5" fmla="*/ 790314 w 790314"/>
              <a:gd name="connsiteY5" fmla="*/ 0 h 739183"/>
              <a:gd name="connsiteX0" fmla="*/ 0 w 790314"/>
              <a:gd name="connsiteY0" fmla="*/ 739183 h 739183"/>
              <a:gd name="connsiteX1" fmla="*/ 195094 w 790314"/>
              <a:gd name="connsiteY1" fmla="*/ 562244 h 739183"/>
              <a:gd name="connsiteX2" fmla="*/ 213659 w 790314"/>
              <a:gd name="connsiteY2" fmla="*/ 300064 h 739183"/>
              <a:gd name="connsiteX3" fmla="*/ 243472 w 790314"/>
              <a:gd name="connsiteY3" fmla="*/ 186659 h 739183"/>
              <a:gd name="connsiteX4" fmla="*/ 240030 w 790314"/>
              <a:gd name="connsiteY4" fmla="*/ 537274 h 739183"/>
              <a:gd name="connsiteX5" fmla="*/ 790314 w 790314"/>
              <a:gd name="connsiteY5" fmla="*/ 0 h 739183"/>
              <a:gd name="connsiteX0" fmla="*/ 0 w 790314"/>
              <a:gd name="connsiteY0" fmla="*/ 739183 h 739183"/>
              <a:gd name="connsiteX1" fmla="*/ 195094 w 790314"/>
              <a:gd name="connsiteY1" fmla="*/ 562244 h 739183"/>
              <a:gd name="connsiteX2" fmla="*/ 199059 w 790314"/>
              <a:gd name="connsiteY2" fmla="*/ 300064 h 739183"/>
              <a:gd name="connsiteX3" fmla="*/ 243472 w 790314"/>
              <a:gd name="connsiteY3" fmla="*/ 186659 h 739183"/>
              <a:gd name="connsiteX4" fmla="*/ 240030 w 790314"/>
              <a:gd name="connsiteY4" fmla="*/ 537274 h 739183"/>
              <a:gd name="connsiteX5" fmla="*/ 790314 w 790314"/>
              <a:gd name="connsiteY5" fmla="*/ 0 h 73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314" h="739183">
                <a:moveTo>
                  <a:pt x="0" y="739183"/>
                </a:moveTo>
                <a:lnTo>
                  <a:pt x="195094" y="562244"/>
                </a:lnTo>
                <a:cubicBezTo>
                  <a:pt x="196416" y="474851"/>
                  <a:pt x="197737" y="387457"/>
                  <a:pt x="199059" y="300064"/>
                </a:cubicBezTo>
                <a:lnTo>
                  <a:pt x="243472" y="186659"/>
                </a:lnTo>
                <a:cubicBezTo>
                  <a:pt x="242325" y="303531"/>
                  <a:pt x="241177" y="420402"/>
                  <a:pt x="240030" y="537274"/>
                </a:cubicBezTo>
                <a:lnTo>
                  <a:pt x="790314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269312" y="5090190"/>
            <a:ext cx="1" cy="435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764259" y="5090190"/>
            <a:ext cx="1" cy="435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101525" y="3382000"/>
            <a:ext cx="0" cy="98575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2613" y="3601659"/>
            <a:ext cx="1444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height n</a:t>
            </a:r>
            <a:r>
              <a:rPr lang="en-US" sz="2400" baseline="30000">
                <a:latin typeface="Chalkboard"/>
                <a:cs typeface="Chalkboard"/>
              </a:rPr>
              <a:t>b</a:t>
            </a:r>
            <a:endParaRPr lang="en-US" sz="2400">
              <a:latin typeface="Chalkboard"/>
              <a:cs typeface="Chalkboard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53547" y="2847343"/>
            <a:ext cx="449976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85961" y="2271299"/>
            <a:ext cx="1357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width n</a:t>
            </a:r>
            <a:r>
              <a:rPr lang="en-US" sz="2400" baseline="30000">
                <a:latin typeface="Chalkboard"/>
                <a:cs typeface="Chalkboard"/>
              </a:rPr>
              <a:t>a</a:t>
            </a:r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71677" y="-7106"/>
            <a:ext cx="3926371" cy="5921565"/>
            <a:chOff x="5271677" y="-7106"/>
            <a:chExt cx="3926371" cy="5921565"/>
          </a:xfrm>
        </p:grpSpPr>
        <p:sp>
          <p:nvSpPr>
            <p:cNvPr id="23" name="Right Triangle 22"/>
            <p:cNvSpPr/>
            <p:nvPr/>
          </p:nvSpPr>
          <p:spPr>
            <a:xfrm rot="10800000">
              <a:off x="6911950" y="2271299"/>
              <a:ext cx="1465265" cy="2794941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5271677" y="5101611"/>
              <a:ext cx="1" cy="4359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471747" y="-7106"/>
              <a:ext cx="167225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FGG </a:t>
              </a:r>
              <a:r>
                <a:rPr lang="fr-FR" sz="2000">
                  <a:latin typeface="Chalkboard"/>
                  <a:cs typeface="Chalkboard"/>
                </a:rPr>
                <a:t>‘</a:t>
              </a:r>
              <a:r>
                <a:rPr lang="en-US" sz="2000">
                  <a:latin typeface="Chalkboard"/>
                  <a:cs typeface="Chalkboard"/>
                </a:rPr>
                <a:t>02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R ‘04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KC </a:t>
              </a:r>
              <a:r>
                <a:rPr lang="fr-FR" sz="2000">
                  <a:latin typeface="Chalkboard"/>
                  <a:cs typeface="Chalkboard"/>
                </a:rPr>
                <a:t>‘</a:t>
              </a:r>
              <a:r>
                <a:rPr lang="en-US" sz="2000">
                  <a:latin typeface="Chalkboard"/>
                  <a:cs typeface="Chalkboard"/>
                </a:rPr>
                <a:t>15</a:t>
              </a:r>
            </a:p>
            <a:p>
              <a:r>
                <a:rPr lang="en-US" sz="2000">
                  <a:latin typeface="Chalkboard"/>
                  <a:cs typeface="Chalkboard"/>
                </a:rPr>
                <a:t>BvD </a:t>
              </a:r>
              <a:r>
                <a:rPr lang="fr-FR" sz="2000">
                  <a:latin typeface="Chalkboard"/>
                  <a:cs typeface="Chalkboard"/>
                </a:rPr>
                <a:t>‘</a:t>
              </a:r>
              <a:r>
                <a:rPr lang="en-US" sz="2000">
                  <a:latin typeface="Chalkboard"/>
                  <a:cs typeface="Chalkboard"/>
                </a:rPr>
                <a:t>16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JSIBMTN ‘16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911950" y="2235742"/>
              <a:ext cx="1459253" cy="2823932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496" y="5391239"/>
              <a:ext cx="1433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width 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6434" y="5093136"/>
              <a:ext cx="616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0.5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52132" y="5093136"/>
              <a:ext cx="3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45205" y="1977889"/>
              <a:ext cx="300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232048" y="3473823"/>
              <a:ext cx="1537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height 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64246" y="3463846"/>
              <a:ext cx="616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0.5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7074" y="4794206"/>
              <a:ext cx="3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0</a:t>
              </a:r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6911950" y="3623703"/>
              <a:ext cx="1459253" cy="1419431"/>
            </a:xfrm>
            <a:prstGeom prst="rtTriangle">
              <a:avLst/>
            </a:prstGeom>
            <a:solidFill>
              <a:schemeClr val="accent5">
                <a:alpha val="3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Ω(1)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904446" y="2242656"/>
              <a:ext cx="1472769" cy="2823584"/>
            </a:xfrm>
            <a:custGeom>
              <a:avLst/>
              <a:gdLst>
                <a:gd name="connsiteX0" fmla="*/ 0 w 1472769"/>
                <a:gd name="connsiteY0" fmla="*/ 0 h 2823584"/>
                <a:gd name="connsiteX1" fmla="*/ 13512 w 1472769"/>
                <a:gd name="connsiteY1" fmla="*/ 1432057 h 2823584"/>
                <a:gd name="connsiteX2" fmla="*/ 1472769 w 1472769"/>
                <a:gd name="connsiteY2" fmla="*/ 2823584 h 2823584"/>
                <a:gd name="connsiteX3" fmla="*/ 0 w 1472769"/>
                <a:gd name="connsiteY3" fmla="*/ 0 h 282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69" h="2823584">
                  <a:moveTo>
                    <a:pt x="0" y="0"/>
                  </a:moveTo>
                  <a:lnTo>
                    <a:pt x="13512" y="1432057"/>
                  </a:lnTo>
                  <a:lnTo>
                    <a:pt x="1472769" y="2823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n</a:t>
              </a:r>
              <a:r>
                <a:rPr lang="en-US" sz="2400" baseline="30000">
                  <a:latin typeface="Chalkboard"/>
                  <a:cs typeface="Chalkboard"/>
                </a:rPr>
                <a:t>1/2-a-b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96569" y="2310206"/>
              <a:ext cx="2001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exp(-n</a:t>
              </a:r>
              <a:r>
                <a:rPr lang="en-US" sz="2400" baseline="30000">
                  <a:latin typeface="Chalkboard"/>
                  <a:cs typeface="Chalkboard"/>
                </a:rPr>
                <a:t>a+(b-1)/2</a:t>
              </a:r>
              <a:r>
                <a:rPr lang="en-US" sz="2400">
                  <a:latin typeface="Chalkboard"/>
                  <a:cs typeface="Chalkboard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8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QMC and tunnelling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5230" y="1341301"/>
            <a:ext cx="4362770" cy="4018390"/>
            <a:chOff x="1005296" y="1341301"/>
            <a:chExt cx="4362770" cy="4018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828" y="2219668"/>
              <a:ext cx="4014539" cy="301090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89166" y="4898026"/>
              <a:ext cx="2454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Hamming weight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98638" y="3378143"/>
              <a:ext cx="227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imaginary time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9686" y="2375441"/>
              <a:ext cx="246594" cy="2622303"/>
            </a:xfrm>
            <a:prstGeom prst="rect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9634" y="1341301"/>
              <a:ext cx="2968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spike 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(width n</a:t>
              </a:r>
              <a:r>
                <a:rPr lang="en-US" sz="2400" baseline="30000">
                  <a:latin typeface="Chalkboard"/>
                  <a:cs typeface="Chalkboard"/>
                </a:rPr>
                <a:t>a</a:t>
              </a:r>
              <a:r>
                <a:rPr lang="en-US" sz="2400" baseline="-25000">
                  <a:latin typeface="Chalkboard"/>
                  <a:cs typeface="Chalkboard"/>
                </a:rPr>
                <a:t>,</a:t>
              </a:r>
              <a:r>
                <a:rPr lang="en-US" sz="2400">
                  <a:latin typeface="Chalkboard"/>
                  <a:cs typeface="Chalkboard"/>
                </a:rPr>
                <a:t> height n</a:t>
              </a:r>
              <a:r>
                <a:rPr lang="en-US" sz="2400" baseline="30000">
                  <a:latin typeface="Chalkboard"/>
                  <a:cs typeface="Chalkboard"/>
                </a:rPr>
                <a:t>b</a:t>
              </a:r>
              <a:r>
                <a:rPr lang="en-US" sz="2400">
                  <a:latin typeface="Chalkboard"/>
                  <a:cs typeface="Chalkboard"/>
                </a:rPr>
                <a:t>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85870" y="2450472"/>
            <a:ext cx="42581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ST = normalized spike time</a:t>
            </a:r>
          </a:p>
          <a:p>
            <a:r>
              <a:rPr lang="en-US" sz="2400">
                <a:latin typeface="Chalkboard"/>
                <a:cs typeface="Chalkboard"/>
              </a:rPr>
              <a:t>≈</a:t>
            </a:r>
            <a:r>
              <a:rPr lang="en-US" sz="2400" baseline="30000">
                <a:latin typeface="Chalkboard"/>
                <a:cs typeface="Chalkboard"/>
              </a:rPr>
              <a:t>d</a:t>
            </a:r>
            <a:r>
              <a:rPr lang="en-US" sz="2400">
                <a:latin typeface="Chalkboard"/>
                <a:cs typeface="Chalkboard"/>
              </a:rPr>
              <a:t> |N(0, n</a:t>
            </a:r>
            <a:r>
              <a:rPr lang="en-US" sz="2400" baseline="30000">
                <a:latin typeface="Chalkboard"/>
                <a:cs typeface="Chalkboard"/>
              </a:rPr>
              <a:t>a-1/2</a:t>
            </a:r>
            <a:r>
              <a:rPr lang="en-US" sz="2400">
                <a:latin typeface="Chalkboard"/>
                <a:cs typeface="Chalkboard"/>
              </a:rPr>
              <a:t>)|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/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proof using either Lévy’s thm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or quantum-classical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correspondence.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5230" y="5408372"/>
            <a:ext cx="8260887" cy="1259729"/>
            <a:chOff x="345230" y="5408372"/>
            <a:chExt cx="8260887" cy="1259729"/>
          </a:xfrm>
        </p:grpSpPr>
        <p:sp>
          <p:nvSpPr>
            <p:cNvPr id="12" name="TextBox 11"/>
            <p:cNvSpPr txBox="1"/>
            <p:nvPr/>
          </p:nvSpPr>
          <p:spPr>
            <a:xfrm>
              <a:off x="762230" y="6206436"/>
              <a:ext cx="768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  <a:sym typeface="Wingdings"/>
                </a:rPr>
                <a:t> if </a:t>
              </a:r>
              <a:r>
                <a:rPr lang="en-US" sz="2400">
                  <a:solidFill>
                    <a:schemeClr val="accent5"/>
                  </a:solidFill>
                  <a:latin typeface="Chalkboard"/>
                  <a:cs typeface="Chalkboard"/>
                  <a:sym typeface="Wingdings"/>
                </a:rPr>
                <a:t>a+b&lt;1/2 </a:t>
              </a:r>
              <a:r>
                <a:rPr lang="en-US" sz="2400">
                  <a:latin typeface="Chalkboard"/>
                  <a:cs typeface="Chalkboard"/>
                  <a:sym typeface="Wingdings"/>
                </a:rPr>
                <a:t>then typical paths don’t notice the spike.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5230" y="5408372"/>
              <a:ext cx="8260887" cy="755703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Feynman-Kac thm:</a:t>
              </a:r>
              <a:r>
                <a:rPr lang="en-US" sz="2400">
                  <a:latin typeface="Chalkboard"/>
                  <a:cs typeface="Chalkboard"/>
                </a:rPr>
                <a:t/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Pr[path | spike] = exp(-βST n</a:t>
              </a:r>
              <a:r>
                <a:rPr lang="en-US" sz="2400" baseline="30000">
                  <a:latin typeface="Chalkboard"/>
                  <a:cs typeface="Chalkboard"/>
                </a:rPr>
                <a:t>b</a:t>
              </a:r>
              <a:r>
                <a:rPr lang="en-US" sz="2400">
                  <a:latin typeface="Chalkboard"/>
                  <a:cs typeface="Chalkboard"/>
                </a:rPr>
                <a:t>) Pr[path | no spike]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97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instantons on the cheap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230" y="1341301"/>
            <a:ext cx="4362770" cy="4018390"/>
            <a:chOff x="1005296" y="1341301"/>
            <a:chExt cx="4362770" cy="40183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828" y="2219668"/>
              <a:ext cx="4014539" cy="30109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89166" y="4898026"/>
              <a:ext cx="2454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Hamming weight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98638" y="3378143"/>
              <a:ext cx="227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imaginary time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9686" y="2375441"/>
              <a:ext cx="246594" cy="2622303"/>
            </a:xfrm>
            <a:prstGeom prst="rect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99634" y="1341301"/>
              <a:ext cx="2968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spike 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(width n</a:t>
              </a:r>
              <a:r>
                <a:rPr lang="en-US" sz="2400" baseline="30000">
                  <a:latin typeface="Chalkboard"/>
                  <a:cs typeface="Chalkboard"/>
                </a:rPr>
                <a:t>a</a:t>
              </a:r>
              <a:r>
                <a:rPr lang="en-US" sz="2400" baseline="-25000">
                  <a:latin typeface="Chalkboard"/>
                  <a:cs typeface="Chalkboard"/>
                </a:rPr>
                <a:t>,</a:t>
              </a:r>
              <a:r>
                <a:rPr lang="en-US" sz="2400">
                  <a:latin typeface="Chalkboard"/>
                  <a:cs typeface="Chalkboard"/>
                </a:rPr>
                <a:t> height n</a:t>
              </a:r>
              <a:r>
                <a:rPr lang="en-US" sz="2400" baseline="30000">
                  <a:latin typeface="Chalkboard"/>
                  <a:cs typeface="Chalkboard"/>
                </a:rPr>
                <a:t>b</a:t>
              </a:r>
              <a:r>
                <a:rPr lang="en-US" sz="2400">
                  <a:latin typeface="Chalkboard"/>
                  <a:cs typeface="Chalkboard"/>
                </a:rPr>
                <a:t>)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141477" y="1454851"/>
            <a:ext cx="1356265" cy="920590"/>
          </a:xfrm>
          <a:prstGeom prst="roundRect">
            <a:avLst/>
          </a:prstGeom>
          <a:solidFill>
            <a:schemeClr val="accent4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Chalkboard"/>
                <a:cs typeface="Chalkboard"/>
              </a:rPr>
              <a:t>a&lt;1/2</a:t>
            </a:r>
          </a:p>
          <a:p>
            <a:r>
              <a:rPr lang="en-US" sz="2400">
                <a:latin typeface="Chalkboard"/>
                <a:cs typeface="Chalkboard"/>
              </a:rPr>
              <a:t>2a+b&lt;1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04420" y="3035733"/>
            <a:ext cx="4734599" cy="252183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Chalkboard"/>
                <a:cs typeface="Chalkboard"/>
              </a:rPr>
              <a:t>steps to traverse spike ≈ n</a:t>
            </a:r>
            <a:r>
              <a:rPr lang="en-US" sz="2400" baseline="30000">
                <a:latin typeface="Chalkboard"/>
                <a:cs typeface="Chalkboard"/>
              </a:rPr>
              <a:t>2a</a:t>
            </a:r>
          </a:p>
          <a:p>
            <a:r>
              <a:rPr lang="en-US" sz="2400">
                <a:latin typeface="Chalkboard"/>
                <a:cs typeface="Chalkboard"/>
              </a:rPr>
              <a:t/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min ST = n</a:t>
            </a:r>
            <a:r>
              <a:rPr lang="en-US" sz="2400" baseline="30000">
                <a:latin typeface="Chalkboard"/>
                <a:cs typeface="Chalkboard"/>
              </a:rPr>
              <a:t>2a</a:t>
            </a:r>
            <a:r>
              <a:rPr lang="en-US" sz="2400" baseline="-25000">
                <a:latin typeface="Chalkboard"/>
                <a:cs typeface="Chalkboard"/>
              </a:rPr>
              <a:t> </a:t>
            </a:r>
            <a:r>
              <a:rPr lang="en-US" sz="2400">
                <a:latin typeface="Chalkboard"/>
                <a:cs typeface="Chalkboard"/>
              </a:rPr>
              <a:t>/ βΓn</a:t>
            </a:r>
          </a:p>
          <a:p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Feynman-Kac </a:t>
            </a:r>
            <a:r>
              <a:rPr lang="en-US" sz="2400">
                <a:latin typeface="Chalkboard"/>
                <a:cs typeface="Chalkboard"/>
                <a:sym typeface="Wingdings"/>
              </a:rPr>
              <a:t></a:t>
            </a:r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prob reduced by ≈ </a:t>
            </a:r>
            <a:r>
              <a:rPr lang="en-US" sz="2400">
                <a:solidFill>
                  <a:schemeClr val="accent3"/>
                </a:solidFill>
                <a:latin typeface="Chalkboard"/>
                <a:cs typeface="Chalkboard"/>
              </a:rPr>
              <a:t>exp(-n</a:t>
            </a:r>
            <a:r>
              <a:rPr lang="en-US" sz="2400" baseline="30000">
                <a:solidFill>
                  <a:schemeClr val="accent3"/>
                </a:solidFill>
                <a:latin typeface="Chalkboard"/>
                <a:cs typeface="Chalkboard"/>
              </a:rPr>
              <a:t>2a+b-1</a:t>
            </a:r>
            <a:r>
              <a:rPr lang="en-US" sz="2400">
                <a:solidFill>
                  <a:schemeClr val="accent3"/>
                </a:solidFill>
                <a:latin typeface="Chalkboard"/>
                <a:cs typeface="Chalkboard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769" y="5647070"/>
            <a:ext cx="717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∴ 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2a+b≤1</a:t>
            </a:r>
            <a:r>
              <a:rPr lang="en-US" sz="2400">
                <a:latin typeface="Chalkboard"/>
                <a:cs typeface="Chalkboard"/>
              </a:rPr>
              <a:t> is the theshold to cross the spike once.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5303" y="1532212"/>
            <a:ext cx="223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cf JSIBMTN’16</a:t>
            </a:r>
          </a:p>
        </p:txBody>
      </p:sp>
    </p:spTree>
    <p:extLst>
      <p:ext uri="{BB962C8B-B14F-4D97-AF65-F5344CB8AC3E}">
        <p14:creationId xmlns:p14="http://schemas.microsoft.com/office/powerpoint/2010/main" val="160375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15" y="-186969"/>
            <a:ext cx="7770813" cy="1429871"/>
          </a:xfrm>
        </p:spPr>
        <p:txBody>
          <a:bodyPr/>
          <a:lstStyle/>
          <a:p>
            <a:r>
              <a:rPr lang="en-US"/>
              <a:t>canonical paths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50" y="967454"/>
            <a:ext cx="7073512" cy="505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Given Markov chain P(x,y) with stationary distribution π(x) and Q(x,y) = P(x,y) π(y) = Q(y,x). TFAE: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halkboard"/>
                <a:cs typeface="Chalkboard"/>
              </a:rPr>
              <a:t>P has a ≥1/poly(n) gap between the top two eigenvalues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halkboard"/>
                <a:cs typeface="Chalkboard"/>
              </a:rPr>
              <a:t>The conductance Φ is ≥1/poly(n).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Φ = min</a:t>
            </a:r>
            <a:r>
              <a:rPr lang="en-US" sz="2400" baseline="-25000">
                <a:latin typeface="Chalkboard"/>
                <a:cs typeface="Chalkboard"/>
              </a:rPr>
              <a:t>S</a:t>
            </a:r>
            <a:r>
              <a:rPr lang="en-US" sz="2400">
                <a:latin typeface="Chalkboard"/>
                <a:cs typeface="Chalkboard"/>
              </a:rPr>
              <a:t> Q(S, S</a:t>
            </a:r>
            <a:r>
              <a:rPr lang="en-US" sz="2400" baseline="30000">
                <a:latin typeface="Chalkboard"/>
                <a:cs typeface="Chalkboard"/>
              </a:rPr>
              <a:t>c</a:t>
            </a:r>
            <a:r>
              <a:rPr lang="en-US" sz="2400">
                <a:latin typeface="Chalkboard"/>
                <a:cs typeface="Chalkboard"/>
              </a:rPr>
              <a:t>) / π(S) π(S</a:t>
            </a:r>
            <a:r>
              <a:rPr lang="en-US" sz="2400" baseline="30000">
                <a:latin typeface="Chalkboard"/>
                <a:cs typeface="Chalkboard"/>
              </a:rPr>
              <a:t>c</a:t>
            </a:r>
            <a:r>
              <a:rPr lang="en-US" sz="2400">
                <a:latin typeface="Chalkboard"/>
                <a:cs typeface="Chalkboard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halkboard"/>
                <a:cs typeface="Chalkboard"/>
              </a:rPr>
              <a:t>For any x,y there exists a path γ</a:t>
            </a:r>
            <a:r>
              <a:rPr lang="en-US" sz="2400" baseline="-25000">
                <a:latin typeface="Chalkboard"/>
                <a:cs typeface="Chalkboard"/>
              </a:rPr>
              <a:t>xy</a:t>
            </a:r>
            <a:r>
              <a:rPr lang="en-US" sz="2400">
                <a:latin typeface="Chalkboard"/>
                <a:cs typeface="Chalkboard"/>
              </a:rPr>
              <a:t> from x -&gt; y routing π(x) π(y) units of flow such that each edge e has load ≤ poly(n) Q(e).  (“canonical paths/flows”)</a:t>
            </a:r>
          </a:p>
        </p:txBody>
      </p:sp>
      <p:sp>
        <p:nvSpPr>
          <p:cNvPr id="3" name="Freeform 2"/>
          <p:cNvSpPr/>
          <p:nvPr/>
        </p:nvSpPr>
        <p:spPr>
          <a:xfrm>
            <a:off x="7368504" y="603105"/>
            <a:ext cx="1128792" cy="2266318"/>
          </a:xfrm>
          <a:custGeom>
            <a:avLst/>
            <a:gdLst>
              <a:gd name="connsiteX0" fmla="*/ 188132 w 1128792"/>
              <a:gd name="connsiteY0" fmla="*/ 39771 h 2266318"/>
              <a:gd name="connsiteX1" fmla="*/ 188132 w 1128792"/>
              <a:gd name="connsiteY1" fmla="*/ 39771 h 2266318"/>
              <a:gd name="connsiteX2" fmla="*/ 1113114 w 1128792"/>
              <a:gd name="connsiteY2" fmla="*/ 243610 h 2266318"/>
              <a:gd name="connsiteX3" fmla="*/ 1128792 w 1128792"/>
              <a:gd name="connsiteY3" fmla="*/ 369049 h 2266318"/>
              <a:gd name="connsiteX4" fmla="*/ 1097437 w 1128792"/>
              <a:gd name="connsiteY4" fmla="*/ 729687 h 2266318"/>
              <a:gd name="connsiteX5" fmla="*/ 1019048 w 1128792"/>
              <a:gd name="connsiteY5" fmla="*/ 902166 h 2266318"/>
              <a:gd name="connsiteX6" fmla="*/ 940660 w 1128792"/>
              <a:gd name="connsiteY6" fmla="*/ 1058965 h 2266318"/>
              <a:gd name="connsiteX7" fmla="*/ 893627 w 1128792"/>
              <a:gd name="connsiteY7" fmla="*/ 1200084 h 2266318"/>
              <a:gd name="connsiteX8" fmla="*/ 830916 w 1128792"/>
              <a:gd name="connsiteY8" fmla="*/ 1294164 h 2266318"/>
              <a:gd name="connsiteX9" fmla="*/ 783883 w 1128792"/>
              <a:gd name="connsiteY9" fmla="*/ 1356883 h 2266318"/>
              <a:gd name="connsiteX10" fmla="*/ 721173 w 1128792"/>
              <a:gd name="connsiteY10" fmla="*/ 1482323 h 2266318"/>
              <a:gd name="connsiteX11" fmla="*/ 689817 w 1128792"/>
              <a:gd name="connsiteY11" fmla="*/ 1545042 h 2266318"/>
              <a:gd name="connsiteX12" fmla="*/ 658462 w 1128792"/>
              <a:gd name="connsiteY12" fmla="*/ 1639122 h 2266318"/>
              <a:gd name="connsiteX13" fmla="*/ 689817 w 1128792"/>
              <a:gd name="connsiteY13" fmla="*/ 1827281 h 2266318"/>
              <a:gd name="connsiteX14" fmla="*/ 736850 w 1128792"/>
              <a:gd name="connsiteY14" fmla="*/ 1874320 h 2266318"/>
              <a:gd name="connsiteX15" fmla="*/ 783883 w 1128792"/>
              <a:gd name="connsiteY15" fmla="*/ 1952720 h 2266318"/>
              <a:gd name="connsiteX16" fmla="*/ 815239 w 1128792"/>
              <a:gd name="connsiteY16" fmla="*/ 2046799 h 2266318"/>
              <a:gd name="connsiteX17" fmla="*/ 830916 w 1128792"/>
              <a:gd name="connsiteY17" fmla="*/ 2093839 h 2266318"/>
              <a:gd name="connsiteX18" fmla="*/ 799561 w 1128792"/>
              <a:gd name="connsiteY18" fmla="*/ 2250638 h 2266318"/>
              <a:gd name="connsiteX19" fmla="*/ 752528 w 1128792"/>
              <a:gd name="connsiteY19" fmla="*/ 2266318 h 2266318"/>
              <a:gd name="connsiteX20" fmla="*/ 486008 w 1128792"/>
              <a:gd name="connsiteY20" fmla="*/ 2250638 h 2266318"/>
              <a:gd name="connsiteX21" fmla="*/ 329231 w 1128792"/>
              <a:gd name="connsiteY21" fmla="*/ 2219278 h 2266318"/>
              <a:gd name="connsiteX22" fmla="*/ 282198 w 1128792"/>
              <a:gd name="connsiteY22" fmla="*/ 2187919 h 2266318"/>
              <a:gd name="connsiteX23" fmla="*/ 219487 w 1128792"/>
              <a:gd name="connsiteY23" fmla="*/ 2156559 h 2266318"/>
              <a:gd name="connsiteX24" fmla="*/ 172454 w 1128792"/>
              <a:gd name="connsiteY24" fmla="*/ 2140879 h 2266318"/>
              <a:gd name="connsiteX25" fmla="*/ 125421 w 1128792"/>
              <a:gd name="connsiteY25" fmla="*/ 2109519 h 2266318"/>
              <a:gd name="connsiteX26" fmla="*/ 94066 w 1128792"/>
              <a:gd name="connsiteY26" fmla="*/ 2062479 h 2266318"/>
              <a:gd name="connsiteX27" fmla="*/ 78388 w 1128792"/>
              <a:gd name="connsiteY27" fmla="*/ 1999760 h 2266318"/>
              <a:gd name="connsiteX28" fmla="*/ 47033 w 1128792"/>
              <a:gd name="connsiteY28" fmla="*/ 1890000 h 2266318"/>
              <a:gd name="connsiteX29" fmla="*/ 0 w 1128792"/>
              <a:gd name="connsiteY29" fmla="*/ 1498003 h 2266318"/>
              <a:gd name="connsiteX30" fmla="*/ 31355 w 1128792"/>
              <a:gd name="connsiteY30" fmla="*/ 1215764 h 2266318"/>
              <a:gd name="connsiteX31" fmla="*/ 78388 w 1128792"/>
              <a:gd name="connsiteY31" fmla="*/ 1184404 h 2266318"/>
              <a:gd name="connsiteX32" fmla="*/ 141099 w 1128792"/>
              <a:gd name="connsiteY32" fmla="*/ 1090325 h 2266318"/>
              <a:gd name="connsiteX33" fmla="*/ 203810 w 1128792"/>
              <a:gd name="connsiteY33" fmla="*/ 949206 h 2266318"/>
              <a:gd name="connsiteX34" fmla="*/ 188132 w 1128792"/>
              <a:gd name="connsiteY34" fmla="*/ 761047 h 2266318"/>
              <a:gd name="connsiteX35" fmla="*/ 109744 w 1128792"/>
              <a:gd name="connsiteY35" fmla="*/ 619928 h 2266318"/>
              <a:gd name="connsiteX36" fmla="*/ 94066 w 1128792"/>
              <a:gd name="connsiteY36" fmla="*/ 572888 h 2266318"/>
              <a:gd name="connsiteX37" fmla="*/ 62711 w 1128792"/>
              <a:gd name="connsiteY37" fmla="*/ 463129 h 2266318"/>
              <a:gd name="connsiteX38" fmla="*/ 78388 w 1128792"/>
              <a:gd name="connsiteY38" fmla="*/ 180890 h 2266318"/>
              <a:gd name="connsiteX39" fmla="*/ 125421 w 1128792"/>
              <a:gd name="connsiteY39" fmla="*/ 71131 h 2266318"/>
              <a:gd name="connsiteX40" fmla="*/ 141099 w 1128792"/>
              <a:gd name="connsiteY40" fmla="*/ 71131 h 2266318"/>
              <a:gd name="connsiteX41" fmla="*/ 141099 w 1128792"/>
              <a:gd name="connsiteY41" fmla="*/ 8411 h 226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28792" h="2266318">
                <a:moveTo>
                  <a:pt x="188132" y="39771"/>
                </a:moveTo>
                <a:lnTo>
                  <a:pt x="188132" y="39771"/>
                </a:lnTo>
                <a:cubicBezTo>
                  <a:pt x="1005659" y="97150"/>
                  <a:pt x="1037028" y="-187602"/>
                  <a:pt x="1113114" y="243610"/>
                </a:cubicBezTo>
                <a:cubicBezTo>
                  <a:pt x="1120436" y="285107"/>
                  <a:pt x="1123566" y="327236"/>
                  <a:pt x="1128792" y="369049"/>
                </a:cubicBezTo>
                <a:cubicBezTo>
                  <a:pt x="1118340" y="489262"/>
                  <a:pt x="1114499" y="610233"/>
                  <a:pt x="1097437" y="729687"/>
                </a:cubicBezTo>
                <a:cubicBezTo>
                  <a:pt x="1092670" y="763064"/>
                  <a:pt x="1029329" y="879545"/>
                  <a:pt x="1019048" y="902166"/>
                </a:cubicBezTo>
                <a:cubicBezTo>
                  <a:pt x="952372" y="1048875"/>
                  <a:pt x="1028163" y="913106"/>
                  <a:pt x="940660" y="1058965"/>
                </a:cubicBezTo>
                <a:cubicBezTo>
                  <a:pt x="927429" y="1111896"/>
                  <a:pt x="920874" y="1150124"/>
                  <a:pt x="893627" y="1200084"/>
                </a:cubicBezTo>
                <a:cubicBezTo>
                  <a:pt x="875582" y="1233172"/>
                  <a:pt x="851820" y="1262804"/>
                  <a:pt x="830916" y="1294164"/>
                </a:cubicBezTo>
                <a:cubicBezTo>
                  <a:pt x="816422" y="1315908"/>
                  <a:pt x="797049" y="1334310"/>
                  <a:pt x="783883" y="1356883"/>
                </a:cubicBezTo>
                <a:cubicBezTo>
                  <a:pt x="760331" y="1397264"/>
                  <a:pt x="742077" y="1440510"/>
                  <a:pt x="721173" y="1482323"/>
                </a:cubicBezTo>
                <a:cubicBezTo>
                  <a:pt x="710721" y="1503229"/>
                  <a:pt x="697207" y="1522868"/>
                  <a:pt x="689817" y="1545042"/>
                </a:cubicBezTo>
                <a:lnTo>
                  <a:pt x="658462" y="1639122"/>
                </a:lnTo>
                <a:cubicBezTo>
                  <a:pt x="668914" y="1701842"/>
                  <a:pt x="669712" y="1766959"/>
                  <a:pt x="689817" y="1827281"/>
                </a:cubicBezTo>
                <a:cubicBezTo>
                  <a:pt x="696828" y="1848316"/>
                  <a:pt x="723547" y="1856581"/>
                  <a:pt x="736850" y="1874320"/>
                </a:cubicBezTo>
                <a:cubicBezTo>
                  <a:pt x="755133" y="1898701"/>
                  <a:pt x="771274" y="1924976"/>
                  <a:pt x="783883" y="1952720"/>
                </a:cubicBezTo>
                <a:cubicBezTo>
                  <a:pt x="797560" y="1982813"/>
                  <a:pt x="804787" y="2015439"/>
                  <a:pt x="815239" y="2046799"/>
                </a:cubicBezTo>
                <a:lnTo>
                  <a:pt x="830916" y="2093839"/>
                </a:lnTo>
                <a:cubicBezTo>
                  <a:pt x="820464" y="2146105"/>
                  <a:pt x="821614" y="2202113"/>
                  <a:pt x="799561" y="2250638"/>
                </a:cubicBezTo>
                <a:cubicBezTo>
                  <a:pt x="792723" y="2265683"/>
                  <a:pt x="769054" y="2266318"/>
                  <a:pt x="752528" y="2266318"/>
                </a:cubicBezTo>
                <a:cubicBezTo>
                  <a:pt x="663534" y="2266318"/>
                  <a:pt x="574848" y="2255865"/>
                  <a:pt x="486008" y="2250638"/>
                </a:cubicBezTo>
                <a:cubicBezTo>
                  <a:pt x="464786" y="2247100"/>
                  <a:pt x="358997" y="2232037"/>
                  <a:pt x="329231" y="2219278"/>
                </a:cubicBezTo>
                <a:cubicBezTo>
                  <a:pt x="311912" y="2211855"/>
                  <a:pt x="298558" y="2197269"/>
                  <a:pt x="282198" y="2187919"/>
                </a:cubicBezTo>
                <a:cubicBezTo>
                  <a:pt x="261906" y="2176322"/>
                  <a:pt x="240968" y="2165767"/>
                  <a:pt x="219487" y="2156559"/>
                </a:cubicBezTo>
                <a:cubicBezTo>
                  <a:pt x="204298" y="2150048"/>
                  <a:pt x="187235" y="2148271"/>
                  <a:pt x="172454" y="2140879"/>
                </a:cubicBezTo>
                <a:cubicBezTo>
                  <a:pt x="155601" y="2132451"/>
                  <a:pt x="141099" y="2119972"/>
                  <a:pt x="125421" y="2109519"/>
                </a:cubicBezTo>
                <a:cubicBezTo>
                  <a:pt x="114969" y="2093839"/>
                  <a:pt x="101488" y="2079800"/>
                  <a:pt x="94066" y="2062479"/>
                </a:cubicBezTo>
                <a:cubicBezTo>
                  <a:pt x="85578" y="2042671"/>
                  <a:pt x="84307" y="2020481"/>
                  <a:pt x="78388" y="1999760"/>
                </a:cubicBezTo>
                <a:cubicBezTo>
                  <a:pt x="33408" y="1842308"/>
                  <a:pt x="96042" y="2086060"/>
                  <a:pt x="47033" y="1890000"/>
                </a:cubicBezTo>
                <a:cubicBezTo>
                  <a:pt x="13027" y="1549884"/>
                  <a:pt x="36278" y="1679416"/>
                  <a:pt x="0" y="1498003"/>
                </a:cubicBezTo>
                <a:cubicBezTo>
                  <a:pt x="10452" y="1403923"/>
                  <a:pt x="8400" y="1307597"/>
                  <a:pt x="31355" y="1215764"/>
                </a:cubicBezTo>
                <a:cubicBezTo>
                  <a:pt x="35924" y="1197483"/>
                  <a:pt x="65981" y="1198586"/>
                  <a:pt x="78388" y="1184404"/>
                </a:cubicBezTo>
                <a:cubicBezTo>
                  <a:pt x="103204" y="1156039"/>
                  <a:pt x="129183" y="1126080"/>
                  <a:pt x="141099" y="1090325"/>
                </a:cubicBezTo>
                <a:cubicBezTo>
                  <a:pt x="178412" y="978368"/>
                  <a:pt x="154119" y="1023750"/>
                  <a:pt x="203810" y="949206"/>
                </a:cubicBezTo>
                <a:cubicBezTo>
                  <a:pt x="198584" y="886486"/>
                  <a:pt x="196449" y="823432"/>
                  <a:pt x="188132" y="761047"/>
                </a:cubicBezTo>
                <a:cubicBezTo>
                  <a:pt x="177625" y="682234"/>
                  <a:pt x="142657" y="718680"/>
                  <a:pt x="109744" y="619928"/>
                </a:cubicBezTo>
                <a:cubicBezTo>
                  <a:pt x="104518" y="604248"/>
                  <a:pt x="98606" y="588780"/>
                  <a:pt x="94066" y="572888"/>
                </a:cubicBezTo>
                <a:cubicBezTo>
                  <a:pt x="54689" y="435051"/>
                  <a:pt x="100304" y="575926"/>
                  <a:pt x="62711" y="463129"/>
                </a:cubicBezTo>
                <a:cubicBezTo>
                  <a:pt x="67937" y="369049"/>
                  <a:pt x="69456" y="274690"/>
                  <a:pt x="78388" y="180890"/>
                </a:cubicBezTo>
                <a:cubicBezTo>
                  <a:pt x="80590" y="157771"/>
                  <a:pt x="116185" y="83448"/>
                  <a:pt x="125421" y="71131"/>
                </a:cubicBezTo>
                <a:cubicBezTo>
                  <a:pt x="128556" y="66950"/>
                  <a:pt x="135873" y="71131"/>
                  <a:pt x="141099" y="71131"/>
                </a:cubicBezTo>
                <a:lnTo>
                  <a:pt x="141099" y="8411"/>
                </a:lnTo>
              </a:path>
            </a:pathLst>
          </a:cu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227454" y="2081483"/>
            <a:ext cx="1191503" cy="20383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2202" y="3058003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conductance</a:t>
            </a:r>
          </a:p>
        </p:txBody>
      </p:sp>
      <p:sp>
        <p:nvSpPr>
          <p:cNvPr id="9" name="Freeform 8"/>
          <p:cNvSpPr/>
          <p:nvPr/>
        </p:nvSpPr>
        <p:spPr>
          <a:xfrm>
            <a:off x="7417512" y="3938526"/>
            <a:ext cx="1128792" cy="2266318"/>
          </a:xfrm>
          <a:custGeom>
            <a:avLst/>
            <a:gdLst>
              <a:gd name="connsiteX0" fmla="*/ 188132 w 1128792"/>
              <a:gd name="connsiteY0" fmla="*/ 39771 h 2266318"/>
              <a:gd name="connsiteX1" fmla="*/ 188132 w 1128792"/>
              <a:gd name="connsiteY1" fmla="*/ 39771 h 2266318"/>
              <a:gd name="connsiteX2" fmla="*/ 1113114 w 1128792"/>
              <a:gd name="connsiteY2" fmla="*/ 243610 h 2266318"/>
              <a:gd name="connsiteX3" fmla="*/ 1128792 w 1128792"/>
              <a:gd name="connsiteY3" fmla="*/ 369049 h 2266318"/>
              <a:gd name="connsiteX4" fmla="*/ 1097437 w 1128792"/>
              <a:gd name="connsiteY4" fmla="*/ 729687 h 2266318"/>
              <a:gd name="connsiteX5" fmla="*/ 1019048 w 1128792"/>
              <a:gd name="connsiteY5" fmla="*/ 902166 h 2266318"/>
              <a:gd name="connsiteX6" fmla="*/ 940660 w 1128792"/>
              <a:gd name="connsiteY6" fmla="*/ 1058965 h 2266318"/>
              <a:gd name="connsiteX7" fmla="*/ 893627 w 1128792"/>
              <a:gd name="connsiteY7" fmla="*/ 1200084 h 2266318"/>
              <a:gd name="connsiteX8" fmla="*/ 830916 w 1128792"/>
              <a:gd name="connsiteY8" fmla="*/ 1294164 h 2266318"/>
              <a:gd name="connsiteX9" fmla="*/ 783883 w 1128792"/>
              <a:gd name="connsiteY9" fmla="*/ 1356883 h 2266318"/>
              <a:gd name="connsiteX10" fmla="*/ 721173 w 1128792"/>
              <a:gd name="connsiteY10" fmla="*/ 1482323 h 2266318"/>
              <a:gd name="connsiteX11" fmla="*/ 689817 w 1128792"/>
              <a:gd name="connsiteY11" fmla="*/ 1545042 h 2266318"/>
              <a:gd name="connsiteX12" fmla="*/ 658462 w 1128792"/>
              <a:gd name="connsiteY12" fmla="*/ 1639122 h 2266318"/>
              <a:gd name="connsiteX13" fmla="*/ 689817 w 1128792"/>
              <a:gd name="connsiteY13" fmla="*/ 1827281 h 2266318"/>
              <a:gd name="connsiteX14" fmla="*/ 736850 w 1128792"/>
              <a:gd name="connsiteY14" fmla="*/ 1874320 h 2266318"/>
              <a:gd name="connsiteX15" fmla="*/ 783883 w 1128792"/>
              <a:gd name="connsiteY15" fmla="*/ 1952720 h 2266318"/>
              <a:gd name="connsiteX16" fmla="*/ 815239 w 1128792"/>
              <a:gd name="connsiteY16" fmla="*/ 2046799 h 2266318"/>
              <a:gd name="connsiteX17" fmla="*/ 830916 w 1128792"/>
              <a:gd name="connsiteY17" fmla="*/ 2093839 h 2266318"/>
              <a:gd name="connsiteX18" fmla="*/ 799561 w 1128792"/>
              <a:gd name="connsiteY18" fmla="*/ 2250638 h 2266318"/>
              <a:gd name="connsiteX19" fmla="*/ 752528 w 1128792"/>
              <a:gd name="connsiteY19" fmla="*/ 2266318 h 2266318"/>
              <a:gd name="connsiteX20" fmla="*/ 486008 w 1128792"/>
              <a:gd name="connsiteY20" fmla="*/ 2250638 h 2266318"/>
              <a:gd name="connsiteX21" fmla="*/ 329231 w 1128792"/>
              <a:gd name="connsiteY21" fmla="*/ 2219278 h 2266318"/>
              <a:gd name="connsiteX22" fmla="*/ 282198 w 1128792"/>
              <a:gd name="connsiteY22" fmla="*/ 2187919 h 2266318"/>
              <a:gd name="connsiteX23" fmla="*/ 219487 w 1128792"/>
              <a:gd name="connsiteY23" fmla="*/ 2156559 h 2266318"/>
              <a:gd name="connsiteX24" fmla="*/ 172454 w 1128792"/>
              <a:gd name="connsiteY24" fmla="*/ 2140879 h 2266318"/>
              <a:gd name="connsiteX25" fmla="*/ 125421 w 1128792"/>
              <a:gd name="connsiteY25" fmla="*/ 2109519 h 2266318"/>
              <a:gd name="connsiteX26" fmla="*/ 94066 w 1128792"/>
              <a:gd name="connsiteY26" fmla="*/ 2062479 h 2266318"/>
              <a:gd name="connsiteX27" fmla="*/ 78388 w 1128792"/>
              <a:gd name="connsiteY27" fmla="*/ 1999760 h 2266318"/>
              <a:gd name="connsiteX28" fmla="*/ 47033 w 1128792"/>
              <a:gd name="connsiteY28" fmla="*/ 1890000 h 2266318"/>
              <a:gd name="connsiteX29" fmla="*/ 0 w 1128792"/>
              <a:gd name="connsiteY29" fmla="*/ 1498003 h 2266318"/>
              <a:gd name="connsiteX30" fmla="*/ 31355 w 1128792"/>
              <a:gd name="connsiteY30" fmla="*/ 1215764 h 2266318"/>
              <a:gd name="connsiteX31" fmla="*/ 78388 w 1128792"/>
              <a:gd name="connsiteY31" fmla="*/ 1184404 h 2266318"/>
              <a:gd name="connsiteX32" fmla="*/ 141099 w 1128792"/>
              <a:gd name="connsiteY32" fmla="*/ 1090325 h 2266318"/>
              <a:gd name="connsiteX33" fmla="*/ 203810 w 1128792"/>
              <a:gd name="connsiteY33" fmla="*/ 949206 h 2266318"/>
              <a:gd name="connsiteX34" fmla="*/ 188132 w 1128792"/>
              <a:gd name="connsiteY34" fmla="*/ 761047 h 2266318"/>
              <a:gd name="connsiteX35" fmla="*/ 109744 w 1128792"/>
              <a:gd name="connsiteY35" fmla="*/ 619928 h 2266318"/>
              <a:gd name="connsiteX36" fmla="*/ 94066 w 1128792"/>
              <a:gd name="connsiteY36" fmla="*/ 572888 h 2266318"/>
              <a:gd name="connsiteX37" fmla="*/ 62711 w 1128792"/>
              <a:gd name="connsiteY37" fmla="*/ 463129 h 2266318"/>
              <a:gd name="connsiteX38" fmla="*/ 78388 w 1128792"/>
              <a:gd name="connsiteY38" fmla="*/ 180890 h 2266318"/>
              <a:gd name="connsiteX39" fmla="*/ 125421 w 1128792"/>
              <a:gd name="connsiteY39" fmla="*/ 71131 h 2266318"/>
              <a:gd name="connsiteX40" fmla="*/ 141099 w 1128792"/>
              <a:gd name="connsiteY40" fmla="*/ 71131 h 2266318"/>
              <a:gd name="connsiteX41" fmla="*/ 141099 w 1128792"/>
              <a:gd name="connsiteY41" fmla="*/ 8411 h 226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28792" h="2266318">
                <a:moveTo>
                  <a:pt x="188132" y="39771"/>
                </a:moveTo>
                <a:lnTo>
                  <a:pt x="188132" y="39771"/>
                </a:lnTo>
                <a:cubicBezTo>
                  <a:pt x="1005659" y="97150"/>
                  <a:pt x="1037028" y="-187602"/>
                  <a:pt x="1113114" y="243610"/>
                </a:cubicBezTo>
                <a:cubicBezTo>
                  <a:pt x="1120436" y="285107"/>
                  <a:pt x="1123566" y="327236"/>
                  <a:pt x="1128792" y="369049"/>
                </a:cubicBezTo>
                <a:cubicBezTo>
                  <a:pt x="1118340" y="489262"/>
                  <a:pt x="1114499" y="610233"/>
                  <a:pt x="1097437" y="729687"/>
                </a:cubicBezTo>
                <a:cubicBezTo>
                  <a:pt x="1092670" y="763064"/>
                  <a:pt x="1029329" y="879545"/>
                  <a:pt x="1019048" y="902166"/>
                </a:cubicBezTo>
                <a:cubicBezTo>
                  <a:pt x="952372" y="1048875"/>
                  <a:pt x="1028163" y="913106"/>
                  <a:pt x="940660" y="1058965"/>
                </a:cubicBezTo>
                <a:cubicBezTo>
                  <a:pt x="927429" y="1111896"/>
                  <a:pt x="920874" y="1150124"/>
                  <a:pt x="893627" y="1200084"/>
                </a:cubicBezTo>
                <a:cubicBezTo>
                  <a:pt x="875582" y="1233172"/>
                  <a:pt x="851820" y="1262804"/>
                  <a:pt x="830916" y="1294164"/>
                </a:cubicBezTo>
                <a:cubicBezTo>
                  <a:pt x="816422" y="1315908"/>
                  <a:pt x="797049" y="1334310"/>
                  <a:pt x="783883" y="1356883"/>
                </a:cubicBezTo>
                <a:cubicBezTo>
                  <a:pt x="760331" y="1397264"/>
                  <a:pt x="742077" y="1440510"/>
                  <a:pt x="721173" y="1482323"/>
                </a:cubicBezTo>
                <a:cubicBezTo>
                  <a:pt x="710721" y="1503229"/>
                  <a:pt x="697207" y="1522868"/>
                  <a:pt x="689817" y="1545042"/>
                </a:cubicBezTo>
                <a:lnTo>
                  <a:pt x="658462" y="1639122"/>
                </a:lnTo>
                <a:cubicBezTo>
                  <a:pt x="668914" y="1701842"/>
                  <a:pt x="669712" y="1766959"/>
                  <a:pt x="689817" y="1827281"/>
                </a:cubicBezTo>
                <a:cubicBezTo>
                  <a:pt x="696828" y="1848316"/>
                  <a:pt x="723547" y="1856581"/>
                  <a:pt x="736850" y="1874320"/>
                </a:cubicBezTo>
                <a:cubicBezTo>
                  <a:pt x="755133" y="1898701"/>
                  <a:pt x="771274" y="1924976"/>
                  <a:pt x="783883" y="1952720"/>
                </a:cubicBezTo>
                <a:cubicBezTo>
                  <a:pt x="797560" y="1982813"/>
                  <a:pt x="804787" y="2015439"/>
                  <a:pt x="815239" y="2046799"/>
                </a:cubicBezTo>
                <a:lnTo>
                  <a:pt x="830916" y="2093839"/>
                </a:lnTo>
                <a:cubicBezTo>
                  <a:pt x="820464" y="2146105"/>
                  <a:pt x="821614" y="2202113"/>
                  <a:pt x="799561" y="2250638"/>
                </a:cubicBezTo>
                <a:cubicBezTo>
                  <a:pt x="792723" y="2265683"/>
                  <a:pt x="769054" y="2266318"/>
                  <a:pt x="752528" y="2266318"/>
                </a:cubicBezTo>
                <a:cubicBezTo>
                  <a:pt x="663534" y="2266318"/>
                  <a:pt x="574848" y="2255865"/>
                  <a:pt x="486008" y="2250638"/>
                </a:cubicBezTo>
                <a:cubicBezTo>
                  <a:pt x="464786" y="2247100"/>
                  <a:pt x="358997" y="2232037"/>
                  <a:pt x="329231" y="2219278"/>
                </a:cubicBezTo>
                <a:cubicBezTo>
                  <a:pt x="311912" y="2211855"/>
                  <a:pt x="298558" y="2197269"/>
                  <a:pt x="282198" y="2187919"/>
                </a:cubicBezTo>
                <a:cubicBezTo>
                  <a:pt x="261906" y="2176322"/>
                  <a:pt x="240968" y="2165767"/>
                  <a:pt x="219487" y="2156559"/>
                </a:cubicBezTo>
                <a:cubicBezTo>
                  <a:pt x="204298" y="2150048"/>
                  <a:pt x="187235" y="2148271"/>
                  <a:pt x="172454" y="2140879"/>
                </a:cubicBezTo>
                <a:cubicBezTo>
                  <a:pt x="155601" y="2132451"/>
                  <a:pt x="141099" y="2119972"/>
                  <a:pt x="125421" y="2109519"/>
                </a:cubicBezTo>
                <a:cubicBezTo>
                  <a:pt x="114969" y="2093839"/>
                  <a:pt x="101488" y="2079800"/>
                  <a:pt x="94066" y="2062479"/>
                </a:cubicBezTo>
                <a:cubicBezTo>
                  <a:pt x="85578" y="2042671"/>
                  <a:pt x="84307" y="2020481"/>
                  <a:pt x="78388" y="1999760"/>
                </a:cubicBezTo>
                <a:cubicBezTo>
                  <a:pt x="33408" y="1842308"/>
                  <a:pt x="96042" y="2086060"/>
                  <a:pt x="47033" y="1890000"/>
                </a:cubicBezTo>
                <a:cubicBezTo>
                  <a:pt x="13027" y="1549884"/>
                  <a:pt x="36278" y="1679416"/>
                  <a:pt x="0" y="1498003"/>
                </a:cubicBezTo>
                <a:cubicBezTo>
                  <a:pt x="10452" y="1403923"/>
                  <a:pt x="8400" y="1307597"/>
                  <a:pt x="31355" y="1215764"/>
                </a:cubicBezTo>
                <a:cubicBezTo>
                  <a:pt x="35924" y="1197483"/>
                  <a:pt x="65981" y="1198586"/>
                  <a:pt x="78388" y="1184404"/>
                </a:cubicBezTo>
                <a:cubicBezTo>
                  <a:pt x="103204" y="1156039"/>
                  <a:pt x="129183" y="1126080"/>
                  <a:pt x="141099" y="1090325"/>
                </a:cubicBezTo>
                <a:cubicBezTo>
                  <a:pt x="178412" y="978368"/>
                  <a:pt x="154119" y="1023750"/>
                  <a:pt x="203810" y="949206"/>
                </a:cubicBezTo>
                <a:cubicBezTo>
                  <a:pt x="198584" y="886486"/>
                  <a:pt x="196449" y="823432"/>
                  <a:pt x="188132" y="761047"/>
                </a:cubicBezTo>
                <a:cubicBezTo>
                  <a:pt x="177625" y="682234"/>
                  <a:pt x="142657" y="718680"/>
                  <a:pt x="109744" y="619928"/>
                </a:cubicBezTo>
                <a:cubicBezTo>
                  <a:pt x="104518" y="604248"/>
                  <a:pt x="98606" y="588780"/>
                  <a:pt x="94066" y="572888"/>
                </a:cubicBezTo>
                <a:cubicBezTo>
                  <a:pt x="54689" y="435051"/>
                  <a:pt x="100304" y="575926"/>
                  <a:pt x="62711" y="463129"/>
                </a:cubicBezTo>
                <a:cubicBezTo>
                  <a:pt x="67937" y="369049"/>
                  <a:pt x="69456" y="274690"/>
                  <a:pt x="78388" y="180890"/>
                </a:cubicBezTo>
                <a:cubicBezTo>
                  <a:pt x="80590" y="157771"/>
                  <a:pt x="116185" y="83448"/>
                  <a:pt x="125421" y="71131"/>
                </a:cubicBezTo>
                <a:cubicBezTo>
                  <a:pt x="128556" y="66950"/>
                  <a:pt x="135873" y="71131"/>
                  <a:pt x="141099" y="71131"/>
                </a:cubicBezTo>
                <a:lnTo>
                  <a:pt x="141099" y="8411"/>
                </a:lnTo>
              </a:path>
            </a:pathLst>
          </a:cu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72314" y="4170856"/>
            <a:ext cx="334674" cy="1818869"/>
          </a:xfrm>
          <a:custGeom>
            <a:avLst/>
            <a:gdLst>
              <a:gd name="connsiteX0" fmla="*/ 125421 w 334674"/>
              <a:gd name="connsiteY0" fmla="*/ 0 h 1818869"/>
              <a:gd name="connsiteX1" fmla="*/ 297875 w 334674"/>
              <a:gd name="connsiteY1" fmla="*/ 533117 h 1818869"/>
              <a:gd name="connsiteX2" fmla="*/ 329231 w 334674"/>
              <a:gd name="connsiteY2" fmla="*/ 1128953 h 1818869"/>
              <a:gd name="connsiteX3" fmla="*/ 219487 w 334674"/>
              <a:gd name="connsiteY3" fmla="*/ 1426871 h 1818869"/>
              <a:gd name="connsiteX4" fmla="*/ 0 w 334674"/>
              <a:gd name="connsiteY4" fmla="*/ 1818869 h 181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74" h="1818869">
                <a:moveTo>
                  <a:pt x="125421" y="0"/>
                </a:moveTo>
                <a:cubicBezTo>
                  <a:pt x="194664" y="172479"/>
                  <a:pt x="263907" y="344958"/>
                  <a:pt x="297875" y="533117"/>
                </a:cubicBezTo>
                <a:cubicBezTo>
                  <a:pt x="331843" y="721276"/>
                  <a:pt x="342296" y="979994"/>
                  <a:pt x="329231" y="1128953"/>
                </a:cubicBezTo>
                <a:cubicBezTo>
                  <a:pt x="316166" y="1277912"/>
                  <a:pt x="274359" y="1311885"/>
                  <a:pt x="219487" y="1426871"/>
                </a:cubicBezTo>
                <a:cubicBezTo>
                  <a:pt x="164615" y="1541857"/>
                  <a:pt x="0" y="1818869"/>
                  <a:pt x="0" y="1818869"/>
                </a:cubicBez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92494" y="4186536"/>
            <a:ext cx="385315" cy="1897269"/>
          </a:xfrm>
          <a:custGeom>
            <a:avLst/>
            <a:gdLst>
              <a:gd name="connsiteX0" fmla="*/ 385315 w 385315"/>
              <a:gd name="connsiteY0" fmla="*/ 0 h 1897269"/>
              <a:gd name="connsiteX1" fmla="*/ 165827 w 385315"/>
              <a:gd name="connsiteY1" fmla="*/ 344958 h 1897269"/>
              <a:gd name="connsiteX2" fmla="*/ 165827 w 385315"/>
              <a:gd name="connsiteY2" fmla="*/ 533116 h 1897269"/>
              <a:gd name="connsiteX3" fmla="*/ 103117 w 385315"/>
              <a:gd name="connsiteY3" fmla="*/ 799675 h 1897269"/>
              <a:gd name="connsiteX4" fmla="*/ 9051 w 385315"/>
              <a:gd name="connsiteY4" fmla="*/ 940794 h 1897269"/>
              <a:gd name="connsiteX5" fmla="*/ 9051 w 385315"/>
              <a:gd name="connsiteY5" fmla="*/ 1238712 h 1897269"/>
              <a:gd name="connsiteX6" fmla="*/ 56084 w 385315"/>
              <a:gd name="connsiteY6" fmla="*/ 1583670 h 1897269"/>
              <a:gd name="connsiteX7" fmla="*/ 165827 w 385315"/>
              <a:gd name="connsiteY7" fmla="*/ 1897269 h 18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315" h="1897269">
                <a:moveTo>
                  <a:pt x="385315" y="0"/>
                </a:moveTo>
                <a:cubicBezTo>
                  <a:pt x="293861" y="128052"/>
                  <a:pt x="202408" y="256105"/>
                  <a:pt x="165827" y="344958"/>
                </a:cubicBezTo>
                <a:cubicBezTo>
                  <a:pt x="129246" y="433811"/>
                  <a:pt x="176279" y="457330"/>
                  <a:pt x="165827" y="533116"/>
                </a:cubicBezTo>
                <a:cubicBezTo>
                  <a:pt x="155375" y="608902"/>
                  <a:pt x="129246" y="731729"/>
                  <a:pt x="103117" y="799675"/>
                </a:cubicBezTo>
                <a:cubicBezTo>
                  <a:pt x="76988" y="867621"/>
                  <a:pt x="24729" y="867621"/>
                  <a:pt x="9051" y="940794"/>
                </a:cubicBezTo>
                <a:cubicBezTo>
                  <a:pt x="-6627" y="1013967"/>
                  <a:pt x="1212" y="1131566"/>
                  <a:pt x="9051" y="1238712"/>
                </a:cubicBezTo>
                <a:cubicBezTo>
                  <a:pt x="16890" y="1345858"/>
                  <a:pt x="29955" y="1473911"/>
                  <a:pt x="56084" y="1583670"/>
                </a:cubicBezTo>
                <a:cubicBezTo>
                  <a:pt x="82213" y="1693429"/>
                  <a:pt x="165827" y="1897269"/>
                  <a:pt x="165827" y="1897269"/>
                </a:cubicBez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854436" y="3935657"/>
            <a:ext cx="94142" cy="2195187"/>
          </a:xfrm>
          <a:custGeom>
            <a:avLst/>
            <a:gdLst>
              <a:gd name="connsiteX0" fmla="*/ 94142 w 94142"/>
              <a:gd name="connsiteY0" fmla="*/ 0 h 2195187"/>
              <a:gd name="connsiteX1" fmla="*/ 78464 w 94142"/>
              <a:gd name="connsiteY1" fmla="*/ 564476 h 2195187"/>
              <a:gd name="connsiteX2" fmla="*/ 76 w 94142"/>
              <a:gd name="connsiteY2" fmla="*/ 1912949 h 2195187"/>
              <a:gd name="connsiteX3" fmla="*/ 94142 w 94142"/>
              <a:gd name="connsiteY3" fmla="*/ 2195187 h 21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2" h="2195187">
                <a:moveTo>
                  <a:pt x="94142" y="0"/>
                </a:moveTo>
                <a:cubicBezTo>
                  <a:pt x="94142" y="122825"/>
                  <a:pt x="94142" y="245651"/>
                  <a:pt x="78464" y="564476"/>
                </a:cubicBezTo>
                <a:cubicBezTo>
                  <a:pt x="62786" y="883301"/>
                  <a:pt x="-2537" y="1641164"/>
                  <a:pt x="76" y="1912949"/>
                </a:cubicBezTo>
                <a:cubicBezTo>
                  <a:pt x="2689" y="2184734"/>
                  <a:pt x="94142" y="2195187"/>
                  <a:pt x="94142" y="2195187"/>
                </a:cubicBez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02415" y="6236204"/>
            <a:ext cx="230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canonical paths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1918" y="5854649"/>
            <a:ext cx="6308154" cy="78997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Chalkboard"/>
                <a:cs typeface="Chalkboard"/>
              </a:rPr>
              <a:t>Heuristics analyze some plausible cut.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Proofs analyze all cuts or construct paths.</a:t>
            </a:r>
          </a:p>
        </p:txBody>
      </p:sp>
    </p:spTree>
    <p:extLst>
      <p:ext uri="{BB962C8B-B14F-4D97-AF65-F5344CB8AC3E}">
        <p14:creationId xmlns:p14="http://schemas.microsoft.com/office/powerpoint/2010/main" val="80890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8191571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/>
              <a:t>multidimensional / non-bit-symmetric tunneling.</a:t>
            </a:r>
            <a:br>
              <a:rPr lang="en-US"/>
            </a:br>
            <a:r>
              <a:rPr lang="en-US"/>
              <a:t>The a+b&lt;1/2 approach generalizes to whenever</a:t>
            </a:r>
          </a:p>
          <a:p>
            <a:pPr lvl="1">
              <a:buFont typeface="Arial"/>
              <a:buChar char="•"/>
            </a:pPr>
            <a:r>
              <a:rPr lang="en-US"/>
              <a:t>The unperturbed problem has good canonical paths.</a:t>
            </a:r>
          </a:p>
          <a:p>
            <a:pPr lvl="1">
              <a:buFont typeface="Arial"/>
              <a:buChar char="•"/>
            </a:pPr>
            <a:r>
              <a:rPr lang="en-US"/>
              <a:t>The perturbation is small relative to the gap.</a:t>
            </a:r>
          </a:p>
          <a:p>
            <a:pPr marL="349250" lvl="1" indent="0">
              <a:buNone/>
            </a:pPr>
            <a:r>
              <a:rPr lang="en-US"/>
              <a:t>What about the 2a+b &lt; 1 scenario?</a:t>
            </a:r>
          </a:p>
          <a:p>
            <a:pPr>
              <a:buFont typeface="Arial"/>
              <a:buChar char="•"/>
            </a:pPr>
            <a:r>
              <a:rPr lang="en-US"/>
              <a:t>Quantum state geometry vs QMC geometry.</a:t>
            </a:r>
          </a:p>
          <a:p>
            <a:pPr lvl="1">
              <a:buFont typeface="Arial"/>
              <a:buChar char="•"/>
            </a:pPr>
            <a:r>
              <a:rPr lang="en-US"/>
              <a:t>Ground states of gapped Hamiltonian have high conductance.</a:t>
            </a:r>
          </a:p>
          <a:p>
            <a:pPr lvl="1">
              <a:buFont typeface="Arial"/>
              <a:buChar char="•"/>
            </a:pPr>
            <a:r>
              <a:rPr lang="en-US"/>
              <a:t>When does this imply that </a:t>
            </a:r>
            <a:r>
              <a:rPr lang="en-US">
                <a:solidFill>
                  <a:srgbClr val="FFFF00"/>
                </a:solidFill>
              </a:rPr>
              <a:t>paths </a:t>
            </a:r>
            <a:r>
              <a:rPr lang="en-US"/>
              <a:t>in QMC do too?</a:t>
            </a:r>
          </a:p>
          <a:p>
            <a:pPr>
              <a:buFont typeface="Arial"/>
              <a:buChar char="•"/>
            </a:pPr>
            <a:r>
              <a:rPr lang="en-US"/>
              <a:t>Poly-time simulation of AQC or exponential separation?</a:t>
            </a:r>
          </a:p>
          <a:p>
            <a:pPr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1-d canonical path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32805"/>
              </p:ext>
            </p:extLst>
          </p:nvPr>
        </p:nvGraphicFramePr>
        <p:xfrm>
          <a:off x="368816" y="1314200"/>
          <a:ext cx="2296384" cy="2413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96"/>
                <a:gridCol w="574096"/>
                <a:gridCol w="574096"/>
                <a:gridCol w="574096"/>
              </a:tblGrid>
              <a:tr h="3363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2.1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3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44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67994"/>
              </p:ext>
            </p:extLst>
          </p:nvPr>
        </p:nvGraphicFramePr>
        <p:xfrm>
          <a:off x="6416025" y="4046427"/>
          <a:ext cx="2296384" cy="2413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96"/>
                <a:gridCol w="574096"/>
                <a:gridCol w="574096"/>
                <a:gridCol w="574096"/>
              </a:tblGrid>
              <a:tr h="3363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2.1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3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44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02180"/>
              </p:ext>
            </p:extLst>
          </p:nvPr>
        </p:nvGraphicFramePr>
        <p:xfrm>
          <a:off x="1344257" y="4125883"/>
          <a:ext cx="2296384" cy="2413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96"/>
                <a:gridCol w="574096"/>
                <a:gridCol w="574096"/>
                <a:gridCol w="574096"/>
              </a:tblGrid>
              <a:tr h="336397"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2.1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3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44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29456"/>
              </p:ext>
            </p:extLst>
          </p:nvPr>
        </p:nvGraphicFramePr>
        <p:xfrm>
          <a:off x="4185339" y="1328463"/>
          <a:ext cx="2296384" cy="2413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96"/>
                <a:gridCol w="574096"/>
                <a:gridCol w="574096"/>
                <a:gridCol w="574096"/>
              </a:tblGrid>
              <a:tr h="336397"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2.1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4,1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397"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4,2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4,3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4,4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554"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4,5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444">
                <a:tc>
                  <a:txBody>
                    <a:bodyPr/>
                    <a:lstStyle/>
                    <a:p>
                      <a:r>
                        <a:rPr lang="en-US" baseline="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1,6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2,6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3,6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baseline="-25000">
                          <a:latin typeface="Chalkboard"/>
                          <a:cs typeface="Chalkboard"/>
                        </a:rPr>
                        <a:t>4,6</a:t>
                      </a:r>
                      <a:endParaRPr lang="en-US">
                        <a:latin typeface="Chalkboard"/>
                        <a:cs typeface="Chalkboard"/>
                      </a:endParaRP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21167" y="3742089"/>
            <a:ext cx="501685" cy="820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2492449" y="2540145"/>
            <a:ext cx="517658" cy="1585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66883" y="1881589"/>
            <a:ext cx="623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Chalkboard"/>
                <a:cs typeface="Chalkboard"/>
              </a:rPr>
              <a:t>...</a:t>
            </a:r>
          </a:p>
        </p:txBody>
      </p:sp>
      <p:cxnSp>
        <p:nvCxnSpPr>
          <p:cNvPr id="14" name="Straight Arrow Connector 13"/>
          <p:cNvCxnSpPr>
            <a:stCxn id="13" idx="3"/>
            <a:endCxn id="7" idx="1"/>
          </p:cNvCxnSpPr>
          <p:nvPr/>
        </p:nvCxnSpPr>
        <p:spPr>
          <a:xfrm>
            <a:off x="3790232" y="2297088"/>
            <a:ext cx="395107" cy="238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593551" y="1160313"/>
            <a:ext cx="739754" cy="2885103"/>
          </a:xfrm>
          <a:custGeom>
            <a:avLst/>
            <a:gdLst>
              <a:gd name="connsiteX0" fmla="*/ 0 w 739754"/>
              <a:gd name="connsiteY0" fmla="*/ 2885103 h 2885103"/>
              <a:gd name="connsiteX1" fmla="*/ 109744 w 739754"/>
              <a:gd name="connsiteY1" fmla="*/ 1740470 h 2885103"/>
              <a:gd name="connsiteX2" fmla="*/ 658462 w 739754"/>
              <a:gd name="connsiteY2" fmla="*/ 1803190 h 2885103"/>
              <a:gd name="connsiteX3" fmla="*/ 736851 w 739754"/>
              <a:gd name="connsiteY3" fmla="*/ 0 h 288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754" h="2885103">
                <a:moveTo>
                  <a:pt x="0" y="2885103"/>
                </a:moveTo>
                <a:cubicBezTo>
                  <a:pt x="0" y="2402946"/>
                  <a:pt x="0" y="1920789"/>
                  <a:pt x="109744" y="1740470"/>
                </a:cubicBezTo>
                <a:cubicBezTo>
                  <a:pt x="219488" y="1560151"/>
                  <a:pt x="553944" y="2093268"/>
                  <a:pt x="658462" y="1803190"/>
                </a:cubicBezTo>
                <a:cubicBezTo>
                  <a:pt x="762980" y="1513112"/>
                  <a:pt x="736851" y="0"/>
                  <a:pt x="736851" y="0"/>
                </a:cubicBezTo>
              </a:path>
            </a:pathLst>
          </a:custGeom>
          <a:ln w="57150" cmpd="sng"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7205" y="1419924"/>
            <a:ext cx="25499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energy penalty: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≤ 2 new jumps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≤ 1 term from H</a:t>
            </a:r>
            <a:r>
              <a:rPr lang="en-US" sz="2400" baseline="-25000">
                <a:latin typeface="Chalkboard"/>
                <a:cs typeface="Chalkboard"/>
              </a:rPr>
              <a:t>D</a:t>
            </a:r>
            <a:br>
              <a:rPr lang="en-US" sz="2400" baseline="-250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(L bonds each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with weight 1/L.)</a:t>
            </a:r>
          </a:p>
        </p:txBody>
      </p:sp>
      <p:cxnSp>
        <p:nvCxnSpPr>
          <p:cNvPr id="21" name="Straight Arrow Connector 20"/>
          <p:cNvCxnSpPr>
            <a:stCxn id="7" idx="2"/>
          </p:cNvCxnSpPr>
          <p:nvPr/>
        </p:nvCxnSpPr>
        <p:spPr>
          <a:xfrm flipH="1">
            <a:off x="4593551" y="3742089"/>
            <a:ext cx="739980" cy="1197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81876" y="4683894"/>
            <a:ext cx="623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Chalkboard"/>
                <a:cs typeface="Chalkboard"/>
              </a:rPr>
              <a:t>...</a:t>
            </a:r>
          </a:p>
        </p:txBody>
      </p:sp>
      <p:cxnSp>
        <p:nvCxnSpPr>
          <p:cNvPr id="25" name="Straight Arrow Connector 24"/>
          <p:cNvCxnSpPr>
            <a:endCxn id="5" idx="1"/>
          </p:cNvCxnSpPr>
          <p:nvPr/>
        </p:nvCxnSpPr>
        <p:spPr>
          <a:xfrm>
            <a:off x="4905225" y="5253240"/>
            <a:ext cx="1510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750333" y="2483310"/>
            <a:ext cx="583198" cy="877544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891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69" y="212734"/>
            <a:ext cx="6645143" cy="1429871"/>
          </a:xfrm>
        </p:spPr>
        <p:txBody>
          <a:bodyPr/>
          <a:lstStyle/>
          <a:p>
            <a:r>
              <a:rPr lang="en-US"/>
              <a:t>QMC on the spike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88159" y="1147464"/>
            <a:ext cx="1371600" cy="1638300"/>
            <a:chOff x="6934200" y="2171700"/>
            <a:chExt cx="1371600" cy="1638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315200" y="2209800"/>
              <a:ext cx="0" cy="990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315200" y="3200400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7327900" y="2171700"/>
              <a:ext cx="901700" cy="1016000"/>
            </a:xfrm>
            <a:custGeom>
              <a:avLst/>
              <a:gdLst>
                <a:gd name="connsiteX0" fmla="*/ 0 w 901700"/>
                <a:gd name="connsiteY0" fmla="*/ 1016000 h 1016000"/>
                <a:gd name="connsiteX1" fmla="*/ 266700 w 901700"/>
                <a:gd name="connsiteY1" fmla="*/ 787400 h 1016000"/>
                <a:gd name="connsiteX2" fmla="*/ 266700 w 901700"/>
                <a:gd name="connsiteY2" fmla="*/ 0 h 1016000"/>
                <a:gd name="connsiteX3" fmla="*/ 330200 w 901700"/>
                <a:gd name="connsiteY3" fmla="*/ 736600 h 1016000"/>
                <a:gd name="connsiteX4" fmla="*/ 901700 w 901700"/>
                <a:gd name="connsiteY4" fmla="*/ 1778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00" h="1016000">
                  <a:moveTo>
                    <a:pt x="0" y="1016000"/>
                  </a:moveTo>
                  <a:lnTo>
                    <a:pt x="266700" y="787400"/>
                  </a:lnTo>
                  <a:lnTo>
                    <a:pt x="266700" y="0"/>
                  </a:lnTo>
                  <a:lnTo>
                    <a:pt x="330200" y="736600"/>
                  </a:lnTo>
                  <a:lnTo>
                    <a:pt x="901700" y="17780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200" y="3124200"/>
              <a:ext cx="990600" cy="6858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Hamming</a:t>
              </a:r>
              <a:b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</a:br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629400" y="2514600"/>
              <a:ext cx="990600" cy="381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energy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9572" y="1901854"/>
            <a:ext cx="3561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E’(z) = |z| + n</a:t>
            </a:r>
            <a:r>
              <a:rPr lang="en-US" sz="2800" baseline="30000">
                <a:latin typeface="Chalkboard"/>
                <a:cs typeface="Chalkboard"/>
              </a:rPr>
              <a:t>α</a:t>
            </a:r>
            <a:r>
              <a:rPr lang="en-US" sz="2800">
                <a:latin typeface="Chalkboard"/>
                <a:cs typeface="Chalkboard"/>
              </a:rPr>
              <a:t> 1</a:t>
            </a:r>
            <a:r>
              <a:rPr lang="en-US" sz="2800" baseline="-25000">
                <a:latin typeface="Chalkboard"/>
                <a:cs typeface="Chalkboard"/>
              </a:rPr>
              <a:t>|z|=n/4</a:t>
            </a:r>
            <a:endParaRPr lang="en-US" sz="2800">
              <a:latin typeface="Chalkboard"/>
              <a:cs typeface="Chalkboar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569" y="2581925"/>
            <a:ext cx="66878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Quantum gap ∝ 1-n</a:t>
            </a:r>
            <a:r>
              <a:rPr lang="en-US" sz="2400" baseline="30000">
                <a:latin typeface="Chalkboard"/>
                <a:cs typeface="Chalkboard"/>
              </a:rPr>
              <a:t>α-1/2</a:t>
            </a:r>
            <a:r>
              <a:rPr lang="en-US" sz="2400">
                <a:latin typeface="Chalkboard"/>
                <a:cs typeface="Chalkboard"/>
              </a:rPr>
              <a:t> for α&lt;1/2 [Reichardt]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or n</a:t>
            </a:r>
            <a:r>
              <a:rPr lang="en-US" sz="2400" baseline="30000">
                <a:latin typeface="Chalkboard"/>
                <a:cs typeface="Chalkboard"/>
              </a:rPr>
              <a:t>α-1/2</a:t>
            </a:r>
            <a:r>
              <a:rPr lang="en-US" sz="2400">
                <a:latin typeface="Chalkboard"/>
                <a:cs typeface="Chalkboard"/>
              </a:rPr>
              <a:t> for α&gt;1/2.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We show QMC works when α&lt;1/2.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97623" y="3925756"/>
            <a:ext cx="6919522" cy="2474226"/>
            <a:chOff x="297623" y="3925756"/>
            <a:chExt cx="6919522" cy="2474226"/>
          </a:xfrm>
        </p:grpSpPr>
        <p:sp>
          <p:nvSpPr>
            <p:cNvPr id="12" name="TextBox 11"/>
            <p:cNvSpPr txBox="1"/>
            <p:nvPr/>
          </p:nvSpPr>
          <p:spPr>
            <a:xfrm>
              <a:off x="297623" y="4387421"/>
              <a:ext cx="1607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E(z) = |z|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623" y="4910641"/>
              <a:ext cx="6919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π(z</a:t>
              </a:r>
              <a:r>
                <a:rPr lang="en-US" sz="2400" baseline="-25000">
                  <a:latin typeface="Chalkboard"/>
                  <a:cs typeface="Chalkboard"/>
                </a:rPr>
                <a:t>1,1,</a:t>
              </a:r>
              <a:r>
                <a:rPr lang="en-US" sz="2400">
                  <a:latin typeface="Chalkboard"/>
                  <a:cs typeface="Chalkboard"/>
                </a:rPr>
                <a:t> ..., z</a:t>
              </a:r>
              <a:r>
                <a:rPr lang="en-US" sz="2400" baseline="-25000">
                  <a:latin typeface="Chalkboard"/>
                  <a:cs typeface="Chalkboard"/>
                </a:rPr>
                <a:t>n,L</a:t>
              </a:r>
              <a:r>
                <a:rPr lang="en-US" sz="2400">
                  <a:latin typeface="Chalkboard"/>
                  <a:cs typeface="Chalkboard"/>
                </a:rPr>
                <a:t>) = π</a:t>
              </a:r>
              <a:r>
                <a:rPr lang="en-US" sz="2400" baseline="-25000">
                  <a:latin typeface="Chalkboard"/>
                  <a:cs typeface="Chalkboard"/>
                </a:rPr>
                <a:t>0</a:t>
              </a:r>
              <a:r>
                <a:rPr lang="en-US" sz="2400">
                  <a:latin typeface="Chalkboard"/>
                  <a:cs typeface="Chalkboard"/>
                </a:rPr>
                <a:t>(z</a:t>
              </a:r>
              <a:r>
                <a:rPr lang="en-US" sz="2400" baseline="-25000">
                  <a:latin typeface="Chalkboard"/>
                  <a:cs typeface="Chalkboard"/>
                </a:rPr>
                <a:t>1,1,</a:t>
              </a:r>
              <a:r>
                <a:rPr lang="en-US" sz="2400">
                  <a:latin typeface="Chalkboard"/>
                  <a:cs typeface="Chalkboard"/>
                </a:rPr>
                <a:t> ..., z</a:t>
              </a:r>
              <a:r>
                <a:rPr lang="en-US" sz="2400" baseline="-25000">
                  <a:latin typeface="Chalkboard"/>
                  <a:cs typeface="Chalkboard"/>
                </a:rPr>
                <a:t>1,L</a:t>
              </a:r>
              <a:r>
                <a:rPr lang="en-US" sz="2400">
                  <a:latin typeface="Chalkboard"/>
                  <a:cs typeface="Chalkboard"/>
                </a:rPr>
                <a:t>) ⋅ ... ⋅π</a:t>
              </a:r>
              <a:r>
                <a:rPr lang="en-US" sz="2400" baseline="-25000">
                  <a:latin typeface="Chalkboard"/>
                  <a:cs typeface="Chalkboard"/>
                </a:rPr>
                <a:t>0</a:t>
              </a:r>
              <a:r>
                <a:rPr lang="en-US" sz="2400">
                  <a:latin typeface="Chalkboard"/>
                  <a:cs typeface="Chalkboard"/>
                </a:rPr>
                <a:t>(z</a:t>
              </a:r>
              <a:r>
                <a:rPr lang="en-US" sz="2400" baseline="-25000">
                  <a:latin typeface="Chalkboard"/>
                  <a:cs typeface="Chalkboard"/>
                </a:rPr>
                <a:t>n,1,</a:t>
              </a:r>
              <a:r>
                <a:rPr lang="en-US" sz="2400">
                  <a:latin typeface="Chalkboard"/>
                  <a:cs typeface="Chalkboard"/>
                </a:rPr>
                <a:t> ..., z</a:t>
              </a:r>
              <a:r>
                <a:rPr lang="en-US" sz="2400" baseline="-25000">
                  <a:latin typeface="Chalkboard"/>
                  <a:cs typeface="Chalkboard"/>
                </a:rPr>
                <a:t>n,L</a:t>
              </a:r>
              <a:r>
                <a:rPr lang="en-US" sz="2400">
                  <a:latin typeface="Chalkboard"/>
                  <a:cs typeface="Chalkboard"/>
                </a:rPr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623" y="3925756"/>
              <a:ext cx="4367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E8950E"/>
                  </a:solidFill>
                  <a:latin typeface="Chalkboard"/>
                  <a:cs typeface="Chalkboard"/>
                </a:rPr>
                <a:t>relate to spikeless Hamiltonian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595" y="5423711"/>
              <a:ext cx="430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n decoupled 1-D Ising models.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3595" y="5938317"/>
              <a:ext cx="5745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π’(z) = C π(z) exp(-n</a:t>
              </a:r>
              <a:r>
                <a:rPr lang="en-US" sz="2400" baseline="30000">
                  <a:latin typeface="Chalkboard"/>
                  <a:cs typeface="Chalkboard"/>
                </a:rPr>
                <a:t>α</a:t>
              </a:r>
              <a:r>
                <a:rPr lang="en-US" sz="2400">
                  <a:latin typeface="Chalkboard"/>
                  <a:cs typeface="Chalkboard"/>
                </a:rPr>
                <a:t> [# |z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| = n/4] / 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98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6815" y="1775370"/>
            <a:ext cx="60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Problem:</a:t>
            </a:r>
            <a:r>
              <a:rPr lang="en-US" sz="2400" dirty="0" smtClean="0">
                <a:latin typeface="Chalkboard"/>
                <a:cs typeface="Chalkboard"/>
              </a:rPr>
              <a:t> Given f:{0,1}</a:t>
            </a:r>
            <a:r>
              <a:rPr lang="en-US" sz="2400" baseline="30000" dirty="0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msbm10"/>
                <a:ea typeface="msbm10"/>
                <a:cs typeface="msbm10"/>
              </a:rPr>
              <a:t>Z</a:t>
            </a:r>
            <a:r>
              <a:rPr lang="en-US" sz="2400" dirty="0" smtClean="0">
                <a:latin typeface="Chalkboard"/>
                <a:cs typeface="Chalkboard"/>
              </a:rPr>
              <a:t>, minimize f(z).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1739" y="1264536"/>
            <a:ext cx="4672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[</a:t>
            </a:r>
            <a:r>
              <a:rPr lang="en-US" sz="2000" dirty="0" err="1" smtClean="0">
                <a:latin typeface="Chalkboard"/>
                <a:cs typeface="Chalkboard"/>
              </a:rPr>
              <a:t>Farhi</a:t>
            </a:r>
            <a:r>
              <a:rPr lang="en-US" sz="2000" dirty="0" smtClean="0">
                <a:latin typeface="Chalkboard"/>
                <a:cs typeface="Chalkboard"/>
              </a:rPr>
              <a:t>, Goldstone, </a:t>
            </a:r>
            <a:r>
              <a:rPr lang="en-US" sz="2000" dirty="0" err="1" smtClean="0">
                <a:latin typeface="Chalkboard"/>
                <a:cs typeface="Chalkboard"/>
              </a:rPr>
              <a:t>Gutmann</a:t>
            </a:r>
            <a:r>
              <a:rPr lang="en-US" sz="2000" dirty="0" smtClean="0">
                <a:latin typeface="Chalkboard"/>
                <a:cs typeface="Chalkboard"/>
              </a:rPr>
              <a:t>, </a:t>
            </a:r>
            <a:r>
              <a:rPr lang="en-US" sz="2000" dirty="0" err="1" smtClean="0">
                <a:latin typeface="Chalkboard"/>
                <a:cs typeface="Chalkboard"/>
              </a:rPr>
              <a:t>Sipser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fr-FR" sz="2000" dirty="0" smtClean="0">
                <a:latin typeface="Chalkboard"/>
                <a:cs typeface="Chalkboard"/>
              </a:rPr>
              <a:t>’</a:t>
            </a:r>
            <a:r>
              <a:rPr lang="en-US" sz="2000" dirty="0" smtClean="0">
                <a:latin typeface="Chalkboard"/>
                <a:cs typeface="Chalkboard"/>
              </a:rPr>
              <a:t>00]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006" y="2346253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8950E"/>
                </a:solidFill>
                <a:latin typeface="Chalkboard"/>
                <a:cs typeface="Chalkboard"/>
              </a:rPr>
              <a:t>Approach:</a:t>
            </a:r>
            <a:r>
              <a:rPr lang="en-US" sz="2400" dirty="0" smtClean="0">
                <a:latin typeface="Chalkboard"/>
                <a:cs typeface="Chalkboard"/>
              </a:rPr>
              <a:t> apply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H(s) = (1-s) H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+ s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f</a:t>
            </a:r>
            <a:endParaRPr lang="en-US" sz="24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17" y="4550924"/>
            <a:ext cx="6519480" cy="1015663"/>
          </a:xfrm>
          <a:prstGeom prst="rect">
            <a:avLst/>
          </a:prstGeom>
          <a:noFill/>
          <a:ln>
            <a:solidFill>
              <a:srgbClr val="1D86C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  <a:latin typeface="Chalkboard"/>
                <a:cs typeface="Chalkboard"/>
              </a:rPr>
              <a:t>Adiabatic theorem: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Running for time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poly(1 / 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min</a:t>
            </a:r>
            <a:r>
              <a:rPr lang="en-US" sz="20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 [λ</a:t>
            </a:r>
            <a:r>
              <a:rPr lang="en-US" sz="2000" baseline="-25000" dirty="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(s)-λ</a:t>
            </a:r>
            <a:r>
              <a:rPr lang="en-US" sz="2000" baseline="-25000" dirty="0">
                <a:solidFill>
                  <a:srgbClr val="FFFF00"/>
                </a:solidFill>
                <a:latin typeface="Chalkboard"/>
                <a:cs typeface="Chalkboard"/>
              </a:rPr>
              <a:t>0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(s)])</a:t>
            </a:r>
            <a:r>
              <a:rPr lang="en-US" sz="2000" dirty="0" smtClean="0">
                <a:latin typeface="Chalkboard"/>
                <a:cs typeface="Chalkboard"/>
              </a:rPr>
              <a:t/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guarantees that we will end in the ground state of H</a:t>
            </a:r>
            <a:r>
              <a:rPr lang="en-US" sz="2000" baseline="-25000" dirty="0" smtClean="0">
                <a:latin typeface="Chalkboard"/>
                <a:cs typeface="Chalkboard"/>
              </a:rPr>
              <a:t>1</a:t>
            </a:r>
            <a:r>
              <a:rPr lang="en-US" sz="2000" dirty="0" smtClean="0">
                <a:latin typeface="Chalkboard"/>
                <a:cs typeface="Chalkboard"/>
              </a:rPr>
              <a:t>.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58" y="2884435"/>
            <a:ext cx="2356799" cy="94462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21" y="3014679"/>
            <a:ext cx="3501804" cy="820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26" y="5566587"/>
            <a:ext cx="3698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Not discussed in this talk: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noisy dynamics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non-stoquastic Hamiltonians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129" y="3995542"/>
            <a:ext cx="7192662" cy="461665"/>
          </a:xfrm>
          <a:prstGeom prst="rect">
            <a:avLst/>
          </a:prstGeom>
          <a:noFill/>
          <a:ln>
            <a:solidFill>
              <a:srgbClr val="1D86C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equiv: H(s) = (1-s) (hypercube Laplacian) + s diag(f)</a:t>
            </a:r>
          </a:p>
        </p:txBody>
      </p:sp>
    </p:spTree>
    <p:extLst>
      <p:ext uri="{BB962C8B-B14F-4D97-AF65-F5344CB8AC3E}">
        <p14:creationId xmlns:p14="http://schemas.microsoft.com/office/powerpoint/2010/main" val="218976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60" y="121023"/>
            <a:ext cx="8615438" cy="1429871"/>
          </a:xfrm>
        </p:spPr>
        <p:txBody>
          <a:bodyPr>
            <a:normAutofit fontScale="90000"/>
          </a:bodyPr>
          <a:lstStyle/>
          <a:p>
            <a:r>
              <a:rPr lang="en-US"/>
              <a:t>QAO vs simulated annealing (SA)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1600200"/>
            <a:ext cx="6172200" cy="21336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>
                <a:solidFill>
                  <a:srgbClr val="FF6600"/>
                </a:solidFill>
                <a:latin typeface="Chalkboard"/>
                <a:cs typeface="Chalkboard"/>
              </a:rPr>
              <a:t>Simulated annealing: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Given state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 repeatedly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Choose random neighbor y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With probability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min(1, exp((f(x)-f(y))/T)</a:t>
            </a:r>
            <a:b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replace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 with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y</a:t>
            </a: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.  Otherwise do nothing.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Gradually lower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T</a:t>
            </a:r>
            <a:endParaRPr lang="en-US" sz="2000" u="sng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5849" y="3840480"/>
            <a:ext cx="7010400" cy="21336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>
                <a:solidFill>
                  <a:srgbClr val="FF6600"/>
                </a:solidFill>
                <a:latin typeface="Chalkboard"/>
                <a:cs typeface="Chalkboard"/>
              </a:rPr>
              <a:t>Problems where QAO is exponentially faster than SA</a:t>
            </a:r>
          </a:p>
          <a:p>
            <a:endParaRPr lang="en-US" sz="200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8248" y="4381500"/>
            <a:ext cx="1371600" cy="1638300"/>
            <a:chOff x="6934200" y="2171700"/>
            <a:chExt cx="1371600" cy="16383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15200" y="2209800"/>
              <a:ext cx="0" cy="990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315200" y="3200400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7327900" y="2171700"/>
              <a:ext cx="901700" cy="1016000"/>
            </a:xfrm>
            <a:custGeom>
              <a:avLst/>
              <a:gdLst>
                <a:gd name="connsiteX0" fmla="*/ 0 w 901700"/>
                <a:gd name="connsiteY0" fmla="*/ 1016000 h 1016000"/>
                <a:gd name="connsiteX1" fmla="*/ 266700 w 901700"/>
                <a:gd name="connsiteY1" fmla="*/ 787400 h 1016000"/>
                <a:gd name="connsiteX2" fmla="*/ 266700 w 901700"/>
                <a:gd name="connsiteY2" fmla="*/ 0 h 1016000"/>
                <a:gd name="connsiteX3" fmla="*/ 330200 w 901700"/>
                <a:gd name="connsiteY3" fmla="*/ 736600 h 1016000"/>
                <a:gd name="connsiteX4" fmla="*/ 901700 w 901700"/>
                <a:gd name="connsiteY4" fmla="*/ 1778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00" h="1016000">
                  <a:moveTo>
                    <a:pt x="0" y="1016000"/>
                  </a:moveTo>
                  <a:lnTo>
                    <a:pt x="266700" y="787400"/>
                  </a:lnTo>
                  <a:lnTo>
                    <a:pt x="266700" y="0"/>
                  </a:lnTo>
                  <a:lnTo>
                    <a:pt x="330200" y="736600"/>
                  </a:lnTo>
                  <a:lnTo>
                    <a:pt x="901700" y="17780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5200" y="3124200"/>
              <a:ext cx="990600" cy="6858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Hamming</a:t>
              </a:r>
              <a:b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</a:br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weight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629400" y="2514600"/>
              <a:ext cx="990600" cy="381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energy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64920" y="4161087"/>
            <a:ext cx="1336964" cy="2087313"/>
            <a:chOff x="7315200" y="2027487"/>
            <a:chExt cx="1336964" cy="2087313"/>
          </a:xfrm>
        </p:grpSpPr>
        <p:sp>
          <p:nvSpPr>
            <p:cNvPr id="18" name="TextBox 17"/>
            <p:cNvSpPr txBox="1"/>
            <p:nvPr/>
          </p:nvSpPr>
          <p:spPr>
            <a:xfrm>
              <a:off x="7713518" y="2027487"/>
              <a:ext cx="346364" cy="44082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z</a:t>
              </a:r>
              <a:r>
                <a:rPr lang="en-US" sz="1800" baseline="-25000">
                  <a:solidFill>
                    <a:schemeClr val="tx1"/>
                  </a:solidFill>
                  <a:latin typeface="Chalkboard"/>
                  <a:cs typeface="Chalkboard"/>
                </a:rPr>
                <a:t>1</a:t>
              </a:r>
              <a:endParaRPr lang="en-US" sz="1800">
                <a:solidFill>
                  <a:schemeClr val="tx1"/>
                </a:solidFill>
                <a:latin typeface="Chalkboard"/>
                <a:cs typeface="Chalkboar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5200" y="2819400"/>
              <a:ext cx="346364" cy="44082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z</a:t>
              </a:r>
              <a:r>
                <a:rPr lang="en-US" sz="1800" baseline="-25000">
                  <a:solidFill>
                    <a:schemeClr val="tx1"/>
                  </a:solidFill>
                  <a:latin typeface="Chalkboard"/>
                  <a:cs typeface="Chalkboard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05800" y="2819400"/>
              <a:ext cx="346364" cy="44082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z</a:t>
              </a:r>
              <a:r>
                <a:rPr lang="en-US" sz="1800" baseline="-25000">
                  <a:solidFill>
                    <a:schemeClr val="tx1"/>
                  </a:solidFill>
                  <a:latin typeface="Chalkboard"/>
                  <a:cs typeface="Chalkboard"/>
                </a:rPr>
                <a:t>n</a:t>
              </a:r>
              <a:endParaRPr lang="en-US" sz="1800">
                <a:solidFill>
                  <a:schemeClr val="tx1"/>
                </a:solidFill>
                <a:latin typeface="Chalkboard"/>
                <a:cs typeface="Chalkboard"/>
              </a:endParaRP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>
            <a:xfrm flipH="1">
              <a:off x="7488382" y="2468313"/>
              <a:ext cx="398318" cy="351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0" idx="0"/>
            </p:cNvCxnSpPr>
            <p:nvPr/>
          </p:nvCxnSpPr>
          <p:spPr>
            <a:xfrm>
              <a:off x="7886700" y="2468313"/>
              <a:ext cx="592282" cy="351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20000" y="2819400"/>
              <a:ext cx="346364" cy="44082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z</a:t>
              </a:r>
              <a:r>
                <a:rPr lang="en-US" baseline="-25000">
                  <a:latin typeface="Chalkboard"/>
                  <a:cs typeface="Chalkboard"/>
                </a:rPr>
                <a:t>3</a:t>
              </a:r>
              <a:endParaRPr lang="en-US" sz="1800" baseline="-25000">
                <a:solidFill>
                  <a:schemeClr val="tx1"/>
                </a:solidFill>
                <a:latin typeface="Chalkboard"/>
                <a:cs typeface="Chalkboard"/>
              </a:endParaRPr>
            </a:p>
          </p:txBody>
        </p:sp>
        <p:cxnSp>
          <p:nvCxnSpPr>
            <p:cNvPr id="27" name="Straight Arrow Connector 26"/>
            <p:cNvCxnSpPr>
              <a:stCxn id="18" idx="2"/>
              <a:endCxn id="25" idx="0"/>
            </p:cNvCxnSpPr>
            <p:nvPr/>
          </p:nvCxnSpPr>
          <p:spPr>
            <a:xfrm flipH="1">
              <a:off x="7793182" y="2468313"/>
              <a:ext cx="93518" cy="351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91400" y="3200400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“bush of</a:t>
              </a:r>
            </a:p>
            <a:p>
              <a:r>
                <a:rPr lang="en-US" sz="1800">
                  <a:solidFill>
                    <a:schemeClr val="tx1"/>
                  </a:solidFill>
                  <a:latin typeface="Chalkboard"/>
                  <a:cs typeface="Chalkboard"/>
                </a:rPr>
                <a:t>implications”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02248" y="45720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QMC</a:t>
            </a:r>
          </a:p>
          <a:p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succeeds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75952" y="45401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QMC</a:t>
            </a:r>
            <a:b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succeeds</a:t>
            </a:r>
            <a:b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000">
                <a:solidFill>
                  <a:schemeClr val="tx1"/>
                </a:solidFill>
                <a:latin typeface="Chalkboard"/>
                <a:cs typeface="Chalkboard"/>
              </a:rPr>
              <a:t>(maybe)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6172200"/>
            <a:ext cx="80899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Chalkboard"/>
                <a:cs typeface="Chalkboard"/>
              </a:rPr>
              <a:t>Which problem features make QAO outperform classical?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0597" y="1600200"/>
            <a:ext cx="1760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Farhi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Goldstone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Gutmann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q-ph/0201013</a:t>
            </a:r>
          </a:p>
        </p:txBody>
      </p:sp>
    </p:spTree>
    <p:extLst>
      <p:ext uri="{BB962C8B-B14F-4D97-AF65-F5344CB8AC3E}">
        <p14:creationId xmlns:p14="http://schemas.microsoft.com/office/powerpoint/2010/main" val="227682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6411434" cy="1429871"/>
          </a:xfrm>
        </p:spPr>
        <p:txBody>
          <a:bodyPr>
            <a:normAutofit fontScale="90000"/>
          </a:bodyPr>
          <a:lstStyle/>
          <a:p>
            <a:r>
              <a:rPr lang="en-US"/>
              <a:t>possibilities for</a:t>
            </a:r>
            <a:br>
              <a:rPr lang="en-US"/>
            </a:br>
            <a:r>
              <a:rPr lang="en-US"/>
              <a:t>adiabatic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65" y="1720314"/>
            <a:ext cx="8569128" cy="4988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FFFF00"/>
                </a:solidFill>
              </a:rPr>
              <a:t>pessimistic</a:t>
            </a:r>
            <a:r>
              <a:rPr lang="en-US"/>
              <a:t>: There is a classical simulator that runs in time </a:t>
            </a:r>
            <a:br>
              <a:rPr lang="en-US"/>
            </a:br>
            <a:r>
              <a:rPr lang="en-US"/>
              <a:t>≤ poly(time required by the adiabatic algorithm).</a:t>
            </a:r>
          </a:p>
          <a:p>
            <a:pPr lvl="1"/>
            <a:r>
              <a:rPr lang="en-US"/>
              <a:t>Grover exhibits quadratic separation.</a:t>
            </a:r>
          </a:p>
          <a:p>
            <a:pPr lvl="1"/>
            <a:r>
              <a:rPr lang="en-US"/>
              <a:t>evidence in favor: QMC (for stoquastic Hamiltonians).</a:t>
            </a:r>
          </a:p>
          <a:p>
            <a:pPr marL="0" indent="0">
              <a:buNone/>
            </a:pPr>
            <a:r>
              <a:rPr lang="en-US">
                <a:solidFill>
                  <a:srgbClr val="FFFF00"/>
                </a:solidFill>
              </a:rPr>
              <a:t>optimistic</a:t>
            </a:r>
            <a:r>
              <a:rPr lang="en-US"/>
              <a:t>: Stoquastic adiabatic evolution is universal for quantum computing.  </a:t>
            </a:r>
          </a:p>
          <a:p>
            <a:pPr lvl="1"/>
            <a:r>
              <a:rPr lang="en-US"/>
              <a:t>Would imply collapse of PH &amp; “approx counting = exact counting”.  (Proof uses QMC + post-selection.)</a:t>
            </a:r>
          </a:p>
          <a:p>
            <a:pPr lvl="1"/>
            <a:r>
              <a:rPr lang="en-US"/>
              <a:t>Nothing rules out fast adiabatic algorithms for factoring or 3SAT.</a:t>
            </a:r>
          </a:p>
          <a:p>
            <a:pPr marL="0" indent="0">
              <a:buNone/>
            </a:pPr>
            <a:r>
              <a:rPr lang="en-US">
                <a:solidFill>
                  <a:srgbClr val="FFFF00"/>
                </a:solidFill>
              </a:rPr>
              <a:t>intermediate</a:t>
            </a:r>
            <a:r>
              <a:rPr lang="en-US"/>
              <a:t>: Exponential speedups (i.e. no simulation) but weaker than general-purpose QC. </a:t>
            </a:r>
          </a:p>
          <a:p>
            <a:pPr lvl="1"/>
            <a:r>
              <a:rPr lang="en-US"/>
              <a:t>Oracle speedup for mostly adiabatic evolution (NSK </a:t>
            </a:r>
            <a:r>
              <a:rPr lang="fr-FR"/>
              <a:t>’</a:t>
            </a:r>
            <a:r>
              <a:rPr lang="en-US"/>
              <a:t>12)</a:t>
            </a:r>
          </a:p>
          <a:p>
            <a:pPr lvl="1"/>
            <a:r>
              <a:rPr lang="en-US"/>
              <a:t>evidence in favor: QMC sometimes takes exponential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440" y="0"/>
            <a:ext cx="2913560" cy="16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quantum Monte Carlo (QMC)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209" y="3957605"/>
            <a:ext cx="775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aside: H gapped </a:t>
            </a:r>
            <a:r>
              <a:rPr lang="en-US" sz="2400">
                <a:latin typeface="Chalkboard"/>
                <a:cs typeface="Chalkboard"/>
                <a:sym typeface="Wingdings"/>
              </a:rPr>
              <a:t> p(z)=⟨z|ψ</a:t>
            </a:r>
            <a:r>
              <a:rPr lang="en-US" sz="2400" baseline="-25000">
                <a:latin typeface="Chalkboard"/>
                <a:cs typeface="Chalkboard"/>
                <a:sym typeface="Wingdings"/>
              </a:rPr>
              <a:t>0</a:t>
            </a:r>
            <a:r>
              <a:rPr lang="en-US" sz="2400">
                <a:latin typeface="Chalkboard"/>
                <a:cs typeface="Chalkboard"/>
                <a:sym typeface="Wingdings"/>
              </a:rPr>
              <a:t>⟩</a:t>
            </a:r>
            <a:r>
              <a:rPr lang="en-US" sz="2400" baseline="30000">
                <a:latin typeface="Chalkboard"/>
                <a:cs typeface="Chalkboard"/>
                <a:sym typeface="Wingdings"/>
              </a:rPr>
              <a:t>2</a:t>
            </a:r>
            <a:r>
              <a:rPr lang="en-US" sz="2400">
                <a:latin typeface="Chalkboard"/>
                <a:cs typeface="Chalkboard"/>
                <a:sym typeface="Wingdings"/>
              </a:rPr>
              <a:t> has high conductance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7000" y="1430163"/>
            <a:ext cx="5899973" cy="45617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stoquastic Hamiltonians: H</a:t>
            </a:r>
            <a:r>
              <a:rPr lang="en-US" sz="2400" baseline="-25000">
                <a:latin typeface="Chalkboard"/>
                <a:cs typeface="Chalkboard"/>
              </a:rPr>
              <a:t>xy</a:t>
            </a:r>
            <a:r>
              <a:rPr lang="en-US" sz="2400">
                <a:latin typeface="Chalkboard"/>
                <a:cs typeface="Chalkboard"/>
              </a:rPr>
              <a:t> ≤ 0 for x≠y.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5800" y="2172870"/>
            <a:ext cx="7632073" cy="1565439"/>
            <a:chOff x="685800" y="2156243"/>
            <a:chExt cx="7632073" cy="1721983"/>
          </a:xfrm>
        </p:grpSpPr>
        <p:sp>
          <p:nvSpPr>
            <p:cNvPr id="11" name="Rounded Rectangle 10"/>
            <p:cNvSpPr/>
            <p:nvPr/>
          </p:nvSpPr>
          <p:spPr>
            <a:xfrm>
              <a:off x="685800" y="2156243"/>
              <a:ext cx="7632073" cy="1721983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>
                  <a:latin typeface="Chalkboard"/>
                  <a:cs typeface="Chalkboard"/>
                </a:rPr>
                <a:t>implies                   is entrywise nonnegative</a:t>
              </a:r>
            </a:p>
            <a:p>
              <a:pPr marL="342900" indent="-342900">
                <a:buFont typeface="Arial"/>
                <a:buChar char="•"/>
              </a:pPr>
              <a:endParaRPr lang="en-US" sz="2400">
                <a:latin typeface="Chalkboard"/>
                <a:cs typeface="Chalkboard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400">
                  <a:latin typeface="Chalkboard"/>
                  <a:cs typeface="Chalkboard"/>
                </a:rPr>
                <a:t>|ψ</a:t>
              </a:r>
              <a:r>
                <a:rPr lang="en-US" sz="2400" baseline="-25000">
                  <a:latin typeface="Chalkboard"/>
                  <a:cs typeface="Chalkboard"/>
                </a:rPr>
                <a:t>0</a:t>
              </a:r>
              <a:r>
                <a:rPr lang="en-US" sz="2400">
                  <a:latin typeface="Chalkboard"/>
                  <a:cs typeface="Chalkboard"/>
                </a:rPr>
                <a:t>⟩⟨ψ</a:t>
              </a:r>
              <a:r>
                <a:rPr lang="en-US" sz="2400" baseline="-25000">
                  <a:latin typeface="Chalkboard"/>
                  <a:cs typeface="Chalkboard"/>
                </a:rPr>
                <a:t>0</a:t>
              </a:r>
              <a:r>
                <a:rPr lang="en-US" sz="2400">
                  <a:latin typeface="Chalkboard"/>
                  <a:cs typeface="Chalkboard"/>
                </a:rPr>
                <a:t>| = lim</a:t>
              </a:r>
              <a:r>
                <a:rPr lang="en-US" sz="2400" baseline="-25000">
                  <a:latin typeface="Chalkboard"/>
                  <a:cs typeface="Chalkboard"/>
                </a:rPr>
                <a:t>β→∞</a:t>
              </a:r>
              <a:r>
                <a:rPr lang="en-US" sz="2400">
                  <a:latin typeface="Chalkboard"/>
                  <a:cs typeface="Chalkboard"/>
                </a:rPr>
                <a:t>ρ is too.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972" y="2243841"/>
              <a:ext cx="1973223" cy="850165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3" y="4656448"/>
            <a:ext cx="6870023" cy="8708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6682" y="5450755"/>
            <a:ext cx="8123831" cy="1325390"/>
            <a:chOff x="226682" y="5450755"/>
            <a:chExt cx="8123831" cy="1325390"/>
          </a:xfrm>
        </p:grpSpPr>
        <p:sp>
          <p:nvSpPr>
            <p:cNvPr id="15" name="TextBox 14"/>
            <p:cNvSpPr txBox="1"/>
            <p:nvPr/>
          </p:nvSpPr>
          <p:spPr>
            <a:xfrm>
              <a:off x="226682" y="5450755"/>
              <a:ext cx="4425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can estimate by sampling from</a:t>
              </a: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5996688"/>
              <a:ext cx="7557025" cy="779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37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</a:t>
            </a:r>
            <a:r>
              <a:rPr lang="en-US" baseline="-25000" dirty="0"/>
              <a:t>cl</a:t>
            </a:r>
            <a:r>
              <a:rPr lang="en-US" dirty="0"/>
              <a:t>?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5201955" y="3466462"/>
            <a:ext cx="3835701" cy="1659291"/>
            <a:chOff x="5288265" y="3466462"/>
            <a:chExt cx="3462651" cy="1659291"/>
          </a:xfrm>
        </p:grpSpPr>
        <p:sp>
          <p:nvSpPr>
            <p:cNvPr id="129" name="Rounded Rectangle 128"/>
            <p:cNvSpPr/>
            <p:nvPr/>
          </p:nvSpPr>
          <p:spPr>
            <a:xfrm>
              <a:off x="5560837" y="3466462"/>
              <a:ext cx="3190079" cy="1659291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solidFill>
                    <a:schemeClr val="accent4"/>
                  </a:solidFill>
                  <a:latin typeface="Chalkboard"/>
                  <a:cs typeface="Chalkboard"/>
                </a:rPr>
                <a:t>Vertical bonds:</a:t>
              </a:r>
            </a:p>
            <a:p>
              <a:r>
                <a:rPr lang="en-US" sz="2400">
                  <a:latin typeface="Chalkboard"/>
                  <a:cs typeface="Chalkboard"/>
                </a:rPr>
                <a:t>ferromagnetic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energy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≈ln(βL/Γ)</a:t>
              </a:r>
              <a:r>
                <a:rPr lang="en-US" sz="2400">
                  <a:latin typeface="Chalkboard"/>
                  <a:cs typeface="Chalkboard"/>
                </a:rPr>
                <a:t>, i.e.</a:t>
              </a:r>
            </a:p>
            <a:p>
              <a:r>
                <a:rPr lang="en-US" sz="2400">
                  <a:latin typeface="Chalkboard"/>
                  <a:cs typeface="Chalkboard"/>
                </a:rPr>
                <a:t>disagree prob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≈βΓ/L.</a:t>
              </a:r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134" name="Straight Arrow Connector 133"/>
            <p:cNvCxnSpPr>
              <a:stCxn id="129" idx="1"/>
            </p:cNvCxnSpPr>
            <p:nvPr/>
          </p:nvCxnSpPr>
          <p:spPr>
            <a:xfrm flipH="1" flipV="1">
              <a:off x="5366883" y="3888618"/>
              <a:ext cx="193954" cy="407490"/>
            </a:xfrm>
            <a:prstGeom prst="straightConnector1">
              <a:avLst/>
            </a:prstGeom>
            <a:ln w="28575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9" idx="1"/>
            </p:cNvCxnSpPr>
            <p:nvPr/>
          </p:nvCxnSpPr>
          <p:spPr>
            <a:xfrm flipH="1">
              <a:off x="5288265" y="4296108"/>
              <a:ext cx="272572" cy="183719"/>
            </a:xfrm>
            <a:prstGeom prst="straightConnector1">
              <a:avLst/>
            </a:prstGeom>
            <a:ln w="28575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9" idx="1"/>
            </p:cNvCxnSpPr>
            <p:nvPr/>
          </p:nvCxnSpPr>
          <p:spPr>
            <a:xfrm flipH="1">
              <a:off x="5366883" y="4296108"/>
              <a:ext cx="193954" cy="592647"/>
            </a:xfrm>
            <a:prstGeom prst="straightConnector1">
              <a:avLst/>
            </a:prstGeom>
            <a:ln w="28575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820800" y="5299809"/>
            <a:ext cx="3735542" cy="1200703"/>
            <a:chOff x="4907110" y="5373842"/>
            <a:chExt cx="3735542" cy="1200703"/>
          </a:xfrm>
        </p:grpSpPr>
        <p:sp>
          <p:nvSpPr>
            <p:cNvPr id="139" name="Rounded Rectangle 138"/>
            <p:cNvSpPr/>
            <p:nvPr/>
          </p:nvSpPr>
          <p:spPr>
            <a:xfrm>
              <a:off x="5835617" y="5426527"/>
              <a:ext cx="2807035" cy="101791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solidFill>
                    <a:schemeClr val="accent4"/>
                  </a:solidFill>
                  <a:latin typeface="Chalkboard"/>
                  <a:cs typeface="Chalkboard"/>
                </a:rPr>
                <a:t>Horizontal bonds:</a:t>
              </a:r>
            </a:p>
            <a:p>
              <a:r>
                <a:rPr lang="en-US" sz="2400">
                  <a:latin typeface="Chalkboard"/>
                  <a:cs typeface="Chalkboard"/>
                </a:rPr>
                <a:t>= </a:t>
              </a:r>
              <a:r>
                <a:rPr lang="en-US" sz="2400">
                  <a:solidFill>
                    <a:schemeClr val="tx1"/>
                  </a:solidFill>
                  <a:latin typeface="Chalkboard"/>
                  <a:cs typeface="Chalkboard"/>
                </a:rPr>
                <a:t>β</a:t>
              </a:r>
              <a:r>
                <a:rPr lang="en-US" sz="2400">
                  <a:latin typeface="Chalkboard"/>
                  <a:cs typeface="Chalkboard"/>
                </a:rPr>
                <a:t>H</a:t>
              </a:r>
              <a:r>
                <a:rPr lang="en-US" sz="2400" baseline="-25000">
                  <a:latin typeface="Chalkboard"/>
                  <a:cs typeface="Chalkboard"/>
                </a:rPr>
                <a:t>D</a:t>
              </a:r>
              <a:r>
                <a:rPr lang="en-US" sz="2400">
                  <a:latin typeface="Chalkboard"/>
                  <a:cs typeface="Chalkboard"/>
                </a:rPr>
                <a:t> / L</a:t>
              </a: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907110" y="5958365"/>
              <a:ext cx="893627" cy="616180"/>
            </a:xfrm>
            <a:custGeom>
              <a:avLst/>
              <a:gdLst>
                <a:gd name="connsiteX0" fmla="*/ 893627 w 893627"/>
                <a:gd name="connsiteY0" fmla="*/ 0 h 616180"/>
                <a:gd name="connsiteX1" fmla="*/ 423297 w 893627"/>
                <a:gd name="connsiteY1" fmla="*/ 611517 h 616180"/>
                <a:gd name="connsiteX2" fmla="*/ 0 w 893627"/>
                <a:gd name="connsiteY2" fmla="*/ 297919 h 616180"/>
                <a:gd name="connsiteX3" fmla="*/ 0 w 893627"/>
                <a:gd name="connsiteY3" fmla="*/ 297919 h 616180"/>
                <a:gd name="connsiteX4" fmla="*/ 0 w 893627"/>
                <a:gd name="connsiteY4" fmla="*/ 297919 h 61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627" h="616180">
                  <a:moveTo>
                    <a:pt x="893627" y="0"/>
                  </a:moveTo>
                  <a:cubicBezTo>
                    <a:pt x="732931" y="280932"/>
                    <a:pt x="572235" y="561864"/>
                    <a:pt x="423297" y="611517"/>
                  </a:cubicBezTo>
                  <a:cubicBezTo>
                    <a:pt x="274359" y="661170"/>
                    <a:pt x="0" y="297919"/>
                    <a:pt x="0" y="297919"/>
                  </a:cubicBezTo>
                  <a:lnTo>
                    <a:pt x="0" y="297919"/>
                  </a:lnTo>
                  <a:lnTo>
                    <a:pt x="0" y="297919"/>
                  </a:lnTo>
                </a:path>
              </a:pathLst>
            </a:custGeom>
            <a:ln w="28575" cmpd="sng">
              <a:solidFill>
                <a:srgbClr val="B50B1B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936120" y="5373842"/>
              <a:ext cx="880295" cy="427724"/>
            </a:xfrm>
            <a:custGeom>
              <a:avLst/>
              <a:gdLst>
                <a:gd name="connsiteX0" fmla="*/ 880295 w 880295"/>
                <a:gd name="connsiteY0" fmla="*/ 427724 h 427724"/>
                <a:gd name="connsiteX1" fmla="*/ 613775 w 880295"/>
                <a:gd name="connsiteY1" fmla="*/ 51406 h 427724"/>
                <a:gd name="connsiteX2" fmla="*/ 80734 w 880295"/>
                <a:gd name="connsiteY2" fmla="*/ 20047 h 427724"/>
                <a:gd name="connsiteX3" fmla="*/ 2345 w 880295"/>
                <a:gd name="connsiteY3" fmla="*/ 208205 h 42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295" h="427724">
                  <a:moveTo>
                    <a:pt x="880295" y="427724"/>
                  </a:moveTo>
                  <a:cubicBezTo>
                    <a:pt x="813665" y="273538"/>
                    <a:pt x="747035" y="119352"/>
                    <a:pt x="613775" y="51406"/>
                  </a:cubicBezTo>
                  <a:cubicBezTo>
                    <a:pt x="480515" y="-16540"/>
                    <a:pt x="182639" y="-6086"/>
                    <a:pt x="80734" y="20047"/>
                  </a:cubicBezTo>
                  <a:cubicBezTo>
                    <a:pt x="-21171" y="46180"/>
                    <a:pt x="2345" y="208205"/>
                    <a:pt x="2345" y="208205"/>
                  </a:cubicBezTo>
                </a:path>
              </a:pathLst>
            </a:custGeom>
            <a:ln w="28575" cmpd="sng">
              <a:solidFill>
                <a:srgbClr val="B50B1B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1006" y="2444558"/>
            <a:ext cx="7925069" cy="4445870"/>
            <a:chOff x="357316" y="2444558"/>
            <a:chExt cx="7925069" cy="4445870"/>
          </a:xfrm>
        </p:grpSpPr>
        <p:grpSp>
          <p:nvGrpSpPr>
            <p:cNvPr id="155" name="Group 154"/>
            <p:cNvGrpSpPr/>
            <p:nvPr/>
          </p:nvGrpSpPr>
          <p:grpSpPr>
            <a:xfrm>
              <a:off x="357316" y="2444558"/>
              <a:ext cx="7925069" cy="3769480"/>
              <a:chOff x="357316" y="2444558"/>
              <a:chExt cx="7925069" cy="376948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3395915" y="3532634"/>
                <a:ext cx="1872327" cy="2681404"/>
                <a:chOff x="2902839" y="3534959"/>
                <a:chExt cx="1872327" cy="2681404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2902839" y="3534959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902839" y="4039792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902839" y="4544625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902839" y="504945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902839" y="5554291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902839" y="6059124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cxnSp>
              <p:nvCxnSpPr>
                <p:cNvPr id="20" name="Straight Connector 19"/>
                <p:cNvCxnSpPr>
                  <a:stCxn id="9" idx="4"/>
                  <a:endCxn id="14" idx="0"/>
                </p:cNvCxnSpPr>
                <p:nvPr/>
              </p:nvCxnSpPr>
              <p:spPr>
                <a:xfrm>
                  <a:off x="2981459" y="3692198"/>
                  <a:ext cx="0" cy="34759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endCxn id="15" idx="0"/>
                </p:cNvCxnSpPr>
                <p:nvPr/>
              </p:nvCxnSpPr>
              <p:spPr>
                <a:xfrm>
                  <a:off x="2981459" y="4197032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981459" y="4701866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981459" y="5206700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981459" y="5711534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>
                <a:xfrm>
                  <a:off x="3474535" y="3534959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474535" y="4039792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474535" y="4544625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474535" y="504945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474535" y="5554291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474535" y="6059124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cxnSp>
              <p:nvCxnSpPr>
                <p:cNvPr id="35" name="Straight Connector 34"/>
                <p:cNvCxnSpPr>
                  <a:stCxn id="29" idx="4"/>
                  <a:endCxn id="30" idx="0"/>
                </p:cNvCxnSpPr>
                <p:nvPr/>
              </p:nvCxnSpPr>
              <p:spPr>
                <a:xfrm>
                  <a:off x="3553155" y="3692198"/>
                  <a:ext cx="0" cy="34759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endCxn id="31" idx="0"/>
                </p:cNvCxnSpPr>
                <p:nvPr/>
              </p:nvCxnSpPr>
              <p:spPr>
                <a:xfrm>
                  <a:off x="3553155" y="4197032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553155" y="4701866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553155" y="5206700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553155" y="5711534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>
                  <a:off x="4046231" y="3534959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046231" y="4039792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046231" y="4544625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046231" y="504945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4046231" y="5554291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046231" y="6059124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cxnSp>
              <p:nvCxnSpPr>
                <p:cNvPr id="47" name="Straight Connector 46"/>
                <p:cNvCxnSpPr>
                  <a:stCxn id="41" idx="4"/>
                  <a:endCxn id="42" idx="0"/>
                </p:cNvCxnSpPr>
                <p:nvPr/>
              </p:nvCxnSpPr>
              <p:spPr>
                <a:xfrm>
                  <a:off x="4124851" y="3692198"/>
                  <a:ext cx="0" cy="34759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endCxn id="43" idx="0"/>
                </p:cNvCxnSpPr>
                <p:nvPr/>
              </p:nvCxnSpPr>
              <p:spPr>
                <a:xfrm>
                  <a:off x="4124851" y="4197032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124851" y="4701866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124851" y="5206700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124851" y="5711534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4617927" y="3534959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617927" y="4039792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617927" y="4544625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617927" y="504945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617927" y="5554291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617927" y="6059124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3" idx="4"/>
                  <a:endCxn id="54" idx="0"/>
                </p:cNvCxnSpPr>
                <p:nvPr/>
              </p:nvCxnSpPr>
              <p:spPr>
                <a:xfrm>
                  <a:off x="4696547" y="3692198"/>
                  <a:ext cx="0" cy="34759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endCxn id="55" idx="0"/>
                </p:cNvCxnSpPr>
                <p:nvPr/>
              </p:nvCxnSpPr>
              <p:spPr>
                <a:xfrm>
                  <a:off x="4696547" y="4197032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696547" y="4701866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696547" y="5206700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696547" y="5711534"/>
                  <a:ext cx="0" cy="347593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9" idx="6"/>
                  <a:endCxn id="29" idx="2"/>
                </p:cNvCxnSpPr>
                <p:nvPr/>
              </p:nvCxnSpPr>
              <p:spPr>
                <a:xfrm>
                  <a:off x="3060078" y="3613579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14" idx="6"/>
                  <a:endCxn id="30" idx="2"/>
                </p:cNvCxnSpPr>
                <p:nvPr/>
              </p:nvCxnSpPr>
              <p:spPr>
                <a:xfrm>
                  <a:off x="3060078" y="4118412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060078" y="4623245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060078" y="5128078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060078" y="5632911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3060078" y="6137744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626935" y="3623859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626935" y="4128692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626935" y="4633525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626935" y="5138358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626935" y="5643191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626935" y="6148024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193792" y="3623859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193792" y="4128692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193792" y="4633525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4193792" y="5138358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4193792" y="5643191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193792" y="6148024"/>
                  <a:ext cx="414457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/>
              <p:cNvSpPr txBox="1"/>
              <p:nvPr/>
            </p:nvSpPr>
            <p:spPr>
              <a:xfrm>
                <a:off x="419209" y="2444558"/>
                <a:ext cx="7863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Chalkboard"/>
                    <a:cs typeface="Chalkboard"/>
                  </a:rPr>
                  <a:t>e.g. 1-D transverse Ising model: H = ∑</a:t>
                </a:r>
                <a:r>
                  <a:rPr lang="en-US" sz="2400" baseline="-25000">
                    <a:latin typeface="Chalkboard"/>
                    <a:cs typeface="Chalkboard"/>
                  </a:rPr>
                  <a:t>i</a:t>
                </a:r>
                <a:r>
                  <a:rPr lang="en-US" sz="2400">
                    <a:latin typeface="Chalkboard"/>
                    <a:cs typeface="Chalkboard"/>
                  </a:rPr>
                  <a:t> Z</a:t>
                </a:r>
                <a:r>
                  <a:rPr lang="en-US" sz="2400" baseline="-25000">
                    <a:latin typeface="Chalkboard"/>
                    <a:cs typeface="Chalkboard"/>
                  </a:rPr>
                  <a:t>i</a:t>
                </a:r>
                <a:r>
                  <a:rPr lang="en-US" sz="2400">
                    <a:latin typeface="Chalkboard"/>
                    <a:cs typeface="Chalkboard"/>
                  </a:rPr>
                  <a:t> Z</a:t>
                </a:r>
                <a:r>
                  <a:rPr lang="en-US" sz="2400" baseline="-25000">
                    <a:latin typeface="Chalkboard"/>
                    <a:cs typeface="Chalkboard"/>
                  </a:rPr>
                  <a:t>i+1</a:t>
                </a:r>
                <a:r>
                  <a:rPr lang="en-US" sz="2400">
                    <a:latin typeface="Chalkboard"/>
                    <a:cs typeface="Chalkboard"/>
                  </a:rPr>
                  <a:t>  - </a:t>
                </a:r>
                <a:r>
                  <a:rPr lang="en-US" sz="2400">
                    <a:solidFill>
                      <a:srgbClr val="FFFFFF"/>
                    </a:solidFill>
                    <a:latin typeface="Chalkboard"/>
                    <a:cs typeface="Chalkboard"/>
                  </a:rPr>
                  <a:t>Γ</a:t>
                </a:r>
                <a:r>
                  <a:rPr lang="en-US" sz="2400">
                    <a:latin typeface="Chalkboard"/>
                    <a:cs typeface="Chalkboard"/>
                  </a:rPr>
                  <a:t>∑</a:t>
                </a:r>
                <a:r>
                  <a:rPr lang="en-US" sz="2400" baseline="-25000">
                    <a:latin typeface="Chalkboard"/>
                    <a:cs typeface="Chalkboard"/>
                  </a:rPr>
                  <a:t>i</a:t>
                </a:r>
                <a:r>
                  <a:rPr lang="en-US" sz="2400">
                    <a:latin typeface="Chalkboard"/>
                    <a:cs typeface="Chalkboard"/>
                  </a:rPr>
                  <a:t> X</a:t>
                </a:r>
                <a:r>
                  <a:rPr lang="en-US" sz="2400" baseline="-25000">
                    <a:latin typeface="Chalkboard"/>
                    <a:cs typeface="Chalkboard"/>
                  </a:rPr>
                  <a:t>i</a:t>
                </a:r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>
                <a:off x="685800" y="3045260"/>
                <a:ext cx="511629" cy="234251"/>
              </a:xfrm>
              <a:prstGeom prst="rightArrow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354668" y="2941136"/>
                <a:ext cx="5717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Chalkboard"/>
                    <a:cs typeface="Chalkboard"/>
                  </a:rPr>
                  <a:t>2-D classical ferromagnetic Ising model</a:t>
                </a: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357316" y="4479827"/>
                <a:ext cx="1849740" cy="514206"/>
                <a:chOff x="419209" y="4544625"/>
                <a:chExt cx="1849740" cy="514206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23244" y="470537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986066" y="470537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1548888" y="470537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111710" y="4705378"/>
                  <a:ext cx="157239" cy="157239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>
                    <a:latin typeface="Chalkboard"/>
                    <a:cs typeface="Chalkboard"/>
                  </a:endParaRPr>
                </a:p>
              </p:txBody>
            </p:sp>
            <p:cxnSp>
              <p:nvCxnSpPr>
                <p:cNvPr id="107" name="Straight Connector 106"/>
                <p:cNvCxnSpPr>
                  <a:stCxn id="101" idx="6"/>
                  <a:endCxn id="103" idx="2"/>
                </p:cNvCxnSpPr>
                <p:nvPr/>
              </p:nvCxnSpPr>
              <p:spPr>
                <a:xfrm>
                  <a:off x="580483" y="4783998"/>
                  <a:ext cx="405583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138466" y="4783998"/>
                  <a:ext cx="405583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696449" y="4783998"/>
                  <a:ext cx="405583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flipV="1">
                  <a:off x="419209" y="4544625"/>
                  <a:ext cx="161274" cy="4494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flipV="1">
                  <a:off x="895069" y="4544626"/>
                  <a:ext cx="374898" cy="40892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 flipH="1" flipV="1">
                  <a:off x="1471476" y="4544626"/>
                  <a:ext cx="234651" cy="40892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 flipH="1">
                  <a:off x="2165036" y="4544626"/>
                  <a:ext cx="42020" cy="51420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Right Arrow 126"/>
              <p:cNvSpPr/>
              <p:nvPr/>
            </p:nvSpPr>
            <p:spPr>
              <a:xfrm>
                <a:off x="2429220" y="4514074"/>
                <a:ext cx="465117" cy="234251"/>
              </a:xfrm>
              <a:prstGeom prst="rightArrow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050404" y="5299809"/>
              <a:ext cx="341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48648" y="6428763"/>
              <a:ext cx="341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8758" y="4390087"/>
              <a:ext cx="344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L</a:t>
              </a:r>
            </a:p>
          </p:txBody>
        </p:sp>
      </p:grp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3" y="1521506"/>
            <a:ext cx="8024091" cy="6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part of QMC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881589"/>
            <a:ext cx="7814960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latin typeface="Chalkboard"/>
                <a:cs typeface="Chalkboard"/>
              </a:rPr>
              <a:t>Use local moves (Glauber or Metropolis)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to generate samples from π(z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, ..., z</a:t>
            </a:r>
            <a:r>
              <a:rPr lang="en-US" sz="2400" baseline="-25000">
                <a:latin typeface="Chalkboard"/>
                <a:cs typeface="Chalkboard"/>
              </a:rPr>
              <a:t>L</a:t>
            </a:r>
            <a:r>
              <a:rPr lang="en-US" sz="2400">
                <a:latin typeface="Chalkboard"/>
                <a:cs typeface="Chalkboard"/>
              </a:rPr>
              <a:t>).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Run-time/accuracy tradeoff unknown in general.</a:t>
            </a:r>
          </a:p>
          <a:p>
            <a:pPr marL="457200" indent="-457200">
              <a:buAutoNum type="arabicPeriod"/>
            </a:pPr>
            <a:endParaRPr lang="en-US" sz="24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Chalkboard"/>
                <a:cs typeface="Chalkboard"/>
              </a:rPr>
              <a:t>Use sampling-to-counting equivalence to estimate Z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or ⟨O⟩=tr[O e</a:t>
            </a:r>
            <a:r>
              <a:rPr lang="en-US" sz="2400" baseline="30000">
                <a:latin typeface="Chalkboard"/>
                <a:cs typeface="Chalkboard"/>
              </a:rPr>
              <a:t>-βH</a:t>
            </a:r>
            <a:r>
              <a:rPr lang="en-US" sz="2400">
                <a:latin typeface="Chalkboard"/>
                <a:cs typeface="Chalkboard"/>
              </a:rPr>
              <a:t>]/Z.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3627" y="5151734"/>
            <a:ext cx="6521910" cy="97215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Problem reduces to bounding mixing time (equiv. gap) of a classical Markov chain.</a:t>
            </a:r>
          </a:p>
        </p:txBody>
      </p:sp>
    </p:spTree>
    <p:extLst>
      <p:ext uri="{BB962C8B-B14F-4D97-AF65-F5344CB8AC3E}">
        <p14:creationId xmlns:p14="http://schemas.microsoft.com/office/powerpoint/2010/main" val="224369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Markov chain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11080"/>
              </p:ext>
            </p:extLst>
          </p:nvPr>
        </p:nvGraphicFramePr>
        <p:xfrm>
          <a:off x="422718" y="1329882"/>
          <a:ext cx="988272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68"/>
                <a:gridCol w="247068"/>
                <a:gridCol w="247068"/>
                <a:gridCol w="247068"/>
              </a:tblGrid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25987"/>
              </p:ext>
            </p:extLst>
          </p:nvPr>
        </p:nvGraphicFramePr>
        <p:xfrm>
          <a:off x="2644570" y="1328465"/>
          <a:ext cx="988272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68"/>
                <a:gridCol w="247068"/>
                <a:gridCol w="247068"/>
                <a:gridCol w="247068"/>
              </a:tblGrid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31550"/>
              </p:ext>
            </p:extLst>
          </p:nvPr>
        </p:nvGraphicFramePr>
        <p:xfrm>
          <a:off x="1526500" y="4271888"/>
          <a:ext cx="988272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68"/>
                <a:gridCol w="247068"/>
                <a:gridCol w="247068"/>
                <a:gridCol w="247068"/>
              </a:tblGrid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80411"/>
              </p:ext>
            </p:extLst>
          </p:nvPr>
        </p:nvGraphicFramePr>
        <p:xfrm>
          <a:off x="3065164" y="4021285"/>
          <a:ext cx="988272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68"/>
                <a:gridCol w="247068"/>
                <a:gridCol w="247068"/>
                <a:gridCol w="247068"/>
              </a:tblGrid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1410990" y="2425745"/>
            <a:ext cx="1233580" cy="14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8" idx="1"/>
          </p:cNvCxnSpPr>
          <p:nvPr/>
        </p:nvCxnSpPr>
        <p:spPr>
          <a:xfrm>
            <a:off x="916854" y="3524442"/>
            <a:ext cx="609646" cy="1844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 flipV="1">
            <a:off x="2514772" y="5118565"/>
            <a:ext cx="550392" cy="2506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9" idx="0"/>
          </p:cNvCxnSpPr>
          <p:nvPr/>
        </p:nvCxnSpPr>
        <p:spPr>
          <a:xfrm>
            <a:off x="3138706" y="3523025"/>
            <a:ext cx="420594" cy="4982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68271"/>
              </p:ext>
            </p:extLst>
          </p:nvPr>
        </p:nvGraphicFramePr>
        <p:xfrm>
          <a:off x="7122160" y="1593293"/>
          <a:ext cx="988272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68"/>
                <a:gridCol w="247068"/>
                <a:gridCol w="247068"/>
                <a:gridCol w="247068"/>
              </a:tblGrid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697"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halkboard"/>
                          <a:cs typeface="Chalkboar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E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>
            <a:stCxn id="7" idx="3"/>
          </p:cNvCxnSpPr>
          <p:nvPr/>
        </p:nvCxnSpPr>
        <p:spPr>
          <a:xfrm>
            <a:off x="3632842" y="2425745"/>
            <a:ext cx="1462400" cy="2555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</p:cNvCxnSpPr>
          <p:nvPr/>
        </p:nvCxnSpPr>
        <p:spPr>
          <a:xfrm flipV="1">
            <a:off x="3559300" y="3146749"/>
            <a:ext cx="414358" cy="874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95242" y="2219599"/>
            <a:ext cx="678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Chalkboard"/>
                <a:cs typeface="Chalkboard"/>
              </a:rPr>
              <a:t>...</a:t>
            </a:r>
          </a:p>
        </p:txBody>
      </p:sp>
      <p:cxnSp>
        <p:nvCxnSpPr>
          <p:cNvPr id="37" name="Straight Arrow Connector 36"/>
          <p:cNvCxnSpPr>
            <a:stCxn id="34" idx="3"/>
            <a:endCxn id="27" idx="1"/>
          </p:cNvCxnSpPr>
          <p:nvPr/>
        </p:nvCxnSpPr>
        <p:spPr>
          <a:xfrm>
            <a:off x="5773427" y="2681264"/>
            <a:ext cx="1348733" cy="93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5963" y="748589"/>
            <a:ext cx="394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halkboard"/>
                <a:cs typeface="Chalkboard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88" y="2168193"/>
            <a:ext cx="397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halkboard"/>
                <a:cs typeface="Chalkboard"/>
              </a:rPr>
              <a:t>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32600" y="1929213"/>
            <a:ext cx="4986883" cy="4537235"/>
            <a:chOff x="4232600" y="1929213"/>
            <a:chExt cx="4986883" cy="4537235"/>
          </a:xfrm>
        </p:grpSpPr>
        <p:sp>
          <p:nvSpPr>
            <p:cNvPr id="42" name="Rounded Rectangle 41"/>
            <p:cNvSpPr/>
            <p:nvPr/>
          </p:nvSpPr>
          <p:spPr>
            <a:xfrm>
              <a:off x="6073607" y="5722545"/>
              <a:ext cx="2383006" cy="743903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rapidly mixing?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32600" y="4271888"/>
              <a:ext cx="498688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weight(z) = </a:t>
              </a:r>
            </a:p>
            <a:p>
              <a:r>
                <a:rPr lang="en-US" sz="2800">
                  <a:solidFill>
                    <a:srgbClr val="E8950E"/>
                  </a:solidFill>
                  <a:latin typeface="Chalkboard"/>
                  <a:cs typeface="Chalkboard"/>
                </a:rPr>
                <a:t>exp(-β(E(z</a:t>
              </a:r>
              <a:r>
                <a:rPr lang="en-US" sz="2800" baseline="-25000">
                  <a:solidFill>
                    <a:srgbClr val="E8950E"/>
                  </a:solidFill>
                  <a:latin typeface="Chalkboard"/>
                  <a:cs typeface="Chalkboard"/>
                </a:rPr>
                <a:t>1</a:t>
              </a:r>
              <a:r>
                <a:rPr lang="en-US" sz="2800">
                  <a:solidFill>
                    <a:srgbClr val="E8950E"/>
                  </a:solidFill>
                  <a:latin typeface="Chalkboard"/>
                  <a:cs typeface="Chalkboard"/>
                </a:rPr>
                <a:t>) + ... + E(z</a:t>
              </a:r>
              <a:r>
                <a:rPr lang="en-US" sz="2800" baseline="-25000">
                  <a:solidFill>
                    <a:srgbClr val="E8950E"/>
                  </a:solidFill>
                  <a:latin typeface="Chalkboard"/>
                  <a:cs typeface="Chalkboard"/>
                </a:rPr>
                <a:t>L</a:t>
              </a:r>
              <a:r>
                <a:rPr lang="en-US" sz="2800">
                  <a:solidFill>
                    <a:srgbClr val="E8950E"/>
                  </a:solidFill>
                  <a:latin typeface="Chalkboard"/>
                  <a:cs typeface="Chalkboard"/>
                </a:rPr>
                <a:t>)) / L)</a:t>
              </a:r>
              <a:br>
                <a:rPr lang="en-US" sz="2800">
                  <a:solidFill>
                    <a:srgbClr val="E8950E"/>
                  </a:solidFill>
                  <a:latin typeface="Chalkboard"/>
                  <a:cs typeface="Chalkboard"/>
                </a:rPr>
              </a:br>
              <a:r>
                <a:rPr lang="en-US" sz="2800">
                  <a:latin typeface="Chalkboard"/>
                  <a:cs typeface="Chalkboard"/>
                </a:rPr>
                <a:t>⋅ </a:t>
              </a:r>
              <a:r>
                <a:rPr lang="en-US" sz="2800">
                  <a:solidFill>
                    <a:srgbClr val="FFFF00"/>
                  </a:solidFill>
                  <a:latin typeface="Chalkboard"/>
                  <a:cs typeface="Chalkboard"/>
                </a:rPr>
                <a:t>(βΓ/L)</a:t>
              </a:r>
              <a:r>
                <a:rPr lang="en-US" sz="2800" baseline="30000">
                  <a:solidFill>
                    <a:srgbClr val="FFFF00"/>
                  </a:solidFill>
                  <a:latin typeface="Chalkboard"/>
                  <a:cs typeface="Chalkboard"/>
                </a:rPr>
                <a:t># vertical jumps</a:t>
              </a:r>
              <a:endParaRPr lang="en-US" sz="280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60885" y="3062326"/>
              <a:ext cx="1269891" cy="409095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62545" y="2983927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  <a:latin typeface="Chalkboard"/>
                  <a:cs typeface="Chalkboard"/>
                </a:rPr>
                <a:t>z</a:t>
              </a:r>
              <a:r>
                <a:rPr lang="en-US" sz="2400" baseline="-25000">
                  <a:solidFill>
                    <a:schemeClr val="accent4"/>
                  </a:solidFill>
                  <a:latin typeface="Chalkboard"/>
                  <a:cs typeface="Chalkboard"/>
                </a:rPr>
                <a:t>2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987861" y="3441478"/>
              <a:ext cx="1269891" cy="409095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9521" y="3363079"/>
              <a:ext cx="428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  <a:latin typeface="Chalkboard"/>
                  <a:cs typeface="Chalkboard"/>
                </a:rPr>
                <a:t>z</a:t>
              </a:r>
              <a:r>
                <a:rPr lang="en-US" sz="2400" baseline="-25000">
                  <a:solidFill>
                    <a:schemeClr val="accent4"/>
                  </a:solidFill>
                  <a:latin typeface="Chalkboard"/>
                  <a:cs typeface="Chalkboard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611007" y="2017784"/>
              <a:ext cx="308038" cy="69976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70036" y="1929213"/>
              <a:ext cx="865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jump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71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121023"/>
            <a:ext cx="8296327" cy="1429871"/>
          </a:xfrm>
        </p:spPr>
        <p:txBody>
          <a:bodyPr>
            <a:normAutofit fontScale="90000"/>
          </a:bodyPr>
          <a:lstStyle/>
          <a:p>
            <a:r>
              <a:rPr lang="en-US"/>
              <a:t>can QMC simulate adiabatic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95" y="1684206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/>
              <a:t>Only if </a:t>
            </a:r>
            <a:r>
              <a:rPr lang="en-US" sz="2400">
                <a:solidFill>
                  <a:schemeClr val="accent4"/>
                </a:solidFill>
              </a:rPr>
              <a:t>gap ≥ 1/poly(n).</a:t>
            </a:r>
            <a:br>
              <a:rPr lang="en-US" sz="2400">
                <a:solidFill>
                  <a:schemeClr val="accent4"/>
                </a:solidFill>
              </a:rPr>
            </a:br>
            <a:r>
              <a:rPr lang="en-US" sz="2400"/>
              <a:t>since we need β≫ 1/gap for e</a:t>
            </a:r>
            <a:r>
              <a:rPr lang="en-US" sz="2400" baseline="30000"/>
              <a:t>-βH</a:t>
            </a:r>
            <a:r>
              <a:rPr lang="en-US" sz="2400"/>
              <a:t> ≈ |gs⟩⟨gs|</a:t>
            </a:r>
            <a:br>
              <a:rPr lang="en-US" sz="2400"/>
            </a:br>
            <a:r>
              <a:rPr lang="en-US" sz="2400"/>
              <a:t>and β</a:t>
            </a:r>
            <a:r>
              <a:rPr lang="en-US" sz="2400">
                <a:latin typeface="cmsy10"/>
                <a:ea typeface="cmsy10"/>
                <a:cs typeface="cmsy10"/>
              </a:rPr>
              <a:t>/</a:t>
            </a:r>
            <a:r>
              <a:rPr lang="en-US" sz="2400"/>
              <a:t> # of imaginary time steps</a:t>
            </a:r>
          </a:p>
          <a:p>
            <a:pPr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</a:rPr>
              <a:t>Only if we </a:t>
            </a:r>
            <a:r>
              <a:rPr lang="en-US" sz="2400">
                <a:solidFill>
                  <a:srgbClr val="E8950E"/>
                </a:solidFill>
              </a:rPr>
              <a:t>follow the adiabatic path</a:t>
            </a:r>
            <a:r>
              <a:rPr lang="en-US" sz="2400"/>
              <a:t>.</a:t>
            </a:r>
          </a:p>
          <a:p>
            <a:pPr lvl="1">
              <a:buFont typeface="Arial"/>
              <a:buChar char="•"/>
            </a:pPr>
            <a:r>
              <a:rPr lang="en-US" sz="2400"/>
              <a:t>Otherwise would solve NP-complete problems.</a:t>
            </a:r>
          </a:p>
          <a:p>
            <a:pPr lvl="1">
              <a:buFont typeface="Arial"/>
              <a:buChar char="•"/>
            </a:pPr>
            <a:r>
              <a:rPr lang="en-US" sz="2400"/>
              <a:t>Technically useful as a “warm start” and to avoid unphysical/unlikely configurations.</a:t>
            </a:r>
          </a:p>
          <a:p>
            <a:pPr>
              <a:buFont typeface="Arial"/>
              <a:buChar char="•"/>
            </a:pPr>
            <a:r>
              <a:rPr lang="en-US" sz="2400"/>
              <a:t>Even then there may be </a:t>
            </a:r>
            <a:r>
              <a:rPr lang="en-US" sz="2400">
                <a:solidFill>
                  <a:srgbClr val="E8950E"/>
                </a:solidFill>
              </a:rPr>
              <a:t>topological obstructions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[Hastings-Freedman ‘13]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36216" y="5449468"/>
            <a:ext cx="3772882" cy="1146596"/>
            <a:chOff x="4536216" y="5449468"/>
            <a:chExt cx="3772882" cy="1146596"/>
          </a:xfrm>
        </p:grpSpPr>
        <p:grpSp>
          <p:nvGrpSpPr>
            <p:cNvPr id="7" name="Group 6"/>
            <p:cNvGrpSpPr/>
            <p:nvPr/>
          </p:nvGrpSpPr>
          <p:grpSpPr>
            <a:xfrm>
              <a:off x="7347383" y="5449468"/>
              <a:ext cx="961715" cy="1146596"/>
              <a:chOff x="2231672" y="5486400"/>
              <a:chExt cx="961715" cy="1146596"/>
            </a:xfrm>
          </p:grpSpPr>
          <p:sp>
            <p:nvSpPr>
              <p:cNvPr id="4" name="Can 3"/>
              <p:cNvSpPr/>
              <p:nvPr/>
            </p:nvSpPr>
            <p:spPr>
              <a:xfrm>
                <a:off x="2231672" y="5486400"/>
                <a:ext cx="937056" cy="1146596"/>
              </a:xfrm>
              <a:prstGeom prst="can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428947" y="6127507"/>
                <a:ext cx="764440" cy="493160"/>
              </a:xfrm>
              <a:custGeom>
                <a:avLst/>
                <a:gdLst>
                  <a:gd name="connsiteX0" fmla="*/ 0 w 764440"/>
                  <a:gd name="connsiteY0" fmla="*/ 493160 h 493160"/>
                  <a:gd name="connsiteX1" fmla="*/ 332902 w 764440"/>
                  <a:gd name="connsiteY1" fmla="*/ 246580 h 493160"/>
                  <a:gd name="connsiteX2" fmla="*/ 554836 w 764440"/>
                  <a:gd name="connsiteY2" fmla="*/ 197264 h 493160"/>
                  <a:gd name="connsiteX3" fmla="*/ 764440 w 764440"/>
                  <a:gd name="connsiteY3" fmla="*/ 0 h 49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440" h="493160">
                    <a:moveTo>
                      <a:pt x="0" y="493160"/>
                    </a:moveTo>
                    <a:cubicBezTo>
                      <a:pt x="120214" y="394528"/>
                      <a:pt x="240429" y="295896"/>
                      <a:pt x="332902" y="246580"/>
                    </a:cubicBezTo>
                    <a:cubicBezTo>
                      <a:pt x="425375" y="197264"/>
                      <a:pt x="482913" y="238361"/>
                      <a:pt x="554836" y="197264"/>
                    </a:cubicBezTo>
                    <a:cubicBezTo>
                      <a:pt x="626759" y="156167"/>
                      <a:pt x="764440" y="0"/>
                      <a:pt x="764440" y="0"/>
                    </a:cubicBezTo>
                  </a:path>
                </a:pathLst>
              </a:custGeom>
              <a:ln>
                <a:solidFill>
                  <a:srgbClr val="B50B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44002" y="5693664"/>
                <a:ext cx="493629" cy="409185"/>
              </a:xfrm>
              <a:custGeom>
                <a:avLst/>
                <a:gdLst>
                  <a:gd name="connsiteX0" fmla="*/ 0 w 493629"/>
                  <a:gd name="connsiteY0" fmla="*/ 409185 h 409185"/>
                  <a:gd name="connsiteX1" fmla="*/ 160286 w 493629"/>
                  <a:gd name="connsiteY1" fmla="*/ 285896 h 409185"/>
                  <a:gd name="connsiteX2" fmla="*/ 172616 w 493629"/>
                  <a:gd name="connsiteY2" fmla="*/ 347540 h 409185"/>
                  <a:gd name="connsiteX3" fmla="*/ 221934 w 493629"/>
                  <a:gd name="connsiteY3" fmla="*/ 359869 h 409185"/>
                  <a:gd name="connsiteX4" fmla="*/ 394550 w 493629"/>
                  <a:gd name="connsiteY4" fmla="*/ 261238 h 409185"/>
                  <a:gd name="connsiteX5" fmla="*/ 493187 w 493629"/>
                  <a:gd name="connsiteY5" fmla="*/ 137948 h 409185"/>
                  <a:gd name="connsiteX6" fmla="*/ 357561 w 493629"/>
                  <a:gd name="connsiteY6" fmla="*/ 14658 h 409185"/>
                  <a:gd name="connsiteX7" fmla="*/ 345231 w 493629"/>
                  <a:gd name="connsiteY7" fmla="*/ 2329 h 4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629" h="409185">
                    <a:moveTo>
                      <a:pt x="0" y="409185"/>
                    </a:moveTo>
                    <a:cubicBezTo>
                      <a:pt x="65758" y="352677"/>
                      <a:pt x="131517" y="296170"/>
                      <a:pt x="160286" y="285896"/>
                    </a:cubicBezTo>
                    <a:cubicBezTo>
                      <a:pt x="189055" y="275622"/>
                      <a:pt x="162341" y="335211"/>
                      <a:pt x="172616" y="347540"/>
                    </a:cubicBezTo>
                    <a:cubicBezTo>
                      <a:pt x="182891" y="359869"/>
                      <a:pt x="184945" y="374253"/>
                      <a:pt x="221934" y="359869"/>
                    </a:cubicBezTo>
                    <a:cubicBezTo>
                      <a:pt x="258923" y="345485"/>
                      <a:pt x="349341" y="298225"/>
                      <a:pt x="394550" y="261238"/>
                    </a:cubicBezTo>
                    <a:cubicBezTo>
                      <a:pt x="439759" y="224251"/>
                      <a:pt x="499352" y="179045"/>
                      <a:pt x="493187" y="137948"/>
                    </a:cubicBezTo>
                    <a:cubicBezTo>
                      <a:pt x="487022" y="96851"/>
                      <a:pt x="382220" y="37261"/>
                      <a:pt x="357561" y="14658"/>
                    </a:cubicBezTo>
                    <a:cubicBezTo>
                      <a:pt x="332902" y="-7945"/>
                      <a:pt x="345231" y="2329"/>
                      <a:pt x="345231" y="2329"/>
                    </a:cubicBezTo>
                  </a:path>
                </a:pathLst>
              </a:cu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Donut 7"/>
            <p:cNvSpPr/>
            <p:nvPr/>
          </p:nvSpPr>
          <p:spPr>
            <a:xfrm>
              <a:off x="4536216" y="5541936"/>
              <a:ext cx="974045" cy="974045"/>
            </a:xfrm>
            <a:prstGeom prst="donut">
              <a:avLst>
                <a:gd name="adj" fmla="val 4382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  <a:latin typeface="Chalkboard"/>
                <a:cs typeface="Chalkboard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213053" y="5837832"/>
              <a:ext cx="567165" cy="431514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79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ified_blackboard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modified_blackboard.thmx</Template>
  <TotalTime>8703</TotalTime>
  <Words>1275</Words>
  <Application>Microsoft Macintosh PowerPoint</Application>
  <PresentationFormat>On-screen Show (4:3)</PresentationFormat>
  <Paragraphs>397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modified_blackboard</vt:lpstr>
      <vt:lpstr>       Quantum Adiabatic Optimization vs  Quantum Monte Carlo</vt:lpstr>
      <vt:lpstr>adiabatic algorithm</vt:lpstr>
      <vt:lpstr>QAO vs simulated annealing (SA)</vt:lpstr>
      <vt:lpstr>possibilities for adiabatic optimization</vt:lpstr>
      <vt:lpstr>quantum Monte Carlo (QMC)</vt:lpstr>
      <vt:lpstr>What is Hcl?</vt:lpstr>
      <vt:lpstr>standard part of QMC</vt:lpstr>
      <vt:lpstr>The Markov chain</vt:lpstr>
      <vt:lpstr>can QMC simulate adiabatic evolution?</vt:lpstr>
      <vt:lpstr>the path measure</vt:lpstr>
      <vt:lpstr>local times of Brownian motion</vt:lpstr>
      <vt:lpstr>local times of Brownian motion</vt:lpstr>
      <vt:lpstr>Hamming weight + spike</vt:lpstr>
      <vt:lpstr>QMC and tunnelling</vt:lpstr>
      <vt:lpstr>instantons on the cheap</vt:lpstr>
      <vt:lpstr>canonical paths</vt:lpstr>
      <vt:lpstr>open questions</vt:lpstr>
      <vt:lpstr>1-d canonical path</vt:lpstr>
      <vt:lpstr>QMC on the spike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and convex optimization</dc:title>
  <dc:creator>Aram Harrow</dc:creator>
  <cp:lastModifiedBy>MS Office</cp:lastModifiedBy>
  <cp:revision>216</cp:revision>
  <dcterms:created xsi:type="dcterms:W3CDTF">2014-09-24T18:20:01Z</dcterms:created>
  <dcterms:modified xsi:type="dcterms:W3CDTF">2016-07-15T16:19:32Z</dcterms:modified>
</cp:coreProperties>
</file>