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3" r:id="rId1"/>
  </p:sldMasterIdLst>
  <p:notesMasterIdLst>
    <p:notesMasterId r:id="rId33"/>
  </p:notesMasterIdLst>
  <p:sldIdLst>
    <p:sldId id="286" r:id="rId2"/>
    <p:sldId id="287" r:id="rId3"/>
    <p:sldId id="288" r:id="rId4"/>
    <p:sldId id="289" r:id="rId5"/>
    <p:sldId id="290" r:id="rId6"/>
    <p:sldId id="291" r:id="rId7"/>
    <p:sldId id="29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93" r:id="rId22"/>
    <p:sldId id="276" r:id="rId23"/>
    <p:sldId id="277" r:id="rId24"/>
    <p:sldId id="278" r:id="rId25"/>
    <p:sldId id="279" r:id="rId26"/>
    <p:sldId id="283" r:id="rId27"/>
    <p:sldId id="284" r:id="rId28"/>
    <p:sldId id="285" r:id="rId29"/>
    <p:sldId id="280" r:id="rId30"/>
    <p:sldId id="281" r:id="rId31"/>
    <p:sldId id="282" r:id="rId32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Helvetica Neue Light"/>
      </a:defRPr>
    </a:lvl1pPr>
    <a:lvl2pPr indent="228600" algn="ctr" defTabSz="584200">
      <a:defRPr sz="3600">
        <a:latin typeface="+mn-lt"/>
        <a:ea typeface="+mn-ea"/>
        <a:cs typeface="+mn-cs"/>
        <a:sym typeface="Helvetica Neue Light"/>
      </a:defRPr>
    </a:lvl2pPr>
    <a:lvl3pPr indent="457200" algn="ctr" defTabSz="584200">
      <a:defRPr sz="3600">
        <a:latin typeface="+mn-lt"/>
        <a:ea typeface="+mn-ea"/>
        <a:cs typeface="+mn-cs"/>
        <a:sym typeface="Helvetica Neue Light"/>
      </a:defRPr>
    </a:lvl3pPr>
    <a:lvl4pPr indent="685800" algn="ctr" defTabSz="584200">
      <a:defRPr sz="3600">
        <a:latin typeface="+mn-lt"/>
        <a:ea typeface="+mn-ea"/>
        <a:cs typeface="+mn-cs"/>
        <a:sym typeface="Helvetica Neue Light"/>
      </a:defRPr>
    </a:lvl4pPr>
    <a:lvl5pPr indent="914400" algn="ctr" defTabSz="584200">
      <a:defRPr sz="3600">
        <a:latin typeface="+mn-lt"/>
        <a:ea typeface="+mn-ea"/>
        <a:cs typeface="+mn-cs"/>
        <a:sym typeface="Helvetica Neue Light"/>
      </a:defRPr>
    </a:lvl5pPr>
    <a:lvl6pPr indent="1143000" algn="ctr" defTabSz="584200">
      <a:defRPr sz="3600">
        <a:latin typeface="+mn-lt"/>
        <a:ea typeface="+mn-ea"/>
        <a:cs typeface="+mn-cs"/>
        <a:sym typeface="Helvetica Neue Light"/>
      </a:defRPr>
    </a:lvl6pPr>
    <a:lvl7pPr indent="1371600" algn="ctr" defTabSz="584200">
      <a:defRPr sz="3600">
        <a:latin typeface="+mn-lt"/>
        <a:ea typeface="+mn-ea"/>
        <a:cs typeface="+mn-cs"/>
        <a:sym typeface="Helvetica Neue Light"/>
      </a:defRPr>
    </a:lvl7pPr>
    <a:lvl8pPr indent="1600200" algn="ctr" defTabSz="584200">
      <a:defRPr sz="3600">
        <a:latin typeface="+mn-lt"/>
        <a:ea typeface="+mn-ea"/>
        <a:cs typeface="+mn-cs"/>
        <a:sym typeface="Helvetica Neue Light"/>
      </a:defRPr>
    </a:lvl8pPr>
    <a:lvl9pPr indent="1828800" algn="ctr" defTabSz="584200">
      <a:defRPr sz="3600">
        <a:latin typeface="+mn-lt"/>
        <a:ea typeface="+mn-ea"/>
        <a:cs typeface="+mn-cs"/>
        <a:sym typeface="Helvetica Neue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C4C6C6"/>
              </a:solidFill>
              <a:prstDash val="solid"/>
              <a:miter lim="400000"/>
            </a:ln>
          </a:top>
          <a:bottom>
            <a:ln w="25400" cap="flat">
              <a:solidFill>
                <a:srgbClr val="C4C6C6"/>
              </a:solidFill>
              <a:prstDash val="solid"/>
              <a:miter lim="400000"/>
            </a:ln>
          </a:bottom>
          <a:insideH>
            <a:ln w="25400" cap="flat">
              <a:solidFill>
                <a:srgbClr val="C4C6C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2F2F2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C4C6C6"/>
              </a:solidFill>
              <a:prstDash val="solid"/>
              <a:miter lim="400000"/>
            </a:ln>
          </a:right>
          <a:top>
            <a:ln w="25400" cap="flat">
              <a:solidFill>
                <a:srgbClr val="C4C6C6"/>
              </a:solidFill>
              <a:prstDash val="solid"/>
              <a:miter lim="400000"/>
            </a:ln>
          </a:top>
          <a:bottom>
            <a:ln w="25400" cap="flat">
              <a:solidFill>
                <a:srgbClr val="C4C6C6"/>
              </a:solidFill>
              <a:prstDash val="solid"/>
              <a:miter lim="400000"/>
            </a:ln>
          </a:bottom>
          <a:insideH>
            <a:ln w="25400" cap="flat">
              <a:solidFill>
                <a:srgbClr val="C4C6C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E9E8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25D6B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FF8FA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4F728F"/>
              </a:solidFill>
              <a:prstDash val="solid"/>
              <a:miter lim="400000"/>
            </a:ln>
          </a:top>
          <a:bottom>
            <a:ln w="12700" cap="flat">
              <a:solidFill>
                <a:srgbClr val="4F728F"/>
              </a:solidFill>
              <a:prstDash val="solid"/>
              <a:miter lim="400000"/>
            </a:ln>
          </a:bottom>
          <a:insideH>
            <a:ln w="12700" cap="flat">
              <a:solidFill>
                <a:srgbClr val="4F728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4DADF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38EB0"/>
          </a:solidFill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73D59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2F2F2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3C3C1D"/>
              </a:solidFill>
              <a:prstDash val="solid"/>
              <a:miter lim="400000"/>
            </a:ln>
          </a:left>
          <a:right>
            <a:ln w="12700" cap="flat">
              <a:solidFill>
                <a:srgbClr val="A9A584"/>
              </a:solidFill>
              <a:prstDash val="solid"/>
              <a:miter lim="400000"/>
            </a:ln>
          </a:right>
          <a:top>
            <a:ln w="12700" cap="flat">
              <a:solidFill>
                <a:srgbClr val="A9A584"/>
              </a:solidFill>
              <a:prstDash val="solid"/>
              <a:miter lim="400000"/>
            </a:ln>
          </a:top>
          <a:bottom>
            <a:ln w="12700" cap="flat">
              <a:solidFill>
                <a:srgbClr val="A9A584"/>
              </a:solidFill>
              <a:prstDash val="solid"/>
              <a:miter lim="400000"/>
            </a:ln>
          </a:bottom>
          <a:insideH>
            <a:ln w="12700" cap="flat">
              <a:solidFill>
                <a:srgbClr val="A9A584"/>
              </a:solidFill>
              <a:prstDash val="solid"/>
              <a:miter lim="400000"/>
            </a:ln>
          </a:insideH>
          <a:insideV>
            <a:ln w="12700" cap="flat">
              <a:solidFill>
                <a:srgbClr val="A9A584"/>
              </a:solidFill>
              <a:prstDash val="solid"/>
              <a:miter lim="400000"/>
            </a:ln>
          </a:insideV>
        </a:tcBdr>
        <a:fill>
          <a:solidFill>
            <a:srgbClr val="CFCDBB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C6C6C6"/>
              </a:solidFill>
              <a:prstDash val="solid"/>
              <a:miter lim="400000"/>
            </a:ln>
          </a:left>
          <a:right>
            <a:ln w="12700" cap="flat">
              <a:solidFill>
                <a:srgbClr val="C6C6C6"/>
              </a:solidFill>
              <a:prstDash val="solid"/>
              <a:miter lim="400000"/>
            </a:ln>
          </a:right>
          <a:top>
            <a:ln w="12700" cap="flat">
              <a:solidFill>
                <a:srgbClr val="656839"/>
              </a:solidFill>
              <a:prstDash val="solid"/>
              <a:miter lim="400000"/>
            </a:ln>
          </a:top>
          <a:bottom>
            <a:ln w="12700" cap="flat">
              <a:solidFill>
                <a:srgbClr val="3C3C1D"/>
              </a:solidFill>
              <a:prstDash val="solid"/>
              <a:miter lim="400000"/>
            </a:ln>
          </a:bottom>
          <a:insideH>
            <a:ln w="12700" cap="flat">
              <a:solidFill>
                <a:srgbClr val="C6C6C6"/>
              </a:solidFill>
              <a:prstDash val="solid"/>
              <a:miter lim="400000"/>
            </a:ln>
          </a:insideH>
          <a:insideV>
            <a:ln w="12700" cap="flat">
              <a:solidFill>
                <a:srgbClr val="C6C6C6"/>
              </a:solidFill>
              <a:prstDash val="solid"/>
              <a:miter lim="400000"/>
            </a:ln>
          </a:insideV>
        </a:tcBdr>
        <a:fill>
          <a:solidFill>
            <a:srgbClr val="E8E9E8"/>
          </a:solidFill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9A584"/>
              </a:solidFill>
              <a:prstDash val="solid"/>
              <a:miter lim="400000"/>
            </a:ln>
          </a:left>
          <a:right>
            <a:ln w="12700" cap="flat">
              <a:solidFill>
                <a:srgbClr val="A9A584"/>
              </a:solidFill>
              <a:prstDash val="solid"/>
              <a:miter lim="400000"/>
            </a:ln>
          </a:right>
          <a:top>
            <a:ln w="12700" cap="flat">
              <a:solidFill>
                <a:srgbClr val="3C3C1D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AAA485"/>
              </a:solidFill>
              <a:prstDash val="solid"/>
              <a:miter lim="400000"/>
            </a:ln>
          </a:insideH>
          <a:insideV>
            <a:ln w="12700" cap="flat">
              <a:solidFill>
                <a:srgbClr val="A9A584"/>
              </a:solidFill>
              <a:prstDash val="solid"/>
              <a:miter lim="400000"/>
            </a:ln>
          </a:insideV>
        </a:tcBdr>
        <a:fill>
          <a:solidFill>
            <a:srgbClr val="656839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C4C6C6"/>
              </a:solidFill>
              <a:prstDash val="solid"/>
              <a:miter lim="400000"/>
            </a:ln>
          </a:top>
          <a:bottom>
            <a:ln w="25400" cap="flat">
              <a:solidFill>
                <a:srgbClr val="C4C6C6"/>
              </a:solidFill>
              <a:prstDash val="solid"/>
              <a:miter lim="400000"/>
            </a:ln>
          </a:bottom>
          <a:insideH>
            <a:ln w="25400" cap="flat">
              <a:solidFill>
                <a:srgbClr val="C4C6C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1F1F1"/>
          </a:solidFill>
        </a:fill>
      </a:tcStyle>
    </a:wholeTbl>
    <a:band2H>
      <a:tcTxStyle/>
      <a:tcStyle>
        <a:tcBdr/>
        <a:fill>
          <a:solidFill>
            <a:srgbClr val="E4E4E0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515151"/>
              </a:solidFill>
              <a:prstDash val="solid"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7D7766"/>
              </a:solidFill>
              <a:prstDash val="solid"/>
              <a:miter lim="400000"/>
            </a:ln>
          </a:top>
          <a:bottom>
            <a:ln w="12700" cap="flat">
              <a:solidFill>
                <a:srgbClr val="7D7766"/>
              </a:solidFill>
              <a:prstDash val="solid"/>
              <a:miter lim="400000"/>
            </a:ln>
          </a:bottom>
          <a:insideH>
            <a:ln w="12700" cap="flat">
              <a:solidFill>
                <a:srgbClr val="7D776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F8B7E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solidFill>
                <a:srgbClr val="515151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1F1F1"/>
          </a:solidFill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15151"/>
              </a:solidFill>
              <a:prstDash val="solid"/>
              <a:miter lim="400000"/>
            </a:ln>
          </a:top>
          <a:bottom>
            <a:ln w="25400" cap="flat">
              <a:solidFill>
                <a:srgbClr val="A9A58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E5A4C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747474"/>
              </a:solidFill>
              <a:prstDash val="solid"/>
              <a:miter lim="400000"/>
            </a:ln>
          </a:left>
          <a:right>
            <a:ln w="12700" cap="flat">
              <a:solidFill>
                <a:srgbClr val="747474"/>
              </a:solidFill>
              <a:prstDash val="solid"/>
              <a:miter lim="400000"/>
            </a:ln>
          </a:right>
          <a:top>
            <a:ln w="127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solidFill>
                <a:srgbClr val="747474"/>
              </a:solidFill>
              <a:prstDash val="solid"/>
              <a:miter lim="400000"/>
            </a:ln>
          </a:insideH>
          <a:insideV>
            <a:ln w="12700" cap="flat">
              <a:solidFill>
                <a:srgbClr val="74747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2F2F2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747474"/>
              </a:solidFill>
              <a:prstDash val="solid"/>
              <a:miter lim="400000"/>
            </a:ln>
          </a:left>
          <a:right>
            <a:ln w="12700" cap="flat">
              <a:solidFill>
                <a:srgbClr val="747474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/>
          </a:solidFill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777777"/>
      </a:tcTxStyle>
      <a:tcStyle>
        <a:tcBdr>
          <a:left>
            <a:ln w="12700" cap="flat">
              <a:solidFill>
                <a:srgbClr val="C9C9C9"/>
              </a:solidFill>
              <a:prstDash val="solid"/>
              <a:miter lim="400000"/>
            </a:ln>
          </a:left>
          <a:right>
            <a:ln w="12700" cap="flat">
              <a:solidFill>
                <a:srgbClr val="C9C9C9"/>
              </a:solidFill>
              <a:prstDash val="solid"/>
              <a:miter lim="400000"/>
            </a:ln>
          </a:right>
          <a:top>
            <a:ln w="12700" cap="flat">
              <a:solidFill>
                <a:srgbClr val="52525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2525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2525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2D2D2">
              <a:alpha val="3000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555555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C9C9C9"/>
              </a:solidFill>
              <a:prstDash val="solid"/>
              <a:miter lim="400000"/>
            </a:ln>
          </a:top>
          <a:bottom>
            <a:ln w="12700" cap="flat">
              <a:solidFill>
                <a:srgbClr val="C9C9C9"/>
              </a:solidFill>
              <a:prstDash val="solid"/>
              <a:miter lim="400000"/>
            </a:ln>
          </a:bottom>
          <a:insideH>
            <a:ln w="12700" cap="flat">
              <a:solidFill>
                <a:srgbClr val="C9C9C9"/>
              </a:solidFill>
              <a:prstDash val="solid"/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555555"/>
      </a:tcTxStyle>
      <a:tcStyle>
        <a:tcBdr>
          <a:left>
            <a:ln w="12700" cap="flat">
              <a:solidFill>
                <a:srgbClr val="C9C9C9"/>
              </a:solidFill>
              <a:prstDash val="solid"/>
              <a:miter lim="400000"/>
            </a:ln>
          </a:left>
          <a:right>
            <a:ln w="12700" cap="flat">
              <a:solidFill>
                <a:srgbClr val="C9C9C9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C9C9C9"/>
              </a:solidFill>
              <a:prstDash val="solid"/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555555"/>
      </a:tcTxStyle>
      <a:tcStyle>
        <a:tcBdr>
          <a:left>
            <a:ln w="12700" cap="flat">
              <a:solidFill>
                <a:srgbClr val="C9C9C9"/>
              </a:solidFill>
              <a:prstDash val="solid"/>
              <a:miter lim="400000"/>
            </a:ln>
          </a:left>
          <a:right>
            <a:ln w="12700" cap="flat">
              <a:solidFill>
                <a:srgbClr val="C9C9C9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C9C9C9"/>
              </a:solidFill>
              <a:prstDash val="solid"/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8984" autoAdjust="0"/>
  </p:normalViewPr>
  <p:slideViewPr>
    <p:cSldViewPr snapToGrid="0" snapToObjects="1">
      <p:cViewPr>
        <p:scale>
          <a:sx n="85" d="100"/>
          <a:sy n="85" d="100"/>
        </p:scale>
        <p:origin x="-496" y="-144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8" name="Shape 3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283258803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5360" y="3029939"/>
            <a:ext cx="11054080" cy="2090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0720" y="5527040"/>
            <a:ext cx="9103360" cy="24925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1/22/15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922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1E78A-4B61-1A4A-9FAD-836A16CABE93}" type="datetimeFigureOut">
              <a:rPr lang="en-US" smtClean="0"/>
              <a:t>1/23/15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50523-A537-0043-8D06-98D2537E3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211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480" y="390597"/>
            <a:ext cx="2926080" cy="832216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240" y="390597"/>
            <a:ext cx="8561493" cy="832216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1E78A-4B61-1A4A-9FAD-836A16CABE93}" type="datetimeFigureOut">
              <a:rPr lang="en-US" smtClean="0"/>
              <a:t>1/23/15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50523-A537-0043-8D06-98D2537E3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5613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00"/>
              <a:t>Title Text</a:t>
            </a:r>
          </a:p>
        </p:txBody>
      </p:sp>
      <p:sp>
        <p:nvSpPr>
          <p:cNvPr id="23" name="Shape 2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47474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47474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47474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47474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47474"/>
                </a:solidFill>
              </a:rPr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00"/>
              <a:t>Title Text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1/22/15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916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290" y="6267592"/>
            <a:ext cx="11054080" cy="1937173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290" y="4133993"/>
            <a:ext cx="11054080" cy="213359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5023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1E78A-4B61-1A4A-9FAD-836A16CABE93}" type="datetimeFigureOut">
              <a:rPr lang="en-US" smtClean="0"/>
              <a:t>1/23/15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50523-A537-0043-8D06-98D2537E3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480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240" y="2275841"/>
            <a:ext cx="5743787" cy="6436925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0773" y="2275841"/>
            <a:ext cx="5743787" cy="6436925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1E78A-4B61-1A4A-9FAD-836A16CABE93}" type="datetimeFigureOut">
              <a:rPr lang="en-US" smtClean="0"/>
              <a:t>1/23/15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50523-A537-0043-8D06-98D2537E3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062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40" y="2183272"/>
            <a:ext cx="5746045" cy="90988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240" y="3093155"/>
            <a:ext cx="5746045" cy="561961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6259" y="2183272"/>
            <a:ext cx="5748302" cy="90988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6259" y="3093155"/>
            <a:ext cx="5748302" cy="561961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1E78A-4B61-1A4A-9FAD-836A16CABE93}" type="datetimeFigureOut">
              <a:rPr lang="en-US" smtClean="0"/>
              <a:t>1/23/15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50523-A537-0043-8D06-98D2537E3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725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1E78A-4B61-1A4A-9FAD-836A16CABE93}" type="datetimeFigureOut">
              <a:rPr lang="en-US" smtClean="0"/>
              <a:t>1/23/15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50523-A537-0043-8D06-98D2537E3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93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1E78A-4B61-1A4A-9FAD-836A16CABE93}" type="datetimeFigureOut">
              <a:rPr lang="en-US" smtClean="0"/>
              <a:t>1/23/15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50523-A537-0043-8D06-98D2537E3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183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1" y="388338"/>
            <a:ext cx="4278490" cy="165269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516" y="388339"/>
            <a:ext cx="7270044" cy="8324427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241" y="2041032"/>
            <a:ext cx="4278490" cy="6671734"/>
          </a:xfrm>
        </p:spPr>
        <p:txBody>
          <a:bodyPr/>
          <a:lstStyle>
            <a:lvl1pPr marL="0" indent="0">
              <a:buNone/>
              <a:defRPr sz="2000"/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1E78A-4B61-1A4A-9FAD-836A16CABE93}" type="datetimeFigureOut">
              <a:rPr lang="en-US" smtClean="0"/>
              <a:t>1/23/15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50523-A537-0043-8D06-98D2537E3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163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032" y="6827520"/>
            <a:ext cx="7802880" cy="806027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032" y="871502"/>
            <a:ext cx="7802880" cy="5852160"/>
          </a:xfrm>
        </p:spPr>
        <p:txBody>
          <a:bodyPr/>
          <a:lstStyle>
            <a:lvl1pPr marL="0" indent="0">
              <a:buNone/>
              <a:defRPr sz="4600"/>
            </a:lvl1pPr>
            <a:lvl2pPr marL="650230" indent="0">
              <a:buNone/>
              <a:defRPr sz="4000"/>
            </a:lvl2pPr>
            <a:lvl3pPr marL="1300460" indent="0">
              <a:buNone/>
              <a:defRPr sz="3400"/>
            </a:lvl3pPr>
            <a:lvl4pPr marL="1950690" indent="0">
              <a:buNone/>
              <a:defRPr sz="2800"/>
            </a:lvl4pPr>
            <a:lvl5pPr marL="2600919" indent="0">
              <a:buNone/>
              <a:defRPr sz="2800"/>
            </a:lvl5pPr>
            <a:lvl6pPr marL="3251149" indent="0">
              <a:buNone/>
              <a:defRPr sz="2800"/>
            </a:lvl6pPr>
            <a:lvl7pPr marL="3901379" indent="0">
              <a:buNone/>
              <a:defRPr sz="2800"/>
            </a:lvl7pPr>
            <a:lvl8pPr marL="4551609" indent="0">
              <a:buNone/>
              <a:defRPr sz="2800"/>
            </a:lvl8pPr>
            <a:lvl9pPr marL="5201839" indent="0">
              <a:buNone/>
              <a:defRPr sz="2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032" y="7633547"/>
            <a:ext cx="7802880" cy="1144693"/>
          </a:xfrm>
        </p:spPr>
        <p:txBody>
          <a:bodyPr/>
          <a:lstStyle>
            <a:lvl1pPr marL="0" indent="0">
              <a:buNone/>
              <a:defRPr sz="2000"/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1E78A-4B61-1A4A-9FAD-836A16CABE93}" type="datetimeFigureOut">
              <a:rPr lang="en-US" smtClean="0"/>
              <a:t>1/23/15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50523-A537-0043-8D06-98D2537E3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79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  <a:prstGeom prst="rect">
            <a:avLst/>
          </a:prstGeom>
        </p:spPr>
        <p:txBody>
          <a:bodyPr vert="horz" lIns="130046" tIns="65023" rIns="130046" bIns="65023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40" y="2275841"/>
            <a:ext cx="11704320" cy="6436925"/>
          </a:xfrm>
          <a:prstGeom prst="rect">
            <a:avLst/>
          </a:prstGeom>
        </p:spPr>
        <p:txBody>
          <a:bodyPr vert="horz" lIns="130046" tIns="65023" rIns="130046" bIns="65023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0240" y="9040143"/>
            <a:ext cx="3034453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  <a:latin typeface="Chalkboard"/>
              </a:defRPr>
            </a:lvl1pPr>
          </a:lstStyle>
          <a:p>
            <a:fld id="{1AF1E78A-4B61-1A4A-9FAD-836A16CABE93}" type="datetimeFigureOut">
              <a:rPr lang="en-US" smtClean="0"/>
              <a:pPr/>
              <a:t>1/23/15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43307" y="9040143"/>
            <a:ext cx="4118187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  <a:latin typeface="Chalkboard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0107" y="9040143"/>
            <a:ext cx="3034453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  <a:latin typeface="Chalkboard"/>
              </a:defRPr>
            </a:lvl1pPr>
          </a:lstStyle>
          <a:p>
            <a:fld id="{B0C50523-A537-0043-8D06-98D2537E30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991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txStyles>
    <p:titleStyle>
      <a:lvl1pPr algn="ctr" defTabSz="650230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Chalkboard"/>
          <a:ea typeface="+mj-ea"/>
          <a:cs typeface="+mj-cs"/>
        </a:defRPr>
      </a:lvl1pPr>
    </p:titleStyle>
    <p:bodyStyle>
      <a:lvl1pPr marL="487672" indent="-487672" algn="l" defTabSz="650230" rtl="0" eaLnBrk="1" latinLnBrk="0" hangingPunct="1">
        <a:spcBef>
          <a:spcPct val="20000"/>
        </a:spcBef>
        <a:buFont typeface="Arial"/>
        <a:buChar char="•"/>
        <a:defRPr sz="4600" kern="1200">
          <a:solidFill>
            <a:schemeClr val="tx1"/>
          </a:solidFill>
          <a:latin typeface="Chalkboard"/>
          <a:ea typeface="+mn-ea"/>
          <a:cs typeface="+mn-cs"/>
        </a:defRPr>
      </a:lvl1pPr>
      <a:lvl2pPr marL="1056623" indent="-406394" algn="l" defTabSz="650230" rtl="0" eaLnBrk="1" latinLnBrk="0" hangingPunct="1">
        <a:spcBef>
          <a:spcPct val="20000"/>
        </a:spcBef>
        <a:buFont typeface="Arial"/>
        <a:buChar char="–"/>
        <a:defRPr sz="4000" kern="1200">
          <a:solidFill>
            <a:schemeClr val="tx1"/>
          </a:solidFill>
          <a:latin typeface="Chalkboard"/>
          <a:ea typeface="+mn-ea"/>
          <a:cs typeface="+mn-cs"/>
        </a:defRPr>
      </a:lvl2pPr>
      <a:lvl3pPr marL="1625575" indent="-325115" algn="l" defTabSz="650230" rtl="0" eaLnBrk="1" latinLnBrk="0" hangingPunct="1">
        <a:spcBef>
          <a:spcPct val="20000"/>
        </a:spcBef>
        <a:buFont typeface="Arial"/>
        <a:buChar char="•"/>
        <a:defRPr sz="3400" kern="1200">
          <a:solidFill>
            <a:schemeClr val="tx1"/>
          </a:solidFill>
          <a:latin typeface="Chalkboard"/>
          <a:ea typeface="+mn-ea"/>
          <a:cs typeface="+mn-cs"/>
        </a:defRPr>
      </a:lvl3pPr>
      <a:lvl4pPr marL="2275804" indent="-325115" algn="l" defTabSz="65023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Chalkboard"/>
          <a:ea typeface="+mn-ea"/>
          <a:cs typeface="+mn-cs"/>
        </a:defRPr>
      </a:lvl4pPr>
      <a:lvl5pPr marL="2926034" indent="-325115" algn="l" defTabSz="650230" rtl="0" eaLnBrk="1" latinLnBrk="0" hangingPunct="1">
        <a:spcBef>
          <a:spcPct val="20000"/>
        </a:spcBef>
        <a:buFont typeface="Arial"/>
        <a:buChar char="»"/>
        <a:defRPr sz="2800" kern="1200">
          <a:solidFill>
            <a:schemeClr val="tx1"/>
          </a:solidFill>
          <a:latin typeface="Chalkboard"/>
          <a:ea typeface="+mn-ea"/>
          <a:cs typeface="+mn-cs"/>
        </a:defRPr>
      </a:lvl5pPr>
      <a:lvl6pPr marL="3576264" indent="-325115" algn="l" defTabSz="65023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6494" indent="-325115" algn="l" defTabSz="65023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6724" indent="-325115" algn="l" defTabSz="65023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6954" indent="-325115" algn="l" defTabSz="65023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02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6502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6502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6502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6502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6502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6502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6502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65023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Relationship Id="rId3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image" Target="../media/image12.png"/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9.png"/><Relationship Id="rId5" Type="http://schemas.openxmlformats.org/officeDocument/2006/relationships/image" Target="../media/image5.png"/><Relationship Id="rId6" Type="http://schemas.openxmlformats.org/officeDocument/2006/relationships/image" Target="../media/image13.png"/><Relationship Id="rId7" Type="http://schemas.openxmlformats.org/officeDocument/2006/relationships/image" Target="../media/image14.png"/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4.png"/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5.png"/><Relationship Id="rId5" Type="http://schemas.openxmlformats.org/officeDocument/2006/relationships/image" Target="../media/image15.png"/><Relationship Id="rId6" Type="http://schemas.openxmlformats.org/officeDocument/2006/relationships/image" Target="../media/image16.png"/><Relationship Id="rId7" Type="http://schemas.openxmlformats.org/officeDocument/2006/relationships/image" Target="../media/image17.png"/><Relationship Id="rId8" Type="http://schemas.openxmlformats.org/officeDocument/2006/relationships/image" Target="../media/image18.png"/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Relationship Id="rId3" Type="http://schemas.openxmlformats.org/officeDocument/2006/relationships/image" Target="../media/image19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0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4085" y="1271416"/>
            <a:ext cx="12610715" cy="87591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sparse codes from quantum circuits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96463" y="4228492"/>
            <a:ext cx="3745072" cy="2987193"/>
          </a:xfrm>
        </p:spPr>
        <p:txBody>
          <a:bodyPr>
            <a:normAutofit/>
          </a:bodyPr>
          <a:lstStyle/>
          <a:p>
            <a:pPr algn="l">
              <a:lnSpc>
                <a:spcPct val="110000"/>
              </a:lnSpc>
            </a:pPr>
            <a:r>
              <a:rPr lang="en-US" sz="4000" dirty="0">
                <a:solidFill>
                  <a:srgbClr val="62647B"/>
                </a:solidFill>
                <a:latin typeface="Chalkboard"/>
                <a:cs typeface="Chalkboard"/>
              </a:rPr>
              <a:t>Dave </a:t>
            </a:r>
            <a:r>
              <a:rPr lang="en-US" sz="4000" dirty="0" smtClean="0">
                <a:solidFill>
                  <a:srgbClr val="62647B"/>
                </a:solidFill>
                <a:latin typeface="Chalkboard"/>
                <a:cs typeface="Chalkboard"/>
              </a:rPr>
              <a:t>Bacon</a:t>
            </a:r>
            <a:br>
              <a:rPr lang="en-US" sz="4000" dirty="0" smtClean="0">
                <a:solidFill>
                  <a:srgbClr val="62647B"/>
                </a:solidFill>
                <a:latin typeface="Chalkboard"/>
                <a:cs typeface="Chalkboard"/>
              </a:rPr>
            </a:br>
            <a:r>
              <a:rPr lang="en-US" sz="4000" dirty="0" smtClean="0">
                <a:solidFill>
                  <a:srgbClr val="62647B"/>
                </a:solidFill>
                <a:latin typeface="Chalkboard"/>
                <a:cs typeface="Chalkboard"/>
              </a:rPr>
              <a:t>Steve </a:t>
            </a:r>
            <a:r>
              <a:rPr lang="en-US" sz="4000" dirty="0" err="1" smtClean="0">
                <a:solidFill>
                  <a:srgbClr val="62647B"/>
                </a:solidFill>
                <a:latin typeface="Chalkboard"/>
                <a:cs typeface="Chalkboard"/>
              </a:rPr>
              <a:t>Flammia</a:t>
            </a:r>
            <a:r>
              <a:rPr lang="en-US" sz="4000" dirty="0">
                <a:solidFill>
                  <a:srgbClr val="62647B"/>
                </a:solidFill>
                <a:latin typeface="Chalkboard"/>
                <a:cs typeface="Chalkboard"/>
              </a:rPr>
              <a:t/>
            </a:r>
            <a:br>
              <a:rPr lang="en-US" sz="4000" dirty="0">
                <a:solidFill>
                  <a:srgbClr val="62647B"/>
                </a:solidFill>
                <a:latin typeface="Chalkboard"/>
                <a:cs typeface="Chalkboard"/>
              </a:rPr>
            </a:br>
            <a:r>
              <a:rPr lang="en-US" sz="4000" dirty="0" smtClean="0">
                <a:solidFill>
                  <a:srgbClr val="62647B"/>
                </a:solidFill>
                <a:latin typeface="Chalkboard"/>
                <a:cs typeface="Chalkboard"/>
              </a:rPr>
              <a:t>Aram Harrow</a:t>
            </a:r>
            <a:br>
              <a:rPr lang="en-US" sz="4000" dirty="0" smtClean="0">
                <a:solidFill>
                  <a:srgbClr val="62647B"/>
                </a:solidFill>
                <a:latin typeface="Chalkboard"/>
                <a:cs typeface="Chalkboard"/>
              </a:rPr>
            </a:br>
            <a:r>
              <a:rPr lang="en-US" sz="4000" dirty="0" smtClean="0">
                <a:solidFill>
                  <a:srgbClr val="62647B"/>
                </a:solidFill>
                <a:latin typeface="Chalkboard"/>
                <a:cs typeface="Chalkboard"/>
              </a:rPr>
              <a:t>Jonathan </a:t>
            </a:r>
            <a:r>
              <a:rPr lang="en-US" sz="4000" dirty="0">
                <a:solidFill>
                  <a:srgbClr val="62647B"/>
                </a:solidFill>
                <a:latin typeface="Chalkboard"/>
                <a:cs typeface="Chalkboard"/>
              </a:rPr>
              <a:t>Shi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96463" y="3066670"/>
            <a:ext cx="3256516" cy="656590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sz="3400" dirty="0">
                <a:solidFill>
                  <a:srgbClr val="62647B"/>
                </a:solidFill>
                <a:latin typeface="Chalkboard"/>
                <a:cs typeface="Chalkboard"/>
              </a:rPr>
              <a:t>arXiv:1411.3334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9476553" y="6976390"/>
            <a:ext cx="3077267" cy="17487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marL="0" indent="0" algn="ctr" defTabSz="584200">
              <a:spcBef>
                <a:spcPts val="4200"/>
              </a:spcBef>
              <a:buSzPct val="75000"/>
              <a:buFont typeface="Helvetica Neue"/>
              <a:buNone/>
              <a:defRPr sz="3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  <a:sym typeface="Helvetica Neue Light"/>
              </a:defRPr>
            </a:lvl1pPr>
            <a:lvl2pPr marL="650230" indent="0" algn="ctr" defTabSz="584200">
              <a:spcBef>
                <a:spcPts val="4200"/>
              </a:spcBef>
              <a:buSzPct val="75000"/>
              <a:buFont typeface="Helvetica Neue"/>
              <a:buNone/>
              <a:defRPr sz="3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  <a:sym typeface="Helvetica Neue Light"/>
              </a:defRPr>
            </a:lvl2pPr>
            <a:lvl3pPr marL="1300460" indent="0" algn="ctr" defTabSz="584200">
              <a:spcBef>
                <a:spcPts val="4200"/>
              </a:spcBef>
              <a:buSzPct val="75000"/>
              <a:buFont typeface="Helvetica Neue"/>
              <a:buNone/>
              <a:defRPr sz="3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  <a:sym typeface="Helvetica Neue Light"/>
              </a:defRPr>
            </a:lvl3pPr>
            <a:lvl4pPr marL="1950690" indent="0" algn="ctr" defTabSz="584200">
              <a:spcBef>
                <a:spcPts val="4200"/>
              </a:spcBef>
              <a:buSzPct val="75000"/>
              <a:buFont typeface="Helvetica Neue"/>
              <a:buNone/>
              <a:defRPr sz="3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  <a:sym typeface="Helvetica Neue Light"/>
              </a:defRPr>
            </a:lvl4pPr>
            <a:lvl5pPr marL="2600919" indent="0" algn="ctr" defTabSz="584200">
              <a:spcBef>
                <a:spcPts val="4200"/>
              </a:spcBef>
              <a:buSzPct val="75000"/>
              <a:buFont typeface="Helvetica Neue"/>
              <a:buNone/>
              <a:defRPr sz="3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  <a:sym typeface="Helvetica Neue Light"/>
              </a:defRPr>
            </a:lvl5pPr>
            <a:lvl6pPr marL="3251149" indent="0" algn="ctr" defTabSz="584200">
              <a:spcBef>
                <a:spcPts val="4200"/>
              </a:spcBef>
              <a:buSzPct val="75000"/>
              <a:buFont typeface="Helvetica Neue"/>
              <a:buNone/>
              <a:defRPr sz="3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  <a:sym typeface="Helvetica Neue Light"/>
              </a:defRPr>
            </a:lvl6pPr>
            <a:lvl7pPr marL="3901379" indent="0" algn="ctr" defTabSz="584200">
              <a:spcBef>
                <a:spcPts val="4200"/>
              </a:spcBef>
              <a:buSzPct val="75000"/>
              <a:buFont typeface="Helvetica Neue"/>
              <a:buNone/>
              <a:defRPr sz="3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  <a:sym typeface="Helvetica Neue Light"/>
              </a:defRPr>
            </a:lvl7pPr>
            <a:lvl8pPr marL="4551609" indent="0" algn="ctr" defTabSz="584200">
              <a:spcBef>
                <a:spcPts val="4200"/>
              </a:spcBef>
              <a:buSzPct val="75000"/>
              <a:buFont typeface="Helvetica Neue"/>
              <a:buNone/>
              <a:defRPr sz="3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  <a:sym typeface="Helvetica Neue Light"/>
              </a:defRPr>
            </a:lvl8pPr>
            <a:lvl9pPr marL="5201839" indent="0" algn="ctr" defTabSz="584200">
              <a:spcBef>
                <a:spcPts val="4200"/>
              </a:spcBef>
              <a:buSzPct val="75000"/>
              <a:buFont typeface="Helvetica Neue"/>
              <a:buNone/>
              <a:defRPr sz="3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  <a:sym typeface="Helvetica Neue Light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en-US" sz="4000" dirty="0" err="1" smtClean="0">
                <a:solidFill>
                  <a:schemeClr val="accent6"/>
                </a:solidFill>
                <a:latin typeface="Chalkboard"/>
                <a:cs typeface="Chalkboard"/>
              </a:rPr>
              <a:t>Coogee</a:t>
            </a:r>
            <a:r>
              <a:rPr lang="en-US" sz="4000" dirty="0" smtClean="0">
                <a:solidFill>
                  <a:schemeClr val="accent6"/>
                </a:solidFill>
                <a:latin typeface="Chalkboard"/>
                <a:cs typeface="Chalkboard"/>
              </a:rPr>
              <a:t/>
            </a:r>
            <a:br>
              <a:rPr lang="en-US" sz="4000" dirty="0" smtClean="0">
                <a:solidFill>
                  <a:schemeClr val="accent6"/>
                </a:solidFill>
                <a:latin typeface="Chalkboard"/>
                <a:cs typeface="Chalkboard"/>
              </a:rPr>
            </a:br>
            <a:r>
              <a:rPr lang="en-US" sz="4000" dirty="0" smtClean="0">
                <a:solidFill>
                  <a:schemeClr val="accent6"/>
                </a:solidFill>
                <a:latin typeface="Chalkboard"/>
                <a:cs typeface="Chalkboard"/>
              </a:rPr>
              <a:t>23 Jan 2015</a:t>
            </a:r>
            <a:endParaRPr lang="en-US" sz="4000" dirty="0">
              <a:solidFill>
                <a:schemeClr val="accent6"/>
              </a:solidFill>
              <a:latin typeface="Chalkboard"/>
              <a:cs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541103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00"/>
              <a:t>From Codes to Circuits to Codes Again…</a:t>
            </a:r>
          </a:p>
        </p:txBody>
      </p:sp>
      <p:sp>
        <p:nvSpPr>
          <p:cNvPr id="138" name="Shape 138"/>
          <p:cNvSpPr>
            <a:spLocks noGrp="1"/>
          </p:cNvSpPr>
          <p:nvPr>
            <p:ph type="body" idx="1"/>
          </p:nvPr>
        </p:nvSpPr>
        <p:spPr>
          <a:xfrm>
            <a:off x="571500" y="2222500"/>
            <a:ext cx="5856806" cy="7018047"/>
          </a:xfrm>
          <a:prstGeom prst="rect">
            <a:avLst/>
          </a:prstGeom>
        </p:spPr>
        <p:txBody>
          <a:bodyPr/>
          <a:lstStyle/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47474"/>
                </a:solidFill>
              </a:rPr>
              <a:t>Begin with a stabilizer code of your choice</a:t>
            </a:r>
          </a:p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47474"/>
                </a:solidFill>
              </a:rPr>
              <a:t>Write a quantum circuit for </a:t>
            </a:r>
            <a:r>
              <a:rPr sz="360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measuring the stabilizers</a:t>
            </a:r>
            <a:r>
              <a:rPr sz="3600">
                <a:solidFill>
                  <a:srgbClr val="747474"/>
                </a:solidFill>
              </a:rPr>
              <a:t> of this code.</a:t>
            </a:r>
          </a:p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47474"/>
                </a:solidFill>
              </a:rPr>
              <a:t>Turn the circuit elements into </a:t>
            </a:r>
            <a:r>
              <a:rPr sz="360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input/output qubits</a:t>
            </a:r>
            <a:r>
              <a:rPr sz="3600">
                <a:solidFill>
                  <a:srgbClr val="747474"/>
                </a:solidFill>
              </a:rPr>
              <a:t> </a:t>
            </a:r>
          </a:p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47474"/>
                </a:solidFill>
              </a:rPr>
              <a:t>Add gauge generators via </a:t>
            </a:r>
            <a:r>
              <a:rPr sz="360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Pauli circuit identities</a:t>
            </a:r>
            <a:r>
              <a:rPr sz="3600">
                <a:solidFill>
                  <a:srgbClr val="747474"/>
                </a:solidFill>
              </a:rPr>
              <a:t>.</a:t>
            </a:r>
          </a:p>
        </p:txBody>
      </p:sp>
      <p:pic>
        <p:nvPicPr>
          <p:cNvPr id="139" name="latex-image-1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627457" y="4772922"/>
            <a:ext cx="4228604" cy="196840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49" name="Group 149"/>
          <p:cNvGrpSpPr/>
          <p:nvPr/>
        </p:nvGrpSpPr>
        <p:grpSpPr>
          <a:xfrm>
            <a:off x="8407399" y="4698999"/>
            <a:ext cx="2667002" cy="1993902"/>
            <a:chOff x="0" y="0"/>
            <a:chExt cx="2667000" cy="1993900"/>
          </a:xfrm>
        </p:grpSpPr>
        <p:sp>
          <p:nvSpPr>
            <p:cNvPr id="140" name="Shape 140"/>
            <p:cNvSpPr/>
            <p:nvPr/>
          </p:nvSpPr>
          <p:spPr>
            <a:xfrm>
              <a:off x="0" y="161290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141" name="Shape 141"/>
            <p:cNvSpPr/>
            <p:nvPr/>
          </p:nvSpPr>
          <p:spPr>
            <a:xfrm>
              <a:off x="1143000" y="161290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142" name="Shape 142"/>
            <p:cNvSpPr/>
            <p:nvPr/>
          </p:nvSpPr>
          <p:spPr>
            <a:xfrm>
              <a:off x="2286000" y="161290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143" name="Shape 143"/>
            <p:cNvSpPr/>
            <p:nvPr/>
          </p:nvSpPr>
          <p:spPr>
            <a:xfrm>
              <a:off x="2286000" y="80010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144" name="Shape 144"/>
            <p:cNvSpPr/>
            <p:nvPr/>
          </p:nvSpPr>
          <p:spPr>
            <a:xfrm>
              <a:off x="2286000" y="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145" name="Shape 145"/>
            <p:cNvSpPr/>
            <p:nvPr/>
          </p:nvSpPr>
          <p:spPr>
            <a:xfrm>
              <a:off x="1143000" y="6349"/>
              <a:ext cx="381001" cy="381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146" name="Shape 146"/>
            <p:cNvSpPr/>
            <p:nvPr/>
          </p:nvSpPr>
          <p:spPr>
            <a:xfrm>
              <a:off x="1143000" y="80010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147" name="Shape 147"/>
            <p:cNvSpPr/>
            <p:nvPr/>
          </p:nvSpPr>
          <p:spPr>
            <a:xfrm>
              <a:off x="0" y="80010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148" name="Shape 148"/>
            <p:cNvSpPr/>
            <p:nvPr/>
          </p:nvSpPr>
          <p:spPr>
            <a:xfrm>
              <a:off x="0" y="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</p:grpSp>
      <p:grpSp>
        <p:nvGrpSpPr>
          <p:cNvPr id="155" name="Group 155"/>
          <p:cNvGrpSpPr/>
          <p:nvPr/>
        </p:nvGrpSpPr>
        <p:grpSpPr>
          <a:xfrm>
            <a:off x="8493483" y="2222500"/>
            <a:ext cx="2655703" cy="1511232"/>
            <a:chOff x="-253887" y="0"/>
            <a:chExt cx="2655701" cy="1511231"/>
          </a:xfrm>
        </p:grpSpPr>
        <p:sp>
          <p:nvSpPr>
            <p:cNvPr id="150" name="Shape 150"/>
            <p:cNvSpPr/>
            <p:nvPr/>
          </p:nvSpPr>
          <p:spPr>
            <a:xfrm>
              <a:off x="-99990" y="854641"/>
              <a:ext cx="2381772" cy="65659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 dirty="0">
                  <a:latin typeface="Chalkboard"/>
                </a:rPr>
                <a:t>11          1</a:t>
              </a:r>
            </a:p>
          </p:txBody>
        </p:sp>
        <p:sp>
          <p:nvSpPr>
            <p:cNvPr id="151" name="Shape 151"/>
            <p:cNvSpPr/>
            <p:nvPr/>
          </p:nvSpPr>
          <p:spPr>
            <a:xfrm>
              <a:off x="-253887" y="175472"/>
              <a:ext cx="2655701" cy="65659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 dirty="0">
                  <a:latin typeface="Chalkboard"/>
                </a:rPr>
                <a:t>00          0</a:t>
              </a:r>
            </a:p>
          </p:txBody>
        </p:sp>
        <p:sp>
          <p:nvSpPr>
            <p:cNvPr id="152" name="Shape 152"/>
            <p:cNvSpPr/>
            <p:nvPr/>
          </p:nvSpPr>
          <p:spPr>
            <a:xfrm flipH="1" flipV="1">
              <a:off x="692962" y="520700"/>
              <a:ext cx="1031428" cy="1"/>
            </a:xfrm>
            <a:prstGeom prst="line">
              <a:avLst/>
            </a:prstGeom>
            <a:noFill/>
            <a:ln w="50800" cap="flat">
              <a:solidFill>
                <a:srgbClr val="557E8A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endParaRPr dirty="0">
                <a:latin typeface="Chalkboard"/>
              </a:endParaRPr>
            </a:p>
          </p:txBody>
        </p:sp>
        <p:sp>
          <p:nvSpPr>
            <p:cNvPr id="153" name="Shape 153"/>
            <p:cNvSpPr/>
            <p:nvPr/>
          </p:nvSpPr>
          <p:spPr>
            <a:xfrm flipH="1" flipV="1">
              <a:off x="692962" y="1206499"/>
              <a:ext cx="1031428" cy="1"/>
            </a:xfrm>
            <a:prstGeom prst="line">
              <a:avLst/>
            </a:prstGeom>
            <a:noFill/>
            <a:ln w="50800" cap="flat">
              <a:solidFill>
                <a:srgbClr val="557E8A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endParaRPr dirty="0">
                <a:latin typeface="Chalkboard"/>
              </a:endParaRPr>
            </a:p>
          </p:txBody>
        </p:sp>
        <p:pic>
          <p:nvPicPr>
            <p:cNvPr id="154" name="pasted-image.pdf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996935" y="0"/>
              <a:ext cx="609601" cy="32156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67" name="Group 167"/>
          <p:cNvGrpSpPr/>
          <p:nvPr/>
        </p:nvGrpSpPr>
        <p:grpSpPr>
          <a:xfrm>
            <a:off x="7590730" y="4635710"/>
            <a:ext cx="4428580" cy="4731429"/>
            <a:chOff x="0" y="0"/>
            <a:chExt cx="4428579" cy="4731427"/>
          </a:xfrm>
        </p:grpSpPr>
        <p:pic>
          <p:nvPicPr>
            <p:cNvPr id="156" name="latex-image-1.pdf"/>
            <p:cNvPicPr/>
            <p:nvPr/>
          </p:nvPicPr>
          <p:blipFill>
            <a:blip r:embed="rId3">
              <a:extLst/>
            </a:blip>
            <a:srcRect l="17005" t="29227" r="43942"/>
            <a:stretch>
              <a:fillRect/>
            </a:stretch>
          </p:blipFill>
          <p:spPr>
            <a:xfrm>
              <a:off x="1224747" y="2481406"/>
              <a:ext cx="2667150" cy="225002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161" name="Group 161"/>
            <p:cNvGrpSpPr/>
            <p:nvPr/>
          </p:nvGrpSpPr>
          <p:grpSpPr>
            <a:xfrm>
              <a:off x="1315110" y="2744788"/>
              <a:ext cx="2423456" cy="1878179"/>
              <a:chOff x="0" y="0"/>
              <a:chExt cx="2423455" cy="1878177"/>
            </a:xfrm>
          </p:grpSpPr>
          <p:sp>
            <p:nvSpPr>
              <p:cNvPr id="157" name="Shape 157"/>
              <p:cNvSpPr/>
              <p:nvPr/>
            </p:nvSpPr>
            <p:spPr>
              <a:xfrm>
                <a:off x="1817591" y="10097"/>
                <a:ext cx="605865" cy="60586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0800"/>
                    </a:moveTo>
                    <a:lnTo>
                      <a:pt x="10800" y="21600"/>
                    </a:lnTo>
                    <a:lnTo>
                      <a:pt x="21600" y="10800"/>
                    </a:lnTo>
                    <a:lnTo>
                      <a:pt x="1080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AD584F"/>
                  </a:gs>
                  <a:gs pos="100000">
                    <a:srgbClr val="763A34"/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dirty="0">
                  <a:latin typeface="Chalkboard"/>
                </a:endParaRPr>
              </a:p>
            </p:txBody>
          </p:sp>
          <p:sp>
            <p:nvSpPr>
              <p:cNvPr id="158" name="Shape 158"/>
              <p:cNvSpPr/>
              <p:nvPr/>
            </p:nvSpPr>
            <p:spPr>
              <a:xfrm>
                <a:off x="1817591" y="1272314"/>
                <a:ext cx="605865" cy="6058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0800"/>
                    </a:moveTo>
                    <a:lnTo>
                      <a:pt x="10800" y="21600"/>
                    </a:lnTo>
                    <a:lnTo>
                      <a:pt x="21600" y="10800"/>
                    </a:lnTo>
                    <a:lnTo>
                      <a:pt x="1080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AD584F"/>
                  </a:gs>
                  <a:gs pos="100000">
                    <a:srgbClr val="763A34"/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dirty="0">
                  <a:latin typeface="Chalkboard"/>
                </a:endParaRPr>
              </a:p>
            </p:txBody>
          </p:sp>
          <p:sp>
            <p:nvSpPr>
              <p:cNvPr id="159" name="Shape 159"/>
              <p:cNvSpPr/>
              <p:nvPr/>
            </p:nvSpPr>
            <p:spPr>
              <a:xfrm>
                <a:off x="0" y="1272314"/>
                <a:ext cx="605864" cy="6058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0800"/>
                    </a:moveTo>
                    <a:lnTo>
                      <a:pt x="10800" y="21600"/>
                    </a:lnTo>
                    <a:lnTo>
                      <a:pt x="21600" y="10800"/>
                    </a:lnTo>
                    <a:lnTo>
                      <a:pt x="1080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AD584F"/>
                  </a:gs>
                  <a:gs pos="100000">
                    <a:srgbClr val="763A34"/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dirty="0">
                  <a:latin typeface="Chalkboard"/>
                </a:endParaRPr>
              </a:p>
            </p:txBody>
          </p:sp>
          <p:sp>
            <p:nvSpPr>
              <p:cNvPr id="160" name="Shape 160"/>
              <p:cNvSpPr/>
              <p:nvPr/>
            </p:nvSpPr>
            <p:spPr>
              <a:xfrm>
                <a:off x="0" y="0"/>
                <a:ext cx="605864" cy="6058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0800"/>
                    </a:moveTo>
                    <a:lnTo>
                      <a:pt x="10800" y="21600"/>
                    </a:lnTo>
                    <a:lnTo>
                      <a:pt x="21600" y="10800"/>
                    </a:lnTo>
                    <a:lnTo>
                      <a:pt x="1080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AD584F"/>
                  </a:gs>
                  <a:gs pos="100000">
                    <a:srgbClr val="763A34"/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dirty="0">
                  <a:latin typeface="Chalkboard"/>
                </a:endParaRPr>
              </a:p>
            </p:txBody>
          </p:sp>
        </p:grpSp>
        <p:sp>
          <p:nvSpPr>
            <p:cNvPr id="162" name="Shape 162"/>
            <p:cNvSpPr/>
            <p:nvPr/>
          </p:nvSpPr>
          <p:spPr>
            <a:xfrm>
              <a:off x="0" y="0"/>
              <a:ext cx="4428580" cy="2355454"/>
            </a:xfrm>
            <a:prstGeom prst="rect">
              <a:avLst/>
            </a:prstGeom>
            <a:solidFill>
              <a:srgbClr val="FFFFFF">
                <a:alpha val="75295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163" name="Shape 163"/>
            <p:cNvSpPr/>
            <p:nvPr/>
          </p:nvSpPr>
          <p:spPr>
            <a:xfrm>
              <a:off x="740469" y="761789"/>
              <a:ext cx="1651398" cy="1397001"/>
            </a:xfrm>
            <a:prstGeom prst="roundRect">
              <a:avLst>
                <a:gd name="adj" fmla="val 15000"/>
              </a:avLst>
            </a:prstGeom>
            <a:noFill/>
            <a:ln w="50800" cap="flat">
              <a:solidFill>
                <a:srgbClr val="557E8A">
                  <a:alpha val="75150"/>
                </a:srgbClr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164" name="Shape 164"/>
            <p:cNvSpPr/>
            <p:nvPr/>
          </p:nvSpPr>
          <p:spPr>
            <a:xfrm flipH="1" flipV="1">
              <a:off x="753926" y="2028163"/>
              <a:ext cx="505210" cy="2484145"/>
            </a:xfrm>
            <a:prstGeom prst="line">
              <a:avLst/>
            </a:prstGeom>
            <a:noFill/>
            <a:ln w="50800" cap="flat">
              <a:solidFill>
                <a:srgbClr val="557E8A">
                  <a:alpha val="75150"/>
                </a:srgbClr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endParaRPr dirty="0">
                <a:latin typeface="Chalkboard"/>
              </a:endParaRPr>
            </a:p>
          </p:txBody>
        </p:sp>
        <p:sp>
          <p:nvSpPr>
            <p:cNvPr id="165" name="Shape 165"/>
            <p:cNvSpPr/>
            <p:nvPr/>
          </p:nvSpPr>
          <p:spPr>
            <a:xfrm flipH="1" flipV="1">
              <a:off x="2392797" y="929309"/>
              <a:ext cx="1392129" cy="1847985"/>
            </a:xfrm>
            <a:prstGeom prst="line">
              <a:avLst/>
            </a:prstGeom>
            <a:noFill/>
            <a:ln w="50800" cap="flat">
              <a:solidFill>
                <a:srgbClr val="557E8A">
                  <a:alpha val="75150"/>
                </a:srgbClr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endParaRPr dirty="0">
                <a:latin typeface="Chalkboard"/>
              </a:endParaRPr>
            </a:p>
          </p:txBody>
        </p:sp>
        <p:sp>
          <p:nvSpPr>
            <p:cNvPr id="166" name="Shape 166"/>
            <p:cNvSpPr/>
            <p:nvPr/>
          </p:nvSpPr>
          <p:spPr>
            <a:xfrm>
              <a:off x="1248469" y="2666789"/>
              <a:ext cx="2616201" cy="2064098"/>
            </a:xfrm>
            <a:prstGeom prst="roundRect">
              <a:avLst>
                <a:gd name="adj" fmla="val 15000"/>
              </a:avLst>
            </a:prstGeom>
            <a:noFill/>
            <a:ln w="50800" cap="flat">
              <a:solidFill>
                <a:srgbClr val="557E8A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</p:grpSp>
      <p:grpSp>
        <p:nvGrpSpPr>
          <p:cNvPr id="170" name="Group 170"/>
          <p:cNvGrpSpPr/>
          <p:nvPr/>
        </p:nvGrpSpPr>
        <p:grpSpPr>
          <a:xfrm>
            <a:off x="10867818" y="7532099"/>
            <a:ext cx="348273" cy="1585604"/>
            <a:chOff x="0" y="0"/>
            <a:chExt cx="348272" cy="1585602"/>
          </a:xfrm>
        </p:grpSpPr>
        <p:pic>
          <p:nvPicPr>
            <p:cNvPr id="168" name="pasted-image.pdf"/>
            <p:cNvPicPr/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0"/>
              <a:ext cx="348273" cy="31344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9" name="pasted-image.pdf"/>
            <p:cNvPicPr/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24381" y="1272158"/>
              <a:ext cx="243791" cy="31344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73" name="Group 173"/>
          <p:cNvGrpSpPr/>
          <p:nvPr/>
        </p:nvGrpSpPr>
        <p:grpSpPr>
          <a:xfrm>
            <a:off x="9051718" y="7532099"/>
            <a:ext cx="348273" cy="1583446"/>
            <a:chOff x="0" y="0"/>
            <a:chExt cx="348272" cy="1583444"/>
          </a:xfrm>
        </p:grpSpPr>
        <p:pic>
          <p:nvPicPr>
            <p:cNvPr id="171" name="pasted-image.pdf"/>
            <p:cNvPicPr/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0"/>
              <a:ext cx="348273" cy="31344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72" name="pasted-image.pdf"/>
            <p:cNvPicPr/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1270000"/>
              <a:ext cx="348273" cy="31344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" grpId="1" animBg="1" advAuto="0"/>
      <p:bldP spid="170" grpId="2" animBg="1" advAuto="0"/>
      <p:bldP spid="173" grpId="3" animBg="1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00"/>
              <a:t>From Codes to Circuits to Codes Again…</a:t>
            </a:r>
          </a:p>
        </p:txBody>
      </p:sp>
      <p:sp>
        <p:nvSpPr>
          <p:cNvPr id="176" name="Shape 176"/>
          <p:cNvSpPr>
            <a:spLocks noGrp="1"/>
          </p:cNvSpPr>
          <p:nvPr>
            <p:ph type="body" idx="1"/>
          </p:nvPr>
        </p:nvSpPr>
        <p:spPr>
          <a:xfrm>
            <a:off x="571500" y="2222500"/>
            <a:ext cx="5856806" cy="7018047"/>
          </a:xfrm>
          <a:prstGeom prst="rect">
            <a:avLst/>
          </a:prstGeom>
        </p:spPr>
        <p:txBody>
          <a:bodyPr/>
          <a:lstStyle/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47474"/>
                </a:solidFill>
              </a:rPr>
              <a:t>Begin with a stabilizer code of your choice</a:t>
            </a:r>
          </a:p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47474"/>
                </a:solidFill>
              </a:rPr>
              <a:t>Write a quantum circuit for </a:t>
            </a:r>
            <a:r>
              <a:rPr sz="360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measuring the stabilizers</a:t>
            </a:r>
            <a:r>
              <a:rPr sz="3600">
                <a:solidFill>
                  <a:srgbClr val="747474"/>
                </a:solidFill>
              </a:rPr>
              <a:t> of this code.</a:t>
            </a:r>
          </a:p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47474"/>
                </a:solidFill>
              </a:rPr>
              <a:t>Turn the circuit elements into </a:t>
            </a:r>
            <a:r>
              <a:rPr sz="360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input/output qubits</a:t>
            </a:r>
            <a:r>
              <a:rPr sz="3600">
                <a:solidFill>
                  <a:srgbClr val="747474"/>
                </a:solidFill>
              </a:rPr>
              <a:t> </a:t>
            </a:r>
          </a:p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47474"/>
                </a:solidFill>
              </a:rPr>
              <a:t>Add gauge generators via </a:t>
            </a:r>
            <a:r>
              <a:rPr sz="360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Pauli circuit identities</a:t>
            </a:r>
            <a:r>
              <a:rPr sz="3600">
                <a:solidFill>
                  <a:srgbClr val="747474"/>
                </a:solidFill>
              </a:rPr>
              <a:t>.</a:t>
            </a:r>
          </a:p>
        </p:txBody>
      </p:sp>
      <p:pic>
        <p:nvPicPr>
          <p:cNvPr id="177" name="latex-image-1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627457" y="4772922"/>
            <a:ext cx="4228604" cy="196840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87" name="Group 187"/>
          <p:cNvGrpSpPr/>
          <p:nvPr/>
        </p:nvGrpSpPr>
        <p:grpSpPr>
          <a:xfrm>
            <a:off x="8407399" y="4698999"/>
            <a:ext cx="2667002" cy="1993902"/>
            <a:chOff x="0" y="0"/>
            <a:chExt cx="2667000" cy="1993900"/>
          </a:xfrm>
        </p:grpSpPr>
        <p:sp>
          <p:nvSpPr>
            <p:cNvPr id="178" name="Shape 178"/>
            <p:cNvSpPr/>
            <p:nvPr/>
          </p:nvSpPr>
          <p:spPr>
            <a:xfrm>
              <a:off x="0" y="161290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179" name="Shape 179"/>
            <p:cNvSpPr/>
            <p:nvPr/>
          </p:nvSpPr>
          <p:spPr>
            <a:xfrm>
              <a:off x="1143000" y="161290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180" name="Shape 180"/>
            <p:cNvSpPr/>
            <p:nvPr/>
          </p:nvSpPr>
          <p:spPr>
            <a:xfrm>
              <a:off x="2286000" y="161290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181" name="Shape 181"/>
            <p:cNvSpPr/>
            <p:nvPr/>
          </p:nvSpPr>
          <p:spPr>
            <a:xfrm>
              <a:off x="2286000" y="80010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182" name="Shape 182"/>
            <p:cNvSpPr/>
            <p:nvPr/>
          </p:nvSpPr>
          <p:spPr>
            <a:xfrm>
              <a:off x="2286000" y="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183" name="Shape 183"/>
            <p:cNvSpPr/>
            <p:nvPr/>
          </p:nvSpPr>
          <p:spPr>
            <a:xfrm>
              <a:off x="1143000" y="6349"/>
              <a:ext cx="381001" cy="381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184" name="Shape 184"/>
            <p:cNvSpPr/>
            <p:nvPr/>
          </p:nvSpPr>
          <p:spPr>
            <a:xfrm>
              <a:off x="1143000" y="80010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185" name="Shape 185"/>
            <p:cNvSpPr/>
            <p:nvPr/>
          </p:nvSpPr>
          <p:spPr>
            <a:xfrm>
              <a:off x="0" y="80010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186" name="Shape 186"/>
            <p:cNvSpPr/>
            <p:nvPr/>
          </p:nvSpPr>
          <p:spPr>
            <a:xfrm>
              <a:off x="0" y="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</p:grpSp>
      <p:grpSp>
        <p:nvGrpSpPr>
          <p:cNvPr id="193" name="Group 193"/>
          <p:cNvGrpSpPr/>
          <p:nvPr/>
        </p:nvGrpSpPr>
        <p:grpSpPr>
          <a:xfrm>
            <a:off x="8493483" y="2222500"/>
            <a:ext cx="2655703" cy="1511232"/>
            <a:chOff x="-253887" y="0"/>
            <a:chExt cx="2655701" cy="1511231"/>
          </a:xfrm>
        </p:grpSpPr>
        <p:sp>
          <p:nvSpPr>
            <p:cNvPr id="188" name="Shape 188"/>
            <p:cNvSpPr/>
            <p:nvPr/>
          </p:nvSpPr>
          <p:spPr>
            <a:xfrm>
              <a:off x="-99990" y="854641"/>
              <a:ext cx="2381772" cy="65659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 dirty="0">
                  <a:latin typeface="Chalkboard"/>
                </a:rPr>
                <a:t>11          1</a:t>
              </a:r>
            </a:p>
          </p:txBody>
        </p:sp>
        <p:sp>
          <p:nvSpPr>
            <p:cNvPr id="189" name="Shape 189"/>
            <p:cNvSpPr/>
            <p:nvPr/>
          </p:nvSpPr>
          <p:spPr>
            <a:xfrm>
              <a:off x="-253887" y="175472"/>
              <a:ext cx="2655701" cy="65659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 dirty="0">
                  <a:latin typeface="Chalkboard"/>
                </a:rPr>
                <a:t>00          0</a:t>
              </a:r>
            </a:p>
          </p:txBody>
        </p:sp>
        <p:sp>
          <p:nvSpPr>
            <p:cNvPr id="190" name="Shape 190"/>
            <p:cNvSpPr/>
            <p:nvPr/>
          </p:nvSpPr>
          <p:spPr>
            <a:xfrm flipH="1" flipV="1">
              <a:off x="692962" y="520700"/>
              <a:ext cx="1031428" cy="1"/>
            </a:xfrm>
            <a:prstGeom prst="line">
              <a:avLst/>
            </a:prstGeom>
            <a:noFill/>
            <a:ln w="50800" cap="flat">
              <a:solidFill>
                <a:srgbClr val="557E8A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endParaRPr dirty="0">
                <a:latin typeface="Chalkboard"/>
              </a:endParaRPr>
            </a:p>
          </p:txBody>
        </p:sp>
        <p:sp>
          <p:nvSpPr>
            <p:cNvPr id="191" name="Shape 191"/>
            <p:cNvSpPr/>
            <p:nvPr/>
          </p:nvSpPr>
          <p:spPr>
            <a:xfrm flipH="1" flipV="1">
              <a:off x="692962" y="1206499"/>
              <a:ext cx="1031428" cy="1"/>
            </a:xfrm>
            <a:prstGeom prst="line">
              <a:avLst/>
            </a:prstGeom>
            <a:noFill/>
            <a:ln w="50800" cap="flat">
              <a:solidFill>
                <a:srgbClr val="557E8A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endParaRPr dirty="0">
                <a:latin typeface="Chalkboard"/>
              </a:endParaRPr>
            </a:p>
          </p:txBody>
        </p:sp>
        <p:pic>
          <p:nvPicPr>
            <p:cNvPr id="192" name="pasted-image.pdf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996935" y="0"/>
              <a:ext cx="609601" cy="32156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05" name="Group 205"/>
          <p:cNvGrpSpPr/>
          <p:nvPr/>
        </p:nvGrpSpPr>
        <p:grpSpPr>
          <a:xfrm>
            <a:off x="7590730" y="4635710"/>
            <a:ext cx="4428580" cy="4731429"/>
            <a:chOff x="0" y="0"/>
            <a:chExt cx="4428579" cy="4731427"/>
          </a:xfrm>
        </p:grpSpPr>
        <p:pic>
          <p:nvPicPr>
            <p:cNvPr id="194" name="latex-image-1.pdf"/>
            <p:cNvPicPr/>
            <p:nvPr/>
          </p:nvPicPr>
          <p:blipFill>
            <a:blip r:embed="rId3">
              <a:extLst/>
            </a:blip>
            <a:srcRect l="17005" t="29227" r="43942"/>
            <a:stretch>
              <a:fillRect/>
            </a:stretch>
          </p:blipFill>
          <p:spPr>
            <a:xfrm>
              <a:off x="1224747" y="2481406"/>
              <a:ext cx="2667150" cy="225002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199" name="Group 199"/>
            <p:cNvGrpSpPr/>
            <p:nvPr/>
          </p:nvGrpSpPr>
          <p:grpSpPr>
            <a:xfrm>
              <a:off x="1315110" y="2744788"/>
              <a:ext cx="2423456" cy="1878179"/>
              <a:chOff x="0" y="0"/>
              <a:chExt cx="2423455" cy="1878177"/>
            </a:xfrm>
          </p:grpSpPr>
          <p:sp>
            <p:nvSpPr>
              <p:cNvPr id="195" name="Shape 195"/>
              <p:cNvSpPr/>
              <p:nvPr/>
            </p:nvSpPr>
            <p:spPr>
              <a:xfrm>
                <a:off x="1817591" y="10097"/>
                <a:ext cx="605865" cy="60586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0800"/>
                    </a:moveTo>
                    <a:lnTo>
                      <a:pt x="10800" y="21600"/>
                    </a:lnTo>
                    <a:lnTo>
                      <a:pt x="21600" y="10800"/>
                    </a:lnTo>
                    <a:lnTo>
                      <a:pt x="1080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AD584F"/>
                  </a:gs>
                  <a:gs pos="100000">
                    <a:srgbClr val="763A34"/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dirty="0">
                  <a:latin typeface="Chalkboard"/>
                </a:endParaRPr>
              </a:p>
            </p:txBody>
          </p:sp>
          <p:sp>
            <p:nvSpPr>
              <p:cNvPr id="196" name="Shape 196"/>
              <p:cNvSpPr/>
              <p:nvPr/>
            </p:nvSpPr>
            <p:spPr>
              <a:xfrm>
                <a:off x="1817591" y="1272314"/>
                <a:ext cx="605865" cy="6058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0800"/>
                    </a:moveTo>
                    <a:lnTo>
                      <a:pt x="10800" y="21600"/>
                    </a:lnTo>
                    <a:lnTo>
                      <a:pt x="21600" y="10800"/>
                    </a:lnTo>
                    <a:lnTo>
                      <a:pt x="1080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AD584F"/>
                  </a:gs>
                  <a:gs pos="100000">
                    <a:srgbClr val="763A34"/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dirty="0">
                  <a:latin typeface="Chalkboard"/>
                </a:endParaRPr>
              </a:p>
            </p:txBody>
          </p:sp>
          <p:sp>
            <p:nvSpPr>
              <p:cNvPr id="197" name="Shape 197"/>
              <p:cNvSpPr/>
              <p:nvPr/>
            </p:nvSpPr>
            <p:spPr>
              <a:xfrm>
                <a:off x="0" y="1272314"/>
                <a:ext cx="605864" cy="6058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0800"/>
                    </a:moveTo>
                    <a:lnTo>
                      <a:pt x="10800" y="21600"/>
                    </a:lnTo>
                    <a:lnTo>
                      <a:pt x="21600" y="10800"/>
                    </a:lnTo>
                    <a:lnTo>
                      <a:pt x="1080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AD584F"/>
                  </a:gs>
                  <a:gs pos="100000">
                    <a:srgbClr val="763A34"/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dirty="0">
                  <a:latin typeface="Chalkboard"/>
                </a:endParaRPr>
              </a:p>
            </p:txBody>
          </p:sp>
          <p:sp>
            <p:nvSpPr>
              <p:cNvPr id="198" name="Shape 198"/>
              <p:cNvSpPr/>
              <p:nvPr/>
            </p:nvSpPr>
            <p:spPr>
              <a:xfrm>
                <a:off x="0" y="0"/>
                <a:ext cx="605864" cy="6058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0800"/>
                    </a:moveTo>
                    <a:lnTo>
                      <a:pt x="10800" y="21600"/>
                    </a:lnTo>
                    <a:lnTo>
                      <a:pt x="21600" y="10800"/>
                    </a:lnTo>
                    <a:lnTo>
                      <a:pt x="1080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AD584F"/>
                  </a:gs>
                  <a:gs pos="100000">
                    <a:srgbClr val="763A34"/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dirty="0">
                  <a:latin typeface="Chalkboard"/>
                </a:endParaRPr>
              </a:p>
            </p:txBody>
          </p:sp>
        </p:grpSp>
        <p:sp>
          <p:nvSpPr>
            <p:cNvPr id="200" name="Shape 200"/>
            <p:cNvSpPr/>
            <p:nvPr/>
          </p:nvSpPr>
          <p:spPr>
            <a:xfrm>
              <a:off x="0" y="0"/>
              <a:ext cx="4428580" cy="2355454"/>
            </a:xfrm>
            <a:prstGeom prst="rect">
              <a:avLst/>
            </a:prstGeom>
            <a:solidFill>
              <a:srgbClr val="FFFFFF">
                <a:alpha val="75295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201" name="Shape 201"/>
            <p:cNvSpPr/>
            <p:nvPr/>
          </p:nvSpPr>
          <p:spPr>
            <a:xfrm>
              <a:off x="740469" y="761789"/>
              <a:ext cx="1651398" cy="1397001"/>
            </a:xfrm>
            <a:prstGeom prst="roundRect">
              <a:avLst>
                <a:gd name="adj" fmla="val 15000"/>
              </a:avLst>
            </a:prstGeom>
            <a:noFill/>
            <a:ln w="50800" cap="flat">
              <a:solidFill>
                <a:srgbClr val="557E8A">
                  <a:alpha val="75150"/>
                </a:srgbClr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202" name="Shape 202"/>
            <p:cNvSpPr/>
            <p:nvPr/>
          </p:nvSpPr>
          <p:spPr>
            <a:xfrm flipH="1" flipV="1">
              <a:off x="753926" y="2028163"/>
              <a:ext cx="505210" cy="2484145"/>
            </a:xfrm>
            <a:prstGeom prst="line">
              <a:avLst/>
            </a:prstGeom>
            <a:noFill/>
            <a:ln w="50800" cap="flat">
              <a:solidFill>
                <a:srgbClr val="557E8A">
                  <a:alpha val="75150"/>
                </a:srgbClr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endParaRPr dirty="0">
                <a:latin typeface="Chalkboard"/>
              </a:endParaRPr>
            </a:p>
          </p:txBody>
        </p:sp>
        <p:sp>
          <p:nvSpPr>
            <p:cNvPr id="203" name="Shape 203"/>
            <p:cNvSpPr/>
            <p:nvPr/>
          </p:nvSpPr>
          <p:spPr>
            <a:xfrm flipH="1" flipV="1">
              <a:off x="2392797" y="929309"/>
              <a:ext cx="1392129" cy="1847985"/>
            </a:xfrm>
            <a:prstGeom prst="line">
              <a:avLst/>
            </a:prstGeom>
            <a:noFill/>
            <a:ln w="50800" cap="flat">
              <a:solidFill>
                <a:srgbClr val="557E8A">
                  <a:alpha val="75150"/>
                </a:srgbClr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endParaRPr dirty="0">
                <a:latin typeface="Chalkboard"/>
              </a:endParaRPr>
            </a:p>
          </p:txBody>
        </p:sp>
        <p:sp>
          <p:nvSpPr>
            <p:cNvPr id="204" name="Shape 204"/>
            <p:cNvSpPr/>
            <p:nvPr/>
          </p:nvSpPr>
          <p:spPr>
            <a:xfrm>
              <a:off x="1248469" y="2666789"/>
              <a:ext cx="2616201" cy="2064098"/>
            </a:xfrm>
            <a:prstGeom prst="roundRect">
              <a:avLst>
                <a:gd name="adj" fmla="val 15000"/>
              </a:avLst>
            </a:prstGeom>
            <a:noFill/>
            <a:ln w="50800" cap="flat">
              <a:solidFill>
                <a:srgbClr val="557E8A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</p:grpSp>
      <p:grpSp>
        <p:nvGrpSpPr>
          <p:cNvPr id="208" name="Group 208"/>
          <p:cNvGrpSpPr/>
          <p:nvPr/>
        </p:nvGrpSpPr>
        <p:grpSpPr>
          <a:xfrm>
            <a:off x="10867818" y="7521557"/>
            <a:ext cx="348273" cy="1568588"/>
            <a:chOff x="0" y="0"/>
            <a:chExt cx="348272" cy="1568586"/>
          </a:xfrm>
        </p:grpSpPr>
        <p:pic>
          <p:nvPicPr>
            <p:cNvPr id="206" name="pasted-image.pdf"/>
            <p:cNvPicPr/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1255141"/>
              <a:ext cx="348273" cy="31344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07" name="pasted-image.pdf"/>
            <p:cNvPicPr/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24381" y="0"/>
              <a:ext cx="243791" cy="31344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11" name="Group 211"/>
          <p:cNvGrpSpPr/>
          <p:nvPr/>
        </p:nvGrpSpPr>
        <p:grpSpPr>
          <a:xfrm>
            <a:off x="9039018" y="7521557"/>
            <a:ext cx="348273" cy="1568588"/>
            <a:chOff x="0" y="0"/>
            <a:chExt cx="348272" cy="1568586"/>
          </a:xfrm>
        </p:grpSpPr>
        <p:pic>
          <p:nvPicPr>
            <p:cNvPr id="209" name="pasted-image.pdf"/>
            <p:cNvPicPr/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1255141"/>
              <a:ext cx="348273" cy="31344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10" name="pasted-image.pdf"/>
            <p:cNvPicPr/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37081" y="0"/>
              <a:ext cx="243791" cy="31344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" grpId="1" animBg="1" advAuto="0"/>
      <p:bldP spid="211" grpId="2" animBg="1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00"/>
              <a:t>From Codes to Circuits to Codes Again…</a:t>
            </a:r>
          </a:p>
        </p:txBody>
      </p:sp>
      <p:sp>
        <p:nvSpPr>
          <p:cNvPr id="214" name="Shape 214"/>
          <p:cNvSpPr>
            <a:spLocks noGrp="1"/>
          </p:cNvSpPr>
          <p:nvPr>
            <p:ph type="body" idx="1"/>
          </p:nvPr>
        </p:nvSpPr>
        <p:spPr>
          <a:xfrm>
            <a:off x="571500" y="2222500"/>
            <a:ext cx="5856806" cy="7018047"/>
          </a:xfrm>
          <a:prstGeom prst="rect">
            <a:avLst/>
          </a:prstGeom>
        </p:spPr>
        <p:txBody>
          <a:bodyPr/>
          <a:lstStyle/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47474"/>
                </a:solidFill>
              </a:rPr>
              <a:t>Begin with a stabilizer code of your choice</a:t>
            </a:r>
          </a:p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47474"/>
                </a:solidFill>
              </a:rPr>
              <a:t>Write a quantum circuit for </a:t>
            </a:r>
            <a:r>
              <a:rPr sz="360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measuring the stabilizers</a:t>
            </a:r>
            <a:r>
              <a:rPr sz="3600">
                <a:solidFill>
                  <a:srgbClr val="747474"/>
                </a:solidFill>
              </a:rPr>
              <a:t> of this code.</a:t>
            </a:r>
          </a:p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47474"/>
                </a:solidFill>
              </a:rPr>
              <a:t>Turn the circuit elements into </a:t>
            </a:r>
            <a:r>
              <a:rPr sz="360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input/output qubits</a:t>
            </a:r>
            <a:r>
              <a:rPr sz="3600">
                <a:solidFill>
                  <a:srgbClr val="747474"/>
                </a:solidFill>
              </a:rPr>
              <a:t> </a:t>
            </a:r>
          </a:p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47474"/>
                </a:solidFill>
              </a:rPr>
              <a:t>Add gauge generators via </a:t>
            </a:r>
            <a:r>
              <a:rPr sz="360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Pauli circuit identities</a:t>
            </a:r>
            <a:r>
              <a:rPr sz="3600">
                <a:solidFill>
                  <a:srgbClr val="747474"/>
                </a:solidFill>
              </a:rPr>
              <a:t>.</a:t>
            </a:r>
          </a:p>
        </p:txBody>
      </p:sp>
      <p:pic>
        <p:nvPicPr>
          <p:cNvPr id="215" name="latex-image-1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627457" y="4772922"/>
            <a:ext cx="4228604" cy="196840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25" name="Group 225"/>
          <p:cNvGrpSpPr/>
          <p:nvPr/>
        </p:nvGrpSpPr>
        <p:grpSpPr>
          <a:xfrm>
            <a:off x="8407399" y="4698999"/>
            <a:ext cx="2667002" cy="1993902"/>
            <a:chOff x="0" y="0"/>
            <a:chExt cx="2667000" cy="1993900"/>
          </a:xfrm>
        </p:grpSpPr>
        <p:sp>
          <p:nvSpPr>
            <p:cNvPr id="216" name="Shape 216"/>
            <p:cNvSpPr/>
            <p:nvPr/>
          </p:nvSpPr>
          <p:spPr>
            <a:xfrm>
              <a:off x="0" y="161290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217" name="Shape 217"/>
            <p:cNvSpPr/>
            <p:nvPr/>
          </p:nvSpPr>
          <p:spPr>
            <a:xfrm>
              <a:off x="1143000" y="161290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218" name="Shape 218"/>
            <p:cNvSpPr/>
            <p:nvPr/>
          </p:nvSpPr>
          <p:spPr>
            <a:xfrm>
              <a:off x="2286000" y="161290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219" name="Shape 219"/>
            <p:cNvSpPr/>
            <p:nvPr/>
          </p:nvSpPr>
          <p:spPr>
            <a:xfrm>
              <a:off x="2286000" y="80010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220" name="Shape 220"/>
            <p:cNvSpPr/>
            <p:nvPr/>
          </p:nvSpPr>
          <p:spPr>
            <a:xfrm>
              <a:off x="2286000" y="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221" name="Shape 221"/>
            <p:cNvSpPr/>
            <p:nvPr/>
          </p:nvSpPr>
          <p:spPr>
            <a:xfrm>
              <a:off x="1143000" y="6349"/>
              <a:ext cx="381001" cy="381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222" name="Shape 222"/>
            <p:cNvSpPr/>
            <p:nvPr/>
          </p:nvSpPr>
          <p:spPr>
            <a:xfrm>
              <a:off x="1143000" y="80010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223" name="Shape 223"/>
            <p:cNvSpPr/>
            <p:nvPr/>
          </p:nvSpPr>
          <p:spPr>
            <a:xfrm>
              <a:off x="0" y="80010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224" name="Shape 224"/>
            <p:cNvSpPr/>
            <p:nvPr/>
          </p:nvSpPr>
          <p:spPr>
            <a:xfrm>
              <a:off x="0" y="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</p:grpSp>
      <p:grpSp>
        <p:nvGrpSpPr>
          <p:cNvPr id="231" name="Group 231"/>
          <p:cNvGrpSpPr/>
          <p:nvPr/>
        </p:nvGrpSpPr>
        <p:grpSpPr>
          <a:xfrm>
            <a:off x="8493483" y="2222500"/>
            <a:ext cx="2655703" cy="1511232"/>
            <a:chOff x="-253887" y="0"/>
            <a:chExt cx="2655701" cy="1511231"/>
          </a:xfrm>
        </p:grpSpPr>
        <p:sp>
          <p:nvSpPr>
            <p:cNvPr id="226" name="Shape 226"/>
            <p:cNvSpPr/>
            <p:nvPr/>
          </p:nvSpPr>
          <p:spPr>
            <a:xfrm>
              <a:off x="-99990" y="854641"/>
              <a:ext cx="2381772" cy="65659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 dirty="0">
                  <a:latin typeface="Chalkboard"/>
                </a:rPr>
                <a:t>11          1</a:t>
              </a:r>
            </a:p>
          </p:txBody>
        </p:sp>
        <p:sp>
          <p:nvSpPr>
            <p:cNvPr id="227" name="Shape 227"/>
            <p:cNvSpPr/>
            <p:nvPr/>
          </p:nvSpPr>
          <p:spPr>
            <a:xfrm>
              <a:off x="-253887" y="175472"/>
              <a:ext cx="2655701" cy="65659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 dirty="0">
                  <a:latin typeface="Chalkboard"/>
                </a:rPr>
                <a:t>00          0</a:t>
              </a:r>
            </a:p>
          </p:txBody>
        </p:sp>
        <p:sp>
          <p:nvSpPr>
            <p:cNvPr id="228" name="Shape 228"/>
            <p:cNvSpPr/>
            <p:nvPr/>
          </p:nvSpPr>
          <p:spPr>
            <a:xfrm flipH="1" flipV="1">
              <a:off x="692962" y="520700"/>
              <a:ext cx="1031428" cy="1"/>
            </a:xfrm>
            <a:prstGeom prst="line">
              <a:avLst/>
            </a:prstGeom>
            <a:noFill/>
            <a:ln w="50800" cap="flat">
              <a:solidFill>
                <a:srgbClr val="557E8A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endParaRPr dirty="0">
                <a:latin typeface="Chalkboard"/>
              </a:endParaRPr>
            </a:p>
          </p:txBody>
        </p:sp>
        <p:sp>
          <p:nvSpPr>
            <p:cNvPr id="229" name="Shape 229"/>
            <p:cNvSpPr/>
            <p:nvPr/>
          </p:nvSpPr>
          <p:spPr>
            <a:xfrm flipH="1" flipV="1">
              <a:off x="692962" y="1206499"/>
              <a:ext cx="1031428" cy="1"/>
            </a:xfrm>
            <a:prstGeom prst="line">
              <a:avLst/>
            </a:prstGeom>
            <a:noFill/>
            <a:ln w="50800" cap="flat">
              <a:solidFill>
                <a:srgbClr val="557E8A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endParaRPr dirty="0">
                <a:latin typeface="Chalkboard"/>
              </a:endParaRPr>
            </a:p>
          </p:txBody>
        </p:sp>
        <p:pic>
          <p:nvPicPr>
            <p:cNvPr id="230" name="pasted-image.pdf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996935" y="0"/>
              <a:ext cx="609601" cy="32156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43" name="Group 243"/>
          <p:cNvGrpSpPr/>
          <p:nvPr/>
        </p:nvGrpSpPr>
        <p:grpSpPr>
          <a:xfrm>
            <a:off x="7590730" y="4635710"/>
            <a:ext cx="4428580" cy="4731429"/>
            <a:chOff x="0" y="0"/>
            <a:chExt cx="4428579" cy="4731427"/>
          </a:xfrm>
        </p:grpSpPr>
        <p:pic>
          <p:nvPicPr>
            <p:cNvPr id="232" name="latex-image-1.pdf"/>
            <p:cNvPicPr/>
            <p:nvPr/>
          </p:nvPicPr>
          <p:blipFill>
            <a:blip r:embed="rId3">
              <a:extLst/>
            </a:blip>
            <a:srcRect l="17005" t="29227" r="43942"/>
            <a:stretch>
              <a:fillRect/>
            </a:stretch>
          </p:blipFill>
          <p:spPr>
            <a:xfrm>
              <a:off x="1224747" y="2481406"/>
              <a:ext cx="2667150" cy="225002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237" name="Group 237"/>
            <p:cNvGrpSpPr/>
            <p:nvPr/>
          </p:nvGrpSpPr>
          <p:grpSpPr>
            <a:xfrm>
              <a:off x="1315110" y="2744788"/>
              <a:ext cx="2423456" cy="1878179"/>
              <a:chOff x="0" y="0"/>
              <a:chExt cx="2423455" cy="1878177"/>
            </a:xfrm>
          </p:grpSpPr>
          <p:sp>
            <p:nvSpPr>
              <p:cNvPr id="233" name="Shape 233"/>
              <p:cNvSpPr/>
              <p:nvPr/>
            </p:nvSpPr>
            <p:spPr>
              <a:xfrm>
                <a:off x="1817591" y="10097"/>
                <a:ext cx="605865" cy="60586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0800"/>
                    </a:moveTo>
                    <a:lnTo>
                      <a:pt x="10800" y="21600"/>
                    </a:lnTo>
                    <a:lnTo>
                      <a:pt x="21600" y="10800"/>
                    </a:lnTo>
                    <a:lnTo>
                      <a:pt x="1080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AD584F"/>
                  </a:gs>
                  <a:gs pos="100000">
                    <a:srgbClr val="763A34"/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dirty="0">
                  <a:latin typeface="Chalkboard"/>
                </a:endParaRPr>
              </a:p>
            </p:txBody>
          </p:sp>
          <p:sp>
            <p:nvSpPr>
              <p:cNvPr id="234" name="Shape 234"/>
              <p:cNvSpPr/>
              <p:nvPr/>
            </p:nvSpPr>
            <p:spPr>
              <a:xfrm>
                <a:off x="1817591" y="1272314"/>
                <a:ext cx="605865" cy="6058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0800"/>
                    </a:moveTo>
                    <a:lnTo>
                      <a:pt x="10800" y="21600"/>
                    </a:lnTo>
                    <a:lnTo>
                      <a:pt x="21600" y="10800"/>
                    </a:lnTo>
                    <a:lnTo>
                      <a:pt x="1080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AD584F"/>
                  </a:gs>
                  <a:gs pos="100000">
                    <a:srgbClr val="763A34"/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dirty="0">
                  <a:latin typeface="Chalkboard"/>
                </a:endParaRPr>
              </a:p>
            </p:txBody>
          </p:sp>
          <p:sp>
            <p:nvSpPr>
              <p:cNvPr id="235" name="Shape 235"/>
              <p:cNvSpPr/>
              <p:nvPr/>
            </p:nvSpPr>
            <p:spPr>
              <a:xfrm>
                <a:off x="0" y="1272314"/>
                <a:ext cx="605864" cy="6058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0800"/>
                    </a:moveTo>
                    <a:lnTo>
                      <a:pt x="10800" y="21600"/>
                    </a:lnTo>
                    <a:lnTo>
                      <a:pt x="21600" y="10800"/>
                    </a:lnTo>
                    <a:lnTo>
                      <a:pt x="1080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AD584F"/>
                  </a:gs>
                  <a:gs pos="100000">
                    <a:srgbClr val="763A34"/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dirty="0">
                  <a:latin typeface="Chalkboard"/>
                </a:endParaRPr>
              </a:p>
            </p:txBody>
          </p:sp>
          <p:sp>
            <p:nvSpPr>
              <p:cNvPr id="236" name="Shape 236"/>
              <p:cNvSpPr/>
              <p:nvPr/>
            </p:nvSpPr>
            <p:spPr>
              <a:xfrm>
                <a:off x="0" y="0"/>
                <a:ext cx="605864" cy="6058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0800"/>
                    </a:moveTo>
                    <a:lnTo>
                      <a:pt x="10800" y="21600"/>
                    </a:lnTo>
                    <a:lnTo>
                      <a:pt x="21600" y="10800"/>
                    </a:lnTo>
                    <a:lnTo>
                      <a:pt x="1080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AD584F"/>
                  </a:gs>
                  <a:gs pos="100000">
                    <a:srgbClr val="763A34"/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dirty="0">
                  <a:latin typeface="Chalkboard"/>
                </a:endParaRPr>
              </a:p>
            </p:txBody>
          </p:sp>
        </p:grpSp>
        <p:sp>
          <p:nvSpPr>
            <p:cNvPr id="238" name="Shape 238"/>
            <p:cNvSpPr/>
            <p:nvPr/>
          </p:nvSpPr>
          <p:spPr>
            <a:xfrm>
              <a:off x="0" y="0"/>
              <a:ext cx="4428580" cy="2355454"/>
            </a:xfrm>
            <a:prstGeom prst="rect">
              <a:avLst/>
            </a:prstGeom>
            <a:solidFill>
              <a:srgbClr val="FFFFFF">
                <a:alpha val="75295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239" name="Shape 239"/>
            <p:cNvSpPr/>
            <p:nvPr/>
          </p:nvSpPr>
          <p:spPr>
            <a:xfrm>
              <a:off x="740469" y="761789"/>
              <a:ext cx="1651398" cy="1397001"/>
            </a:xfrm>
            <a:prstGeom prst="roundRect">
              <a:avLst>
                <a:gd name="adj" fmla="val 15000"/>
              </a:avLst>
            </a:prstGeom>
            <a:noFill/>
            <a:ln w="50800" cap="flat">
              <a:solidFill>
                <a:srgbClr val="557E8A">
                  <a:alpha val="75150"/>
                </a:srgbClr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240" name="Shape 240"/>
            <p:cNvSpPr/>
            <p:nvPr/>
          </p:nvSpPr>
          <p:spPr>
            <a:xfrm flipH="1" flipV="1">
              <a:off x="753926" y="2028163"/>
              <a:ext cx="505210" cy="2484145"/>
            </a:xfrm>
            <a:prstGeom prst="line">
              <a:avLst/>
            </a:prstGeom>
            <a:noFill/>
            <a:ln w="50800" cap="flat">
              <a:solidFill>
                <a:srgbClr val="557E8A">
                  <a:alpha val="75150"/>
                </a:srgbClr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endParaRPr dirty="0">
                <a:latin typeface="Chalkboard"/>
              </a:endParaRPr>
            </a:p>
          </p:txBody>
        </p:sp>
        <p:sp>
          <p:nvSpPr>
            <p:cNvPr id="241" name="Shape 241"/>
            <p:cNvSpPr/>
            <p:nvPr/>
          </p:nvSpPr>
          <p:spPr>
            <a:xfrm flipH="1" flipV="1">
              <a:off x="2392797" y="929309"/>
              <a:ext cx="1392129" cy="1847985"/>
            </a:xfrm>
            <a:prstGeom prst="line">
              <a:avLst/>
            </a:prstGeom>
            <a:noFill/>
            <a:ln w="50800" cap="flat">
              <a:solidFill>
                <a:srgbClr val="557E8A">
                  <a:alpha val="75150"/>
                </a:srgbClr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endParaRPr dirty="0">
                <a:latin typeface="Chalkboard"/>
              </a:endParaRPr>
            </a:p>
          </p:txBody>
        </p:sp>
        <p:sp>
          <p:nvSpPr>
            <p:cNvPr id="242" name="Shape 242"/>
            <p:cNvSpPr/>
            <p:nvPr/>
          </p:nvSpPr>
          <p:spPr>
            <a:xfrm>
              <a:off x="1248469" y="2666789"/>
              <a:ext cx="2616201" cy="2064098"/>
            </a:xfrm>
            <a:prstGeom prst="roundRect">
              <a:avLst>
                <a:gd name="adj" fmla="val 15000"/>
              </a:avLst>
            </a:prstGeom>
            <a:noFill/>
            <a:ln w="50800" cap="flat">
              <a:solidFill>
                <a:srgbClr val="557E8A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</p:grpSp>
      <p:pic>
        <p:nvPicPr>
          <p:cNvPr id="244" name="pasted-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076099" y="8804257"/>
            <a:ext cx="243791" cy="313446"/>
          </a:xfrm>
          <a:prstGeom prst="rect">
            <a:avLst/>
          </a:prstGeom>
          <a:ln w="12700">
            <a:miter lim="400000"/>
          </a:ln>
        </p:spPr>
      </p:pic>
      <p:pic>
        <p:nvPicPr>
          <p:cNvPr id="245" name="pasted-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0872320" y="7511236"/>
            <a:ext cx="365761" cy="36576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6" name="pasted-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9043520" y="7498536"/>
            <a:ext cx="365761" cy="36576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7" name="pasted-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0892199" y="8804257"/>
            <a:ext cx="243791" cy="31344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00"/>
              <a:t>From Codes to Circuits to Codes Again…</a:t>
            </a:r>
          </a:p>
        </p:txBody>
      </p:sp>
      <p:sp>
        <p:nvSpPr>
          <p:cNvPr id="250" name="Shape 250"/>
          <p:cNvSpPr>
            <a:spLocks noGrp="1"/>
          </p:cNvSpPr>
          <p:nvPr>
            <p:ph type="body" idx="1"/>
          </p:nvPr>
        </p:nvSpPr>
        <p:spPr>
          <a:xfrm>
            <a:off x="571500" y="2222500"/>
            <a:ext cx="5856806" cy="7018047"/>
          </a:xfrm>
          <a:prstGeom prst="rect">
            <a:avLst/>
          </a:prstGeom>
        </p:spPr>
        <p:txBody>
          <a:bodyPr/>
          <a:lstStyle/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47474"/>
                </a:solidFill>
              </a:rPr>
              <a:t>Begin with a stabilizer code of your choice</a:t>
            </a:r>
          </a:p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47474"/>
                </a:solidFill>
              </a:rPr>
              <a:t>Write a quantum circuit for </a:t>
            </a:r>
            <a:r>
              <a:rPr sz="360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measuring the stabilizers</a:t>
            </a:r>
            <a:r>
              <a:rPr sz="3600">
                <a:solidFill>
                  <a:srgbClr val="747474"/>
                </a:solidFill>
              </a:rPr>
              <a:t> of this code.</a:t>
            </a:r>
          </a:p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47474"/>
                </a:solidFill>
              </a:rPr>
              <a:t>Turn the circuit elements into </a:t>
            </a:r>
            <a:r>
              <a:rPr sz="360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input/output qubits</a:t>
            </a:r>
            <a:r>
              <a:rPr sz="3600">
                <a:solidFill>
                  <a:srgbClr val="747474"/>
                </a:solidFill>
              </a:rPr>
              <a:t> </a:t>
            </a:r>
          </a:p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47474"/>
                </a:solidFill>
              </a:rPr>
              <a:t>Add gauge generators via </a:t>
            </a:r>
            <a:r>
              <a:rPr sz="360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Pauli circuit identities</a:t>
            </a:r>
            <a:r>
              <a:rPr sz="3600">
                <a:solidFill>
                  <a:srgbClr val="747474"/>
                </a:solidFill>
              </a:rPr>
              <a:t>.</a:t>
            </a:r>
          </a:p>
        </p:txBody>
      </p:sp>
      <p:pic>
        <p:nvPicPr>
          <p:cNvPr id="251" name="latex-image-1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627457" y="4772922"/>
            <a:ext cx="4228604" cy="196840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61" name="Group 261"/>
          <p:cNvGrpSpPr/>
          <p:nvPr/>
        </p:nvGrpSpPr>
        <p:grpSpPr>
          <a:xfrm>
            <a:off x="8407399" y="4698999"/>
            <a:ext cx="2667002" cy="1993902"/>
            <a:chOff x="0" y="0"/>
            <a:chExt cx="2667000" cy="1993900"/>
          </a:xfrm>
        </p:grpSpPr>
        <p:sp>
          <p:nvSpPr>
            <p:cNvPr id="252" name="Shape 252"/>
            <p:cNvSpPr/>
            <p:nvPr/>
          </p:nvSpPr>
          <p:spPr>
            <a:xfrm>
              <a:off x="0" y="161290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253" name="Shape 253"/>
            <p:cNvSpPr/>
            <p:nvPr/>
          </p:nvSpPr>
          <p:spPr>
            <a:xfrm>
              <a:off x="1143000" y="161290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254" name="Shape 254"/>
            <p:cNvSpPr/>
            <p:nvPr/>
          </p:nvSpPr>
          <p:spPr>
            <a:xfrm>
              <a:off x="2286000" y="161290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255" name="Shape 255"/>
            <p:cNvSpPr/>
            <p:nvPr/>
          </p:nvSpPr>
          <p:spPr>
            <a:xfrm>
              <a:off x="2286000" y="80010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256" name="Shape 256"/>
            <p:cNvSpPr/>
            <p:nvPr/>
          </p:nvSpPr>
          <p:spPr>
            <a:xfrm>
              <a:off x="2286000" y="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257" name="Shape 257"/>
            <p:cNvSpPr/>
            <p:nvPr/>
          </p:nvSpPr>
          <p:spPr>
            <a:xfrm>
              <a:off x="1143000" y="6349"/>
              <a:ext cx="381001" cy="381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258" name="Shape 258"/>
            <p:cNvSpPr/>
            <p:nvPr/>
          </p:nvSpPr>
          <p:spPr>
            <a:xfrm>
              <a:off x="1143000" y="80010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259" name="Shape 259"/>
            <p:cNvSpPr/>
            <p:nvPr/>
          </p:nvSpPr>
          <p:spPr>
            <a:xfrm>
              <a:off x="0" y="80010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260" name="Shape 260"/>
            <p:cNvSpPr/>
            <p:nvPr/>
          </p:nvSpPr>
          <p:spPr>
            <a:xfrm>
              <a:off x="0" y="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</p:grpSp>
      <p:grpSp>
        <p:nvGrpSpPr>
          <p:cNvPr id="267" name="Group 267"/>
          <p:cNvGrpSpPr/>
          <p:nvPr/>
        </p:nvGrpSpPr>
        <p:grpSpPr>
          <a:xfrm>
            <a:off x="8493483" y="2222500"/>
            <a:ext cx="2655703" cy="1511232"/>
            <a:chOff x="-253887" y="0"/>
            <a:chExt cx="2655701" cy="1511231"/>
          </a:xfrm>
        </p:grpSpPr>
        <p:sp>
          <p:nvSpPr>
            <p:cNvPr id="262" name="Shape 262"/>
            <p:cNvSpPr/>
            <p:nvPr/>
          </p:nvSpPr>
          <p:spPr>
            <a:xfrm>
              <a:off x="-99990" y="854641"/>
              <a:ext cx="2381772" cy="65659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 dirty="0">
                  <a:latin typeface="Chalkboard"/>
                </a:rPr>
                <a:t>11          1</a:t>
              </a:r>
            </a:p>
          </p:txBody>
        </p:sp>
        <p:sp>
          <p:nvSpPr>
            <p:cNvPr id="263" name="Shape 263"/>
            <p:cNvSpPr/>
            <p:nvPr/>
          </p:nvSpPr>
          <p:spPr>
            <a:xfrm>
              <a:off x="-253887" y="175472"/>
              <a:ext cx="2655701" cy="65659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 dirty="0">
                  <a:latin typeface="Chalkboard"/>
                </a:rPr>
                <a:t>00          0</a:t>
              </a:r>
            </a:p>
          </p:txBody>
        </p:sp>
        <p:sp>
          <p:nvSpPr>
            <p:cNvPr id="264" name="Shape 264"/>
            <p:cNvSpPr/>
            <p:nvPr/>
          </p:nvSpPr>
          <p:spPr>
            <a:xfrm flipH="1" flipV="1">
              <a:off x="692962" y="520700"/>
              <a:ext cx="1031428" cy="1"/>
            </a:xfrm>
            <a:prstGeom prst="line">
              <a:avLst/>
            </a:prstGeom>
            <a:noFill/>
            <a:ln w="50800" cap="flat">
              <a:solidFill>
                <a:srgbClr val="557E8A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endParaRPr dirty="0">
                <a:latin typeface="Chalkboard"/>
              </a:endParaRPr>
            </a:p>
          </p:txBody>
        </p:sp>
        <p:sp>
          <p:nvSpPr>
            <p:cNvPr id="265" name="Shape 265"/>
            <p:cNvSpPr/>
            <p:nvPr/>
          </p:nvSpPr>
          <p:spPr>
            <a:xfrm flipH="1" flipV="1">
              <a:off x="692962" y="1206499"/>
              <a:ext cx="1031428" cy="1"/>
            </a:xfrm>
            <a:prstGeom prst="line">
              <a:avLst/>
            </a:prstGeom>
            <a:noFill/>
            <a:ln w="50800" cap="flat">
              <a:solidFill>
                <a:srgbClr val="557E8A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endParaRPr dirty="0">
                <a:latin typeface="Chalkboard"/>
              </a:endParaRPr>
            </a:p>
          </p:txBody>
        </p:sp>
        <p:pic>
          <p:nvPicPr>
            <p:cNvPr id="266" name="pasted-image.pdf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996935" y="0"/>
              <a:ext cx="609601" cy="32156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79" name="Group 279"/>
          <p:cNvGrpSpPr/>
          <p:nvPr/>
        </p:nvGrpSpPr>
        <p:grpSpPr>
          <a:xfrm>
            <a:off x="7590730" y="4635710"/>
            <a:ext cx="4428580" cy="4731429"/>
            <a:chOff x="0" y="0"/>
            <a:chExt cx="4428579" cy="4731427"/>
          </a:xfrm>
        </p:grpSpPr>
        <p:pic>
          <p:nvPicPr>
            <p:cNvPr id="268" name="latex-image-1.pdf"/>
            <p:cNvPicPr/>
            <p:nvPr/>
          </p:nvPicPr>
          <p:blipFill>
            <a:blip r:embed="rId3">
              <a:extLst/>
            </a:blip>
            <a:srcRect l="17005" t="29227" r="43942"/>
            <a:stretch>
              <a:fillRect/>
            </a:stretch>
          </p:blipFill>
          <p:spPr>
            <a:xfrm>
              <a:off x="1224747" y="2481406"/>
              <a:ext cx="2667150" cy="225002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273" name="Group 273"/>
            <p:cNvGrpSpPr/>
            <p:nvPr/>
          </p:nvGrpSpPr>
          <p:grpSpPr>
            <a:xfrm>
              <a:off x="1315110" y="2744788"/>
              <a:ext cx="2423456" cy="1878179"/>
              <a:chOff x="0" y="0"/>
              <a:chExt cx="2423455" cy="1878177"/>
            </a:xfrm>
          </p:grpSpPr>
          <p:sp>
            <p:nvSpPr>
              <p:cNvPr id="269" name="Shape 269"/>
              <p:cNvSpPr/>
              <p:nvPr/>
            </p:nvSpPr>
            <p:spPr>
              <a:xfrm>
                <a:off x="1817591" y="10097"/>
                <a:ext cx="605865" cy="60586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0800"/>
                    </a:moveTo>
                    <a:lnTo>
                      <a:pt x="10800" y="21600"/>
                    </a:lnTo>
                    <a:lnTo>
                      <a:pt x="21600" y="10800"/>
                    </a:lnTo>
                    <a:lnTo>
                      <a:pt x="1080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AD584F"/>
                  </a:gs>
                  <a:gs pos="100000">
                    <a:srgbClr val="763A34"/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dirty="0">
                  <a:latin typeface="Chalkboard"/>
                </a:endParaRPr>
              </a:p>
            </p:txBody>
          </p:sp>
          <p:sp>
            <p:nvSpPr>
              <p:cNvPr id="270" name="Shape 270"/>
              <p:cNvSpPr/>
              <p:nvPr/>
            </p:nvSpPr>
            <p:spPr>
              <a:xfrm>
                <a:off x="1817591" y="1272314"/>
                <a:ext cx="605865" cy="6058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0800"/>
                    </a:moveTo>
                    <a:lnTo>
                      <a:pt x="10800" y="21600"/>
                    </a:lnTo>
                    <a:lnTo>
                      <a:pt x="21600" y="10800"/>
                    </a:lnTo>
                    <a:lnTo>
                      <a:pt x="1080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AD584F"/>
                  </a:gs>
                  <a:gs pos="100000">
                    <a:srgbClr val="763A34"/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dirty="0">
                  <a:latin typeface="Chalkboard"/>
                </a:endParaRPr>
              </a:p>
            </p:txBody>
          </p:sp>
          <p:sp>
            <p:nvSpPr>
              <p:cNvPr id="271" name="Shape 271"/>
              <p:cNvSpPr/>
              <p:nvPr/>
            </p:nvSpPr>
            <p:spPr>
              <a:xfrm>
                <a:off x="0" y="1272314"/>
                <a:ext cx="605864" cy="6058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0800"/>
                    </a:moveTo>
                    <a:lnTo>
                      <a:pt x="10800" y="21600"/>
                    </a:lnTo>
                    <a:lnTo>
                      <a:pt x="21600" y="10800"/>
                    </a:lnTo>
                    <a:lnTo>
                      <a:pt x="1080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AD584F"/>
                  </a:gs>
                  <a:gs pos="100000">
                    <a:srgbClr val="763A34"/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dirty="0">
                  <a:latin typeface="Chalkboard"/>
                </a:endParaRPr>
              </a:p>
            </p:txBody>
          </p:sp>
          <p:sp>
            <p:nvSpPr>
              <p:cNvPr id="272" name="Shape 272"/>
              <p:cNvSpPr/>
              <p:nvPr/>
            </p:nvSpPr>
            <p:spPr>
              <a:xfrm>
                <a:off x="0" y="0"/>
                <a:ext cx="605864" cy="6058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0800"/>
                    </a:moveTo>
                    <a:lnTo>
                      <a:pt x="10800" y="21600"/>
                    </a:lnTo>
                    <a:lnTo>
                      <a:pt x="21600" y="10800"/>
                    </a:lnTo>
                    <a:lnTo>
                      <a:pt x="1080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AD584F"/>
                  </a:gs>
                  <a:gs pos="100000">
                    <a:srgbClr val="763A34"/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 dirty="0">
                  <a:latin typeface="Chalkboard"/>
                </a:endParaRPr>
              </a:p>
            </p:txBody>
          </p:sp>
        </p:grpSp>
        <p:sp>
          <p:nvSpPr>
            <p:cNvPr id="274" name="Shape 274"/>
            <p:cNvSpPr/>
            <p:nvPr/>
          </p:nvSpPr>
          <p:spPr>
            <a:xfrm>
              <a:off x="0" y="0"/>
              <a:ext cx="4428580" cy="2355454"/>
            </a:xfrm>
            <a:prstGeom prst="rect">
              <a:avLst/>
            </a:prstGeom>
            <a:solidFill>
              <a:srgbClr val="FFFFFF">
                <a:alpha val="75295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275" name="Shape 275"/>
            <p:cNvSpPr/>
            <p:nvPr/>
          </p:nvSpPr>
          <p:spPr>
            <a:xfrm>
              <a:off x="740469" y="761789"/>
              <a:ext cx="1651398" cy="1397001"/>
            </a:xfrm>
            <a:prstGeom prst="roundRect">
              <a:avLst>
                <a:gd name="adj" fmla="val 15000"/>
              </a:avLst>
            </a:prstGeom>
            <a:noFill/>
            <a:ln w="50800" cap="flat">
              <a:solidFill>
                <a:srgbClr val="557E8A">
                  <a:alpha val="75150"/>
                </a:srgbClr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276" name="Shape 276"/>
            <p:cNvSpPr/>
            <p:nvPr/>
          </p:nvSpPr>
          <p:spPr>
            <a:xfrm flipH="1" flipV="1">
              <a:off x="753926" y="2028163"/>
              <a:ext cx="505210" cy="2484145"/>
            </a:xfrm>
            <a:prstGeom prst="line">
              <a:avLst/>
            </a:prstGeom>
            <a:noFill/>
            <a:ln w="50800" cap="flat">
              <a:solidFill>
                <a:srgbClr val="557E8A">
                  <a:alpha val="75150"/>
                </a:srgbClr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endParaRPr dirty="0">
                <a:latin typeface="Chalkboard"/>
              </a:endParaRPr>
            </a:p>
          </p:txBody>
        </p:sp>
        <p:sp>
          <p:nvSpPr>
            <p:cNvPr id="277" name="Shape 277"/>
            <p:cNvSpPr/>
            <p:nvPr/>
          </p:nvSpPr>
          <p:spPr>
            <a:xfrm flipH="1" flipV="1">
              <a:off x="2392797" y="929309"/>
              <a:ext cx="1392129" cy="1847985"/>
            </a:xfrm>
            <a:prstGeom prst="line">
              <a:avLst/>
            </a:prstGeom>
            <a:noFill/>
            <a:ln w="50800" cap="flat">
              <a:solidFill>
                <a:srgbClr val="557E8A">
                  <a:alpha val="75150"/>
                </a:srgbClr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endParaRPr dirty="0">
                <a:latin typeface="Chalkboard"/>
              </a:endParaRPr>
            </a:p>
          </p:txBody>
        </p:sp>
        <p:sp>
          <p:nvSpPr>
            <p:cNvPr id="278" name="Shape 278"/>
            <p:cNvSpPr/>
            <p:nvPr/>
          </p:nvSpPr>
          <p:spPr>
            <a:xfrm>
              <a:off x="1248469" y="2666789"/>
              <a:ext cx="2616201" cy="2064098"/>
            </a:xfrm>
            <a:prstGeom prst="roundRect">
              <a:avLst>
                <a:gd name="adj" fmla="val 15000"/>
              </a:avLst>
            </a:prstGeom>
            <a:noFill/>
            <a:ln w="50800" cap="flat">
              <a:solidFill>
                <a:srgbClr val="557E8A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</p:grpSp>
      <p:pic>
        <p:nvPicPr>
          <p:cNvPr id="280" name="pasted-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0892199" y="7521557"/>
            <a:ext cx="243791" cy="313446"/>
          </a:xfrm>
          <a:prstGeom prst="rect">
            <a:avLst/>
          </a:prstGeom>
          <a:ln w="12700">
            <a:miter lim="400000"/>
          </a:ln>
        </p:spPr>
      </p:pic>
      <p:pic>
        <p:nvPicPr>
          <p:cNvPr id="281" name="pasted-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9043520" y="8768536"/>
            <a:ext cx="365761" cy="365761"/>
          </a:xfrm>
          <a:prstGeom prst="rect">
            <a:avLst/>
          </a:prstGeom>
          <a:ln w="12700">
            <a:miter lim="400000"/>
          </a:ln>
        </p:spPr>
      </p:pic>
      <p:pic>
        <p:nvPicPr>
          <p:cNvPr id="282" name="pasted-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0872320" y="8768536"/>
            <a:ext cx="365761" cy="365761"/>
          </a:xfrm>
          <a:prstGeom prst="rect">
            <a:avLst/>
          </a:prstGeom>
          <a:ln w="12700">
            <a:miter lim="400000"/>
          </a:ln>
        </p:spPr>
      </p:pic>
      <p:pic>
        <p:nvPicPr>
          <p:cNvPr id="283" name="pasted-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9043520" y="7498536"/>
            <a:ext cx="365761" cy="36576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Shape 28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00"/>
              <a:t>From Codes to Circuits to Codes Again…</a:t>
            </a:r>
          </a:p>
        </p:txBody>
      </p:sp>
      <p:sp>
        <p:nvSpPr>
          <p:cNvPr id="286" name="Shape 286"/>
          <p:cNvSpPr>
            <a:spLocks noGrp="1"/>
          </p:cNvSpPr>
          <p:nvPr>
            <p:ph type="body" idx="1"/>
          </p:nvPr>
        </p:nvSpPr>
        <p:spPr>
          <a:xfrm>
            <a:off x="571500" y="2222500"/>
            <a:ext cx="5856806" cy="701804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47474"/>
                </a:solidFill>
              </a:rPr>
              <a:t>Begin with a stabilizer code of your choice</a:t>
            </a:r>
          </a:p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47474"/>
                </a:solidFill>
              </a:rPr>
              <a:t>Write a quantum circuit for </a:t>
            </a:r>
            <a:r>
              <a:rPr sz="360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measuring the stabilizers</a:t>
            </a:r>
            <a:r>
              <a:rPr sz="3600">
                <a:solidFill>
                  <a:srgbClr val="747474"/>
                </a:solidFill>
              </a:rPr>
              <a:t> of this code.</a:t>
            </a:r>
          </a:p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47474"/>
                </a:solidFill>
              </a:rPr>
              <a:t>Turn the circuit elements into </a:t>
            </a:r>
            <a:r>
              <a:rPr sz="360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input/output qubits</a:t>
            </a:r>
            <a:r>
              <a:rPr sz="3600">
                <a:solidFill>
                  <a:srgbClr val="747474"/>
                </a:solidFill>
              </a:rPr>
              <a:t> </a:t>
            </a:r>
          </a:p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47474"/>
                </a:solidFill>
              </a:rPr>
              <a:t>Add gauge generators via </a:t>
            </a:r>
            <a:r>
              <a:rPr sz="360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Pauli circuit identities</a:t>
            </a:r>
            <a:endParaRPr sz="3600">
              <a:solidFill>
                <a:srgbClr val="747474"/>
              </a:solidFill>
            </a:endParaRPr>
          </a:p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47474"/>
                </a:solidFill>
              </a:rPr>
              <a:t>This defines the code</a:t>
            </a:r>
          </a:p>
        </p:txBody>
      </p:sp>
      <p:pic>
        <p:nvPicPr>
          <p:cNvPr id="287" name="pasted-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476702" y="2209928"/>
            <a:ext cx="5791201" cy="6870701"/>
          </a:xfrm>
          <a:prstGeom prst="rect">
            <a:avLst/>
          </a:prstGeom>
          <a:ln w="12700">
            <a:miter lim="400000"/>
          </a:ln>
        </p:spPr>
      </p:pic>
      <p:sp>
        <p:nvSpPr>
          <p:cNvPr id="288" name="Shape 288"/>
          <p:cNvSpPr/>
          <p:nvPr/>
        </p:nvSpPr>
        <p:spPr>
          <a:xfrm>
            <a:off x="15440" y="9237339"/>
            <a:ext cx="7789475" cy="6493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just">
              <a:defRPr sz="1800">
                <a:solidFill>
                  <a:srgbClr val="88885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88885A"/>
                </a:solidFill>
              </a:rPr>
              <a:t>Bravyi 2011 does something similar with “generalized Bacon-Shor” codes 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00"/>
              <a:t>Properties of this Construction</a:t>
            </a:r>
          </a:p>
        </p:txBody>
      </p:sp>
      <p:sp>
        <p:nvSpPr>
          <p:cNvPr id="291" name="Shape 291"/>
          <p:cNvSpPr>
            <a:spLocks noGrp="1"/>
          </p:cNvSpPr>
          <p:nvPr>
            <p:ph type="body" idx="1"/>
          </p:nvPr>
        </p:nvSpPr>
        <p:spPr>
          <a:xfrm>
            <a:off x="571500" y="2222500"/>
            <a:ext cx="5856806" cy="7018047"/>
          </a:xfrm>
          <a:prstGeom prst="rect">
            <a:avLst/>
          </a:prstGeom>
        </p:spPr>
        <p:txBody>
          <a:bodyPr/>
          <a:lstStyle>
            <a:lvl1pPr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47474"/>
                </a:solidFill>
              </a:rPr>
              <a:t>Circuits as linear operators preserving the code space</a:t>
            </a:r>
          </a:p>
        </p:txBody>
      </p:sp>
      <p:pic>
        <p:nvPicPr>
          <p:cNvPr id="292" name="latex-image-1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160857" y="2715522"/>
            <a:ext cx="4228604" cy="1968405"/>
          </a:xfrm>
          <a:prstGeom prst="rect">
            <a:avLst/>
          </a:prstGeom>
          <a:ln w="12700">
            <a:miter lim="400000"/>
          </a:ln>
        </p:spPr>
      </p:pic>
      <p:pic>
        <p:nvPicPr>
          <p:cNvPr id="293" name="pasted-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226002" y="3373387"/>
            <a:ext cx="736601" cy="3175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96" name="Group 296"/>
          <p:cNvGrpSpPr/>
          <p:nvPr/>
        </p:nvGrpSpPr>
        <p:grpSpPr>
          <a:xfrm>
            <a:off x="7196137" y="5520613"/>
            <a:ext cx="3910013" cy="1510632"/>
            <a:chOff x="0" y="0"/>
            <a:chExt cx="3910012" cy="1510630"/>
          </a:xfrm>
        </p:grpSpPr>
        <p:pic>
          <p:nvPicPr>
            <p:cNvPr id="294" name="pasted-image.pdf"/>
            <p:cNvPicPr/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0"/>
              <a:ext cx="3898900" cy="444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95" name="pasted-image.pdf"/>
            <p:cNvPicPr/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36512" y="977230"/>
              <a:ext cx="3873501" cy="5334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97" name="Shape 297"/>
          <p:cNvSpPr/>
          <p:nvPr/>
        </p:nvSpPr>
        <p:spPr>
          <a:xfrm>
            <a:off x="7435729" y="7031246"/>
            <a:ext cx="4786630" cy="1210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 is </a:t>
            </a:r>
            <a:r>
              <a:rPr sz="3600" dirty="0" smtClean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</a:t>
            </a:r>
            <a:r>
              <a:rPr lang="en-US" sz="3600" dirty="0" smtClean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</a:t>
            </a:r>
            <a:r>
              <a:rPr sz="3600" dirty="0" smtClean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-US" sz="3600" i="1" dirty="0" smtClean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error-detecting</a:t>
            </a:r>
            <a:br>
              <a:rPr lang="en-US" sz="3600" i="1" dirty="0" smtClean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sz="3600" i="1" dirty="0" smtClean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circuit</a:t>
            </a:r>
            <a:endParaRPr sz="3600" i="1" dirty="0">
              <a:solidFill>
                <a:srgbClr val="557E8A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pSp>
        <p:nvGrpSpPr>
          <p:cNvPr id="300" name="Group 300"/>
          <p:cNvGrpSpPr/>
          <p:nvPr/>
        </p:nvGrpSpPr>
        <p:grpSpPr>
          <a:xfrm>
            <a:off x="7076584" y="8150215"/>
            <a:ext cx="4436970" cy="1210588"/>
            <a:chOff x="0" y="-2324"/>
            <a:chExt cx="4436968" cy="1210587"/>
          </a:xfrm>
        </p:grpSpPr>
        <p:pic>
          <p:nvPicPr>
            <p:cNvPr id="298" name="pasted-image.pdf"/>
            <p:cNvPicPr/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2582767" y="646277"/>
              <a:ext cx="18542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99" name="Shape 299"/>
            <p:cNvSpPr/>
            <p:nvPr/>
          </p:nvSpPr>
          <p:spPr>
            <a:xfrm>
              <a:off x="0" y="-2324"/>
              <a:ext cx="3880176" cy="121058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 algn="l">
                <a:defRPr sz="1800"/>
              </a:pPr>
              <a:r>
                <a:rPr sz="3600" dirty="0">
                  <a:latin typeface="Chalkboard"/>
                </a:rPr>
                <a:t>General condition:</a:t>
              </a:r>
            </a:p>
            <a:p>
              <a:pPr lvl="0" algn="l">
                <a:defRPr sz="1800"/>
              </a:pPr>
              <a:r>
                <a:rPr sz="3600" i="1" dirty="0">
                  <a:latin typeface="Chalkboard"/>
                </a:rPr>
                <a:t>V</a:t>
              </a:r>
              <a:r>
                <a:rPr sz="3600" dirty="0">
                  <a:latin typeface="Chalkboard"/>
                </a:rPr>
                <a:t> is </a:t>
              </a:r>
              <a:r>
                <a:rPr lang="en-US" sz="3600" dirty="0" smtClean="0">
                  <a:latin typeface="Chalkboard"/>
                </a:rPr>
                <a:t>E-D </a:t>
              </a:r>
              <a:r>
                <a:rPr sz="3600" dirty="0" smtClean="0">
                  <a:latin typeface="Chalkboard"/>
                </a:rPr>
                <a:t>iff </a:t>
              </a:r>
              <a:endParaRPr sz="3600" dirty="0">
                <a:latin typeface="Chalkboard"/>
              </a:endParaRP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" grpId="1" animBg="1" advAuto="0"/>
      <p:bldP spid="297" grpId="2" animBg="1" advAuto="0"/>
      <p:bldP spid="300" grpId="3" animBg="1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Shape 30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00"/>
              <a:t>Properties of this Construction</a:t>
            </a:r>
          </a:p>
        </p:txBody>
      </p:sp>
      <p:sp>
        <p:nvSpPr>
          <p:cNvPr id="303" name="Shape 303"/>
          <p:cNvSpPr>
            <a:spLocks noGrp="1"/>
          </p:cNvSpPr>
          <p:nvPr>
            <p:ph type="body" idx="1"/>
          </p:nvPr>
        </p:nvSpPr>
        <p:spPr>
          <a:xfrm>
            <a:off x="571500" y="2222500"/>
            <a:ext cx="5856806" cy="7018047"/>
          </a:xfrm>
          <a:prstGeom prst="rect">
            <a:avLst/>
          </a:prstGeom>
        </p:spPr>
        <p:txBody>
          <a:bodyPr/>
          <a:lstStyle/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47474"/>
                </a:solidFill>
              </a:rPr>
              <a:t>Circuits as linear operators preserving the code space</a:t>
            </a:r>
          </a:p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47474"/>
                </a:solidFill>
              </a:rPr>
              <a:t>Gauge equivalence of errors: </a:t>
            </a:r>
          </a:p>
        </p:txBody>
      </p:sp>
      <p:pic>
        <p:nvPicPr>
          <p:cNvPr id="304" name="latex-image-1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160857" y="2715522"/>
            <a:ext cx="4228604" cy="1968405"/>
          </a:xfrm>
          <a:prstGeom prst="rect">
            <a:avLst/>
          </a:prstGeom>
          <a:ln w="12700">
            <a:miter lim="400000"/>
          </a:ln>
        </p:spPr>
      </p:pic>
      <p:pic>
        <p:nvPicPr>
          <p:cNvPr id="305" name="pasted-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226002" y="3373387"/>
            <a:ext cx="736601" cy="3175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15" name="Group 315"/>
          <p:cNvGrpSpPr/>
          <p:nvPr/>
        </p:nvGrpSpPr>
        <p:grpSpPr>
          <a:xfrm>
            <a:off x="8953499" y="2654299"/>
            <a:ext cx="2667002" cy="1993902"/>
            <a:chOff x="0" y="0"/>
            <a:chExt cx="2667000" cy="1993900"/>
          </a:xfrm>
        </p:grpSpPr>
        <p:sp>
          <p:nvSpPr>
            <p:cNvPr id="306" name="Shape 306"/>
            <p:cNvSpPr/>
            <p:nvPr/>
          </p:nvSpPr>
          <p:spPr>
            <a:xfrm>
              <a:off x="0" y="161290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307" name="Shape 307"/>
            <p:cNvSpPr/>
            <p:nvPr/>
          </p:nvSpPr>
          <p:spPr>
            <a:xfrm>
              <a:off x="1143000" y="161290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308" name="Shape 308"/>
            <p:cNvSpPr/>
            <p:nvPr/>
          </p:nvSpPr>
          <p:spPr>
            <a:xfrm>
              <a:off x="2286000" y="161290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309" name="Shape 309"/>
            <p:cNvSpPr/>
            <p:nvPr/>
          </p:nvSpPr>
          <p:spPr>
            <a:xfrm>
              <a:off x="2286000" y="80010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310" name="Shape 310"/>
            <p:cNvSpPr/>
            <p:nvPr/>
          </p:nvSpPr>
          <p:spPr>
            <a:xfrm>
              <a:off x="2286000" y="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311" name="Shape 311"/>
            <p:cNvSpPr/>
            <p:nvPr/>
          </p:nvSpPr>
          <p:spPr>
            <a:xfrm>
              <a:off x="1143000" y="6349"/>
              <a:ext cx="381001" cy="381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312" name="Shape 312"/>
            <p:cNvSpPr/>
            <p:nvPr/>
          </p:nvSpPr>
          <p:spPr>
            <a:xfrm>
              <a:off x="1143000" y="80010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313" name="Shape 313"/>
            <p:cNvSpPr/>
            <p:nvPr/>
          </p:nvSpPr>
          <p:spPr>
            <a:xfrm>
              <a:off x="0" y="80010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314" name="Shape 314"/>
            <p:cNvSpPr/>
            <p:nvPr/>
          </p:nvSpPr>
          <p:spPr>
            <a:xfrm>
              <a:off x="0" y="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</p:grpSp>
      <p:pic>
        <p:nvPicPr>
          <p:cNvPr id="316" name="pasted-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0166101" y="2734250"/>
            <a:ext cx="254001" cy="228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7" name="pasted-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309101" y="2734250"/>
            <a:ext cx="254001" cy="228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8" name="pasted-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0166101" y="4334450"/>
            <a:ext cx="254001" cy="228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9" name="pasted-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309101" y="4334450"/>
            <a:ext cx="254001" cy="228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20" name="pasted-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368530" y="3644701"/>
            <a:ext cx="254001" cy="2286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23" name="Group 323"/>
          <p:cNvGrpSpPr/>
          <p:nvPr/>
        </p:nvGrpSpPr>
        <p:grpSpPr>
          <a:xfrm>
            <a:off x="10001977" y="2094361"/>
            <a:ext cx="571501" cy="1044344"/>
            <a:chOff x="0" y="0"/>
            <a:chExt cx="571500" cy="1044343"/>
          </a:xfrm>
        </p:grpSpPr>
        <p:sp>
          <p:nvSpPr>
            <p:cNvPr id="321" name="Shape 321"/>
            <p:cNvSpPr/>
            <p:nvPr/>
          </p:nvSpPr>
          <p:spPr>
            <a:xfrm>
              <a:off x="127703" y="-1"/>
              <a:ext cx="331572" cy="5234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800" i="1">
                  <a:solidFill>
                    <a:srgbClr val="557E8A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lvl1pPr>
            </a:lstStyle>
            <a:p>
              <a:pPr lvl="0">
                <a:defRPr sz="1800" i="0">
                  <a:solidFill>
                    <a:srgbClr val="000000"/>
                  </a:solidFill>
                </a:defRPr>
              </a:pPr>
              <a:r>
                <a:rPr sz="2800" i="1">
                  <a:solidFill>
                    <a:srgbClr val="557E8A"/>
                  </a:solidFill>
                </a:rPr>
                <a:t>E</a:t>
              </a:r>
            </a:p>
          </p:txBody>
        </p:sp>
        <p:sp>
          <p:nvSpPr>
            <p:cNvPr id="322" name="Shape 322"/>
            <p:cNvSpPr/>
            <p:nvPr/>
          </p:nvSpPr>
          <p:spPr>
            <a:xfrm>
              <a:off x="0" y="472843"/>
              <a:ext cx="571500" cy="571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38100" cap="flat">
              <a:solidFill>
                <a:srgbClr val="557E8A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</p:grpSp>
      <p:sp>
        <p:nvSpPr>
          <p:cNvPr id="324" name="Shape 324"/>
          <p:cNvSpPr/>
          <p:nvPr/>
        </p:nvSpPr>
        <p:spPr>
          <a:xfrm>
            <a:off x="8171007" y="5109594"/>
            <a:ext cx="4062654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>
                <a:solidFill>
                  <a:srgbClr val="747474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747474"/>
                </a:solidFill>
                <a:latin typeface="Chalkboard"/>
              </a:rPr>
              <a:t>Apply gauge operators…</a:t>
            </a:r>
          </a:p>
        </p:txBody>
      </p:sp>
      <p:pic>
        <p:nvPicPr>
          <p:cNvPr id="325" name="pasted-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819837" y="4919093"/>
            <a:ext cx="2108201" cy="381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9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5" grpId="1" animBg="1" advAuto="0"/>
      <p:bldP spid="316" grpId="4" animBg="1" advAuto="0"/>
      <p:bldP spid="316" grpId="8" animBg="1" advAuto="0"/>
      <p:bldP spid="317" grpId="6" animBg="1" advAuto="0"/>
      <p:bldP spid="318" grpId="7" animBg="1" advAuto="0"/>
      <p:bldP spid="318" grpId="10" animBg="1" advAuto="0"/>
      <p:bldP spid="319" grpId="9" animBg="1" advAuto="0"/>
      <p:bldP spid="320" grpId="3" animBg="1" advAuto="0"/>
      <p:bldP spid="323" grpId="2" animBg="1" advAuto="0"/>
      <p:bldP spid="324" grpId="5" animBg="1" advAuto="0"/>
      <p:bldP spid="325" grpId="11" animBg="1" advAuto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00"/>
              <a:t>Properties of this Construction</a:t>
            </a:r>
          </a:p>
        </p:txBody>
      </p:sp>
      <p:sp>
        <p:nvSpPr>
          <p:cNvPr id="328" name="Shape 328"/>
          <p:cNvSpPr>
            <a:spLocks noGrp="1"/>
          </p:cNvSpPr>
          <p:nvPr>
            <p:ph type="body" idx="1"/>
          </p:nvPr>
        </p:nvSpPr>
        <p:spPr>
          <a:xfrm>
            <a:off x="571500" y="2222500"/>
            <a:ext cx="5856806" cy="7018047"/>
          </a:xfrm>
          <a:prstGeom prst="rect">
            <a:avLst/>
          </a:prstGeom>
        </p:spPr>
        <p:txBody>
          <a:bodyPr/>
          <a:lstStyle/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747474"/>
                </a:solidFill>
              </a:rPr>
              <a:t>Circuits as linear operators preserving the code space</a:t>
            </a:r>
          </a:p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747474"/>
                </a:solidFill>
              </a:rPr>
              <a:t>Gauge equivalence of errors: </a:t>
            </a:r>
          </a:p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Squeegee</a:t>
            </a:r>
            <a:r>
              <a:rPr sz="3600" dirty="0">
                <a:solidFill>
                  <a:srgbClr val="747474"/>
                </a:solidFill>
              </a:rPr>
              <a:t> lemma: using gauge operations, we can localize errors to the initial data qubits</a:t>
            </a:r>
          </a:p>
        </p:txBody>
      </p:sp>
      <p:pic>
        <p:nvPicPr>
          <p:cNvPr id="329" name="latex-image-1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160857" y="2715522"/>
            <a:ext cx="4228604" cy="1968405"/>
          </a:xfrm>
          <a:prstGeom prst="rect">
            <a:avLst/>
          </a:prstGeom>
          <a:ln w="12700">
            <a:miter lim="400000"/>
          </a:ln>
        </p:spPr>
      </p:pic>
      <p:pic>
        <p:nvPicPr>
          <p:cNvPr id="330" name="pasted-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715246" y="4949811"/>
            <a:ext cx="2108201" cy="3810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40" name="Group 340"/>
          <p:cNvGrpSpPr/>
          <p:nvPr/>
        </p:nvGrpSpPr>
        <p:grpSpPr>
          <a:xfrm>
            <a:off x="8953499" y="2654299"/>
            <a:ext cx="2667002" cy="1993902"/>
            <a:chOff x="0" y="0"/>
            <a:chExt cx="2667000" cy="1993900"/>
          </a:xfrm>
        </p:grpSpPr>
        <p:sp>
          <p:nvSpPr>
            <p:cNvPr id="331" name="Shape 331"/>
            <p:cNvSpPr/>
            <p:nvPr/>
          </p:nvSpPr>
          <p:spPr>
            <a:xfrm>
              <a:off x="0" y="161290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332" name="Shape 332"/>
            <p:cNvSpPr/>
            <p:nvPr/>
          </p:nvSpPr>
          <p:spPr>
            <a:xfrm>
              <a:off x="1143000" y="161290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333" name="Shape 333"/>
            <p:cNvSpPr/>
            <p:nvPr/>
          </p:nvSpPr>
          <p:spPr>
            <a:xfrm>
              <a:off x="2286000" y="161290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334" name="Shape 334"/>
            <p:cNvSpPr/>
            <p:nvPr/>
          </p:nvSpPr>
          <p:spPr>
            <a:xfrm>
              <a:off x="2286000" y="80010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335" name="Shape 335"/>
            <p:cNvSpPr/>
            <p:nvPr/>
          </p:nvSpPr>
          <p:spPr>
            <a:xfrm>
              <a:off x="2286000" y="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336" name="Shape 336"/>
            <p:cNvSpPr/>
            <p:nvPr/>
          </p:nvSpPr>
          <p:spPr>
            <a:xfrm>
              <a:off x="1143000" y="6349"/>
              <a:ext cx="381001" cy="381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337" name="Shape 337"/>
            <p:cNvSpPr/>
            <p:nvPr/>
          </p:nvSpPr>
          <p:spPr>
            <a:xfrm>
              <a:off x="1143000" y="80010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338" name="Shape 338"/>
            <p:cNvSpPr/>
            <p:nvPr/>
          </p:nvSpPr>
          <p:spPr>
            <a:xfrm>
              <a:off x="0" y="80010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339" name="Shape 339"/>
            <p:cNvSpPr/>
            <p:nvPr/>
          </p:nvSpPr>
          <p:spPr>
            <a:xfrm>
              <a:off x="0" y="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Shape 34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00"/>
              <a:t>Stabilizer and Logical Operators</a:t>
            </a:r>
          </a:p>
        </p:txBody>
      </p:sp>
      <p:sp>
        <p:nvSpPr>
          <p:cNvPr id="343" name="Shape 343"/>
          <p:cNvSpPr>
            <a:spLocks noGrp="1"/>
          </p:cNvSpPr>
          <p:nvPr>
            <p:ph type="body" idx="1"/>
          </p:nvPr>
        </p:nvSpPr>
        <p:spPr>
          <a:xfrm>
            <a:off x="571500" y="2222500"/>
            <a:ext cx="5856806" cy="7343687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Spackling</a:t>
            </a:r>
            <a:r>
              <a:rPr sz="3600">
                <a:solidFill>
                  <a:srgbClr val="747474"/>
                </a:solidFill>
              </a:rPr>
              <a:t>: like squeegee, but you leave a residue</a:t>
            </a:r>
          </a:p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47474"/>
                </a:solidFill>
              </a:rPr>
              <a:t>Spackling of logical operators gives the new logical operators</a:t>
            </a:r>
          </a:p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47474"/>
                </a:solidFill>
              </a:rPr>
              <a:t>Spackling of stabilizers on the inputs and ancillas are the new stabilizers</a:t>
            </a:r>
          </a:p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47474"/>
                </a:solidFill>
              </a:rPr>
              <a:t>Everything else is gauge or detectable error </a:t>
            </a:r>
          </a:p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47474"/>
                </a:solidFill>
              </a:rPr>
              <a:t>…what about distance?</a:t>
            </a:r>
          </a:p>
        </p:txBody>
      </p:sp>
      <p:pic>
        <p:nvPicPr>
          <p:cNvPr id="344" name="latex-image-1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160857" y="2715522"/>
            <a:ext cx="4228604" cy="196840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54" name="Group 354"/>
          <p:cNvGrpSpPr/>
          <p:nvPr/>
        </p:nvGrpSpPr>
        <p:grpSpPr>
          <a:xfrm>
            <a:off x="8953499" y="2654299"/>
            <a:ext cx="2667002" cy="1993902"/>
            <a:chOff x="0" y="0"/>
            <a:chExt cx="2667000" cy="1993900"/>
          </a:xfrm>
        </p:grpSpPr>
        <p:sp>
          <p:nvSpPr>
            <p:cNvPr id="345" name="Shape 345"/>
            <p:cNvSpPr/>
            <p:nvPr/>
          </p:nvSpPr>
          <p:spPr>
            <a:xfrm>
              <a:off x="0" y="161290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346" name="Shape 346"/>
            <p:cNvSpPr/>
            <p:nvPr/>
          </p:nvSpPr>
          <p:spPr>
            <a:xfrm>
              <a:off x="1143000" y="161290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347" name="Shape 347"/>
            <p:cNvSpPr/>
            <p:nvPr/>
          </p:nvSpPr>
          <p:spPr>
            <a:xfrm>
              <a:off x="2286000" y="161290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348" name="Shape 348"/>
            <p:cNvSpPr/>
            <p:nvPr/>
          </p:nvSpPr>
          <p:spPr>
            <a:xfrm>
              <a:off x="2286000" y="80010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349" name="Shape 349"/>
            <p:cNvSpPr/>
            <p:nvPr/>
          </p:nvSpPr>
          <p:spPr>
            <a:xfrm>
              <a:off x="2286000" y="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350" name="Shape 350"/>
            <p:cNvSpPr/>
            <p:nvPr/>
          </p:nvSpPr>
          <p:spPr>
            <a:xfrm>
              <a:off x="1143000" y="6349"/>
              <a:ext cx="381001" cy="381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351" name="Shape 351"/>
            <p:cNvSpPr/>
            <p:nvPr/>
          </p:nvSpPr>
          <p:spPr>
            <a:xfrm>
              <a:off x="1143000" y="80010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352" name="Shape 352"/>
            <p:cNvSpPr/>
            <p:nvPr/>
          </p:nvSpPr>
          <p:spPr>
            <a:xfrm>
              <a:off x="0" y="80010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353" name="Shape 353"/>
            <p:cNvSpPr/>
            <p:nvPr/>
          </p:nvSpPr>
          <p:spPr>
            <a:xfrm>
              <a:off x="0" y="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</p:grpSp>
      <p:pic>
        <p:nvPicPr>
          <p:cNvPr id="355" name="pasted-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1309101" y="2734250"/>
            <a:ext cx="254001" cy="228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56" name="pasted-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1309101" y="3534350"/>
            <a:ext cx="254001" cy="228601"/>
          </a:xfrm>
          <a:prstGeom prst="rect">
            <a:avLst/>
          </a:prstGeom>
          <a:ln w="12700">
            <a:miter lim="400000"/>
          </a:ln>
        </p:spPr>
      </p:pic>
      <p:sp>
        <p:nvSpPr>
          <p:cNvPr id="357" name="Shape 357"/>
          <p:cNvSpPr/>
          <p:nvPr/>
        </p:nvSpPr>
        <p:spPr>
          <a:xfrm>
            <a:off x="7918884" y="8832597"/>
            <a:ext cx="5094616" cy="841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2400" dirty="0">
                <a:solidFill>
                  <a:srgbClr val="747474"/>
                </a:solidFill>
                <a:latin typeface="Chalkboard"/>
              </a:rPr>
              <a:t>*even/odd effect means that</a:t>
            </a:r>
          </a:p>
          <a:p>
            <a:pPr lvl="0" algn="l">
              <a:defRPr sz="1800"/>
            </a:pPr>
            <a:r>
              <a:rPr sz="2400" dirty="0">
                <a:solidFill>
                  <a:srgbClr val="747474"/>
                </a:solidFill>
                <a:latin typeface="Chalkboard"/>
              </a:rPr>
              <a:t>circuits wires must have odd length</a:t>
            </a:r>
          </a:p>
        </p:txBody>
      </p:sp>
      <p:pic>
        <p:nvPicPr>
          <p:cNvPr id="358" name="pasted-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166101" y="2734250"/>
            <a:ext cx="254001" cy="228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59" name="pasted-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166101" y="4334450"/>
            <a:ext cx="254001" cy="228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0" name="pasted-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166101" y="3534350"/>
            <a:ext cx="254001" cy="228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1" name="pasted-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023101" y="2734250"/>
            <a:ext cx="254001" cy="228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2" name="pasted-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023101" y="3534350"/>
            <a:ext cx="254001" cy="228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3" name="pasted-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435369" y="7204323"/>
            <a:ext cx="2145672" cy="1003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4" name="pasted-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198949" y="5570101"/>
            <a:ext cx="2533085" cy="1003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5" name="pasted-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0005148" y="5574904"/>
            <a:ext cx="2364213" cy="1003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6" name="pasted-image.pdf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0043088" y="7204323"/>
            <a:ext cx="2284744" cy="10033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9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3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1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3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1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1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0" fill="hold"/>
                                        <p:tgtEl>
                                          <p:spTgt spid="3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4" fill="hold"/>
                                        <p:tgtEl>
                                          <p:spTgt spid="3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" grpId="1" build="p" bldLvl="5" animBg="1" advAuto="0"/>
      <p:bldP spid="355" grpId="2" animBg="1" advAuto="0"/>
      <p:bldP spid="356" grpId="3" animBg="1" advAuto="0"/>
      <p:bldP spid="357" grpId="11" animBg="1" advAuto="0"/>
      <p:bldP spid="358" grpId="4" animBg="1" advAuto="0"/>
      <p:bldP spid="359" grpId="6" animBg="1" advAuto="0"/>
      <p:bldP spid="360" grpId="5" animBg="1" advAuto="0"/>
      <p:bldP spid="361" grpId="7" animBg="1" advAuto="0"/>
      <p:bldP spid="362" grpId="8" animBg="1" advAuto="0"/>
      <p:bldP spid="363" grpId="12" animBg="1" advAuto="0"/>
      <p:bldP spid="364" grpId="9" animBg="1" advAuto="0"/>
      <p:bldP spid="365" grpId="10" animBg="1" advAuto="0"/>
      <p:bldP spid="366" grpId="13" animBg="1" advAuto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00"/>
              <a:t>Code Distance and Fault Tolerance</a:t>
            </a:r>
          </a:p>
        </p:txBody>
      </p:sp>
      <p:sp>
        <p:nvSpPr>
          <p:cNvPr id="369" name="Shape 369"/>
          <p:cNvSpPr>
            <a:spLocks noGrp="1"/>
          </p:cNvSpPr>
          <p:nvPr>
            <p:ph type="body" idx="1"/>
          </p:nvPr>
        </p:nvSpPr>
        <p:spPr>
          <a:xfrm>
            <a:off x="571500" y="2117906"/>
            <a:ext cx="11861800" cy="735140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747474"/>
                </a:solidFill>
              </a:rPr>
              <a:t>For most </a:t>
            </a:r>
            <a:r>
              <a:rPr lang="en-US" sz="3600" dirty="0" smtClean="0">
                <a:solidFill>
                  <a:srgbClr val="747474"/>
                </a:solidFill>
              </a:rPr>
              <a:t>error-detecting </a:t>
            </a:r>
            <a:r>
              <a:rPr sz="3600" dirty="0" smtClean="0">
                <a:solidFill>
                  <a:srgbClr val="747474"/>
                </a:solidFill>
              </a:rPr>
              <a:t>circuits</a:t>
            </a:r>
            <a:r>
              <a:rPr sz="3600" dirty="0">
                <a:solidFill>
                  <a:srgbClr val="747474"/>
                </a:solidFill>
              </a:rPr>
              <a:t>, the new code is </a:t>
            </a:r>
            <a:r>
              <a:rPr sz="3600" dirty="0" smtClean="0">
                <a:solidFill>
                  <a:srgbClr val="747474"/>
                </a:solidFill>
              </a:rPr>
              <a:t>uninteresting</a:t>
            </a:r>
            <a:r>
              <a:rPr lang="en-US" sz="3600" dirty="0">
                <a:solidFill>
                  <a:srgbClr val="747474"/>
                </a:solidFill>
              </a:rPr>
              <a:t> </a:t>
            </a:r>
            <a:r>
              <a:rPr lang="en-US" sz="3600" dirty="0" smtClean="0">
                <a:solidFill>
                  <a:srgbClr val="747474"/>
                </a:solidFill>
              </a:rPr>
              <a:t>(i.e. has bad distance).</a:t>
            </a:r>
            <a:endParaRPr sz="3600" dirty="0">
              <a:solidFill>
                <a:srgbClr val="747474"/>
              </a:solidFill>
            </a:endParaRPr>
          </a:p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lang="en-US" sz="3600" dirty="0" smtClean="0">
                <a:solidFill>
                  <a:srgbClr val="C0504D"/>
                </a:solidFill>
              </a:rPr>
              <a:t>Theorem: </a:t>
            </a:r>
            <a:r>
              <a:rPr sz="3600" dirty="0" smtClean="0">
                <a:solidFill>
                  <a:srgbClr val="747474"/>
                </a:solidFill>
              </a:rPr>
              <a:t>If </a:t>
            </a:r>
            <a:r>
              <a:rPr sz="3600" dirty="0">
                <a:solidFill>
                  <a:srgbClr val="747474"/>
                </a:solidFill>
              </a:rPr>
              <a:t>we use a </a:t>
            </a:r>
            <a:r>
              <a:rPr sz="3600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fault-tolerant circuit</a:t>
            </a:r>
            <a:r>
              <a:rPr sz="3600" dirty="0">
                <a:solidFill>
                  <a:srgbClr val="747474"/>
                </a:solidFill>
              </a:rPr>
              <a:t> then we preserve the code distance</a:t>
            </a:r>
          </a:p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Fault </a:t>
            </a:r>
            <a:r>
              <a:rPr sz="3600" dirty="0" smtClean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tolerance</a:t>
            </a:r>
            <a:r>
              <a:rPr lang="en-US" sz="3600" dirty="0" smtClean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definition</a:t>
            </a:r>
            <a:r>
              <a:rPr sz="3600" dirty="0" smtClean="0">
                <a:solidFill>
                  <a:srgbClr val="747474"/>
                </a:solidFill>
              </a:rPr>
              <a:t>: </a:t>
            </a:r>
            <a:r>
              <a:rPr sz="3600" dirty="0">
                <a:solidFill>
                  <a:srgbClr val="747474"/>
                </a:solidFill>
              </a:rPr>
              <a:t>for every error pattern </a:t>
            </a:r>
            <a:r>
              <a:rPr sz="3600" i="1" dirty="0">
                <a:solidFill>
                  <a:srgbClr val="747474"/>
                </a:solidFill>
              </a:rPr>
              <a:t>E</a:t>
            </a:r>
            <a:r>
              <a:rPr sz="3600" dirty="0">
                <a:solidFill>
                  <a:srgbClr val="747474"/>
                </a:solidFill>
              </a:rPr>
              <a:t>, either </a:t>
            </a:r>
            <a:r>
              <a:rPr sz="3600" i="1" dirty="0">
                <a:solidFill>
                  <a:srgbClr val="747474"/>
                </a:solidFill>
              </a:rPr>
              <a:t>V</a:t>
            </a:r>
            <a:r>
              <a:rPr sz="3600" i="1" baseline="-5999" dirty="0">
                <a:solidFill>
                  <a:srgbClr val="747474"/>
                </a:solidFill>
              </a:rPr>
              <a:t>E</a:t>
            </a:r>
            <a:r>
              <a:rPr sz="3600" dirty="0">
                <a:solidFill>
                  <a:srgbClr val="747474"/>
                </a:solidFill>
              </a:rPr>
              <a:t> = 0 or there exists </a:t>
            </a:r>
            <a:r>
              <a:rPr sz="3600" i="1" dirty="0">
                <a:solidFill>
                  <a:srgbClr val="747474"/>
                </a:solidFill>
              </a:rPr>
              <a:t>E’</a:t>
            </a:r>
            <a:r>
              <a:rPr sz="3600" dirty="0">
                <a:solidFill>
                  <a:srgbClr val="747474"/>
                </a:solidFill>
              </a:rPr>
              <a:t> on inputs s.t. </a:t>
            </a:r>
            <a:r>
              <a:rPr sz="3600" i="1" dirty="0">
                <a:solidFill>
                  <a:srgbClr val="747474"/>
                </a:solidFill>
              </a:rPr>
              <a:t>V E’</a:t>
            </a:r>
            <a:r>
              <a:rPr sz="3600" dirty="0">
                <a:solidFill>
                  <a:srgbClr val="747474"/>
                </a:solidFill>
              </a:rPr>
              <a:t>=</a:t>
            </a:r>
            <a:r>
              <a:rPr sz="3600" i="1" dirty="0">
                <a:solidFill>
                  <a:srgbClr val="747474"/>
                </a:solidFill>
              </a:rPr>
              <a:t>V</a:t>
            </a:r>
            <a:r>
              <a:rPr sz="3600" i="1" baseline="-5999" dirty="0">
                <a:solidFill>
                  <a:srgbClr val="747474"/>
                </a:solidFill>
              </a:rPr>
              <a:t>E</a:t>
            </a:r>
            <a:r>
              <a:rPr sz="3600" dirty="0">
                <a:solidFill>
                  <a:srgbClr val="747474"/>
                </a:solidFill>
              </a:rPr>
              <a:t> and |</a:t>
            </a:r>
            <a:r>
              <a:rPr sz="3600" i="1" dirty="0" smtClean="0">
                <a:solidFill>
                  <a:srgbClr val="747474"/>
                </a:solidFill>
              </a:rPr>
              <a:t>E</a:t>
            </a:r>
            <a:r>
              <a:rPr lang="en-US" sz="3600" i="1" dirty="0" smtClean="0">
                <a:solidFill>
                  <a:srgbClr val="747474"/>
                </a:solidFill>
              </a:rPr>
              <a:t>’ </a:t>
            </a:r>
            <a:r>
              <a:rPr sz="3600" dirty="0" smtClean="0">
                <a:solidFill>
                  <a:srgbClr val="747474"/>
                </a:solidFill>
              </a:rPr>
              <a:t>|</a:t>
            </a:r>
            <a:r>
              <a:rPr sz="3600" dirty="0">
                <a:solidFill>
                  <a:srgbClr val="747474"/>
                </a:solidFill>
              </a:rPr>
              <a:t>≤|</a:t>
            </a:r>
            <a:r>
              <a:rPr sz="3600" i="1" dirty="0" smtClean="0">
                <a:solidFill>
                  <a:srgbClr val="747474"/>
                </a:solidFill>
              </a:rPr>
              <a:t>E</a:t>
            </a:r>
            <a:r>
              <a:rPr sz="3600" dirty="0" smtClean="0">
                <a:solidFill>
                  <a:srgbClr val="747474"/>
                </a:solidFill>
              </a:rPr>
              <a:t>|</a:t>
            </a:r>
            <a:r>
              <a:rPr lang="en-US" sz="3600" dirty="0" smtClean="0">
                <a:solidFill>
                  <a:srgbClr val="747474"/>
                </a:solidFill>
              </a:rPr>
              <a:t>.</a:t>
            </a:r>
            <a:endParaRPr sz="3600" dirty="0">
              <a:solidFill>
                <a:srgbClr val="747474"/>
              </a:solidFill>
            </a:endParaRPr>
          </a:p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lang="en-US" sz="3600" dirty="0" smtClean="0">
                <a:solidFill>
                  <a:srgbClr val="747474"/>
                </a:solidFill>
              </a:rPr>
              <a:t>Idiosyncratic </a:t>
            </a:r>
            <a:r>
              <a:rPr sz="3600" dirty="0" smtClean="0">
                <a:solidFill>
                  <a:srgbClr val="747474"/>
                </a:solidFill>
              </a:rPr>
              <a:t>constraints</a:t>
            </a:r>
            <a:r>
              <a:rPr sz="3600" dirty="0">
                <a:solidFill>
                  <a:srgbClr val="747474"/>
                </a:solidFill>
              </a:rPr>
              <a:t>:</a:t>
            </a:r>
          </a:p>
          <a:p>
            <a:pPr lvl="1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747474"/>
                </a:solidFill>
              </a:rPr>
              <a:t>Circuit must be </a:t>
            </a:r>
            <a:r>
              <a:rPr sz="3600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Clifford</a:t>
            </a:r>
            <a:r>
              <a:rPr sz="3600" dirty="0">
                <a:solidFill>
                  <a:srgbClr val="747474"/>
                </a:solidFill>
              </a:rPr>
              <a:t> (so no majority vote)</a:t>
            </a:r>
          </a:p>
          <a:p>
            <a:pPr lvl="1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747474"/>
                </a:solidFill>
              </a:rPr>
              <a:t>No</a:t>
            </a:r>
            <a:r>
              <a:rPr sz="3600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classical feedback</a:t>
            </a:r>
            <a:r>
              <a:rPr sz="3600" dirty="0">
                <a:solidFill>
                  <a:srgbClr val="747474"/>
                </a:solidFill>
              </a:rPr>
              <a:t> or </a:t>
            </a:r>
            <a:r>
              <a:rPr sz="3600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post-processing</a:t>
            </a:r>
            <a:r>
              <a:rPr sz="3600" dirty="0">
                <a:solidFill>
                  <a:srgbClr val="747474"/>
                </a:solidFill>
              </a:rPr>
              <a:t> allowed</a:t>
            </a:r>
          </a:p>
          <a:p>
            <a:pPr lvl="1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747474"/>
                </a:solidFill>
              </a:rPr>
              <a:t>However, we only need to </a:t>
            </a:r>
            <a:r>
              <a:rPr sz="3600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detect</a:t>
            </a:r>
            <a:r>
              <a:rPr sz="3600" dirty="0">
                <a:solidFill>
                  <a:srgbClr val="747474"/>
                </a:solidFill>
              </a:rPr>
              <a:t> errors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QECC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75360" y="2267478"/>
            <a:ext cx="9855206" cy="1181862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sz="3400" dirty="0">
                <a:solidFill>
                  <a:srgbClr val="C0504D"/>
                </a:solidFill>
                <a:latin typeface="Chalkboard"/>
                <a:cs typeface="Chalkboard"/>
              </a:rPr>
              <a:t>[</a:t>
            </a:r>
            <a:r>
              <a:rPr lang="en-US" sz="3400" dirty="0" err="1">
                <a:solidFill>
                  <a:srgbClr val="C0504D"/>
                </a:solidFill>
                <a:latin typeface="Chalkboard"/>
                <a:cs typeface="Chalkboard"/>
              </a:rPr>
              <a:t>n,k,d</a:t>
            </a:r>
            <a:r>
              <a:rPr lang="en-US" sz="3400" dirty="0">
                <a:solidFill>
                  <a:srgbClr val="C0504D"/>
                </a:solidFill>
                <a:latin typeface="Chalkboard"/>
                <a:cs typeface="Chalkboard"/>
              </a:rPr>
              <a:t>]</a:t>
            </a:r>
            <a:r>
              <a:rPr lang="en-US" sz="3400" dirty="0">
                <a:latin typeface="Chalkboard"/>
                <a:cs typeface="Chalkboard"/>
              </a:rPr>
              <a:t> code: encode </a:t>
            </a:r>
            <a:r>
              <a:rPr lang="en-US" sz="3400" dirty="0">
                <a:solidFill>
                  <a:srgbClr val="C0504D"/>
                </a:solidFill>
                <a:latin typeface="Chalkboard"/>
                <a:cs typeface="Chalkboard"/>
              </a:rPr>
              <a:t>k</a:t>
            </a:r>
            <a:r>
              <a:rPr lang="en-US" sz="3400" dirty="0">
                <a:latin typeface="Chalkboard"/>
                <a:cs typeface="Chalkboard"/>
              </a:rPr>
              <a:t> logical </a:t>
            </a:r>
            <a:r>
              <a:rPr lang="en-US" sz="3400" dirty="0" err="1">
                <a:latin typeface="Chalkboard"/>
                <a:cs typeface="Chalkboard"/>
              </a:rPr>
              <a:t>qubits</a:t>
            </a:r>
            <a:r>
              <a:rPr lang="en-US" sz="3400" dirty="0">
                <a:latin typeface="Chalkboard"/>
                <a:cs typeface="Chalkboard"/>
              </a:rPr>
              <a:t> in </a:t>
            </a:r>
            <a:r>
              <a:rPr lang="en-US" sz="3400" dirty="0">
                <a:solidFill>
                  <a:srgbClr val="C0504D"/>
                </a:solidFill>
                <a:latin typeface="Chalkboard"/>
                <a:cs typeface="Chalkboard"/>
              </a:rPr>
              <a:t>n</a:t>
            </a:r>
            <a:r>
              <a:rPr lang="en-US" sz="3400" dirty="0">
                <a:latin typeface="Chalkboard"/>
                <a:cs typeface="Chalkboard"/>
              </a:rPr>
              <a:t> physical</a:t>
            </a:r>
            <a:br>
              <a:rPr lang="en-US" sz="3400" dirty="0">
                <a:latin typeface="Chalkboard"/>
                <a:cs typeface="Chalkboard"/>
              </a:rPr>
            </a:br>
            <a:r>
              <a:rPr lang="en-US" sz="3400" dirty="0" err="1">
                <a:latin typeface="Chalkboard"/>
                <a:cs typeface="Chalkboard"/>
              </a:rPr>
              <a:t>qubits</a:t>
            </a:r>
            <a:r>
              <a:rPr lang="en-US" sz="3400" dirty="0">
                <a:latin typeface="Chalkboard"/>
                <a:cs typeface="Chalkboard"/>
              </a:rPr>
              <a:t> and correct errors on </a:t>
            </a:r>
            <a:r>
              <a:rPr lang="en-US" sz="3400" dirty="0">
                <a:solidFill>
                  <a:srgbClr val="C0504D"/>
                </a:solidFill>
                <a:latin typeface="Chalkboard"/>
                <a:cs typeface="Chalkboard"/>
              </a:rPr>
              <a:t>&lt;d/2</a:t>
            </a:r>
            <a:r>
              <a:rPr lang="en-US" sz="3400" dirty="0">
                <a:latin typeface="Chalkboard"/>
                <a:cs typeface="Chalkboard"/>
              </a:rPr>
              <a:t> positions.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75361" y="3872531"/>
            <a:ext cx="9537938" cy="1181862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sz="3400" dirty="0">
                <a:solidFill>
                  <a:srgbClr val="C0504D"/>
                </a:solidFill>
                <a:latin typeface="Chalkboard"/>
                <a:cs typeface="Chalkboard"/>
              </a:rPr>
              <a:t>[</a:t>
            </a:r>
            <a:r>
              <a:rPr lang="en-US" sz="3400" dirty="0" err="1">
                <a:solidFill>
                  <a:srgbClr val="C0504D"/>
                </a:solidFill>
                <a:latin typeface="Chalkboard"/>
                <a:cs typeface="Chalkboard"/>
              </a:rPr>
              <a:t>n,k,d,w</a:t>
            </a:r>
            <a:r>
              <a:rPr lang="en-US" sz="3400" dirty="0">
                <a:solidFill>
                  <a:srgbClr val="C0504D"/>
                </a:solidFill>
                <a:latin typeface="Chalkboard"/>
                <a:cs typeface="Chalkboard"/>
              </a:rPr>
              <a:t>]</a:t>
            </a:r>
            <a:r>
              <a:rPr lang="en-US" sz="3400" dirty="0">
                <a:latin typeface="Chalkboard"/>
                <a:cs typeface="Chalkboard"/>
              </a:rPr>
              <a:t>: ...using a decoding procedure that</a:t>
            </a:r>
            <a:br>
              <a:rPr lang="en-US" sz="3400" dirty="0">
                <a:latin typeface="Chalkboard"/>
                <a:cs typeface="Chalkboard"/>
              </a:rPr>
            </a:br>
            <a:r>
              <a:rPr lang="en-US" sz="3400" dirty="0">
                <a:latin typeface="Chalkboard"/>
                <a:cs typeface="Chalkboard"/>
              </a:rPr>
              <a:t>requires measurements of </a:t>
            </a:r>
            <a:r>
              <a:rPr lang="en-US" sz="3400" dirty="0">
                <a:solidFill>
                  <a:srgbClr val="C0504D"/>
                </a:solidFill>
                <a:latin typeface="Chalkboard"/>
                <a:cs typeface="Chalkboard"/>
              </a:rPr>
              <a:t>≤w</a:t>
            </a:r>
            <a:r>
              <a:rPr lang="en-US" sz="3400" dirty="0">
                <a:latin typeface="Chalkboard"/>
                <a:cs typeface="Chalkboard"/>
              </a:rPr>
              <a:t> </a:t>
            </a:r>
            <a:r>
              <a:rPr lang="en-US" sz="3400" dirty="0" err="1">
                <a:latin typeface="Chalkboard"/>
                <a:cs typeface="Chalkboard"/>
              </a:rPr>
              <a:t>qubits</a:t>
            </a:r>
            <a:r>
              <a:rPr lang="en-US" sz="3400" dirty="0">
                <a:latin typeface="Chalkboard"/>
                <a:cs typeface="Chalkboard"/>
              </a:rPr>
              <a:t> at a time.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5230" y="5581513"/>
            <a:ext cx="8482736" cy="1177756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sz="3400" dirty="0">
                <a:latin typeface="Chalkboard"/>
                <a:cs typeface="Chalkboard"/>
              </a:rPr>
              <a:t>w=O(1) “</a:t>
            </a:r>
            <a:r>
              <a:rPr lang="en-US" sz="3400" dirty="0">
                <a:solidFill>
                  <a:srgbClr val="C0504D"/>
                </a:solidFill>
                <a:latin typeface="Chalkboard"/>
                <a:cs typeface="Chalkboard"/>
              </a:rPr>
              <a:t>LDPC</a:t>
            </a:r>
            <a:r>
              <a:rPr lang="en-US" sz="3400" dirty="0">
                <a:latin typeface="Chalkboard"/>
                <a:cs typeface="Chalkboard"/>
              </a:rPr>
              <a:t>” (low-density parity check)</a:t>
            </a:r>
            <a:br>
              <a:rPr lang="en-US" sz="3400" dirty="0">
                <a:latin typeface="Chalkboard"/>
                <a:cs typeface="Chalkboard"/>
              </a:rPr>
            </a:br>
            <a:r>
              <a:rPr lang="en-US" sz="3400" dirty="0">
                <a:latin typeface="Chalkboard"/>
                <a:cs typeface="Chalkboard"/>
              </a:rPr>
              <a:t>Classically, possible with </a:t>
            </a:r>
            <a:r>
              <a:rPr lang="en-US" sz="3400" dirty="0">
                <a:solidFill>
                  <a:srgbClr val="C0504D"/>
                </a:solidFill>
                <a:latin typeface="Chalkboard"/>
                <a:cs typeface="Chalkboard"/>
              </a:rPr>
              <a:t>k, d = </a:t>
            </a:r>
            <a:r>
              <a:rPr lang="en-US" sz="3400" dirty="0">
                <a:solidFill>
                  <a:srgbClr val="C0504D"/>
                </a:solidFill>
                <a:latin typeface="Symbol"/>
                <a:cs typeface="Chalkboard"/>
                <a:sym typeface="Symbol"/>
              </a:rPr>
              <a:t></a:t>
            </a:r>
            <a:r>
              <a:rPr lang="en-US" sz="3400" dirty="0">
                <a:solidFill>
                  <a:srgbClr val="C0504D"/>
                </a:solidFill>
                <a:latin typeface="Chalkboard"/>
                <a:cs typeface="Chalkboard"/>
              </a:rPr>
              <a:t>(n)</a:t>
            </a:r>
            <a:r>
              <a:rPr lang="en-US" sz="3400" dirty="0">
                <a:latin typeface="Chalkboard"/>
                <a:cs typeface="Chalkboard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89806" y="7432575"/>
            <a:ext cx="5476315" cy="656590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sz="3400" dirty="0">
                <a:latin typeface="Chalkboard"/>
                <a:cs typeface="Chalkboard"/>
              </a:rPr>
              <a:t>WWSD principle </a:t>
            </a:r>
            <a:r>
              <a:rPr lang="en-US" sz="3400" dirty="0">
                <a:latin typeface="Chalkboard"/>
                <a:cs typeface="Chalkboard"/>
                <a:sym typeface="Wingdings"/>
              </a:rPr>
              <a:t> </a:t>
            </a:r>
            <a:r>
              <a:rPr lang="en-US" sz="3400" dirty="0" err="1">
                <a:latin typeface="Chalkboard"/>
                <a:cs typeface="Chalkboard"/>
                <a:sym typeface="Wingdings"/>
              </a:rPr>
              <a:t>qLDPC</a:t>
            </a:r>
            <a:endParaRPr lang="en-US" sz="3400" dirty="0">
              <a:latin typeface="Chalkboard"/>
              <a:cs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502688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Shape 37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00"/>
              <a:t>Fault-Tolerant Gadgets</a:t>
            </a:r>
          </a:p>
        </p:txBody>
      </p:sp>
      <p:sp>
        <p:nvSpPr>
          <p:cNvPr id="372" name="Shape 372"/>
          <p:cNvSpPr>
            <a:spLocks noGrp="1"/>
          </p:cNvSpPr>
          <p:nvPr>
            <p:ph type="body" idx="1"/>
          </p:nvPr>
        </p:nvSpPr>
        <p:spPr>
          <a:xfrm>
            <a:off x="571500" y="2222500"/>
            <a:ext cx="5856806" cy="701804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747474"/>
                </a:solidFill>
              </a:rPr>
              <a:t>Use modified Shor/DiVincenzo cat states</a:t>
            </a:r>
            <a:endParaRPr sz="3600" dirty="0">
              <a:solidFill>
                <a:srgbClr val="557E8A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747474"/>
                </a:solidFill>
              </a:rPr>
              <a:t>Build a cat, and postselect …not fault tolerant</a:t>
            </a:r>
          </a:p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747474"/>
                </a:solidFill>
              </a:rPr>
              <a:t>Redeem this idea by coupling to </a:t>
            </a:r>
            <a:r>
              <a:rPr sz="3600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expanders </a:t>
            </a:r>
            <a:endParaRPr sz="3600" dirty="0">
              <a:solidFill>
                <a:srgbClr val="747474"/>
              </a:solidFill>
            </a:endParaRPr>
          </a:p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747474"/>
                </a:solidFill>
              </a:rPr>
              <a:t>constant-degree expanders exist with sufficient edge expansion to make this fault tolerant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6428307" y="1910144"/>
            <a:ext cx="6590308" cy="5949518"/>
            <a:chOff x="6428307" y="1910144"/>
            <a:chExt cx="6590308" cy="5949518"/>
          </a:xfrm>
        </p:grpSpPr>
        <p:pic>
          <p:nvPicPr>
            <p:cNvPr id="3" name="Picture 2" descr="Screen Shot 2015-01-23 at 8.34.15 AM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28307" y="1910144"/>
              <a:ext cx="5365056" cy="5949518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11745276" y="2222500"/>
              <a:ext cx="1024139" cy="646331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lang="en-US" dirty="0" smtClean="0"/>
                <a:t>data 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1949504" y="4363227"/>
              <a:ext cx="755661" cy="646331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lang="en-US" dirty="0" smtClean="0"/>
                <a:t>cat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1636055" y="6305813"/>
              <a:ext cx="1382560" cy="646331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lang="en-US" dirty="0" err="1" smtClean="0"/>
                <a:t>ancilla</a:t>
              </a:r>
              <a:endParaRPr lang="en-US" dirty="0"/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2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expander gadgets</a:t>
            </a:r>
            <a:endParaRPr lang="en-US" dirty="0"/>
          </a:p>
        </p:txBody>
      </p:sp>
      <p:pic>
        <p:nvPicPr>
          <p:cNvPr id="5" name="Picture 4" descr="Screen Shot 2015-01-23 at 8.34.15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240" y="1778586"/>
            <a:ext cx="4546600" cy="50419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058818" y="2277454"/>
            <a:ext cx="42925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/>
              <a:t>data </a:t>
            </a:r>
            <a:r>
              <a:rPr lang="en-US" dirty="0" err="1" smtClean="0"/>
              <a:t>qubits</a:t>
            </a:r>
            <a:r>
              <a:rPr lang="en-US" dirty="0" smtClean="0"/>
              <a:t> ≅ {1, ..., n}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63174" y="4219955"/>
            <a:ext cx="41094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/>
              <a:t>cat </a:t>
            </a:r>
            <a:r>
              <a:rPr lang="en-US" dirty="0" err="1" smtClean="0"/>
              <a:t>qubits</a:t>
            </a:r>
            <a:r>
              <a:rPr lang="en-US" dirty="0" smtClean="0"/>
              <a:t> ≅ V, |V|=n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15574" y="5761991"/>
            <a:ext cx="33207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err="1" smtClean="0"/>
              <a:t>ancilla</a:t>
            </a:r>
            <a:r>
              <a:rPr lang="en-US" dirty="0" smtClean="0"/>
              <a:t> </a:t>
            </a:r>
            <a:r>
              <a:rPr lang="en-US" dirty="0" err="1" smtClean="0"/>
              <a:t>qubits</a:t>
            </a:r>
            <a:r>
              <a:rPr lang="en-US" dirty="0" smtClean="0"/>
              <a:t> ≅ E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361632" y="7097603"/>
            <a:ext cx="2022452" cy="1586863"/>
            <a:chOff x="600704" y="7097603"/>
            <a:chExt cx="2022452" cy="1586863"/>
          </a:xfrm>
        </p:grpSpPr>
        <p:sp>
          <p:nvSpPr>
            <p:cNvPr id="9" name="Oval 8"/>
            <p:cNvSpPr/>
            <p:nvPr/>
          </p:nvSpPr>
          <p:spPr>
            <a:xfrm>
              <a:off x="1673515" y="7097603"/>
              <a:ext cx="224135" cy="224135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600704" y="8460331"/>
              <a:ext cx="224135" cy="224135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2399021" y="8460331"/>
              <a:ext cx="224135" cy="224135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>
              <a:stCxn id="10" idx="7"/>
              <a:endCxn id="9" idx="3"/>
            </p:cNvCxnSpPr>
            <p:nvPr/>
          </p:nvCxnSpPr>
          <p:spPr>
            <a:xfrm flipV="1">
              <a:off x="792015" y="7288914"/>
              <a:ext cx="914324" cy="120424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10" idx="6"/>
              <a:endCxn id="11" idx="2"/>
            </p:cNvCxnSpPr>
            <p:nvPr/>
          </p:nvCxnSpPr>
          <p:spPr>
            <a:xfrm>
              <a:off x="824839" y="8572399"/>
              <a:ext cx="157418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9" idx="5"/>
              <a:endCxn id="11" idx="1"/>
            </p:cNvCxnSpPr>
            <p:nvPr/>
          </p:nvCxnSpPr>
          <p:spPr>
            <a:xfrm>
              <a:off x="1864826" y="7288914"/>
              <a:ext cx="567019" cy="120424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2623156" y="6850370"/>
            <a:ext cx="1038164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US" dirty="0" smtClean="0">
                <a:solidFill>
                  <a:srgbClr val="C0504D"/>
                </a:solidFill>
              </a:rPr>
              <a:t>Recipe</a:t>
            </a:r>
            <a:r>
              <a:rPr lang="en-US" dirty="0" smtClean="0"/>
              <a:t>: multiple-CNOT from each v to corresponding data </a:t>
            </a:r>
            <a:r>
              <a:rPr lang="en-US" dirty="0" err="1" smtClean="0"/>
              <a:t>qubit</a:t>
            </a:r>
            <a:r>
              <a:rPr lang="en-US" dirty="0" smtClean="0"/>
              <a:t> and all incident edges.</a:t>
            </a:r>
          </a:p>
          <a:p>
            <a:pPr marL="571500" indent="-571500" algn="l">
              <a:buFont typeface="Arial"/>
              <a:buChar char="•"/>
            </a:pPr>
            <a:r>
              <a:rPr lang="en-US" dirty="0" smtClean="0">
                <a:solidFill>
                  <a:srgbClr val="C0504D"/>
                </a:solidFill>
              </a:rPr>
              <a:t>Requirement</a:t>
            </a:r>
            <a:r>
              <a:rPr lang="en-US" dirty="0" smtClean="0"/>
              <a:t>: Edge expansion </a:t>
            </a:r>
            <a:r>
              <a:rPr lang="en-US" dirty="0" smtClean="0">
                <a:solidFill>
                  <a:srgbClr val="C0504D"/>
                </a:solidFill>
              </a:rPr>
              <a:t>≥ 1</a:t>
            </a:r>
            <a:r>
              <a:rPr lang="en-US" dirty="0" smtClean="0"/>
              <a:t> means X errors on cat </a:t>
            </a:r>
            <a:r>
              <a:rPr lang="en-US" dirty="0" err="1" smtClean="0"/>
              <a:t>qubits</a:t>
            </a:r>
            <a:r>
              <a:rPr lang="en-US" dirty="0" smtClean="0"/>
              <a:t> cause more errors on </a:t>
            </a:r>
            <a:r>
              <a:rPr lang="en-US" dirty="0" err="1" smtClean="0"/>
              <a:t>ancillas</a:t>
            </a:r>
            <a:r>
              <a:rPr lang="en-US" dirty="0" smtClean="0"/>
              <a:t>.</a:t>
            </a:r>
          </a:p>
          <a:p>
            <a:pPr marL="571500" indent="-571500" algn="l">
              <a:buFont typeface="Arial"/>
              <a:buChar char="•"/>
            </a:pPr>
            <a:r>
              <a:rPr lang="en-US" dirty="0" smtClean="0"/>
              <a:t>Corresponds to classical ECC with “energy barrier”.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00137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7" name="Group 377"/>
          <p:cNvGrpSpPr/>
          <p:nvPr/>
        </p:nvGrpSpPr>
        <p:grpSpPr>
          <a:xfrm>
            <a:off x="465517" y="2305981"/>
            <a:ext cx="12073766" cy="2439572"/>
            <a:chOff x="-165100" y="-114300"/>
            <a:chExt cx="12073764" cy="2439570"/>
          </a:xfrm>
        </p:grpSpPr>
        <p:pic>
          <p:nvPicPr>
            <p:cNvPr id="376" name="pasted-image.pdf"/>
            <p:cNvPicPr/>
            <p:nvPr/>
          </p:nvPicPr>
          <p:blipFill>
            <a:blip r:embed="rId2">
              <a:extLst/>
            </a:blip>
            <a:srcRect/>
            <a:stretch>
              <a:fillRect/>
            </a:stretch>
          </p:blipFill>
          <p:spPr>
            <a:xfrm>
              <a:off x="0" y="0"/>
              <a:ext cx="11743565" cy="2007771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375" name="Picture 374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-165100" y="-114300"/>
              <a:ext cx="12073765" cy="2439571"/>
            </a:xfrm>
            <a:prstGeom prst="rect">
              <a:avLst/>
            </a:prstGeom>
            <a:effectLst/>
          </p:spPr>
        </p:pic>
      </p:grpSp>
      <p:sp>
        <p:nvSpPr>
          <p:cNvPr id="378" name="Shape 37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00"/>
              <a:t>Wake Up!</a:t>
            </a:r>
          </a:p>
        </p:txBody>
      </p:sp>
      <p:sp>
        <p:nvSpPr>
          <p:cNvPr id="379" name="Shape 379"/>
          <p:cNvSpPr>
            <a:spLocks noGrp="1"/>
          </p:cNvSpPr>
          <p:nvPr>
            <p:ph type="body" idx="1"/>
          </p:nvPr>
        </p:nvSpPr>
        <p:spPr>
          <a:xfrm>
            <a:off x="209182" y="5233235"/>
            <a:ext cx="12595774" cy="3953303"/>
          </a:xfrm>
          <a:prstGeom prst="rect">
            <a:avLst/>
          </a:prstGeom>
        </p:spPr>
        <p:txBody>
          <a:bodyPr/>
          <a:lstStyle/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4"/>
              </a:buBlip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747474"/>
                </a:solidFill>
              </a:rPr>
              <a:t>Created sparse subsystem codes with the same k and d parameters as the base code</a:t>
            </a:r>
          </a:p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4"/>
              </a:buBlip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747474"/>
                </a:solidFill>
              </a:rPr>
              <a:t>Used fault-tolerant circuits in a new way, via expanders</a:t>
            </a:r>
          </a:p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4"/>
              </a:buBlip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747474"/>
                </a:solidFill>
              </a:rPr>
              <a:t>Extra ancillas are required according to the circuit size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Shape 38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00" dirty="0"/>
              <a:t>Almost “Good” Sparse Subsystem Codes</a:t>
            </a:r>
          </a:p>
        </p:txBody>
      </p:sp>
      <p:sp>
        <p:nvSpPr>
          <p:cNvPr id="382" name="Shape 382"/>
          <p:cNvSpPr>
            <a:spLocks noGrp="1"/>
          </p:cNvSpPr>
          <p:nvPr>
            <p:ph type="body" idx="1"/>
          </p:nvPr>
        </p:nvSpPr>
        <p:spPr>
          <a:xfrm>
            <a:off x="571500" y="2222500"/>
            <a:ext cx="11861800" cy="3699935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747474"/>
                </a:solidFill>
              </a:rPr>
              <a:t>Start with an [</a:t>
            </a:r>
            <a:r>
              <a:rPr sz="3600" i="1" dirty="0">
                <a:solidFill>
                  <a:srgbClr val="747474"/>
                </a:solidFill>
              </a:rPr>
              <a:t>n</a:t>
            </a:r>
            <a:r>
              <a:rPr sz="3600" i="1" baseline="-5999" dirty="0">
                <a:solidFill>
                  <a:srgbClr val="747474"/>
                </a:solidFill>
              </a:rPr>
              <a:t>0</a:t>
            </a:r>
            <a:r>
              <a:rPr sz="3600" dirty="0">
                <a:solidFill>
                  <a:srgbClr val="747474"/>
                </a:solidFill>
              </a:rPr>
              <a:t>,1,</a:t>
            </a:r>
            <a:r>
              <a:rPr sz="3600" i="1" dirty="0">
                <a:solidFill>
                  <a:srgbClr val="747474"/>
                </a:solidFill>
              </a:rPr>
              <a:t>d</a:t>
            </a:r>
            <a:r>
              <a:rPr sz="3600" i="1" baseline="-5999" dirty="0">
                <a:solidFill>
                  <a:srgbClr val="747474"/>
                </a:solidFill>
              </a:rPr>
              <a:t>0</a:t>
            </a:r>
            <a:r>
              <a:rPr sz="3600" dirty="0">
                <a:solidFill>
                  <a:srgbClr val="747474"/>
                </a:solidFill>
              </a:rPr>
              <a:t>] random stabilizer code </a:t>
            </a:r>
            <a:br>
              <a:rPr sz="3600" dirty="0">
                <a:solidFill>
                  <a:srgbClr val="747474"/>
                </a:solidFill>
              </a:rPr>
            </a:br>
            <a:r>
              <a:rPr sz="2800" dirty="0">
                <a:solidFill>
                  <a:srgbClr val="747474"/>
                </a:solidFill>
              </a:rPr>
              <a:t>(so that </a:t>
            </a:r>
            <a:r>
              <a:rPr sz="2800" i="1" dirty="0">
                <a:solidFill>
                  <a:srgbClr val="747474"/>
                </a:solidFill>
              </a:rPr>
              <a:t>d</a:t>
            </a:r>
            <a:r>
              <a:rPr sz="2800" i="1" baseline="-5999" dirty="0">
                <a:solidFill>
                  <a:srgbClr val="747474"/>
                </a:solidFill>
              </a:rPr>
              <a:t>0</a:t>
            </a:r>
            <a:r>
              <a:rPr sz="2800" dirty="0">
                <a:solidFill>
                  <a:srgbClr val="747474"/>
                </a:solidFill>
              </a:rPr>
              <a:t>=O(</a:t>
            </a:r>
            <a:r>
              <a:rPr sz="2800" i="1" dirty="0">
                <a:solidFill>
                  <a:srgbClr val="747474"/>
                </a:solidFill>
              </a:rPr>
              <a:t>n</a:t>
            </a:r>
            <a:r>
              <a:rPr sz="2800" i="1" baseline="-5999" dirty="0">
                <a:solidFill>
                  <a:srgbClr val="747474"/>
                </a:solidFill>
              </a:rPr>
              <a:t>0</a:t>
            </a:r>
            <a:r>
              <a:rPr sz="2800" dirty="0">
                <a:solidFill>
                  <a:srgbClr val="747474"/>
                </a:solidFill>
              </a:rPr>
              <a:t>) with high probability)</a:t>
            </a:r>
            <a:endParaRPr sz="3600" dirty="0">
              <a:solidFill>
                <a:srgbClr val="747474"/>
              </a:solidFill>
            </a:endParaRPr>
          </a:p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747474"/>
                </a:solidFill>
              </a:rPr>
              <a:t>Concatenate this </a:t>
            </a:r>
            <a:r>
              <a:rPr sz="3600" i="1" dirty="0">
                <a:solidFill>
                  <a:srgbClr val="747474"/>
                </a:solidFill>
              </a:rPr>
              <a:t>m</a:t>
            </a:r>
            <a:r>
              <a:rPr sz="3600" dirty="0">
                <a:solidFill>
                  <a:srgbClr val="747474"/>
                </a:solidFill>
              </a:rPr>
              <a:t> times to get </a:t>
            </a:r>
            <a:r>
              <a:rPr sz="3600" dirty="0" smtClean="0">
                <a:solidFill>
                  <a:srgbClr val="747474"/>
                </a:solidFill>
              </a:rPr>
              <a:t>a</a:t>
            </a:r>
            <a:r>
              <a:rPr lang="en-US" sz="3600" dirty="0" smtClean="0">
                <a:solidFill>
                  <a:srgbClr val="747474"/>
                </a:solidFill>
              </a:rPr>
              <a:t>n </a:t>
            </a:r>
            <a:r>
              <a:rPr sz="3600" dirty="0" smtClean="0">
                <a:solidFill>
                  <a:srgbClr val="747474"/>
                </a:solidFill>
              </a:rPr>
              <a:t>[</a:t>
            </a:r>
            <a:r>
              <a:rPr sz="3600" i="1" dirty="0" smtClean="0">
                <a:solidFill>
                  <a:srgbClr val="747474"/>
                </a:solidFill>
              </a:rPr>
              <a:t>n</a:t>
            </a:r>
            <a:r>
              <a:rPr lang="en-US" sz="3600" i="1" baseline="-25000" dirty="0" smtClean="0">
                <a:solidFill>
                  <a:srgbClr val="747474"/>
                </a:solidFill>
              </a:rPr>
              <a:t>0</a:t>
            </a:r>
            <a:r>
              <a:rPr sz="3600" i="1" baseline="31999" dirty="0" smtClean="0">
                <a:solidFill>
                  <a:srgbClr val="747474"/>
                </a:solidFill>
              </a:rPr>
              <a:t>m</a:t>
            </a:r>
            <a:r>
              <a:rPr sz="3600" dirty="0">
                <a:solidFill>
                  <a:srgbClr val="747474"/>
                </a:solidFill>
              </a:rPr>
              <a:t>,1,</a:t>
            </a:r>
            <a:r>
              <a:rPr sz="3600" dirty="0" smtClean="0">
                <a:solidFill>
                  <a:srgbClr val="747474"/>
                </a:solidFill>
              </a:rPr>
              <a:t>d</a:t>
            </a:r>
            <a:r>
              <a:rPr lang="en-US" sz="3600" baseline="-25000" dirty="0">
                <a:solidFill>
                  <a:srgbClr val="747474"/>
                </a:solidFill>
              </a:rPr>
              <a:t>0</a:t>
            </a:r>
            <a:r>
              <a:rPr sz="3600" i="1" baseline="31999" dirty="0" smtClean="0">
                <a:solidFill>
                  <a:srgbClr val="747474"/>
                </a:solidFill>
              </a:rPr>
              <a:t>m</a:t>
            </a:r>
            <a:r>
              <a:rPr sz="3600" dirty="0">
                <a:solidFill>
                  <a:srgbClr val="747474"/>
                </a:solidFill>
              </a:rPr>
              <a:t>] code</a:t>
            </a:r>
          </a:p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lang="en-US" sz="3600" dirty="0" smtClean="0">
                <a:solidFill>
                  <a:srgbClr val="747474"/>
                </a:solidFill>
              </a:rPr>
              <a:t>Stabilizers: n</a:t>
            </a:r>
            <a:r>
              <a:rPr lang="en-US" sz="3600" baseline="-25000" dirty="0" smtClean="0">
                <a:solidFill>
                  <a:srgbClr val="747474"/>
                </a:solidFill>
              </a:rPr>
              <a:t>0</a:t>
            </a:r>
            <a:r>
              <a:rPr lang="en-US" sz="3600" baseline="30000" dirty="0" smtClean="0">
                <a:solidFill>
                  <a:srgbClr val="747474"/>
                </a:solidFill>
              </a:rPr>
              <a:t>j</a:t>
            </a:r>
            <a:r>
              <a:rPr lang="en-US" sz="3600" dirty="0" smtClean="0">
                <a:solidFill>
                  <a:srgbClr val="747474"/>
                </a:solidFill>
              </a:rPr>
              <a:t> of weight ≤n</a:t>
            </a:r>
            <a:r>
              <a:rPr lang="en-US" sz="3600" baseline="-25000" dirty="0" smtClean="0">
                <a:solidFill>
                  <a:srgbClr val="747474"/>
                </a:solidFill>
              </a:rPr>
              <a:t>0</a:t>
            </a:r>
            <a:r>
              <a:rPr lang="en-US" sz="3600" baseline="30000" dirty="0" smtClean="0">
                <a:solidFill>
                  <a:srgbClr val="747474"/>
                </a:solidFill>
              </a:rPr>
              <a:t>m-j+1</a:t>
            </a:r>
            <a:r>
              <a:rPr lang="en-US" sz="3600" dirty="0" smtClean="0">
                <a:solidFill>
                  <a:srgbClr val="747474"/>
                </a:solidFill>
              </a:rPr>
              <a:t>.</a:t>
            </a:r>
            <a:br>
              <a:rPr lang="en-US" sz="3600" dirty="0" smtClean="0">
                <a:solidFill>
                  <a:srgbClr val="747474"/>
                </a:solidFill>
              </a:rPr>
            </a:br>
            <a:r>
              <a:rPr lang="en-US" sz="3600" dirty="0" smtClean="0">
                <a:solidFill>
                  <a:srgbClr val="747474"/>
                </a:solidFill>
              </a:rPr>
              <a:t>Total weight m∙n</a:t>
            </a:r>
            <a:r>
              <a:rPr lang="en-US" sz="3600" baseline="-25000" dirty="0" smtClean="0">
                <a:solidFill>
                  <a:srgbClr val="747474"/>
                </a:solidFill>
              </a:rPr>
              <a:t>0</a:t>
            </a:r>
            <a:r>
              <a:rPr lang="en-US" sz="3600" baseline="30000" dirty="0" smtClean="0">
                <a:solidFill>
                  <a:srgbClr val="747474"/>
                </a:solidFill>
              </a:rPr>
              <a:t>m+1</a:t>
            </a:r>
            <a:endParaRPr sz="3600" i="1" dirty="0">
              <a:solidFill>
                <a:srgbClr val="747474"/>
              </a:solidFill>
            </a:endParaRPr>
          </a:p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747474"/>
                </a:solidFill>
              </a:rPr>
              <a:t>Apply Theorem 1 with </a:t>
            </a:r>
            <a:r>
              <a:rPr sz="3600" i="1" dirty="0" smtClean="0">
                <a:solidFill>
                  <a:srgbClr val="747474"/>
                </a:solidFill>
              </a:rPr>
              <a:t>m</a:t>
            </a:r>
            <a:r>
              <a:rPr lang="en-US" sz="3600" dirty="0">
                <a:solidFill>
                  <a:srgbClr val="747474"/>
                </a:solidFill>
              </a:rPr>
              <a:t> </a:t>
            </a:r>
            <a:r>
              <a:rPr lang="en-US" sz="3600" dirty="0" smtClean="0">
                <a:solidFill>
                  <a:srgbClr val="747474"/>
                </a:solidFill>
              </a:rPr>
              <a:t>= (</a:t>
            </a:r>
            <a:r>
              <a:rPr sz="3600" dirty="0" smtClean="0">
                <a:solidFill>
                  <a:srgbClr val="747474"/>
                </a:solidFill>
              </a:rPr>
              <a:t>log </a:t>
            </a:r>
            <a:r>
              <a:rPr sz="3600" i="1" dirty="0">
                <a:solidFill>
                  <a:srgbClr val="747474"/>
                </a:solidFill>
              </a:rPr>
              <a:t>n</a:t>
            </a:r>
            <a:r>
              <a:rPr sz="3600" dirty="0" smtClean="0">
                <a:solidFill>
                  <a:srgbClr val="747474"/>
                </a:solidFill>
              </a:rPr>
              <a:t>)</a:t>
            </a:r>
            <a:r>
              <a:rPr lang="en-US" sz="3600" baseline="30000" dirty="0" smtClean="0">
                <a:solidFill>
                  <a:srgbClr val="747474"/>
                </a:solidFill>
              </a:rPr>
              <a:t>1/2</a:t>
            </a:r>
            <a:endParaRPr sz="3600" dirty="0">
              <a:solidFill>
                <a:srgbClr val="747474"/>
              </a:solidFill>
            </a:endParaRPr>
          </a:p>
        </p:txBody>
      </p:sp>
      <p:grpSp>
        <p:nvGrpSpPr>
          <p:cNvPr id="390" name="Group 390"/>
          <p:cNvGrpSpPr/>
          <p:nvPr/>
        </p:nvGrpSpPr>
        <p:grpSpPr>
          <a:xfrm>
            <a:off x="1763252" y="6185778"/>
            <a:ext cx="9478297" cy="1810798"/>
            <a:chOff x="0" y="0"/>
            <a:chExt cx="9478296" cy="1810796"/>
          </a:xfrm>
        </p:grpSpPr>
        <p:sp>
          <p:nvSpPr>
            <p:cNvPr id="388" name="Shape 388"/>
            <p:cNvSpPr/>
            <p:nvPr/>
          </p:nvSpPr>
          <p:spPr>
            <a:xfrm>
              <a:off x="0" y="0"/>
              <a:ext cx="9478296" cy="1810796"/>
            </a:xfrm>
            <a:prstGeom prst="roundRect">
              <a:avLst>
                <a:gd name="adj" fmla="val 10187"/>
              </a:avLst>
            </a:prstGeom>
            <a:solidFill>
              <a:srgbClr val="B15E29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blurRad="50800" dist="25400" dir="5400000" rotWithShape="0">
                <a:srgbClr val="000000">
                  <a:alpha val="4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1800"/>
              </a:pPr>
              <a:r>
                <a:rPr sz="3600" dirty="0">
                  <a:solidFill>
                    <a:srgbClr val="FFFFFF"/>
                  </a:solidFill>
                  <a:latin typeface="Chalkboard"/>
                </a:rPr>
                <a:t>Sparse subsystem codes exist with </a:t>
              </a:r>
              <a:br>
                <a:rPr sz="3600" dirty="0">
                  <a:solidFill>
                    <a:srgbClr val="FFFFFF"/>
                  </a:solidFill>
                  <a:latin typeface="Chalkboard"/>
                </a:rPr>
              </a:br>
              <a:r>
                <a:rPr sz="3600" i="1" dirty="0">
                  <a:solidFill>
                    <a:srgbClr val="FFFFFF"/>
                  </a:solidFill>
                  <a:latin typeface="Chalkboard"/>
                </a:rPr>
                <a:t>d</a:t>
              </a:r>
              <a:r>
                <a:rPr sz="3600" dirty="0">
                  <a:solidFill>
                    <a:srgbClr val="FFFFFF"/>
                  </a:solidFill>
                  <a:latin typeface="Chalkboard"/>
                </a:rPr>
                <a:t> = O(</a:t>
              </a:r>
              <a:r>
                <a:rPr sz="3600" i="1" dirty="0">
                  <a:solidFill>
                    <a:srgbClr val="FFFFFF"/>
                  </a:solidFill>
                  <a:latin typeface="Chalkboard"/>
                </a:rPr>
                <a:t>n</a:t>
              </a:r>
              <a:r>
                <a:rPr sz="3600" baseline="31999" dirty="0">
                  <a:solidFill>
                    <a:srgbClr val="FFFFFF"/>
                  </a:solidFill>
                  <a:latin typeface="Chalkboard"/>
                </a:rPr>
                <a:t>1</a:t>
              </a:r>
              <a:r>
                <a:rPr sz="3600" i="1" baseline="31999" dirty="0">
                  <a:solidFill>
                    <a:srgbClr val="FFFFFF"/>
                  </a:solidFill>
                  <a:latin typeface="Chalkboard"/>
                </a:rPr>
                <a:t>-ε</a:t>
              </a:r>
              <a:r>
                <a:rPr sz="3600" dirty="0">
                  <a:solidFill>
                    <a:srgbClr val="FFFFFF"/>
                  </a:solidFill>
                  <a:latin typeface="Chalkboard"/>
                </a:rPr>
                <a:t>) and </a:t>
              </a:r>
              <a:r>
                <a:rPr sz="3600" i="1" dirty="0">
                  <a:solidFill>
                    <a:srgbClr val="FFFFFF"/>
                  </a:solidFill>
                  <a:latin typeface="Chalkboard"/>
                </a:rPr>
                <a:t>ε </a:t>
              </a:r>
              <a:r>
                <a:rPr sz="3600" dirty="0">
                  <a:solidFill>
                    <a:srgbClr val="FFFFFF"/>
                  </a:solidFill>
                  <a:latin typeface="Chalkboard"/>
                </a:rPr>
                <a:t>= O(1/√log n).</a:t>
              </a:r>
            </a:p>
          </p:txBody>
        </p:sp>
        <p:sp>
          <p:nvSpPr>
            <p:cNvPr id="389" name="Shape 389"/>
            <p:cNvSpPr/>
            <p:nvPr/>
          </p:nvSpPr>
          <p:spPr>
            <a:xfrm>
              <a:off x="6746915" y="445541"/>
              <a:ext cx="1308050" cy="65658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>
                  <a:solidFill>
                    <a:srgbClr val="FFFFFF"/>
                  </a:solidFill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 dirty="0">
                  <a:solidFill>
                    <a:srgbClr val="FFFFFF"/>
                  </a:solidFill>
                  <a:latin typeface="Chalkboard"/>
                </a:rPr>
                <a:t>____</a:t>
              </a:r>
            </a:p>
          </p:txBody>
        </p:sp>
      </p:grpSp>
      <p:grpSp>
        <p:nvGrpSpPr>
          <p:cNvPr id="393" name="Group 393"/>
          <p:cNvGrpSpPr/>
          <p:nvPr/>
        </p:nvGrpSpPr>
        <p:grpSpPr>
          <a:xfrm>
            <a:off x="1767250" y="8288675"/>
            <a:ext cx="8922250" cy="1068122"/>
            <a:chOff x="0" y="6145"/>
            <a:chExt cx="8922248" cy="1068120"/>
          </a:xfrm>
        </p:grpSpPr>
        <p:sp>
          <p:nvSpPr>
            <p:cNvPr id="391" name="Shape 391"/>
            <p:cNvSpPr/>
            <p:nvPr/>
          </p:nvSpPr>
          <p:spPr>
            <a:xfrm>
              <a:off x="0" y="6145"/>
              <a:ext cx="8922249" cy="10681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lvl="0" algn="just">
                <a:defRPr sz="1800"/>
              </a:pPr>
              <a:r>
                <a:rPr sz="3200">
                  <a:solidFill>
                    <a:srgbClr val="747474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Best previous distance for sparse codes was </a:t>
              </a:r>
              <a:br>
                <a:rPr sz="3200">
                  <a:solidFill>
                    <a:srgbClr val="747474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</a:br>
              <a:r>
                <a:rPr sz="3200" i="1">
                  <a:solidFill>
                    <a:srgbClr val="747474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d</a:t>
              </a:r>
              <a:r>
                <a:rPr sz="3200">
                  <a:solidFill>
                    <a:srgbClr val="747474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 = O(√</a:t>
              </a:r>
              <a:r>
                <a:rPr sz="3200" i="1">
                  <a:solidFill>
                    <a:srgbClr val="747474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n</a:t>
              </a:r>
              <a:r>
                <a:rPr sz="3200">
                  <a:solidFill>
                    <a:srgbClr val="747474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 log </a:t>
              </a:r>
              <a:r>
                <a:rPr sz="3200" i="1">
                  <a:solidFill>
                    <a:srgbClr val="747474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n</a:t>
              </a:r>
              <a:r>
                <a:rPr sz="3200">
                  <a:solidFill>
                    <a:srgbClr val="747474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 ) by Freedman, Meyer, Luo 2002</a:t>
              </a:r>
            </a:p>
          </p:txBody>
        </p:sp>
        <p:sp>
          <p:nvSpPr>
            <p:cNvPr id="392" name="Shape 392"/>
            <p:cNvSpPr/>
            <p:nvPr/>
          </p:nvSpPr>
          <p:spPr>
            <a:xfrm>
              <a:off x="1306059" y="137314"/>
              <a:ext cx="1333501" cy="5728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just">
                <a:defRPr sz="3200">
                  <a:solidFill>
                    <a:srgbClr val="747474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200">
                  <a:solidFill>
                    <a:srgbClr val="747474"/>
                  </a:solidFill>
                </a:rPr>
                <a:t>______</a:t>
              </a:r>
            </a:p>
          </p:txBody>
        </p:sp>
      </p:grpSp>
      <p:sp>
        <p:nvSpPr>
          <p:cNvPr id="394" name="Shape 394"/>
          <p:cNvSpPr/>
          <p:nvPr/>
        </p:nvSpPr>
        <p:spPr>
          <a:xfrm>
            <a:off x="11089022" y="8882450"/>
            <a:ext cx="1906185" cy="843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0" algn="just">
              <a:defRPr sz="1800"/>
            </a:pPr>
            <a:r>
              <a:rPr sz="2200">
                <a:solidFill>
                  <a:srgbClr val="88885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*Thank you </a:t>
            </a:r>
          </a:p>
          <a:p>
            <a:pPr lvl="0" algn="just">
              <a:defRPr sz="1800"/>
            </a:pPr>
            <a:r>
              <a:rPr sz="2200">
                <a:solidFill>
                  <a:srgbClr val="88885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Sergei Bravyi!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3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2" grpId="1" build="p" bldLvl="5" animBg="1" advAuto="0"/>
      <p:bldP spid="390" grpId="5" animBg="1" advAuto="0"/>
      <p:bldP spid="393" grpId="6" animBg="1" advAuto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Shape 396"/>
          <p:cNvSpPr>
            <a:spLocks noGrp="1"/>
          </p:cNvSpPr>
          <p:nvPr>
            <p:ph type="title"/>
          </p:nvPr>
        </p:nvSpPr>
        <p:spPr>
          <a:xfrm>
            <a:off x="78740" y="390596"/>
            <a:ext cx="12354560" cy="1625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4200" dirty="0" smtClean="0"/>
              <a:t>Spatially </a:t>
            </a:r>
            <a:r>
              <a:rPr sz="4200" dirty="0" smtClean="0"/>
              <a:t>Local </a:t>
            </a:r>
            <a:r>
              <a:rPr sz="4200" dirty="0"/>
              <a:t>Subsystem Codes Without Strings</a:t>
            </a:r>
          </a:p>
        </p:txBody>
      </p:sp>
      <p:sp>
        <p:nvSpPr>
          <p:cNvPr id="397" name="Shape 397"/>
          <p:cNvSpPr>
            <a:spLocks noGrp="1"/>
          </p:cNvSpPr>
          <p:nvPr>
            <p:ph type="body" idx="1"/>
          </p:nvPr>
        </p:nvSpPr>
        <p:spPr>
          <a:xfrm>
            <a:off x="571500" y="2222500"/>
            <a:ext cx="11861800" cy="6865194"/>
          </a:xfrm>
          <a:prstGeom prst="rect">
            <a:avLst/>
          </a:prstGeom>
        </p:spPr>
        <p:txBody>
          <a:bodyPr/>
          <a:lstStyle/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47474"/>
                </a:solidFill>
              </a:rPr>
              <a:t>Take the circuit construction from the previous result</a:t>
            </a:r>
          </a:p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47474"/>
                </a:solidFill>
              </a:rPr>
              <a:t>Using SWAP gates and wires, spread the circuit over the vertices of a cubic lattice in </a:t>
            </a:r>
            <a:r>
              <a:rPr sz="3600" i="1">
                <a:solidFill>
                  <a:srgbClr val="747474"/>
                </a:solidFill>
              </a:rPr>
              <a:t>D</a:t>
            </a:r>
            <a:r>
              <a:rPr sz="3600">
                <a:solidFill>
                  <a:srgbClr val="747474"/>
                </a:solidFill>
              </a:rPr>
              <a:t> dimensions</a:t>
            </a:r>
          </a:p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47474"/>
                </a:solidFill>
              </a:rPr>
              <a:t>Let </a:t>
            </a:r>
            <a:r>
              <a:rPr sz="3600" i="1">
                <a:solidFill>
                  <a:srgbClr val="747474"/>
                </a:solidFill>
              </a:rPr>
              <a:t>n</a:t>
            </a:r>
            <a:r>
              <a:rPr sz="3600">
                <a:solidFill>
                  <a:srgbClr val="747474"/>
                </a:solidFill>
              </a:rPr>
              <a:t>=</a:t>
            </a:r>
            <a:r>
              <a:rPr sz="3600" i="1">
                <a:solidFill>
                  <a:srgbClr val="747474"/>
                </a:solidFill>
              </a:rPr>
              <a:t>L</a:t>
            </a:r>
            <a:r>
              <a:rPr sz="3600" i="1" baseline="31999">
                <a:solidFill>
                  <a:srgbClr val="747474"/>
                </a:solidFill>
              </a:rPr>
              <a:t>D</a:t>
            </a:r>
            <a:r>
              <a:rPr sz="3600">
                <a:solidFill>
                  <a:srgbClr val="747474"/>
                </a:solidFill>
              </a:rPr>
              <a:t> be the total number of qubits</a:t>
            </a:r>
            <a:br>
              <a:rPr sz="3600">
                <a:solidFill>
                  <a:srgbClr val="747474"/>
                </a:solidFill>
              </a:rPr>
            </a:br>
            <a:r>
              <a:rPr sz="3600">
                <a:solidFill>
                  <a:srgbClr val="747474"/>
                </a:solidFill>
              </a:rPr>
              <a:t/>
            </a:r>
            <a:br>
              <a:rPr sz="3600">
                <a:solidFill>
                  <a:srgbClr val="747474"/>
                </a:solidFill>
              </a:rPr>
            </a:br>
            <a:r>
              <a:rPr sz="3600">
                <a:solidFill>
                  <a:srgbClr val="747474"/>
                </a:solidFill>
              </a:rPr>
              <a:t/>
            </a:r>
            <a:br>
              <a:rPr sz="3600">
                <a:solidFill>
                  <a:srgbClr val="747474"/>
                </a:solidFill>
              </a:rPr>
            </a:br>
            <a:r>
              <a:rPr sz="3600">
                <a:solidFill>
                  <a:srgbClr val="747474"/>
                </a:solidFill>
              </a:rPr>
              <a:t/>
            </a:r>
            <a:br>
              <a:rPr sz="3600">
                <a:solidFill>
                  <a:srgbClr val="747474"/>
                </a:solidFill>
              </a:rPr>
            </a:br>
            <a:endParaRPr sz="3600">
              <a:solidFill>
                <a:srgbClr val="747474"/>
              </a:solidFill>
            </a:endParaRPr>
          </a:p>
        </p:txBody>
      </p:sp>
      <p:grpSp>
        <p:nvGrpSpPr>
          <p:cNvPr id="400" name="Group 400"/>
          <p:cNvGrpSpPr/>
          <p:nvPr/>
        </p:nvGrpSpPr>
        <p:grpSpPr>
          <a:xfrm>
            <a:off x="1867843" y="7160604"/>
            <a:ext cx="9478297" cy="1810798"/>
            <a:chOff x="0" y="0"/>
            <a:chExt cx="9478296" cy="1810796"/>
          </a:xfrm>
        </p:grpSpPr>
        <p:sp>
          <p:nvSpPr>
            <p:cNvPr id="398" name="Shape 398"/>
            <p:cNvSpPr/>
            <p:nvPr/>
          </p:nvSpPr>
          <p:spPr>
            <a:xfrm>
              <a:off x="0" y="0"/>
              <a:ext cx="9478296" cy="1810796"/>
            </a:xfrm>
            <a:prstGeom prst="roundRect">
              <a:avLst>
                <a:gd name="adj" fmla="val 10187"/>
              </a:avLst>
            </a:prstGeom>
            <a:solidFill>
              <a:srgbClr val="B15E29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blurRad="50800" dist="25400" dir="5400000" rotWithShape="0">
                <a:srgbClr val="000000">
                  <a:alpha val="4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1800"/>
              </a:pPr>
              <a:r>
                <a:rPr sz="3600" dirty="0">
                  <a:solidFill>
                    <a:srgbClr val="FFFFFF"/>
                  </a:solidFill>
                  <a:latin typeface="Chalkboard"/>
                </a:rPr>
                <a:t>Local subsystem codes exist with </a:t>
              </a:r>
              <a:br>
                <a:rPr sz="3600" dirty="0">
                  <a:solidFill>
                    <a:srgbClr val="FFFFFF"/>
                  </a:solidFill>
                  <a:latin typeface="Chalkboard"/>
                </a:rPr>
              </a:br>
              <a:r>
                <a:rPr sz="3600" i="1" dirty="0">
                  <a:solidFill>
                    <a:srgbClr val="FFFFFF"/>
                  </a:solidFill>
                  <a:latin typeface="Chalkboard"/>
                </a:rPr>
                <a:t>d</a:t>
              </a:r>
              <a:r>
                <a:rPr sz="3600" dirty="0">
                  <a:solidFill>
                    <a:srgbClr val="FFFFFF"/>
                  </a:solidFill>
                  <a:latin typeface="Chalkboard"/>
                </a:rPr>
                <a:t> = O(</a:t>
              </a:r>
              <a:r>
                <a:rPr sz="3600" i="1" dirty="0">
                  <a:solidFill>
                    <a:srgbClr val="FFFFFF"/>
                  </a:solidFill>
                  <a:latin typeface="Chalkboard"/>
                </a:rPr>
                <a:t>L</a:t>
              </a:r>
              <a:r>
                <a:rPr sz="3600" i="1" baseline="31999" dirty="0">
                  <a:solidFill>
                    <a:srgbClr val="FFFFFF"/>
                  </a:solidFill>
                  <a:latin typeface="Chalkboard"/>
                </a:rPr>
                <a:t>D</a:t>
              </a:r>
              <a:r>
                <a:rPr sz="3600" baseline="31999" dirty="0">
                  <a:solidFill>
                    <a:srgbClr val="FFFFFF"/>
                  </a:solidFill>
                  <a:latin typeface="Chalkboard"/>
                </a:rPr>
                <a:t>-1-</a:t>
              </a:r>
              <a:r>
                <a:rPr sz="3600" i="1" baseline="31999" dirty="0">
                  <a:solidFill>
                    <a:srgbClr val="FFFFFF"/>
                  </a:solidFill>
                  <a:latin typeface="Chalkboard"/>
                </a:rPr>
                <a:t>ε</a:t>
              </a:r>
              <a:r>
                <a:rPr sz="3600" dirty="0">
                  <a:solidFill>
                    <a:srgbClr val="FFFFFF"/>
                  </a:solidFill>
                  <a:latin typeface="Chalkboard"/>
                </a:rPr>
                <a:t>) and </a:t>
              </a:r>
              <a:r>
                <a:rPr sz="3600" i="1" dirty="0">
                  <a:solidFill>
                    <a:srgbClr val="FFFFFF"/>
                  </a:solidFill>
                  <a:latin typeface="Chalkboard"/>
                </a:rPr>
                <a:t>ε </a:t>
              </a:r>
              <a:r>
                <a:rPr sz="3600" dirty="0">
                  <a:solidFill>
                    <a:srgbClr val="FFFFFF"/>
                  </a:solidFill>
                  <a:latin typeface="Chalkboard"/>
                </a:rPr>
                <a:t>= O(1/√log n).</a:t>
              </a:r>
            </a:p>
          </p:txBody>
        </p:sp>
        <p:sp>
          <p:nvSpPr>
            <p:cNvPr id="399" name="Shape 399"/>
            <p:cNvSpPr/>
            <p:nvPr/>
          </p:nvSpPr>
          <p:spPr>
            <a:xfrm>
              <a:off x="6523523" y="445541"/>
              <a:ext cx="1308050" cy="65658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>
                  <a:solidFill>
                    <a:srgbClr val="FFFFFF"/>
                  </a:solidFill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 dirty="0">
                  <a:solidFill>
                    <a:srgbClr val="FFFFFF"/>
                  </a:solidFill>
                  <a:latin typeface="Chalkboard"/>
                </a:rPr>
                <a:t>____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9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7" grpId="1" build="p" bldLvl="5" animBg="1" advAuto="0"/>
      <p:bldP spid="400" grpId="2" animBg="1" advAuto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Shape 40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00"/>
              <a:t>Compared to Known Bounds</a:t>
            </a:r>
          </a:p>
        </p:txBody>
      </p:sp>
      <p:sp>
        <p:nvSpPr>
          <p:cNvPr id="403" name="Shape 403"/>
          <p:cNvSpPr>
            <a:spLocks noGrp="1"/>
          </p:cNvSpPr>
          <p:nvPr>
            <p:ph type="body" idx="1"/>
          </p:nvPr>
        </p:nvSpPr>
        <p:spPr>
          <a:xfrm>
            <a:off x="528007" y="2432418"/>
            <a:ext cx="11861801" cy="6865194"/>
          </a:xfrm>
          <a:prstGeom prst="rect">
            <a:avLst/>
          </a:prstGeom>
        </p:spPr>
        <p:txBody>
          <a:bodyPr/>
          <a:lstStyle/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747474"/>
                </a:solidFill>
              </a:rPr>
              <a:t>Local subsystem codes in </a:t>
            </a:r>
            <a:r>
              <a:rPr sz="3600" i="1" dirty="0">
                <a:solidFill>
                  <a:srgbClr val="747474"/>
                </a:solidFill>
              </a:rPr>
              <a:t>D</a:t>
            </a:r>
            <a:r>
              <a:rPr sz="3600" dirty="0">
                <a:solidFill>
                  <a:srgbClr val="747474"/>
                </a:solidFill>
              </a:rPr>
              <a:t> dimensions </a:t>
            </a:r>
            <a:br>
              <a:rPr sz="3600" dirty="0">
                <a:solidFill>
                  <a:srgbClr val="747474"/>
                </a:solidFill>
              </a:rPr>
            </a:br>
            <a:r>
              <a:rPr sz="3600" dirty="0">
                <a:solidFill>
                  <a:srgbClr val="747474"/>
                </a:solidFill>
              </a:rPr>
              <a:t>     </a:t>
            </a:r>
            <a:r>
              <a:rPr sz="3600" i="1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</a:t>
            </a:r>
            <a:r>
              <a:rPr sz="3600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≤ O(</a:t>
            </a:r>
            <a:r>
              <a:rPr sz="3600" i="1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</a:t>
            </a:r>
            <a:r>
              <a:rPr sz="3600" i="1" baseline="31999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</a:t>
            </a:r>
            <a:r>
              <a:rPr sz="3600" baseline="31999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-1</a:t>
            </a:r>
            <a:r>
              <a:rPr sz="3600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)</a:t>
            </a:r>
            <a:endParaRPr sz="3600" dirty="0">
              <a:solidFill>
                <a:srgbClr val="747474"/>
              </a:solidFill>
            </a:endParaRPr>
          </a:p>
          <a:p>
            <a:pPr lvl="1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747474"/>
                </a:solidFill>
              </a:rPr>
              <a:t>Our code: </a:t>
            </a:r>
            <a:r>
              <a:rPr sz="3600" i="1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</a:t>
            </a:r>
            <a:r>
              <a:rPr sz="3600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=Ω(</a:t>
            </a:r>
            <a:r>
              <a:rPr sz="3600" i="1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</a:t>
            </a:r>
            <a:r>
              <a:rPr sz="3600" i="1" baseline="31999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</a:t>
            </a:r>
            <a:r>
              <a:rPr sz="3600" baseline="31999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-1-</a:t>
            </a:r>
            <a:r>
              <a:rPr sz="3600" i="1" baseline="31999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ε</a:t>
            </a:r>
            <a:r>
              <a:rPr sz="3600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)</a:t>
            </a:r>
            <a:endParaRPr sz="3600" dirty="0">
              <a:solidFill>
                <a:srgbClr val="747474"/>
              </a:solidFill>
            </a:endParaRPr>
          </a:p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747474"/>
                </a:solidFill>
              </a:rPr>
              <a:t>Best known local stabilizer codes: </a:t>
            </a:r>
            <a:r>
              <a:rPr sz="3600" i="1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</a:t>
            </a:r>
            <a:r>
              <a:rPr sz="3600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=O(</a:t>
            </a:r>
            <a:r>
              <a:rPr sz="3600" i="1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</a:t>
            </a:r>
            <a:r>
              <a:rPr sz="3600" i="1" baseline="31999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</a:t>
            </a:r>
            <a:r>
              <a:rPr sz="3600" baseline="31999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/2</a:t>
            </a:r>
            <a:r>
              <a:rPr sz="3600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)</a:t>
            </a:r>
            <a:r>
              <a:rPr sz="3600" dirty="0">
                <a:solidFill>
                  <a:srgbClr val="747474"/>
                </a:solidFill>
              </a:rPr>
              <a:t/>
            </a:r>
            <a:br>
              <a:rPr sz="3600" dirty="0">
                <a:solidFill>
                  <a:srgbClr val="747474"/>
                </a:solidFill>
              </a:rPr>
            </a:br>
            <a:endParaRPr sz="3600" dirty="0">
              <a:solidFill>
                <a:srgbClr val="747474"/>
              </a:solidFill>
            </a:endParaRPr>
          </a:p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747474"/>
                </a:solidFill>
              </a:rPr>
              <a:t>Local commuting projector codes</a:t>
            </a:r>
            <a:br>
              <a:rPr sz="3600" dirty="0">
                <a:solidFill>
                  <a:srgbClr val="747474"/>
                </a:solidFill>
              </a:rPr>
            </a:br>
            <a:r>
              <a:rPr sz="3600" dirty="0">
                <a:solidFill>
                  <a:srgbClr val="747474"/>
                </a:solidFill>
              </a:rPr>
              <a:t>    </a:t>
            </a:r>
            <a:r>
              <a:rPr sz="3600" i="1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kd</a:t>
            </a:r>
            <a:r>
              <a:rPr sz="3600" baseline="31999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2/(</a:t>
            </a:r>
            <a:r>
              <a:rPr sz="3600" i="1" baseline="31999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</a:t>
            </a:r>
            <a:r>
              <a:rPr sz="3600" baseline="31999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-1)</a:t>
            </a:r>
            <a:r>
              <a:rPr sz="3600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≤O(</a:t>
            </a:r>
            <a:r>
              <a:rPr sz="3600" i="1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</a:t>
            </a:r>
            <a:r>
              <a:rPr sz="3600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)</a:t>
            </a:r>
            <a:endParaRPr sz="3600" dirty="0">
              <a:solidFill>
                <a:srgbClr val="747474"/>
              </a:solidFill>
            </a:endParaRPr>
          </a:p>
          <a:p>
            <a:pPr lvl="1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747474"/>
                </a:solidFill>
              </a:rPr>
              <a:t>Our codes: </a:t>
            </a:r>
            <a:r>
              <a:rPr sz="3600" i="1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kd</a:t>
            </a:r>
            <a:r>
              <a:rPr sz="3600" baseline="31999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2/(</a:t>
            </a:r>
            <a:r>
              <a:rPr sz="3600" i="1" baseline="31999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</a:t>
            </a:r>
            <a:r>
              <a:rPr sz="3600" baseline="31999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-1)</a:t>
            </a:r>
            <a:r>
              <a:rPr sz="3600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=Ω(</a:t>
            </a:r>
            <a:r>
              <a:rPr sz="3600" i="1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</a:t>
            </a:r>
            <a:r>
              <a:rPr sz="3600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)</a:t>
            </a:r>
            <a:r>
              <a:rPr sz="3600" dirty="0">
                <a:solidFill>
                  <a:srgbClr val="747474"/>
                </a:solidFill>
              </a:rPr>
              <a:t> </a:t>
            </a:r>
            <a:br>
              <a:rPr sz="3600" dirty="0">
                <a:solidFill>
                  <a:srgbClr val="747474"/>
                </a:solidFill>
              </a:rPr>
            </a:br>
            <a:r>
              <a:rPr sz="2800" dirty="0">
                <a:solidFill>
                  <a:srgbClr val="747474"/>
                </a:solidFill>
              </a:rPr>
              <a:t>(use the hypergraph product codes and </a:t>
            </a:r>
            <a:r>
              <a:rPr lang="en-US" sz="2800" dirty="0" smtClean="0">
                <a:solidFill>
                  <a:srgbClr val="747474"/>
                </a:solidFill>
              </a:rPr>
              <a:t>our main theorem</a:t>
            </a:r>
            <a:r>
              <a:rPr sz="2800" dirty="0" smtClean="0">
                <a:solidFill>
                  <a:srgbClr val="747474"/>
                </a:solidFill>
              </a:rPr>
              <a:t>)</a:t>
            </a:r>
            <a:endParaRPr sz="2800" dirty="0">
              <a:solidFill>
                <a:srgbClr val="747474"/>
              </a:solidFill>
            </a:endParaRPr>
          </a:p>
        </p:txBody>
      </p:sp>
      <p:sp>
        <p:nvSpPr>
          <p:cNvPr id="405" name="Shape 405"/>
          <p:cNvSpPr/>
          <p:nvPr/>
        </p:nvSpPr>
        <p:spPr>
          <a:xfrm>
            <a:off x="9179400" y="8859688"/>
            <a:ext cx="4258707" cy="912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noAutofit/>
          </a:bodyPr>
          <a:lstStyle/>
          <a:p>
            <a:pPr lvl="0" algn="l" defTabSz="241300">
              <a:spcBef>
                <a:spcPts val="1800"/>
              </a:spcBef>
              <a:defRPr sz="1800"/>
            </a:pPr>
            <a:r>
              <a:rPr sz="3600" dirty="0">
                <a:solidFill>
                  <a:srgbClr val="747474"/>
                </a:solidFill>
                <a:latin typeface="Chalkboard"/>
              </a:rPr>
              <a:t>*</a:t>
            </a:r>
            <a:r>
              <a:rPr sz="3600" i="1" dirty="0">
                <a:solidFill>
                  <a:srgbClr val="747474"/>
                </a:solidFill>
                <a:latin typeface="Chalkboard"/>
              </a:rPr>
              <a:t>ε </a:t>
            </a:r>
            <a:r>
              <a:rPr sz="3600" dirty="0">
                <a:solidFill>
                  <a:srgbClr val="747474"/>
                </a:solidFill>
                <a:latin typeface="Chalkboard"/>
              </a:rPr>
              <a:t>= O</a:t>
            </a:r>
            <a:r>
              <a:rPr sz="3600" dirty="0" smtClean="0">
                <a:solidFill>
                  <a:srgbClr val="747474"/>
                </a:solidFill>
                <a:latin typeface="Chalkboard"/>
              </a:rPr>
              <a:t>(</a:t>
            </a:r>
            <a:r>
              <a:rPr lang="en-US" sz="3600" dirty="0" smtClean="0">
                <a:solidFill>
                  <a:srgbClr val="747474"/>
                </a:solidFill>
                <a:latin typeface="Chalkboard"/>
              </a:rPr>
              <a:t>(</a:t>
            </a:r>
            <a:r>
              <a:rPr sz="3600" dirty="0" smtClean="0">
                <a:solidFill>
                  <a:srgbClr val="747474"/>
                </a:solidFill>
                <a:latin typeface="Chalkboard"/>
              </a:rPr>
              <a:t>log n</a:t>
            </a:r>
            <a:r>
              <a:rPr lang="en-US" sz="3600" dirty="0" smtClean="0">
                <a:solidFill>
                  <a:srgbClr val="747474"/>
                </a:solidFill>
                <a:latin typeface="Chalkboard"/>
              </a:rPr>
              <a:t>)</a:t>
            </a:r>
            <a:r>
              <a:rPr lang="en-US" sz="3600" baseline="30000" dirty="0" smtClean="0">
                <a:solidFill>
                  <a:srgbClr val="747474"/>
                </a:solidFill>
                <a:latin typeface="Chalkboard"/>
              </a:rPr>
              <a:t>-1/2</a:t>
            </a:r>
            <a:r>
              <a:rPr sz="3600" dirty="0" smtClean="0">
                <a:solidFill>
                  <a:srgbClr val="747474"/>
                </a:solidFill>
                <a:latin typeface="Chalkboard"/>
              </a:rPr>
              <a:t>)</a:t>
            </a:r>
            <a:endParaRPr sz="3600" dirty="0">
              <a:solidFill>
                <a:srgbClr val="747474"/>
              </a:solidFill>
              <a:latin typeface="Chalkboard"/>
            </a:endParaRPr>
          </a:p>
        </p:txBody>
      </p:sp>
      <p:sp>
        <p:nvSpPr>
          <p:cNvPr id="407" name="Shape 407"/>
          <p:cNvSpPr/>
          <p:nvPr/>
        </p:nvSpPr>
        <p:spPr>
          <a:xfrm>
            <a:off x="6583317" y="9203705"/>
            <a:ext cx="2748764" cy="4366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just">
              <a:defRPr sz="2200">
                <a:solidFill>
                  <a:srgbClr val="88885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88885A"/>
                </a:solidFill>
              </a:rPr>
              <a:t> Tillich &amp; Zémor 2009</a:t>
            </a:r>
          </a:p>
        </p:txBody>
      </p:sp>
      <p:sp>
        <p:nvSpPr>
          <p:cNvPr id="408" name="Shape 408"/>
          <p:cNvSpPr/>
          <p:nvPr/>
        </p:nvSpPr>
        <p:spPr>
          <a:xfrm>
            <a:off x="3037335" y="9203705"/>
            <a:ext cx="3493644" cy="4366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just">
              <a:defRPr sz="2200">
                <a:solidFill>
                  <a:srgbClr val="88885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88885A"/>
                </a:solidFill>
              </a:rPr>
              <a:t>Bravyi, Poulin, Terhal 2010;</a:t>
            </a:r>
          </a:p>
        </p:txBody>
      </p:sp>
      <p:sp>
        <p:nvSpPr>
          <p:cNvPr id="409" name="Shape 409"/>
          <p:cNvSpPr/>
          <p:nvPr/>
        </p:nvSpPr>
        <p:spPr>
          <a:xfrm>
            <a:off x="69975" y="9203705"/>
            <a:ext cx="2738146" cy="4366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just">
              <a:defRPr sz="2200">
                <a:solidFill>
                  <a:srgbClr val="88885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88885A"/>
                </a:solidFill>
              </a:rPr>
              <a:t>Bravyi &amp; Terhal 2009;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0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3" grpId="1" build="p" bldLvl="5" animBg="1" advAuto="0"/>
      <p:bldP spid="407" grpId="5" animBg="1" advAuto="0"/>
      <p:bldP spid="408" grpId="4" animBg="1" advAuto="0"/>
      <p:bldP spid="409" grpId="2" animBg="1" advAuto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Shape 42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00"/>
              <a:t>Conclusion &amp; Open Questions</a:t>
            </a:r>
          </a:p>
        </p:txBody>
      </p:sp>
      <p:sp>
        <p:nvSpPr>
          <p:cNvPr id="425" name="Shape 425"/>
          <p:cNvSpPr>
            <a:spLocks noGrp="1"/>
          </p:cNvSpPr>
          <p:nvPr>
            <p:ph type="body" idx="1"/>
          </p:nvPr>
        </p:nvSpPr>
        <p:spPr>
          <a:xfrm>
            <a:off x="650240" y="1729403"/>
            <a:ext cx="11861800" cy="747506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443484" lvl="0" indent="-443484" defTabSz="234061">
              <a:spcBef>
                <a:spcPts val="17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92" dirty="0">
                <a:solidFill>
                  <a:srgbClr val="747474"/>
                </a:solidFill>
              </a:rPr>
              <a:t>Showed a generic way to turn stabilizer codes into sparse subsystem codes</a:t>
            </a:r>
          </a:p>
          <a:p>
            <a:pPr marL="443484" lvl="0" indent="-443484" defTabSz="234061">
              <a:spcBef>
                <a:spcPts val="17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92" dirty="0">
                <a:solidFill>
                  <a:srgbClr val="747474"/>
                </a:solidFill>
              </a:rPr>
              <a:t>New connection between </a:t>
            </a:r>
            <a:r>
              <a:rPr sz="3492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quantum error correction</a:t>
            </a:r>
            <a:r>
              <a:rPr sz="3492" dirty="0">
                <a:solidFill>
                  <a:srgbClr val="747474"/>
                </a:solidFill>
              </a:rPr>
              <a:t> &amp; </a:t>
            </a:r>
            <a:r>
              <a:rPr sz="3492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fault-tolerant quantum circuits</a:t>
            </a:r>
            <a:endParaRPr sz="3492" dirty="0">
              <a:solidFill>
                <a:srgbClr val="747474"/>
              </a:solidFill>
            </a:endParaRPr>
          </a:p>
          <a:p>
            <a:pPr marL="443484" lvl="0" indent="-443484" defTabSz="234061">
              <a:spcBef>
                <a:spcPts val="17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92" dirty="0">
                <a:solidFill>
                  <a:srgbClr val="747474"/>
                </a:solidFill>
              </a:rPr>
              <a:t>What are the limits for sparse </a:t>
            </a:r>
            <a:r>
              <a:rPr sz="3492" i="1" dirty="0">
                <a:solidFill>
                  <a:srgbClr val="747474"/>
                </a:solidFill>
              </a:rPr>
              <a:t>stabilizer</a:t>
            </a:r>
            <a:r>
              <a:rPr sz="3492" dirty="0">
                <a:solidFill>
                  <a:srgbClr val="747474"/>
                </a:solidFill>
              </a:rPr>
              <a:t> codes?</a:t>
            </a:r>
          </a:p>
          <a:p>
            <a:pPr marL="443484" lvl="0" indent="-443484" defTabSz="234061">
              <a:spcBef>
                <a:spcPts val="17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92" dirty="0">
                <a:solidFill>
                  <a:srgbClr val="747474"/>
                </a:solidFill>
              </a:rPr>
              <a:t>Self-correcting memory from the gauge Hamiltonian?</a:t>
            </a:r>
          </a:p>
          <a:p>
            <a:pPr marL="443484" lvl="0" indent="-443484" defTabSz="234061">
              <a:spcBef>
                <a:spcPts val="17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92" dirty="0">
                <a:solidFill>
                  <a:srgbClr val="747474"/>
                </a:solidFill>
              </a:rPr>
              <a:t>Efficient, fault-tolerant decoding for these codes?</a:t>
            </a:r>
          </a:p>
          <a:p>
            <a:pPr marL="443484" lvl="0" indent="-443484" defTabSz="234061">
              <a:spcBef>
                <a:spcPts val="17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92" dirty="0">
                <a:solidFill>
                  <a:srgbClr val="747474"/>
                </a:solidFill>
              </a:rPr>
              <a:t>Improve the rate? </a:t>
            </a:r>
            <a:r>
              <a:rPr sz="2716" dirty="0">
                <a:solidFill>
                  <a:srgbClr val="747474"/>
                </a:solidFill>
              </a:rPr>
              <a:t>(Bravyi &amp; Hastings 2013)</a:t>
            </a:r>
            <a:endParaRPr sz="3492" dirty="0">
              <a:solidFill>
                <a:srgbClr val="747474"/>
              </a:solidFill>
            </a:endParaRPr>
          </a:p>
          <a:p>
            <a:pPr marL="443484" lvl="0" indent="-443484" defTabSz="234061">
              <a:spcBef>
                <a:spcPts val="17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92" dirty="0">
                <a:solidFill>
                  <a:srgbClr val="747474"/>
                </a:solidFill>
              </a:rPr>
              <a:t>Extend these results to allow for subsystem codes</a:t>
            </a:r>
            <a:r>
              <a:rPr sz="3492" dirty="0" smtClean="0">
                <a:solidFill>
                  <a:srgbClr val="747474"/>
                </a:solidFill>
              </a:rPr>
              <a:t>?</a:t>
            </a:r>
            <a:endParaRPr lang="en-US" sz="3492" dirty="0" smtClean="0">
              <a:solidFill>
                <a:srgbClr val="747474"/>
              </a:solidFill>
            </a:endParaRPr>
          </a:p>
          <a:p>
            <a:pPr marL="443484" lvl="0" indent="-443484" defTabSz="234061">
              <a:spcBef>
                <a:spcPts val="17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lang="en-US" sz="3492" dirty="0" smtClean="0">
                <a:solidFill>
                  <a:srgbClr val="747474"/>
                </a:solidFill>
              </a:rPr>
              <a:t>Holography? ???</a:t>
            </a:r>
            <a:endParaRPr sz="3492" dirty="0">
              <a:solidFill>
                <a:srgbClr val="747474"/>
              </a:solidFill>
            </a:endParaRPr>
          </a:p>
          <a:p>
            <a:pPr marL="443484" lvl="0" indent="-443484" defTabSz="234061">
              <a:spcBef>
                <a:spcPts val="17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92" dirty="0">
                <a:solidFill>
                  <a:srgbClr val="747474"/>
                </a:solidFill>
              </a:rPr>
              <a:t>See </a:t>
            </a:r>
            <a:r>
              <a:rPr sz="3492" i="1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arxiv:1411.3334</a:t>
            </a:r>
            <a:r>
              <a:rPr sz="3492" dirty="0">
                <a:solidFill>
                  <a:srgbClr val="747474"/>
                </a:solidFill>
              </a:rPr>
              <a:t> for more details!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Shape 42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00"/>
              <a:t>The Best Sparse Codes</a:t>
            </a:r>
          </a:p>
        </p:txBody>
      </p:sp>
      <p:graphicFrame>
        <p:nvGraphicFramePr>
          <p:cNvPr id="428" name="Table 428"/>
          <p:cNvGraphicFramePr/>
          <p:nvPr/>
        </p:nvGraphicFramePr>
        <p:xfrm>
          <a:off x="571500" y="2222500"/>
          <a:ext cx="11686289" cy="6824132"/>
        </p:xfrm>
        <a:graphic>
          <a:graphicData uri="http://schemas.openxmlformats.org/drawingml/2006/table">
            <a:tbl>
              <a:tblPr firstRow="1" firstCol="1" lastRow="1">
                <a:tableStyleId>{C7B018BB-80A7-4F77-B60F-C8B233D01FF8}</a:tableStyleId>
              </a:tblPr>
              <a:tblGrid>
                <a:gridCol w="4172357"/>
                <a:gridCol w="1776072"/>
                <a:gridCol w="1776072"/>
                <a:gridCol w="1980894"/>
                <a:gridCol w="1980894"/>
              </a:tblGrid>
              <a:tr h="740833"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 dirty="0">
                          <a:solidFill>
                            <a:srgbClr val="FFFFFF"/>
                          </a:solidFill>
                        </a:rPr>
                        <a:t>Code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 i="1">
                          <a:solidFill>
                            <a:srgbClr val="FFFFFF"/>
                          </a:solidFill>
                        </a:rPr>
                        <a:t>k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 i="1">
                          <a:solidFill>
                            <a:srgbClr val="FFFFFF"/>
                          </a:solidFill>
                        </a:rPr>
                        <a:t>d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FFFFFF"/>
                          </a:solidFill>
                        </a:rPr>
                        <a:t>Subsystem?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FFFFFF"/>
                          </a:solidFill>
                        </a:rPr>
                        <a:t>Decoder?</a:t>
                      </a:r>
                    </a:p>
                  </a:txBody>
                  <a:tcPr marL="50800" marR="50800" marT="50800" marB="50800" anchor="ctr" horzOverflow="overflow"/>
                </a:tc>
              </a:tr>
              <a:tr h="740833">
                <a:tc>
                  <a:txBody>
                    <a:bodyPr/>
                    <a:lstStyle/>
                    <a:p>
                      <a:pPr lvl="0"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Z</a:t>
                      </a:r>
                      <a:r>
                        <a:rPr sz="2200" baseline="-5999">
                          <a:solidFill>
                            <a:srgbClr val="444444"/>
                          </a:solidFill>
                        </a:rPr>
                        <a:t>2</a:t>
                      </a:r>
                      <a:r>
                        <a:rPr sz="2200">
                          <a:solidFill>
                            <a:srgbClr val="444444"/>
                          </a:solidFill>
                        </a:rPr>
                        <a:t>-systolic codes</a:t>
                      </a:r>
                    </a:p>
                    <a:p>
                      <a:pPr lvl="0"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(Freedman, Meyer, Luo 2002)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E9F0F5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O(1)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O(√</a:t>
                      </a:r>
                      <a:r>
                        <a:rPr sz="2200" i="1">
                          <a:solidFill>
                            <a:srgbClr val="444444"/>
                          </a:solidFill>
                        </a:rPr>
                        <a:t>n</a:t>
                      </a:r>
                      <a:r>
                        <a:rPr sz="2200">
                          <a:solidFill>
                            <a:srgbClr val="444444"/>
                          </a:solidFill>
                        </a:rPr>
                        <a:t> log </a:t>
                      </a:r>
                      <a:r>
                        <a:rPr sz="2200" i="1">
                          <a:solidFill>
                            <a:srgbClr val="444444"/>
                          </a:solidFill>
                        </a:rPr>
                        <a:t>n</a:t>
                      </a:r>
                      <a:r>
                        <a:rPr sz="2200">
                          <a:solidFill>
                            <a:srgbClr val="444444"/>
                          </a:solidFill>
                        </a:rPr>
                        <a:t>)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</a:tr>
              <a:tr h="740833">
                <a:tc>
                  <a:txBody>
                    <a:bodyPr/>
                    <a:lstStyle/>
                    <a:p>
                      <a:pPr lvl="0"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4D Hyperbolic (Hastings 2013)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E9F0F5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O(</a:t>
                      </a:r>
                      <a:r>
                        <a:rPr sz="2200" i="1">
                          <a:solidFill>
                            <a:srgbClr val="444444"/>
                          </a:solidFill>
                        </a:rPr>
                        <a:t>n</a:t>
                      </a:r>
                      <a:r>
                        <a:rPr sz="2200">
                          <a:solidFill>
                            <a:srgbClr val="444444"/>
                          </a:solidFill>
                        </a:rPr>
                        <a:t>)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O(log </a:t>
                      </a:r>
                      <a:r>
                        <a:rPr sz="2200" i="1">
                          <a:solidFill>
                            <a:srgbClr val="444444"/>
                          </a:solidFill>
                        </a:rPr>
                        <a:t>n</a:t>
                      </a:r>
                      <a:r>
                        <a:rPr sz="2200">
                          <a:solidFill>
                            <a:srgbClr val="444444"/>
                          </a:solidFill>
                        </a:rPr>
                        <a:t>)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</a:tr>
              <a:tr h="740833">
                <a:tc>
                  <a:txBody>
                    <a:bodyPr/>
                    <a:lstStyle/>
                    <a:p>
                      <a:pPr lvl="0"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4D Arithmetic Hyperbolic (Guth &amp; Lubotzky 2013)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E9F0F5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O(</a:t>
                      </a:r>
                      <a:r>
                        <a:rPr sz="2200" i="1">
                          <a:solidFill>
                            <a:srgbClr val="444444"/>
                          </a:solidFill>
                        </a:rPr>
                        <a:t>n</a:t>
                      </a:r>
                      <a:r>
                        <a:rPr sz="2200">
                          <a:solidFill>
                            <a:srgbClr val="444444"/>
                          </a:solidFill>
                        </a:rPr>
                        <a:t>)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O(</a:t>
                      </a:r>
                      <a:r>
                        <a:rPr sz="2200" i="1">
                          <a:solidFill>
                            <a:srgbClr val="444444"/>
                          </a:solidFill>
                        </a:rPr>
                        <a:t>n</a:t>
                      </a:r>
                      <a:r>
                        <a:rPr sz="2200" baseline="31999">
                          <a:solidFill>
                            <a:srgbClr val="444444"/>
                          </a:solidFill>
                        </a:rPr>
                        <a:t>0.3</a:t>
                      </a:r>
                      <a:r>
                        <a:rPr sz="2200">
                          <a:solidFill>
                            <a:srgbClr val="444444"/>
                          </a:solidFill>
                        </a:rPr>
                        <a:t>)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</a:tr>
              <a:tr h="740833">
                <a:tc>
                  <a:txBody>
                    <a:bodyPr/>
                    <a:lstStyle/>
                    <a:p>
                      <a:pPr lvl="0"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Hypergraph Product
(Tillich &amp; Zémor 2009)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E9F0F5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O(</a:t>
                      </a:r>
                      <a:r>
                        <a:rPr sz="2200" i="1">
                          <a:solidFill>
                            <a:srgbClr val="444444"/>
                          </a:solidFill>
                        </a:rPr>
                        <a:t>n</a:t>
                      </a:r>
                      <a:r>
                        <a:rPr sz="2200">
                          <a:solidFill>
                            <a:srgbClr val="444444"/>
                          </a:solidFill>
                        </a:rPr>
                        <a:t>)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O(</a:t>
                      </a:r>
                      <a:r>
                        <a:rPr sz="2200" i="1">
                          <a:solidFill>
                            <a:srgbClr val="444444"/>
                          </a:solidFill>
                        </a:rPr>
                        <a:t>n</a:t>
                      </a:r>
                      <a:r>
                        <a:rPr sz="2200" baseline="31999">
                          <a:solidFill>
                            <a:srgbClr val="444444"/>
                          </a:solidFill>
                        </a:rPr>
                        <a:t>0.5</a:t>
                      </a:r>
                      <a:r>
                        <a:rPr sz="2200">
                          <a:solidFill>
                            <a:srgbClr val="444444"/>
                          </a:solidFill>
                        </a:rPr>
                        <a:t>)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</a:tr>
              <a:tr h="740833">
                <a:tc>
                  <a:txBody>
                    <a:bodyPr/>
                    <a:lstStyle/>
                    <a:p>
                      <a:pPr lvl="0"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BFHS 2014 (this talk)*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E9F0F5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O(1)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O(</a:t>
                      </a:r>
                      <a:r>
                        <a:rPr sz="2200" i="1">
                          <a:solidFill>
                            <a:srgbClr val="444444"/>
                          </a:solidFill>
                        </a:rPr>
                        <a:t>n</a:t>
                      </a:r>
                      <a:r>
                        <a:rPr sz="2200" baseline="31999">
                          <a:solidFill>
                            <a:srgbClr val="444444"/>
                          </a:solidFill>
                        </a:rPr>
                        <a:t>1-</a:t>
                      </a:r>
                      <a:r>
                        <a:rPr sz="2200" i="1" baseline="31999">
                          <a:solidFill>
                            <a:srgbClr val="444444"/>
                          </a:solidFill>
                        </a:rPr>
                        <a:t>ε</a:t>
                      </a:r>
                      <a:r>
                        <a:rPr sz="2200">
                          <a:solidFill>
                            <a:srgbClr val="444444"/>
                          </a:solidFill>
                        </a:rPr>
                        <a:t>)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yes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</a:tr>
              <a:tr h="740833">
                <a:tc>
                  <a:txBody>
                    <a:bodyPr/>
                    <a:lstStyle/>
                    <a:p>
                      <a:pPr lvl="0"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Homological Product</a:t>
                      </a:r>
                      <a:r>
                        <a:rPr sz="2200" baseline="31999">
                          <a:solidFill>
                            <a:srgbClr val="444444"/>
                          </a:solidFill>
                        </a:rPr>
                        <a:t>†</a:t>
                      </a:r>
                      <a:r>
                        <a:rPr sz="2200">
                          <a:solidFill>
                            <a:srgbClr val="444444"/>
                          </a:solidFill>
                        </a:rPr>
                        <a:t/>
                      </a:r>
                      <a:br>
                        <a:rPr sz="2200">
                          <a:solidFill>
                            <a:srgbClr val="444444"/>
                          </a:solidFill>
                        </a:rPr>
                      </a:br>
                      <a:r>
                        <a:rPr sz="2200">
                          <a:solidFill>
                            <a:srgbClr val="444444"/>
                          </a:solidFill>
                        </a:rPr>
                        <a:t>(Bravyi &amp; Hastings 2013)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E9F0F5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O(</a:t>
                      </a:r>
                      <a:r>
                        <a:rPr sz="2200" i="1">
                          <a:solidFill>
                            <a:srgbClr val="444444"/>
                          </a:solidFill>
                        </a:rPr>
                        <a:t>n</a:t>
                      </a:r>
                      <a:r>
                        <a:rPr sz="2200">
                          <a:solidFill>
                            <a:srgbClr val="444444"/>
                          </a:solidFill>
                        </a:rPr>
                        <a:t>)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O(</a:t>
                      </a:r>
                      <a:r>
                        <a:rPr sz="2200" i="1">
                          <a:solidFill>
                            <a:srgbClr val="444444"/>
                          </a:solidFill>
                        </a:rPr>
                        <a:t>n</a:t>
                      </a:r>
                      <a:r>
                        <a:rPr sz="2200">
                          <a:solidFill>
                            <a:srgbClr val="444444"/>
                          </a:solidFill>
                        </a:rPr>
                        <a:t>)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</a:tr>
              <a:tr h="740833">
                <a:tc>
                  <a:txBody>
                    <a:bodyPr/>
                    <a:lstStyle/>
                    <a:p>
                      <a:pPr lvl="0" algn="l" defTabSz="457200"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>
                    <a:solidFill>
                      <a:srgbClr val="E9F0F5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457200"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</a:tr>
              <a:tr h="740833">
                <a:tc gridSpan="5">
                  <a:txBody>
                    <a:bodyPr/>
                    <a:lstStyle/>
                    <a:p>
                      <a:pPr lvl="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dirty="0">
                          <a:solidFill>
                            <a:srgbClr val="FFFFFF"/>
                          </a:solidFill>
                          <a:latin typeface="Chalkboard"/>
                          <a:ea typeface="+mn-ea"/>
                          <a:cs typeface="+mn-cs"/>
                          <a:sym typeface="Helvetica Neue Light"/>
                        </a:rPr>
                        <a:t>*subsystem code, </a:t>
                      </a:r>
                      <a:r>
                        <a:rPr i="1" dirty="0">
                          <a:solidFill>
                            <a:srgbClr val="FFFFFF"/>
                          </a:solidFill>
                          <a:latin typeface="Chalkboard"/>
                          <a:ea typeface="+mn-ea"/>
                          <a:cs typeface="+mn-cs"/>
                          <a:sym typeface="Helvetica Neue Light"/>
                        </a:rPr>
                        <a:t>ε </a:t>
                      </a:r>
                      <a:r>
                        <a:rPr dirty="0">
                          <a:solidFill>
                            <a:srgbClr val="FFFFFF"/>
                          </a:solidFill>
                          <a:latin typeface="Chalkboard"/>
                          <a:ea typeface="+mn-ea"/>
                          <a:cs typeface="+mn-cs"/>
                          <a:sym typeface="Helvetica Neue Light"/>
                        </a:rPr>
                        <a:t>= O(1/√log n);</a:t>
                      </a:r>
                      <a:br>
                        <a:rPr dirty="0">
                          <a:solidFill>
                            <a:srgbClr val="FFFFFF"/>
                          </a:solidFill>
                          <a:latin typeface="Chalkboard"/>
                          <a:ea typeface="+mn-ea"/>
                          <a:cs typeface="+mn-cs"/>
                          <a:sym typeface="Helvetica Neue Light"/>
                        </a:rPr>
                      </a:br>
                      <a:r>
                        <a:rPr baseline="31999" dirty="0">
                          <a:solidFill>
                            <a:srgbClr val="FFFFFF"/>
                          </a:solidFill>
                          <a:latin typeface="Chalkboard"/>
                          <a:ea typeface="+mn-ea"/>
                          <a:cs typeface="+mn-cs"/>
                          <a:sym typeface="Helvetica Neue Light"/>
                        </a:rPr>
                        <a:t>†</a:t>
                      </a:r>
                      <a:r>
                        <a:rPr dirty="0">
                          <a:solidFill>
                            <a:srgbClr val="FFFFFF"/>
                          </a:solidFill>
                          <a:latin typeface="Chalkboard"/>
                          <a:ea typeface="+mn-ea"/>
                          <a:cs typeface="+mn-cs"/>
                          <a:sym typeface="Helvetica Neue Light"/>
                        </a:rPr>
                        <a:t>sparsity s = O(√</a:t>
                      </a:r>
                      <a:r>
                        <a:rPr i="1" dirty="0">
                          <a:solidFill>
                            <a:srgbClr val="FFFFFF"/>
                          </a:solidFill>
                          <a:latin typeface="Chalkboard"/>
                          <a:ea typeface="+mn-ea"/>
                          <a:cs typeface="+mn-cs"/>
                          <a:sym typeface="Helvetica Neue Light"/>
                        </a:rPr>
                        <a:t>n</a:t>
                      </a:r>
                      <a:r>
                        <a:rPr dirty="0">
                          <a:solidFill>
                            <a:srgbClr val="FFFFFF"/>
                          </a:solidFill>
                          <a:latin typeface="Chalkboard"/>
                          <a:ea typeface="+mn-ea"/>
                          <a:cs typeface="+mn-cs"/>
                          <a:sym typeface="Helvetica Neue Light"/>
                        </a:rPr>
                        <a:t>);                      .</a:t>
                      </a:r>
                    </a:p>
                  </a:txBody>
                  <a:tcPr marL="50800" marR="50800" marT="50800" marB="50800" anchor="ctr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Shape 430"/>
          <p:cNvSpPr>
            <a:spLocks noGrp="1"/>
          </p:cNvSpPr>
          <p:nvPr>
            <p:ph type="title"/>
          </p:nvPr>
        </p:nvSpPr>
        <p:spPr>
          <a:xfrm>
            <a:off x="650240" y="121640"/>
            <a:ext cx="11704320" cy="1625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00" dirty="0"/>
              <a:t>The Best (Euclidean) Local Codes</a:t>
            </a:r>
          </a:p>
        </p:txBody>
      </p:sp>
      <p:graphicFrame>
        <p:nvGraphicFramePr>
          <p:cNvPr id="431" name="Table 431"/>
          <p:cNvGraphicFramePr/>
          <p:nvPr>
            <p:extLst>
              <p:ext uri="{D42A27DB-BD31-4B8C-83A1-F6EECF244321}">
                <p14:modId xmlns:p14="http://schemas.microsoft.com/office/powerpoint/2010/main" val="427906324"/>
              </p:ext>
            </p:extLst>
          </p:nvPr>
        </p:nvGraphicFramePr>
        <p:xfrm>
          <a:off x="571500" y="2222500"/>
          <a:ext cx="11686288" cy="6824132"/>
        </p:xfrm>
        <a:graphic>
          <a:graphicData uri="http://schemas.openxmlformats.org/drawingml/2006/table">
            <a:tbl>
              <a:tblPr firstRow="1" firstCol="1" lastRow="1">
                <a:tableStyleId>{C7B018BB-80A7-4F77-B60F-C8B233D01FF8}</a:tableStyleId>
              </a:tblPr>
              <a:tblGrid>
                <a:gridCol w="3621903"/>
                <a:gridCol w="1541757"/>
                <a:gridCol w="1541757"/>
                <a:gridCol w="1541757"/>
                <a:gridCol w="1719557"/>
                <a:gridCol w="1719557"/>
              </a:tblGrid>
              <a:tr h="740833"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 dirty="0">
                          <a:solidFill>
                            <a:srgbClr val="FFFFFF"/>
                          </a:solidFill>
                        </a:rPr>
                        <a:t>Code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2200" i="1" dirty="0" smtClean="0">
                          <a:solidFill>
                            <a:srgbClr val="FFFFFF"/>
                          </a:solidFill>
                        </a:rPr>
                        <a:t>D</a:t>
                      </a:r>
                      <a:endParaRPr sz="2200" i="1" dirty="0">
                        <a:solidFill>
                          <a:srgbClr val="FFFFFF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 i="1">
                          <a:solidFill>
                            <a:srgbClr val="FFFFFF"/>
                          </a:solidFill>
                        </a:rPr>
                        <a:t>k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 i="1">
                          <a:solidFill>
                            <a:srgbClr val="FFFFFF"/>
                          </a:solidFill>
                        </a:rPr>
                        <a:t>d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FFFFFF"/>
                          </a:solidFill>
                        </a:rPr>
                        <a:t>Subsystem?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FFFFFF"/>
                          </a:solidFill>
                        </a:rPr>
                        <a:t>Decoder?</a:t>
                      </a:r>
                    </a:p>
                  </a:txBody>
                  <a:tcPr marL="50800" marR="50800" marT="50800" marB="50800" anchor="ctr" horzOverflow="overflow"/>
                </a:tc>
              </a:tr>
              <a:tr h="740833">
                <a:tc>
                  <a:txBody>
                    <a:bodyPr/>
                    <a:lstStyle/>
                    <a:p>
                      <a:pPr lvl="0"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Toric Code (Kitaev 1996)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E9F0F5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2200" i="1" dirty="0" smtClean="0">
                          <a:solidFill>
                            <a:srgbClr val="444444"/>
                          </a:solidFill>
                        </a:rPr>
                        <a:t>≥2</a:t>
                      </a:r>
                      <a:endParaRPr sz="2200" i="1" baseline="31999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O(1)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O(√</a:t>
                      </a:r>
                      <a:r>
                        <a:rPr sz="2200" i="1">
                          <a:solidFill>
                            <a:srgbClr val="444444"/>
                          </a:solidFill>
                        </a:rPr>
                        <a:t>n</a:t>
                      </a:r>
                      <a:r>
                        <a:rPr sz="2200">
                          <a:solidFill>
                            <a:srgbClr val="444444"/>
                          </a:solidFill>
                        </a:rPr>
                        <a:t>)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</a:tr>
              <a:tr h="740833">
                <a:tc>
                  <a:txBody>
                    <a:bodyPr/>
                    <a:lstStyle/>
                    <a:p>
                      <a:pPr lvl="0"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Generalized Bacon-Shor (Bravyi 2011)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E9F0F5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2200" i="1" dirty="0" smtClean="0">
                          <a:solidFill>
                            <a:srgbClr val="444444"/>
                          </a:solidFill>
                        </a:rPr>
                        <a:t>2</a:t>
                      </a:r>
                      <a:endParaRPr sz="2200" i="1" baseline="31999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O(</a:t>
                      </a:r>
                      <a:r>
                        <a:rPr sz="2200" i="1">
                          <a:solidFill>
                            <a:srgbClr val="444444"/>
                          </a:solidFill>
                        </a:rPr>
                        <a:t>L</a:t>
                      </a:r>
                      <a:r>
                        <a:rPr sz="2200">
                          <a:solidFill>
                            <a:srgbClr val="444444"/>
                          </a:solidFill>
                        </a:rPr>
                        <a:t>)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O(</a:t>
                      </a:r>
                      <a:r>
                        <a:rPr sz="2200" i="1">
                          <a:solidFill>
                            <a:srgbClr val="444444"/>
                          </a:solidFill>
                        </a:rPr>
                        <a:t>L</a:t>
                      </a:r>
                      <a:r>
                        <a:rPr sz="2200">
                          <a:solidFill>
                            <a:srgbClr val="444444"/>
                          </a:solidFill>
                        </a:rPr>
                        <a:t>)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yes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</a:tr>
              <a:tr h="740833">
                <a:tc>
                  <a:txBody>
                    <a:bodyPr/>
                    <a:lstStyle/>
                    <a:p>
                      <a:pPr lvl="0"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Welded Code (Michnicki 2012)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E9F0F5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2200" i="1" dirty="0" smtClean="0">
                          <a:solidFill>
                            <a:srgbClr val="444444"/>
                          </a:solidFill>
                        </a:rPr>
                        <a:t>3</a:t>
                      </a:r>
                      <a:endParaRPr sz="2200" i="1" baseline="31999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1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 dirty="0">
                          <a:solidFill>
                            <a:srgbClr val="444444"/>
                          </a:solidFill>
                        </a:rPr>
                        <a:t>O</a:t>
                      </a:r>
                      <a:r>
                        <a:rPr sz="2200" dirty="0" smtClean="0">
                          <a:solidFill>
                            <a:srgbClr val="444444"/>
                          </a:solidFill>
                        </a:rPr>
                        <a:t>(</a:t>
                      </a:r>
                      <a:r>
                        <a:rPr lang="en-US" sz="2200" dirty="0" smtClean="0">
                          <a:solidFill>
                            <a:srgbClr val="444444"/>
                          </a:solidFill>
                        </a:rPr>
                        <a:t>L</a:t>
                      </a:r>
                      <a:r>
                        <a:rPr sz="2200" baseline="31999" dirty="0" smtClean="0">
                          <a:solidFill>
                            <a:srgbClr val="444444"/>
                          </a:solidFill>
                        </a:rPr>
                        <a:t>4</a:t>
                      </a:r>
                      <a:r>
                        <a:rPr sz="2200" baseline="31999" dirty="0">
                          <a:solidFill>
                            <a:srgbClr val="444444"/>
                          </a:solidFill>
                        </a:rPr>
                        <a:t>/3</a:t>
                      </a:r>
                      <a:r>
                        <a:rPr sz="2200" dirty="0">
                          <a:solidFill>
                            <a:srgbClr val="444444"/>
                          </a:solidFill>
                        </a:rPr>
                        <a:t>)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</a:tr>
              <a:tr h="740833">
                <a:tc>
                  <a:txBody>
                    <a:bodyPr/>
                    <a:lstStyle/>
                    <a:p>
                      <a:pPr lvl="0"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Embedded Fractal (Brell 2014)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E9F0F5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457200">
                        <a:defRPr sz="2200"/>
                      </a:pPr>
                      <a:r>
                        <a:rPr lang="en-US" dirty="0" smtClean="0"/>
                        <a:t>3’ish</a:t>
                      </a:r>
                      <a:endParaRPr dirty="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O(</a:t>
                      </a:r>
                      <a:r>
                        <a:rPr sz="2200" i="1">
                          <a:solidFill>
                            <a:srgbClr val="444444"/>
                          </a:solidFill>
                        </a:rPr>
                        <a:t>n</a:t>
                      </a:r>
                      <a:r>
                        <a:rPr sz="2200">
                          <a:solidFill>
                            <a:srgbClr val="444444"/>
                          </a:solidFill>
                        </a:rPr>
                        <a:t>)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O(</a:t>
                      </a:r>
                      <a:r>
                        <a:rPr sz="2200" i="1">
                          <a:solidFill>
                            <a:srgbClr val="444444"/>
                          </a:solidFill>
                        </a:rPr>
                        <a:t>n</a:t>
                      </a:r>
                      <a:r>
                        <a:rPr sz="2200" baseline="31999">
                          <a:solidFill>
                            <a:srgbClr val="444444"/>
                          </a:solidFill>
                        </a:rPr>
                        <a:t>0.5</a:t>
                      </a:r>
                      <a:r>
                        <a:rPr sz="2200">
                          <a:solidFill>
                            <a:srgbClr val="444444"/>
                          </a:solidFill>
                        </a:rPr>
                        <a:t>)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</a:tr>
              <a:tr h="740833">
                <a:tc>
                  <a:txBody>
                    <a:bodyPr/>
                    <a:lstStyle/>
                    <a:p>
                      <a:pPr lvl="0"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Gauge Color Codes (Bombin 2013)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E9F0F5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2200" i="1" dirty="0" smtClean="0">
                          <a:solidFill>
                            <a:srgbClr val="444444"/>
                          </a:solidFill>
                        </a:rPr>
                        <a:t>3</a:t>
                      </a:r>
                      <a:endParaRPr sz="2200" i="1" baseline="31999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O(</a:t>
                      </a:r>
                      <a:r>
                        <a:rPr sz="2200" i="1">
                          <a:solidFill>
                            <a:srgbClr val="444444"/>
                          </a:solidFill>
                        </a:rPr>
                        <a:t>n</a:t>
                      </a:r>
                      <a:r>
                        <a:rPr sz="2200">
                          <a:solidFill>
                            <a:srgbClr val="444444"/>
                          </a:solidFill>
                        </a:rPr>
                        <a:t>)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O(</a:t>
                      </a:r>
                      <a:r>
                        <a:rPr sz="2200" i="1">
                          <a:solidFill>
                            <a:srgbClr val="444444"/>
                          </a:solidFill>
                        </a:rPr>
                        <a:t>n</a:t>
                      </a:r>
                      <a:r>
                        <a:rPr sz="2200">
                          <a:solidFill>
                            <a:srgbClr val="444444"/>
                          </a:solidFill>
                        </a:rPr>
                        <a:t>)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yes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</a:tr>
              <a:tr h="740833">
                <a:tc>
                  <a:txBody>
                    <a:bodyPr/>
                    <a:lstStyle/>
                    <a:p>
                      <a:pPr lvl="0"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Gauge Color Codes (Bombin 2013)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E9F0F5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2200" i="1" dirty="0" smtClean="0">
                          <a:solidFill>
                            <a:srgbClr val="444444"/>
                          </a:solidFill>
                        </a:rPr>
                        <a:t>3</a:t>
                      </a:r>
                      <a:endParaRPr sz="2200" i="1" baseline="31999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O(</a:t>
                      </a:r>
                      <a:r>
                        <a:rPr sz="2200" i="1">
                          <a:solidFill>
                            <a:srgbClr val="444444"/>
                          </a:solidFill>
                        </a:rPr>
                        <a:t>n</a:t>
                      </a:r>
                      <a:r>
                        <a:rPr sz="2200">
                          <a:solidFill>
                            <a:srgbClr val="444444"/>
                          </a:solidFill>
                        </a:rPr>
                        <a:t>)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O(</a:t>
                      </a:r>
                      <a:r>
                        <a:rPr sz="2200" i="1">
                          <a:solidFill>
                            <a:srgbClr val="444444"/>
                          </a:solidFill>
                        </a:rPr>
                        <a:t>n</a:t>
                      </a:r>
                      <a:r>
                        <a:rPr sz="2200">
                          <a:solidFill>
                            <a:srgbClr val="444444"/>
                          </a:solidFill>
                        </a:rPr>
                        <a:t>)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yes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</a:tr>
              <a:tr h="740833">
                <a:tc>
                  <a:txBody>
                    <a:bodyPr/>
                    <a:lstStyle/>
                    <a:p>
                      <a:pPr lvl="0"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BFHS 2014 (this talk)*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E9F0F5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2200" i="1" dirty="0" smtClean="0">
                          <a:solidFill>
                            <a:srgbClr val="444444"/>
                          </a:solidFill>
                        </a:rPr>
                        <a:t>≥2</a:t>
                      </a:r>
                      <a:endParaRPr sz="2200" i="1" baseline="31999" dirty="0">
                        <a:solidFill>
                          <a:srgbClr val="444444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O(1)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 dirty="0">
                          <a:solidFill>
                            <a:srgbClr val="444444"/>
                          </a:solidFill>
                        </a:rPr>
                        <a:t>O(</a:t>
                      </a:r>
                      <a:r>
                        <a:rPr sz="2200" i="1" dirty="0">
                          <a:solidFill>
                            <a:srgbClr val="444444"/>
                          </a:solidFill>
                        </a:rPr>
                        <a:t>L</a:t>
                      </a:r>
                      <a:r>
                        <a:rPr sz="2200" i="1" baseline="31999" dirty="0">
                          <a:solidFill>
                            <a:srgbClr val="444444"/>
                          </a:solidFill>
                        </a:rPr>
                        <a:t>D</a:t>
                      </a:r>
                      <a:r>
                        <a:rPr sz="2200" baseline="31999" dirty="0">
                          <a:solidFill>
                            <a:srgbClr val="444444"/>
                          </a:solidFill>
                        </a:rPr>
                        <a:t>-1-</a:t>
                      </a:r>
                      <a:r>
                        <a:rPr sz="2200" i="1" baseline="31999" dirty="0">
                          <a:solidFill>
                            <a:srgbClr val="444444"/>
                          </a:solidFill>
                        </a:rPr>
                        <a:t>ε</a:t>
                      </a:r>
                      <a:r>
                        <a:rPr sz="2200" dirty="0">
                          <a:solidFill>
                            <a:srgbClr val="444444"/>
                          </a:solidFill>
                        </a:rPr>
                        <a:t>)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yes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</a:tr>
              <a:tr h="740833">
                <a:tc gridSpan="6">
                  <a:txBody>
                    <a:bodyPr/>
                    <a:lstStyle/>
                    <a:p>
                      <a:pPr lvl="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dirty="0">
                          <a:solidFill>
                            <a:srgbClr val="FFFFFF"/>
                          </a:solidFill>
                          <a:latin typeface="Chalkboard"/>
                          <a:ea typeface="+mn-ea"/>
                          <a:cs typeface="+mn-cs"/>
                          <a:sym typeface="Helvetica Neue Light"/>
                        </a:rPr>
                        <a:t>*subsystem code, </a:t>
                      </a:r>
                      <a:r>
                        <a:rPr i="1" dirty="0">
                          <a:solidFill>
                            <a:srgbClr val="FFFFFF"/>
                          </a:solidFill>
                          <a:latin typeface="Chalkboard"/>
                          <a:ea typeface="+mn-ea"/>
                          <a:cs typeface="+mn-cs"/>
                          <a:sym typeface="Helvetica Neue Light"/>
                        </a:rPr>
                        <a:t>ε </a:t>
                      </a:r>
                      <a:r>
                        <a:rPr dirty="0">
                          <a:solidFill>
                            <a:srgbClr val="FFFFFF"/>
                          </a:solidFill>
                          <a:latin typeface="Chalkboard"/>
                          <a:ea typeface="+mn-ea"/>
                          <a:cs typeface="+mn-cs"/>
                          <a:sym typeface="Helvetica Neue Light"/>
                        </a:rPr>
                        <a:t>= O(1/√log n);</a:t>
                      </a:r>
                      <a:br>
                        <a:rPr dirty="0">
                          <a:solidFill>
                            <a:srgbClr val="FFFFFF"/>
                          </a:solidFill>
                          <a:latin typeface="Chalkboard"/>
                          <a:ea typeface="+mn-ea"/>
                          <a:cs typeface="+mn-cs"/>
                          <a:sym typeface="Helvetica Neue Light"/>
                        </a:rPr>
                      </a:br>
                      <a:r>
                        <a:rPr baseline="31999" dirty="0">
                          <a:solidFill>
                            <a:srgbClr val="FFFFFF"/>
                          </a:solidFill>
                          <a:latin typeface="Chalkboard"/>
                          <a:ea typeface="+mn-ea"/>
                          <a:cs typeface="+mn-cs"/>
                          <a:sym typeface="Helvetica Neue Light"/>
                        </a:rPr>
                        <a:t>†</a:t>
                      </a:r>
                      <a:r>
                        <a:rPr dirty="0">
                          <a:solidFill>
                            <a:srgbClr val="FFFFFF"/>
                          </a:solidFill>
                          <a:latin typeface="Chalkboard"/>
                          <a:ea typeface="+mn-ea"/>
                          <a:cs typeface="+mn-cs"/>
                          <a:sym typeface="Helvetica Neue Light"/>
                        </a:rPr>
                        <a:t>sparsity s = O(√</a:t>
                      </a:r>
                      <a:r>
                        <a:rPr i="1" dirty="0">
                          <a:solidFill>
                            <a:srgbClr val="FFFFFF"/>
                          </a:solidFill>
                          <a:latin typeface="Chalkboard"/>
                          <a:ea typeface="+mn-ea"/>
                          <a:cs typeface="+mn-cs"/>
                          <a:sym typeface="Helvetica Neue Light"/>
                        </a:rPr>
                        <a:t>n</a:t>
                      </a:r>
                      <a:r>
                        <a:rPr dirty="0">
                          <a:solidFill>
                            <a:srgbClr val="FFFFFF"/>
                          </a:solidFill>
                          <a:latin typeface="Chalkboard"/>
                          <a:ea typeface="+mn-ea"/>
                          <a:cs typeface="+mn-cs"/>
                          <a:sym typeface="Helvetica Neue Light"/>
                        </a:rPr>
                        <a:t>);                      .</a:t>
                      </a:r>
                    </a:p>
                  </a:txBody>
                  <a:tcPr marL="50800" marR="50800" marT="50800" marB="50800" anchor="ctr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698096" y="1576169"/>
            <a:ext cx="10405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n=L</a:t>
            </a:r>
            <a:r>
              <a:rPr lang="en-US" baseline="30000" dirty="0" smtClean="0"/>
              <a:t>D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Shape 41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00"/>
              <a:t>Local Subsystem Codes Without Strings</a:t>
            </a:r>
          </a:p>
        </p:txBody>
      </p:sp>
      <p:sp>
        <p:nvSpPr>
          <p:cNvPr id="412" name="Shape 412"/>
          <p:cNvSpPr>
            <a:spLocks noGrp="1"/>
          </p:cNvSpPr>
          <p:nvPr>
            <p:ph type="body" idx="1"/>
          </p:nvPr>
        </p:nvSpPr>
        <p:spPr>
          <a:xfrm>
            <a:off x="571500" y="2222500"/>
            <a:ext cx="11861800" cy="6865194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747474"/>
                </a:solidFill>
              </a:rPr>
              <a:t>Specialize to </a:t>
            </a:r>
            <a:r>
              <a:rPr sz="3600" i="1" dirty="0">
                <a:solidFill>
                  <a:srgbClr val="747474"/>
                </a:solidFill>
              </a:rPr>
              <a:t>D</a:t>
            </a:r>
            <a:r>
              <a:rPr sz="3600" dirty="0">
                <a:solidFill>
                  <a:srgbClr val="747474"/>
                </a:solidFill>
              </a:rPr>
              <a:t>=3</a:t>
            </a:r>
          </a:p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747474"/>
                </a:solidFill>
              </a:rPr>
              <a:t>Sparse subsystem code on a lattice with </a:t>
            </a:r>
            <a:r>
              <a:rPr sz="3600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[</a:t>
            </a:r>
            <a:r>
              <a:rPr sz="3600" i="1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</a:t>
            </a:r>
            <a:r>
              <a:rPr sz="3600" baseline="31999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r>
              <a:rPr sz="3600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,O(1),</a:t>
            </a:r>
            <a:r>
              <a:rPr sz="3600" i="1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</a:t>
            </a:r>
            <a:r>
              <a:rPr sz="3600" baseline="31999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2-</a:t>
            </a:r>
            <a:r>
              <a:rPr sz="3600" i="1" baseline="31999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ε</a:t>
            </a:r>
            <a:r>
              <a:rPr sz="3600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]</a:t>
            </a:r>
            <a:r>
              <a:rPr sz="3600" dirty="0">
                <a:solidFill>
                  <a:srgbClr val="747474"/>
                </a:solidFill>
              </a:rPr>
              <a:t> </a:t>
            </a:r>
          </a:p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 strings</a:t>
            </a:r>
            <a:r>
              <a:rPr sz="3600" dirty="0">
                <a:solidFill>
                  <a:srgbClr val="747474"/>
                </a:solidFill>
              </a:rPr>
              <a:t>, either for </a:t>
            </a:r>
            <a:r>
              <a:rPr sz="3600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bare</a:t>
            </a:r>
            <a:r>
              <a:rPr sz="3600" dirty="0">
                <a:solidFill>
                  <a:srgbClr val="747474"/>
                </a:solidFill>
              </a:rPr>
              <a:t> or </a:t>
            </a:r>
            <a:r>
              <a:rPr sz="3600" dirty="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dressed</a:t>
            </a:r>
            <a:r>
              <a:rPr sz="3600" dirty="0">
                <a:solidFill>
                  <a:srgbClr val="747474"/>
                </a:solidFill>
              </a:rPr>
              <a:t> logical operators</a:t>
            </a:r>
          </a:p>
          <a:p>
            <a:pPr lvl="1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747474"/>
                </a:solidFill>
              </a:rPr>
              <a:t>cf. Bombin’s gauge color codes</a:t>
            </a:r>
          </a:p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747474"/>
                </a:solidFill>
              </a:rPr>
              <a:t>…on the other hand it’s a </a:t>
            </a:r>
            <a:r>
              <a:rPr sz="3600" i="1" dirty="0">
                <a:solidFill>
                  <a:srgbClr val="747474"/>
                </a:solidFill>
              </a:rPr>
              <a:t>subsystem</a:t>
            </a:r>
            <a:r>
              <a:rPr sz="3600" dirty="0">
                <a:solidFill>
                  <a:srgbClr val="747474"/>
                </a:solidFill>
              </a:rPr>
              <a:t> code</a:t>
            </a:r>
          </a:p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747474"/>
                </a:solidFill>
              </a:rPr>
              <a:t>How does this compare to other candidate self-correcting quantum memories?</a:t>
            </a:r>
            <a:br>
              <a:rPr sz="3600" dirty="0">
                <a:solidFill>
                  <a:srgbClr val="747474"/>
                </a:solidFill>
              </a:rPr>
            </a:br>
            <a:r>
              <a:rPr sz="3600" dirty="0">
                <a:solidFill>
                  <a:srgbClr val="747474"/>
                </a:solidFill>
              </a:rPr>
              <a:t/>
            </a:r>
            <a:br>
              <a:rPr sz="3600" dirty="0">
                <a:solidFill>
                  <a:srgbClr val="747474"/>
                </a:solidFill>
              </a:rPr>
            </a:br>
            <a:r>
              <a:rPr sz="3600" dirty="0">
                <a:solidFill>
                  <a:srgbClr val="747474"/>
                </a:solidFill>
              </a:rPr>
              <a:t/>
            </a:r>
            <a:br>
              <a:rPr sz="3600" dirty="0">
                <a:solidFill>
                  <a:srgbClr val="747474"/>
                </a:solidFill>
              </a:rPr>
            </a:br>
            <a:endParaRPr sz="3600" dirty="0">
              <a:solidFill>
                <a:srgbClr val="747474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5985" y="-156173"/>
            <a:ext cx="4687051" cy="2033594"/>
          </a:xfrm>
        </p:spPr>
        <p:txBody>
          <a:bodyPr/>
          <a:lstStyle/>
          <a:p>
            <a:r>
              <a:rPr lang="en-US" dirty="0" err="1" smtClean="0"/>
              <a:t>qLDPC</a:t>
            </a:r>
            <a:r>
              <a:rPr lang="en-US" dirty="0" smtClean="0"/>
              <a:t>?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641924" y="1985429"/>
            <a:ext cx="0" cy="5717434"/>
          </a:xfrm>
          <a:prstGeom prst="line">
            <a:avLst/>
          </a:prstGeom>
          <a:ln w="28575" cmpd="sng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1641924" y="7702862"/>
            <a:ext cx="9493319" cy="0"/>
          </a:xfrm>
          <a:prstGeom prst="line">
            <a:avLst/>
          </a:prstGeom>
          <a:ln w="28575" cmpd="sng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1427187" y="7243249"/>
            <a:ext cx="599997" cy="919226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sz="5100" dirty="0">
                <a:latin typeface="Chalkboard"/>
                <a:cs typeface="Chalkboard"/>
              </a:rPr>
              <a:t>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337212" y="1066202"/>
            <a:ext cx="609425" cy="919226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sz="5100" dirty="0">
                <a:latin typeface="Chalkboard"/>
                <a:cs typeface="Chalkboard"/>
              </a:rPr>
              <a:t>k</a:t>
            </a:r>
          </a:p>
        </p:txBody>
      </p:sp>
      <p:sp>
        <p:nvSpPr>
          <p:cNvPr id="17" name="Oval 16"/>
          <p:cNvSpPr/>
          <p:nvPr/>
        </p:nvSpPr>
        <p:spPr>
          <a:xfrm>
            <a:off x="10169766" y="1167974"/>
            <a:ext cx="1857418" cy="103774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spcCol="0" rtlCol="0" anchor="ctr"/>
          <a:lstStyle/>
          <a:p>
            <a:pPr algn="ctr"/>
            <a:r>
              <a:rPr lang="en-US" sz="2000" dirty="0" smtClean="0">
                <a:latin typeface="Chalkboard"/>
                <a:cs typeface="Chalkboard"/>
              </a:rPr>
              <a:t>random</a:t>
            </a:r>
            <a:r>
              <a:rPr lang="en-US" sz="2000" dirty="0" smtClean="0">
                <a:latin typeface="Chalkboard"/>
              </a:rPr>
              <a:t/>
            </a:r>
            <a:br>
              <a:rPr lang="en-US" sz="2000" dirty="0" smtClean="0">
                <a:latin typeface="Chalkboard"/>
              </a:rPr>
            </a:br>
            <a:r>
              <a:rPr lang="en-US" sz="2000" dirty="0" smtClean="0">
                <a:latin typeface="Chalkboard"/>
                <a:cs typeface="Chalkboard"/>
              </a:rPr>
              <a:t>w</a:t>
            </a:r>
            <a:r>
              <a:rPr lang="en-US" sz="2000" dirty="0" smtClean="0">
                <a:latin typeface="cmsy10"/>
                <a:ea typeface="cmsy10"/>
                <a:cs typeface="cmsy10"/>
              </a:rPr>
              <a:t>»</a:t>
            </a:r>
            <a:r>
              <a:rPr lang="en-US" sz="2000" dirty="0" smtClean="0">
                <a:latin typeface="Chalkboard"/>
              </a:rPr>
              <a:t> </a:t>
            </a:r>
            <a:r>
              <a:rPr lang="en-US" sz="2000" dirty="0" smtClean="0">
                <a:latin typeface="Chalkboard"/>
                <a:cs typeface="Chalkboard"/>
              </a:rPr>
              <a:t>n</a:t>
            </a:r>
            <a:endParaRPr lang="en-US" sz="2000" dirty="0">
              <a:latin typeface="Chalkboard"/>
              <a:cs typeface="Chalkboard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03031" y="1877421"/>
            <a:ext cx="2138250" cy="654536"/>
            <a:chOff x="103031" y="1877421"/>
            <a:chExt cx="2138250" cy="654536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1042567" y="2205716"/>
              <a:ext cx="1198714" cy="0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103031" y="1877421"/>
              <a:ext cx="1076351" cy="654536"/>
            </a:xfrm>
            <a:prstGeom prst="rect">
              <a:avLst/>
            </a:prstGeom>
            <a:noFill/>
          </p:spPr>
          <p:txBody>
            <a:bodyPr wrap="none" lIns="130046" tIns="65023" rIns="130046" bIns="65023" rtlCol="0">
              <a:spAutoFit/>
            </a:bodyPr>
            <a:lstStyle/>
            <a:p>
              <a:r>
                <a:rPr lang="en-US" sz="3400" dirty="0">
                  <a:latin typeface="Chalkboard"/>
                  <a:cs typeface="Chalkboard"/>
                </a:rPr>
                <a:t>O(n)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167881" y="7162884"/>
            <a:ext cx="3019842" cy="2390277"/>
            <a:chOff x="5167881" y="7162884"/>
            <a:chExt cx="3019842" cy="2390277"/>
          </a:xfrm>
        </p:grpSpPr>
        <p:sp>
          <p:nvSpPr>
            <p:cNvPr id="27" name="TextBox 26"/>
            <p:cNvSpPr txBox="1"/>
            <p:nvPr/>
          </p:nvSpPr>
          <p:spPr>
            <a:xfrm>
              <a:off x="5167881" y="8898625"/>
              <a:ext cx="3019842" cy="654536"/>
            </a:xfrm>
            <a:prstGeom prst="rect">
              <a:avLst/>
            </a:prstGeom>
            <a:noFill/>
          </p:spPr>
          <p:txBody>
            <a:bodyPr wrap="none" lIns="130046" tIns="65023" rIns="130046" bIns="65023" rtlCol="0">
              <a:spAutoFit/>
            </a:bodyPr>
            <a:lstStyle/>
            <a:p>
              <a:r>
                <a:rPr lang="en-US" sz="3400" dirty="0">
                  <a:latin typeface="Chalkboard"/>
                  <a:cs typeface="Chalkboard"/>
                </a:rPr>
                <a:t>O((n log(n))</a:t>
              </a:r>
              <a:r>
                <a:rPr lang="en-US" sz="3400" baseline="30000" dirty="0">
                  <a:latin typeface="Chalkboard"/>
                  <a:cs typeface="Chalkboard"/>
                </a:rPr>
                <a:t>1/2</a:t>
              </a:r>
              <a:r>
                <a:rPr lang="en-US" sz="3400" dirty="0">
                  <a:latin typeface="Chalkboard"/>
                  <a:cs typeface="Chalkboard"/>
                </a:rPr>
                <a:t>)</a:t>
              </a:r>
            </a:p>
          </p:txBody>
        </p:sp>
        <p:cxnSp>
          <p:nvCxnSpPr>
            <p:cNvPr id="28" name="Straight Connector 27"/>
            <p:cNvCxnSpPr/>
            <p:nvPr/>
          </p:nvCxnSpPr>
          <p:spPr>
            <a:xfrm flipH="1">
              <a:off x="6804888" y="7162884"/>
              <a:ext cx="21712" cy="1617354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"/>
          <p:cNvGrpSpPr/>
          <p:nvPr/>
        </p:nvGrpSpPr>
        <p:grpSpPr>
          <a:xfrm>
            <a:off x="39143" y="6150717"/>
            <a:ext cx="2214773" cy="656590"/>
            <a:chOff x="39143" y="6150717"/>
            <a:chExt cx="2214773" cy="656590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1055202" y="6479012"/>
              <a:ext cx="1198714" cy="0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39143" y="6150717"/>
              <a:ext cx="1018606" cy="656590"/>
            </a:xfrm>
            <a:prstGeom prst="rect">
              <a:avLst/>
            </a:prstGeom>
            <a:noFill/>
          </p:spPr>
          <p:txBody>
            <a:bodyPr wrap="none" lIns="130046" tIns="65023" rIns="130046" bIns="65023" rtlCol="0">
              <a:spAutoFit/>
            </a:bodyPr>
            <a:lstStyle/>
            <a:p>
              <a:r>
                <a:rPr lang="en-US" sz="3400" dirty="0">
                  <a:latin typeface="Chalkboard"/>
                  <a:cs typeface="Chalkboard"/>
                </a:rPr>
                <a:t>O(1)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550181" y="7150525"/>
            <a:ext cx="1508021" cy="1760153"/>
            <a:chOff x="4550181" y="7150525"/>
            <a:chExt cx="1508021" cy="1760153"/>
          </a:xfrm>
        </p:grpSpPr>
        <p:sp>
          <p:nvSpPr>
            <p:cNvPr id="24" name="TextBox 23"/>
            <p:cNvSpPr txBox="1"/>
            <p:nvPr/>
          </p:nvSpPr>
          <p:spPr>
            <a:xfrm>
              <a:off x="4550181" y="8256142"/>
              <a:ext cx="1508021" cy="654536"/>
            </a:xfrm>
            <a:prstGeom prst="rect">
              <a:avLst/>
            </a:prstGeom>
            <a:noFill/>
          </p:spPr>
          <p:txBody>
            <a:bodyPr wrap="none" lIns="130046" tIns="65023" rIns="130046" bIns="65023" rtlCol="0">
              <a:spAutoFit/>
            </a:bodyPr>
            <a:lstStyle/>
            <a:p>
              <a:r>
                <a:rPr lang="en-US" sz="3400" dirty="0">
                  <a:latin typeface="Chalkboard"/>
                  <a:cs typeface="Chalkboard"/>
                </a:rPr>
                <a:t>O(n</a:t>
              </a:r>
              <a:r>
                <a:rPr lang="en-US" sz="3400" baseline="30000" dirty="0">
                  <a:latin typeface="Chalkboard"/>
                  <a:cs typeface="Chalkboard"/>
                </a:rPr>
                <a:t>1/2</a:t>
              </a:r>
              <a:r>
                <a:rPr lang="en-US" sz="3400" dirty="0">
                  <a:latin typeface="Chalkboard"/>
                  <a:cs typeface="Chalkboard"/>
                </a:rPr>
                <a:t>)</a:t>
              </a:r>
            </a:p>
          </p:txBody>
        </p:sp>
        <p:cxnSp>
          <p:nvCxnSpPr>
            <p:cNvPr id="25" name="Straight Connector 24"/>
            <p:cNvCxnSpPr/>
            <p:nvPr/>
          </p:nvCxnSpPr>
          <p:spPr>
            <a:xfrm flipH="1">
              <a:off x="5465271" y="7150525"/>
              <a:ext cx="21712" cy="1104674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Oval 28"/>
          <p:cNvSpPr/>
          <p:nvPr/>
        </p:nvSpPr>
        <p:spPr>
          <a:xfrm>
            <a:off x="4799455" y="6017583"/>
            <a:ext cx="1318323" cy="92285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spcCol="0" rtlCol="0" anchor="ctr"/>
          <a:lstStyle/>
          <a:p>
            <a:pPr algn="ctr"/>
            <a:r>
              <a:rPr lang="en-US" sz="2400" dirty="0" err="1" smtClean="0">
                <a:latin typeface="Chalkboard"/>
                <a:cs typeface="Chalkboard"/>
              </a:rPr>
              <a:t>toric</a:t>
            </a:r>
            <a:r>
              <a:rPr lang="en-US" sz="2400" dirty="0" smtClean="0">
                <a:latin typeface="Chalkboard"/>
                <a:cs typeface="Chalkboard"/>
              </a:rPr>
              <a:t> code</a:t>
            </a:r>
            <a:endParaRPr lang="en-US" sz="2400" dirty="0">
              <a:latin typeface="Chalkboard"/>
              <a:cs typeface="Chalkboard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5891700" y="6024715"/>
            <a:ext cx="1959136" cy="96594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spcCol="0" rtlCol="0" anchor="ctr"/>
          <a:lstStyle/>
          <a:p>
            <a:pPr algn="ctr"/>
            <a:r>
              <a:rPr lang="en-US" sz="1800" dirty="0" smtClean="0">
                <a:latin typeface="Chalkboard"/>
                <a:cs typeface="Chalkboard"/>
              </a:rPr>
              <a:t>hyperbolic</a:t>
            </a:r>
            <a:br>
              <a:rPr lang="en-US" sz="1800" dirty="0" smtClean="0">
                <a:latin typeface="Chalkboard"/>
                <a:cs typeface="Chalkboard"/>
              </a:rPr>
            </a:br>
            <a:r>
              <a:rPr lang="en-US" sz="1800" dirty="0" smtClean="0">
                <a:latin typeface="Chalkboard"/>
                <a:cs typeface="Chalkboard"/>
              </a:rPr>
              <a:t>FML’02</a:t>
            </a:r>
            <a:endParaRPr lang="en-US" sz="1800" dirty="0">
              <a:latin typeface="Chalkboard"/>
              <a:cs typeface="Chalkboard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10565" y="7093173"/>
            <a:ext cx="1492923" cy="1817505"/>
            <a:chOff x="2810565" y="7093173"/>
            <a:chExt cx="1492923" cy="1817505"/>
          </a:xfrm>
        </p:grpSpPr>
        <p:cxnSp>
          <p:nvCxnSpPr>
            <p:cNvPr id="31" name="Straight Connector 30"/>
            <p:cNvCxnSpPr/>
            <p:nvPr/>
          </p:nvCxnSpPr>
          <p:spPr>
            <a:xfrm flipH="1">
              <a:off x="3547514" y="7093173"/>
              <a:ext cx="21712" cy="1104674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2810565" y="8256142"/>
              <a:ext cx="1492923" cy="654536"/>
            </a:xfrm>
            <a:prstGeom prst="rect">
              <a:avLst/>
            </a:prstGeom>
            <a:noFill/>
          </p:spPr>
          <p:txBody>
            <a:bodyPr wrap="none" lIns="130046" tIns="65023" rIns="130046" bIns="65023" rtlCol="0">
              <a:spAutoFit/>
            </a:bodyPr>
            <a:lstStyle/>
            <a:p>
              <a:r>
                <a:rPr lang="en-US" sz="3400" dirty="0">
                  <a:latin typeface="Chalkboard"/>
                  <a:cs typeface="Chalkboard"/>
                </a:rPr>
                <a:t>O(n</a:t>
              </a:r>
              <a:r>
                <a:rPr lang="en-US" sz="3400" baseline="30000" dirty="0">
                  <a:latin typeface="Chalkboard"/>
                  <a:cs typeface="Chalkboard"/>
                </a:rPr>
                <a:t>0.3</a:t>
              </a:r>
              <a:r>
                <a:rPr lang="en-US" sz="3400" dirty="0">
                  <a:latin typeface="Chalkboard"/>
                  <a:cs typeface="Chalkboard"/>
                </a:rPr>
                <a:t>)</a:t>
              </a:r>
            </a:p>
          </p:txBody>
        </p:sp>
      </p:grpSp>
      <p:sp>
        <p:nvSpPr>
          <p:cNvPr id="34" name="Oval 33"/>
          <p:cNvSpPr/>
          <p:nvPr/>
        </p:nvSpPr>
        <p:spPr>
          <a:xfrm>
            <a:off x="4859201" y="1784327"/>
            <a:ext cx="1212140" cy="91146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spcCol="0" rtlCol="0" anchor="ctr"/>
          <a:lstStyle/>
          <a:p>
            <a:pPr algn="ctr"/>
            <a:r>
              <a:rPr lang="en-US" sz="1800" dirty="0" smtClean="0">
                <a:latin typeface="Chalkboard"/>
                <a:cs typeface="Chalkboard"/>
              </a:rPr>
              <a:t>TZ’09</a:t>
            </a:r>
            <a:endParaRPr lang="en-US" sz="1800" dirty="0">
              <a:latin typeface="Chalkboard"/>
              <a:cs typeface="Chalkboard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10243167" y="2083697"/>
            <a:ext cx="1806118" cy="83896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spcCol="0" rtlCol="0" anchor="ctr"/>
          <a:lstStyle/>
          <a:p>
            <a:pPr algn="ctr"/>
            <a:r>
              <a:rPr lang="en-US" sz="2000" dirty="0" smtClean="0">
                <a:latin typeface="Chalkboard"/>
                <a:cs typeface="Chalkboard"/>
              </a:rPr>
              <a:t>BH’14</a:t>
            </a:r>
          </a:p>
          <a:p>
            <a:pPr algn="ctr"/>
            <a:r>
              <a:rPr lang="en-US" sz="2000" dirty="0" smtClean="0">
                <a:latin typeface="Chalkboard"/>
                <a:cs typeface="Chalkboard"/>
              </a:rPr>
              <a:t>w</a:t>
            </a:r>
            <a:r>
              <a:rPr lang="en-US" sz="2000" dirty="0" smtClean="0">
                <a:latin typeface="cmsy10"/>
                <a:ea typeface="cmsy10"/>
                <a:cs typeface="cmsy10"/>
              </a:rPr>
              <a:t>»</a:t>
            </a:r>
            <a:r>
              <a:rPr lang="en-US" sz="2000" dirty="0" smtClean="0">
                <a:latin typeface="Chalkboard"/>
                <a:cs typeface="Chalkboard"/>
              </a:rPr>
              <a:t>n</a:t>
            </a:r>
            <a:r>
              <a:rPr lang="en-US" sz="2000" baseline="30000" dirty="0" smtClean="0">
                <a:latin typeface="Chalkboard"/>
                <a:cs typeface="Chalkboard"/>
              </a:rPr>
              <a:t>1/2</a:t>
            </a:r>
            <a:endParaRPr lang="en-US" sz="2000" dirty="0">
              <a:latin typeface="Chalkboard"/>
              <a:cs typeface="Chalkboard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0509291" y="6969437"/>
            <a:ext cx="1076351" cy="1847574"/>
            <a:chOff x="10509291" y="6969437"/>
            <a:chExt cx="1076351" cy="1847574"/>
          </a:xfrm>
        </p:grpSpPr>
        <p:sp>
          <p:nvSpPr>
            <p:cNvPr id="37" name="TextBox 36"/>
            <p:cNvSpPr txBox="1"/>
            <p:nvPr/>
          </p:nvSpPr>
          <p:spPr>
            <a:xfrm>
              <a:off x="10509291" y="8162475"/>
              <a:ext cx="1076351" cy="654536"/>
            </a:xfrm>
            <a:prstGeom prst="rect">
              <a:avLst/>
            </a:prstGeom>
            <a:noFill/>
          </p:spPr>
          <p:txBody>
            <a:bodyPr wrap="none" lIns="130046" tIns="65023" rIns="130046" bIns="65023" rtlCol="0">
              <a:spAutoFit/>
            </a:bodyPr>
            <a:lstStyle/>
            <a:p>
              <a:r>
                <a:rPr lang="en-US" sz="3400" dirty="0">
                  <a:latin typeface="Chalkboard"/>
                  <a:cs typeface="Chalkboard"/>
                </a:rPr>
                <a:t>O(n)</a:t>
              </a:r>
            </a:p>
          </p:txBody>
        </p:sp>
        <p:cxnSp>
          <p:nvCxnSpPr>
            <p:cNvPr id="38" name="Straight Connector 37"/>
            <p:cNvCxnSpPr/>
            <p:nvPr/>
          </p:nvCxnSpPr>
          <p:spPr>
            <a:xfrm flipH="1">
              <a:off x="11047466" y="6969437"/>
              <a:ext cx="21712" cy="1104674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7883199" y="7150525"/>
            <a:ext cx="2058900" cy="1760153"/>
            <a:chOff x="7883199" y="7150525"/>
            <a:chExt cx="2058900" cy="1760153"/>
          </a:xfrm>
        </p:grpSpPr>
        <p:sp>
          <p:nvSpPr>
            <p:cNvPr id="39" name="TextBox 38"/>
            <p:cNvSpPr txBox="1"/>
            <p:nvPr/>
          </p:nvSpPr>
          <p:spPr>
            <a:xfrm>
              <a:off x="7883199" y="8256142"/>
              <a:ext cx="2058900" cy="654536"/>
            </a:xfrm>
            <a:prstGeom prst="rect">
              <a:avLst/>
            </a:prstGeom>
            <a:noFill/>
          </p:spPr>
          <p:txBody>
            <a:bodyPr wrap="none" lIns="130046" tIns="65023" rIns="130046" bIns="65023" rtlCol="0">
              <a:spAutoFit/>
            </a:bodyPr>
            <a:lstStyle/>
            <a:p>
              <a:r>
                <a:rPr lang="en-US" sz="3400" dirty="0">
                  <a:latin typeface="Chalkboard"/>
                  <a:cs typeface="Chalkboard"/>
                </a:rPr>
                <a:t>O(n</a:t>
              </a:r>
              <a:r>
                <a:rPr lang="en-US" sz="3400" baseline="30000" dirty="0">
                  <a:latin typeface="Chalkboard"/>
                  <a:cs typeface="Chalkboard"/>
                </a:rPr>
                <a:t>1-1/D-</a:t>
              </a:r>
              <a:r>
                <a:rPr lang="en-US" sz="3400" baseline="30000" dirty="0" err="1">
                  <a:latin typeface="Chalkboard"/>
                  <a:cs typeface="Chalkboard"/>
                </a:rPr>
                <a:t>ε</a:t>
              </a:r>
              <a:r>
                <a:rPr lang="en-US" sz="3400" dirty="0">
                  <a:latin typeface="Chalkboard"/>
                  <a:cs typeface="Chalkboard"/>
                </a:rPr>
                <a:t>)</a:t>
              </a:r>
            </a:p>
          </p:txBody>
        </p:sp>
        <p:cxnSp>
          <p:nvCxnSpPr>
            <p:cNvPr id="40" name="Straight Connector 39"/>
            <p:cNvCxnSpPr/>
            <p:nvPr/>
          </p:nvCxnSpPr>
          <p:spPr>
            <a:xfrm flipH="1">
              <a:off x="8801324" y="7150525"/>
              <a:ext cx="21712" cy="1104674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16-Point Star 42"/>
          <p:cNvSpPr/>
          <p:nvPr/>
        </p:nvSpPr>
        <p:spPr>
          <a:xfrm>
            <a:off x="9678241" y="5847872"/>
            <a:ext cx="1445228" cy="1121564"/>
          </a:xfrm>
          <a:prstGeom prst="star16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spcCol="0" rtlCol="0" anchor="ctr"/>
          <a:lstStyle/>
          <a:p>
            <a:pPr algn="ctr"/>
            <a:r>
              <a:rPr lang="en-US" sz="4000" dirty="0">
                <a:latin typeface="Chalkboard"/>
                <a:cs typeface="Chalkboard"/>
              </a:rPr>
              <a:t>us</a:t>
            </a:r>
            <a:endParaRPr lang="en-US" dirty="0">
              <a:latin typeface="Chalkboard"/>
              <a:cs typeface="Chalkboard"/>
            </a:endParaRPr>
          </a:p>
        </p:txBody>
      </p:sp>
      <p:sp>
        <p:nvSpPr>
          <p:cNvPr id="44" name="16-Point Star 43"/>
          <p:cNvSpPr/>
          <p:nvPr/>
        </p:nvSpPr>
        <p:spPr>
          <a:xfrm>
            <a:off x="8025141" y="5736201"/>
            <a:ext cx="1552367" cy="1233236"/>
          </a:xfrm>
          <a:prstGeom prst="star16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spcCol="0" rtlCol="0" anchor="ctr"/>
          <a:lstStyle/>
          <a:p>
            <a:pPr algn="ctr"/>
            <a:r>
              <a:rPr lang="en-US" sz="2800" dirty="0">
                <a:solidFill>
                  <a:srgbClr val="FFFF00"/>
                </a:solidFill>
                <a:latin typeface="Chalkboard"/>
                <a:cs typeface="Chalkboard"/>
              </a:rPr>
              <a:t>D dim</a:t>
            </a:r>
            <a:endParaRPr lang="en-US" sz="2800" dirty="0">
              <a:solidFill>
                <a:srgbClr val="FFFF00"/>
              </a:solidFill>
              <a:latin typeface="Chalkboard"/>
              <a:cs typeface="Chalkboard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9809275" y="7360100"/>
            <a:ext cx="1469202" cy="2241621"/>
            <a:chOff x="9809275" y="7360100"/>
            <a:chExt cx="1469202" cy="2241621"/>
          </a:xfrm>
        </p:grpSpPr>
        <p:sp>
          <p:nvSpPr>
            <p:cNvPr id="45" name="TextBox 44"/>
            <p:cNvSpPr txBox="1"/>
            <p:nvPr/>
          </p:nvSpPr>
          <p:spPr>
            <a:xfrm>
              <a:off x="9809275" y="8947185"/>
              <a:ext cx="1469202" cy="654536"/>
            </a:xfrm>
            <a:prstGeom prst="rect">
              <a:avLst/>
            </a:prstGeom>
            <a:noFill/>
          </p:spPr>
          <p:txBody>
            <a:bodyPr wrap="none" lIns="130046" tIns="65023" rIns="130046" bIns="65023" rtlCol="0">
              <a:spAutoFit/>
            </a:bodyPr>
            <a:lstStyle/>
            <a:p>
              <a:r>
                <a:rPr lang="en-US" sz="3400" dirty="0">
                  <a:latin typeface="Chalkboard"/>
                  <a:cs typeface="Chalkboard"/>
                </a:rPr>
                <a:t>O(n</a:t>
              </a:r>
              <a:r>
                <a:rPr lang="en-US" sz="3400" baseline="30000" dirty="0">
                  <a:latin typeface="Chalkboard"/>
                  <a:cs typeface="Chalkboard"/>
                </a:rPr>
                <a:t>1-ε</a:t>
              </a:r>
              <a:r>
                <a:rPr lang="en-US" sz="3400" dirty="0">
                  <a:latin typeface="Chalkboard"/>
                  <a:cs typeface="Chalkboard"/>
                </a:rPr>
                <a:t>)</a:t>
              </a:r>
            </a:p>
          </p:txBody>
        </p:sp>
        <p:cxnSp>
          <p:nvCxnSpPr>
            <p:cNvPr id="46" name="Straight Connector 45"/>
            <p:cNvCxnSpPr/>
            <p:nvPr/>
          </p:nvCxnSpPr>
          <p:spPr>
            <a:xfrm flipH="1">
              <a:off x="10324487" y="7360100"/>
              <a:ext cx="21712" cy="1617354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Oval 46"/>
          <p:cNvSpPr/>
          <p:nvPr/>
        </p:nvSpPr>
        <p:spPr>
          <a:xfrm>
            <a:off x="4761578" y="2664902"/>
            <a:ext cx="1333354" cy="110287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spcCol="0" rtlCol="0" anchor="ctr"/>
          <a:lstStyle/>
          <a:p>
            <a:pPr algn="ctr"/>
            <a:r>
              <a:rPr lang="en-US" sz="2000" dirty="0" smtClean="0">
                <a:latin typeface="Chalkboard"/>
                <a:cs typeface="Chalkboard"/>
              </a:rPr>
              <a:t>2-d gauge</a:t>
            </a:r>
          </a:p>
          <a:p>
            <a:pPr algn="ctr"/>
            <a:r>
              <a:rPr lang="en-US" sz="2000" dirty="0" smtClean="0">
                <a:latin typeface="Chalkboard"/>
                <a:cs typeface="Chalkboard"/>
              </a:rPr>
              <a:t>B‘10</a:t>
            </a:r>
            <a:endParaRPr lang="en-US" sz="2000" dirty="0">
              <a:latin typeface="Chalkboard"/>
              <a:cs typeface="Chalkboard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8248497" y="1299225"/>
            <a:ext cx="1934187" cy="6403638"/>
            <a:chOff x="8248497" y="1299225"/>
            <a:chExt cx="1934187" cy="6403638"/>
          </a:xfrm>
        </p:grpSpPr>
        <p:grpSp>
          <p:nvGrpSpPr>
            <p:cNvPr id="14" name="Group 13"/>
            <p:cNvGrpSpPr/>
            <p:nvPr/>
          </p:nvGrpSpPr>
          <p:grpSpPr>
            <a:xfrm>
              <a:off x="8801324" y="2484222"/>
              <a:ext cx="453168" cy="5218641"/>
              <a:chOff x="8801324" y="2484222"/>
              <a:chExt cx="453168" cy="5218641"/>
            </a:xfrm>
          </p:grpSpPr>
          <p:cxnSp>
            <p:nvCxnSpPr>
              <p:cNvPr id="49" name="Straight Connector 48"/>
              <p:cNvCxnSpPr/>
              <p:nvPr/>
            </p:nvCxnSpPr>
            <p:spPr>
              <a:xfrm flipV="1">
                <a:off x="9254492" y="2484222"/>
                <a:ext cx="0" cy="5218641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  <a:prstDash val="dash"/>
                <a:headEnd type="none"/>
                <a:tailEnd type="non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Arrow Connector 50"/>
              <p:cNvCxnSpPr/>
              <p:nvPr/>
            </p:nvCxnSpPr>
            <p:spPr>
              <a:xfrm flipH="1">
                <a:off x="8801324" y="4358985"/>
                <a:ext cx="453168" cy="0"/>
              </a:xfrm>
              <a:prstGeom prst="straightConnector1">
                <a:avLst/>
              </a:prstGeom>
              <a:ln w="28575" cmpd="sng">
                <a:solidFill>
                  <a:schemeClr val="tx1"/>
                </a:solidFill>
                <a:headEnd type="none"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2" name="TextBox 51"/>
            <p:cNvSpPr txBox="1"/>
            <p:nvPr/>
          </p:nvSpPr>
          <p:spPr>
            <a:xfrm>
              <a:off x="8248497" y="1299225"/>
              <a:ext cx="1934187" cy="1181862"/>
            </a:xfrm>
            <a:prstGeom prst="rect">
              <a:avLst/>
            </a:prstGeom>
            <a:noFill/>
          </p:spPr>
          <p:txBody>
            <a:bodyPr wrap="none" lIns="130046" tIns="65023" rIns="130046" bIns="65023" rtlCol="0">
              <a:spAutoFit/>
            </a:bodyPr>
            <a:lstStyle/>
            <a:p>
              <a:r>
                <a:rPr lang="en-US" sz="3400" dirty="0">
                  <a:latin typeface="Chalkboard"/>
                  <a:cs typeface="Chalkboard"/>
                </a:rPr>
                <a:t>d ≤ n</a:t>
              </a:r>
              <a:r>
                <a:rPr lang="en-US" sz="3400" baseline="30000" dirty="0">
                  <a:latin typeface="Chalkboard"/>
                  <a:cs typeface="Chalkboard"/>
                </a:rPr>
                <a:t>1-1/D</a:t>
              </a:r>
              <a:endParaRPr lang="en-US" sz="3400" dirty="0">
                <a:latin typeface="Chalkboard"/>
                <a:cs typeface="Chalkboard"/>
              </a:endParaRPr>
            </a:p>
            <a:p>
              <a:r>
                <a:rPr lang="en-US" sz="3400" dirty="0">
                  <a:latin typeface="Chalkboard"/>
                  <a:cs typeface="Chalkboard"/>
                </a:rPr>
                <a:t>in D-dim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671780" y="2209348"/>
            <a:ext cx="11118751" cy="3463302"/>
            <a:chOff x="1671780" y="2209348"/>
            <a:chExt cx="11118751" cy="3463302"/>
          </a:xfrm>
        </p:grpSpPr>
        <p:sp>
          <p:nvSpPr>
            <p:cNvPr id="53" name="Freeform 52"/>
            <p:cNvSpPr/>
            <p:nvPr/>
          </p:nvSpPr>
          <p:spPr>
            <a:xfrm>
              <a:off x="1671780" y="2209348"/>
              <a:ext cx="10463546" cy="3463302"/>
            </a:xfrm>
            <a:custGeom>
              <a:avLst/>
              <a:gdLst>
                <a:gd name="connsiteX0" fmla="*/ 0 w 7357181"/>
                <a:gd name="connsiteY0" fmla="*/ 0 h 2435134"/>
                <a:gd name="connsiteX1" fmla="*/ 1406365 w 7357181"/>
                <a:gd name="connsiteY1" fmla="*/ 1123101 h 2435134"/>
                <a:gd name="connsiteX2" fmla="*/ 4617917 w 7357181"/>
                <a:gd name="connsiteY2" fmla="*/ 1899825 h 2435134"/>
                <a:gd name="connsiteX3" fmla="*/ 7357181 w 7357181"/>
                <a:gd name="connsiteY3" fmla="*/ 2435134 h 2435134"/>
                <a:gd name="connsiteX4" fmla="*/ 7357181 w 7357181"/>
                <a:gd name="connsiteY4" fmla="*/ 2435134 h 2435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57181" h="2435134">
                  <a:moveTo>
                    <a:pt x="0" y="0"/>
                  </a:moveTo>
                  <a:cubicBezTo>
                    <a:pt x="318356" y="403232"/>
                    <a:pt x="636712" y="806464"/>
                    <a:pt x="1406365" y="1123101"/>
                  </a:cubicBezTo>
                  <a:cubicBezTo>
                    <a:pt x="2176018" y="1439738"/>
                    <a:pt x="3626114" y="1681153"/>
                    <a:pt x="4617917" y="1899825"/>
                  </a:cubicBezTo>
                  <a:cubicBezTo>
                    <a:pt x="5609720" y="2118497"/>
                    <a:pt x="7357181" y="2435134"/>
                    <a:pt x="7357181" y="2435134"/>
                  </a:cubicBezTo>
                  <a:lnTo>
                    <a:pt x="7357181" y="2435134"/>
                  </a:lnTo>
                </a:path>
              </a:pathLst>
            </a:custGeom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lIns="130046" tIns="65023" rIns="130046" bIns="65023" spcCol="0" rtlCol="0" anchor="ctr"/>
            <a:lstStyle/>
            <a:p>
              <a:pPr algn="ctr"/>
              <a:endParaRPr lang="en-US" dirty="0">
                <a:latin typeface="Chalkboard"/>
              </a:endParaRPr>
            </a:p>
          </p:txBody>
        </p:sp>
        <p:cxnSp>
          <p:nvCxnSpPr>
            <p:cNvPr id="54" name="Straight Arrow Connector 53"/>
            <p:cNvCxnSpPr/>
            <p:nvPr/>
          </p:nvCxnSpPr>
          <p:spPr>
            <a:xfrm flipH="1">
              <a:off x="5089972" y="4358985"/>
              <a:ext cx="301541" cy="432912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9898974" y="4446006"/>
              <a:ext cx="2891557" cy="1177756"/>
            </a:xfrm>
            <a:prstGeom prst="rect">
              <a:avLst/>
            </a:prstGeom>
            <a:noFill/>
          </p:spPr>
          <p:txBody>
            <a:bodyPr wrap="none" lIns="130046" tIns="65023" rIns="130046" bIns="65023" rtlCol="0">
              <a:spAutoFit/>
            </a:bodyPr>
            <a:lstStyle/>
            <a:p>
              <a:r>
                <a:rPr lang="en-US" sz="3400" dirty="0">
                  <a:latin typeface="Chalkboard"/>
                  <a:cs typeface="Chalkboard"/>
                </a:rPr>
                <a:t>kd</a:t>
              </a:r>
              <a:r>
                <a:rPr lang="en-US" sz="3400" baseline="30000" dirty="0">
                  <a:latin typeface="Chalkboard"/>
                  <a:cs typeface="Chalkboard"/>
                </a:rPr>
                <a:t>2/(D-1)</a:t>
              </a:r>
              <a:r>
                <a:rPr lang="en-US" sz="3400" dirty="0">
                  <a:latin typeface="Chalkboard"/>
                  <a:cs typeface="Chalkboard"/>
                </a:rPr>
                <a:t> ≤ n</a:t>
              </a:r>
              <a:br>
                <a:rPr lang="en-US" sz="3400" dirty="0">
                  <a:latin typeface="Chalkboard"/>
                  <a:cs typeface="Chalkboard"/>
                </a:rPr>
              </a:br>
              <a:r>
                <a:rPr lang="en-US" sz="3400" dirty="0">
                  <a:latin typeface="Chalkboard"/>
                  <a:cs typeface="Chalkboard"/>
                </a:rPr>
                <a:t>for stabilizer</a:t>
              </a:r>
            </a:p>
          </p:txBody>
        </p:sp>
      </p:grpSp>
      <p:sp>
        <p:nvSpPr>
          <p:cNvPr id="57" name="16-Point Star 56"/>
          <p:cNvSpPr/>
          <p:nvPr/>
        </p:nvSpPr>
        <p:spPr>
          <a:xfrm>
            <a:off x="3030436" y="3212769"/>
            <a:ext cx="1552367" cy="1233236"/>
          </a:xfrm>
          <a:prstGeom prst="star16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spcCol="0" rtlCol="0" anchor="ctr"/>
          <a:lstStyle/>
          <a:p>
            <a:pPr algn="ctr"/>
            <a:r>
              <a:rPr lang="en-US" sz="2800" dirty="0" err="1" smtClean="0">
                <a:solidFill>
                  <a:srgbClr val="FFFF00"/>
                </a:solidFill>
                <a:latin typeface="Chalkboard"/>
                <a:cs typeface="Chalkboard"/>
              </a:rPr>
              <a:t>TZ+</a:t>
            </a:r>
            <a:r>
              <a:rPr lang="en-US" sz="2800" dirty="0" err="1">
                <a:solidFill>
                  <a:srgbClr val="FFFF00"/>
                </a:solidFill>
                <a:latin typeface="Chalkboard"/>
                <a:cs typeface="Chalkboard"/>
              </a:rPr>
              <a:t>us</a:t>
            </a:r>
            <a:endParaRPr lang="en-US" sz="2800" dirty="0">
              <a:solidFill>
                <a:srgbClr val="FFFF00"/>
              </a:solidFill>
              <a:latin typeface="Chalkboard"/>
              <a:cs typeface="Chalkboard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2661935" y="1810952"/>
            <a:ext cx="1238036" cy="89877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latin typeface="Chalkboard"/>
                <a:cs typeface="Chalkboard"/>
              </a:rPr>
              <a:t>hyperbolic</a:t>
            </a:r>
            <a:br>
              <a:rPr lang="en-US" sz="1800" dirty="0" smtClean="0">
                <a:latin typeface="Chalkboard"/>
                <a:cs typeface="Chalkboard"/>
              </a:rPr>
            </a:br>
            <a:r>
              <a:rPr lang="en-US" sz="1800" dirty="0" smtClean="0">
                <a:latin typeface="Chalkboard"/>
                <a:cs typeface="Chalkboard"/>
              </a:rPr>
              <a:t>GL’14</a:t>
            </a:r>
            <a:endParaRPr lang="en-US" sz="1800" dirty="0">
              <a:latin typeface="Chalkboard"/>
              <a:cs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2700913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9" grpId="0" animBg="1"/>
      <p:bldP spid="30" grpId="0" animBg="1"/>
      <p:bldP spid="34" grpId="0" animBg="1"/>
      <p:bldP spid="35" grpId="0" animBg="1"/>
      <p:bldP spid="43" grpId="0" animBg="1"/>
      <p:bldP spid="44" grpId="0" animBg="1"/>
      <p:bldP spid="47" grpId="0" animBg="1"/>
      <p:bldP spid="57" grpId="0" animBg="1"/>
      <p:bldP spid="4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Shape 41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00"/>
              <a:t>Comparing Candidate Self-Correcting Memories</a:t>
            </a:r>
          </a:p>
        </p:txBody>
      </p:sp>
      <p:graphicFrame>
        <p:nvGraphicFramePr>
          <p:cNvPr id="418" name="Table 418"/>
          <p:cNvGraphicFramePr/>
          <p:nvPr/>
        </p:nvGraphicFramePr>
        <p:xfrm>
          <a:off x="571500" y="2222500"/>
          <a:ext cx="11742700" cy="6667496"/>
        </p:xfrm>
        <a:graphic>
          <a:graphicData uri="http://schemas.openxmlformats.org/drawingml/2006/table">
            <a:tbl>
              <a:tblPr firstRow="1" firstCol="1" lastRow="1">
                <a:tableStyleId>{C7B018BB-80A7-4F77-B60F-C8B233D01FF8}</a:tableStyleId>
              </a:tblPr>
              <a:tblGrid>
                <a:gridCol w="4645750"/>
                <a:gridCol w="2731701"/>
                <a:gridCol w="4365249"/>
              </a:tblGrid>
              <a:tr h="833437"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 dirty="0">
                          <a:solidFill>
                            <a:srgbClr val="FFFFFF"/>
                          </a:solidFill>
                        </a:rPr>
                        <a:t>Code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FFFFFF"/>
                          </a:solidFill>
                        </a:rPr>
                        <a:t>Self-correcting?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FFFFFF"/>
                          </a:solidFill>
                        </a:rPr>
                        <a:t>Comments</a:t>
                      </a:r>
                    </a:p>
                  </a:txBody>
                  <a:tcPr marL="50800" marR="50800" marT="50800" marB="50800" anchor="ctr" horzOverflow="overflow"/>
                </a:tc>
              </a:tr>
              <a:tr h="833437">
                <a:tc>
                  <a:txBody>
                    <a:bodyPr/>
                    <a:lstStyle/>
                    <a:p>
                      <a:pPr lvl="0"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3D Bacon-Shor
(Bacon 2005)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E9F0F5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FFFFFF"/>
                          </a:solidFill>
                        </a:rPr>
                        <a:t>no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FF26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No threshold, so no self-correction (Pastawski </a:t>
                      </a:r>
                      <a:r>
                        <a:rPr sz="2200" i="1">
                          <a:solidFill>
                            <a:srgbClr val="444444"/>
                          </a:solidFill>
                        </a:rPr>
                        <a:t>et al</a:t>
                      </a:r>
                      <a:r>
                        <a:rPr sz="2200">
                          <a:solidFill>
                            <a:srgbClr val="444444"/>
                          </a:solidFill>
                        </a:rPr>
                        <a:t>. 2009)</a:t>
                      </a:r>
                    </a:p>
                  </a:txBody>
                  <a:tcPr marL="50800" marR="50800" marT="50800" marB="50800" anchor="ctr" horzOverflow="overflow"/>
                </a:tc>
              </a:tr>
              <a:tr h="833437">
                <a:tc>
                  <a:txBody>
                    <a:bodyPr/>
                    <a:lstStyle/>
                    <a:p>
                      <a:pPr lvl="0"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Welded Code
(Michnicki 2014)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E9F0F5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FFFFFF"/>
                          </a:solidFill>
                        </a:rPr>
                        <a:t>no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FF26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See Brown </a:t>
                      </a:r>
                      <a:r>
                        <a:rPr sz="2200" i="1">
                          <a:solidFill>
                            <a:srgbClr val="444444"/>
                          </a:solidFill>
                        </a:rPr>
                        <a:t>et al</a:t>
                      </a:r>
                      <a:r>
                        <a:rPr sz="2200">
                          <a:solidFill>
                            <a:srgbClr val="444444"/>
                          </a:solidFill>
                        </a:rPr>
                        <a:t>. 2014 </a:t>
                      </a:r>
                      <a:br>
                        <a:rPr sz="2200">
                          <a:solidFill>
                            <a:srgbClr val="444444"/>
                          </a:solidFill>
                        </a:rPr>
                      </a:br>
                      <a:r>
                        <a:rPr sz="2200">
                          <a:solidFill>
                            <a:srgbClr val="444444"/>
                          </a:solidFill>
                        </a:rPr>
                        <a:t>review article for discussion</a:t>
                      </a:r>
                    </a:p>
                  </a:txBody>
                  <a:tcPr marL="50800" marR="50800" marT="50800" marB="50800" anchor="ctr" horzOverflow="overflow"/>
                </a:tc>
              </a:tr>
              <a:tr h="833437">
                <a:tc>
                  <a:txBody>
                    <a:bodyPr/>
                    <a:lstStyle/>
                    <a:p>
                      <a:pPr lvl="0"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Cubic Code
(Haah 2011)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E9F0F5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marginal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FFFB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poly(</a:t>
                      </a:r>
                      <a:r>
                        <a:rPr sz="2200" i="1">
                          <a:solidFill>
                            <a:srgbClr val="444444"/>
                          </a:solidFill>
                        </a:rPr>
                        <a:t>L</a:t>
                      </a:r>
                      <a:r>
                        <a:rPr sz="2200">
                          <a:solidFill>
                            <a:srgbClr val="444444"/>
                          </a:solidFill>
                        </a:rPr>
                        <a:t>) memory lifetime for </a:t>
                      </a:r>
                      <a:r>
                        <a:rPr sz="2200" i="1">
                          <a:solidFill>
                            <a:srgbClr val="444444"/>
                          </a:solidFill>
                        </a:rPr>
                        <a:t>L</a:t>
                      </a:r>
                      <a:r>
                        <a:rPr sz="2200">
                          <a:solidFill>
                            <a:srgbClr val="444444"/>
                          </a:solidFill>
                        </a:rPr>
                        <a:t>&lt; e</a:t>
                      </a:r>
                      <a:r>
                        <a:rPr sz="2200" i="1" baseline="31999">
                          <a:solidFill>
                            <a:srgbClr val="444444"/>
                          </a:solidFill>
                        </a:rPr>
                        <a:t>β/3</a:t>
                      </a:r>
                      <a:endParaRPr sz="2200">
                        <a:solidFill>
                          <a:srgbClr val="444444"/>
                        </a:solidFill>
                      </a:endParaRPr>
                    </a:p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(Bravyi &amp; Haah 2013)</a:t>
                      </a:r>
                    </a:p>
                  </a:txBody>
                  <a:tcPr marL="50800" marR="50800" marT="50800" marB="50800" anchor="ctr" horzOverflow="overflow"/>
                </a:tc>
              </a:tr>
              <a:tr h="833437">
                <a:tc>
                  <a:txBody>
                    <a:bodyPr/>
                    <a:lstStyle/>
                    <a:p>
                      <a:pPr lvl="0"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Embedded Fractal Product Codes
(Brell 2014)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E9F0F5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maybe</a:t>
                      </a:r>
                    </a:p>
                  </a:txBody>
                  <a:tcPr marL="50800" marR="50800" marT="50800" marB="50800" anchor="ctr" horzOverflow="overflow">
                    <a:gradFill flip="none" rotWithShape="1">
                      <a:gsLst>
                        <a:gs pos="0">
                          <a:srgbClr val="72EB00"/>
                        </a:gs>
                        <a:gs pos="100000">
                          <a:srgbClr val="FFFB00"/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very large ground-state degeneracy?</a:t>
                      </a:r>
                    </a:p>
                  </a:txBody>
                  <a:tcPr marL="50800" marR="50800" marT="50800" marB="50800" anchor="ctr" horzOverflow="overflow"/>
                </a:tc>
              </a:tr>
              <a:tr h="833437">
                <a:tc>
                  <a:txBody>
                    <a:bodyPr/>
                    <a:lstStyle/>
                    <a:p>
                      <a:pPr lvl="0"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Gauge Color Codes
(Bombin 2013)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E9F0F5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FFFFFF"/>
                          </a:solidFill>
                        </a:rPr>
                        <a:t>???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82A1AB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Does have a threshold, also has string-like dressed operators</a:t>
                      </a:r>
                    </a:p>
                  </a:txBody>
                  <a:tcPr marL="50800" marR="50800" marT="50800" marB="50800" anchor="ctr" horzOverflow="overflow"/>
                </a:tc>
              </a:tr>
              <a:tr h="833437">
                <a:tc>
                  <a:txBody>
                    <a:bodyPr/>
                    <a:lstStyle/>
                    <a:p>
                      <a:pPr lvl="0"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This talk (BFHS 2014)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E9F0F5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FFFFFF"/>
                          </a:solidFill>
                        </a:rPr>
                        <a:t>???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82A1AB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200">
                          <a:solidFill>
                            <a:srgbClr val="444444"/>
                          </a:solidFill>
                        </a:rPr>
                        <a:t>No strings, concatenated codes have a threshold </a:t>
                      </a:r>
                    </a:p>
                  </a:txBody>
                  <a:tcPr marL="50800" marR="50800" marT="50800" marB="50800" anchor="ctr" horzOverflow="overflow"/>
                </a:tc>
              </a:tr>
              <a:tr h="833437">
                <a:tc gridSpan="3">
                  <a:txBody>
                    <a:bodyPr/>
                    <a:lstStyle/>
                    <a:p>
                      <a:pPr lvl="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dirty="0">
                          <a:solidFill>
                            <a:srgbClr val="FFFFFF"/>
                          </a:solidFill>
                          <a:latin typeface="Chalkboard"/>
                          <a:ea typeface="+mn-ea"/>
                          <a:cs typeface="+mn-cs"/>
                          <a:sym typeface="Helvetica Neue Light"/>
                        </a:rPr>
                        <a:t>Not depicted: Codes with long-range couplings (e.g. several works by the Loss group) or Hamma </a:t>
                      </a:r>
                      <a:r>
                        <a:rPr i="1" dirty="0">
                          <a:solidFill>
                            <a:srgbClr val="FFFFFF"/>
                          </a:solidFill>
                          <a:latin typeface="Chalkboard"/>
                          <a:ea typeface="+mn-ea"/>
                          <a:cs typeface="+mn-cs"/>
                          <a:sym typeface="Helvetica Neue Light"/>
                        </a:rPr>
                        <a:t>et al</a:t>
                      </a:r>
                      <a:r>
                        <a:rPr dirty="0">
                          <a:solidFill>
                            <a:srgbClr val="FFFFFF"/>
                          </a:solidFill>
                          <a:latin typeface="Chalkboard"/>
                          <a:ea typeface="+mn-ea"/>
                          <a:cs typeface="+mn-cs"/>
                          <a:sym typeface="Helvetica Neue Light"/>
                        </a:rPr>
                        <a:t>. 2009</a:t>
                      </a:r>
                    </a:p>
                    <a:p>
                      <a:pPr lvl="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dirty="0">
                          <a:solidFill>
                            <a:srgbClr val="FFFFFF"/>
                          </a:solidFill>
                          <a:latin typeface="Chalkboard"/>
                          <a:ea typeface="+mn-ea"/>
                          <a:cs typeface="+mn-cs"/>
                          <a:sym typeface="Helvetica Neue Light"/>
                        </a:rPr>
                        <a:t>See the talk by Olivier Landon-Cardinal on Friday for more discussion of these types of codes.</a:t>
                      </a:r>
                    </a:p>
                  </a:txBody>
                  <a:tcPr marL="50800" marR="50800" marT="50800" marB="50800" anchor="ctr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Shape 4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00"/>
              <a:t>Challenges with Gauge Hamiltonians</a:t>
            </a:r>
          </a:p>
        </p:txBody>
      </p:sp>
      <p:sp>
        <p:nvSpPr>
          <p:cNvPr id="421" name="Shape 421"/>
          <p:cNvSpPr>
            <a:spLocks noGrp="1"/>
          </p:cNvSpPr>
          <p:nvPr>
            <p:ph type="body" idx="1"/>
          </p:nvPr>
        </p:nvSpPr>
        <p:spPr>
          <a:xfrm>
            <a:off x="571500" y="2222500"/>
            <a:ext cx="11861800" cy="6865194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452627" lvl="0" indent="-452627" defTabSz="238886">
              <a:spcBef>
                <a:spcPts val="17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564">
                <a:solidFill>
                  <a:srgbClr val="747474"/>
                </a:solidFill>
              </a:rPr>
              <a:t>Gauge Hamiltonians are sometimes gapped:</a:t>
            </a:r>
            <a:br>
              <a:rPr sz="3564">
                <a:solidFill>
                  <a:srgbClr val="747474"/>
                </a:solidFill>
              </a:rPr>
            </a:br>
            <a:r>
              <a:rPr sz="2772">
                <a:solidFill>
                  <a:srgbClr val="747474"/>
                </a:solidFill>
              </a:rPr>
              <a:t>(Kitaev 2005; Brell </a:t>
            </a:r>
            <a:r>
              <a:rPr sz="2772" i="1">
                <a:solidFill>
                  <a:srgbClr val="747474"/>
                </a:solidFill>
              </a:rPr>
              <a:t>et al</a:t>
            </a:r>
            <a:r>
              <a:rPr sz="2772">
                <a:solidFill>
                  <a:srgbClr val="747474"/>
                </a:solidFill>
              </a:rPr>
              <a:t>. 2011; Bravyi </a:t>
            </a:r>
            <a:r>
              <a:rPr sz="2772" i="1">
                <a:solidFill>
                  <a:srgbClr val="747474"/>
                </a:solidFill>
              </a:rPr>
              <a:t>et al</a:t>
            </a:r>
            <a:r>
              <a:rPr sz="2772">
                <a:solidFill>
                  <a:srgbClr val="747474"/>
                </a:solidFill>
              </a:rPr>
              <a:t>. 2013)</a:t>
            </a:r>
          </a:p>
          <a:p>
            <a:pPr marL="452627" lvl="0" indent="-452627" defTabSz="238886">
              <a:spcBef>
                <a:spcPts val="17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564">
                <a:solidFill>
                  <a:srgbClr val="747474"/>
                </a:solidFill>
              </a:rPr>
              <a:t>…but sometimes not:</a:t>
            </a:r>
            <a:br>
              <a:rPr sz="3564">
                <a:solidFill>
                  <a:srgbClr val="747474"/>
                </a:solidFill>
              </a:rPr>
            </a:br>
            <a:r>
              <a:rPr sz="2772">
                <a:solidFill>
                  <a:srgbClr val="747474"/>
                </a:solidFill>
              </a:rPr>
              <a:t>(Bacon 2005; Dorier, Becca, &amp; Mila 2005)</a:t>
            </a:r>
            <a:endParaRPr sz="3564">
              <a:solidFill>
                <a:srgbClr val="747474"/>
              </a:solidFill>
            </a:endParaRPr>
          </a:p>
          <a:p>
            <a:pPr marL="452627" lvl="0" indent="-452627" defTabSz="238886">
              <a:spcBef>
                <a:spcPts val="17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564">
                <a:solidFill>
                  <a:srgbClr val="747474"/>
                </a:solidFill>
              </a:rPr>
              <a:t>The simplest example of our code (a wire) reduces to Kitaev’s quantum wire, which is gapped as long as the couplings aren’t equal in magnitude</a:t>
            </a:r>
          </a:p>
          <a:p>
            <a:pPr marL="452627" lvl="0" indent="-452627" defTabSz="238886">
              <a:spcBef>
                <a:spcPts val="17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564">
                <a:solidFill>
                  <a:srgbClr val="747474"/>
                </a:solidFill>
              </a:rPr>
              <a:t>Our codes are a </a:t>
            </a:r>
            <a:r>
              <a:rPr sz="3564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vast generalization</a:t>
            </a:r>
            <a:r>
              <a:rPr sz="3564">
                <a:solidFill>
                  <a:srgbClr val="747474"/>
                </a:solidFill>
              </a:rPr>
              <a:t> of Kitaev’s wire to arbitrary circuits!</a:t>
            </a:r>
          </a:p>
          <a:p>
            <a:pPr marL="452627" lvl="0" indent="-452627" defTabSz="238886">
              <a:spcBef>
                <a:spcPts val="17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564">
                <a:solidFill>
                  <a:srgbClr val="747474"/>
                </a:solidFill>
              </a:rPr>
              <a:t>This undoubtedly has a rich phase diagram… might there be a gapped self-correcting phase, or something more?</a:t>
            </a:r>
          </a:p>
        </p:txBody>
      </p:sp>
      <p:sp>
        <p:nvSpPr>
          <p:cNvPr id="422" name="Shape 422"/>
          <p:cNvSpPr/>
          <p:nvPr/>
        </p:nvSpPr>
        <p:spPr>
          <a:xfrm>
            <a:off x="590249" y="8924807"/>
            <a:ext cx="8810213" cy="7996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just">
              <a:defRPr sz="2200">
                <a:solidFill>
                  <a:srgbClr val="88885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88885A"/>
                </a:solidFill>
              </a:rPr>
              <a:t>Kitaev 2001;   Lieb, Schultz, &amp; Mattis 1961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5606" y="79882"/>
            <a:ext cx="5671332" cy="1262703"/>
          </a:xfrm>
        </p:spPr>
        <p:txBody>
          <a:bodyPr>
            <a:normAutofit/>
          </a:bodyPr>
          <a:lstStyle/>
          <a:p>
            <a:r>
              <a:rPr lang="en-US" dirty="0" smtClean="0"/>
              <a:t>main results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72320" y="4185709"/>
            <a:ext cx="11347871" cy="1814895"/>
          </a:xfrm>
          <a:prstGeom prst="round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spcCol="0" rtlCol="0" anchor="ctr"/>
          <a:lstStyle/>
          <a:p>
            <a:r>
              <a:rPr lang="en-US" sz="3400" dirty="0">
                <a:solidFill>
                  <a:srgbClr val="4F81BD"/>
                </a:solidFill>
                <a:latin typeface="Chalkboard"/>
                <a:cs typeface="Chalkboard"/>
              </a:rPr>
              <a:t>Main Theorem</a:t>
            </a:r>
            <a:r>
              <a:rPr lang="en-US" sz="3400" dirty="0">
                <a:solidFill>
                  <a:schemeClr val="tx1"/>
                </a:solidFill>
                <a:latin typeface="Chalkboard"/>
                <a:cs typeface="Chalkboard"/>
              </a:rPr>
              <a:t>: Given an </a:t>
            </a:r>
            <a:r>
              <a:rPr lang="en-US" sz="3400" dirty="0">
                <a:solidFill>
                  <a:srgbClr val="C0504D"/>
                </a:solidFill>
                <a:latin typeface="Chalkboard"/>
                <a:cs typeface="Chalkboard"/>
              </a:rPr>
              <a:t>[</a:t>
            </a:r>
            <a:r>
              <a:rPr lang="en-US" sz="3400" dirty="0" err="1">
                <a:solidFill>
                  <a:srgbClr val="C0504D"/>
                </a:solidFill>
                <a:latin typeface="Chalkboard"/>
                <a:cs typeface="Chalkboard"/>
              </a:rPr>
              <a:t>n,k,d</a:t>
            </a:r>
            <a:r>
              <a:rPr lang="en-US" sz="3400" dirty="0">
                <a:solidFill>
                  <a:srgbClr val="C0504D"/>
                </a:solidFill>
                <a:latin typeface="Chalkboard"/>
                <a:cs typeface="Chalkboard"/>
              </a:rPr>
              <a:t>]</a:t>
            </a:r>
            <a:r>
              <a:rPr lang="en-US" sz="3400" dirty="0">
                <a:solidFill>
                  <a:schemeClr val="tx1"/>
                </a:solidFill>
                <a:latin typeface="Chalkboard"/>
                <a:cs typeface="Chalkboard"/>
              </a:rPr>
              <a:t> stabilizer code with stabilizer weights </a:t>
            </a:r>
            <a:r>
              <a:rPr lang="en-US" sz="3400" dirty="0">
                <a:solidFill>
                  <a:srgbClr val="C0504D"/>
                </a:solidFill>
                <a:latin typeface="Chalkboard"/>
                <a:cs typeface="Chalkboard"/>
              </a:rPr>
              <a:t>w</a:t>
            </a:r>
            <a:r>
              <a:rPr lang="en-US" sz="3400" baseline="-25000" dirty="0">
                <a:solidFill>
                  <a:srgbClr val="C0504D"/>
                </a:solidFill>
                <a:latin typeface="Chalkboard"/>
                <a:cs typeface="Chalkboard"/>
              </a:rPr>
              <a:t>1,</a:t>
            </a:r>
            <a:r>
              <a:rPr lang="en-US" sz="3400" dirty="0">
                <a:solidFill>
                  <a:srgbClr val="C0504D"/>
                </a:solidFill>
                <a:latin typeface="Chalkboard"/>
                <a:cs typeface="Chalkboard"/>
              </a:rPr>
              <a:t> ..., </a:t>
            </a:r>
            <a:r>
              <a:rPr lang="en-US" sz="3400" dirty="0" err="1">
                <a:solidFill>
                  <a:srgbClr val="C0504D"/>
                </a:solidFill>
                <a:latin typeface="Chalkboard"/>
                <a:cs typeface="Chalkboard"/>
              </a:rPr>
              <a:t>w</a:t>
            </a:r>
            <a:r>
              <a:rPr lang="en-US" sz="3400" baseline="-25000" dirty="0" err="1">
                <a:solidFill>
                  <a:srgbClr val="C0504D"/>
                </a:solidFill>
                <a:latin typeface="Chalkboard"/>
                <a:cs typeface="Chalkboard"/>
              </a:rPr>
              <a:t>n</a:t>
            </a:r>
            <a:r>
              <a:rPr lang="en-US" sz="3400" baseline="-25000" dirty="0">
                <a:solidFill>
                  <a:srgbClr val="C0504D"/>
                </a:solidFill>
                <a:latin typeface="Chalkboard"/>
                <a:cs typeface="Chalkboard"/>
              </a:rPr>
              <a:t>-k</a:t>
            </a:r>
            <a:r>
              <a:rPr lang="en-US" sz="3400" dirty="0">
                <a:solidFill>
                  <a:schemeClr val="tx1"/>
                </a:solidFill>
                <a:latin typeface="Chalkboard"/>
                <a:cs typeface="Chalkboard"/>
              </a:rPr>
              <a:t>, we can construct an </a:t>
            </a:r>
            <a:br>
              <a:rPr lang="en-US" sz="3400" dirty="0">
                <a:solidFill>
                  <a:schemeClr val="tx1"/>
                </a:solidFill>
                <a:latin typeface="Chalkboard"/>
                <a:cs typeface="Chalkboard"/>
              </a:rPr>
            </a:br>
            <a:r>
              <a:rPr lang="en-US" sz="3400" dirty="0">
                <a:solidFill>
                  <a:srgbClr val="C0504D"/>
                </a:solidFill>
                <a:latin typeface="Chalkboard"/>
                <a:cs typeface="Chalkboard"/>
              </a:rPr>
              <a:t>[n’, k, d, w’=O(1)]</a:t>
            </a:r>
            <a:r>
              <a:rPr lang="en-US" sz="3400" dirty="0">
                <a:solidFill>
                  <a:schemeClr val="tx1"/>
                </a:solidFill>
                <a:latin typeface="Chalkboard"/>
                <a:cs typeface="Chalkboard"/>
              </a:rPr>
              <a:t> subsystem code with </a:t>
            </a:r>
            <a:r>
              <a:rPr lang="en-US" sz="3400" dirty="0">
                <a:solidFill>
                  <a:srgbClr val="C0504D"/>
                </a:solidFill>
                <a:latin typeface="Chalkboard"/>
                <a:cs typeface="Chalkboard"/>
              </a:rPr>
              <a:t>n’ = O(n + ∑</a:t>
            </a:r>
            <a:r>
              <a:rPr lang="en-US" sz="3400" baseline="-25000" dirty="0" err="1">
                <a:solidFill>
                  <a:srgbClr val="C0504D"/>
                </a:solidFill>
                <a:latin typeface="Chalkboard"/>
                <a:cs typeface="Chalkboard"/>
              </a:rPr>
              <a:t>i</a:t>
            </a:r>
            <a:r>
              <a:rPr lang="en-US" sz="3400" dirty="0">
                <a:solidFill>
                  <a:srgbClr val="C0504D"/>
                </a:solidFill>
                <a:latin typeface="Chalkboard"/>
                <a:cs typeface="Chalkboard"/>
              </a:rPr>
              <a:t> </a:t>
            </a:r>
            <a:r>
              <a:rPr lang="en-US" sz="3400" dirty="0" err="1">
                <a:solidFill>
                  <a:srgbClr val="C0504D"/>
                </a:solidFill>
                <a:latin typeface="Chalkboard"/>
                <a:cs typeface="Chalkboard"/>
              </a:rPr>
              <a:t>w</a:t>
            </a:r>
            <a:r>
              <a:rPr lang="en-US" sz="3400" baseline="-25000" dirty="0" err="1">
                <a:solidFill>
                  <a:srgbClr val="C0504D"/>
                </a:solidFill>
                <a:latin typeface="Chalkboard"/>
                <a:cs typeface="Chalkboard"/>
              </a:rPr>
              <a:t>i</a:t>
            </a:r>
            <a:r>
              <a:rPr lang="en-US" sz="3400" dirty="0">
                <a:solidFill>
                  <a:srgbClr val="C0504D"/>
                </a:solidFill>
                <a:latin typeface="Chalkboard"/>
                <a:cs typeface="Chalkboard"/>
              </a:rPr>
              <a:t>)</a:t>
            </a:r>
            <a:r>
              <a:rPr lang="en-US" sz="3400" dirty="0">
                <a:solidFill>
                  <a:schemeClr val="tx1"/>
                </a:solidFill>
                <a:latin typeface="Chalkboard"/>
                <a:cs typeface="Chalkboard"/>
              </a:rPr>
              <a:t>.</a:t>
            </a:r>
            <a:endParaRPr lang="en-US" sz="3400" dirty="0">
              <a:solidFill>
                <a:schemeClr val="tx1"/>
              </a:solidFill>
              <a:latin typeface="Chalkboard"/>
              <a:cs typeface="Chalkboard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563557" y="1342585"/>
            <a:ext cx="11661330" cy="2621096"/>
            <a:chOff x="396250" y="944005"/>
            <a:chExt cx="8199373" cy="1842958"/>
          </a:xfrm>
          <a:noFill/>
        </p:grpSpPr>
        <p:sp>
          <p:nvSpPr>
            <p:cNvPr id="13" name="Rounded Rectangle 12"/>
            <p:cNvSpPr/>
            <p:nvPr/>
          </p:nvSpPr>
          <p:spPr>
            <a:xfrm>
              <a:off x="396250" y="944005"/>
              <a:ext cx="8199373" cy="1276098"/>
            </a:xfrm>
            <a:prstGeom prst="roundRect">
              <a:avLst/>
            </a:prstGeom>
            <a:grp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3400" dirty="0">
                  <a:solidFill>
                    <a:srgbClr val="4F81BD"/>
                  </a:solidFill>
                  <a:latin typeface="Chalkboard"/>
                  <a:cs typeface="Chalkboard"/>
                </a:rPr>
                <a:t>More general theorem</a:t>
              </a:r>
              <a:r>
                <a:rPr lang="en-US" sz="3400" dirty="0">
                  <a:solidFill>
                    <a:srgbClr val="000000"/>
                  </a:solidFill>
                  <a:latin typeface="Chalkboard"/>
                  <a:cs typeface="Chalkboard"/>
                </a:rPr>
                <a:t>: Given an </a:t>
              </a:r>
              <a:r>
                <a:rPr lang="en-US" sz="3400" dirty="0">
                  <a:solidFill>
                    <a:srgbClr val="C0504D"/>
                  </a:solidFill>
                  <a:latin typeface="Chalkboard"/>
                  <a:cs typeface="Chalkboard"/>
                </a:rPr>
                <a:t>[</a:t>
              </a:r>
              <a:r>
                <a:rPr lang="en-US" sz="3400" dirty="0" err="1">
                  <a:solidFill>
                    <a:srgbClr val="C0504D"/>
                  </a:solidFill>
                  <a:latin typeface="Chalkboard"/>
                  <a:cs typeface="Chalkboard"/>
                </a:rPr>
                <a:t>n,k,d</a:t>
              </a:r>
              <a:r>
                <a:rPr lang="en-US" sz="3400" dirty="0">
                  <a:solidFill>
                    <a:srgbClr val="C0504D"/>
                  </a:solidFill>
                  <a:latin typeface="Chalkboard"/>
                  <a:cs typeface="Chalkboard"/>
                </a:rPr>
                <a:t>]</a:t>
              </a:r>
              <a:r>
                <a:rPr lang="en-US" sz="3400" dirty="0">
                  <a:solidFill>
                    <a:srgbClr val="000000"/>
                  </a:solidFill>
                  <a:latin typeface="Chalkboard"/>
                  <a:cs typeface="Chalkboard"/>
                </a:rPr>
                <a:t> stabilizer code with a size-</a:t>
              </a:r>
              <a:r>
                <a:rPr lang="en-US" sz="3400" dirty="0">
                  <a:solidFill>
                    <a:schemeClr val="accent2"/>
                  </a:solidFill>
                  <a:latin typeface="Chalkboard"/>
                  <a:cs typeface="Chalkboard"/>
                </a:rPr>
                <a:t>S</a:t>
              </a:r>
              <a:r>
                <a:rPr lang="en-US" sz="3400" dirty="0">
                  <a:solidFill>
                    <a:srgbClr val="000000"/>
                  </a:solidFill>
                  <a:latin typeface="Chalkboard"/>
                  <a:cs typeface="Chalkboard"/>
                </a:rPr>
                <a:t> Fault-Tolerant Error-Detecting Circuit we can construct an </a:t>
              </a:r>
              <a:r>
                <a:rPr lang="en-US" sz="3400" dirty="0">
                  <a:solidFill>
                    <a:srgbClr val="C0504D"/>
                  </a:solidFill>
                  <a:latin typeface="Chalkboard"/>
                  <a:cs typeface="Chalkboard"/>
                </a:rPr>
                <a:t>[n’=O</a:t>
              </a:r>
              <a:r>
                <a:rPr lang="en-US" sz="3400" dirty="0" smtClean="0">
                  <a:solidFill>
                    <a:srgbClr val="C0504D"/>
                  </a:solidFill>
                  <a:latin typeface="Chalkboard"/>
                  <a:cs typeface="Chalkboard"/>
                </a:rPr>
                <a:t>(S)</a:t>
              </a:r>
              <a:r>
                <a:rPr lang="en-US" sz="3400" dirty="0">
                  <a:solidFill>
                    <a:srgbClr val="C0504D"/>
                  </a:solidFill>
                  <a:latin typeface="Chalkboard"/>
                  <a:cs typeface="Chalkboard"/>
                </a:rPr>
                <a:t>, k, d, w’=O(1)]</a:t>
              </a:r>
              <a:r>
                <a:rPr lang="en-US" sz="3400" dirty="0">
                  <a:solidFill>
                    <a:srgbClr val="000000"/>
                  </a:solidFill>
                  <a:latin typeface="Chalkboard"/>
                  <a:cs typeface="Chalkboard"/>
                </a:rPr>
                <a:t> subsystem code.</a:t>
              </a:r>
              <a:endParaRPr lang="en-US" sz="3400" dirty="0">
                <a:solidFill>
                  <a:srgbClr val="000000"/>
                </a:solidFill>
                <a:latin typeface="Chalkboard"/>
                <a:cs typeface="Chalkboard"/>
              </a:endParaRPr>
            </a:p>
          </p:txBody>
        </p:sp>
        <p:sp>
          <p:nvSpPr>
            <p:cNvPr id="16" name="Down Arrow 15"/>
            <p:cNvSpPr/>
            <p:nvPr/>
          </p:nvSpPr>
          <p:spPr>
            <a:xfrm>
              <a:off x="1502167" y="2388105"/>
              <a:ext cx="334504" cy="398858"/>
            </a:xfrm>
            <a:prstGeom prst="downArrow">
              <a:avLst/>
            </a:prstGeom>
            <a:solidFill>
              <a:schemeClr val="accent1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err="1" smtClean="0">
                <a:latin typeface="Chalkboard"/>
                <a:cs typeface="Chalkboard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746824" y="6210062"/>
            <a:ext cx="5716888" cy="2806461"/>
            <a:chOff x="4743860" y="4366449"/>
            <a:chExt cx="4019687" cy="1973293"/>
          </a:xfrm>
        </p:grpSpPr>
        <p:sp>
          <p:nvSpPr>
            <p:cNvPr id="15" name="Rounded Rectangle 14"/>
            <p:cNvSpPr/>
            <p:nvPr/>
          </p:nvSpPr>
          <p:spPr>
            <a:xfrm>
              <a:off x="4743860" y="4862007"/>
              <a:ext cx="4019687" cy="1477735"/>
            </a:xfrm>
            <a:prstGeom prst="roundRect">
              <a:avLst/>
            </a:prstGeom>
            <a:solidFill>
              <a:srgbClr val="FFFFFF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3400" dirty="0">
                  <a:solidFill>
                    <a:schemeClr val="accent1"/>
                  </a:solidFill>
                  <a:latin typeface="Chalkboard"/>
                  <a:cs typeface="Chalkboard"/>
                </a:rPr>
                <a:t>Also needed</a:t>
              </a:r>
              <a:r>
                <a:rPr lang="en-US" sz="3400" dirty="0">
                  <a:solidFill>
                    <a:srgbClr val="000000"/>
                  </a:solidFill>
                  <a:latin typeface="Chalkboard"/>
                  <a:cs typeface="Chalkboard"/>
                </a:rPr>
                <a:t>: New F-T E-D circuit for measuring a weight-</a:t>
              </a:r>
              <a:r>
                <a:rPr lang="en-US" sz="3400" dirty="0">
                  <a:solidFill>
                    <a:srgbClr val="C0504D"/>
                  </a:solidFill>
                  <a:latin typeface="Chalkboard"/>
                  <a:cs typeface="Chalkboard"/>
                </a:rPr>
                <a:t>w</a:t>
              </a:r>
              <a:r>
                <a:rPr lang="en-US" sz="3400" dirty="0">
                  <a:solidFill>
                    <a:srgbClr val="000000"/>
                  </a:solidFill>
                  <a:latin typeface="Chalkboard"/>
                  <a:cs typeface="Chalkboard"/>
                </a:rPr>
                <a:t> stabilizer using </a:t>
              </a:r>
              <a:r>
                <a:rPr lang="en-US" sz="3400" dirty="0">
                  <a:solidFill>
                    <a:srgbClr val="C0504D"/>
                  </a:solidFill>
                  <a:latin typeface="Chalkboard"/>
                  <a:cs typeface="Chalkboard"/>
                </a:rPr>
                <a:t>O(w)</a:t>
              </a:r>
              <a:r>
                <a:rPr lang="en-US" sz="3400" dirty="0">
                  <a:solidFill>
                    <a:srgbClr val="000000"/>
                  </a:solidFill>
                  <a:latin typeface="Chalkboard"/>
                  <a:cs typeface="Chalkboard"/>
                </a:rPr>
                <a:t> gates.</a:t>
              </a:r>
              <a:endParaRPr lang="en-US" sz="3400" dirty="0">
                <a:solidFill>
                  <a:srgbClr val="000000"/>
                </a:solidFill>
                <a:latin typeface="Chalkboard"/>
                <a:cs typeface="Chalkboard"/>
              </a:endParaRPr>
            </a:p>
          </p:txBody>
        </p:sp>
        <p:sp>
          <p:nvSpPr>
            <p:cNvPr id="17" name="Up Arrow 16"/>
            <p:cNvSpPr/>
            <p:nvPr/>
          </p:nvSpPr>
          <p:spPr>
            <a:xfrm>
              <a:off x="5803882" y="4366449"/>
              <a:ext cx="388325" cy="346377"/>
            </a:xfrm>
            <a:prstGeom prst="upArrow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err="1" smtClean="0">
                <a:latin typeface="Chalkboard"/>
                <a:cs typeface="Chalkboard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18502" y="6404124"/>
            <a:ext cx="5869810" cy="1912505"/>
            <a:chOff x="218502" y="6404124"/>
            <a:chExt cx="5869810" cy="1912505"/>
          </a:xfrm>
        </p:grpSpPr>
        <p:grpSp>
          <p:nvGrpSpPr>
            <p:cNvPr id="18" name="Group 17"/>
            <p:cNvGrpSpPr/>
            <p:nvPr/>
          </p:nvGrpSpPr>
          <p:grpSpPr>
            <a:xfrm>
              <a:off x="218502" y="6404124"/>
              <a:ext cx="5869810" cy="1912505"/>
              <a:chOff x="153634" y="4502900"/>
              <a:chExt cx="4127210" cy="1344730"/>
            </a:xfrm>
          </p:grpSpPr>
          <p:sp>
            <p:nvSpPr>
              <p:cNvPr id="5" name="Rounded Rectangle 4"/>
              <p:cNvSpPr/>
              <p:nvPr/>
            </p:nvSpPr>
            <p:spPr>
              <a:xfrm>
                <a:off x="153634" y="4976038"/>
                <a:ext cx="4127210" cy="871592"/>
              </a:xfrm>
              <a:prstGeom prst="roundRect">
                <a:avLst/>
              </a:prstGeom>
              <a:noFill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l"/>
                <a:r>
                  <a:rPr lang="en-US" sz="3400" dirty="0">
                    <a:solidFill>
                      <a:schemeClr val="tx1"/>
                    </a:solidFill>
                    <a:latin typeface="Chalkboard"/>
                    <a:cs typeface="Chalkboard"/>
                  </a:rPr>
                  <a:t>Subsystem codes exist with </a:t>
                </a:r>
                <a:br>
                  <a:rPr lang="en-US" sz="3400" dirty="0">
                    <a:solidFill>
                      <a:schemeClr val="tx1"/>
                    </a:solidFill>
                    <a:latin typeface="Chalkboard"/>
                    <a:cs typeface="Chalkboard"/>
                  </a:rPr>
                </a:br>
                <a:r>
                  <a:rPr lang="en-US" sz="3400" dirty="0">
                    <a:solidFill>
                      <a:schemeClr val="tx1"/>
                    </a:solidFill>
                    <a:latin typeface="Chalkboard"/>
                    <a:cs typeface="Chalkboard"/>
                  </a:rPr>
                  <a:t>k=1, w=O(1),</a:t>
                </a:r>
                <a:endParaRPr lang="en-US" sz="3400" dirty="0">
                  <a:solidFill>
                    <a:schemeClr val="tx1"/>
                  </a:solidFill>
                  <a:latin typeface="Chalkboard"/>
                  <a:cs typeface="Chalkboard"/>
                </a:endParaRPr>
              </a:p>
            </p:txBody>
          </p:sp>
          <p:sp>
            <p:nvSpPr>
              <p:cNvPr id="14" name="Down Arrow 13"/>
              <p:cNvSpPr/>
              <p:nvPr/>
            </p:nvSpPr>
            <p:spPr>
              <a:xfrm>
                <a:off x="1836671" y="4502900"/>
                <a:ext cx="334504" cy="398858"/>
              </a:xfrm>
              <a:prstGeom prst="downArrow">
                <a:avLst/>
              </a:prstGeom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 err="1" smtClean="0">
                  <a:latin typeface="Chalkboard"/>
                  <a:cs typeface="Chalkboard"/>
                </a:endParaRPr>
              </a:p>
            </p:txBody>
          </p:sp>
        </p:grpSp>
        <p:pic>
          <p:nvPicPr>
            <p:cNvPr id="3" name="Picture 2" descr="latex-image-1.pd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37183" y="7684480"/>
              <a:ext cx="2552700" cy="4699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94905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stabilizer codes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1258" y="1678129"/>
            <a:ext cx="10731598" cy="2232405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pPr marL="487672" indent="-487672" algn="l">
              <a:buFont typeface="Arial"/>
              <a:buChar char="•"/>
            </a:pPr>
            <a:r>
              <a:rPr lang="en-US" sz="3400" dirty="0">
                <a:solidFill>
                  <a:schemeClr val="accent2"/>
                </a:solidFill>
                <a:latin typeface="Chalkboard"/>
                <a:cs typeface="Chalkboard"/>
              </a:rPr>
              <a:t>S </a:t>
            </a:r>
            <a:r>
              <a:rPr lang="en-US" sz="3400" dirty="0">
                <a:latin typeface="Chalkboard"/>
                <a:cs typeface="Chalkboard"/>
              </a:rPr>
              <a:t>= subgroup of ±{I, X, XZ, Z}</a:t>
            </a:r>
            <a:r>
              <a:rPr lang="en-US" sz="3400" baseline="30000" dirty="0">
                <a:latin typeface="Chalkboard"/>
                <a:cs typeface="Chalkboard"/>
              </a:rPr>
              <a:t>n</a:t>
            </a:r>
          </a:p>
          <a:p>
            <a:pPr marL="487672" indent="-487672" algn="l">
              <a:buFont typeface="Arial"/>
              <a:buChar char="•"/>
            </a:pPr>
            <a:r>
              <a:rPr lang="en-US" sz="3400" dirty="0" err="1">
                <a:latin typeface="Chalkboard"/>
                <a:cs typeface="Chalkboard"/>
              </a:rPr>
              <a:t>codespace</a:t>
            </a:r>
            <a:r>
              <a:rPr lang="en-US" sz="3400" dirty="0">
                <a:latin typeface="Chalkboard"/>
                <a:cs typeface="Chalkboard"/>
              </a:rPr>
              <a:t> </a:t>
            </a:r>
            <a:r>
              <a:rPr lang="en-US" sz="3400" dirty="0">
                <a:solidFill>
                  <a:srgbClr val="C0504D"/>
                </a:solidFill>
                <a:latin typeface="Chalkboard"/>
                <a:cs typeface="Chalkboard"/>
              </a:rPr>
              <a:t>V </a:t>
            </a:r>
            <a:r>
              <a:rPr lang="en-US" sz="3400" dirty="0">
                <a:latin typeface="Chalkboard"/>
                <a:cs typeface="Chalkboard"/>
              </a:rPr>
              <a:t>= {|</a:t>
            </a:r>
            <a:r>
              <a:rPr lang="en-US" sz="3400" dirty="0" err="1">
                <a:latin typeface="Chalkboard"/>
                <a:cs typeface="Chalkboard"/>
              </a:rPr>
              <a:t>ψ</a:t>
            </a:r>
            <a:r>
              <a:rPr lang="en-US" sz="3400" dirty="0">
                <a:latin typeface="Chalkboard"/>
                <a:cs typeface="Chalkboard"/>
              </a:rPr>
              <a:t>⟩ : </a:t>
            </a:r>
            <a:r>
              <a:rPr lang="en-US" sz="3400" dirty="0" err="1">
                <a:latin typeface="Chalkboard"/>
                <a:cs typeface="Chalkboard"/>
              </a:rPr>
              <a:t>s|ψ</a:t>
            </a:r>
            <a:r>
              <a:rPr lang="en-US" sz="3400" dirty="0">
                <a:latin typeface="Chalkboard"/>
                <a:cs typeface="Chalkboard"/>
              </a:rPr>
              <a:t>⟩=|</a:t>
            </a:r>
            <a:r>
              <a:rPr lang="en-US" sz="3400" dirty="0" err="1">
                <a:latin typeface="Chalkboard"/>
                <a:cs typeface="Chalkboard"/>
              </a:rPr>
              <a:t>ψ</a:t>
            </a:r>
            <a:r>
              <a:rPr lang="en-US" sz="3400" dirty="0">
                <a:latin typeface="Chalkboard"/>
                <a:cs typeface="Chalkboard"/>
              </a:rPr>
              <a:t>⟩ for all </a:t>
            </a:r>
            <a:r>
              <a:rPr lang="en-US" sz="3400" dirty="0" err="1">
                <a:latin typeface="Chalkboard"/>
                <a:cs typeface="Chalkboard"/>
              </a:rPr>
              <a:t>s∈S</a:t>
            </a:r>
            <a:r>
              <a:rPr lang="en-US" sz="3400" dirty="0">
                <a:latin typeface="Chalkboard"/>
                <a:cs typeface="Chalkboard"/>
              </a:rPr>
              <a:t>}</a:t>
            </a:r>
          </a:p>
          <a:p>
            <a:pPr marL="487672" indent="-487672" algn="l">
              <a:buFont typeface="Arial"/>
              <a:buChar char="•"/>
            </a:pPr>
            <a:r>
              <a:rPr lang="en-US" sz="3400" dirty="0" err="1">
                <a:latin typeface="Chalkboard"/>
                <a:cs typeface="Chalkboard"/>
              </a:rPr>
              <a:t>Paulis</a:t>
            </a:r>
            <a:r>
              <a:rPr lang="en-US" sz="3400" dirty="0">
                <a:latin typeface="Chalkboard"/>
                <a:cs typeface="Chalkboard"/>
              </a:rPr>
              <a:t> </a:t>
            </a:r>
            <a:r>
              <a:rPr lang="en-US" sz="3400" dirty="0" err="1">
                <a:latin typeface="Chalkboard"/>
                <a:cs typeface="Chalkboard"/>
              </a:rPr>
              <a:t>anticommuting</a:t>
            </a:r>
            <a:r>
              <a:rPr lang="en-US" sz="3400" dirty="0">
                <a:latin typeface="Chalkboard"/>
                <a:cs typeface="Chalkboard"/>
              </a:rPr>
              <a:t> with some </a:t>
            </a:r>
            <a:r>
              <a:rPr lang="en-US" sz="3400" dirty="0" err="1">
                <a:latin typeface="Chalkboard"/>
                <a:cs typeface="Chalkboard"/>
              </a:rPr>
              <a:t>s∈S</a:t>
            </a:r>
            <a:r>
              <a:rPr lang="en-US" sz="3400" dirty="0">
                <a:latin typeface="Chalkboard"/>
                <a:cs typeface="Chalkboard"/>
              </a:rPr>
              <a:t> are </a:t>
            </a:r>
            <a:r>
              <a:rPr lang="en-US" sz="3400" dirty="0">
                <a:solidFill>
                  <a:srgbClr val="C0504D"/>
                </a:solidFill>
                <a:latin typeface="Chalkboard"/>
                <a:cs typeface="Chalkboard"/>
              </a:rPr>
              <a:t>detected</a:t>
            </a:r>
          </a:p>
          <a:p>
            <a:pPr marL="487672" indent="-487672" algn="l">
              <a:buFont typeface="Arial"/>
              <a:buChar char="•"/>
            </a:pPr>
            <a:r>
              <a:rPr lang="en-US" sz="3400" dirty="0">
                <a:solidFill>
                  <a:srgbClr val="C0504D"/>
                </a:solidFill>
                <a:latin typeface="Chalkboard"/>
                <a:cs typeface="Chalkboard"/>
              </a:rPr>
              <a:t>logical operators</a:t>
            </a:r>
            <a:r>
              <a:rPr lang="en-US" sz="3400" dirty="0">
                <a:latin typeface="Chalkboard"/>
                <a:cs typeface="Chalkboard"/>
              </a:rPr>
              <a:t> commute with all of S</a:t>
            </a:r>
            <a:endParaRPr lang="en-US" sz="3400" dirty="0">
              <a:solidFill>
                <a:srgbClr val="FFFF00"/>
              </a:solidFill>
              <a:latin typeface="Chalkboard"/>
              <a:cs typeface="Chalkboard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03101" y="3941005"/>
            <a:ext cx="7388665" cy="2373554"/>
          </a:xfrm>
          <a:prstGeom prst="round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0046" tIns="65023" rIns="130046" bIns="6502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3400" dirty="0">
                <a:solidFill>
                  <a:srgbClr val="4F81BD"/>
                </a:solidFill>
                <a:latin typeface="Chalkboard"/>
                <a:cs typeface="Chalkboard"/>
              </a:rPr>
              <a:t>3-bit repetition code</a:t>
            </a:r>
          </a:p>
          <a:p>
            <a:r>
              <a:rPr lang="en-US" sz="3400" dirty="0">
                <a:solidFill>
                  <a:schemeClr val="tx1"/>
                </a:solidFill>
                <a:latin typeface="Chalkboard"/>
                <a:cs typeface="Chalkboard"/>
              </a:rPr>
              <a:t> S = &lt;ZZI, IZZ&gt; = &lt;I⊗Z⊗Z, Z⊗Z⊗I&gt;</a:t>
            </a:r>
          </a:p>
          <a:p>
            <a:r>
              <a:rPr lang="en-US" sz="3400" dirty="0">
                <a:solidFill>
                  <a:schemeClr val="tx1"/>
                </a:solidFill>
                <a:latin typeface="Chalkboard"/>
                <a:cs typeface="Chalkboard"/>
              </a:rPr>
              <a:t>V = span{|000&gt;, |111&gt;}</a:t>
            </a:r>
          </a:p>
          <a:p>
            <a:r>
              <a:rPr lang="en-US" sz="3400" dirty="0">
                <a:solidFill>
                  <a:schemeClr val="tx1"/>
                </a:solidFill>
                <a:latin typeface="Chalkboard"/>
                <a:cs typeface="Chalkboard"/>
              </a:rPr>
              <a:t>logical operators &lt;XXX, ZII&gt;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4733740"/>
              </p:ext>
            </p:extLst>
          </p:nvPr>
        </p:nvGraphicFramePr>
        <p:xfrm>
          <a:off x="1510034" y="7099307"/>
          <a:ext cx="10187094" cy="2090220"/>
        </p:xfrm>
        <a:graphic>
          <a:graphicData uri="http://schemas.openxmlformats.org/drawingml/2006/table">
            <a:tbl>
              <a:tblPr firstRow="1" bandRow="1">
                <a:tableStyleId>{C7B018BB-80A7-4F77-B60F-C8B233D01FF8}</a:tableStyleId>
              </a:tblPr>
              <a:tblGrid>
                <a:gridCol w="1697849"/>
                <a:gridCol w="1697849"/>
                <a:gridCol w="1697849"/>
                <a:gridCol w="1697849"/>
                <a:gridCol w="1697849"/>
                <a:gridCol w="1697849"/>
              </a:tblGrid>
              <a:tr h="965779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halkboard"/>
                          <a:cs typeface="Chalkboard"/>
                        </a:rPr>
                        <a:t>stabilizer</a:t>
                      </a:r>
                    </a:p>
                    <a:p>
                      <a:pPr algn="ctr"/>
                      <a:r>
                        <a:rPr lang="en-US" dirty="0" smtClean="0">
                          <a:latin typeface="Chalkboard"/>
                          <a:cs typeface="Chalkboard"/>
                        </a:rPr>
                        <a:t>generators</a:t>
                      </a:r>
                      <a:endParaRPr lang="en-US" dirty="0">
                        <a:latin typeface="Chalkboard"/>
                        <a:cs typeface="Chalkboard"/>
                      </a:endParaRPr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halkboard"/>
                          <a:cs typeface="Chalkboard"/>
                        </a:rPr>
                        <a:t>logical</a:t>
                      </a:r>
                    </a:p>
                    <a:p>
                      <a:pPr algn="ctr"/>
                      <a:r>
                        <a:rPr lang="en-US" dirty="0" err="1" smtClean="0">
                          <a:latin typeface="Chalkboard"/>
                          <a:cs typeface="Chalkboard"/>
                        </a:rPr>
                        <a:t>qubit</a:t>
                      </a:r>
                      <a:r>
                        <a:rPr lang="en-US" dirty="0" smtClean="0">
                          <a:latin typeface="Chalkboard"/>
                          <a:cs typeface="Chalkboard"/>
                        </a:rPr>
                        <a:t> 1</a:t>
                      </a:r>
                      <a:endParaRPr lang="en-US" dirty="0">
                        <a:latin typeface="Chalkboard"/>
                        <a:cs typeface="Chalkboard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halkboard"/>
                          <a:cs typeface="Chalkboard"/>
                        </a:rPr>
                        <a:t>logical</a:t>
                      </a:r>
                    </a:p>
                    <a:p>
                      <a:pPr algn="ctr"/>
                      <a:r>
                        <a:rPr lang="en-US" dirty="0" err="1" smtClean="0">
                          <a:latin typeface="Chalkboard"/>
                          <a:cs typeface="Chalkboard"/>
                        </a:rPr>
                        <a:t>qubit</a:t>
                      </a:r>
                      <a:r>
                        <a:rPr lang="en-US" baseline="0" dirty="0" smtClean="0">
                          <a:latin typeface="Chalkboard"/>
                          <a:cs typeface="Chalkboard"/>
                        </a:rPr>
                        <a:t> 2</a:t>
                      </a:r>
                      <a:endParaRPr lang="en-US" dirty="0">
                        <a:latin typeface="Chalkboard"/>
                        <a:cs typeface="Chalkboard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12444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halkboard"/>
                          <a:cs typeface="Chalkboard"/>
                        </a:rPr>
                        <a:t>XX</a:t>
                      </a:r>
                    </a:p>
                    <a:p>
                      <a:pPr algn="ctr"/>
                      <a:r>
                        <a:rPr lang="en-US" dirty="0" smtClean="0">
                          <a:latin typeface="Chalkboard"/>
                          <a:cs typeface="Chalkboard"/>
                        </a:rPr>
                        <a:t>XX</a:t>
                      </a:r>
                      <a:endParaRPr lang="en-US" dirty="0">
                        <a:latin typeface="Chalkboard"/>
                        <a:cs typeface="Chalkboard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halkboard"/>
                          <a:cs typeface="Chalkboard"/>
                        </a:rPr>
                        <a:t>ZZ</a:t>
                      </a:r>
                    </a:p>
                    <a:p>
                      <a:pPr algn="ctr"/>
                      <a:r>
                        <a:rPr lang="en-US" dirty="0" smtClean="0">
                          <a:latin typeface="Chalkboard"/>
                          <a:cs typeface="Chalkboard"/>
                        </a:rPr>
                        <a:t>ZZ</a:t>
                      </a:r>
                      <a:endParaRPr lang="en-US" dirty="0">
                        <a:latin typeface="Chalkboard"/>
                        <a:cs typeface="Chalkboard"/>
                      </a:endParaRPr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halkboard"/>
                          <a:cs typeface="Chalkboard"/>
                        </a:rPr>
                        <a:t>ZI</a:t>
                      </a:r>
                    </a:p>
                    <a:p>
                      <a:pPr algn="ctr"/>
                      <a:r>
                        <a:rPr lang="en-US" dirty="0" smtClean="0">
                          <a:latin typeface="Chalkboard"/>
                          <a:cs typeface="Chalkboard"/>
                        </a:rPr>
                        <a:t>ZI</a:t>
                      </a:r>
                      <a:endParaRPr lang="en-US" dirty="0">
                        <a:latin typeface="Chalkboard"/>
                        <a:cs typeface="Chalkboard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halkboard"/>
                          <a:cs typeface="Chalkboard"/>
                        </a:rPr>
                        <a:t>XX</a:t>
                      </a:r>
                    </a:p>
                    <a:p>
                      <a:pPr algn="ctr"/>
                      <a:r>
                        <a:rPr lang="en-US" dirty="0" smtClean="0">
                          <a:latin typeface="Chalkboard"/>
                          <a:cs typeface="Chalkboard"/>
                        </a:rPr>
                        <a:t>I</a:t>
                      </a:r>
                      <a:r>
                        <a:rPr lang="en-US" baseline="0" dirty="0" smtClean="0">
                          <a:latin typeface="Chalkboard"/>
                          <a:cs typeface="Chalkboard"/>
                        </a:rPr>
                        <a:t> I</a:t>
                      </a:r>
                      <a:endParaRPr lang="en-US" dirty="0">
                        <a:latin typeface="Chalkboard"/>
                        <a:cs typeface="Chalkboard"/>
                      </a:endParaRPr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halkboard"/>
                          <a:cs typeface="Chalkboard"/>
                        </a:rPr>
                        <a:t>IZ</a:t>
                      </a:r>
                    </a:p>
                    <a:p>
                      <a:pPr algn="ctr"/>
                      <a:r>
                        <a:rPr lang="en-US" dirty="0" smtClean="0">
                          <a:latin typeface="Chalkboard"/>
                          <a:cs typeface="Chalkboard"/>
                        </a:rPr>
                        <a:t>IZ</a:t>
                      </a:r>
                      <a:endParaRPr lang="en-US" dirty="0">
                        <a:latin typeface="Chalkboard"/>
                        <a:cs typeface="Chalkboard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halkboard"/>
                          <a:cs typeface="Chalkboard"/>
                        </a:rPr>
                        <a:t>I I</a:t>
                      </a:r>
                    </a:p>
                    <a:p>
                      <a:pPr algn="ctr"/>
                      <a:r>
                        <a:rPr lang="en-US" dirty="0" smtClean="0">
                          <a:latin typeface="Chalkboard"/>
                          <a:cs typeface="Chalkboard"/>
                        </a:rPr>
                        <a:t>XX</a:t>
                      </a:r>
                      <a:endParaRPr lang="en-US" dirty="0">
                        <a:latin typeface="Chalkboard"/>
                        <a:cs typeface="Chalkboard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183788" y="6247683"/>
            <a:ext cx="52924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1"/>
                </a:solidFill>
                <a:latin typeface="Chalkboard"/>
                <a:cs typeface="Chalkboard"/>
              </a:rPr>
              <a:t>4-qubit code, distance 2</a:t>
            </a:r>
            <a:endParaRPr lang="en-US" dirty="0">
              <a:solidFill>
                <a:schemeClr val="accent1"/>
              </a:solidFill>
              <a:latin typeface="Chalkboard"/>
              <a:cs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404550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subsystem/gauge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5360" y="2001502"/>
            <a:ext cx="11590529" cy="3984637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4F81BD"/>
                </a:solidFill>
              </a:rPr>
              <a:t>Replace some logical </a:t>
            </a:r>
            <a:r>
              <a:rPr lang="en-US" dirty="0" err="1" smtClean="0">
                <a:solidFill>
                  <a:srgbClr val="4F81BD"/>
                </a:solidFill>
              </a:rPr>
              <a:t>qubits</a:t>
            </a:r>
            <a:r>
              <a:rPr lang="en-US" dirty="0" smtClean="0">
                <a:solidFill>
                  <a:srgbClr val="4F81BD"/>
                </a:solidFill>
              </a:rPr>
              <a:t> with “gauge” </a:t>
            </a:r>
            <a:r>
              <a:rPr lang="en-US" dirty="0" err="1" smtClean="0">
                <a:solidFill>
                  <a:srgbClr val="4F81BD"/>
                </a:solidFill>
              </a:rPr>
              <a:t>qubits</a:t>
            </a:r>
            <a:r>
              <a:rPr lang="en-US" dirty="0" smtClean="0">
                <a:solidFill>
                  <a:srgbClr val="4F81BD"/>
                </a:solidFill>
              </a:rPr>
              <a:t>:</a:t>
            </a:r>
          </a:p>
          <a:p>
            <a:pPr lvl="1"/>
            <a:r>
              <a:rPr lang="en-US" dirty="0" smtClean="0"/>
              <a:t>Like logical </a:t>
            </a:r>
            <a:r>
              <a:rPr lang="en-US" dirty="0" err="1" smtClean="0"/>
              <a:t>qubits</a:t>
            </a:r>
            <a:r>
              <a:rPr lang="en-US" dirty="0" smtClean="0"/>
              <a:t>: Commute with stabilizers and errors. Contents can be arbitrary for logical code states.</a:t>
            </a:r>
          </a:p>
          <a:p>
            <a:pPr lvl="1"/>
            <a:r>
              <a:rPr lang="en-US" dirty="0" smtClean="0"/>
              <a:t>Like stabilizer </a:t>
            </a:r>
            <a:r>
              <a:rPr lang="en-US" dirty="0" err="1" smtClean="0"/>
              <a:t>qubits</a:t>
            </a:r>
            <a:r>
              <a:rPr lang="en-US" dirty="0" smtClean="0"/>
              <a:t>: Don’t care about preserving.</a:t>
            </a:r>
            <a:br>
              <a:rPr lang="en-US" dirty="0" smtClean="0"/>
            </a:br>
            <a:r>
              <a:rPr lang="en-US" dirty="0" smtClean="0"/>
              <a:t>Can (and should) measure during decoding.</a:t>
            </a:r>
          </a:p>
          <a:p>
            <a:r>
              <a:rPr lang="en-US" dirty="0" smtClean="0">
                <a:solidFill>
                  <a:srgbClr val="4F81BD"/>
                </a:solidFill>
              </a:rPr>
              <a:t>Advantages</a:t>
            </a:r>
            <a:r>
              <a:rPr lang="en-US" dirty="0" smtClean="0"/>
              <a:t>: </a:t>
            </a:r>
            <a:r>
              <a:rPr lang="en-US" dirty="0" err="1" smtClean="0"/>
              <a:t>sparsity</a:t>
            </a:r>
            <a:r>
              <a:rPr lang="en-US" dirty="0" smtClean="0"/>
              <a:t>, simpler decoding, </a:t>
            </a:r>
            <a:br>
              <a:rPr lang="en-US" dirty="0" smtClean="0"/>
            </a:br>
            <a:r>
              <a:rPr lang="en-US" dirty="0" smtClean="0"/>
              <a:t>(sometimes) better thresholds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975361" y="6419053"/>
            <a:ext cx="9980764" cy="2373554"/>
            <a:chOff x="685800" y="4513396"/>
            <a:chExt cx="7017725" cy="1668905"/>
          </a:xfrm>
        </p:grpSpPr>
        <p:sp>
          <p:nvSpPr>
            <p:cNvPr id="5" name="Rounded Rectangle 4"/>
            <p:cNvSpPr/>
            <p:nvPr/>
          </p:nvSpPr>
          <p:spPr>
            <a:xfrm>
              <a:off x="685800" y="4513396"/>
              <a:ext cx="7017725" cy="1668905"/>
            </a:xfrm>
            <a:prstGeom prst="round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3400" dirty="0">
                  <a:solidFill>
                    <a:schemeClr val="accent1"/>
                  </a:solidFill>
                  <a:latin typeface="Chalkboard"/>
                  <a:cs typeface="Chalkboard"/>
                </a:rPr>
                <a:t>4-qubit code, distance </a:t>
              </a:r>
              <a:r>
                <a:rPr lang="en-US" sz="3400" dirty="0" smtClean="0">
                  <a:solidFill>
                    <a:schemeClr val="accent1"/>
                  </a:solidFill>
                  <a:latin typeface="Chalkboard"/>
                  <a:cs typeface="Chalkboard"/>
                </a:rPr>
                <a:t>2</a:t>
              </a:r>
            </a:p>
            <a:p>
              <a:r>
                <a:rPr lang="en-US" sz="3400" dirty="0" smtClean="0">
                  <a:solidFill>
                    <a:schemeClr val="tx1"/>
                  </a:solidFill>
                  <a:latin typeface="Chalkboard"/>
                  <a:cs typeface="Chalkboard"/>
                </a:rPr>
                <a:t>stabilizer generators. logical </a:t>
              </a:r>
              <a:r>
                <a:rPr lang="en-US" sz="3400" dirty="0" err="1" smtClean="0">
                  <a:solidFill>
                    <a:schemeClr val="tx1"/>
                  </a:solidFill>
                  <a:latin typeface="Chalkboard"/>
                  <a:cs typeface="Chalkboard"/>
                </a:rPr>
                <a:t>qubit</a:t>
              </a:r>
              <a:r>
                <a:rPr lang="en-US" sz="3400" dirty="0" smtClean="0">
                  <a:solidFill>
                    <a:schemeClr val="tx1"/>
                  </a:solidFill>
                  <a:latin typeface="Chalkboard"/>
                  <a:cs typeface="Chalkboard"/>
                </a:rPr>
                <a:t>. </a:t>
              </a:r>
              <a:r>
                <a:rPr lang="en-US" sz="3400" dirty="0" smtClean="0">
                  <a:solidFill>
                    <a:schemeClr val="accent2"/>
                  </a:solidFill>
                  <a:latin typeface="Chalkboard"/>
                  <a:cs typeface="Chalkboard"/>
                </a:rPr>
                <a:t>gauge</a:t>
              </a:r>
              <a:r>
                <a:rPr lang="en-US" sz="3400" dirty="0" smtClean="0">
                  <a:solidFill>
                    <a:schemeClr val="tx1"/>
                  </a:solidFill>
                  <a:latin typeface="Chalkboard"/>
                  <a:cs typeface="Chalkboard"/>
                </a:rPr>
                <a:t> </a:t>
              </a:r>
              <a:r>
                <a:rPr lang="en-US" sz="3400" dirty="0" err="1" smtClean="0">
                  <a:solidFill>
                    <a:schemeClr val="tx1"/>
                  </a:solidFill>
                  <a:latin typeface="Chalkboard"/>
                  <a:cs typeface="Chalkboard"/>
                </a:rPr>
                <a:t>qubit</a:t>
              </a:r>
              <a:r>
                <a:rPr lang="en-US" sz="3400" dirty="0" smtClean="0">
                  <a:solidFill>
                    <a:schemeClr val="tx1"/>
                  </a:solidFill>
                  <a:latin typeface="Chalkboard"/>
                  <a:cs typeface="Chalkboard"/>
                </a:rPr>
                <a:t>.</a:t>
              </a:r>
            </a:p>
            <a:p>
              <a:endParaRPr lang="en-US" sz="3400" dirty="0">
                <a:solidFill>
                  <a:schemeClr val="tx1"/>
                </a:solidFill>
                <a:latin typeface="Chalkboard"/>
                <a:cs typeface="Chalkboard"/>
              </a:endParaRPr>
            </a:p>
            <a:p>
              <a:r>
                <a:rPr lang="en-US" sz="3400" dirty="0">
                  <a:solidFill>
                    <a:schemeClr val="tx1"/>
                  </a:solidFill>
                  <a:latin typeface="Chalkboard"/>
                  <a:cs typeface="Chalkboard"/>
                </a:rPr>
                <a:t> 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018270" y="5351304"/>
              <a:ext cx="531605" cy="8007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400" dirty="0">
                  <a:latin typeface="Chalkboard"/>
                  <a:cs typeface="Chalkboard"/>
                </a:rPr>
                <a:t>XX</a:t>
              </a:r>
            </a:p>
            <a:p>
              <a:r>
                <a:rPr lang="en-US" sz="3400" dirty="0">
                  <a:latin typeface="Chalkboard"/>
                  <a:cs typeface="Chalkboard"/>
                </a:rPr>
                <a:t>XX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863476" y="5351304"/>
              <a:ext cx="532278" cy="8007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400" dirty="0">
                  <a:latin typeface="Chalkboard"/>
                  <a:cs typeface="Chalkboard"/>
                </a:rPr>
                <a:t>ZZ</a:t>
              </a:r>
            </a:p>
            <a:p>
              <a:r>
                <a:rPr lang="en-US" sz="3400" dirty="0">
                  <a:latin typeface="Chalkboard"/>
                  <a:cs typeface="Chalkboard"/>
                </a:rPr>
                <a:t>ZZ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978841" y="5333970"/>
              <a:ext cx="466899" cy="8007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400" dirty="0">
                  <a:latin typeface="Chalkboard"/>
                  <a:cs typeface="Chalkboard"/>
                </a:rPr>
                <a:t>ZI</a:t>
              </a:r>
            </a:p>
            <a:p>
              <a:r>
                <a:rPr lang="en-US" sz="3400" dirty="0">
                  <a:latin typeface="Chalkboard"/>
                  <a:cs typeface="Chalkboard"/>
                </a:rPr>
                <a:t>ZI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655723" y="5351304"/>
              <a:ext cx="531605" cy="8007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400" dirty="0">
                  <a:latin typeface="Chalkboard"/>
                  <a:cs typeface="Chalkboard"/>
                </a:rPr>
                <a:t>XX</a:t>
              </a:r>
              <a:br>
                <a:rPr lang="en-US" sz="3400" dirty="0">
                  <a:latin typeface="Chalkboard"/>
                  <a:cs typeface="Chalkboard"/>
                </a:rPr>
              </a:br>
              <a:r>
                <a:rPr lang="en-US" sz="3400" dirty="0">
                  <a:latin typeface="Chalkboard"/>
                  <a:cs typeface="Chalkboard"/>
                </a:rPr>
                <a:t>I I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091286" y="5333970"/>
              <a:ext cx="532278" cy="8007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400" dirty="0">
                  <a:latin typeface="Chalkboard"/>
                  <a:cs typeface="Chalkboard"/>
                </a:rPr>
                <a:t>ZZ</a:t>
              </a:r>
              <a:br>
                <a:rPr lang="en-US" sz="3400" dirty="0">
                  <a:latin typeface="Chalkboard"/>
                  <a:cs typeface="Chalkboard"/>
                </a:rPr>
              </a:br>
              <a:r>
                <a:rPr lang="en-US" sz="3400" dirty="0">
                  <a:latin typeface="Chalkboard"/>
                  <a:cs typeface="Chalkboard"/>
                </a:rPr>
                <a:t>I I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815617" y="5351304"/>
              <a:ext cx="466562" cy="8007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400" dirty="0">
                  <a:latin typeface="Chalkboard"/>
                  <a:cs typeface="Chalkboard"/>
                </a:rPr>
                <a:t>XI</a:t>
              </a:r>
              <a:br>
                <a:rPr lang="en-US" sz="3400" dirty="0">
                  <a:latin typeface="Chalkboard"/>
                  <a:cs typeface="Chalkboard"/>
                </a:rPr>
              </a:br>
              <a:r>
                <a:rPr lang="en-US" sz="3400" dirty="0">
                  <a:latin typeface="Chalkboard"/>
                  <a:cs typeface="Chalkboard"/>
                </a:rPr>
                <a:t>XI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59906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structure of subsystem codes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93558" y="2205716"/>
            <a:ext cx="8326228" cy="1700976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sz="3400" dirty="0">
                <a:solidFill>
                  <a:schemeClr val="accent1"/>
                </a:solidFill>
                <a:latin typeface="Chalkboard"/>
                <a:cs typeface="Chalkboard"/>
              </a:rPr>
              <a:t>Gauge </a:t>
            </a:r>
            <a:r>
              <a:rPr lang="en-US" sz="3400" dirty="0">
                <a:latin typeface="Chalkboard"/>
                <a:cs typeface="Chalkboard"/>
              </a:rPr>
              <a:t>group </a:t>
            </a:r>
            <a:r>
              <a:rPr lang="en-US" sz="3400" dirty="0">
                <a:solidFill>
                  <a:schemeClr val="accent2"/>
                </a:solidFill>
                <a:latin typeface="Chalkboard"/>
                <a:cs typeface="Chalkboard"/>
              </a:rPr>
              <a:t>G</a:t>
            </a:r>
            <a:r>
              <a:rPr lang="en-US" sz="3400" dirty="0">
                <a:latin typeface="Chalkboard"/>
                <a:cs typeface="Chalkboard"/>
              </a:rPr>
              <a:t> ≤ ±{I, X, XZ, Z}</a:t>
            </a:r>
            <a:r>
              <a:rPr lang="en-US" sz="3400" baseline="30000" dirty="0">
                <a:latin typeface="Chalkboard"/>
                <a:cs typeface="Chalkboard"/>
              </a:rPr>
              <a:t>n</a:t>
            </a:r>
            <a:r>
              <a:rPr lang="en-US" sz="3400" dirty="0">
                <a:latin typeface="Chalkboard"/>
                <a:cs typeface="Chalkboard"/>
              </a:rPr>
              <a:t>.</a:t>
            </a:r>
          </a:p>
          <a:p>
            <a:r>
              <a:rPr lang="en-US" sz="3400" dirty="0">
                <a:latin typeface="Chalkboard"/>
                <a:cs typeface="Chalkboard"/>
              </a:rPr>
              <a:t>Center is </a:t>
            </a:r>
            <a:r>
              <a:rPr lang="en-US" sz="3400" dirty="0">
                <a:solidFill>
                  <a:srgbClr val="4F81BD"/>
                </a:solidFill>
                <a:latin typeface="Chalkboard"/>
                <a:cs typeface="Chalkboard"/>
              </a:rPr>
              <a:t>stabilizer </a:t>
            </a:r>
            <a:r>
              <a:rPr lang="en-US" sz="3400" dirty="0">
                <a:latin typeface="Chalkboard"/>
                <a:cs typeface="Chalkboard"/>
              </a:rPr>
              <a:t>group: </a:t>
            </a:r>
            <a:r>
              <a:rPr lang="en-US" sz="3400" dirty="0">
                <a:solidFill>
                  <a:srgbClr val="C0504D"/>
                </a:solidFill>
                <a:latin typeface="Chalkboard"/>
                <a:cs typeface="Chalkboard"/>
              </a:rPr>
              <a:t>S ≅ Z(G)/{±1}</a:t>
            </a:r>
          </a:p>
          <a:p>
            <a:r>
              <a:rPr lang="en-US" sz="3400" dirty="0">
                <a:latin typeface="Chalkboard"/>
                <a:cs typeface="Chalkboard"/>
              </a:rPr>
              <a:t>Normalizer is </a:t>
            </a:r>
            <a:r>
              <a:rPr lang="en-US" sz="3400" dirty="0">
                <a:solidFill>
                  <a:srgbClr val="4F81BD"/>
                </a:solidFill>
                <a:latin typeface="Chalkboard"/>
                <a:cs typeface="Chalkboard"/>
              </a:rPr>
              <a:t>logical</a:t>
            </a:r>
            <a:r>
              <a:rPr lang="en-US" sz="3400" dirty="0">
                <a:latin typeface="Chalkboard"/>
                <a:cs typeface="Chalkboard"/>
              </a:rPr>
              <a:t> group: </a:t>
            </a:r>
            <a:r>
              <a:rPr lang="en-US" sz="3400" dirty="0">
                <a:solidFill>
                  <a:srgbClr val="C0504D"/>
                </a:solidFill>
                <a:latin typeface="Chalkboard"/>
                <a:cs typeface="Chalkboard"/>
              </a:rPr>
              <a:t>L ≅ N(G)/S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451887" y="4239557"/>
            <a:ext cx="7613396" cy="1680999"/>
            <a:chOff x="317733" y="2980940"/>
            <a:chExt cx="5353169" cy="1181953"/>
          </a:xfrm>
        </p:grpSpPr>
        <p:sp>
          <p:nvSpPr>
            <p:cNvPr id="5" name="TextBox 4"/>
            <p:cNvSpPr txBox="1"/>
            <p:nvPr/>
          </p:nvSpPr>
          <p:spPr>
            <a:xfrm>
              <a:off x="714413" y="2980940"/>
              <a:ext cx="1897154" cy="4328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400" u="sng" dirty="0">
                  <a:latin typeface="Chalkboard"/>
                  <a:cs typeface="Chalkboard"/>
                </a:rPr>
                <a:t>4-qubit code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297436" y="3348309"/>
              <a:ext cx="532278" cy="8007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400" dirty="0">
                  <a:latin typeface="Chalkboard"/>
                  <a:cs typeface="Chalkboard"/>
                </a:rPr>
                <a:t>ZZ</a:t>
              </a:r>
              <a:br>
                <a:rPr lang="en-US" sz="3400" dirty="0">
                  <a:latin typeface="Chalkboard"/>
                  <a:cs typeface="Chalkboard"/>
                </a:rPr>
              </a:br>
              <a:r>
                <a:rPr lang="en-US" sz="3400" dirty="0">
                  <a:latin typeface="Chalkboard"/>
                  <a:cs typeface="Chalkboard"/>
                </a:rPr>
                <a:t>I I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918656" y="3348309"/>
              <a:ext cx="466562" cy="8007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400" dirty="0">
                  <a:latin typeface="Chalkboard"/>
                  <a:cs typeface="Chalkboard"/>
                </a:rPr>
                <a:t>XI</a:t>
              </a:r>
              <a:br>
                <a:rPr lang="en-US" sz="3400" dirty="0">
                  <a:latin typeface="Chalkboard"/>
                  <a:cs typeface="Chalkboard"/>
                </a:rPr>
              </a:br>
              <a:r>
                <a:rPr lang="en-US" sz="3400" dirty="0">
                  <a:latin typeface="Chalkboard"/>
                  <a:cs typeface="Chalkboard"/>
                </a:rPr>
                <a:t>XI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17733" y="3487978"/>
              <a:ext cx="2552593" cy="4328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400" dirty="0">
                  <a:latin typeface="Chalkboard"/>
                  <a:cs typeface="Chalkboard"/>
                </a:rPr>
                <a:t>gauge generators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590014" y="3362193"/>
              <a:ext cx="466562" cy="8007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400" dirty="0">
                  <a:latin typeface="Chalkboard"/>
                  <a:cs typeface="Chalkboard"/>
                </a:rPr>
                <a:t>IX</a:t>
              </a:r>
            </a:p>
            <a:p>
              <a:r>
                <a:rPr lang="en-US" sz="3400" dirty="0">
                  <a:latin typeface="Chalkboard"/>
                  <a:cs typeface="Chalkboard"/>
                </a:rPr>
                <a:t>IX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138624" y="3348308"/>
              <a:ext cx="532278" cy="8007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400" dirty="0">
                  <a:latin typeface="Chalkboard"/>
                  <a:cs typeface="Chalkboard"/>
                </a:rPr>
                <a:t>I I</a:t>
              </a:r>
              <a:br>
                <a:rPr lang="en-US" sz="3400" dirty="0">
                  <a:latin typeface="Chalkboard"/>
                  <a:cs typeface="Chalkboard"/>
                </a:rPr>
              </a:br>
              <a:r>
                <a:rPr lang="en-US" sz="3400" dirty="0">
                  <a:latin typeface="Chalkboard"/>
                  <a:cs typeface="Chalkboard"/>
                </a:rPr>
                <a:t>ZZ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423076" y="5996157"/>
            <a:ext cx="6426985" cy="1303598"/>
            <a:chOff x="297475" y="4216048"/>
            <a:chExt cx="4518974" cy="916592"/>
          </a:xfrm>
        </p:grpSpPr>
        <p:sp>
          <p:nvSpPr>
            <p:cNvPr id="9" name="TextBox 8"/>
            <p:cNvSpPr txBox="1"/>
            <p:nvPr/>
          </p:nvSpPr>
          <p:spPr>
            <a:xfrm>
              <a:off x="3438965" y="4216048"/>
              <a:ext cx="531605" cy="8006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400" dirty="0">
                  <a:latin typeface="Chalkboard"/>
                  <a:cs typeface="Chalkboard"/>
                </a:rPr>
                <a:t>XX</a:t>
              </a:r>
            </a:p>
            <a:p>
              <a:r>
                <a:rPr lang="en-US" sz="3400" dirty="0">
                  <a:latin typeface="Chalkboard"/>
                  <a:cs typeface="Chalkboard"/>
                </a:rPr>
                <a:t>XX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284171" y="4216048"/>
              <a:ext cx="532278" cy="8006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400" dirty="0">
                  <a:latin typeface="Chalkboard"/>
                  <a:cs typeface="Chalkboard"/>
                </a:rPr>
                <a:t>ZZ</a:t>
              </a:r>
            </a:p>
            <a:p>
              <a:r>
                <a:rPr lang="en-US" sz="3400" dirty="0">
                  <a:latin typeface="Chalkboard"/>
                  <a:cs typeface="Chalkboard"/>
                </a:rPr>
                <a:t>ZZ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97475" y="4301643"/>
              <a:ext cx="281790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400" dirty="0">
                  <a:latin typeface="Chalkboard"/>
                  <a:cs typeface="Chalkboard"/>
                </a:rPr>
                <a:t>stabilizer subgroup</a:t>
              </a:r>
              <a:br>
                <a:rPr lang="en-US" sz="3400" dirty="0">
                  <a:latin typeface="Chalkboard"/>
                  <a:cs typeface="Chalkboard"/>
                </a:rPr>
              </a:br>
              <a:r>
                <a:rPr lang="en-US" sz="3400" dirty="0">
                  <a:latin typeface="Chalkboard"/>
                  <a:cs typeface="Chalkboard"/>
                </a:rPr>
                <a:t>generated by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23075" y="7431607"/>
            <a:ext cx="6283840" cy="1336346"/>
            <a:chOff x="297475" y="5225349"/>
            <a:chExt cx="4418325" cy="939618"/>
          </a:xfrm>
        </p:grpSpPr>
        <p:sp>
          <p:nvSpPr>
            <p:cNvPr id="11" name="TextBox 10"/>
            <p:cNvSpPr txBox="1"/>
            <p:nvPr/>
          </p:nvSpPr>
          <p:spPr>
            <a:xfrm>
              <a:off x="3507313" y="5225349"/>
              <a:ext cx="466899" cy="8007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400" dirty="0">
                  <a:latin typeface="Chalkboard"/>
                  <a:cs typeface="Chalkboard"/>
                </a:rPr>
                <a:t>ZI</a:t>
              </a:r>
            </a:p>
            <a:p>
              <a:r>
                <a:rPr lang="en-US" sz="3400" dirty="0">
                  <a:latin typeface="Chalkboard"/>
                  <a:cs typeface="Chalkboard"/>
                </a:rPr>
                <a:t>ZI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184195" y="5242683"/>
              <a:ext cx="531605" cy="8007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400" dirty="0">
                  <a:latin typeface="Chalkboard"/>
                  <a:cs typeface="Chalkboard"/>
                </a:rPr>
                <a:t>XX</a:t>
              </a:r>
              <a:br>
                <a:rPr lang="en-US" sz="3400" dirty="0">
                  <a:latin typeface="Chalkboard"/>
                  <a:cs typeface="Chalkboard"/>
                </a:rPr>
              </a:br>
              <a:r>
                <a:rPr lang="en-US" sz="3400" dirty="0">
                  <a:latin typeface="Chalkboard"/>
                  <a:cs typeface="Chalkboard"/>
                </a:rPr>
                <a:t>I I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97475" y="5333970"/>
              <a:ext cx="200749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400" dirty="0">
                  <a:latin typeface="Chalkboard"/>
                  <a:cs typeface="Chalkboard"/>
                </a:rPr>
                <a:t>logical group</a:t>
              </a:r>
              <a:br>
                <a:rPr lang="en-US" sz="3400" dirty="0">
                  <a:latin typeface="Chalkboard"/>
                  <a:cs typeface="Chalkboard"/>
                </a:rPr>
              </a:br>
              <a:r>
                <a:rPr lang="en-US" sz="3400" dirty="0">
                  <a:latin typeface="Chalkboard"/>
                  <a:cs typeface="Chalkboard"/>
                </a:rPr>
                <a:t>generated by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10094480" y="2190789"/>
            <a:ext cx="1406856" cy="1177756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sz="3400" u="sng" dirty="0" err="1">
                <a:latin typeface="Chalkboard"/>
                <a:cs typeface="Chalkboard"/>
              </a:rPr>
              <a:t>Paulis</a:t>
            </a:r>
            <a:r>
              <a:rPr lang="en-US" sz="3400" dirty="0">
                <a:latin typeface="Chalkboard"/>
                <a:cs typeface="Chalkboard"/>
              </a:rPr>
              <a:t/>
            </a:r>
            <a:br>
              <a:rPr lang="en-US" sz="3400" dirty="0">
                <a:latin typeface="Chalkboard"/>
                <a:cs typeface="Chalkboard"/>
              </a:rPr>
            </a:br>
            <a:endParaRPr lang="en-US" sz="3400" dirty="0">
              <a:latin typeface="Chalkboard"/>
              <a:cs typeface="Chalkboard"/>
            </a:endParaRP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709687"/>
              </p:ext>
            </p:extLst>
          </p:nvPr>
        </p:nvGraphicFramePr>
        <p:xfrm>
          <a:off x="9961515" y="3031805"/>
          <a:ext cx="1943586" cy="2227071"/>
        </p:xfrm>
        <a:graphic>
          <a:graphicData uri="http://schemas.openxmlformats.org/drawingml/2006/table">
            <a:tbl>
              <a:tblPr bandRow="1">
                <a:tableStyleId>{22838BEF-8BB2-4498-84A7-C5851F593DF1}</a:tableStyleId>
              </a:tblPr>
              <a:tblGrid>
                <a:gridCol w="971793"/>
                <a:gridCol w="971793"/>
              </a:tblGrid>
              <a:tr h="481502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halkboard"/>
                          <a:cs typeface="Chalkboard"/>
                        </a:rPr>
                        <a:t>X</a:t>
                      </a:r>
                      <a:r>
                        <a:rPr lang="en-US" sz="2800" baseline="-25000" dirty="0" smtClean="0">
                          <a:latin typeface="Chalkboard"/>
                          <a:cs typeface="Chalkboard"/>
                        </a:rPr>
                        <a:t>1</a:t>
                      </a:r>
                      <a:endParaRPr lang="en-US" sz="2800" dirty="0">
                        <a:latin typeface="Chalkboard"/>
                        <a:cs typeface="Chalkboard"/>
                      </a:endParaRPr>
                    </a:p>
                  </a:txBody>
                  <a:tcPr marL="130048" marR="130048" marT="65024" marB="65024"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halkboard"/>
                          <a:cs typeface="Chalkboard"/>
                        </a:rPr>
                        <a:t>Z</a:t>
                      </a:r>
                      <a:r>
                        <a:rPr lang="en-US" sz="2800" baseline="-25000" dirty="0" smtClean="0">
                          <a:latin typeface="Chalkboard"/>
                          <a:cs typeface="Chalkboard"/>
                        </a:rPr>
                        <a:t>1</a:t>
                      </a:r>
                      <a:endParaRPr lang="en-US" sz="2800" dirty="0">
                        <a:latin typeface="Chalkboard"/>
                        <a:cs typeface="Chalkboard"/>
                      </a:endParaRPr>
                    </a:p>
                  </a:txBody>
                  <a:tcPr marL="130048" marR="130048" marT="65024" marB="65024"/>
                </a:tc>
              </a:tr>
              <a:tr h="481502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halkboard"/>
                          <a:cs typeface="Chalkboard"/>
                        </a:rPr>
                        <a:t>X</a:t>
                      </a:r>
                      <a:r>
                        <a:rPr lang="en-US" sz="2800" baseline="-25000" dirty="0" smtClean="0">
                          <a:latin typeface="Chalkboard"/>
                          <a:cs typeface="Chalkboard"/>
                        </a:rPr>
                        <a:t>2</a:t>
                      </a:r>
                      <a:endParaRPr lang="en-US" sz="2800" dirty="0">
                        <a:latin typeface="Chalkboard"/>
                        <a:cs typeface="Chalkboard"/>
                      </a:endParaRPr>
                    </a:p>
                  </a:txBody>
                  <a:tcPr marL="130048" marR="130048" marT="65024" marB="65024"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halkboard"/>
                          <a:cs typeface="Chalkboard"/>
                        </a:rPr>
                        <a:t>Z</a:t>
                      </a:r>
                      <a:r>
                        <a:rPr lang="en-US" sz="2800" baseline="-25000" dirty="0" smtClean="0">
                          <a:latin typeface="Chalkboard"/>
                          <a:cs typeface="Chalkboard"/>
                        </a:rPr>
                        <a:t>2</a:t>
                      </a:r>
                      <a:endParaRPr lang="en-US" sz="2800" dirty="0">
                        <a:latin typeface="Chalkboard"/>
                        <a:cs typeface="Chalkboard"/>
                      </a:endParaRPr>
                    </a:p>
                  </a:txBody>
                  <a:tcPr marL="130048" marR="130048" marT="65024" marB="65024"/>
                </a:tc>
              </a:tr>
              <a:tr h="481502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halkboard"/>
                          <a:cs typeface="Chalkboard"/>
                        </a:rPr>
                        <a:t>...</a:t>
                      </a:r>
                      <a:endParaRPr lang="en-US" sz="2800" dirty="0">
                        <a:latin typeface="Chalkboard"/>
                        <a:cs typeface="Chalkboard"/>
                      </a:endParaRPr>
                    </a:p>
                  </a:txBody>
                  <a:tcPr marL="130048" marR="130048" marT="65024" marB="65024"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halkboard"/>
                          <a:cs typeface="Chalkboard"/>
                        </a:rPr>
                        <a:t>...</a:t>
                      </a:r>
                      <a:endParaRPr lang="en-US" sz="2800" dirty="0">
                        <a:latin typeface="Chalkboard"/>
                        <a:cs typeface="Chalkboard"/>
                      </a:endParaRPr>
                    </a:p>
                  </a:txBody>
                  <a:tcPr marL="130048" marR="130048" marT="65024" marB="65024"/>
                </a:tc>
              </a:tr>
              <a:tr h="481502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Chalkboard"/>
                          <a:cs typeface="Chalkboard"/>
                        </a:rPr>
                        <a:t>X</a:t>
                      </a:r>
                      <a:r>
                        <a:rPr lang="en-US" sz="2800" baseline="-25000" dirty="0" err="1" smtClean="0">
                          <a:latin typeface="Chalkboard"/>
                          <a:cs typeface="Chalkboard"/>
                        </a:rPr>
                        <a:t>n</a:t>
                      </a:r>
                      <a:endParaRPr lang="en-US" sz="2800" dirty="0">
                        <a:latin typeface="Chalkboard"/>
                        <a:cs typeface="Chalkboard"/>
                      </a:endParaRPr>
                    </a:p>
                  </a:txBody>
                  <a:tcPr marL="130048" marR="130048" marT="65024" marB="65024"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halkboard"/>
                          <a:cs typeface="Chalkboard"/>
                        </a:rPr>
                        <a:t>Z</a:t>
                      </a:r>
                      <a:r>
                        <a:rPr lang="en-US" sz="2800" baseline="-25000" dirty="0" smtClean="0">
                          <a:latin typeface="Chalkboard"/>
                          <a:cs typeface="Chalkboard"/>
                        </a:rPr>
                        <a:t>n</a:t>
                      </a:r>
                      <a:endParaRPr lang="en-US" sz="2800" dirty="0">
                        <a:latin typeface="Chalkboard"/>
                        <a:cs typeface="Chalkboard"/>
                      </a:endParaRPr>
                    </a:p>
                  </a:txBody>
                  <a:tcPr marL="130048" marR="130048" marT="65024" marB="65024"/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789536"/>
              </p:ext>
            </p:extLst>
          </p:nvPr>
        </p:nvGraphicFramePr>
        <p:xfrm>
          <a:off x="8782532" y="6194388"/>
          <a:ext cx="3949856" cy="2523743"/>
        </p:xfrm>
        <a:graphic>
          <a:graphicData uri="http://schemas.openxmlformats.org/drawingml/2006/table">
            <a:tbl>
              <a:tblPr bandRow="1">
                <a:tableStyleId>{22838BEF-8BB2-4498-84A7-C5851F593DF1}</a:tableStyleId>
              </a:tblPr>
              <a:tblGrid>
                <a:gridCol w="1974928"/>
                <a:gridCol w="1974928"/>
              </a:tblGrid>
              <a:tr h="481502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halkboard"/>
                          <a:cs typeface="Chalkboard"/>
                        </a:rPr>
                        <a:t>stabilizers</a:t>
                      </a:r>
                      <a:endParaRPr lang="en-US" sz="2800" dirty="0">
                        <a:latin typeface="Chalkboard"/>
                        <a:cs typeface="Chalkboard"/>
                      </a:endParaRPr>
                    </a:p>
                  </a:txBody>
                  <a:tcPr marL="130048" marR="130048" marT="65024" marB="65024"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halkboard"/>
                          <a:cs typeface="Chalkboard"/>
                        </a:rPr>
                        <a:t>errors</a:t>
                      </a:r>
                      <a:endParaRPr lang="en-US" sz="2800" dirty="0">
                        <a:latin typeface="Chalkboard"/>
                        <a:cs typeface="Chalkboard"/>
                      </a:endParaRPr>
                    </a:p>
                  </a:txBody>
                  <a:tcPr marL="130048" marR="130048" marT="65024" marB="65024"/>
                </a:tc>
              </a:tr>
              <a:tr h="736939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halkboard"/>
                          <a:cs typeface="Chalkboard"/>
                        </a:rPr>
                        <a:t>logical X</a:t>
                      </a:r>
                    </a:p>
                    <a:p>
                      <a:r>
                        <a:rPr lang="en-US" sz="2800" dirty="0" smtClean="0">
                          <a:latin typeface="Chalkboard"/>
                          <a:cs typeface="Chalkboard"/>
                        </a:rPr>
                        <a:t>operators</a:t>
                      </a:r>
                      <a:endParaRPr lang="en-US" sz="2800" dirty="0">
                        <a:latin typeface="Chalkboard"/>
                        <a:cs typeface="Chalkboard"/>
                      </a:endParaRPr>
                    </a:p>
                  </a:txBody>
                  <a:tcPr marL="130048" marR="130048" marT="65024" marB="65024"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halkboard"/>
                          <a:cs typeface="Chalkboard"/>
                        </a:rPr>
                        <a:t>logical Z</a:t>
                      </a:r>
                    </a:p>
                    <a:p>
                      <a:r>
                        <a:rPr lang="en-US" sz="2800" dirty="0" smtClean="0">
                          <a:latin typeface="Chalkboard"/>
                          <a:cs typeface="Chalkboard"/>
                        </a:rPr>
                        <a:t>operators</a:t>
                      </a:r>
                      <a:endParaRPr lang="en-US" sz="2800" dirty="0">
                        <a:latin typeface="Chalkboard"/>
                        <a:cs typeface="Chalkboard"/>
                      </a:endParaRPr>
                    </a:p>
                  </a:txBody>
                  <a:tcPr marL="130048" marR="130048" marT="65024" marB="65024"/>
                </a:tc>
              </a:tr>
              <a:tr h="736939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halkboard"/>
                          <a:cs typeface="Chalkboard"/>
                        </a:rPr>
                        <a:t>gauge</a:t>
                      </a:r>
                      <a:r>
                        <a:rPr lang="en-US" sz="2800" baseline="0" dirty="0" smtClean="0">
                          <a:latin typeface="Chalkboard"/>
                          <a:cs typeface="Chalkboard"/>
                        </a:rPr>
                        <a:t> X</a:t>
                      </a:r>
                    </a:p>
                    <a:p>
                      <a:r>
                        <a:rPr lang="en-US" sz="2800" baseline="0" dirty="0" smtClean="0">
                          <a:latin typeface="Chalkboard"/>
                          <a:cs typeface="Chalkboard"/>
                        </a:rPr>
                        <a:t>operators</a:t>
                      </a:r>
                      <a:endParaRPr lang="en-US" sz="2800" dirty="0">
                        <a:latin typeface="Chalkboard"/>
                        <a:cs typeface="Chalkboard"/>
                      </a:endParaRPr>
                    </a:p>
                  </a:txBody>
                  <a:tcPr marL="130048" marR="130048" marT="65024" marB="65024"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halkboard"/>
                          <a:cs typeface="Chalkboard"/>
                        </a:rPr>
                        <a:t>gauge Z</a:t>
                      </a:r>
                    </a:p>
                    <a:p>
                      <a:r>
                        <a:rPr lang="en-US" sz="2800" dirty="0" smtClean="0">
                          <a:latin typeface="Chalkboard"/>
                          <a:cs typeface="Chalkboard"/>
                        </a:rPr>
                        <a:t>operators</a:t>
                      </a:r>
                      <a:endParaRPr lang="en-US" sz="2800" dirty="0">
                        <a:latin typeface="Chalkboard"/>
                        <a:cs typeface="Chalkboard"/>
                      </a:endParaRPr>
                    </a:p>
                  </a:txBody>
                  <a:tcPr marL="130048" marR="130048" marT="65024" marB="6502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1996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00"/>
              <a:t>From Codes to Circuits to Codes Again…</a:t>
            </a:r>
          </a:p>
        </p:txBody>
      </p:sp>
      <p:sp>
        <p:nvSpPr>
          <p:cNvPr id="96" name="Shape 96"/>
          <p:cNvSpPr>
            <a:spLocks noGrp="1"/>
          </p:cNvSpPr>
          <p:nvPr>
            <p:ph type="body" idx="1"/>
          </p:nvPr>
        </p:nvSpPr>
        <p:spPr>
          <a:xfrm>
            <a:off x="571500" y="2222500"/>
            <a:ext cx="5856806" cy="7018047"/>
          </a:xfrm>
          <a:prstGeom prst="rect">
            <a:avLst/>
          </a:prstGeom>
        </p:spPr>
        <p:txBody>
          <a:bodyPr/>
          <a:lstStyle/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47474"/>
                </a:solidFill>
              </a:rPr>
              <a:t>Begin with a stabilizer code of your choice</a:t>
            </a:r>
          </a:p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47474"/>
                </a:solidFill>
              </a:rPr>
              <a:t>Write a quantum circuit for </a:t>
            </a:r>
            <a:r>
              <a:rPr sz="360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measuring the stabilizers</a:t>
            </a:r>
            <a:r>
              <a:rPr sz="3600">
                <a:solidFill>
                  <a:srgbClr val="747474"/>
                </a:solidFill>
              </a:rPr>
              <a:t> of this code.</a:t>
            </a:r>
          </a:p>
        </p:txBody>
      </p:sp>
      <p:pic>
        <p:nvPicPr>
          <p:cNvPr id="97" name="latex-image-1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627457" y="4772922"/>
            <a:ext cx="4228604" cy="196840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03" name="Group 103"/>
          <p:cNvGrpSpPr/>
          <p:nvPr/>
        </p:nvGrpSpPr>
        <p:grpSpPr>
          <a:xfrm>
            <a:off x="8493483" y="2222500"/>
            <a:ext cx="2655703" cy="1511232"/>
            <a:chOff x="-253887" y="0"/>
            <a:chExt cx="2655701" cy="1511231"/>
          </a:xfrm>
        </p:grpSpPr>
        <p:sp>
          <p:nvSpPr>
            <p:cNvPr id="98" name="Shape 98"/>
            <p:cNvSpPr/>
            <p:nvPr/>
          </p:nvSpPr>
          <p:spPr>
            <a:xfrm>
              <a:off x="-99990" y="854641"/>
              <a:ext cx="2381772" cy="65659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 dirty="0">
                  <a:latin typeface="Chalkboard"/>
                </a:rPr>
                <a:t>11          1</a:t>
              </a:r>
            </a:p>
          </p:txBody>
        </p:sp>
        <p:sp>
          <p:nvSpPr>
            <p:cNvPr id="99" name="Shape 99"/>
            <p:cNvSpPr/>
            <p:nvPr/>
          </p:nvSpPr>
          <p:spPr>
            <a:xfrm>
              <a:off x="-253887" y="175472"/>
              <a:ext cx="2655701" cy="65659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 dirty="0">
                  <a:latin typeface="Chalkboard"/>
                </a:rPr>
                <a:t>00          0</a:t>
              </a:r>
            </a:p>
          </p:txBody>
        </p:sp>
        <p:sp>
          <p:nvSpPr>
            <p:cNvPr id="100" name="Shape 100"/>
            <p:cNvSpPr/>
            <p:nvPr/>
          </p:nvSpPr>
          <p:spPr>
            <a:xfrm flipH="1" flipV="1">
              <a:off x="692962" y="520700"/>
              <a:ext cx="1031428" cy="1"/>
            </a:xfrm>
            <a:prstGeom prst="line">
              <a:avLst/>
            </a:prstGeom>
            <a:noFill/>
            <a:ln w="50800" cap="flat">
              <a:solidFill>
                <a:srgbClr val="557E8A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endParaRPr dirty="0">
                <a:latin typeface="Chalkboard"/>
              </a:endParaRPr>
            </a:p>
          </p:txBody>
        </p:sp>
        <p:sp>
          <p:nvSpPr>
            <p:cNvPr id="101" name="Shape 101"/>
            <p:cNvSpPr/>
            <p:nvPr/>
          </p:nvSpPr>
          <p:spPr>
            <a:xfrm flipH="1" flipV="1">
              <a:off x="692962" y="1206499"/>
              <a:ext cx="1031428" cy="1"/>
            </a:xfrm>
            <a:prstGeom prst="line">
              <a:avLst/>
            </a:prstGeom>
            <a:noFill/>
            <a:ln w="50800" cap="flat">
              <a:solidFill>
                <a:srgbClr val="557E8A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endParaRPr dirty="0">
                <a:latin typeface="Chalkboard"/>
              </a:endParaRPr>
            </a:p>
          </p:txBody>
        </p:sp>
        <p:pic>
          <p:nvPicPr>
            <p:cNvPr id="102" name="pasted-image.pdf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996935" y="0"/>
              <a:ext cx="609601" cy="32156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06" name="Group 106"/>
          <p:cNvGrpSpPr/>
          <p:nvPr/>
        </p:nvGrpSpPr>
        <p:grpSpPr>
          <a:xfrm>
            <a:off x="9693774" y="3976525"/>
            <a:ext cx="1827489" cy="634900"/>
            <a:chOff x="0" y="0"/>
            <a:chExt cx="1827487" cy="634898"/>
          </a:xfrm>
        </p:grpSpPr>
        <p:sp>
          <p:nvSpPr>
            <p:cNvPr id="104" name="Shape 104"/>
            <p:cNvSpPr/>
            <p:nvPr/>
          </p:nvSpPr>
          <p:spPr>
            <a:xfrm flipH="1" flipV="1">
              <a:off x="0" y="588944"/>
              <a:ext cx="1796052" cy="1"/>
            </a:xfrm>
            <a:prstGeom prst="line">
              <a:avLst/>
            </a:prstGeom>
            <a:noFill/>
            <a:ln w="38100" cap="flat">
              <a:solidFill>
                <a:srgbClr val="557E8A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endParaRPr dirty="0">
                <a:latin typeface="Chalkboard"/>
              </a:endParaRPr>
            </a:p>
          </p:txBody>
        </p:sp>
        <p:sp>
          <p:nvSpPr>
            <p:cNvPr id="105" name="Shape 105"/>
            <p:cNvSpPr/>
            <p:nvPr/>
          </p:nvSpPr>
          <p:spPr>
            <a:xfrm>
              <a:off x="832163" y="0"/>
              <a:ext cx="995325" cy="6348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>
                  <a:solidFill>
                    <a:srgbClr val="557E8A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557E8A"/>
                  </a:solidFill>
                </a:rPr>
                <a:t>time</a:t>
              </a:r>
            </a:p>
          </p:txBody>
        </p:sp>
      </p:grpSp>
      <p:grpSp>
        <p:nvGrpSpPr>
          <p:cNvPr id="109" name="Group 109"/>
          <p:cNvGrpSpPr/>
          <p:nvPr/>
        </p:nvGrpSpPr>
        <p:grpSpPr>
          <a:xfrm>
            <a:off x="10869015" y="6121399"/>
            <a:ext cx="1672439" cy="1611092"/>
            <a:chOff x="0" y="0"/>
            <a:chExt cx="1672437" cy="1611090"/>
          </a:xfrm>
        </p:grpSpPr>
        <p:sp>
          <p:nvSpPr>
            <p:cNvPr id="107" name="Shape 107"/>
            <p:cNvSpPr/>
            <p:nvPr/>
          </p:nvSpPr>
          <p:spPr>
            <a:xfrm>
              <a:off x="373374" y="0"/>
              <a:ext cx="762001" cy="762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38100" cap="flat">
              <a:solidFill>
                <a:srgbClr val="557E8A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108" name="Shape 108"/>
            <p:cNvSpPr/>
            <p:nvPr/>
          </p:nvSpPr>
          <p:spPr>
            <a:xfrm>
              <a:off x="0" y="781425"/>
              <a:ext cx="1672438" cy="82966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 algn="r">
                <a:defRPr sz="1800"/>
              </a:pPr>
              <a:r>
                <a:rPr sz="2400">
                  <a:solidFill>
                    <a:srgbClr val="557E8A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ancilla</a:t>
              </a:r>
              <a:br>
                <a:rPr sz="2400">
                  <a:solidFill>
                    <a:srgbClr val="557E8A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</a:br>
              <a:r>
                <a:rPr sz="2400">
                  <a:solidFill>
                    <a:srgbClr val="557E8A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preparation</a:t>
              </a:r>
            </a:p>
          </p:txBody>
        </p:sp>
      </p:grpSp>
      <p:grpSp>
        <p:nvGrpSpPr>
          <p:cNvPr id="112" name="Group 112"/>
          <p:cNvGrpSpPr/>
          <p:nvPr/>
        </p:nvGrpSpPr>
        <p:grpSpPr>
          <a:xfrm>
            <a:off x="6792315" y="6121399"/>
            <a:ext cx="1972362" cy="1611092"/>
            <a:chOff x="0" y="0"/>
            <a:chExt cx="1972360" cy="1611090"/>
          </a:xfrm>
        </p:grpSpPr>
        <p:sp>
          <p:nvSpPr>
            <p:cNvPr id="110" name="Shape 110"/>
            <p:cNvSpPr/>
            <p:nvPr/>
          </p:nvSpPr>
          <p:spPr>
            <a:xfrm>
              <a:off x="741674" y="0"/>
              <a:ext cx="762001" cy="762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38100" cap="flat">
              <a:solidFill>
                <a:srgbClr val="557E8A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111" name="Shape 111"/>
            <p:cNvSpPr/>
            <p:nvPr/>
          </p:nvSpPr>
          <p:spPr>
            <a:xfrm>
              <a:off x="0" y="781425"/>
              <a:ext cx="1972361" cy="82966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 algn="l">
                <a:defRPr sz="1800"/>
              </a:pPr>
              <a:r>
                <a:rPr sz="2400">
                  <a:solidFill>
                    <a:srgbClr val="557E8A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postselected</a:t>
              </a:r>
              <a:br>
                <a:rPr sz="2400">
                  <a:solidFill>
                    <a:srgbClr val="557E8A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</a:br>
              <a:r>
                <a:rPr sz="2400">
                  <a:solidFill>
                    <a:srgbClr val="557E8A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measurement</a:t>
              </a:r>
            </a:p>
          </p:txBody>
        </p:sp>
      </p:grpSp>
      <p:grpSp>
        <p:nvGrpSpPr>
          <p:cNvPr id="115" name="Group 115"/>
          <p:cNvGrpSpPr/>
          <p:nvPr/>
        </p:nvGrpSpPr>
        <p:grpSpPr>
          <a:xfrm>
            <a:off x="11089989" y="4770174"/>
            <a:ext cx="1210165" cy="1055158"/>
            <a:chOff x="0" y="0"/>
            <a:chExt cx="1210163" cy="1055157"/>
          </a:xfrm>
        </p:grpSpPr>
        <p:sp>
          <p:nvSpPr>
            <p:cNvPr id="113" name="Shape 113"/>
            <p:cNvSpPr/>
            <p:nvPr/>
          </p:nvSpPr>
          <p:spPr>
            <a:xfrm>
              <a:off x="0" y="0"/>
              <a:ext cx="375742" cy="1055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38100" cap="flat">
              <a:solidFill>
                <a:srgbClr val="557E8A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114" name="Shape 114"/>
            <p:cNvSpPr/>
            <p:nvPr/>
          </p:nvSpPr>
          <p:spPr>
            <a:xfrm>
              <a:off x="407015" y="88771"/>
              <a:ext cx="803149" cy="82966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 algn="l">
                <a:defRPr sz="1800"/>
              </a:pPr>
              <a:r>
                <a:rPr sz="2400">
                  <a:solidFill>
                    <a:srgbClr val="557E8A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data </a:t>
              </a:r>
              <a:br>
                <a:rPr sz="2400">
                  <a:solidFill>
                    <a:srgbClr val="557E8A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</a:br>
              <a:r>
                <a:rPr sz="2400">
                  <a:solidFill>
                    <a:srgbClr val="557E8A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input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2" build="p" bldLvl="5" animBg="1" advAuto="0"/>
      <p:bldP spid="97" grpId="3" animBg="1" advAuto="0"/>
      <p:bldP spid="103" grpId="1" animBg="1" advAuto="0"/>
      <p:bldP spid="106" grpId="4" animBg="1" advAuto="0"/>
      <p:bldP spid="109" grpId="6" animBg="1" advAuto="0"/>
      <p:bldP spid="112" grpId="7" animBg="1" advAuto="0"/>
      <p:bldP spid="115" grpId="5" animBg="1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00"/>
              <a:t>From Codes to Circuits to Codes Again…</a:t>
            </a:r>
          </a:p>
        </p:txBody>
      </p:sp>
      <p:sp>
        <p:nvSpPr>
          <p:cNvPr id="118" name="Shape 118"/>
          <p:cNvSpPr>
            <a:spLocks noGrp="1"/>
          </p:cNvSpPr>
          <p:nvPr>
            <p:ph type="body" idx="1"/>
          </p:nvPr>
        </p:nvSpPr>
        <p:spPr>
          <a:xfrm>
            <a:off x="571500" y="2222500"/>
            <a:ext cx="5856806" cy="7018047"/>
          </a:xfrm>
          <a:prstGeom prst="rect">
            <a:avLst/>
          </a:prstGeom>
        </p:spPr>
        <p:txBody>
          <a:bodyPr/>
          <a:lstStyle/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47474"/>
                </a:solidFill>
              </a:rPr>
              <a:t>Begin with a stabilizer code of your choice</a:t>
            </a:r>
          </a:p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47474"/>
                </a:solidFill>
              </a:rPr>
              <a:t>Write a quantum circuit for </a:t>
            </a:r>
            <a:r>
              <a:rPr sz="360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measuring the stabilizers</a:t>
            </a:r>
            <a:r>
              <a:rPr sz="3600">
                <a:solidFill>
                  <a:srgbClr val="747474"/>
                </a:solidFill>
              </a:rPr>
              <a:t> of this code.</a:t>
            </a:r>
          </a:p>
          <a:p>
            <a:pPr lvl="0" defTabSz="241300">
              <a:spcBef>
                <a:spcPts val="1800"/>
              </a:spcBef>
              <a:buSzPct val="45000"/>
              <a:buFontTx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47474"/>
                </a:solidFill>
              </a:rPr>
              <a:t>Turn the circuit elements into </a:t>
            </a:r>
            <a:r>
              <a:rPr sz="3600">
                <a:solidFill>
                  <a:srgbClr val="557E8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input/output qubits</a:t>
            </a:r>
            <a:r>
              <a:rPr sz="3600">
                <a:solidFill>
                  <a:srgbClr val="747474"/>
                </a:solidFill>
              </a:rPr>
              <a:t> </a:t>
            </a:r>
          </a:p>
        </p:txBody>
      </p:sp>
      <p:pic>
        <p:nvPicPr>
          <p:cNvPr id="119" name="latex-image-1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627457" y="4772922"/>
            <a:ext cx="4228604" cy="196840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29" name="Group 129"/>
          <p:cNvGrpSpPr/>
          <p:nvPr/>
        </p:nvGrpSpPr>
        <p:grpSpPr>
          <a:xfrm>
            <a:off x="8407399" y="4698999"/>
            <a:ext cx="2667002" cy="1993902"/>
            <a:chOff x="0" y="0"/>
            <a:chExt cx="2667000" cy="1993900"/>
          </a:xfrm>
        </p:grpSpPr>
        <p:sp>
          <p:nvSpPr>
            <p:cNvPr id="120" name="Shape 120"/>
            <p:cNvSpPr/>
            <p:nvPr/>
          </p:nvSpPr>
          <p:spPr>
            <a:xfrm>
              <a:off x="0" y="161290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121" name="Shape 121"/>
            <p:cNvSpPr/>
            <p:nvPr/>
          </p:nvSpPr>
          <p:spPr>
            <a:xfrm>
              <a:off x="1143000" y="161290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122" name="Shape 122"/>
            <p:cNvSpPr/>
            <p:nvPr/>
          </p:nvSpPr>
          <p:spPr>
            <a:xfrm>
              <a:off x="2286000" y="161290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123" name="Shape 123"/>
            <p:cNvSpPr/>
            <p:nvPr/>
          </p:nvSpPr>
          <p:spPr>
            <a:xfrm>
              <a:off x="2286000" y="80010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124" name="Shape 124"/>
            <p:cNvSpPr/>
            <p:nvPr/>
          </p:nvSpPr>
          <p:spPr>
            <a:xfrm>
              <a:off x="2286000" y="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125" name="Shape 125"/>
            <p:cNvSpPr/>
            <p:nvPr/>
          </p:nvSpPr>
          <p:spPr>
            <a:xfrm>
              <a:off x="1143000" y="6349"/>
              <a:ext cx="381001" cy="381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126" name="Shape 126"/>
            <p:cNvSpPr/>
            <p:nvPr/>
          </p:nvSpPr>
          <p:spPr>
            <a:xfrm>
              <a:off x="1143000" y="80010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127" name="Shape 127"/>
            <p:cNvSpPr/>
            <p:nvPr/>
          </p:nvSpPr>
          <p:spPr>
            <a:xfrm>
              <a:off x="0" y="80010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  <p:sp>
          <p:nvSpPr>
            <p:cNvPr id="128" name="Shape 128"/>
            <p:cNvSpPr/>
            <p:nvPr/>
          </p:nvSpPr>
          <p:spPr>
            <a:xfrm>
              <a:off x="0" y="0"/>
              <a:ext cx="3810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21600"/>
                  </a:lnTo>
                  <a:lnTo>
                    <a:pt x="21600" y="10800"/>
                  </a:lnTo>
                  <a:lnTo>
                    <a:pt x="108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D584F"/>
                </a:gs>
                <a:gs pos="100000">
                  <a:srgbClr val="763A3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 dirty="0">
                <a:latin typeface="Chalkboard"/>
              </a:endParaRPr>
            </a:p>
          </p:txBody>
        </p:sp>
      </p:grpSp>
      <p:grpSp>
        <p:nvGrpSpPr>
          <p:cNvPr id="135" name="Group 135"/>
          <p:cNvGrpSpPr/>
          <p:nvPr/>
        </p:nvGrpSpPr>
        <p:grpSpPr>
          <a:xfrm>
            <a:off x="8493483" y="2222500"/>
            <a:ext cx="2655703" cy="1511232"/>
            <a:chOff x="-253887" y="0"/>
            <a:chExt cx="2655701" cy="1511231"/>
          </a:xfrm>
        </p:grpSpPr>
        <p:sp>
          <p:nvSpPr>
            <p:cNvPr id="130" name="Shape 130"/>
            <p:cNvSpPr/>
            <p:nvPr/>
          </p:nvSpPr>
          <p:spPr>
            <a:xfrm>
              <a:off x="-99990" y="854641"/>
              <a:ext cx="2381772" cy="65659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 dirty="0">
                  <a:latin typeface="Chalkboard"/>
                </a:rPr>
                <a:t>11          1</a:t>
              </a:r>
            </a:p>
          </p:txBody>
        </p:sp>
        <p:sp>
          <p:nvSpPr>
            <p:cNvPr id="131" name="Shape 131"/>
            <p:cNvSpPr/>
            <p:nvPr/>
          </p:nvSpPr>
          <p:spPr>
            <a:xfrm>
              <a:off x="-253887" y="175472"/>
              <a:ext cx="2655701" cy="65659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 dirty="0">
                  <a:latin typeface="Chalkboard"/>
                </a:rPr>
                <a:t>00          0</a:t>
              </a:r>
            </a:p>
          </p:txBody>
        </p:sp>
        <p:sp>
          <p:nvSpPr>
            <p:cNvPr id="132" name="Shape 132"/>
            <p:cNvSpPr/>
            <p:nvPr/>
          </p:nvSpPr>
          <p:spPr>
            <a:xfrm flipH="1" flipV="1">
              <a:off x="692962" y="520700"/>
              <a:ext cx="1031428" cy="1"/>
            </a:xfrm>
            <a:prstGeom prst="line">
              <a:avLst/>
            </a:prstGeom>
            <a:noFill/>
            <a:ln w="50800" cap="flat">
              <a:solidFill>
                <a:srgbClr val="557E8A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endParaRPr dirty="0">
                <a:latin typeface="Chalkboard"/>
              </a:endParaRPr>
            </a:p>
          </p:txBody>
        </p:sp>
        <p:sp>
          <p:nvSpPr>
            <p:cNvPr id="133" name="Shape 133"/>
            <p:cNvSpPr/>
            <p:nvPr/>
          </p:nvSpPr>
          <p:spPr>
            <a:xfrm flipH="1" flipV="1">
              <a:off x="692962" y="1206499"/>
              <a:ext cx="1031428" cy="1"/>
            </a:xfrm>
            <a:prstGeom prst="line">
              <a:avLst/>
            </a:prstGeom>
            <a:noFill/>
            <a:ln w="50800" cap="flat">
              <a:solidFill>
                <a:srgbClr val="557E8A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endParaRPr dirty="0">
                <a:latin typeface="Chalkboard"/>
              </a:endParaRPr>
            </a:p>
          </p:txBody>
        </p:sp>
        <p:pic>
          <p:nvPicPr>
            <p:cNvPr id="134" name="pasted-image.pdf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996935" y="0"/>
              <a:ext cx="609601" cy="32156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2" build="p" bldLvl="5" animBg="1" advAuto="0"/>
      <p:bldP spid="119" grpId="3" animBg="1" advAuto="0"/>
      <p:bldP spid="129" grpId="4" animBg="1" advAuto="0"/>
      <p:bldP spid="135" grpId="1" animBg="1" advAuto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dernPortfolio">
  <a:themeElements>
    <a:clrScheme name="ModernPortfolio">
      <a:dk1>
        <a:srgbClr val="000000"/>
      </a:dk1>
      <a:lt1>
        <a:srgbClr val="FFFFFF"/>
      </a:lt1>
      <a:dk2>
        <a:srgbClr val="5C5C5C"/>
      </a:dk2>
      <a:lt2>
        <a:srgbClr val="CBCBCB"/>
      </a:lt2>
      <a:accent1>
        <a:srgbClr val="557E8A"/>
      </a:accent1>
      <a:accent2>
        <a:srgbClr val="88885A"/>
      </a:accent2>
      <a:accent3>
        <a:srgbClr val="B29E85"/>
      </a:accent3>
      <a:accent4>
        <a:srgbClr val="BB7B52"/>
      </a:accent4>
      <a:accent5>
        <a:srgbClr val="CF7F66"/>
      </a:accent5>
      <a:accent6>
        <a:srgbClr val="62647B"/>
      </a:accent6>
      <a:hlink>
        <a:srgbClr val="0000FF"/>
      </a:hlink>
      <a:folHlink>
        <a:srgbClr val="FF00FF"/>
      </a:folHlink>
    </a:clrScheme>
    <a:fontScheme name="ModernPortfolio">
      <a:majorFont>
        <a:latin typeface="Helvetica Neue Light"/>
        <a:ea typeface="Helvetica Neue Light"/>
        <a:cs typeface="Helvetica Neue Light"/>
      </a:majorFont>
      <a:minorFont>
        <a:latin typeface="Helvetica Neue Light"/>
        <a:ea typeface="Helvetica Neue Light"/>
        <a:cs typeface="Helvetica Neue Light"/>
      </a:minorFont>
    </a:fontScheme>
    <a:fmtScheme name="ModernPortfol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25D6B"/>
        </a:solid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ABABAB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</TotalTime>
  <Words>2063</Words>
  <Application>Microsoft Macintosh PowerPoint</Application>
  <PresentationFormat>Custom</PresentationFormat>
  <Paragraphs>368</Paragraphs>
  <Slides>31</Slides>
  <Notes>0</Notes>
  <HiddenSlides>5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sparse codes from quantum circuits</vt:lpstr>
      <vt:lpstr>QECC</vt:lpstr>
      <vt:lpstr>qLDPC?</vt:lpstr>
      <vt:lpstr>main results</vt:lpstr>
      <vt:lpstr>stabilizer codes</vt:lpstr>
      <vt:lpstr>subsystem/gauge codes</vt:lpstr>
      <vt:lpstr>structure of subsystem codes</vt:lpstr>
      <vt:lpstr>From Codes to Circuits to Codes Again…</vt:lpstr>
      <vt:lpstr>From Codes to Circuits to Codes Again…</vt:lpstr>
      <vt:lpstr>From Codes to Circuits to Codes Again…</vt:lpstr>
      <vt:lpstr>From Codes to Circuits to Codes Again…</vt:lpstr>
      <vt:lpstr>From Codes to Circuits to Codes Again…</vt:lpstr>
      <vt:lpstr>From Codes to Circuits to Codes Again…</vt:lpstr>
      <vt:lpstr>From Codes to Circuits to Codes Again…</vt:lpstr>
      <vt:lpstr>Properties of this Construction</vt:lpstr>
      <vt:lpstr>Properties of this Construction</vt:lpstr>
      <vt:lpstr>Properties of this Construction</vt:lpstr>
      <vt:lpstr>Stabilizer and Logical Operators</vt:lpstr>
      <vt:lpstr>Code Distance and Fault Tolerance</vt:lpstr>
      <vt:lpstr>Fault-Tolerant Gadgets</vt:lpstr>
      <vt:lpstr>expander gadgets</vt:lpstr>
      <vt:lpstr>Wake Up!</vt:lpstr>
      <vt:lpstr>Almost “Good” Sparse Subsystem Codes</vt:lpstr>
      <vt:lpstr>Spatially Local Subsystem Codes Without Strings</vt:lpstr>
      <vt:lpstr>Compared to Known Bounds</vt:lpstr>
      <vt:lpstr>Conclusion &amp; Open Questions</vt:lpstr>
      <vt:lpstr>The Best Sparse Codes</vt:lpstr>
      <vt:lpstr>The Best (Euclidean) Local Codes</vt:lpstr>
      <vt:lpstr>Local Subsystem Codes Without Strings</vt:lpstr>
      <vt:lpstr>Comparing Candidate Self-Correcting Memories</vt:lpstr>
      <vt:lpstr>Challenges with Gauge Hamiltonians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Sparse Quantum Codes from Quantum Circuits</dc:title>
  <cp:lastModifiedBy>MS Office</cp:lastModifiedBy>
  <cp:revision>12</cp:revision>
  <dcterms:modified xsi:type="dcterms:W3CDTF">2015-01-22T22:56:41Z</dcterms:modified>
</cp:coreProperties>
</file>