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3"/>
  </p:notesMasterIdLst>
  <p:sldIdLst>
    <p:sldId id="273" r:id="rId2"/>
    <p:sldId id="257" r:id="rId3"/>
    <p:sldId id="258" r:id="rId4"/>
    <p:sldId id="260" r:id="rId5"/>
    <p:sldId id="261" r:id="rId6"/>
    <p:sldId id="262" r:id="rId7"/>
    <p:sldId id="263" r:id="rId8"/>
    <p:sldId id="274" r:id="rId9"/>
    <p:sldId id="265" r:id="rId10"/>
    <p:sldId id="266" r:id="rId11"/>
    <p:sldId id="267" r:id="rId12"/>
    <p:sldId id="275" r:id="rId13"/>
    <p:sldId id="278" r:id="rId14"/>
    <p:sldId id="269" r:id="rId15"/>
    <p:sldId id="272" r:id="rId16"/>
    <p:sldId id="276" r:id="rId17"/>
    <p:sldId id="277" r:id="rId18"/>
    <p:sldId id="268" r:id="rId19"/>
    <p:sldId id="281" r:id="rId20"/>
    <p:sldId id="27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1905-D537-5643-97FD-F87811FE0145}" type="datetimeFigureOut">
              <a:t>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4583A-274D-3C42-9950-3B37C281DE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1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4583A-274D-3C42-9950-3B37C281DE85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halkboard"/>
                <a:cs typeface="Chalkboard"/>
              </a:rPr>
              <a:t>[McClean, Parkhill, Aspuru-Guzik ‘13]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4583A-274D-3C42-9950-3B37C281DE85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/>
              <a:pPr/>
              <a:t>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8508"/>
            <a:ext cx="7772400" cy="889462"/>
          </a:xfrm>
        </p:spPr>
        <p:txBody>
          <a:bodyPr/>
          <a:lstStyle/>
          <a:p>
            <a:r>
              <a:rPr lang="en-US" sz="3200"/>
              <a:t>Quantum Information Theory in</a:t>
            </a:r>
            <a:br>
              <a:rPr lang="en-US" sz="3200"/>
            </a:br>
            <a:r>
              <a:rPr lang="en-US" sz="3200"/>
              <a:t>Quantum Hamiltonian Complexity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504" y="5695651"/>
            <a:ext cx="7772400" cy="103248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Aram Harrow (MIT)</a:t>
            </a:r>
          </a:p>
          <a:p>
            <a:r>
              <a:rPr lang="en-US"/>
              <a:t>Simons Institute</a:t>
            </a:r>
          </a:p>
          <a:p>
            <a:r>
              <a:rPr lang="en-US"/>
              <a:t>16 Jan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603"/>
            <a:ext cx="9144000" cy="33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7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98077"/>
            <a:ext cx="7770813" cy="1429871"/>
          </a:xfrm>
        </p:spPr>
        <p:txBody>
          <a:bodyPr/>
          <a:lstStyle/>
          <a:p>
            <a:r>
              <a:rPr lang="en-US"/>
              <a:t>proof sketch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86" y="1521812"/>
            <a:ext cx="7410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Chain rule Lemma:</a:t>
            </a:r>
            <a:r>
              <a:rPr lang="en-US" sz="2000">
                <a:latin typeface="Chalkboard"/>
                <a:cs typeface="Chalkboard"/>
              </a:rPr>
              <a:t> 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I(X:Y</a:t>
            </a:r>
            <a:r>
              <a:rPr lang="en-US" sz="2000" baseline="-25000"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…Y</a:t>
            </a:r>
            <a:r>
              <a:rPr lang="en-US" sz="2000" baseline="-25000">
                <a:latin typeface="Chalkboard"/>
                <a:cs typeface="Chalkboard"/>
              </a:rPr>
              <a:t>k</a:t>
            </a:r>
            <a:r>
              <a:rPr lang="en-US" sz="2000">
                <a:latin typeface="Chalkboard"/>
                <a:cs typeface="Chalkboard"/>
              </a:rPr>
              <a:t>) = I(X:Y</a:t>
            </a:r>
            <a:r>
              <a:rPr lang="en-US" sz="2000" baseline="-25000"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) + I(X:Y</a:t>
            </a:r>
            <a:r>
              <a:rPr lang="en-US" sz="2000" baseline="-25000">
                <a:latin typeface="Chalkboard"/>
                <a:cs typeface="Chalkboard"/>
              </a:rPr>
              <a:t>2</a:t>
            </a:r>
            <a:r>
              <a:rPr lang="en-US" sz="2000">
                <a:latin typeface="Chalkboard"/>
                <a:cs typeface="Chalkboard"/>
              </a:rPr>
              <a:t>|Y</a:t>
            </a:r>
            <a:r>
              <a:rPr lang="en-US" sz="2000" baseline="-25000"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) + … + I(X:Y</a:t>
            </a:r>
            <a:r>
              <a:rPr lang="en-US" sz="2000" baseline="-25000">
                <a:latin typeface="Chalkboard"/>
                <a:cs typeface="Chalkboard"/>
              </a:rPr>
              <a:t>k</a:t>
            </a:r>
            <a:r>
              <a:rPr lang="en-US" sz="2000">
                <a:latin typeface="Chalkboard"/>
                <a:cs typeface="Chalkboard"/>
              </a:rPr>
              <a:t>|Y</a:t>
            </a:r>
            <a:r>
              <a:rPr lang="en-US" sz="2000" baseline="-25000"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…Y</a:t>
            </a:r>
            <a:r>
              <a:rPr lang="en-US" sz="2000" baseline="-25000">
                <a:latin typeface="Chalkboard"/>
                <a:cs typeface="Chalkboard"/>
              </a:rPr>
              <a:t>k-1</a:t>
            </a:r>
            <a:r>
              <a:rPr lang="en-US" sz="2000">
                <a:latin typeface="Chalkboard"/>
                <a:cs typeface="Chalkboard"/>
              </a:rPr>
              <a:t>)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  <a:sym typeface="Wingdings"/>
              </a:rPr>
              <a:t>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I(X:Y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t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|Y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1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…Y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t-1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) ≤ log(d)/k</a:t>
            </a:r>
            <a:r>
              <a:rPr lang="en-US" sz="2000">
                <a:latin typeface="Chalkboard"/>
                <a:cs typeface="Chalkboard"/>
                <a:sym typeface="Wingdings"/>
              </a:rPr>
              <a:t> for some t≤k.</a:t>
            </a:r>
            <a:endParaRPr lang="en-US" sz="2000">
              <a:latin typeface="Chalkboard"/>
              <a:cs typeface="Chalkboard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0586" y="2717098"/>
            <a:ext cx="7410872" cy="1626146"/>
            <a:chOff x="510586" y="2717098"/>
            <a:chExt cx="7410872" cy="1626146"/>
          </a:xfrm>
        </p:grpSpPr>
        <p:sp>
          <p:nvSpPr>
            <p:cNvPr id="13" name="TextBox 12"/>
            <p:cNvSpPr txBox="1"/>
            <p:nvPr/>
          </p:nvSpPr>
          <p:spPr>
            <a:xfrm>
              <a:off x="510586" y="2717098"/>
              <a:ext cx="74108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>
                  <a:latin typeface="Chalkboard"/>
                  <a:cs typeface="Chalkboard"/>
                </a:rPr>
                <a:t>Decouple most pairs by conditioning:</a:t>
              </a:r>
              <a:r>
                <a:rPr lang="en-US" sz="2000">
                  <a:latin typeface="Chalkboard"/>
                  <a:cs typeface="Chalkboard"/>
                </a:rPr>
                <a:t> 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Choose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i, j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1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, …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,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j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k</a:t>
              </a:r>
              <a:r>
                <a:rPr lang="en-US" sz="2000">
                  <a:latin typeface="Chalkboard"/>
                  <a:cs typeface="Chalkboard"/>
                </a:rPr>
                <a:t> at random from {1, …, n}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Then there exists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t&lt;k</a:t>
              </a:r>
              <a:r>
                <a:rPr lang="en-US" sz="2000">
                  <a:latin typeface="Chalkboard"/>
                  <a:cs typeface="Chalkboard"/>
                </a:rPr>
                <a:t> such that</a:t>
              </a: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86" y="3580361"/>
              <a:ext cx="5921876" cy="7628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739900" y="903357"/>
            <a:ext cx="5467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mostly following [Raghavendra-Tan, SODA ‘12]</a:t>
            </a:r>
            <a:r>
              <a:rPr lang="en-US" sz="2000" u="sng">
                <a:latin typeface="Chalkboard"/>
                <a:cs typeface="Chalkboard"/>
              </a:rPr>
              <a:t/>
            </a:r>
            <a:br>
              <a:rPr lang="en-US" sz="2000" u="sng">
                <a:latin typeface="Chalkboard"/>
                <a:cs typeface="Chalkboard"/>
              </a:rPr>
            </a:br>
            <a:endParaRPr lang="en-US" sz="2000">
              <a:latin typeface="Chalkboard"/>
              <a:cs typeface="Chalkboard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6286" y="4593558"/>
            <a:ext cx="8315582" cy="1446964"/>
            <a:chOff x="396286" y="4593558"/>
            <a:chExt cx="8315582" cy="1446964"/>
          </a:xfrm>
        </p:grpSpPr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5301444"/>
              <a:ext cx="3335087" cy="73907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96286" y="4593558"/>
              <a:ext cx="70224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Discarding systems j</a:t>
              </a:r>
              <a:r>
                <a:rPr lang="en-US" sz="2000" baseline="-25000">
                  <a:latin typeface="Chalkboard"/>
                  <a:cs typeface="Chalkboard"/>
                </a:rPr>
                <a:t>1</a:t>
              </a:r>
              <a:r>
                <a:rPr lang="en-US" sz="2000">
                  <a:latin typeface="Chalkboard"/>
                  <a:cs typeface="Chalkboard"/>
                </a:rPr>
                <a:t>,…,j</a:t>
              </a:r>
              <a:r>
                <a:rPr lang="en-US" sz="2000" baseline="-25000">
                  <a:latin typeface="Chalkboard"/>
                  <a:cs typeface="Chalkboard"/>
                </a:rPr>
                <a:t>t</a:t>
              </a:r>
              <a:r>
                <a:rPr lang="en-US" sz="2000">
                  <a:latin typeface="Chalkboard"/>
                  <a:cs typeface="Chalkboard"/>
                </a:rPr>
                <a:t> causes error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≤k/n</a:t>
              </a:r>
              <a:r>
                <a:rPr lang="en-US" sz="2000">
                  <a:latin typeface="Chalkboard"/>
                  <a:cs typeface="Chalkboard"/>
                </a:rPr>
                <a:t> and leaves a distribution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q</a:t>
              </a:r>
              <a:r>
                <a:rPr lang="en-US" sz="2000">
                  <a:latin typeface="Chalkboard"/>
                  <a:cs typeface="Chalkboard"/>
                </a:rPr>
                <a:t> for which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191000" y="5435600"/>
              <a:ext cx="774700" cy="482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968" y="5283200"/>
              <a:ext cx="35179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64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work </a:t>
            </a:r>
            <a:r>
              <a:rPr lang="en-US" dirty="0" err="1" smtClean="0"/>
              <a:t>quantumly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1512820"/>
            <a:ext cx="8026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halkboard"/>
                <a:cs typeface="Chalkboard"/>
              </a:rPr>
              <a:t>What changes?</a:t>
            </a:r>
          </a:p>
          <a:p>
            <a:r>
              <a:rPr lang="en-US" sz="2000" dirty="0">
                <a:latin typeface="Chalkboard"/>
                <a:cs typeface="Chalkboard"/>
              </a:rPr>
              <a:t>😊 Chain rule, </a:t>
            </a:r>
            <a:r>
              <a:rPr lang="en-US" sz="2000" dirty="0" err="1">
                <a:latin typeface="Chalkboard"/>
                <a:cs typeface="Chalkboard"/>
              </a:rPr>
              <a:t>Pinsker</a:t>
            </a:r>
            <a:r>
              <a:rPr lang="en-US" sz="2000" dirty="0">
                <a:latin typeface="Chalkboard"/>
                <a:cs typeface="Chalkboard"/>
              </a:rPr>
              <a:t>, </a:t>
            </a:r>
            <a:r>
              <a:rPr lang="en-US" sz="2000" dirty="0" err="1">
                <a:latin typeface="Chalkboard"/>
                <a:cs typeface="Chalkboard"/>
              </a:rPr>
              <a:t>etc</a:t>
            </a:r>
            <a:r>
              <a:rPr lang="en-US" sz="2000" dirty="0">
                <a:latin typeface="Chalkboard"/>
                <a:cs typeface="Chalkboard"/>
              </a:rPr>
              <a:t>, still work.</a:t>
            </a:r>
          </a:p>
          <a:p>
            <a:r>
              <a:rPr lang="en-US" sz="2000" dirty="0">
                <a:latin typeface="Chalkboard"/>
                <a:cs typeface="Chalkboard"/>
              </a:rPr>
              <a:t>😧 Can’t condition on quantum information.</a:t>
            </a:r>
          </a:p>
          <a:p>
            <a:r>
              <a:rPr lang="en-US" sz="2000" dirty="0">
                <a:latin typeface="Chalkboard"/>
                <a:cs typeface="Chalkboard"/>
              </a:rPr>
              <a:t>😥 I(A:B|C)</a:t>
            </a:r>
            <a:r>
              <a:rPr lang="en-US" sz="2000" baseline="-25000" dirty="0" err="1">
                <a:latin typeface="Chalkboard"/>
                <a:cs typeface="Chalkboard"/>
              </a:rPr>
              <a:t>ρ</a:t>
            </a:r>
            <a:r>
              <a:rPr lang="en-US" sz="2000" dirty="0">
                <a:latin typeface="Chalkboard"/>
                <a:cs typeface="Chalkboard"/>
              </a:rPr>
              <a:t> ≈ 0 doesn’t imply </a:t>
            </a:r>
            <a:r>
              <a:rPr lang="en-US" sz="2000" dirty="0" err="1">
                <a:latin typeface="Chalkboard"/>
                <a:cs typeface="Chalkboard"/>
              </a:rPr>
              <a:t>ρ</a:t>
            </a:r>
            <a:r>
              <a:rPr lang="en-US" sz="2000" dirty="0">
                <a:latin typeface="Chalkboard"/>
                <a:cs typeface="Chalkboard"/>
              </a:rPr>
              <a:t> is approximately separable</a:t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[</a:t>
            </a:r>
            <a:r>
              <a:rPr lang="en-US" sz="2000" dirty="0" err="1">
                <a:latin typeface="Chalkboard"/>
                <a:cs typeface="Chalkboard"/>
              </a:rPr>
              <a:t>Ibinson</a:t>
            </a:r>
            <a:r>
              <a:rPr lang="en-US" sz="2000" dirty="0">
                <a:latin typeface="Chalkboard"/>
                <a:cs typeface="Chalkboard"/>
              </a:rPr>
              <a:t>, Linden, Winter ‘08]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488" y="3391818"/>
            <a:ext cx="802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halkboard"/>
                <a:cs typeface="Chalkboard"/>
              </a:rPr>
              <a:t>Key technique</a:t>
            </a:r>
            <a:r>
              <a:rPr lang="en-US" sz="2400" dirty="0">
                <a:latin typeface="Chalkboard"/>
                <a:cs typeface="Chalkboard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informationally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 complete measurement</a:t>
            </a:r>
            <a:r>
              <a:rPr lang="en-US" sz="2400" dirty="0">
                <a:latin typeface="Chalkboard"/>
                <a:cs typeface="Chalkboard"/>
              </a:rPr>
              <a:t/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maps quantum states into probability distributions with poly(d) distortion.</a:t>
            </a:r>
          </a:p>
          <a:p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336" y="4848405"/>
            <a:ext cx="786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800" baseline="30000" dirty="0">
                <a:solidFill>
                  <a:srgbClr val="FFFF00"/>
                </a:solidFill>
                <a:latin typeface="Chalkboard"/>
                <a:cs typeface="Chalkboard"/>
              </a:rPr>
              <a:t>-3</a:t>
            </a:r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 || </a:t>
            </a:r>
            <a:r>
              <a:rPr lang="en-US" sz="2800" dirty="0" err="1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ρ</a:t>
            </a:r>
            <a:r>
              <a:rPr lang="en-US" sz="2800" dirty="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– </a:t>
            </a:r>
            <a:r>
              <a:rPr lang="en-US" sz="2800" dirty="0" err="1">
                <a:solidFill>
                  <a:srgbClr val="FFFF00"/>
                </a:solidFill>
                <a:latin typeface="Chalkboard"/>
                <a:cs typeface="Chalkboard"/>
              </a:rPr>
              <a:t>σ </a:t>
            </a:r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||</a:t>
            </a:r>
            <a:r>
              <a:rPr lang="en-US" sz="2800" baseline="-25000" dirty="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 ≤ || M(</a:t>
            </a:r>
            <a:r>
              <a:rPr lang="en-US" sz="2800" dirty="0" err="1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ρ</a:t>
            </a:r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) – M(</a:t>
            </a:r>
            <a:r>
              <a:rPr lang="en-US" sz="2800" dirty="0" err="1">
                <a:solidFill>
                  <a:srgbClr val="FFFF00"/>
                </a:solidFill>
                <a:latin typeface="Chalkboard"/>
                <a:cs typeface="Chalkboard"/>
              </a:rPr>
              <a:t>σ</a:t>
            </a:r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) ||</a:t>
            </a:r>
            <a:r>
              <a:rPr lang="en-US" sz="2800" baseline="-25000" dirty="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 ≤ || </a:t>
            </a:r>
            <a:r>
              <a:rPr lang="en-US" sz="2800" dirty="0" err="1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ρ</a:t>
            </a:r>
            <a:r>
              <a:rPr lang="en-US" sz="2800" dirty="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Chalkboard"/>
                <a:cs typeface="Chalkboard"/>
              </a:rPr>
              <a:t>σ</a:t>
            </a:r>
            <a:r>
              <a:rPr lang="en-US" sz="2800" dirty="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||</a:t>
            </a:r>
            <a:r>
              <a:rPr lang="en-US" sz="28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2482" y="5326550"/>
            <a:ext cx="7636236" cy="1482415"/>
            <a:chOff x="462482" y="5326550"/>
            <a:chExt cx="7636236" cy="1482415"/>
          </a:xfrm>
        </p:grpSpPr>
        <p:sp>
          <p:nvSpPr>
            <p:cNvPr id="4" name="Left Brace 3"/>
            <p:cNvSpPr/>
            <p:nvPr/>
          </p:nvSpPr>
          <p:spPr>
            <a:xfrm rot="16200000">
              <a:off x="4386422" y="4255691"/>
              <a:ext cx="462171" cy="280498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76350" y="5793302"/>
              <a:ext cx="13789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classical</a:t>
              </a:r>
            </a:p>
            <a:p>
              <a:r>
                <a:rPr lang="en-US" sz="2000">
                  <a:latin typeface="Chalkboard"/>
                  <a:cs typeface="Chalkboard"/>
                </a:rPr>
                <a:t>variational</a:t>
              </a:r>
            </a:p>
            <a:p>
              <a:r>
                <a:rPr lang="en-US" sz="2000">
                  <a:latin typeface="Chalkboard"/>
                  <a:cs typeface="Chalkboard"/>
                </a:rPr>
                <a:t>distance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6603" y="5694087"/>
              <a:ext cx="11609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quantum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trace</a:t>
              </a:r>
            </a:p>
            <a:p>
              <a:r>
                <a:rPr lang="en-US" sz="2000">
                  <a:latin typeface="Chalkboard"/>
                  <a:cs typeface="Chalkboard"/>
                </a:rPr>
                <a:t>distance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7186682" y="4883379"/>
              <a:ext cx="381959" cy="144211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8632" y="5565855"/>
              <a:ext cx="11609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quantum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trace</a:t>
              </a:r>
            </a:p>
            <a:p>
              <a:r>
                <a:rPr lang="en-US" sz="2000">
                  <a:latin typeface="Chalkboard"/>
                  <a:cs typeface="Chalkboard"/>
                </a:rPr>
                <a:t>distance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1450133" y="4338899"/>
              <a:ext cx="347235" cy="232253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686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of qPCP no-go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9379" y="1911684"/>
            <a:ext cx="68045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halkboard"/>
                <a:cs typeface="Chalkboard"/>
              </a:rPr>
              <a:t>Measure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εn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qudits</a:t>
            </a:r>
            <a:r>
              <a:rPr lang="en-US" sz="2000" dirty="0">
                <a:latin typeface="Chalkboard"/>
                <a:cs typeface="Chalkboard"/>
              </a:rPr>
              <a:t> and condition on outcomes.</a:t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Incur error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ε</a:t>
            </a:r>
            <a:r>
              <a:rPr lang="en-US" sz="2000" dirty="0">
                <a:latin typeface="Chalkboard"/>
                <a:cs typeface="Chalkboard"/>
              </a:rPr>
              <a:t>.</a:t>
            </a:r>
            <a:br>
              <a:rPr lang="en-US" sz="2000" dirty="0">
                <a:latin typeface="Chalkboard"/>
                <a:cs typeface="Chalkboard"/>
              </a:rPr>
            </a:br>
            <a:endParaRPr lang="en-US" sz="2000" dirty="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halkboard"/>
                <a:cs typeface="Chalkboard"/>
              </a:rPr>
              <a:t>Most pairs of other </a:t>
            </a:r>
            <a:r>
              <a:rPr lang="en-US" sz="2000" dirty="0" err="1">
                <a:latin typeface="Chalkboard"/>
                <a:cs typeface="Chalkboard"/>
              </a:rPr>
              <a:t>qudits</a:t>
            </a:r>
            <a:r>
              <a:rPr lang="en-US" sz="2000" dirty="0">
                <a:latin typeface="Chalkboard"/>
                <a:cs typeface="Chalkboard"/>
              </a:rPr>
              <a:t> would have mutual information</a:t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≤ log(d) /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εD</a:t>
            </a:r>
            <a:r>
              <a:rPr lang="en-US" sz="2000" dirty="0">
                <a:latin typeface="Chalkboard"/>
                <a:cs typeface="Chalkboard"/>
              </a:rPr>
              <a:t> if measured.</a:t>
            </a:r>
            <a:br>
              <a:rPr lang="en-US" sz="2000" dirty="0">
                <a:latin typeface="Chalkboard"/>
                <a:cs typeface="Chalkboard"/>
              </a:rPr>
            </a:br>
            <a:endParaRPr lang="en-US" sz="2000" dirty="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halkboard"/>
                <a:cs typeface="Chalkboard"/>
              </a:rPr>
              <a:t>Thus their state is within distance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 baseline="30000" dirty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log(d) /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εD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)</a:t>
            </a:r>
            <a:r>
              <a:rPr lang="en-US" sz="2000" baseline="30000" dirty="0">
                <a:solidFill>
                  <a:srgbClr val="FFFF00"/>
                </a:solidFill>
                <a:latin typeface="Chalkboard"/>
                <a:cs typeface="Chalkboard"/>
              </a:rPr>
              <a:t>1/2</a:t>
            </a:r>
            <a:r>
              <a:rPr lang="en-US" sz="2000" dirty="0">
                <a:latin typeface="Chalkboard"/>
                <a:cs typeface="Chalkboard"/>
              </a:rPr>
              <a:t> of product.</a:t>
            </a:r>
            <a:br>
              <a:rPr lang="en-US" sz="2000" dirty="0">
                <a:latin typeface="Chalkboard"/>
                <a:cs typeface="Chalkboard"/>
              </a:rPr>
            </a:br>
            <a:endParaRPr lang="en-US" sz="2000" dirty="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halkboard"/>
                <a:cs typeface="Chalkboard"/>
              </a:rPr>
              <a:t>Witness is a global product state.  Total error is</a:t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ε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+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 baseline="30000" dirty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log(d) /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εD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)</a:t>
            </a:r>
            <a:r>
              <a:rPr lang="en-US" sz="2000" baseline="30000" dirty="0">
                <a:solidFill>
                  <a:srgbClr val="FFFF00"/>
                </a:solidFill>
                <a:latin typeface="Chalkboard"/>
                <a:cs typeface="Chalkboard"/>
              </a:rPr>
              <a:t>1/2</a:t>
            </a:r>
            <a:r>
              <a:rPr lang="en-US" sz="2000" dirty="0">
                <a:latin typeface="Chalkboard"/>
                <a:cs typeface="Chalkboard"/>
              </a:rPr>
              <a:t>.</a:t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Choose </a:t>
            </a:r>
            <a:r>
              <a:rPr lang="en-US" sz="2000" dirty="0" err="1">
                <a:latin typeface="Chalkboard"/>
                <a:cs typeface="Chalkboard"/>
              </a:rPr>
              <a:t>ε</a:t>
            </a:r>
            <a:r>
              <a:rPr lang="en-US" sz="2000" dirty="0">
                <a:latin typeface="Chalkboard"/>
                <a:cs typeface="Chalkboard"/>
              </a:rPr>
              <a:t> to balance these terms.</a:t>
            </a:r>
          </a:p>
        </p:txBody>
      </p:sp>
    </p:spTree>
    <p:extLst>
      <p:ext uri="{BB962C8B-B14F-4D97-AF65-F5344CB8AC3E}">
        <p14:creationId xmlns:p14="http://schemas.microsoft.com/office/powerpoint/2010/main" val="114812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 </a:t>
            </a:r>
            <a:r>
              <a:rPr lang="en-US" dirty="0" err="1" smtClean="0"/>
              <a:t>vs</a:t>
            </a:r>
            <a:r>
              <a:rPr lang="en-US" dirty="0" smtClean="0"/>
              <a:t> QMA</a:t>
            </a:r>
            <a:endParaRPr lang="en-US" dirty="0"/>
          </a:p>
        </p:txBody>
      </p:sp>
      <p:pic>
        <p:nvPicPr>
          <p:cNvPr id="4" name="Picture 3" descr="The-Blue-Marble-from-Apollo-17-580x5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1" y="3560319"/>
            <a:ext cx="2185169" cy="2185169"/>
          </a:xfrm>
          <a:prstGeom prst="rect">
            <a:avLst/>
          </a:prstGeom>
        </p:spPr>
      </p:pic>
      <p:pic>
        <p:nvPicPr>
          <p:cNvPr id="5" name="Picture 4" descr="Mars-Attacks-Ship-Ornam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46" y="1416188"/>
            <a:ext cx="2059229" cy="205922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25389" y="1242308"/>
            <a:ext cx="3936675" cy="2006097"/>
          </a:xfrm>
          <a:prstGeom prst="wedgeEllipseCallo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Chalkboard"/>
                <a:cs typeface="Chalkboard"/>
              </a:rPr>
              <a:t>Here is the QCD Hamiltonian.  Can you </a:t>
            </a:r>
            <a:r>
              <a:rPr lang="en-US" dirty="0" err="1">
                <a:latin typeface="Chalkboard"/>
                <a:cs typeface="Chalkboard"/>
              </a:rPr>
              <a:t>decribe</a:t>
            </a:r>
            <a:r>
              <a:rPr lang="en-US" dirty="0">
                <a:latin typeface="Chalkboard"/>
                <a:cs typeface="Chalkboard"/>
              </a:rPr>
              <a:t> the </a:t>
            </a:r>
            <a:r>
              <a:rPr lang="en-US" dirty="0" err="1">
                <a:latin typeface="Chalkboard"/>
                <a:cs typeface="Chalkboard"/>
              </a:rPr>
              <a:t>wavefunction</a:t>
            </a:r>
            <a:r>
              <a:rPr lang="en-US" dirty="0">
                <a:latin typeface="Chalkboard"/>
                <a:cs typeface="Chalkboard"/>
              </a:rPr>
              <a:t> of the proton in a way that will let me compute its mass?</a:t>
            </a:r>
          </a:p>
          <a:p>
            <a:pPr algn="ctr"/>
            <a:endParaRPr lang="en-US" dirty="0">
              <a:latin typeface="Chalkboard"/>
              <a:cs typeface="Chalkboard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530803" y="4141027"/>
            <a:ext cx="1987776" cy="1831253"/>
          </a:xfrm>
          <a:prstGeom prst="wedgeRectCallout">
            <a:avLst>
              <a:gd name="adj1" fmla="val 31019"/>
              <a:gd name="adj2" fmla="val -7569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latin typeface="Synchro LET"/>
                <a:cs typeface="Synchro LET"/>
              </a:rPr>
              <a:t>Greetings! The proton is the ground state of the u, u and d quarks.</a:t>
            </a:r>
            <a:endParaRPr lang="en-US" dirty="0">
              <a:latin typeface="Synchro LET"/>
              <a:cs typeface="Synchro LET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25389" y="1242308"/>
            <a:ext cx="3936675" cy="2006097"/>
          </a:xfrm>
          <a:prstGeom prst="wedgeEllipseCallo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Can you give me some description I can use to get a 0.1% accurate estimate using fewer than 10</a:t>
            </a:r>
            <a:r>
              <a:rPr lang="en-US" baseline="30000" dirty="0" smtClean="0">
                <a:latin typeface="Chalkboard"/>
                <a:cs typeface="Chalkboard"/>
              </a:rPr>
              <a:t>50</a:t>
            </a:r>
            <a:r>
              <a:rPr lang="en-US" dirty="0" smtClean="0">
                <a:latin typeface="Chalkboard"/>
                <a:cs typeface="Chalkboard"/>
              </a:rPr>
              <a:t> steps?</a:t>
            </a:r>
            <a:endParaRPr lang="en-US" dirty="0">
              <a:latin typeface="Chalkboard"/>
              <a:cs typeface="Chalkboard"/>
            </a:endParaRPr>
          </a:p>
          <a:p>
            <a:pPr algn="ctr"/>
            <a:endParaRPr lang="en-US" dirty="0">
              <a:latin typeface="Chalkboard"/>
              <a:cs typeface="Chalkboard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459249" y="3914235"/>
            <a:ext cx="1987776" cy="1831253"/>
          </a:xfrm>
          <a:prstGeom prst="wedgeRectCallout">
            <a:avLst>
              <a:gd name="adj1" fmla="val -925"/>
              <a:gd name="adj2" fmla="val -76696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Synchro LET"/>
                <a:cs typeface="Synchro LET"/>
              </a:rPr>
              <a:t>No.</a:t>
            </a:r>
            <a:endParaRPr lang="en-US" dirty="0">
              <a:latin typeface="Synchro LET"/>
              <a:cs typeface="Synchro LET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930721" y="4141027"/>
            <a:ext cx="1987776" cy="1831253"/>
          </a:xfrm>
          <a:prstGeom prst="wedgeRectCallout">
            <a:avLst>
              <a:gd name="adj1" fmla="val 1"/>
              <a:gd name="adj2" fmla="val -7167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latin typeface="Synchro LET"/>
                <a:cs typeface="Synchro LET"/>
              </a:rPr>
              <a:t>I can, however, give you many protons, whose mass you can measure.</a:t>
            </a:r>
            <a:endParaRPr lang="en-US" dirty="0">
              <a:latin typeface="Synchro LET"/>
              <a:cs typeface="Synchro LET"/>
            </a:endParaRPr>
          </a:p>
        </p:txBody>
      </p:sp>
    </p:spTree>
    <p:extLst>
      <p:ext uri="{BB962C8B-B14F-4D97-AF65-F5344CB8AC3E}">
        <p14:creationId xmlns:p14="http://schemas.microsoft.com/office/powerpoint/2010/main" val="174071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 approximation?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820" y="2256205"/>
            <a:ext cx="7276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Approximation quality depends on</a:t>
            </a:r>
            <a:r>
              <a:rPr lang="en-US" sz="2000">
                <a:latin typeface="Chalkboard"/>
                <a:cs typeface="Chalkboard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degree  (fixed)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average expansion (can change, but might always be high)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average entropy (can change, but might always be high)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0786" y="5769967"/>
            <a:ext cx="8272240" cy="822086"/>
            <a:chOff x="790786" y="5769967"/>
            <a:chExt cx="8272240" cy="822086"/>
          </a:xfrm>
        </p:grpSpPr>
        <p:sp>
          <p:nvSpPr>
            <p:cNvPr id="9" name="TextBox 8"/>
            <p:cNvSpPr txBox="1"/>
            <p:nvPr/>
          </p:nvSpPr>
          <p:spPr>
            <a:xfrm>
              <a:off x="790786" y="6154956"/>
              <a:ext cx="2005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  <a:latin typeface="Chalkboard"/>
                  <a:cs typeface="Chalkboard"/>
                </a:rPr>
                <a:t>improves with 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07080" y="6191943"/>
              <a:ext cx="3455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E8950E"/>
                  </a:solidFill>
                  <a:latin typeface="Chalkboard"/>
                  <a:cs typeface="Chalkboard"/>
                </a:rPr>
                <a:t>need better ansatz, eg MPS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9202" y="5769967"/>
              <a:ext cx="7632585" cy="421976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latin typeface="Chalkboard"/>
                  <a:cs typeface="Chalkboard"/>
                </a:rPr>
                <a:t>SDP relaxation ≤ true ground state energy ≤ variational bounds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43869" y="1407089"/>
            <a:ext cx="7632585" cy="75727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- </a:t>
            </a:r>
            <a:r>
              <a:rPr lang="en-US" sz="2000">
                <a:latin typeface="Chalkboard"/>
                <a:cs typeface="Chalkboard"/>
              </a:rPr>
              <a:t>There is no guaranteed way to improve the approximation with a larger witness.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6594" y="3722388"/>
            <a:ext cx="8737376" cy="1864985"/>
            <a:chOff x="246594" y="3722388"/>
            <a:chExt cx="8737376" cy="1864985"/>
          </a:xfrm>
        </p:grpSpPr>
        <p:sp>
          <p:nvSpPr>
            <p:cNvPr id="7" name="TextBox 6"/>
            <p:cNvSpPr txBox="1"/>
            <p:nvPr/>
          </p:nvSpPr>
          <p:spPr>
            <a:xfrm>
              <a:off x="246594" y="4879487"/>
              <a:ext cx="87373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Can prove this finds a good product state when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k ≫ poly(threshold rank)</a:t>
              </a:r>
              <a:r>
                <a:rPr lang="en-US" sz="2000">
                  <a:latin typeface="Chalkboard"/>
                  <a:cs typeface="Chalkboard"/>
                </a:rPr>
                <a:t>.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Clearly converges to the true ground state energy as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k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  <a:sym typeface="Wingdings"/>
                </a:rPr>
                <a:t>n</a:t>
              </a:r>
              <a:r>
                <a:rPr lang="en-US" sz="2000">
                  <a:latin typeface="Chalkboard"/>
                  <a:cs typeface="Chalkboard"/>
                  <a:sym typeface="Wingdings"/>
                </a:rPr>
                <a:t>.</a:t>
              </a:r>
              <a:endParaRPr lang="en-US" sz="2000">
                <a:latin typeface="Chalkboard"/>
                <a:cs typeface="Chalkboard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6594" y="3722388"/>
              <a:ext cx="8519810" cy="1172219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u="sng">
                  <a:latin typeface="Chalkboard"/>
                  <a:cs typeface="Chalkboard"/>
                </a:rPr>
                <a:t>SDP hierarchy</a:t>
              </a:r>
              <a:r>
                <a:rPr lang="en-US" sz="2000">
                  <a:latin typeface="Chalkboard"/>
                  <a:cs typeface="Chalkboard"/>
                </a:rPr>
                <a:t>:</a:t>
              </a:r>
            </a:p>
            <a:p>
              <a:r>
                <a:rPr lang="en-US" sz="2000">
                  <a:solidFill>
                    <a:srgbClr val="FF6600"/>
                  </a:solidFill>
                  <a:latin typeface="Chalkboard"/>
                  <a:cs typeface="Chalkboard"/>
                </a:rPr>
                <a:t>variables</a:t>
              </a:r>
              <a:r>
                <a:rPr lang="en-US" sz="2000">
                  <a:latin typeface="Chalkboard"/>
                  <a:cs typeface="Chalkboard"/>
                </a:rPr>
                <a:t> = {density matrices for all sets of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≤k</a:t>
              </a:r>
              <a:r>
                <a:rPr lang="en-US" sz="2000">
                  <a:latin typeface="Chalkboard"/>
                  <a:cs typeface="Chalkboard"/>
                </a:rPr>
                <a:t> qubits}</a:t>
              </a:r>
            </a:p>
            <a:p>
              <a:r>
                <a:rPr lang="en-US" sz="2000">
                  <a:solidFill>
                    <a:srgbClr val="FF6600"/>
                  </a:solidFill>
                  <a:latin typeface="Chalkboard"/>
                  <a:cs typeface="Chalkboard"/>
                </a:rPr>
                <a:t>constraints</a:t>
              </a:r>
              <a:r>
                <a:rPr lang="en-US" sz="2000">
                  <a:latin typeface="Chalkboard"/>
                  <a:cs typeface="Chalkboard"/>
                </a:rPr>
                <a:t> = overlap compatibility + global PSD constraint (tomorrow)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86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0" y="163197"/>
            <a:ext cx="5838326" cy="1074284"/>
          </a:xfrm>
        </p:spPr>
        <p:txBody>
          <a:bodyPr>
            <a:normAutofit fontScale="90000"/>
          </a:bodyPr>
          <a:lstStyle/>
          <a:p>
            <a:r>
              <a:rPr lang="en-US" sz="4000"/>
              <a:t>quantifying entanglement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170" y="1151949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bipartite pure states – the nice case</a:t>
            </a:r>
          </a:p>
          <a:p>
            <a:endParaRPr lang="en-US" sz="2400" baseline="3000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193" y="4218641"/>
            <a:ext cx="8445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λ</a:t>
            </a:r>
            <a:r>
              <a:rPr lang="en-US" sz="2000" baseline="-25000"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  ≥ λ</a:t>
            </a:r>
            <a:r>
              <a:rPr lang="en-US" sz="2000" baseline="-25000">
                <a:latin typeface="Chalkboard"/>
                <a:cs typeface="Chalkboard"/>
              </a:rPr>
              <a:t>2</a:t>
            </a:r>
            <a:r>
              <a:rPr lang="en-US" sz="2000">
                <a:latin typeface="Chalkboard"/>
                <a:cs typeface="Chalkboard"/>
              </a:rPr>
              <a:t> ≥ … ≥ λ</a:t>
            </a:r>
            <a:r>
              <a:rPr lang="en-US" sz="2000" baseline="-25000">
                <a:latin typeface="Chalkboard"/>
                <a:cs typeface="Chalkboard"/>
              </a:rPr>
              <a:t>d</a:t>
            </a:r>
            <a:r>
              <a:rPr lang="en-US" sz="2000">
                <a:latin typeface="Chalkboard"/>
                <a:cs typeface="Chalkboard"/>
              </a:rPr>
              <a:t> ≥ 0 determine equivalence under local unitaries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LOCC can modify λ according to majorization partial order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entanglement can be quantified by [Rènyi] entropies of λ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asymptotic entanglement determined by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H(λ) = S(ψ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) = S(ψ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)</a:t>
            </a:r>
            <a:r>
              <a:rPr lang="en-US" sz="2000">
                <a:latin typeface="Chalkboard"/>
                <a:cs typeface="Chalkboard"/>
              </a:rPr>
              <a:t/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“</a:t>
            </a:r>
            <a:r>
              <a:rPr lang="en-US" sz="2000">
                <a:solidFill>
                  <a:schemeClr val="accent4"/>
                </a:solidFill>
                <a:latin typeface="Chalkboard"/>
                <a:cs typeface="Chalkboard"/>
              </a:rPr>
              <a:t>entropy of entanglement</a:t>
            </a:r>
            <a:r>
              <a:rPr lang="en-US" sz="2000">
                <a:latin typeface="Chalkboard"/>
                <a:cs typeface="Chalkboard"/>
              </a:rPr>
              <a:t>”  </a:t>
            </a:r>
            <a:r>
              <a:rPr lang="en-US" sz="2000">
                <a:latin typeface="Chalkboard"/>
                <a:cs typeface="Chalkboard"/>
                <a:sym typeface="Wingdings"/>
              </a:rPr>
              <a:t> entanglement as resource</a:t>
            </a:r>
            <a:r>
              <a:rPr lang="en-US" sz="2000">
                <a:latin typeface="Chalkboard"/>
                <a:cs typeface="Chalkboard"/>
              </a:rPr>
              <a:t/>
            </a:r>
            <a:br>
              <a:rPr lang="en-US" sz="2000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[Bennett, Bernstein, Popescu, Schumacher ‘95]</a:t>
            </a:r>
            <a:endParaRPr lang="en-US" sz="2000">
              <a:latin typeface="Chalkboard"/>
              <a:cs typeface="Chalkboard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4" y="1893917"/>
            <a:ext cx="3304896" cy="96284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64" y="2951238"/>
            <a:ext cx="2732395" cy="9194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27025" y="154786"/>
            <a:ext cx="3267617" cy="4063855"/>
            <a:chOff x="5827025" y="154786"/>
            <a:chExt cx="3267617" cy="40638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1840" b="36034"/>
            <a:stretch/>
          </p:blipFill>
          <p:spPr>
            <a:xfrm>
              <a:off x="5827025" y="154786"/>
              <a:ext cx="3267617" cy="32010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3832" y="3127071"/>
              <a:ext cx="1973223" cy="1091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0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mixed / multipartite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213" y="1284462"/>
            <a:ext cx="8930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mixed-state and/or multipartite entanglement measures form a zoo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relating to pure bipartite entanglement (formation/distillation)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distance to separable states (relative entropy of entanglement, squashed ent.)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easy to compute but not operational (log negativity, concurrence)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operational but hard to compute (distillable key, geometric measure, tensor rank)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not really measuring entanglement (ent. of purification, ent. of assistance)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regularized versions of most of the above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0147" y="4278652"/>
            <a:ext cx="6245476" cy="2403122"/>
            <a:chOff x="230147" y="4278652"/>
            <a:chExt cx="6245476" cy="24031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147" y="4278652"/>
              <a:ext cx="6245476" cy="18871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19276" y="6312442"/>
              <a:ext cx="3087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halkboard"/>
                  <a:cs typeface="Chalkboard"/>
                </a:rPr>
                <a:t>Brandão-Christandl-Yard ‘10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1043" y="3593547"/>
            <a:ext cx="2190550" cy="3245079"/>
            <a:chOff x="6811043" y="3593547"/>
            <a:chExt cx="2190550" cy="32450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1043" y="3593547"/>
              <a:ext cx="2190550" cy="2908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77795" y="6469294"/>
              <a:ext cx="1640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halkboard"/>
                  <a:cs typeface="Chalkboard"/>
                </a:rPr>
                <a:t>Christandl ‘06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9890" y="3501433"/>
            <a:ext cx="5469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Generally “entropic” i.e. match on pure states.</a:t>
            </a:r>
          </a:p>
          <a:p>
            <a:r>
              <a:rPr lang="en-US" sz="2000">
                <a:latin typeface="Chalkboard"/>
                <a:cs typeface="Chalkboard"/>
              </a:rPr>
              <a:t>Hopefully convex, continuous, monotonic, etc.</a:t>
            </a:r>
          </a:p>
        </p:txBody>
      </p:sp>
    </p:spTree>
    <p:extLst>
      <p:ext uri="{BB962C8B-B14F-4D97-AF65-F5344CB8AC3E}">
        <p14:creationId xmlns:p14="http://schemas.microsoft.com/office/powerpoint/2010/main" val="372127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conditional mutual information</a:t>
            </a:r>
            <a:br>
              <a:rPr lang="en-US"/>
            </a:br>
            <a:r>
              <a:rPr lang="en-US"/>
              <a:t>and Markov states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2287" y="1537306"/>
            <a:ext cx="7449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I(A:B|C) = H(A|C) + H(B|C) – H(AB|C)</a:t>
            </a:r>
          </a:p>
          <a:p>
            <a:r>
              <a:rPr lang="en-US" sz="2000">
                <a:latin typeface="Chalkboard"/>
                <a:cs typeface="Chalkboard"/>
              </a:rPr>
              <a:t>	= H(AC) + H(BC) – H(ABC) – H(C)</a:t>
            </a:r>
          </a:p>
          <a:p>
            <a:r>
              <a:rPr lang="en-US" sz="2000">
                <a:latin typeface="Chalkboard"/>
                <a:cs typeface="Chalkboard"/>
              </a:rPr>
              <a:t>	= ∑</a:t>
            </a:r>
            <a:r>
              <a:rPr lang="en-US" sz="2000" baseline="-25000">
                <a:latin typeface="Chalkboard"/>
                <a:cs typeface="Chalkboard"/>
              </a:rPr>
              <a:t>c</a:t>
            </a:r>
            <a:r>
              <a:rPr lang="en-US" sz="2000">
                <a:latin typeface="Chalkboard"/>
                <a:cs typeface="Chalkboard"/>
              </a:rPr>
              <a:t> p(C=c) I(A:B)</a:t>
            </a:r>
            <a:r>
              <a:rPr lang="en-US" sz="2000" baseline="-25000">
                <a:latin typeface="Chalkboard"/>
                <a:cs typeface="Chalkboard"/>
              </a:rPr>
              <a:t>p(⋅, ⋅|C=c)</a:t>
            </a:r>
            <a:r>
              <a:rPr lang="en-US" sz="2000">
                <a:latin typeface="Chalkboard"/>
                <a:cs typeface="Chalkboard"/>
              </a:rPr>
              <a:t>            </a:t>
            </a:r>
            <a:r>
              <a:rPr lang="en-US" sz="2000">
                <a:solidFill>
                  <a:schemeClr val="accent4"/>
                </a:solidFill>
                <a:latin typeface="Chalkboard"/>
                <a:cs typeface="Chalkboard"/>
              </a:rPr>
              <a:t>only true classically!</a:t>
            </a:r>
            <a:br>
              <a:rPr lang="en-US" sz="2000">
                <a:solidFill>
                  <a:schemeClr val="accent4"/>
                </a:solidFill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	≥ 0				   </a:t>
            </a:r>
            <a:r>
              <a:rPr lang="en-US" sz="2000">
                <a:solidFill>
                  <a:schemeClr val="accent4"/>
                </a:solidFill>
                <a:latin typeface="Chalkboard"/>
                <a:cs typeface="Chalkboard"/>
              </a:rPr>
              <a:t>still true quantumly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08505" y="2971454"/>
            <a:ext cx="4724370" cy="2375047"/>
            <a:chOff x="208505" y="2971454"/>
            <a:chExt cx="4724370" cy="2375047"/>
          </a:xfrm>
        </p:grpSpPr>
        <p:sp>
          <p:nvSpPr>
            <p:cNvPr id="5" name="TextBox 4"/>
            <p:cNvSpPr txBox="1"/>
            <p:nvPr/>
          </p:nvSpPr>
          <p:spPr>
            <a:xfrm>
              <a:off x="1461613" y="2971454"/>
              <a:ext cx="1336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Classical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505" y="3407509"/>
              <a:ext cx="472437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>
                  <a:latin typeface="Chalkboard"/>
                  <a:cs typeface="Chalkboard"/>
                </a:rPr>
                <a:t>TFAE:</a:t>
              </a:r>
              <a:endParaRPr lang="en-US" sz="2000">
                <a:latin typeface="Chalkboard"/>
                <a:cs typeface="Chalkboard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000">
                  <a:latin typeface="Chalkboard"/>
                  <a:cs typeface="Chalkboard"/>
                </a:rPr>
                <a:t>I(A:B|C)=0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>
                  <a:latin typeface="Chalkboard"/>
                  <a:cs typeface="Chalkboard"/>
                </a:rPr>
                <a:t>p(a,b,c) = p</a:t>
              </a:r>
              <a:r>
                <a:rPr lang="en-US" sz="2000" baseline="-25000">
                  <a:latin typeface="Chalkboard"/>
                  <a:cs typeface="Chalkboard"/>
                </a:rPr>
                <a:t>1</a:t>
              </a:r>
              <a:r>
                <a:rPr lang="en-US" sz="2000">
                  <a:latin typeface="Chalkboard"/>
                  <a:cs typeface="Chalkboard"/>
                </a:rPr>
                <a:t>(c) p</a:t>
              </a:r>
              <a:r>
                <a:rPr lang="en-US" sz="2000" baseline="-25000">
                  <a:latin typeface="Chalkboard"/>
                  <a:cs typeface="Chalkboard"/>
                </a:rPr>
                <a:t>2</a:t>
              </a:r>
              <a:r>
                <a:rPr lang="en-US" sz="2000">
                  <a:latin typeface="Chalkboard"/>
                  <a:cs typeface="Chalkboard"/>
                </a:rPr>
                <a:t>(a|c) p</a:t>
              </a:r>
              <a:r>
                <a:rPr lang="en-US" sz="2000" baseline="-25000">
                  <a:latin typeface="Chalkboard"/>
                  <a:cs typeface="Chalkboard"/>
                </a:rPr>
                <a:t>3</a:t>
              </a:r>
              <a:r>
                <a:rPr lang="en-US" sz="2000">
                  <a:latin typeface="Chalkboard"/>
                  <a:cs typeface="Chalkboard"/>
                </a:rPr>
                <a:t>(b|c)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>
                  <a:latin typeface="Chalkboard"/>
                  <a:cs typeface="Chalkboard"/>
                </a:rPr>
                <a:t>p = exp(H</a:t>
              </a:r>
              <a:r>
                <a:rPr lang="en-US" sz="2000" baseline="-25000">
                  <a:latin typeface="Chalkboard"/>
                  <a:cs typeface="Chalkboard"/>
                </a:rPr>
                <a:t>AC</a:t>
              </a:r>
              <a:r>
                <a:rPr lang="en-US" sz="2000">
                  <a:latin typeface="Chalkboard"/>
                  <a:cs typeface="Chalkboard"/>
                </a:rPr>
                <a:t> + H</a:t>
              </a:r>
              <a:r>
                <a:rPr lang="en-US" sz="2000" baseline="-25000">
                  <a:latin typeface="Chalkboard"/>
                  <a:cs typeface="Chalkboard"/>
                </a:rPr>
                <a:t>BC</a:t>
              </a:r>
              <a:r>
                <a:rPr lang="en-US" sz="2000">
                  <a:latin typeface="Chalkboard"/>
                  <a:cs typeface="Chalkboard"/>
                </a:rPr>
                <a:t>) for some H</a:t>
              </a:r>
              <a:r>
                <a:rPr lang="en-US" sz="2000" baseline="-25000">
                  <a:latin typeface="Chalkboard"/>
                  <a:cs typeface="Chalkboard"/>
                </a:rPr>
                <a:t>AC</a:t>
              </a:r>
              <a:r>
                <a:rPr lang="en-US" sz="2000">
                  <a:latin typeface="Chalkboard"/>
                  <a:cs typeface="Chalkboard"/>
                </a:rPr>
                <a:t>, H</a:t>
              </a:r>
              <a:r>
                <a:rPr lang="en-US" sz="2000" baseline="-25000">
                  <a:latin typeface="Chalkboard"/>
                  <a:cs typeface="Chalkboard"/>
                </a:rPr>
                <a:t>BC</a:t>
              </a:r>
              <a:br>
                <a:rPr lang="en-US" sz="2000" baseline="-25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    </a:t>
              </a:r>
              <a:r>
                <a:rPr lang="en-US" sz="2000">
                  <a:latin typeface="Chalkboard"/>
                  <a:cs typeface="Chalkboard"/>
                </a:rPr>
                <a:t>[Hammersley-Clifford]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>
                  <a:latin typeface="Chalkboard"/>
                  <a:cs typeface="Chalkboard"/>
                </a:rPr>
                <a:t>A &amp; B can be reconstructed from C</a:t>
              </a:r>
              <a:endParaRPr lang="en-US" sz="2000">
                <a:latin typeface="Chalkboard"/>
                <a:cs typeface="Chalkboard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32871" y="2971454"/>
            <a:ext cx="4115363" cy="3766946"/>
            <a:chOff x="4932871" y="2971454"/>
            <a:chExt cx="4115363" cy="3766946"/>
          </a:xfrm>
        </p:grpSpPr>
        <p:sp>
          <p:nvSpPr>
            <p:cNvPr id="12" name="TextBox 11"/>
            <p:cNvSpPr txBox="1"/>
            <p:nvPr/>
          </p:nvSpPr>
          <p:spPr>
            <a:xfrm>
              <a:off x="6504113" y="2971454"/>
              <a:ext cx="1431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Quantum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17565" y="3610113"/>
              <a:ext cx="1353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I(A:B|C)=0</a:t>
              </a: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90" y="5431683"/>
              <a:ext cx="3729936" cy="615085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538" y="4724763"/>
              <a:ext cx="2468224" cy="615085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6529315" y="4121691"/>
              <a:ext cx="0" cy="495234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32871" y="3749279"/>
              <a:ext cx="0" cy="27374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284055" y="5879020"/>
              <a:ext cx="0" cy="39936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133941" y="6338290"/>
              <a:ext cx="2112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ρ</a:t>
              </a:r>
              <a:r>
                <a:rPr lang="en-US" sz="2000" baseline="30000">
                  <a:latin typeface="Chalkboard"/>
                  <a:cs typeface="Chalkboard"/>
                </a:rPr>
                <a:t>AB</a:t>
              </a:r>
              <a:r>
                <a:rPr lang="en-US" sz="2000">
                  <a:latin typeface="Chalkboard"/>
                  <a:cs typeface="Chalkboard"/>
                </a:rPr>
                <a:t> is separable</a:t>
              </a:r>
              <a:endParaRPr lang="en-US" sz="2000">
                <a:latin typeface="Chalkboard"/>
                <a:cs typeface="Chalkboar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69739" y="4032149"/>
              <a:ext cx="17784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Chalkboard"/>
                  <a:cs typeface="Chalkboard"/>
                </a:rPr>
                <a:t>[Hayden, Jozsa,</a:t>
              </a:r>
              <a:br>
                <a:rPr lang="en-US" sz="1600">
                  <a:latin typeface="Chalkboard"/>
                  <a:cs typeface="Chalkboard"/>
                </a:rPr>
              </a:br>
              <a:r>
                <a:rPr lang="en-US" sz="1600">
                  <a:latin typeface="Chalkboard"/>
                  <a:cs typeface="Chalkboard"/>
                </a:rPr>
                <a:t>Petz, Winter ‘04]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71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conditional mutual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6868" y="1329954"/>
            <a:ext cx="600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I(A:B|C)=0  ⇔ </a:t>
            </a:r>
            <a:r>
              <a:rPr lang="el-GR" sz="2000">
                <a:latin typeface="Chalkboard"/>
                <a:cs typeface="Chalkboard"/>
              </a:rPr>
              <a:t>ρ</a:t>
            </a:r>
            <a:r>
              <a:rPr lang="en-US" sz="2000">
                <a:latin typeface="Chalkboard"/>
                <a:cs typeface="Chalkboard"/>
              </a:rPr>
              <a:t> is a Markov state </a:t>
            </a:r>
          </a:p>
          <a:p>
            <a:r>
              <a:rPr lang="en-US" sz="2000">
                <a:latin typeface="Chalkboard"/>
                <a:cs typeface="Chalkboard"/>
              </a:rPr>
              <a:t>I(A:B|C)=</a:t>
            </a:r>
            <a:r>
              <a:rPr lang="el-GR" sz="2000">
                <a:latin typeface="Chalkboard"/>
                <a:cs typeface="Chalkboard"/>
              </a:rPr>
              <a:t>ε</a:t>
            </a:r>
            <a:r>
              <a:rPr lang="en-US" sz="2000">
                <a:latin typeface="Chalkboard"/>
                <a:cs typeface="Chalkboard"/>
              </a:rPr>
              <a:t> ⇔ </a:t>
            </a:r>
            <a:r>
              <a:rPr lang="el-GR" sz="2000">
                <a:latin typeface="Chalkboard"/>
                <a:cs typeface="Chalkboard"/>
              </a:rPr>
              <a:t>ρ</a:t>
            </a:r>
            <a:r>
              <a:rPr lang="en-US" sz="2000">
                <a:latin typeface="Chalkboard"/>
                <a:cs typeface="Chalkboard"/>
              </a:rPr>
              <a:t> is an approximate Markov state?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3272" y="2348390"/>
            <a:ext cx="3727765" cy="2537330"/>
            <a:chOff x="443272" y="2348390"/>
            <a:chExt cx="3727765" cy="2537330"/>
          </a:xfrm>
        </p:grpSpPr>
        <p:sp>
          <p:nvSpPr>
            <p:cNvPr id="8" name="TextBox 7"/>
            <p:cNvSpPr txBox="1"/>
            <p:nvPr/>
          </p:nvSpPr>
          <p:spPr>
            <a:xfrm>
              <a:off x="549219" y="3126215"/>
              <a:ext cx="36218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I(A:B|C)</a:t>
              </a:r>
              <a:r>
                <a:rPr lang="en-US" sz="2000" baseline="-25000">
                  <a:latin typeface="Chalkboard"/>
                  <a:cs typeface="Chalkboard"/>
                </a:rPr>
                <a:t>p</a:t>
              </a:r>
              <a:r>
                <a:rPr lang="en-US" sz="2000">
                  <a:latin typeface="Chalkboard"/>
                  <a:cs typeface="Chalkboard"/>
                </a:rPr>
                <a:t> = min</a:t>
              </a:r>
              <a:r>
                <a:rPr lang="en-US" sz="2000" baseline="-25000">
                  <a:latin typeface="Chalkboard"/>
                  <a:cs typeface="Chalkboard"/>
                </a:rPr>
                <a:t>q Markov</a:t>
              </a:r>
              <a:r>
                <a:rPr lang="en-US" sz="2000">
                  <a:latin typeface="Chalkboard"/>
                  <a:cs typeface="Chalkboard"/>
                </a:rPr>
                <a:t> D(p || q)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1613" y="2348390"/>
              <a:ext cx="1336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Classical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3272" y="3870057"/>
              <a:ext cx="32031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I(A:B|C) small </a:t>
              </a:r>
              <a:r>
                <a:rPr lang="en-US" sz="2000">
                  <a:latin typeface="Chalkboard"/>
                  <a:cs typeface="Chalkboard"/>
                  <a:sym typeface="Wingdings"/>
                </a:rPr>
                <a:t> can</a:t>
              </a:r>
              <a:br>
                <a:rPr lang="en-US" sz="2000">
                  <a:latin typeface="Chalkboard"/>
                  <a:cs typeface="Chalkboard"/>
                  <a:sym typeface="Wingdings"/>
                </a:rPr>
              </a:br>
              <a:r>
                <a:rPr lang="en-US" sz="2000">
                  <a:latin typeface="Chalkboard"/>
                  <a:cs typeface="Chalkboard"/>
                  <a:sym typeface="Wingdings"/>
                </a:rPr>
                <a:t>approximately reconstruct </a:t>
              </a:r>
              <a:br>
                <a:rPr lang="en-US" sz="2000">
                  <a:latin typeface="Chalkboard"/>
                  <a:cs typeface="Chalkboard"/>
                  <a:sym typeface="Wingdings"/>
                </a:rPr>
              </a:br>
              <a:r>
                <a:rPr lang="en-US" sz="2000">
                  <a:latin typeface="Chalkboard"/>
                  <a:cs typeface="Chalkboard"/>
                  <a:sym typeface="Wingdings"/>
                </a:rPr>
                <a:t>A,B from C.</a:t>
              </a:r>
              <a:endParaRPr lang="en-US" sz="2000">
                <a:latin typeface="Chalkboard"/>
                <a:cs typeface="Chalkboard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17720" y="2348390"/>
            <a:ext cx="4793040" cy="4359124"/>
            <a:chOff x="4417720" y="2348390"/>
            <a:chExt cx="4793040" cy="4359124"/>
          </a:xfrm>
        </p:grpSpPr>
        <p:sp>
          <p:nvSpPr>
            <p:cNvPr id="14" name="TextBox 13"/>
            <p:cNvSpPr txBox="1"/>
            <p:nvPr/>
          </p:nvSpPr>
          <p:spPr>
            <a:xfrm>
              <a:off x="6504113" y="2348390"/>
              <a:ext cx="1431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Quantum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417720" y="3060387"/>
              <a:ext cx="0" cy="30111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91647" y="2947459"/>
              <a:ext cx="3916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I(A:B|C)</a:t>
              </a:r>
              <a:r>
                <a:rPr lang="el-GR" sz="2000" baseline="-25000">
                  <a:latin typeface="Chalkboard"/>
                  <a:cs typeface="Chalkboard"/>
                </a:rPr>
                <a:t>ρ</a:t>
              </a:r>
              <a:r>
                <a:rPr lang="en-US" sz="2000">
                  <a:latin typeface="Chalkboard"/>
                  <a:cs typeface="Chalkboard"/>
                </a:rPr>
                <a:t> ≤ min</a:t>
              </a:r>
              <a:r>
                <a:rPr lang="el-GR" sz="2000" baseline="-25000">
                  <a:latin typeface="Chalkboard"/>
                  <a:cs typeface="Chalkboard"/>
                </a:rPr>
                <a:t>σ</a:t>
              </a:r>
              <a:r>
                <a:rPr lang="en-US" sz="2000" baseline="-25000">
                  <a:latin typeface="Chalkboard"/>
                  <a:cs typeface="Chalkboard"/>
                </a:rPr>
                <a:t> Markov</a:t>
              </a:r>
              <a:r>
                <a:rPr lang="en-US" sz="2000">
                  <a:latin typeface="Chalkboard"/>
                  <a:cs typeface="Chalkboard"/>
                </a:rPr>
                <a:t> D(</a:t>
              </a:r>
              <a:r>
                <a:rPr lang="el-GR" sz="2000">
                  <a:latin typeface="Chalkboard"/>
                  <a:cs typeface="Chalkboard"/>
                </a:rPr>
                <a:t>ρ</a:t>
              </a:r>
              <a:r>
                <a:rPr lang="en-US" sz="2000">
                  <a:latin typeface="Chalkboard"/>
                  <a:cs typeface="Chalkboard"/>
                </a:rPr>
                <a:t>||</a:t>
              </a:r>
              <a:r>
                <a:rPr lang="el-GR" sz="2000">
                  <a:latin typeface="Chalkboard"/>
                  <a:cs typeface="Chalkboard"/>
                </a:rPr>
                <a:t>σ</a:t>
              </a:r>
              <a:r>
                <a:rPr lang="en-US" sz="2000">
                  <a:latin typeface="Chalkboard"/>
                  <a:cs typeface="Chalkboard"/>
                </a:rPr>
                <a:t>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3246" y="3618432"/>
              <a:ext cx="312136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I(A:B|C) can be ≪ RHS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>
                  <a:latin typeface="Chalkboard"/>
                  <a:cs typeface="Chalkboard"/>
                </a:rPr>
                <a:t>[Ibinson, Linden, Winter </a:t>
              </a:r>
              <a:r>
                <a:rPr lang="fr-FR">
                  <a:latin typeface="Chalkboard"/>
                  <a:cs typeface="Chalkboard"/>
                </a:rPr>
                <a:t>’</a:t>
              </a:r>
              <a:r>
                <a:rPr lang="en-US">
                  <a:latin typeface="Chalkboard"/>
                  <a:cs typeface="Chalkboard"/>
                </a:rPr>
                <a:t>06]</a:t>
              </a:r>
              <a:endParaRPr lang="en-US" sz="2000">
                <a:latin typeface="Chalkboard"/>
                <a:cs typeface="Chalkboar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40351" y="4403376"/>
              <a:ext cx="41704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ρ</a:t>
              </a:r>
              <a:r>
                <a:rPr lang="en-US" sz="2000" baseline="30000">
                  <a:latin typeface="Chalkboard"/>
                  <a:cs typeface="Chalkboard"/>
                </a:rPr>
                <a:t>AB</a:t>
              </a:r>
              <a:r>
                <a:rPr lang="en-US" sz="2000">
                  <a:latin typeface="Chalkboard"/>
                  <a:cs typeface="Chalkboard"/>
                </a:rPr>
                <a:t> can be far from separable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in trace distance but not 1-LOCC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distance. </a:t>
              </a:r>
              <a:r>
                <a:rPr lang="en-US">
                  <a:latin typeface="Chalkboard"/>
                  <a:cs typeface="Chalkboard"/>
                </a:rPr>
                <a:t>[Brand</a:t>
              </a:r>
              <a:r>
                <a:rPr lang="en-US">
                  <a:latin typeface="Chalkboard"/>
                  <a:cs typeface="Chalkboard"/>
                </a:rPr>
                <a:t>ão,Christandl,Yard ‘10]</a:t>
              </a:r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84336" y="5539140"/>
              <a:ext cx="44900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approximate reconstruction? [Winter]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88481" y="6030406"/>
              <a:ext cx="437832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application to Hamiltonians?</a:t>
              </a:r>
            </a:p>
            <a:p>
              <a:r>
                <a:rPr lang="en-US">
                  <a:latin typeface="Chalkboard"/>
                  <a:cs typeface="Chalkboard"/>
                </a:rPr>
                <a:t>[Poulin, Hastings ‘10]  [Brown, Poulin ‘12]</a:t>
              </a:r>
              <a:endParaRPr lang="en-US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59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approximate quantum Markov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9720" y="1862776"/>
            <a:ext cx="3632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three possible definitions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3272" y="2657199"/>
            <a:ext cx="2853040" cy="461665"/>
          </a:xfrm>
          <a:prstGeom prst="rect">
            <a:avLst/>
          </a:prstGeom>
          <a:noFill/>
          <a:ln>
            <a:solidFill>
              <a:srgbClr val="1D86C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1. I(A:B|C)</a:t>
            </a:r>
            <a:r>
              <a:rPr lang="en-US" sz="2400" baseline="-25000">
                <a:latin typeface="Chalkboard"/>
                <a:cs typeface="Chalkboard"/>
              </a:rPr>
              <a:t>ρ</a:t>
            </a:r>
            <a:r>
              <a:rPr lang="en-US" sz="2400">
                <a:latin typeface="Chalkboard"/>
                <a:cs typeface="Chalkboard"/>
              </a:rPr>
              <a:t> ≤ small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5449" y="3827765"/>
            <a:ext cx="4335222" cy="461665"/>
          </a:xfrm>
          <a:prstGeom prst="rect">
            <a:avLst/>
          </a:prstGeom>
          <a:noFill/>
          <a:ln>
            <a:solidFill>
              <a:srgbClr val="1D86C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2. min</a:t>
            </a:r>
            <a:r>
              <a:rPr lang="en-US" sz="2400" baseline="-25000">
                <a:latin typeface="Chalkboard"/>
                <a:cs typeface="Chalkboard"/>
              </a:rPr>
              <a:t>σ Markov</a:t>
            </a:r>
            <a:r>
              <a:rPr lang="en-US" sz="2400">
                <a:latin typeface="Chalkboard"/>
                <a:cs typeface="Chalkboard"/>
              </a:rPr>
              <a:t> D(ρ||σ) ≤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821" y="5097820"/>
            <a:ext cx="4241043" cy="1200328"/>
          </a:xfrm>
          <a:prstGeom prst="rect">
            <a:avLst/>
          </a:prstGeom>
          <a:noFill/>
          <a:ln>
            <a:solidFill>
              <a:srgbClr val="1D86C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3. reconstruction: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There exists a map T:C</a:t>
            </a:r>
            <a:r>
              <a:rPr lang="en-US" sz="2400">
                <a:latin typeface="Chalkboard"/>
                <a:cs typeface="Chalkboard"/>
                <a:sym typeface="Wingdings"/>
              </a:rPr>
              <a:t>BC such that T(</a:t>
            </a:r>
            <a:r>
              <a:rPr lang="en-US" sz="2400">
                <a:latin typeface="Chalkboard"/>
                <a:cs typeface="Chalkboard"/>
              </a:rPr>
              <a:t>ρ</a:t>
            </a:r>
            <a:r>
              <a:rPr lang="en-US" sz="2400" baseline="30000">
                <a:latin typeface="Chalkboard"/>
                <a:cs typeface="Chalkboard"/>
              </a:rPr>
              <a:t>AC</a:t>
            </a:r>
            <a:r>
              <a:rPr lang="en-US" sz="2400">
                <a:latin typeface="Chalkboard"/>
                <a:cs typeface="Chalkboard"/>
              </a:rPr>
              <a:t>) ≈ ρ</a:t>
            </a:r>
            <a:r>
              <a:rPr lang="en-US" sz="2400" baseline="30000">
                <a:latin typeface="Chalkboard"/>
                <a:cs typeface="Chalkboard"/>
              </a:rPr>
              <a:t>ABC</a:t>
            </a:r>
            <a:endParaRPr lang="en-US" sz="2400" baseline="30000">
              <a:latin typeface="Chalkboard"/>
              <a:cs typeface="Chalkboard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61455" y="3198897"/>
            <a:ext cx="303632" cy="1770128"/>
            <a:chOff x="2761455" y="3198897"/>
            <a:chExt cx="303632" cy="1770128"/>
          </a:xfrm>
        </p:grpSpPr>
        <p:sp>
          <p:nvSpPr>
            <p:cNvPr id="8" name="Down Arrow 7"/>
            <p:cNvSpPr/>
            <p:nvPr/>
          </p:nvSpPr>
          <p:spPr>
            <a:xfrm flipV="1">
              <a:off x="2761455" y="3198897"/>
              <a:ext cx="275548" cy="483577"/>
            </a:xfrm>
            <a:prstGeom prst="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flipV="1">
              <a:off x="2761455" y="4414507"/>
              <a:ext cx="303632" cy="554518"/>
            </a:xfrm>
            <a:prstGeom prst="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46412" y="5248188"/>
            <a:ext cx="3080195" cy="830997"/>
            <a:chOff x="5846412" y="5248188"/>
            <a:chExt cx="3080195" cy="830997"/>
          </a:xfrm>
        </p:grpSpPr>
        <p:sp>
          <p:nvSpPr>
            <p:cNvPr id="10" name="Right Arrow 9"/>
            <p:cNvSpPr/>
            <p:nvPr/>
          </p:nvSpPr>
          <p:spPr>
            <a:xfrm>
              <a:off x="5846412" y="5487593"/>
              <a:ext cx="658919" cy="37143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13153" y="5248188"/>
              <a:ext cx="2313454" cy="830997"/>
            </a:xfrm>
            <a:prstGeom prst="rect">
              <a:avLst/>
            </a:prstGeom>
            <a:noFill/>
            <a:ln>
              <a:solidFill>
                <a:srgbClr val="1D86C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ρ</a:t>
              </a:r>
              <a:r>
                <a:rPr lang="en-US" sz="2400" baseline="30000">
                  <a:latin typeface="Chalkboard"/>
                  <a:cs typeface="Chalkboard"/>
                </a:rPr>
                <a:t>AB</a:t>
              </a:r>
              <a:r>
                <a:rPr lang="en-US" sz="2400">
                  <a:latin typeface="Chalkboard"/>
                  <a:cs typeface="Chalkboard"/>
                </a:rPr>
                <a:t> is 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≈ </a:t>
              </a:r>
              <a:r>
                <a:rPr lang="en-US" sz="2400">
                  <a:latin typeface="Chalkboard"/>
                  <a:cs typeface="Chalkboard"/>
                </a:rPr>
                <a:t>k-extendable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4751" y="3023862"/>
            <a:ext cx="1227049" cy="3019377"/>
            <a:chOff x="104751" y="3023862"/>
            <a:chExt cx="1227049" cy="3019377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-929199" y="4152814"/>
              <a:ext cx="24680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conjecture [Winter]</a:t>
              </a:r>
            </a:p>
          </p:txBody>
        </p:sp>
        <p:sp>
          <p:nvSpPr>
            <p:cNvPr id="14" name="Curved Right Arrow 13"/>
            <p:cNvSpPr/>
            <p:nvPr/>
          </p:nvSpPr>
          <p:spPr>
            <a:xfrm>
              <a:off x="493175" y="3023862"/>
              <a:ext cx="838625" cy="3019377"/>
            </a:xfrm>
            <a:prstGeom prst="curved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14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Entanglement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63" y="2551969"/>
            <a:ext cx="1503054" cy="1743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801" y="1449780"/>
            <a:ext cx="6810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Original motivation for quantum computing</a:t>
            </a:r>
            <a:r>
              <a:rPr lang="en-US" sz="2000">
                <a:latin typeface="Chalkboard"/>
                <a:cs typeface="Chalkboard"/>
              </a:rPr>
              <a:t> [Feynman ‘82]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404953" y="2060798"/>
            <a:ext cx="5614737" cy="2045368"/>
          </a:xfrm>
          <a:prstGeom prst="wedgeEllipseCallout">
            <a:avLst>
              <a:gd name="adj1" fmla="val -71637"/>
              <a:gd name="adj2" fmla="val 25305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/>
                <a:cs typeface="Chalkboard"/>
              </a:rPr>
              <a:t>Nature isn't classical, dammit, and if you want to make a simulation of Nature, you'd better make it quantum mechanical, and by golly it's a wonderful problem, because it doesn't look so easy.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48876" y="5751196"/>
            <a:ext cx="6490428" cy="790789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halkboard"/>
                <a:cs typeface="Chalkboard"/>
              </a:rPr>
              <a:t>This talk: can we do better when a system is only lightly entangled?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7663" y="4385466"/>
            <a:ext cx="8107978" cy="1255765"/>
            <a:chOff x="497663" y="4385466"/>
            <a:chExt cx="8107978" cy="1255765"/>
          </a:xfrm>
        </p:grpSpPr>
        <p:sp>
          <p:nvSpPr>
            <p:cNvPr id="9" name="TextBox 8"/>
            <p:cNvSpPr txBox="1"/>
            <p:nvPr/>
          </p:nvSpPr>
          <p:spPr>
            <a:xfrm>
              <a:off x="497663" y="4385466"/>
              <a:ext cx="81079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N</a:t>
              </a:r>
              <a:r>
                <a:rPr lang="en-US" sz="2400">
                  <a:latin typeface="Chalkboard"/>
                  <a:cs typeface="Chalkboard"/>
                </a:rPr>
                <a:t> systems in </a:t>
              </a:r>
              <a:r>
                <a:rPr lang="en-US" sz="2400">
                  <a:solidFill>
                    <a:srgbClr val="FF6600"/>
                  </a:solidFill>
                  <a:latin typeface="Chalkboard"/>
                  <a:cs typeface="Chalkboard"/>
                </a:rPr>
                <a:t>product state</a:t>
              </a:r>
              <a:r>
                <a:rPr lang="en-US" sz="2400">
                  <a:latin typeface="Chalkboard"/>
                  <a:cs typeface="Chalkboard"/>
                </a:rPr>
                <a:t> </a:t>
              </a:r>
              <a:r>
                <a:rPr lang="en-US" sz="2400">
                  <a:latin typeface="Chalkboard"/>
                  <a:cs typeface="Chalkboard"/>
                  <a:sym typeface="Wingdings"/>
                </a:rPr>
                <a:t>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  <a:sym typeface="Wingdings"/>
                </a:rPr>
                <a:t>O(N)</a:t>
              </a:r>
              <a:r>
                <a:rPr lang="en-US" sz="2400">
                  <a:latin typeface="Chalkboard"/>
                  <a:cs typeface="Chalkboard"/>
                  <a:sym typeface="Wingdings"/>
                </a:rPr>
                <a:t> degrees of freedom</a:t>
              </a:r>
            </a:p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  <a:sym typeface="Wingdings"/>
                </a:rPr>
                <a:t>N</a:t>
              </a:r>
              <a:r>
                <a:rPr lang="en-US" sz="2400">
                  <a:latin typeface="Chalkboard"/>
                  <a:cs typeface="Chalkboard"/>
                  <a:sym typeface="Wingdings"/>
                </a:rPr>
                <a:t> </a:t>
              </a:r>
              <a:r>
                <a:rPr lang="en-US" sz="2400">
                  <a:solidFill>
                    <a:srgbClr val="FF6600"/>
                  </a:solidFill>
                  <a:latin typeface="Chalkboard"/>
                  <a:cs typeface="Chalkboard"/>
                  <a:sym typeface="Wingdings"/>
                </a:rPr>
                <a:t>entangled</a:t>
              </a:r>
              <a:r>
                <a:rPr lang="en-US" sz="2400">
                  <a:latin typeface="Chalkboard"/>
                  <a:cs typeface="Chalkboard"/>
                  <a:sym typeface="Wingdings"/>
                </a:rPr>
                <a:t> systems        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  <a:sym typeface="Wingdings"/>
                </a:rPr>
                <a:t>exp(N)</a:t>
              </a:r>
              <a:r>
                <a:rPr lang="en-US" sz="2400">
                  <a:latin typeface="Chalkboard"/>
                  <a:cs typeface="Chalkboard"/>
                  <a:sym typeface="Wingdings"/>
                </a:rPr>
                <a:t> degrees of freedom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7663" y="5241121"/>
              <a:ext cx="76607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Describes cost of simulating dynamics or even describing a state.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20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568" y="2755784"/>
            <a:ext cx="7620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Can we simulate lightly entangled dynamics?</a:t>
            </a:r>
          </a:p>
          <a:p>
            <a:r>
              <a:rPr lang="en-US" sz="2000">
                <a:latin typeface="Chalkboard"/>
                <a:cs typeface="Chalkboard"/>
              </a:rPr>
              <a:t>i.e. given the promise that entanglement is always “≤ k” is there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a simulation that runs with overhead exp(k)?</a:t>
            </a:r>
            <a:endParaRPr lang="en-US" sz="200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386" y="1497701"/>
            <a:ext cx="421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Time evolution of quantum systems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925546"/>
            <a:ext cx="7557025" cy="67796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99421" y="3981366"/>
            <a:ext cx="7517522" cy="1404755"/>
            <a:chOff x="599421" y="3981366"/>
            <a:chExt cx="7517522" cy="140475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79012" y="4636896"/>
              <a:ext cx="7175628" cy="0"/>
            </a:xfrm>
            <a:prstGeom prst="straightConnector1">
              <a:avLst/>
            </a:prstGeom>
            <a:ln w="57150" cap="flat" cmpd="sng">
              <a:solidFill>
                <a:srgbClr val="1D86CD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78731" y="4361317"/>
              <a:ext cx="0" cy="5751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942942" y="4349336"/>
              <a:ext cx="0" cy="5751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01241" y="3981366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noise per gate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9421" y="4891137"/>
              <a:ext cx="3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0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16861" y="4924456"/>
              <a:ext cx="300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0929" y="5493598"/>
            <a:ext cx="737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ideal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QC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93386" y="4513717"/>
            <a:ext cx="1599154" cy="1580290"/>
            <a:chOff x="1593386" y="4513717"/>
            <a:chExt cx="1599154" cy="1580290"/>
          </a:xfrm>
        </p:grpSpPr>
        <p:sp>
          <p:nvSpPr>
            <p:cNvPr id="22" name="TextBox 21"/>
            <p:cNvSpPr txBox="1"/>
            <p:nvPr/>
          </p:nvSpPr>
          <p:spPr>
            <a:xfrm>
              <a:off x="2160322" y="4936786"/>
              <a:ext cx="103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10</a:t>
              </a:r>
              <a:r>
                <a:rPr lang="en-US" sz="2000" baseline="30000">
                  <a:latin typeface="Chalkboard"/>
                  <a:cs typeface="Chalkboard"/>
                </a:rPr>
                <a:t>-2</a:t>
              </a:r>
              <a:r>
                <a:rPr lang="en-US" sz="2000">
                  <a:latin typeface="Chalkboard"/>
                  <a:cs typeface="Chalkboard"/>
                </a:rPr>
                <a:t>-ish</a:t>
              </a:r>
              <a:endParaRPr lang="en-US" sz="2000">
                <a:latin typeface="Chalkboard"/>
                <a:cs typeface="Chalkboar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93386" y="5386121"/>
              <a:ext cx="10770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FTQC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possible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712856" y="4513717"/>
              <a:ext cx="0" cy="57512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670000" y="4373299"/>
            <a:ext cx="2133368" cy="1554840"/>
            <a:chOff x="5670000" y="4373299"/>
            <a:chExt cx="2133368" cy="155484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998817" y="4373299"/>
              <a:ext cx="0" cy="57512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670000" y="4986011"/>
              <a:ext cx="688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≈0.3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87371" y="4912476"/>
              <a:ext cx="13159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classical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simulation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possible</a:t>
              </a:r>
              <a:endParaRPr lang="en-US" sz="2000">
                <a:latin typeface="Chalkboard"/>
                <a:cs typeface="Chalkboard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30366" y="4746982"/>
            <a:ext cx="2313081" cy="1641750"/>
            <a:chOff x="3230366" y="4746982"/>
            <a:chExt cx="2313081" cy="1641750"/>
          </a:xfrm>
        </p:grpSpPr>
        <p:pic>
          <p:nvPicPr>
            <p:cNvPr id="9" name="Picture 8" descr="d-wave-quantum-compute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135" y="4746982"/>
              <a:ext cx="1499205" cy="164175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230366" y="5486400"/>
              <a:ext cx="346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halkboard"/>
                  <a:cs typeface="Chalkboard"/>
                </a:rPr>
                <a:t>?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97298" y="5527839"/>
              <a:ext cx="346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halkboard"/>
                  <a:cs typeface="Chalkboard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77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761"/>
            <a:ext cx="7770813" cy="1429871"/>
          </a:xfrm>
        </p:spPr>
        <p:txBody>
          <a:bodyPr/>
          <a:lstStyle/>
          <a:p>
            <a:r>
              <a:rPr lang="en-US"/>
              <a:t>open question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39362"/>
            <a:ext cx="7379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If exponential quantum speedup/hardness is due to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entanglement, then can we make this quantitative?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725" y="2959448"/>
            <a:ext cx="8134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Answer may include: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saving the theory of entanglement measures from itself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new classical ways to describe quantum states (e.g. MPS)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conditional mutual information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the right definition of “approximate quantum Markov states”</a:t>
            </a:r>
          </a:p>
        </p:txBody>
      </p:sp>
    </p:spTree>
    <p:extLst>
      <p:ext uri="{BB962C8B-B14F-4D97-AF65-F5344CB8AC3E}">
        <p14:creationId xmlns:p14="http://schemas.microsoft.com/office/powerpoint/2010/main" val="266617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89" y="268749"/>
            <a:ext cx="8296327" cy="887838"/>
          </a:xfrm>
        </p:spPr>
        <p:txBody>
          <a:bodyPr>
            <a:normAutofit fontScale="90000"/>
          </a:bodyPr>
          <a:lstStyle/>
          <a:p>
            <a:r>
              <a:rPr lang="en-US">
                <a:cs typeface="Chalkboard"/>
              </a:rPr>
              <a:t>success story: quantum circuits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176" y="5449883"/>
            <a:ext cx="8035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+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>
                <a:latin typeface="Chalkboard"/>
                <a:cs typeface="Chalkboard"/>
              </a:rPr>
              <a:t>Complexity interpolates between linear and exponential.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-</a:t>
            </a:r>
            <a:r>
              <a:rPr lang="en-US" sz="2000">
                <a:latin typeface="Chalkboard"/>
                <a:cs typeface="Chalkboard"/>
              </a:rPr>
              <a:t> Treating all gates as “potentially entangling” is too pessimistic.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239550" y="1343808"/>
            <a:ext cx="5875747" cy="2597547"/>
            <a:chOff x="528811" y="723900"/>
            <a:chExt cx="4855989" cy="214673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028700" y="8382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28700" y="9906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28700" y="11684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28700" y="13462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28700" y="15240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28700" y="17018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028700" y="18796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28700" y="20574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28700" y="22352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28700" y="2413000"/>
              <a:ext cx="43561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1155700" y="7239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701800" y="12446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108200" y="17653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387600" y="10668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94000" y="7620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00400" y="21209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606800" y="19431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013200" y="14097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419600" y="10795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826000" y="12446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080000" y="19431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447800" y="1765300"/>
              <a:ext cx="254000" cy="355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59000" y="2565400"/>
              <a:ext cx="788790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halkboard"/>
                  <a:cs typeface="Chalkboard"/>
                </a:rPr>
                <a:t>T</a:t>
              </a:r>
              <a:r>
                <a:rPr lang="en-US">
                  <a:latin typeface="Chalkboard"/>
                  <a:cs typeface="Chalkboard"/>
                </a:rPr>
                <a:t> gates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265427" y="1479269"/>
              <a:ext cx="832002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halkboard"/>
                  <a:cs typeface="Chalkboard"/>
                </a:rPr>
                <a:t>n </a:t>
              </a:r>
              <a:r>
                <a:rPr lang="en-US">
                  <a:latin typeface="Chalkboard"/>
                  <a:cs typeface="Chalkboard"/>
                </a:rPr>
                <a:t>qubits</a:t>
              </a: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1423734" y="4030239"/>
            <a:ext cx="6096878" cy="122124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latin typeface="Chalkboard"/>
                <a:cs typeface="Chalkboard"/>
              </a:rPr>
              <a:t>Classical simulation possible in time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O(T)⋅exp(k)</a:t>
            </a:r>
            <a:r>
              <a:rPr lang="en-US">
                <a:latin typeface="Chalkboard"/>
                <a:cs typeface="Chalkboard"/>
              </a:rPr>
              <a:t>, where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k = treewidth [Markov-Shi ‘05]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k = max # of gates crossing any single qubit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[Yoran-Short ’06, Jozsa ‘06]</a:t>
            </a:r>
          </a:p>
        </p:txBody>
      </p:sp>
    </p:spTree>
    <p:extLst>
      <p:ext uri="{BB962C8B-B14F-4D97-AF65-F5344CB8AC3E}">
        <p14:creationId xmlns:p14="http://schemas.microsoft.com/office/powerpoint/2010/main" val="215084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 story: 1-D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425" y="2277488"/>
            <a:ext cx="305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H = H</a:t>
            </a:r>
            <a:r>
              <a:rPr lang="en-US" sz="2000" baseline="-25000">
                <a:latin typeface="Chalkboard"/>
                <a:cs typeface="Chalkboard"/>
              </a:rPr>
              <a:t>12</a:t>
            </a:r>
            <a:r>
              <a:rPr lang="en-US" sz="2000">
                <a:latin typeface="Chalkboard"/>
                <a:cs typeface="Chalkboard"/>
              </a:rPr>
              <a:t> + H</a:t>
            </a:r>
            <a:r>
              <a:rPr lang="en-US" sz="2000" baseline="-25000">
                <a:latin typeface="Chalkboard"/>
                <a:cs typeface="Chalkboard"/>
              </a:rPr>
              <a:t>23</a:t>
            </a:r>
            <a:r>
              <a:rPr lang="en-US" sz="2000">
                <a:latin typeface="Chalkboard"/>
                <a:cs typeface="Chalkboard"/>
              </a:rPr>
              <a:t> + … + H</a:t>
            </a:r>
            <a:r>
              <a:rPr lang="en-US" sz="2000" baseline="-25000">
                <a:latin typeface="Chalkboard"/>
                <a:cs typeface="Chalkboard"/>
              </a:rPr>
              <a:t>n-1,n</a:t>
            </a:r>
            <a:endParaRPr lang="en-US" sz="200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34" y="2726914"/>
            <a:ext cx="685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  <a:latin typeface="Chalkboard"/>
                <a:cs typeface="Chalkboard"/>
              </a:rPr>
              <a:t>Classically </a:t>
            </a:r>
            <a:r>
              <a:rPr lang="en-US" sz="2000">
                <a:latin typeface="Chalkboard"/>
                <a:cs typeface="Chalkboard"/>
              </a:rPr>
              <a:t>easy to minimize energy, calculate tr e</a:t>
            </a:r>
            <a:r>
              <a:rPr lang="en-US" sz="2000" baseline="30000">
                <a:latin typeface="Chalkboard"/>
                <a:cs typeface="Chalkboard"/>
              </a:rPr>
              <a:t>-H/T</a:t>
            </a:r>
            <a:r>
              <a:rPr lang="en-US" sz="2000">
                <a:latin typeface="Chalkboard"/>
                <a:cs typeface="Chalkboard"/>
              </a:rPr>
              <a:t>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84" y="3263686"/>
            <a:ext cx="7032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E8950E"/>
                </a:solidFill>
                <a:latin typeface="Chalkboard"/>
                <a:cs typeface="Chalkboard"/>
              </a:rPr>
              <a:t>Quantumly</a:t>
            </a:r>
            <a:r>
              <a:rPr lang="en-US" sz="2000">
                <a:latin typeface="Chalkboard"/>
                <a:cs typeface="Chalkboard"/>
              </a:rPr>
              <a:t> QMA-complete to estimate ground-state energy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(to precision 1/poly(n) for H with gap 1/poly(n)).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00667" y="1800747"/>
            <a:ext cx="6739466" cy="338666"/>
            <a:chOff x="1100667" y="1913467"/>
            <a:chExt cx="6739466" cy="338666"/>
          </a:xfrm>
        </p:grpSpPr>
        <p:grpSp>
          <p:nvGrpSpPr>
            <p:cNvPr id="16" name="Group 15"/>
            <p:cNvGrpSpPr/>
            <p:nvPr/>
          </p:nvGrpSpPr>
          <p:grpSpPr>
            <a:xfrm>
              <a:off x="1100667" y="1913467"/>
              <a:ext cx="1270000" cy="338666"/>
              <a:chOff x="1100667" y="1913467"/>
              <a:chExt cx="1270000" cy="33866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167467" y="1913467"/>
              <a:ext cx="1270000" cy="338666"/>
              <a:chOff x="1100667" y="1913467"/>
              <a:chExt cx="1270000" cy="3386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234267" y="1913467"/>
              <a:ext cx="1270000" cy="338666"/>
              <a:chOff x="1100667" y="1913467"/>
              <a:chExt cx="1270000" cy="33866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301067" y="1913467"/>
              <a:ext cx="1270000" cy="338666"/>
              <a:chOff x="1100667" y="1913467"/>
              <a:chExt cx="1270000" cy="33866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367867" y="1913467"/>
              <a:ext cx="1270000" cy="338666"/>
              <a:chOff x="1100667" y="1913467"/>
              <a:chExt cx="1270000" cy="338666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6434667" y="1913467"/>
              <a:ext cx="1270000" cy="338666"/>
              <a:chOff x="1100667" y="1913467"/>
              <a:chExt cx="1270000" cy="33866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1100667" y="1913467"/>
                <a:ext cx="338666" cy="33866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halkboard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270000" y="2065867"/>
                <a:ext cx="1100667" cy="0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7501467" y="1913467"/>
              <a:ext cx="338666" cy="3386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597644" y="1387344"/>
            <a:ext cx="55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H</a:t>
            </a:r>
            <a:r>
              <a:rPr lang="en-US" sz="2400" baseline="-25000">
                <a:latin typeface="Chalkboard"/>
                <a:cs typeface="Chalkboard"/>
              </a:rPr>
              <a:t>12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4724" y="1387344"/>
            <a:ext cx="60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H</a:t>
            </a:r>
            <a:r>
              <a:rPr lang="en-US" sz="2400" baseline="-25000">
                <a:latin typeface="Chalkboard"/>
                <a:cs typeface="Chalkboard"/>
              </a:rPr>
              <a:t>23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1804" y="1387344"/>
            <a:ext cx="60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H</a:t>
            </a:r>
            <a:r>
              <a:rPr lang="en-US" sz="2400" baseline="-25000">
                <a:latin typeface="Chalkboard"/>
                <a:cs typeface="Chalkboard"/>
              </a:rPr>
              <a:t>34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08884" y="1387344"/>
            <a:ext cx="59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H</a:t>
            </a:r>
            <a:r>
              <a:rPr lang="en-US" sz="2400" baseline="-25000">
                <a:latin typeface="Chalkboard"/>
                <a:cs typeface="Chalkboard"/>
              </a:rPr>
              <a:t>45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45964" y="1387344"/>
            <a:ext cx="416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83044" y="1387344"/>
            <a:ext cx="81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H</a:t>
            </a:r>
            <a:r>
              <a:rPr lang="en-US" sz="2400" baseline="-25000">
                <a:latin typeface="Chalkboard"/>
                <a:cs typeface="Chalkboard"/>
              </a:rPr>
              <a:t>n-1,n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776" y="1409591"/>
            <a:ext cx="1100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000">
                <a:latin typeface="Chalkboard"/>
                <a:cs typeface="Chalkboard"/>
              </a:rPr>
              <a:t> qu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>
                <a:latin typeface="Chalkboard"/>
                <a:cs typeface="Chalkboard"/>
              </a:rPr>
              <a:t>its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0809" y="4067718"/>
            <a:ext cx="8549641" cy="1068939"/>
            <a:chOff x="580809" y="4067718"/>
            <a:chExt cx="8549641" cy="1068939"/>
          </a:xfrm>
        </p:grpSpPr>
        <p:sp>
          <p:nvSpPr>
            <p:cNvPr id="15" name="TextBox 14"/>
            <p:cNvSpPr txBox="1"/>
            <p:nvPr/>
          </p:nvSpPr>
          <p:spPr>
            <a:xfrm>
              <a:off x="5656659" y="4222352"/>
              <a:ext cx="34737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Extension to trees: </a:t>
              </a:r>
            </a:p>
            <a:p>
              <a:r>
                <a:rPr lang="en-US" sz="2000">
                  <a:latin typeface="Chalkboard"/>
                  <a:cs typeface="Chalkboard"/>
                </a:rPr>
                <a:t>[Caramanolis, Hayden, Sigler]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80809" y="4067718"/>
              <a:ext cx="4980205" cy="1068939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en-US" sz="2000">
                  <a:solidFill>
                    <a:prstClr val="white"/>
                  </a:solidFill>
                  <a:latin typeface="Chalkboard"/>
                  <a:cs typeface="Chalkboard"/>
                </a:rPr>
                <a:t>[Landau-Vazirani-Vidick, ‘13]</a:t>
              </a:r>
              <a:br>
                <a:rPr lang="en-US" sz="2000">
                  <a:solidFill>
                    <a:prstClr val="white"/>
                  </a:solidFill>
                  <a:latin typeface="Chalkboard"/>
                  <a:cs typeface="Chalkboard"/>
                </a:rPr>
              </a:b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n</a:t>
              </a:r>
              <a:r>
                <a:rPr lang="en-US" sz="2000">
                  <a:solidFill>
                    <a:prstClr val="white"/>
                  </a:solidFill>
                  <a:latin typeface="Chalkboard"/>
                  <a:cs typeface="Chalkboard"/>
                </a:rPr>
                <a:t> qu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d</a:t>
              </a:r>
              <a:r>
                <a:rPr lang="en-US" sz="2000">
                  <a:solidFill>
                    <a:prstClr val="white"/>
                  </a:solidFill>
                  <a:latin typeface="Chalkboard"/>
                  <a:cs typeface="Chalkboard"/>
                </a:rPr>
                <a:t>its with gap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λ</a:t>
              </a:r>
              <a:r>
                <a:rPr lang="en-US" sz="2000">
                  <a:solidFill>
                    <a:prstClr val="white"/>
                  </a:solidFill>
                  <a:latin typeface="Chalkboard"/>
                  <a:cs typeface="Chalkboard"/>
                </a:rPr>
                <a:t> and precision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ε</a:t>
              </a:r>
              <a:r>
                <a:rPr lang="en-US" sz="2000">
                  <a:solidFill>
                    <a:prstClr val="white"/>
                  </a:solidFill>
                  <a:latin typeface="Chalkboard"/>
                  <a:cs typeface="Chalkboard"/>
                </a:rPr>
                <a:t> </a:t>
              </a:r>
              <a:r>
                <a:rPr lang="en-US" sz="2000">
                  <a:solidFill>
                    <a:prstClr val="white"/>
                  </a:solidFill>
                  <a:latin typeface="Chalkboard"/>
                  <a:cs typeface="Chalkboard"/>
                  <a:sym typeface="Wingdings"/>
                </a:rPr>
                <a:t> </a:t>
              </a:r>
              <a:br>
                <a:rPr lang="en-US" sz="2000">
                  <a:solidFill>
                    <a:prstClr val="white"/>
                  </a:solidFill>
                  <a:latin typeface="Chalkboard"/>
                  <a:cs typeface="Chalkboard"/>
                  <a:sym typeface="Wingdings"/>
                </a:rPr>
              </a:br>
              <a:r>
                <a:rPr lang="en-US" sz="2000">
                  <a:solidFill>
                    <a:prstClr val="white"/>
                  </a:solidFill>
                  <a:latin typeface="Chalkboard"/>
                  <a:cs typeface="Chalkboard"/>
                  <a:sym typeface="Wingdings"/>
                </a:rPr>
                <a:t>runtime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  <a:sym typeface="Wingdings"/>
                </a:rPr>
                <a:t>exp(exp(d/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λ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  <a:sym typeface="Wingdings"/>
                </a:rPr>
                <a:t>)log(n)) poly(1/ε)</a:t>
              </a:r>
              <a:endParaRPr lang="en-US" sz="200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2464" y="5199150"/>
            <a:ext cx="8912865" cy="1664515"/>
            <a:chOff x="122464" y="5199150"/>
            <a:chExt cx="8912865" cy="1664515"/>
          </a:xfrm>
        </p:grpSpPr>
        <p:sp>
          <p:nvSpPr>
            <p:cNvPr id="8" name="TextBox 7"/>
            <p:cNvSpPr txBox="1"/>
            <p:nvPr/>
          </p:nvSpPr>
          <p:spPr>
            <a:xfrm>
              <a:off x="122464" y="5199150"/>
              <a:ext cx="1186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intuition: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5894" y="5797522"/>
              <a:ext cx="1233153" cy="658015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>
                  <a:latin typeface="Chalkboard"/>
                  <a:cs typeface="Chalkboard"/>
                </a:rPr>
                <a:t>spectral</a:t>
              </a:r>
              <a:br>
                <a:rPr lang="en-US">
                  <a:latin typeface="Chalkboard"/>
                  <a:cs typeface="Chalkboard"/>
                </a:rPr>
              </a:br>
              <a:r>
                <a:rPr lang="en-US">
                  <a:latin typeface="Chalkboard"/>
                  <a:cs typeface="Chalkboard"/>
                </a:rPr>
                <a:t>gap of H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16332" y="5655501"/>
              <a:ext cx="1641327" cy="875819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>
                  <a:latin typeface="Chalkboard"/>
                  <a:cs typeface="Chalkboard"/>
                </a:rPr>
                <a:t>exponential</a:t>
              </a:r>
              <a:br>
                <a:rPr lang="en-US">
                  <a:latin typeface="Chalkboard"/>
                  <a:cs typeface="Chalkboard"/>
                </a:rPr>
              </a:br>
              <a:r>
                <a:rPr lang="en-US">
                  <a:latin typeface="Chalkboard"/>
                  <a:cs typeface="Chalkboard"/>
                </a:rPr>
                <a:t>decay of</a:t>
              </a:r>
              <a:br>
                <a:rPr lang="en-US">
                  <a:latin typeface="Chalkboard"/>
                  <a:cs typeface="Chalkboard"/>
                </a:rPr>
              </a:br>
              <a:r>
                <a:rPr lang="en-US">
                  <a:latin typeface="Chalkboard"/>
                  <a:cs typeface="Chalkboard"/>
                </a:rPr>
                <a:t>correlations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77787" y="5806642"/>
              <a:ext cx="1641327" cy="598195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>
                  <a:latin typeface="Chalkboard"/>
                  <a:cs typeface="Chalkboard"/>
                </a:rPr>
                <a:t>entanglement</a:t>
              </a:r>
              <a:br>
                <a:rPr lang="en-US">
                  <a:latin typeface="Chalkboard"/>
                  <a:cs typeface="Chalkboard"/>
                </a:rPr>
              </a:br>
              <a:r>
                <a:rPr lang="en-US">
                  <a:latin typeface="Chalkboard"/>
                  <a:cs typeface="Chalkboard"/>
                </a:rPr>
                <a:t>area law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94002" y="5625524"/>
              <a:ext cx="1641327" cy="875819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>
                  <a:latin typeface="Chalkboard"/>
                  <a:cs typeface="Chalkboard"/>
                </a:rPr>
                <a:t>efficient</a:t>
              </a:r>
              <a:br>
                <a:rPr lang="en-US">
                  <a:latin typeface="Chalkboard"/>
                  <a:cs typeface="Chalkboard"/>
                </a:rPr>
              </a:br>
              <a:r>
                <a:rPr lang="en-US">
                  <a:latin typeface="Chalkboard"/>
                  <a:cs typeface="Chalkboard"/>
                </a:rPr>
                <a:t>MPS</a:t>
              </a:r>
              <a:br>
                <a:rPr lang="en-US">
                  <a:latin typeface="Chalkboard"/>
                  <a:cs typeface="Chalkboard"/>
                </a:rPr>
              </a:br>
              <a:r>
                <a:rPr lang="en-US">
                  <a:latin typeface="Chalkboard"/>
                  <a:cs typeface="Chalkboard"/>
                </a:rPr>
                <a:t>decsription</a:t>
              </a:r>
            </a:p>
          </p:txBody>
        </p:sp>
        <p:cxnSp>
          <p:nvCxnSpPr>
            <p:cNvPr id="47" name="Straight Arrow Connector 46"/>
            <p:cNvCxnSpPr>
              <a:stCxn id="11" idx="3"/>
              <a:endCxn id="12" idx="1"/>
            </p:cNvCxnSpPr>
            <p:nvPr/>
          </p:nvCxnSpPr>
          <p:spPr>
            <a:xfrm flipV="1">
              <a:off x="1519047" y="6093411"/>
              <a:ext cx="1097285" cy="3311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2" idx="3"/>
              <a:endCxn id="13" idx="1"/>
            </p:cNvCxnSpPr>
            <p:nvPr/>
          </p:nvCxnSpPr>
          <p:spPr>
            <a:xfrm>
              <a:off x="4257659" y="6093411"/>
              <a:ext cx="820128" cy="1232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3" idx="3"/>
              <a:endCxn id="14" idx="1"/>
            </p:cNvCxnSpPr>
            <p:nvPr/>
          </p:nvCxnSpPr>
          <p:spPr>
            <a:xfrm flipV="1">
              <a:off x="6719114" y="6063434"/>
              <a:ext cx="674888" cy="4230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308941" y="6457890"/>
              <a:ext cx="1471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halkboard"/>
                  <a:cs typeface="Chalkboard"/>
                </a:rPr>
                <a:t>Hastings ‘03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74293" y="6494333"/>
              <a:ext cx="2499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halkboard"/>
                  <a:cs typeface="Chalkboard"/>
                </a:rPr>
                <a:t>Brandão-Horodecki ‘12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97600" y="6455537"/>
              <a:ext cx="2302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halkboard"/>
                  <a:cs typeface="Chalkboard"/>
                </a:rPr>
                <a:t>Verstraete-Cirac ‘05</a:t>
              </a:r>
            </a:p>
          </p:txBody>
        </p:sp>
        <p:cxnSp>
          <p:nvCxnSpPr>
            <p:cNvPr id="58" name="Curved Connector 57"/>
            <p:cNvCxnSpPr>
              <a:stCxn id="11" idx="0"/>
              <a:endCxn id="13" idx="0"/>
            </p:cNvCxnSpPr>
            <p:nvPr/>
          </p:nvCxnSpPr>
          <p:spPr>
            <a:xfrm rot="16200000" flipH="1">
              <a:off x="3395901" y="3304092"/>
              <a:ext cx="9120" cy="4995980"/>
            </a:xfrm>
            <a:prstGeom prst="curvedConnector3">
              <a:avLst>
                <a:gd name="adj1" fmla="val -3723257"/>
              </a:avLst>
            </a:prstGeom>
            <a:ln w="38100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045985" y="5236137"/>
              <a:ext cx="1965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halkboard"/>
                  <a:cs typeface="Chalkboard"/>
                </a:rPr>
                <a:t>Hastings ‘07,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80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043" y="27578"/>
            <a:ext cx="5838326" cy="1074284"/>
          </a:xfrm>
        </p:spPr>
        <p:txBody>
          <a:bodyPr/>
          <a:lstStyle/>
          <a:p>
            <a:r>
              <a:rPr lang="en-US"/>
              <a:t>meta-strategy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263" y="1095388"/>
            <a:ext cx="3757521" cy="5667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879" y="4253501"/>
            <a:ext cx="39164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solve trivial special case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(e.g. non-interacting theory)</a:t>
            </a:r>
            <a:br>
              <a:rPr lang="en-US" sz="2000">
                <a:latin typeface="Chalkboard"/>
                <a:cs typeface="Chalkboard"/>
              </a:rPr>
            </a:br>
            <a:endParaRPr lang="en-US" sz="20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treat corrections to theory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as perturbations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63" y="1550894"/>
            <a:ext cx="2496052" cy="21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partial success: stabilizer circuits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973" y="1572993"/>
            <a:ext cx="78676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  <a:latin typeface="Chalkboard"/>
                <a:cs typeface="Chalkboard"/>
              </a:rPr>
              <a:t>exact version:</a:t>
            </a:r>
          </a:p>
          <a:p>
            <a:r>
              <a:rPr lang="en-US" sz="2000">
                <a:latin typeface="Chalkboard"/>
                <a:cs typeface="Chalkboard"/>
              </a:rPr>
              <a:t>Clifford gates on n qubits = {U s.t. UPU† is a Pauli for all Paulis P}</a:t>
            </a:r>
          </a:p>
          <a:p>
            <a:r>
              <a:rPr lang="en-US" sz="2000">
                <a:latin typeface="Chalkboard"/>
                <a:cs typeface="Chalkboard"/>
              </a:rPr>
              <a:t>Generated by various single-qubit gates and CNOTs.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/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[Gottesman-Knill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98] Clifford circuits simulable in time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Õ(nT)</a:t>
            </a:r>
            <a:r>
              <a:rPr lang="en-US" sz="2000">
                <a:latin typeface="Chalkboard"/>
                <a:cs typeface="Chalkboard"/>
              </a:rPr>
              <a:t>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intuition: Paulis </a:t>
            </a:r>
            <a:r>
              <a:rPr lang="en-US" sz="2000">
                <a:latin typeface="Symbol"/>
                <a:cs typeface="Chalkboard"/>
                <a:sym typeface="Symbol"/>
              </a:rPr>
              <a:t>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latin typeface="Chalkboard"/>
                <a:ea typeface="msbm10"/>
                <a:cs typeface="msbm10"/>
              </a:rPr>
              <a:t>𝔽</a:t>
            </a:r>
            <a:r>
              <a:rPr lang="en-US" sz="2000" baseline="-25000">
                <a:latin typeface="Chalkboard"/>
                <a:ea typeface="msbm10"/>
                <a:cs typeface="msbm10"/>
              </a:rPr>
              <a:t>2</a:t>
            </a:r>
            <a:r>
              <a:rPr lang="en-US" sz="2000" baseline="30000">
                <a:latin typeface="Chalkboard"/>
                <a:ea typeface="msbm10"/>
                <a:cs typeface="msbm10"/>
              </a:rPr>
              <a:t>2n</a:t>
            </a:r>
            <a:r>
              <a:rPr lang="en-US" sz="2000">
                <a:latin typeface="Chalkboard"/>
                <a:cs typeface="Chalkboard"/>
              </a:rPr>
              <a:t>,  Cliffords </a:t>
            </a:r>
            <a:r>
              <a:rPr lang="en-US" sz="2000">
                <a:latin typeface="Symbol"/>
                <a:cs typeface="Chalkboard"/>
                <a:sym typeface="Symbol"/>
              </a:rPr>
              <a:t></a:t>
            </a:r>
            <a:r>
              <a:rPr lang="en-US" sz="2000">
                <a:latin typeface="Chalkboard"/>
                <a:cs typeface="Chalkboard"/>
              </a:rPr>
              <a:t> Sp</a:t>
            </a:r>
            <a:r>
              <a:rPr lang="en-US" sz="2000" baseline="-25000">
                <a:latin typeface="Chalkboard"/>
                <a:cs typeface="Chalkboard"/>
              </a:rPr>
              <a:t>2n</a:t>
            </a:r>
            <a:r>
              <a:rPr lang="en-US" sz="2000">
                <a:latin typeface="Chalkboard"/>
                <a:cs typeface="Chalkboard"/>
              </a:rPr>
              <a:t>(</a:t>
            </a:r>
            <a:r>
              <a:rPr lang="en-US" sz="2000">
                <a:latin typeface="Chalkboard"/>
                <a:ea typeface="msbm10"/>
                <a:cs typeface="msbm10"/>
              </a:rPr>
              <a:t>𝔽</a:t>
            </a:r>
            <a:r>
              <a:rPr lang="en-US" sz="2000" baseline="-25000">
                <a:latin typeface="Chalkboard"/>
                <a:ea typeface="msbm10"/>
                <a:cs typeface="msbm10"/>
              </a:rPr>
              <a:t>2</a:t>
            </a:r>
            <a:r>
              <a:rPr lang="en-US" sz="2000">
                <a:latin typeface="Chalkboard"/>
                <a:cs typeface="Chalkboar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973" y="3649381"/>
            <a:ext cx="7672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E8950E"/>
                </a:solidFill>
                <a:latin typeface="Chalkboard"/>
                <a:cs typeface="Chalkboard"/>
              </a:rPr>
              <a:t>interpolation theorem</a:t>
            </a:r>
            <a:r>
              <a:rPr lang="en-US" sz="2000">
                <a:latin typeface="Chalkboard"/>
                <a:cs typeface="Chalkboard"/>
              </a:rPr>
              <a:t> [Aaronson-Gottesman ‘04]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Circuits with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k</a:t>
            </a:r>
            <a:r>
              <a:rPr lang="en-US" sz="2000">
                <a:latin typeface="Chalkboard"/>
                <a:cs typeface="Chalkboard"/>
              </a:rPr>
              <a:t> non-Clifford gates simulable in time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Õ(nT exp(k))</a:t>
            </a:r>
            <a:r>
              <a:rPr lang="en-US" sz="2000">
                <a:latin typeface="Chalkboard"/>
                <a:cs typeface="Chalkboard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973" y="4704899"/>
            <a:ext cx="80356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+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>
                <a:latin typeface="Chalkboard"/>
                <a:cs typeface="Chalkboard"/>
              </a:rPr>
              <a:t>Can simulate some highly entangled computations including most quantum error-correction schemes.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-</a:t>
            </a:r>
            <a:r>
              <a:rPr lang="en-US" sz="2000">
                <a:latin typeface="Chalkboard"/>
                <a:cs typeface="Chalkboard"/>
              </a:rPr>
              <a:t> Almost all single-qubit gates are non-Clifford gates.</a:t>
            </a:r>
          </a:p>
        </p:txBody>
      </p:sp>
    </p:spTree>
    <p:extLst>
      <p:ext uri="{BB962C8B-B14F-4D97-AF65-F5344CB8AC3E}">
        <p14:creationId xmlns:p14="http://schemas.microsoft.com/office/powerpoint/2010/main" val="396445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7" y="121023"/>
            <a:ext cx="8550091" cy="1429871"/>
          </a:xfrm>
          <a:effectLst/>
        </p:spPr>
        <p:txBody>
          <a:bodyPr>
            <a:normAutofit/>
          </a:bodyPr>
          <a:lstStyle/>
          <a:p>
            <a:r>
              <a:rPr lang="en-US" sz="4000"/>
              <a:t>partial success: high-degree graphs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5516" y="1345753"/>
            <a:ext cx="8197842" cy="283377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 dirty="0">
                <a:latin typeface="Chalkboard"/>
                <a:cs typeface="Chalkboard"/>
              </a:rPr>
              <a:t>Theorem</a:t>
            </a:r>
            <a:r>
              <a:rPr lang="en-US" sz="2000" dirty="0">
                <a:latin typeface="Chalkboard"/>
                <a:cs typeface="Chalkboard"/>
              </a:rPr>
              <a:t> [Brandão-Harrow, 1310.0017]</a:t>
            </a:r>
            <a:endParaRPr lang="en-US" sz="2000" u="sng" dirty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If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dirty="0" smtClean="0">
                <a:latin typeface="Chalkboard"/>
                <a:cs typeface="Chalkboard"/>
              </a:rPr>
              <a:t> is a 2-local Hamiltonian on a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400" dirty="0" smtClean="0">
                <a:latin typeface="Chalkboard"/>
                <a:cs typeface="Chalkboard"/>
              </a:rPr>
              <a:t>-regular graph of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qu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400" dirty="0" err="1" smtClean="0">
                <a:latin typeface="Chalkboard"/>
                <a:cs typeface="Chalkboard"/>
              </a:rPr>
              <a:t>its with H = 𝔼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baseline="-25000" dirty="0" err="1" smtClean="0">
                <a:latin typeface="cmsy10"/>
                <a:ea typeface="cmsy10"/>
                <a:cs typeface="cmsy10"/>
              </a:rPr>
              <a:t>»</a:t>
            </a:r>
            <a:r>
              <a:rPr lang="en-US" sz="2400" baseline="-25000" dirty="0" err="1" smtClean="0">
                <a:latin typeface="Chalkboard"/>
                <a:cs typeface="Chalkboard"/>
              </a:rPr>
              <a:t>j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i,j</a:t>
            </a:r>
            <a:r>
              <a:rPr lang="en-US" sz="2400" dirty="0" err="1" smtClean="0">
                <a:latin typeface="Chalkboard"/>
                <a:cs typeface="Chalkboard"/>
              </a:rPr>
              <a:t> and each ||H</a:t>
            </a:r>
            <a:r>
              <a:rPr lang="en-US" sz="2400" baseline="-25000" dirty="0" err="1" smtClean="0">
                <a:latin typeface="Chalkboard"/>
                <a:cs typeface="Chalkboard"/>
              </a:rPr>
              <a:t>i,j</a:t>
            </a:r>
            <a:r>
              <a:rPr lang="en-US" sz="2400" dirty="0" err="1" smtClean="0">
                <a:latin typeface="Chalkboard"/>
                <a:cs typeface="Chalkboard"/>
              </a:rPr>
              <a:t>||≤1</a:t>
            </a:r>
            <a:r>
              <a:rPr lang="en-US" sz="2400" dirty="0" smtClean="0">
                <a:latin typeface="Chalkboard"/>
                <a:cs typeface="Chalkboard"/>
              </a:rPr>
              <a:t>, then there exists a </a:t>
            </a:r>
            <a:r>
              <a:rPr lang="en-US" sz="2400" dirty="0">
                <a:latin typeface="Chalkboard"/>
                <a:cs typeface="Chalkboard"/>
              </a:rPr>
              <a:t>product state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|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ψ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 dirty="0">
                <a:latin typeface="Chalkboard"/>
                <a:cs typeface="Chalkboard"/>
              </a:rPr>
              <a:t> = |ψ</a:t>
            </a:r>
            <a:r>
              <a:rPr lang="en-US" sz="2400" baseline="-25000" dirty="0">
                <a:latin typeface="Chalkboard"/>
                <a:cs typeface="Chalkboard"/>
              </a:rPr>
              <a:t>1</a:t>
            </a:r>
            <a:r>
              <a:rPr lang="en-US" sz="2400" dirty="0">
                <a:latin typeface="Chalkboard"/>
                <a:cs typeface="Chalkboard"/>
              </a:rPr>
              <a:t>⟩ </a:t>
            </a:r>
            <a:r>
              <a:rPr lang="en-US" sz="2400" dirty="0">
                <a:latin typeface="cmsy10"/>
                <a:ea typeface="cmsy10"/>
                <a:cs typeface="cmsy10"/>
              </a:rPr>
              <a:t>­</a:t>
            </a:r>
            <a:r>
              <a:rPr lang="en-US" sz="2400" dirty="0">
                <a:latin typeface="Chalkboard"/>
                <a:cs typeface="Chalkboard"/>
              </a:rPr>
              <a:t> … </a:t>
            </a:r>
            <a:r>
              <a:rPr lang="en-US" sz="2400" dirty="0">
                <a:latin typeface="cmsy10"/>
                <a:ea typeface="cmsy10"/>
                <a:cs typeface="cmsy10"/>
              </a:rPr>
              <a:t>­</a:t>
            </a:r>
            <a:r>
              <a:rPr lang="en-US" sz="2400" dirty="0">
                <a:latin typeface="Chalkboard"/>
                <a:cs typeface="Chalkboard"/>
              </a:rPr>
              <a:t> |</a:t>
            </a:r>
            <a:r>
              <a:rPr lang="en-US" sz="2400" dirty="0" err="1">
                <a:latin typeface="Chalkboard"/>
                <a:cs typeface="Chalkboard"/>
              </a:rPr>
              <a:t>ψ</a:t>
            </a:r>
            <a:r>
              <a:rPr lang="en-US" sz="2400" baseline="-25000" dirty="0" err="1">
                <a:latin typeface="Chalkboard"/>
                <a:cs typeface="Chalkboard"/>
              </a:rPr>
              <a:t>n</a:t>
            </a:r>
            <a:r>
              <a:rPr lang="en-US" sz="2400" dirty="0">
                <a:latin typeface="Chalkboard"/>
                <a:cs typeface="Chalkboard"/>
              </a:rPr>
              <a:t>⟩ </a:t>
            </a:r>
            <a:r>
              <a:rPr lang="en-US" sz="2400" dirty="0" smtClean="0">
                <a:latin typeface="Chalkboard"/>
                <a:cs typeface="Chalkboard"/>
              </a:rPr>
              <a:t>such that</a:t>
            </a:r>
          </a:p>
          <a:p>
            <a:endParaRPr lang="en-US" sz="2400" dirty="0" smtClean="0">
              <a:latin typeface="Chalkboard"/>
              <a:cs typeface="Chalkboard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Chalkboard"/>
                <a:cs typeface="Chalkboard"/>
              </a:rPr>
              <a:t>λ</a:t>
            </a:r>
            <a:r>
              <a:rPr lang="en-US" sz="2400" baseline="-25000" dirty="0" err="1" smtClean="0">
                <a:solidFill>
                  <a:schemeClr val="tx1"/>
                </a:solidFill>
                <a:latin typeface="Chalkboard"/>
                <a:cs typeface="Chalkboard"/>
              </a:rPr>
              <a:t>min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 ≤ 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⟨</a:t>
            </a:r>
            <a:r>
              <a:rPr lang="en-US" sz="2400" dirty="0" err="1">
                <a:solidFill>
                  <a:schemeClr val="tx1"/>
                </a:solidFill>
                <a:latin typeface="Chalkboard"/>
                <a:cs typeface="Chalkboard"/>
              </a:rPr>
              <a:t>ψ|H|ψ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⟩ ≤ </a:t>
            </a:r>
            <a:r>
              <a:rPr lang="en-US" sz="2400" dirty="0" err="1" smtClean="0">
                <a:solidFill>
                  <a:schemeClr val="tx1"/>
                </a:solidFill>
                <a:latin typeface="Chalkboard"/>
                <a:cs typeface="Chalkboard"/>
              </a:rPr>
              <a:t>λ</a:t>
            </a:r>
            <a:r>
              <a:rPr lang="en-US" sz="2400" baseline="-25000" dirty="0" err="1" smtClean="0">
                <a:solidFill>
                  <a:schemeClr val="tx1"/>
                </a:solidFill>
                <a:latin typeface="Chalkboard"/>
                <a:cs typeface="Chalkboard"/>
              </a:rPr>
              <a:t>min</a:t>
            </a:r>
            <a:r>
              <a:rPr lang="en-US" sz="2400" baseline="-250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sz="2400" baseline="30000" dirty="0" smtClean="0">
                <a:solidFill>
                  <a:schemeClr val="tx1"/>
                </a:solidFill>
                <a:latin typeface="Chalkboard"/>
                <a:cs typeface="Chalkboard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 O(d</a:t>
            </a:r>
            <a:r>
              <a:rPr lang="en-US" sz="2400" baseline="30000" dirty="0" smtClean="0">
                <a:solidFill>
                  <a:schemeClr val="tx1"/>
                </a:solidFill>
                <a:latin typeface="Chalkboard"/>
                <a:cs typeface="Chalkboard"/>
              </a:rPr>
              <a:t>2</a:t>
            </a:r>
            <a:r>
              <a:rPr lang="en-US" sz="2400" baseline="30000" dirty="0">
                <a:solidFill>
                  <a:schemeClr val="tx1"/>
                </a:solidFill>
                <a:latin typeface="Chalkboard"/>
                <a:cs typeface="Chalkboard"/>
              </a:rPr>
              <a:t>/3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 / D</a:t>
            </a:r>
            <a:r>
              <a:rPr lang="en-US" sz="2400" baseline="30000" dirty="0">
                <a:solidFill>
                  <a:schemeClr val="tx1"/>
                </a:solidFill>
                <a:latin typeface="Chalkboard"/>
                <a:cs typeface="Chalkboard"/>
              </a:rPr>
              <a:t>1/</a:t>
            </a:r>
            <a:r>
              <a:rPr lang="en-US" sz="2400" baseline="30000" dirty="0" smtClean="0">
                <a:solidFill>
                  <a:schemeClr val="tx1"/>
                </a:solidFill>
                <a:latin typeface="Chalkboard"/>
                <a:cs typeface="Chalkboard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)</a:t>
            </a:r>
            <a:endParaRPr lang="en-US" sz="20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267" y="4369073"/>
            <a:ext cx="8704983" cy="2032463"/>
            <a:chOff x="153267" y="4369073"/>
            <a:chExt cx="8704983" cy="2032463"/>
          </a:xfrm>
        </p:grpSpPr>
        <p:sp>
          <p:nvSpPr>
            <p:cNvPr id="4" name="Rounded Rectangle 3"/>
            <p:cNvSpPr/>
            <p:nvPr/>
          </p:nvSpPr>
          <p:spPr>
            <a:xfrm>
              <a:off x="153267" y="4369073"/>
              <a:ext cx="8704983" cy="1455689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u="sng" dirty="0" smtClean="0">
                  <a:latin typeface="Chalkboard"/>
                  <a:cs typeface="Chalkboard"/>
                </a:rPr>
                <a:t>Corollary</a:t>
              </a:r>
              <a:endParaRPr lang="en-US" sz="2400" u="sng" dirty="0">
                <a:latin typeface="Chalkboard"/>
                <a:cs typeface="Chalkboard"/>
              </a:endParaRPr>
            </a:p>
            <a:p>
              <a:r>
                <a:rPr lang="en-US" sz="2400" dirty="0" smtClean="0">
                  <a:latin typeface="Chalkboard"/>
                  <a:cs typeface="Chalkboard"/>
                </a:rPr>
                <a:t>The ground-state energy can be approximated to accuracy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O(d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2/3</a:t>
              </a:r>
              <a:r>
                <a:rPr lang="en-US" sz="2400" dirty="0" smtClean="0">
                  <a:latin typeface="Chalkboard"/>
                  <a:cs typeface="Chalkboard"/>
                </a:rPr>
                <a:t> / D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1/3</a:t>
              </a:r>
              <a:r>
                <a:rPr lang="en-US" sz="2400" dirty="0" smtClean="0">
                  <a:latin typeface="Chalkboard"/>
                  <a:cs typeface="Chalkboard"/>
                </a:rPr>
                <a:t>) in 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NP</a:t>
              </a:r>
              <a:r>
                <a:rPr lang="en-US" sz="2400" dirty="0" smtClean="0">
                  <a:latin typeface="Chalkboard"/>
                  <a:cs typeface="Chalkboard"/>
                </a:rPr>
                <a:t>.</a:t>
              </a:r>
              <a:endParaRPr lang="en-US" sz="2000" dirty="0">
                <a:latin typeface="Chalkboard"/>
                <a:cs typeface="Chalkboard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8241" y="6001426"/>
              <a:ext cx="7892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interpretation: quantum PCP [tomorrow] impossible unless D = O(d</a:t>
              </a:r>
              <a:r>
                <a:rPr lang="en-US" sz="2000" baseline="30000">
                  <a:latin typeface="Chalkboard"/>
                  <a:cs typeface="Chalkboard"/>
                </a:rPr>
                <a:t>2</a:t>
              </a:r>
              <a:r>
                <a:rPr lang="en-US" sz="2000">
                  <a:latin typeface="Chalkboard"/>
                  <a:cs typeface="Chalkboard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47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intuition from physics: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mean-field approximation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904" y="1686102"/>
            <a:ext cx="817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used in limit of high degree, e.g.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45554" y="2421052"/>
            <a:ext cx="2586329" cy="108857"/>
            <a:chOff x="967619" y="1862667"/>
            <a:chExt cx="2586329" cy="108857"/>
          </a:xfrm>
        </p:grpSpPr>
        <p:sp>
          <p:nvSpPr>
            <p:cNvPr id="8" name="Oval 7"/>
            <p:cNvSpPr/>
            <p:nvPr/>
          </p:nvSpPr>
          <p:spPr>
            <a:xfrm>
              <a:off x="96761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/>
            <p:cNvSpPr/>
            <p:nvPr/>
          </p:nvSpPr>
          <p:spPr>
            <a:xfrm>
              <a:off x="138053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/>
            <p:cNvSpPr/>
            <p:nvPr/>
          </p:nvSpPr>
          <p:spPr>
            <a:xfrm>
              <a:off x="1793443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0"/>
            <p:cNvSpPr/>
            <p:nvPr/>
          </p:nvSpPr>
          <p:spPr>
            <a:xfrm>
              <a:off x="2206355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Oval 11"/>
            <p:cNvSpPr/>
            <p:nvPr/>
          </p:nvSpPr>
          <p:spPr>
            <a:xfrm>
              <a:off x="2619267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12"/>
            <p:cNvSpPr/>
            <p:nvPr/>
          </p:nvSpPr>
          <p:spPr>
            <a:xfrm>
              <a:off x="303217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Oval 13"/>
            <p:cNvSpPr/>
            <p:nvPr/>
          </p:nvSpPr>
          <p:spPr>
            <a:xfrm>
              <a:off x="344509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5" name="Straight Connector 14"/>
            <p:cNvCxnSpPr>
              <a:stCxn id="14" idx="2"/>
              <a:endCxn id="8" idx="6"/>
            </p:cNvCxnSpPr>
            <p:nvPr/>
          </p:nvCxnSpPr>
          <p:spPr>
            <a:xfrm flipH="1">
              <a:off x="1076476" y="1917096"/>
              <a:ext cx="23686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04506" y="2290815"/>
            <a:ext cx="55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1-D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2987449"/>
            <a:ext cx="2877988" cy="1238737"/>
            <a:chOff x="685800" y="2987449"/>
            <a:chExt cx="2877988" cy="1238737"/>
          </a:xfrm>
        </p:grpSpPr>
        <p:grpSp>
          <p:nvGrpSpPr>
            <p:cNvPr id="17" name="Group 16"/>
            <p:cNvGrpSpPr/>
            <p:nvPr/>
          </p:nvGrpSpPr>
          <p:grpSpPr>
            <a:xfrm>
              <a:off x="1803283" y="2987449"/>
              <a:ext cx="1760505" cy="1238737"/>
              <a:chOff x="2151926" y="2510414"/>
              <a:chExt cx="1760505" cy="123873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151926" y="251041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57" name="Straight Connector 56"/>
                <p:cNvCxnSpPr>
                  <a:stCxn id="56" idx="2"/>
                  <a:endCxn id="52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2151926" y="279288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51" name="Straight Connector 50"/>
                <p:cNvCxnSpPr>
                  <a:stCxn id="50" idx="2"/>
                  <a:endCxn id="46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151926" y="307535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5" name="Straight Connector 44"/>
                <p:cNvCxnSpPr>
                  <a:stCxn id="44" idx="2"/>
                  <a:endCxn id="40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2151926" y="335782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39" name="Straight Connector 38"/>
                <p:cNvCxnSpPr>
                  <a:stCxn id="38" idx="2"/>
                  <a:endCxn id="34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2151926" y="364029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33" name="Straight Connector 32"/>
                <p:cNvCxnSpPr>
                  <a:stCxn id="32" idx="2"/>
                  <a:endCxn id="28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/>
              <p:cNvCxnSpPr>
                <a:stCxn id="52" idx="4"/>
                <a:endCxn id="28" idx="0"/>
              </p:cNvCxnSpPr>
              <p:nvPr/>
            </p:nvCxnSpPr>
            <p:spPr>
              <a:xfrm>
                <a:off x="2206355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23639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040923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458207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875491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685800" y="3367724"/>
              <a:ext cx="606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2-D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709" y="4364258"/>
            <a:ext cx="3568875" cy="2188679"/>
            <a:chOff x="405243" y="4391844"/>
            <a:chExt cx="3568875" cy="2188679"/>
          </a:xfrm>
        </p:grpSpPr>
        <p:sp>
          <p:nvSpPr>
            <p:cNvPr id="60" name="Rectangle 59"/>
            <p:cNvSpPr/>
            <p:nvPr/>
          </p:nvSpPr>
          <p:spPr>
            <a:xfrm>
              <a:off x="1785439" y="43918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937839" y="45442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90239" y="46966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42639" y="48490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5243" y="5263519"/>
              <a:ext cx="606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3-D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95039" y="50014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915434" y="1377721"/>
            <a:ext cx="2103077" cy="2446428"/>
            <a:chOff x="5703312" y="1678001"/>
            <a:chExt cx="2103077" cy="2446428"/>
          </a:xfrm>
        </p:grpSpPr>
        <p:sp>
          <p:nvSpPr>
            <p:cNvPr id="67" name="TextBox 66"/>
            <p:cNvSpPr txBox="1"/>
            <p:nvPr/>
          </p:nvSpPr>
          <p:spPr>
            <a:xfrm>
              <a:off x="6387813" y="1678001"/>
              <a:ext cx="6738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∞-D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6693697" y="2110945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9" name="Oval 68"/>
            <p:cNvSpPr/>
            <p:nvPr/>
          </p:nvSpPr>
          <p:spPr>
            <a:xfrm>
              <a:off x="6107815" y="3992406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0" name="Oval 69"/>
            <p:cNvSpPr/>
            <p:nvPr/>
          </p:nvSpPr>
          <p:spPr>
            <a:xfrm>
              <a:off x="7308989" y="4007995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1" name="Oval 70"/>
            <p:cNvSpPr/>
            <p:nvPr/>
          </p:nvSpPr>
          <p:spPr>
            <a:xfrm>
              <a:off x="5703312" y="2815094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2" name="Oval 71"/>
            <p:cNvSpPr/>
            <p:nvPr/>
          </p:nvSpPr>
          <p:spPr>
            <a:xfrm>
              <a:off x="7689955" y="2863389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3" name="Regular Pentagon 72"/>
            <p:cNvSpPr/>
            <p:nvPr/>
          </p:nvSpPr>
          <p:spPr>
            <a:xfrm>
              <a:off x="5756269" y="2169162"/>
              <a:ext cx="1991903" cy="1897050"/>
            </a:xfrm>
            <a:prstGeom prst="pen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768258" y="2153637"/>
              <a:ext cx="1982838" cy="1910362"/>
            </a:xfrm>
            <a:custGeom>
              <a:avLst/>
              <a:gdLst>
                <a:gd name="connsiteX0" fmla="*/ 999613 w 1958258"/>
                <a:gd name="connsiteY0" fmla="*/ 0 h 1835354"/>
                <a:gd name="connsiteX1" fmla="*/ 401483 w 1958258"/>
                <a:gd name="connsiteY1" fmla="*/ 1827161 h 1835354"/>
                <a:gd name="connsiteX2" fmla="*/ 1958258 w 1958258"/>
                <a:gd name="connsiteY2" fmla="*/ 704645 h 1835354"/>
                <a:gd name="connsiteX3" fmla="*/ 0 w 1958258"/>
                <a:gd name="connsiteY3" fmla="*/ 671871 h 1835354"/>
                <a:gd name="connsiteX4" fmla="*/ 1589548 w 1958258"/>
                <a:gd name="connsiteY4" fmla="*/ 1835354 h 1835354"/>
                <a:gd name="connsiteX5" fmla="*/ 999613 w 1958258"/>
                <a:gd name="connsiteY5" fmla="*/ 0 h 1835354"/>
                <a:gd name="connsiteX0" fmla="*/ 966838 w 1958258"/>
                <a:gd name="connsiteY0" fmla="*/ 0 h 1917599"/>
                <a:gd name="connsiteX1" fmla="*/ 401483 w 1958258"/>
                <a:gd name="connsiteY1" fmla="*/ 1909406 h 1917599"/>
                <a:gd name="connsiteX2" fmla="*/ 1958258 w 1958258"/>
                <a:gd name="connsiteY2" fmla="*/ 786890 h 1917599"/>
                <a:gd name="connsiteX3" fmla="*/ 0 w 1958258"/>
                <a:gd name="connsiteY3" fmla="*/ 754116 h 1917599"/>
                <a:gd name="connsiteX4" fmla="*/ 1589548 w 1958258"/>
                <a:gd name="connsiteY4" fmla="*/ 1917599 h 1917599"/>
                <a:gd name="connsiteX5" fmla="*/ 966838 w 1958258"/>
                <a:gd name="connsiteY5" fmla="*/ 0 h 1917599"/>
                <a:gd name="connsiteX0" fmla="*/ 975031 w 1966451"/>
                <a:gd name="connsiteY0" fmla="*/ 0 h 1917599"/>
                <a:gd name="connsiteX1" fmla="*/ 409676 w 1966451"/>
                <a:gd name="connsiteY1" fmla="*/ 1909406 h 1917599"/>
                <a:gd name="connsiteX2" fmla="*/ 1966451 w 1966451"/>
                <a:gd name="connsiteY2" fmla="*/ 786890 h 1917599"/>
                <a:gd name="connsiteX3" fmla="*/ 0 w 1966451"/>
                <a:gd name="connsiteY3" fmla="*/ 712993 h 1917599"/>
                <a:gd name="connsiteX4" fmla="*/ 1597741 w 1966451"/>
                <a:gd name="connsiteY4" fmla="*/ 1917599 h 1917599"/>
                <a:gd name="connsiteX5" fmla="*/ 975031 w 1966451"/>
                <a:gd name="connsiteY5" fmla="*/ 0 h 1917599"/>
                <a:gd name="connsiteX0" fmla="*/ 966837 w 1958257"/>
                <a:gd name="connsiteY0" fmla="*/ 0 h 1917599"/>
                <a:gd name="connsiteX1" fmla="*/ 401482 w 1958257"/>
                <a:gd name="connsiteY1" fmla="*/ 1909406 h 1917599"/>
                <a:gd name="connsiteX2" fmla="*/ 1958257 w 1958257"/>
                <a:gd name="connsiteY2" fmla="*/ 786890 h 1917599"/>
                <a:gd name="connsiteX3" fmla="*/ 0 w 1958257"/>
                <a:gd name="connsiteY3" fmla="*/ 745891 h 1917599"/>
                <a:gd name="connsiteX4" fmla="*/ 1589547 w 1958257"/>
                <a:gd name="connsiteY4" fmla="*/ 1917599 h 1917599"/>
                <a:gd name="connsiteX5" fmla="*/ 966837 w 1958257"/>
                <a:gd name="connsiteY5" fmla="*/ 0 h 1917599"/>
                <a:gd name="connsiteX0" fmla="*/ 991418 w 1982838"/>
                <a:gd name="connsiteY0" fmla="*/ 0 h 1917599"/>
                <a:gd name="connsiteX1" fmla="*/ 426063 w 1982838"/>
                <a:gd name="connsiteY1" fmla="*/ 1909406 h 1917599"/>
                <a:gd name="connsiteX2" fmla="*/ 1982838 w 1982838"/>
                <a:gd name="connsiteY2" fmla="*/ 786890 h 1917599"/>
                <a:gd name="connsiteX3" fmla="*/ 0 w 1982838"/>
                <a:gd name="connsiteY3" fmla="*/ 704768 h 1917599"/>
                <a:gd name="connsiteX4" fmla="*/ 1614128 w 1982838"/>
                <a:gd name="connsiteY4" fmla="*/ 1917599 h 1917599"/>
                <a:gd name="connsiteX5" fmla="*/ 991418 w 1982838"/>
                <a:gd name="connsiteY5" fmla="*/ 0 h 1917599"/>
                <a:gd name="connsiteX0" fmla="*/ 991418 w 1982838"/>
                <a:gd name="connsiteY0" fmla="*/ 0 h 1917599"/>
                <a:gd name="connsiteX1" fmla="*/ 393289 w 1982838"/>
                <a:gd name="connsiteY1" fmla="*/ 1909406 h 1917599"/>
                <a:gd name="connsiteX2" fmla="*/ 1982838 w 1982838"/>
                <a:gd name="connsiteY2" fmla="*/ 786890 h 1917599"/>
                <a:gd name="connsiteX3" fmla="*/ 0 w 1982838"/>
                <a:gd name="connsiteY3" fmla="*/ 704768 h 1917599"/>
                <a:gd name="connsiteX4" fmla="*/ 1614128 w 1982838"/>
                <a:gd name="connsiteY4" fmla="*/ 1917599 h 1917599"/>
                <a:gd name="connsiteX5" fmla="*/ 991418 w 1982838"/>
                <a:gd name="connsiteY5" fmla="*/ 0 h 1917599"/>
                <a:gd name="connsiteX0" fmla="*/ 991418 w 1982838"/>
                <a:gd name="connsiteY0" fmla="*/ 0 h 1917599"/>
                <a:gd name="connsiteX1" fmla="*/ 393289 w 1982838"/>
                <a:gd name="connsiteY1" fmla="*/ 1909406 h 1917599"/>
                <a:gd name="connsiteX2" fmla="*/ 1982838 w 1982838"/>
                <a:gd name="connsiteY2" fmla="*/ 762216 h 1917599"/>
                <a:gd name="connsiteX3" fmla="*/ 0 w 1982838"/>
                <a:gd name="connsiteY3" fmla="*/ 704768 h 1917599"/>
                <a:gd name="connsiteX4" fmla="*/ 1614128 w 1982838"/>
                <a:gd name="connsiteY4" fmla="*/ 1917599 h 1917599"/>
                <a:gd name="connsiteX5" fmla="*/ 991418 w 1982838"/>
                <a:gd name="connsiteY5" fmla="*/ 0 h 191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2838" h="1917599">
                  <a:moveTo>
                    <a:pt x="991418" y="0"/>
                  </a:moveTo>
                  <a:lnTo>
                    <a:pt x="393289" y="1909406"/>
                  </a:lnTo>
                  <a:lnTo>
                    <a:pt x="1982838" y="762216"/>
                  </a:lnTo>
                  <a:lnTo>
                    <a:pt x="0" y="704768"/>
                  </a:lnTo>
                  <a:lnTo>
                    <a:pt x="1614128" y="1917599"/>
                  </a:lnTo>
                  <a:lnTo>
                    <a:pt x="991418" y="0"/>
                  </a:lnTo>
                  <a:close/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005087" y="4293873"/>
            <a:ext cx="3899414" cy="2325414"/>
            <a:chOff x="5005087" y="4293873"/>
            <a:chExt cx="3899414" cy="2325414"/>
          </a:xfrm>
        </p:grpSpPr>
        <p:sp>
          <p:nvSpPr>
            <p:cNvPr id="76" name="Oval 75"/>
            <p:cNvSpPr/>
            <p:nvPr/>
          </p:nvSpPr>
          <p:spPr>
            <a:xfrm>
              <a:off x="6608970" y="5768129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7" name="Straight Connector 76"/>
            <p:cNvCxnSpPr>
              <a:stCxn id="80" idx="0"/>
              <a:endCxn id="81" idx="4"/>
            </p:cNvCxnSpPr>
            <p:nvPr/>
          </p:nvCxnSpPr>
          <p:spPr>
            <a:xfrm flipH="1" flipV="1">
              <a:off x="6317455" y="5148476"/>
              <a:ext cx="13260" cy="2390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5915434" y="5597953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Oval 79"/>
            <p:cNvSpPr/>
            <p:nvPr/>
          </p:nvSpPr>
          <p:spPr>
            <a:xfrm>
              <a:off x="6276286" y="5387551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Oval 80"/>
            <p:cNvSpPr/>
            <p:nvPr/>
          </p:nvSpPr>
          <p:spPr>
            <a:xfrm>
              <a:off x="6263026" y="5039619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Oval 81"/>
            <p:cNvSpPr/>
            <p:nvPr/>
          </p:nvSpPr>
          <p:spPr>
            <a:xfrm>
              <a:off x="6627614" y="4784712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Oval 82"/>
            <p:cNvSpPr/>
            <p:nvPr/>
          </p:nvSpPr>
          <p:spPr>
            <a:xfrm>
              <a:off x="5915434" y="4705790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Oval 83"/>
            <p:cNvSpPr/>
            <p:nvPr/>
          </p:nvSpPr>
          <p:spPr>
            <a:xfrm>
              <a:off x="5407859" y="5541686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Oval 84"/>
            <p:cNvSpPr/>
            <p:nvPr/>
          </p:nvSpPr>
          <p:spPr>
            <a:xfrm>
              <a:off x="5861006" y="6084851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6" name="Oval 85"/>
            <p:cNvSpPr/>
            <p:nvPr/>
          </p:nvSpPr>
          <p:spPr>
            <a:xfrm>
              <a:off x="6500113" y="6193708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7" name="Oval 86"/>
            <p:cNvSpPr/>
            <p:nvPr/>
          </p:nvSpPr>
          <p:spPr>
            <a:xfrm>
              <a:off x="7078418" y="592889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0" name="Straight Connector 89"/>
            <p:cNvCxnSpPr>
              <a:stCxn id="76" idx="1"/>
              <a:endCxn id="80" idx="5"/>
            </p:cNvCxnSpPr>
            <p:nvPr/>
          </p:nvCxnSpPr>
          <p:spPr>
            <a:xfrm flipH="1" flipV="1">
              <a:off x="6369201" y="5480466"/>
              <a:ext cx="255711" cy="303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9" idx="6"/>
              <a:endCxn id="80" idx="3"/>
            </p:cNvCxnSpPr>
            <p:nvPr/>
          </p:nvCxnSpPr>
          <p:spPr>
            <a:xfrm flipV="1">
              <a:off x="6024291" y="5480466"/>
              <a:ext cx="267937" cy="1719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1" idx="1"/>
              <a:endCxn id="83" idx="5"/>
            </p:cNvCxnSpPr>
            <p:nvPr/>
          </p:nvCxnSpPr>
          <p:spPr>
            <a:xfrm flipH="1" flipV="1">
              <a:off x="6008349" y="4798705"/>
              <a:ext cx="270619" cy="2568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82" idx="3"/>
              <a:endCxn id="81" idx="7"/>
            </p:cNvCxnSpPr>
            <p:nvPr/>
          </p:nvCxnSpPr>
          <p:spPr>
            <a:xfrm flipH="1">
              <a:off x="6355941" y="4877627"/>
              <a:ext cx="287615" cy="1779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87" idx="2"/>
              <a:endCxn id="76" idx="5"/>
            </p:cNvCxnSpPr>
            <p:nvPr/>
          </p:nvCxnSpPr>
          <p:spPr>
            <a:xfrm flipH="1" flipV="1">
              <a:off x="6701885" y="5861044"/>
              <a:ext cx="376533" cy="1222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86" idx="0"/>
              <a:endCxn id="76" idx="4"/>
            </p:cNvCxnSpPr>
            <p:nvPr/>
          </p:nvCxnSpPr>
          <p:spPr>
            <a:xfrm flipV="1">
              <a:off x="6554542" y="5876986"/>
              <a:ext cx="108857" cy="3167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85" idx="0"/>
              <a:endCxn id="79" idx="4"/>
            </p:cNvCxnSpPr>
            <p:nvPr/>
          </p:nvCxnSpPr>
          <p:spPr>
            <a:xfrm flipV="1">
              <a:off x="5915435" y="5706810"/>
              <a:ext cx="54428" cy="3780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84" idx="6"/>
              <a:endCxn id="79" idx="2"/>
            </p:cNvCxnSpPr>
            <p:nvPr/>
          </p:nvCxnSpPr>
          <p:spPr>
            <a:xfrm>
              <a:off x="5516716" y="5596115"/>
              <a:ext cx="398718" cy="562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5467203" y="4596933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0" name="Straight Connector 129"/>
            <p:cNvCxnSpPr>
              <a:stCxn id="83" idx="2"/>
              <a:endCxn id="129" idx="5"/>
            </p:cNvCxnSpPr>
            <p:nvPr/>
          </p:nvCxnSpPr>
          <p:spPr>
            <a:xfrm flipH="1" flipV="1">
              <a:off x="5560118" y="4689848"/>
              <a:ext cx="355316" cy="703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5954305" y="4293873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2" name="Straight Connector 131"/>
            <p:cNvCxnSpPr>
              <a:stCxn id="83" idx="0"/>
              <a:endCxn id="131" idx="4"/>
            </p:cNvCxnSpPr>
            <p:nvPr/>
          </p:nvCxnSpPr>
          <p:spPr>
            <a:xfrm flipV="1">
              <a:off x="5969863" y="4402730"/>
              <a:ext cx="38871" cy="3030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6658958" y="4382685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9" name="Straight Connector 138"/>
            <p:cNvCxnSpPr>
              <a:stCxn id="138" idx="3"/>
              <a:endCxn id="82" idx="0"/>
            </p:cNvCxnSpPr>
            <p:nvPr/>
          </p:nvCxnSpPr>
          <p:spPr>
            <a:xfrm>
              <a:off x="6674900" y="4475600"/>
              <a:ext cx="7143" cy="3091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7110214" y="4675855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41" name="Straight Connector 140"/>
            <p:cNvCxnSpPr>
              <a:stCxn id="140" idx="3"/>
              <a:endCxn id="82" idx="6"/>
            </p:cNvCxnSpPr>
            <p:nvPr/>
          </p:nvCxnSpPr>
          <p:spPr>
            <a:xfrm flipH="1">
              <a:off x="6736471" y="4768770"/>
              <a:ext cx="389685" cy="703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5005087" y="5333122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46" name="Straight Connector 145"/>
            <p:cNvCxnSpPr>
              <a:stCxn id="145" idx="5"/>
              <a:endCxn id="84" idx="1"/>
            </p:cNvCxnSpPr>
            <p:nvPr/>
          </p:nvCxnSpPr>
          <p:spPr>
            <a:xfrm>
              <a:off x="5098002" y="5426037"/>
              <a:ext cx="325799" cy="1315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5043573" y="575218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48" name="Straight Connector 147"/>
            <p:cNvCxnSpPr>
              <a:stCxn id="147" idx="6"/>
              <a:endCxn id="84" idx="3"/>
            </p:cNvCxnSpPr>
            <p:nvPr/>
          </p:nvCxnSpPr>
          <p:spPr>
            <a:xfrm flipV="1">
              <a:off x="5152430" y="5634601"/>
              <a:ext cx="271371" cy="1720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5487994" y="624813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50" name="Straight Connector 149"/>
            <p:cNvCxnSpPr>
              <a:stCxn id="149" idx="6"/>
              <a:endCxn id="85" idx="2"/>
            </p:cNvCxnSpPr>
            <p:nvPr/>
          </p:nvCxnSpPr>
          <p:spPr>
            <a:xfrm flipV="1">
              <a:off x="5596851" y="6139280"/>
              <a:ext cx="264155" cy="1632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5986797" y="6444080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52" name="Straight Connector 151"/>
            <p:cNvCxnSpPr>
              <a:stCxn id="151" idx="0"/>
              <a:endCxn id="85" idx="5"/>
            </p:cNvCxnSpPr>
            <p:nvPr/>
          </p:nvCxnSpPr>
          <p:spPr>
            <a:xfrm flipH="1" flipV="1">
              <a:off x="5953921" y="6177766"/>
              <a:ext cx="87305" cy="266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7397437" y="5664385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69" name="Straight Connector 168"/>
            <p:cNvCxnSpPr>
              <a:stCxn id="168" idx="3"/>
              <a:endCxn id="87" idx="7"/>
            </p:cNvCxnSpPr>
            <p:nvPr/>
          </p:nvCxnSpPr>
          <p:spPr>
            <a:xfrm flipH="1">
              <a:off x="7171333" y="5757300"/>
              <a:ext cx="242046" cy="1875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6804913" y="6498508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71" name="Straight Connector 170"/>
            <p:cNvCxnSpPr>
              <a:stCxn id="170" idx="1"/>
              <a:endCxn id="86" idx="5"/>
            </p:cNvCxnSpPr>
            <p:nvPr/>
          </p:nvCxnSpPr>
          <p:spPr>
            <a:xfrm flipH="1" flipV="1">
              <a:off x="6593028" y="6286623"/>
              <a:ext cx="227827" cy="2278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7303709" y="6261561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73" name="Straight Connector 172"/>
            <p:cNvCxnSpPr>
              <a:stCxn id="172" idx="0"/>
              <a:endCxn id="87" idx="5"/>
            </p:cNvCxnSpPr>
            <p:nvPr/>
          </p:nvCxnSpPr>
          <p:spPr>
            <a:xfrm flipH="1" flipV="1">
              <a:off x="7171333" y="6021812"/>
              <a:ext cx="186805" cy="2397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>
            <a:xfrm>
              <a:off x="6235899" y="6510430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75" name="Straight Connector 174"/>
            <p:cNvCxnSpPr>
              <a:stCxn id="174" idx="0"/>
              <a:endCxn id="86" idx="3"/>
            </p:cNvCxnSpPr>
            <p:nvPr/>
          </p:nvCxnSpPr>
          <p:spPr>
            <a:xfrm flipV="1">
              <a:off x="6290328" y="6286623"/>
              <a:ext cx="225727" cy="2238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963218" y="4768770"/>
              <a:ext cx="94128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Bethe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lattice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:=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Cayley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22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67" y="2039128"/>
            <a:ext cx="4866266" cy="92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halkboard"/>
              </a:rPr>
              <a:t>clustered approximation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45760" y="1342869"/>
            <a:ext cx="72417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Given a Hamiltonian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dirty="0" smtClean="0">
                <a:latin typeface="Chalkboard"/>
                <a:cs typeface="Chalkboard"/>
              </a:rPr>
              <a:t> on a graph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G</a:t>
            </a:r>
            <a:r>
              <a:rPr lang="en-US" sz="2400" dirty="0" smtClean="0">
                <a:latin typeface="Chalkboard"/>
                <a:cs typeface="Chalkboard"/>
              </a:rPr>
              <a:t> with vertices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partitioned into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-</a:t>
            </a:r>
            <a:r>
              <a:rPr lang="en-US" sz="2400" dirty="0" err="1" smtClean="0">
                <a:latin typeface="Chalkboard"/>
                <a:cs typeface="Chalkboard"/>
              </a:rPr>
              <a:t>qudit</a:t>
            </a:r>
            <a:r>
              <a:rPr lang="en-US" sz="2400" dirty="0" smtClean="0">
                <a:latin typeface="Chalkboard"/>
                <a:cs typeface="Chalkboard"/>
              </a:rPr>
              <a:t> clusters (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X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400" dirty="0">
                <a:latin typeface="Chalkboard"/>
                <a:cs typeface="Chalkboard"/>
              </a:rPr>
              <a:t>, …,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X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/m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r>
              <a:rPr lang="en-US" sz="2400" dirty="0">
                <a:latin typeface="Chalkboard"/>
                <a:cs typeface="Chalkboard"/>
              </a:rPr>
              <a:t>, can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 err="1">
                <a:latin typeface="Chalkboard"/>
                <a:cs typeface="Chalkboard"/>
              </a:rPr>
              <a:t>approximate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λ</a:t>
            </a:r>
            <a:r>
              <a:rPr lang="en-US" sz="2400" baseline="-25000" dirty="0" err="1">
                <a:solidFill>
                  <a:srgbClr val="FFFF00"/>
                </a:solidFill>
                <a:latin typeface="Chalkboard"/>
                <a:cs typeface="Chalkboard"/>
              </a:rPr>
              <a:t>min</a:t>
            </a:r>
            <a:r>
              <a:rPr lang="en-US" sz="2400" dirty="0">
                <a:latin typeface="Chalkboard"/>
                <a:cs typeface="Chalkboard"/>
              </a:rPr>
              <a:t> to </a:t>
            </a:r>
            <a:r>
              <a:rPr lang="en-US" sz="2400" dirty="0" smtClean="0">
                <a:latin typeface="Chalkboard"/>
                <a:cs typeface="Chalkboard"/>
              </a:rPr>
              <a:t>error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with a state that has no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entanglement between clusters.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9881" y="3961065"/>
            <a:ext cx="4626151" cy="2828542"/>
            <a:chOff x="407681" y="3478465"/>
            <a:chExt cx="4626151" cy="2828542"/>
          </a:xfrm>
        </p:grpSpPr>
        <p:sp>
          <p:nvSpPr>
            <p:cNvPr id="126" name="Oval 125"/>
            <p:cNvSpPr/>
            <p:nvPr/>
          </p:nvSpPr>
          <p:spPr>
            <a:xfrm>
              <a:off x="655684" y="3886983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407681" y="3706008"/>
              <a:ext cx="1333500" cy="1111250"/>
            </a:xfrm>
            <a:prstGeom prst="ellipse">
              <a:avLst/>
            </a:prstGeom>
            <a:noFill/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1035625" y="3886983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83225" y="4505049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849711" y="4191782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541913" y="4300261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1350480" y="3995462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1243413" y="4300261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2303862" y="3725056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2055859" y="3544081"/>
              <a:ext cx="1333500" cy="1111250"/>
            </a:xfrm>
            <a:prstGeom prst="ellipse">
              <a:avLst/>
            </a:prstGeom>
            <a:noFill/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2683803" y="3725056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2531403" y="4343122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2497889" y="4029855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190091" y="4138334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2998658" y="3833535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891591" y="4138334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1686148" y="4987470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1438145" y="4806495"/>
              <a:ext cx="1333500" cy="1111250"/>
            </a:xfrm>
            <a:prstGeom prst="ellipse">
              <a:avLst/>
            </a:prstGeom>
            <a:noFill/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2066089" y="4987470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1913689" y="5605536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1880175" y="5292269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1572377" y="5400748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380944" y="5095949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273877" y="5400748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3801403" y="3620812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3517065" y="3478465"/>
              <a:ext cx="1333500" cy="1111250"/>
            </a:xfrm>
            <a:prstGeom prst="ellipse">
              <a:avLst/>
            </a:prstGeom>
            <a:noFill/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4181344" y="3620812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4028944" y="4238878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3995430" y="3925611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687632" y="4034090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4496199" y="3729291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389132" y="4034090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3367135" y="4987470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3119132" y="4806495"/>
              <a:ext cx="1333500" cy="1111250"/>
            </a:xfrm>
            <a:prstGeom prst="ellipse">
              <a:avLst/>
            </a:prstGeom>
            <a:noFill/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747076" y="4987470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3594676" y="5605536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3561162" y="5292269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253364" y="5400748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4061931" y="5095949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954864" y="5400748"/>
              <a:ext cx="227541" cy="216958"/>
            </a:xfrm>
            <a:prstGeom prst="ellipse">
              <a:avLst/>
            </a:prstGeom>
            <a:solidFill>
              <a:srgbClr val="3366FF"/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69453" y="4817258"/>
              <a:ext cx="417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X</a:t>
              </a:r>
              <a:r>
                <a:rPr lang="en-US" baseline="-25000" dirty="0" smtClean="0">
                  <a:latin typeface="Chalkboard"/>
                  <a:cs typeface="Chalkboard"/>
                </a:rPr>
                <a:t>1</a:t>
              </a:r>
              <a:endParaRPr lang="en-US" dirty="0">
                <a:latin typeface="Chalkboard"/>
                <a:cs typeface="Chalkboard"/>
              </a:endParaRPr>
            </a:p>
          </p:txBody>
        </p:sp>
        <p:cxnSp>
          <p:nvCxnSpPr>
            <p:cNvPr id="167" name="Straight Connector 166"/>
            <p:cNvCxnSpPr>
              <a:stCxn id="133" idx="0"/>
              <a:endCxn id="142" idx="0"/>
            </p:cNvCxnSpPr>
            <p:nvPr/>
          </p:nvCxnSpPr>
          <p:spPr>
            <a:xfrm>
              <a:off x="1357184" y="4300261"/>
              <a:ext cx="442735" cy="687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28" idx="2"/>
              <a:endCxn id="162" idx="4"/>
            </p:cNvCxnSpPr>
            <p:nvPr/>
          </p:nvCxnSpPr>
          <p:spPr>
            <a:xfrm>
              <a:off x="1035625" y="3995462"/>
              <a:ext cx="2639308" cy="15137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55" idx="4"/>
              <a:endCxn id="149" idx="4"/>
            </p:cNvCxnSpPr>
            <p:nvPr/>
          </p:nvCxnSpPr>
          <p:spPr>
            <a:xfrm flipH="1">
              <a:off x="2387648" y="4251048"/>
              <a:ext cx="1413755" cy="13666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30" idx="2"/>
              <a:endCxn id="147" idx="1"/>
            </p:cNvCxnSpPr>
            <p:nvPr/>
          </p:nvCxnSpPr>
          <p:spPr>
            <a:xfrm>
              <a:off x="849711" y="4300261"/>
              <a:ext cx="755989" cy="11322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26" idx="5"/>
              <a:endCxn id="133" idx="3"/>
            </p:cNvCxnSpPr>
            <p:nvPr/>
          </p:nvCxnSpPr>
          <p:spPr>
            <a:xfrm>
              <a:off x="849902" y="4072168"/>
              <a:ext cx="426834" cy="4132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38" idx="3"/>
              <a:endCxn id="145" idx="3"/>
            </p:cNvCxnSpPr>
            <p:nvPr/>
          </p:nvCxnSpPr>
          <p:spPr>
            <a:xfrm flipH="1">
              <a:off x="1947012" y="4215040"/>
              <a:ext cx="584200" cy="15756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34" idx="4"/>
              <a:endCxn id="152" idx="2"/>
            </p:cNvCxnSpPr>
            <p:nvPr/>
          </p:nvCxnSpPr>
          <p:spPr>
            <a:xfrm flipV="1">
              <a:off x="2417633" y="3729291"/>
              <a:ext cx="1763711" cy="2127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54" idx="3"/>
              <a:endCxn id="161" idx="1"/>
            </p:cNvCxnSpPr>
            <p:nvPr/>
          </p:nvCxnSpPr>
          <p:spPr>
            <a:xfrm flipH="1">
              <a:off x="3627999" y="4110796"/>
              <a:ext cx="400754" cy="15265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5" idx="6"/>
              <a:endCxn id="132" idx="1"/>
            </p:cNvCxnSpPr>
            <p:nvPr/>
          </p:nvCxnSpPr>
          <p:spPr>
            <a:xfrm flipH="1" flipV="1">
              <a:off x="1383803" y="4027235"/>
              <a:ext cx="2798602" cy="14819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57" idx="4"/>
              <a:endCxn id="164" idx="0"/>
            </p:cNvCxnSpPr>
            <p:nvPr/>
          </p:nvCxnSpPr>
          <p:spPr>
            <a:xfrm flipH="1">
              <a:off x="4175702" y="4251048"/>
              <a:ext cx="327201" cy="844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44" idx="4"/>
              <a:endCxn id="131" idx="4"/>
            </p:cNvCxnSpPr>
            <p:nvPr/>
          </p:nvCxnSpPr>
          <p:spPr>
            <a:xfrm flipH="1" flipV="1">
              <a:off x="655684" y="4517219"/>
              <a:ext cx="1524176" cy="687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48" idx="0"/>
              <a:endCxn id="137" idx="0"/>
            </p:cNvCxnSpPr>
            <p:nvPr/>
          </p:nvCxnSpPr>
          <p:spPr>
            <a:xfrm flipV="1">
              <a:off x="2494715" y="4343122"/>
              <a:ext cx="150459" cy="7528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34" idx="4"/>
              <a:endCxn id="147" idx="7"/>
            </p:cNvCxnSpPr>
            <p:nvPr/>
          </p:nvCxnSpPr>
          <p:spPr>
            <a:xfrm flipH="1">
              <a:off x="1766595" y="3942014"/>
              <a:ext cx="651038" cy="14905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52" idx="2"/>
              <a:endCxn id="154" idx="2"/>
            </p:cNvCxnSpPr>
            <p:nvPr/>
          </p:nvCxnSpPr>
          <p:spPr>
            <a:xfrm flipH="1">
              <a:off x="3995430" y="3729291"/>
              <a:ext cx="185914" cy="3047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56" idx="5"/>
              <a:endCxn id="141" idx="5"/>
            </p:cNvCxnSpPr>
            <p:nvPr/>
          </p:nvCxnSpPr>
          <p:spPr>
            <a:xfrm flipH="1">
              <a:off x="3085809" y="3914476"/>
              <a:ext cx="1604608" cy="4090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41" idx="4"/>
              <a:endCxn id="163" idx="1"/>
            </p:cNvCxnSpPr>
            <p:nvPr/>
          </p:nvCxnSpPr>
          <p:spPr>
            <a:xfrm>
              <a:off x="3005362" y="4355292"/>
              <a:ext cx="281325" cy="10772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4616673" y="4455836"/>
              <a:ext cx="417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X</a:t>
              </a:r>
              <a:r>
                <a:rPr lang="en-US" baseline="-25000" dirty="0">
                  <a:latin typeface="Chalkboard"/>
                  <a:cs typeface="Chalkboard"/>
                </a:rPr>
                <a:t>3</a:t>
              </a:r>
              <a:endParaRPr lang="en-US" dirty="0">
                <a:latin typeface="Chalkboard"/>
                <a:cs typeface="Chalkboard"/>
              </a:endParaRPr>
            </a:p>
          </p:txBody>
        </p:sp>
        <p:cxnSp>
          <p:nvCxnSpPr>
            <p:cNvPr id="184" name="Straight Connector 183"/>
            <p:cNvCxnSpPr>
              <a:stCxn id="141" idx="6"/>
              <a:endCxn id="138" idx="0"/>
            </p:cNvCxnSpPr>
            <p:nvPr/>
          </p:nvCxnSpPr>
          <p:spPr>
            <a:xfrm flipH="1" flipV="1">
              <a:off x="2611660" y="4029855"/>
              <a:ext cx="507472" cy="2169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28" idx="7"/>
              <a:endCxn id="134" idx="2"/>
            </p:cNvCxnSpPr>
            <p:nvPr/>
          </p:nvCxnSpPr>
          <p:spPr>
            <a:xfrm flipV="1">
              <a:off x="1229843" y="3833535"/>
              <a:ext cx="1074019" cy="852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2771645" y="4599414"/>
              <a:ext cx="417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X</a:t>
              </a:r>
              <a:r>
                <a:rPr lang="en-US" baseline="-25000" dirty="0">
                  <a:latin typeface="Chalkboard"/>
                  <a:cs typeface="Chalkboard"/>
                </a:rPr>
                <a:t>2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648930" y="5937675"/>
              <a:ext cx="417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X</a:t>
              </a:r>
              <a:r>
                <a:rPr lang="en-US" baseline="-25000" dirty="0">
                  <a:latin typeface="Chalkboard"/>
                  <a:cs typeface="Chalkboard"/>
                </a:rPr>
                <a:t>4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014391" y="5902971"/>
              <a:ext cx="417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X</a:t>
              </a:r>
              <a:r>
                <a:rPr lang="en-US" baseline="-25000" dirty="0" smtClean="0">
                  <a:latin typeface="Chalkboard"/>
                  <a:cs typeface="Chalkboard"/>
                </a:rPr>
                <a:t>5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5173" y="2114279"/>
            <a:ext cx="3899402" cy="4344310"/>
            <a:chOff x="5025173" y="2114279"/>
            <a:chExt cx="3899402" cy="4344310"/>
          </a:xfrm>
        </p:grpSpPr>
        <p:sp>
          <p:nvSpPr>
            <p:cNvPr id="192" name="TextBox 191"/>
            <p:cNvSpPr txBox="1"/>
            <p:nvPr/>
          </p:nvSpPr>
          <p:spPr>
            <a:xfrm>
              <a:off x="5610847" y="4357018"/>
              <a:ext cx="3198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good approximation if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110710" y="4888929"/>
              <a:ext cx="381386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400" dirty="0">
                  <a:solidFill>
                    <a:schemeClr val="accent5"/>
                  </a:solidFill>
                  <a:latin typeface="Chalkboard"/>
                  <a:cs typeface="Chalkboard"/>
                </a:rPr>
                <a:t> </a:t>
              </a:r>
              <a:r>
                <a:rPr lang="en-US" sz="2400" dirty="0">
                  <a:solidFill>
                    <a:srgbClr val="FFFFFF"/>
                  </a:solidFill>
                  <a:latin typeface="Chalkboard"/>
                  <a:cs typeface="Chalkboard"/>
                </a:rPr>
                <a:t>expansion is o(1)</a:t>
              </a:r>
            </a:p>
            <a:p>
              <a:pPr marL="457200" indent="-457200">
                <a:buAutoNum type="arabicPeriod"/>
              </a:pPr>
              <a:r>
                <a:rPr lang="en-US" sz="2400" dirty="0" smtClean="0">
                  <a:solidFill>
                    <a:srgbClr val="E8950E"/>
                  </a:solidFill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Chalkboard"/>
                  <a:cs typeface="Chalkboard"/>
                </a:rPr>
                <a:t>degree is high</a:t>
              </a:r>
            </a:p>
            <a:p>
              <a:pPr marL="457200" indent="-457200">
                <a:buAutoNum type="arabicPeriod"/>
              </a:pPr>
              <a:r>
                <a:rPr lang="en-US" sz="2400" dirty="0" smtClean="0">
                  <a:solidFill>
                    <a:schemeClr val="accent3"/>
                  </a:solidFill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Chalkboard"/>
                  <a:cs typeface="Chalkboard"/>
                </a:rPr>
                <a:t>entanglement </a:t>
              </a:r>
              <a:r>
                <a:rPr lang="en-US" sz="2400" dirty="0">
                  <a:solidFill>
                    <a:srgbClr val="FFFFFF"/>
                  </a:solidFill>
                  <a:latin typeface="Chalkboard"/>
                  <a:cs typeface="Chalkboard"/>
                </a:rPr>
                <a:t>satisfies</a:t>
              </a:r>
              <a:br>
                <a:rPr lang="en-US" sz="2400" dirty="0">
                  <a:solidFill>
                    <a:srgbClr val="FFFFFF"/>
                  </a:solidFill>
                  <a:latin typeface="Chalkboard"/>
                  <a:cs typeface="Chalkboard"/>
                </a:rPr>
              </a:br>
              <a:r>
                <a:rPr lang="en-US" sz="2400" dirty="0" smtClean="0">
                  <a:solidFill>
                    <a:srgbClr val="FFFFFF"/>
                  </a:solidFill>
                  <a:latin typeface="Chalkboard"/>
                  <a:cs typeface="Chalkboard"/>
                </a:rPr>
                <a:t> </a:t>
              </a:r>
              <a:r>
                <a:rPr lang="en-US" sz="2400" dirty="0" err="1" smtClean="0">
                  <a:solidFill>
                    <a:srgbClr val="FFFFFF"/>
                  </a:solidFill>
                  <a:latin typeface="Chalkboard"/>
                  <a:cs typeface="Chalkboard"/>
                </a:rPr>
                <a:t>subvolume</a:t>
              </a:r>
              <a:r>
                <a:rPr lang="en-US" sz="2400" dirty="0" smtClean="0">
                  <a:solidFill>
                    <a:srgbClr val="FFFFFF"/>
                  </a:solidFill>
                  <a:latin typeface="Chalkboard"/>
                  <a:cs typeface="Chalkboard"/>
                </a:rPr>
                <a:t> </a:t>
              </a:r>
              <a:r>
                <a:rPr lang="en-US" sz="2400" dirty="0">
                  <a:solidFill>
                    <a:srgbClr val="FFFFFF"/>
                  </a:solidFill>
                  <a:latin typeface="Chalkboard"/>
                  <a:cs typeface="Chalkboard"/>
                </a:rPr>
                <a:t>law</a:t>
              </a:r>
              <a:endParaRPr lang="en-US" sz="2400" dirty="0" smtClean="0">
                <a:solidFill>
                  <a:srgbClr val="FFFFFF"/>
                </a:solidFill>
                <a:latin typeface="Chalkboard"/>
                <a:cs typeface="Chalkboard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384800" y="2637100"/>
              <a:ext cx="1399514" cy="2832970"/>
              <a:chOff x="5384800" y="2637100"/>
              <a:chExt cx="1399514" cy="283297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447756" y="2637100"/>
                <a:ext cx="336558" cy="308419"/>
              </a:xfrm>
              <a:prstGeom prst="rect">
                <a:avLst/>
              </a:prstGeom>
              <a:solidFill>
                <a:schemeClr val="accent4">
                  <a:alpha val="5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  <a:cs typeface="Chalkboard"/>
                </a:endParaRPr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5384800" y="2964674"/>
                <a:ext cx="1231900" cy="2505396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025173" y="2253999"/>
              <a:ext cx="1405889" cy="2788681"/>
              <a:chOff x="5025173" y="2253999"/>
              <a:chExt cx="1405889" cy="2788681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flipV="1">
                <a:off x="5384800" y="2873820"/>
                <a:ext cx="533400" cy="2168860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5025173" y="2253999"/>
                <a:ext cx="1405889" cy="601022"/>
              </a:xfrm>
              <a:prstGeom prst="rect">
                <a:avLst/>
              </a:prstGeom>
              <a:solidFill>
                <a:schemeClr val="accent5">
                  <a:alpha val="5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97264" y="2114279"/>
              <a:ext cx="2907256" cy="3788693"/>
              <a:chOff x="5497264" y="2114279"/>
              <a:chExt cx="2907256" cy="3788693"/>
            </a:xfrm>
          </p:grpSpPr>
          <p:cxnSp>
            <p:nvCxnSpPr>
              <p:cNvPr id="84" name="Straight Arrow Connector 83"/>
              <p:cNvCxnSpPr/>
              <p:nvPr/>
            </p:nvCxnSpPr>
            <p:spPr>
              <a:xfrm flipV="1">
                <a:off x="5497264" y="2947615"/>
                <a:ext cx="1589336" cy="2955357"/>
              </a:xfrm>
              <a:prstGeom prst="straightConnector1">
                <a:avLst/>
              </a:prstGeom>
              <a:solidFill>
                <a:srgbClr val="B50B1B">
                  <a:alpha val="53000"/>
                </a:srgbClr>
              </a:solidFill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>
              <a:xfrm>
                <a:off x="6858042" y="2114279"/>
                <a:ext cx="1546478" cy="799960"/>
              </a:xfrm>
              <a:prstGeom prst="rect">
                <a:avLst/>
              </a:prstGeom>
              <a:solidFill>
                <a:srgbClr val="B50B1B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  <a:cs typeface="Chalkboard"/>
                </a:endParaRPr>
              </a:p>
            </p:txBody>
          </p:sp>
        </p:grpSp>
      </p:grp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10" y="3441511"/>
            <a:ext cx="4751765" cy="5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0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>
            <a:latin typeface="Chalkboard"/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2318</TotalTime>
  <Words>1371</Words>
  <Application>Microsoft Macintosh PowerPoint</Application>
  <PresentationFormat>On-screen Show (4:3)</PresentationFormat>
  <Paragraphs>198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Quantum Information Theory in Quantum Hamiltonian Complexity</vt:lpstr>
      <vt:lpstr>Entanglement</vt:lpstr>
      <vt:lpstr>success story: quantum circuits</vt:lpstr>
      <vt:lpstr>success story: 1-D systems</vt:lpstr>
      <vt:lpstr>meta-strategy</vt:lpstr>
      <vt:lpstr>partial success: stabilizer circuits</vt:lpstr>
      <vt:lpstr>partial success: high-degree graphs</vt:lpstr>
      <vt:lpstr>intuition from physics:  mean-field approximation</vt:lpstr>
      <vt:lpstr>clustered approximation</vt:lpstr>
      <vt:lpstr>proof sketch</vt:lpstr>
      <vt:lpstr>Does this work quantumly?</vt:lpstr>
      <vt:lpstr>Proof of qPCP no-go</vt:lpstr>
      <vt:lpstr>NP vs QMA</vt:lpstr>
      <vt:lpstr>better approximation?</vt:lpstr>
      <vt:lpstr>quantifying entanglement</vt:lpstr>
      <vt:lpstr>mixed / multipartite</vt:lpstr>
      <vt:lpstr>conditional mutual information and Markov states</vt:lpstr>
      <vt:lpstr>conditional mutual information</vt:lpstr>
      <vt:lpstr>approximate quantum Markov state</vt:lpstr>
      <vt:lpstr>dynamics</vt:lpstr>
      <vt:lpstr>open question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Information Theory in Quantum Hamiltonian Complexity</dc:title>
  <dc:creator>Aram Harrow</dc:creator>
  <cp:lastModifiedBy>Aram Harrow</cp:lastModifiedBy>
  <cp:revision>63</cp:revision>
  <dcterms:created xsi:type="dcterms:W3CDTF">2014-01-15T06:38:22Z</dcterms:created>
  <dcterms:modified xsi:type="dcterms:W3CDTF">2014-01-17T05:26:09Z</dcterms:modified>
</cp:coreProperties>
</file>