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7" r:id="rId2"/>
    <p:sldId id="298" r:id="rId3"/>
    <p:sldId id="299" r:id="rId4"/>
    <p:sldId id="300" r:id="rId5"/>
    <p:sldId id="264" r:id="rId6"/>
    <p:sldId id="287" r:id="rId7"/>
    <p:sldId id="279" r:id="rId8"/>
    <p:sldId id="288" r:id="rId9"/>
    <p:sldId id="289" r:id="rId10"/>
    <p:sldId id="266" r:id="rId11"/>
    <p:sldId id="290" r:id="rId12"/>
    <p:sldId id="269" r:id="rId13"/>
    <p:sldId id="285" r:id="rId14"/>
    <p:sldId id="270" r:id="rId15"/>
    <p:sldId id="271" r:id="rId16"/>
    <p:sldId id="295" r:id="rId17"/>
    <p:sldId id="296" r:id="rId18"/>
    <p:sldId id="297" r:id="rId19"/>
    <p:sldId id="294" r:id="rId20"/>
    <p:sldId id="281" r:id="rId21"/>
    <p:sldId id="291" r:id="rId22"/>
    <p:sldId id="275" r:id="rId23"/>
    <p:sldId id="292" r:id="rId24"/>
    <p:sldId id="282" r:id="rId25"/>
    <p:sldId id="283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3" autoAdjust="0"/>
    <p:restoredTop sz="93292" autoAdjust="0"/>
  </p:normalViewPr>
  <p:slideViewPr>
    <p:cSldViewPr snapToGrid="0" snapToObjects="1">
      <p:cViewPr varScale="1">
        <p:scale>
          <a:sx n="112" d="100"/>
          <a:sy n="112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FAA85-6BC5-6B4C-8D16-13C225EE7BE9}" type="datetimeFigureOut"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8E13-FAD2-334D-9A0E-88A3FDEA2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8E13-FAD2-334D-9A0E-88A3FDEA24D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9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instead, let’s approach</a:t>
            </a:r>
            <a:r>
              <a:rPr lang="en-US" baseline="0"/>
              <a:t> entangled via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8E13-FAD2-334D-9A0E-88A3FDEA24D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9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0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40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8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3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4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534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8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0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28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0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0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8/2/16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93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information</a:t>
            </a:r>
            <a:br>
              <a:rPr lang="en-US" dirty="0" smtClean="0"/>
            </a:br>
            <a:r>
              <a:rPr lang="en-US" dirty="0" smtClean="0"/>
              <a:t>and the monogamy of entanglement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6085" y="3953740"/>
            <a:ext cx="3238146" cy="877824"/>
          </a:xfrm>
        </p:spPr>
        <p:txBody>
          <a:bodyPr>
            <a:normAutofit/>
          </a:bodyPr>
          <a:lstStyle/>
          <a:p>
            <a:r>
              <a:rPr lang="en-US" dirty="0"/>
              <a:t>Aram </a:t>
            </a:r>
            <a:r>
              <a:rPr lang="en-US" dirty="0" smtClean="0"/>
              <a:t>Harrow</a:t>
            </a:r>
          </a:p>
          <a:p>
            <a:r>
              <a:rPr lang="en-US" dirty="0" smtClean="0"/>
              <a:t>MIT (UCL until Jan 2015)</a:t>
            </a:r>
          </a:p>
        </p:txBody>
      </p:sp>
      <p:pic>
        <p:nvPicPr>
          <p:cNvPr id="6" name="Picture 5" descr="WikiW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116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1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CHSH game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42121" y="2835717"/>
            <a:ext cx="1056700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Alice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3321" y="2812938"/>
            <a:ext cx="848052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Bob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83793" y="1472120"/>
            <a:ext cx="5321059" cy="1363597"/>
            <a:chOff x="1707829" y="1472120"/>
            <a:chExt cx="5321059" cy="1363597"/>
          </a:xfrm>
        </p:grpSpPr>
        <p:cxnSp>
          <p:nvCxnSpPr>
            <p:cNvPr id="6" name="Straight Arrow Connector 5"/>
            <p:cNvCxnSpPr>
              <a:stCxn id="11" idx="2"/>
              <a:endCxn id="3" idx="0"/>
            </p:cNvCxnSpPr>
            <p:nvPr/>
          </p:nvCxnSpPr>
          <p:spPr>
            <a:xfrm>
              <a:off x="2186789" y="1872230"/>
              <a:ext cx="618666" cy="96348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2" idx="2"/>
              <a:endCxn id="4" idx="0"/>
            </p:cNvCxnSpPr>
            <p:nvPr/>
          </p:nvCxnSpPr>
          <p:spPr>
            <a:xfrm flipH="1">
              <a:off x="5601383" y="1951004"/>
              <a:ext cx="956864" cy="861934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07829" y="1472120"/>
              <a:ext cx="9579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a∊{0,1}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87605" y="1550894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halkboard"/>
                  <a:cs typeface="Chalkboard"/>
                </a:rPr>
                <a:t>b</a:t>
              </a:r>
              <a:r>
                <a:rPr lang="en-US" sz="2000" dirty="0" smtClean="0">
                  <a:latin typeface="Chalkboard"/>
                  <a:cs typeface="Chalkboard"/>
                </a:rPr>
                <a:t>∊{0,1}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4604" y="4820412"/>
            <a:ext cx="2403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Goal: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xy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= (-1)</a:t>
            </a:r>
            <a:r>
              <a:rPr lang="en-US" sz="2400" baseline="30000" dirty="0" err="1" smtClean="0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endParaRPr lang="en-US" sz="2400" baseline="300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30406"/>
              </p:ext>
            </p:extLst>
          </p:nvPr>
        </p:nvGraphicFramePr>
        <p:xfrm>
          <a:off x="6417893" y="2203436"/>
          <a:ext cx="2613894" cy="238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060"/>
                <a:gridCol w="656857"/>
                <a:gridCol w="1258977"/>
              </a:tblGrid>
              <a:tr h="4777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halkboard"/>
                          <a:cs typeface="Chalkboard"/>
                        </a:rPr>
                        <a:t>a</a:t>
                      </a:r>
                      <a:endParaRPr lang="en-US" b="0" dirty="0">
                        <a:latin typeface="Chalkboard"/>
                        <a:cs typeface="Chalkboard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x,y</a:t>
                      </a:r>
                      <a:endParaRPr lang="en-US" dirty="0"/>
                    </a:p>
                  </a:txBody>
                  <a:tcPr anchor="ctr" anchorCtr="1"/>
                </a:tc>
              </a:tr>
              <a:tr h="47771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 anchor="ctr" anchorCtr="1"/>
                </a:tc>
              </a:tr>
              <a:tr h="47771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 anchor="ctr" anchorCtr="1"/>
                </a:tc>
              </a:tr>
              <a:tr h="47771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 anchor="ctr" anchorCtr="1"/>
                </a:tc>
              </a:tr>
              <a:tr h="47771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83793" y="5649536"/>
            <a:ext cx="6202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Max win probability is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3/4</a:t>
            </a:r>
            <a:r>
              <a:rPr lang="en-US" sz="2000" dirty="0" smtClean="0">
                <a:latin typeface="Chalkboard"/>
                <a:cs typeface="Chalkboard"/>
              </a:rPr>
              <a:t>. Randomness doesn’t help.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09769" y="2722675"/>
            <a:ext cx="1854500" cy="707886"/>
            <a:chOff x="3333805" y="2722675"/>
            <a:chExt cx="1854500" cy="707886"/>
          </a:xfrm>
        </p:grpSpPr>
        <p:cxnSp>
          <p:nvCxnSpPr>
            <p:cNvPr id="10" name="Straight Connector 9"/>
            <p:cNvCxnSpPr>
              <a:stCxn id="3" idx="3"/>
              <a:endCxn id="4" idx="1"/>
            </p:cNvCxnSpPr>
            <p:nvPr/>
          </p:nvCxnSpPr>
          <p:spPr>
            <a:xfrm flipV="1">
              <a:off x="3333805" y="3105326"/>
              <a:ext cx="1854500" cy="22779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47031" y="2722675"/>
              <a:ext cx="11336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halkboard"/>
                  <a:cs typeface="Chalkboard"/>
                </a:rPr>
                <a:t>s</a:t>
              </a:r>
              <a:r>
                <a:rPr lang="en-US" sz="2000" dirty="0" smtClean="0">
                  <a:latin typeface="Chalkboard"/>
                  <a:cs typeface="Chalkboard"/>
                </a:rPr>
                <a:t>hared 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strategy</a:t>
              </a:r>
            </a:p>
          </p:txBody>
        </p:sp>
      </p:grpSp>
      <p:cxnSp>
        <p:nvCxnSpPr>
          <p:cNvPr id="19" name="Straight Arrow Connector 18"/>
          <p:cNvCxnSpPr>
            <a:stCxn id="3" idx="2"/>
          </p:cNvCxnSpPr>
          <p:nvPr/>
        </p:nvCxnSpPr>
        <p:spPr>
          <a:xfrm flipH="1">
            <a:off x="1642121" y="3420493"/>
            <a:ext cx="528350" cy="89156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52243" y="4420302"/>
            <a:ext cx="1062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x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{-1,1}</a:t>
            </a:r>
          </a:p>
        </p:txBody>
      </p:sp>
      <p:cxnSp>
        <p:nvCxnSpPr>
          <p:cNvPr id="24" name="Straight Arrow Connector 23"/>
          <p:cNvCxnSpPr>
            <a:stCxn id="4" idx="2"/>
            <a:endCxn id="26" idx="0"/>
          </p:cNvCxnSpPr>
          <p:nvPr/>
        </p:nvCxnSpPr>
        <p:spPr>
          <a:xfrm>
            <a:off x="4977347" y="3397714"/>
            <a:ext cx="528449" cy="86668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7347" y="4264403"/>
            <a:ext cx="105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y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{-1,1}</a:t>
            </a:r>
          </a:p>
        </p:txBody>
      </p:sp>
    </p:spTree>
    <p:extLst>
      <p:ext uri="{BB962C8B-B14F-4D97-AF65-F5344CB8AC3E}">
        <p14:creationId xmlns:p14="http://schemas.microsoft.com/office/powerpoint/2010/main" val="193330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63201"/>
              </p:ext>
            </p:extLst>
          </p:nvPr>
        </p:nvGraphicFramePr>
        <p:xfrm>
          <a:off x="4517468" y="2920675"/>
          <a:ext cx="3047338" cy="3480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1006"/>
                <a:gridCol w="2206332"/>
              </a:tblGrid>
              <a:tr h="3873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When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Bob measures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4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b=0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4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b=1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01311"/>
              </p:ext>
            </p:extLst>
          </p:nvPr>
        </p:nvGraphicFramePr>
        <p:xfrm>
          <a:off x="556661" y="2920675"/>
          <a:ext cx="3220284" cy="3480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441"/>
                <a:gridCol w="2331843"/>
              </a:tblGrid>
              <a:tr h="3873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When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Alice measures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4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a=0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4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a=1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>
                    <a:lnL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CHSH with entanglement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7936" y="1350839"/>
            <a:ext cx="312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Alice and Bob share state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723168" y="3244497"/>
            <a:ext cx="1899979" cy="1463667"/>
            <a:chOff x="1263352" y="3244497"/>
            <a:chExt cx="1899979" cy="1463667"/>
          </a:xfrm>
        </p:grpSpPr>
        <p:grpSp>
          <p:nvGrpSpPr>
            <p:cNvPr id="6" name="Group 5"/>
            <p:cNvGrpSpPr/>
            <p:nvPr/>
          </p:nvGrpSpPr>
          <p:grpSpPr>
            <a:xfrm>
              <a:off x="1263352" y="3382928"/>
              <a:ext cx="1325236" cy="1325236"/>
              <a:chOff x="6523781" y="4977308"/>
              <a:chExt cx="613640" cy="61364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6830601" y="4977308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>
                <a:off x="6830601" y="4973269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945782" y="3244497"/>
              <a:ext cx="669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halkboard"/>
                  <a:cs typeface="Chalkboard"/>
                </a:rPr>
                <a:t>x</a:t>
              </a:r>
              <a:r>
                <a:rPr lang="en-US" sz="2000" dirty="0" smtClean="0">
                  <a:latin typeface="Chalkboard"/>
                  <a:cs typeface="Chalkboard"/>
                </a:rPr>
                <a:t>=-1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5630" y="3914093"/>
              <a:ext cx="5477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halkboard"/>
                  <a:cs typeface="Chalkboard"/>
                </a:rPr>
                <a:t>x</a:t>
              </a:r>
              <a:r>
                <a:rPr lang="en-US" sz="2000" dirty="0" smtClean="0">
                  <a:latin typeface="Chalkboard"/>
                  <a:cs typeface="Chalkboard"/>
                </a:rPr>
                <a:t>=1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13748" y="4796069"/>
            <a:ext cx="1768706" cy="1495127"/>
            <a:chOff x="1353932" y="4796069"/>
            <a:chExt cx="1768706" cy="1495127"/>
          </a:xfrm>
        </p:grpSpPr>
        <p:grpSp>
          <p:nvGrpSpPr>
            <p:cNvPr id="14" name="Group 13"/>
            <p:cNvGrpSpPr/>
            <p:nvPr/>
          </p:nvGrpSpPr>
          <p:grpSpPr>
            <a:xfrm rot="18900000">
              <a:off x="1353932" y="4947271"/>
              <a:ext cx="1325236" cy="1325236"/>
              <a:chOff x="6523781" y="4977308"/>
              <a:chExt cx="613640" cy="61364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6830601" y="4977308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6830601" y="4973269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2452790" y="4796069"/>
              <a:ext cx="669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halkboard"/>
                  <a:cs typeface="Chalkboard"/>
                </a:rPr>
                <a:t>x</a:t>
              </a:r>
              <a:r>
                <a:rPr lang="en-US" sz="2000" dirty="0" smtClean="0">
                  <a:latin typeface="Chalkboard"/>
                  <a:cs typeface="Chalkboard"/>
                </a:rPr>
                <a:t>=-1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40403" y="5891086"/>
              <a:ext cx="5477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halkboard"/>
                  <a:cs typeface="Chalkboard"/>
                </a:rPr>
                <a:t>x</a:t>
              </a:r>
              <a:r>
                <a:rPr lang="en-US" sz="2000" dirty="0" smtClean="0">
                  <a:latin typeface="Chalkboard"/>
                  <a:cs typeface="Chalkboard"/>
                </a:rPr>
                <a:t>=1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03006" y="3238950"/>
            <a:ext cx="1790142" cy="1620637"/>
            <a:chOff x="5703006" y="3238950"/>
            <a:chExt cx="1790142" cy="1620637"/>
          </a:xfrm>
        </p:grpSpPr>
        <p:grpSp>
          <p:nvGrpSpPr>
            <p:cNvPr id="17" name="Group 16"/>
            <p:cNvGrpSpPr/>
            <p:nvPr/>
          </p:nvGrpSpPr>
          <p:grpSpPr>
            <a:xfrm rot="17580000">
              <a:off x="5703006" y="3534351"/>
              <a:ext cx="1325236" cy="1325236"/>
              <a:chOff x="6523781" y="4977308"/>
              <a:chExt cx="613640" cy="61364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6830601" y="4977308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6830601" y="4973269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6365624" y="3238950"/>
              <a:ext cx="6644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y=-1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50832" y="4196969"/>
              <a:ext cx="542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y=1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32707" y="4740695"/>
            <a:ext cx="1816035" cy="1677097"/>
            <a:chOff x="4807299" y="4983881"/>
            <a:chExt cx="1816035" cy="1677097"/>
          </a:xfrm>
        </p:grpSpPr>
        <p:grpSp>
          <p:nvGrpSpPr>
            <p:cNvPr id="20" name="Group 19"/>
            <p:cNvGrpSpPr/>
            <p:nvPr/>
          </p:nvGrpSpPr>
          <p:grpSpPr>
            <a:xfrm rot="20280000">
              <a:off x="4807299" y="5335742"/>
              <a:ext cx="1325236" cy="1325236"/>
              <a:chOff x="6523781" y="4977308"/>
              <a:chExt cx="613640" cy="61364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6830601" y="4977308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5400000">
                <a:off x="6830601" y="4973269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081018" y="5465552"/>
              <a:ext cx="542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y=1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80818" y="4983881"/>
              <a:ext cx="6644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y=-1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729019" y="5208225"/>
            <a:ext cx="1220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win </a:t>
            </a:r>
            <a:r>
              <a:rPr lang="en-US" sz="2000" dirty="0" err="1" smtClean="0">
                <a:latin typeface="Chalkboard"/>
                <a:cs typeface="Chalkboard"/>
              </a:rPr>
              <a:t>prob</a:t>
            </a:r>
            <a:r>
              <a:rPr lang="en-US" sz="2000" dirty="0" smtClean="0">
                <a:latin typeface="Chalkboard"/>
                <a:cs typeface="Chalkboard"/>
              </a:rPr>
              <a:t/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cos</a:t>
            </a:r>
            <a:r>
              <a:rPr lang="en-US" sz="2000" baseline="30000" dirty="0" smtClean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(π/8)</a:t>
            </a:r>
            <a:b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</a:b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≈ 0.854 </a:t>
            </a: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05" y="1275807"/>
            <a:ext cx="1564839" cy="82058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21951" y="2051554"/>
            <a:ext cx="644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B</a:t>
            </a:r>
            <a:r>
              <a:rPr lang="en-US" sz="2000" dirty="0" smtClean="0">
                <a:latin typeface="Chalkboard"/>
                <a:cs typeface="Chalkboard"/>
              </a:rPr>
              <a:t>ased on inputs </a:t>
            </a:r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000" dirty="0" err="1" smtClean="0">
                <a:latin typeface="Chalkboard"/>
                <a:cs typeface="Chalkboard"/>
              </a:rPr>
              <a:t>,</a:t>
            </a:r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000" dirty="0" smtClean="0">
                <a:latin typeface="Chalkboard"/>
                <a:cs typeface="Chalkboard"/>
              </a:rPr>
              <a:t> they choose measurement angles.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Measurement outcomes determine outputs </a:t>
            </a:r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x</a:t>
            </a:r>
            <a:r>
              <a:rPr lang="en-US" sz="2000" dirty="0" err="1" smtClean="0">
                <a:latin typeface="Chalkboard"/>
                <a:cs typeface="Chalkboard"/>
              </a:rPr>
              <a:t>,</a:t>
            </a:r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y</a:t>
            </a:r>
            <a:r>
              <a:rPr lang="en-US" sz="2000" dirty="0" smtClean="0">
                <a:latin typeface="Chalkboard"/>
                <a:cs typeface="Chalkboar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78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CHSH with entanglement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9763" y="1275538"/>
            <a:ext cx="5858849" cy="5502870"/>
            <a:chOff x="1116643" y="1275538"/>
            <a:chExt cx="5858849" cy="5502870"/>
          </a:xfrm>
        </p:grpSpPr>
        <p:grpSp>
          <p:nvGrpSpPr>
            <p:cNvPr id="4" name="Group 3"/>
            <p:cNvGrpSpPr/>
            <p:nvPr/>
          </p:nvGrpSpPr>
          <p:grpSpPr>
            <a:xfrm>
              <a:off x="1116643" y="1500286"/>
              <a:ext cx="5145381" cy="5145381"/>
              <a:chOff x="6523781" y="4985144"/>
              <a:chExt cx="613640" cy="61364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6830601" y="4985144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rot="5400000">
                <a:off x="6830601" y="4981105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rot="20280000">
              <a:off x="1127590" y="1466417"/>
              <a:ext cx="5145381" cy="5145381"/>
              <a:chOff x="6523781" y="4977308"/>
              <a:chExt cx="613640" cy="61364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6830601" y="4977308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>
                <a:off x="6830601" y="4973269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8900000">
              <a:off x="1127592" y="1466419"/>
              <a:ext cx="5145381" cy="5145381"/>
              <a:chOff x="6523781" y="4977308"/>
              <a:chExt cx="613640" cy="61364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6830601" y="4977308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6830601" y="4973269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17580000">
              <a:off x="1127591" y="1466419"/>
              <a:ext cx="5145381" cy="5145381"/>
              <a:chOff x="6523781" y="4985144"/>
              <a:chExt cx="613640" cy="61364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6830601" y="4985144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6830601" y="4981105"/>
                <a:ext cx="0" cy="61364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3700282" y="1275538"/>
              <a:ext cx="6698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a=0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x=-1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64028" y="1330281"/>
              <a:ext cx="6644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b=0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y=-1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70643" y="1684224"/>
              <a:ext cx="6698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a=1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x=-1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874" y="2603295"/>
              <a:ext cx="5482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b=1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y=1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63390" y="6070522"/>
              <a:ext cx="6644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b=1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y=-1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82448" y="3685167"/>
              <a:ext cx="5930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a=0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x=1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2025" y="4690397"/>
              <a:ext cx="598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b=0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y=1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9173" y="5480386"/>
              <a:ext cx="5477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a=1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x=1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45426" y="2603295"/>
            <a:ext cx="24899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Why it works</a:t>
            </a:r>
            <a:r>
              <a:rPr lang="en-US" sz="2000" dirty="0">
                <a:latin typeface="Chalkboard"/>
                <a:cs typeface="Chalkboard"/>
              </a:rPr>
              <a:t/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>
                <a:latin typeface="Chalkboard"/>
                <a:cs typeface="Chalkboard"/>
              </a:rPr>
              <a:t>Winning pairs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are at angle π/8</a:t>
            </a:r>
            <a:br>
              <a:rPr lang="en-US" sz="2000" dirty="0" smtClean="0">
                <a:latin typeface="Chalkboard"/>
                <a:cs typeface="Chalkboard"/>
              </a:rPr>
            </a:br>
            <a:endParaRPr lang="en-US" sz="2000" dirty="0" smtClean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Losing pairs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are at angle 3π/8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/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∴ Pr[win]=cos</a:t>
            </a:r>
            <a:r>
              <a:rPr lang="en-US" sz="2000" baseline="30000" dirty="0" smtClean="0">
                <a:latin typeface="Chalkboard"/>
                <a:cs typeface="Chalkboard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(π/8)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2987" y="1817486"/>
            <a:ext cx="1808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goal: </a:t>
            </a:r>
            <a:r>
              <a:rPr lang="en-US" sz="2000" dirty="0" err="1" smtClean="0">
                <a:latin typeface="Chalkboard"/>
                <a:cs typeface="Chalkboard"/>
              </a:rPr>
              <a:t>xy</a:t>
            </a:r>
            <a:r>
              <a:rPr lang="en-US" sz="2000" dirty="0" smtClean="0">
                <a:latin typeface="Chalkboard"/>
                <a:cs typeface="Chalkboard"/>
              </a:rPr>
              <a:t>=(-1)</a:t>
            </a:r>
            <a:r>
              <a:rPr lang="en-US" sz="2000" baseline="30000" dirty="0" err="1" smtClean="0">
                <a:latin typeface="Chalkboard"/>
                <a:cs typeface="Chalkboard"/>
              </a:rPr>
              <a:t>ab</a:t>
            </a:r>
            <a:endParaRPr lang="en-US" sz="20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9289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games measure entanglement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2121" y="2835717"/>
            <a:ext cx="1056700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Alice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3321" y="2812938"/>
            <a:ext cx="848052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Bob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83793" y="1472120"/>
            <a:ext cx="5321059" cy="1363597"/>
            <a:chOff x="1707829" y="1472120"/>
            <a:chExt cx="5321059" cy="1363597"/>
          </a:xfrm>
        </p:grpSpPr>
        <p:cxnSp>
          <p:nvCxnSpPr>
            <p:cNvPr id="8" name="Straight Arrow Connector 7"/>
            <p:cNvCxnSpPr>
              <a:stCxn id="10" idx="2"/>
              <a:endCxn id="5" idx="0"/>
            </p:cNvCxnSpPr>
            <p:nvPr/>
          </p:nvCxnSpPr>
          <p:spPr>
            <a:xfrm>
              <a:off x="2186789" y="1872230"/>
              <a:ext cx="618666" cy="96348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2"/>
              <a:endCxn id="6" idx="0"/>
            </p:cNvCxnSpPr>
            <p:nvPr/>
          </p:nvCxnSpPr>
          <p:spPr>
            <a:xfrm flipH="1">
              <a:off x="5601383" y="1951004"/>
              <a:ext cx="956864" cy="861934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07829" y="1472120"/>
              <a:ext cx="9579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a∊{0,1}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87605" y="1550894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b∊{0,1}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09769" y="2428217"/>
            <a:ext cx="1854500" cy="769441"/>
            <a:chOff x="3333805" y="2428217"/>
            <a:chExt cx="1854500" cy="769441"/>
          </a:xfrm>
        </p:grpSpPr>
        <p:cxnSp>
          <p:nvCxnSpPr>
            <p:cNvPr id="14" name="Straight Connector 13"/>
            <p:cNvCxnSpPr>
              <a:stCxn id="5" idx="3"/>
              <a:endCxn id="6" idx="1"/>
            </p:cNvCxnSpPr>
            <p:nvPr/>
          </p:nvCxnSpPr>
          <p:spPr>
            <a:xfrm flipV="1">
              <a:off x="3333805" y="3105326"/>
              <a:ext cx="1854500" cy="22779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900596" y="242821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latin typeface="Chalkboard"/>
                  <a:cs typeface="Chalkboard"/>
                </a:rPr>
                <a:t>ρ</a:t>
              </a:r>
              <a:endParaRPr lang="en-US" sz="2000" dirty="0" smtClean="0">
                <a:latin typeface="Chalkboard"/>
                <a:cs typeface="Chalkboard"/>
              </a:endParaRPr>
            </a:p>
          </p:txBody>
        </p:sp>
      </p:grp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1642121" y="3420493"/>
            <a:ext cx="528350" cy="89156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52243" y="4420302"/>
            <a:ext cx="1062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x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{-1,1}</a:t>
            </a:r>
          </a:p>
        </p:txBody>
      </p:sp>
      <p:cxnSp>
        <p:nvCxnSpPr>
          <p:cNvPr id="18" name="Straight Arrow Connector 17"/>
          <p:cNvCxnSpPr>
            <a:stCxn id="6" idx="2"/>
            <a:endCxn id="19" idx="0"/>
          </p:cNvCxnSpPr>
          <p:nvPr/>
        </p:nvCxnSpPr>
        <p:spPr>
          <a:xfrm>
            <a:off x="4977347" y="3397714"/>
            <a:ext cx="528449" cy="86668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77347" y="4264403"/>
            <a:ext cx="105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y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{-1,1}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723" y="5113049"/>
            <a:ext cx="78870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 separable 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 </a:t>
            </a:r>
            <a:r>
              <a:rPr lang="en-US" sz="2400" dirty="0" err="1" smtClean="0">
                <a:latin typeface="Chalkboard"/>
                <a:cs typeface="Chalkboard"/>
                <a:sym typeface="Wingdings"/>
              </a:rPr>
              <a:t>Pr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[win] ≤ 3/4</a:t>
            </a:r>
          </a:p>
          <a:p>
            <a:endParaRPr lang="en-US" sz="2400" dirty="0" smtClean="0">
              <a:latin typeface="Chalkboard"/>
              <a:cs typeface="Chalkboard"/>
              <a:sym typeface="Wingdings"/>
            </a:endParaRPr>
          </a:p>
          <a:p>
            <a:r>
              <a:rPr lang="en-US" sz="2400" dirty="0" smtClean="0">
                <a:latin typeface="Chalkboard"/>
                <a:cs typeface="Chalkboard"/>
                <a:sym typeface="Wingdings"/>
              </a:rPr>
              <a:t>conversely,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Pr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[win] – 3/4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 is a measure of entanglement.</a:t>
            </a:r>
            <a:endParaRPr lang="en-US" sz="2400" dirty="0" smtClean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4090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Monogamy of entanglement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7505" y="2543329"/>
            <a:ext cx="1056700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Alice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1343" y="2543329"/>
            <a:ext cx="848052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Bob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1491" y="2543329"/>
            <a:ext cx="1479892" cy="58477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cs typeface="Chalkboard"/>
              </a:rPr>
              <a:t>Charlie</a:t>
            </a:r>
          </a:p>
        </p:txBody>
      </p:sp>
      <p:cxnSp>
        <p:nvCxnSpPr>
          <p:cNvPr id="7" name="Straight Arrow Connector 6"/>
          <p:cNvCxnSpPr>
            <a:stCxn id="8" idx="2"/>
            <a:endCxn id="4" idx="0"/>
          </p:cNvCxnSpPr>
          <p:nvPr/>
        </p:nvCxnSpPr>
        <p:spPr>
          <a:xfrm>
            <a:off x="1595618" y="1910069"/>
            <a:ext cx="290237" cy="63326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6658" y="1509959"/>
            <a:ext cx="957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a∊{0,1}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505" y="5003561"/>
            <a:ext cx="517067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max </a:t>
            </a:r>
            <a:r>
              <a:rPr lang="en-US" sz="2400" dirty="0" err="1" smtClean="0">
                <a:latin typeface="Chalkboard"/>
                <a:cs typeface="Chalkboard"/>
              </a:rPr>
              <a:t>Pr</a:t>
            </a:r>
            <a:r>
              <a:rPr lang="en-US" sz="2400" dirty="0" smtClean="0">
                <a:latin typeface="Chalkboard"/>
                <a:cs typeface="Chalkboard"/>
              </a:rPr>
              <a:t>[AB win] + </a:t>
            </a:r>
            <a:r>
              <a:rPr lang="en-US" sz="2400" dirty="0" err="1" smtClean="0">
                <a:latin typeface="Chalkboard"/>
                <a:cs typeface="Chalkboard"/>
              </a:rPr>
              <a:t>Pr</a:t>
            </a:r>
            <a:r>
              <a:rPr lang="en-US" sz="2400" dirty="0" smtClean="0">
                <a:latin typeface="Chalkboard"/>
                <a:cs typeface="Chalkboard"/>
              </a:rPr>
              <a:t>[AC win] =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max Pr[</a:t>
            </a:r>
            <a:r>
              <a:rPr lang="en-US" sz="2400" dirty="0" err="1">
                <a:latin typeface="Chalkboard"/>
                <a:cs typeface="Chalkboard"/>
              </a:rPr>
              <a:t>xy</a:t>
            </a:r>
            <a:r>
              <a:rPr lang="en-US" sz="2400" dirty="0">
                <a:latin typeface="Chalkboard"/>
                <a:cs typeface="Chalkboard"/>
              </a:rPr>
              <a:t> = (-1)</a:t>
            </a:r>
            <a:r>
              <a:rPr lang="en-US" sz="2400" baseline="30000" dirty="0" err="1">
                <a:latin typeface="Chalkboard"/>
                <a:cs typeface="Chalkboard"/>
              </a:rPr>
              <a:t>ab</a:t>
            </a:r>
            <a:r>
              <a:rPr lang="en-US" sz="2400" dirty="0">
                <a:latin typeface="Chalkboard"/>
                <a:cs typeface="Chalkboard"/>
              </a:rPr>
              <a:t>] + Pr[</a:t>
            </a:r>
            <a:r>
              <a:rPr lang="en-US" sz="2400" dirty="0" err="1">
                <a:latin typeface="Chalkboard"/>
                <a:cs typeface="Chalkboard"/>
              </a:rPr>
              <a:t>xz</a:t>
            </a:r>
            <a:r>
              <a:rPr lang="en-US" sz="2400" dirty="0">
                <a:latin typeface="Chalkboard"/>
                <a:cs typeface="Chalkboard"/>
              </a:rPr>
              <a:t> = (-1)</a:t>
            </a:r>
            <a:r>
              <a:rPr lang="en-US" sz="2400" baseline="30000" dirty="0">
                <a:latin typeface="Chalkboard"/>
                <a:cs typeface="Chalkboard"/>
              </a:rPr>
              <a:t>ac</a:t>
            </a:r>
            <a:r>
              <a:rPr lang="en-US" sz="2400" dirty="0">
                <a:latin typeface="Chalkboard"/>
                <a:cs typeface="Chalkboard"/>
              </a:rPr>
              <a:t>]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   </a:t>
            </a:r>
            <a:r>
              <a:rPr lang="en-US" sz="2400" dirty="0" smtClean="0">
                <a:latin typeface="Chalkboard"/>
                <a:cs typeface="Chalkboard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&lt;</a:t>
            </a:r>
            <a:r>
              <a:rPr lang="en-US" sz="2400" dirty="0" smtClean="0">
                <a:latin typeface="Chalkboard"/>
                <a:cs typeface="Chalkboard"/>
              </a:rPr>
              <a:t> 2 cos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(π/8)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1475" y="1550894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b</a:t>
            </a:r>
            <a:r>
              <a:rPr lang="en-US" sz="2000" dirty="0" smtClean="0">
                <a:latin typeface="Chalkboard"/>
                <a:cs typeface="Chalkboard"/>
              </a:rPr>
              <a:t>∊{0,1}</a:t>
            </a:r>
          </a:p>
        </p:txBody>
      </p:sp>
      <p:cxnSp>
        <p:nvCxnSpPr>
          <p:cNvPr id="12" name="Straight Arrow Connector 11"/>
          <p:cNvCxnSpPr>
            <a:stCxn id="11" idx="2"/>
            <a:endCxn id="5" idx="0"/>
          </p:cNvCxnSpPr>
          <p:nvPr/>
        </p:nvCxnSpPr>
        <p:spPr>
          <a:xfrm>
            <a:off x="3842117" y="1951004"/>
            <a:ext cx="63252" cy="59232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71361" y="1550894"/>
            <a:ext cx="91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c∊{0,1}</a:t>
            </a:r>
          </a:p>
        </p:txBody>
      </p:sp>
      <p:cxnSp>
        <p:nvCxnSpPr>
          <p:cNvPr id="16" name="Straight Arrow Connector 15"/>
          <p:cNvCxnSpPr>
            <a:stCxn id="15" idx="2"/>
            <a:endCxn id="6" idx="0"/>
          </p:cNvCxnSpPr>
          <p:nvPr/>
        </p:nvCxnSpPr>
        <p:spPr>
          <a:xfrm flipH="1">
            <a:off x="6071437" y="1951004"/>
            <a:ext cx="159330" cy="59232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363233" y="3128105"/>
            <a:ext cx="1019704" cy="1169955"/>
            <a:chOff x="1363233" y="3128105"/>
            <a:chExt cx="1019704" cy="1169955"/>
          </a:xfrm>
        </p:grpSpPr>
        <p:cxnSp>
          <p:nvCxnSpPr>
            <p:cNvPr id="19" name="Straight Arrow Connector 18"/>
            <p:cNvCxnSpPr>
              <a:stCxn id="4" idx="2"/>
              <a:endCxn id="21" idx="0"/>
            </p:cNvCxnSpPr>
            <p:nvPr/>
          </p:nvCxnSpPr>
          <p:spPr>
            <a:xfrm flipH="1">
              <a:off x="1873085" y="3128105"/>
              <a:ext cx="12770" cy="76984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363233" y="3897950"/>
              <a:ext cx="1019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halkboard"/>
                  <a:cs typeface="Chalkboard"/>
                </a:rPr>
                <a:t>x</a:t>
              </a:r>
              <a:r>
                <a:rPr lang="en-US" sz="2000" dirty="0" smtClean="0">
                  <a:latin typeface="Chalkboard"/>
                  <a:cs typeface="Chalkboard"/>
                </a:rPr>
                <a:t>∊{-1,1}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34727" y="3128105"/>
            <a:ext cx="1018227" cy="1193698"/>
            <a:chOff x="1363233" y="2975705"/>
            <a:chExt cx="1018227" cy="1193698"/>
          </a:xfrm>
        </p:grpSpPr>
        <p:cxnSp>
          <p:nvCxnSpPr>
            <p:cNvPr id="25" name="Straight Arrow Connector 24"/>
            <p:cNvCxnSpPr>
              <a:stCxn id="5" idx="2"/>
              <a:endCxn id="26" idx="0"/>
            </p:cNvCxnSpPr>
            <p:nvPr/>
          </p:nvCxnSpPr>
          <p:spPr>
            <a:xfrm>
              <a:off x="1833875" y="2975705"/>
              <a:ext cx="38472" cy="793588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363233" y="3769293"/>
              <a:ext cx="1018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y∊{-1,1}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6221" y="3128105"/>
            <a:ext cx="1018227" cy="1294082"/>
            <a:chOff x="1363233" y="2823305"/>
            <a:chExt cx="1018227" cy="1294082"/>
          </a:xfrm>
        </p:grpSpPr>
        <p:cxnSp>
          <p:nvCxnSpPr>
            <p:cNvPr id="28" name="Straight Arrow Connector 27"/>
            <p:cNvCxnSpPr>
              <a:stCxn id="6" idx="2"/>
              <a:endCxn id="29" idx="0"/>
            </p:cNvCxnSpPr>
            <p:nvPr/>
          </p:nvCxnSpPr>
          <p:spPr>
            <a:xfrm flipH="1">
              <a:off x="1872347" y="2823305"/>
              <a:ext cx="56102" cy="893972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363233" y="3717277"/>
              <a:ext cx="1018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z∊{-1,1}</a:t>
              </a:r>
            </a:p>
          </p:txBody>
        </p:sp>
      </p:grpSp>
      <p:cxnSp>
        <p:nvCxnSpPr>
          <p:cNvPr id="10" name="Straight Connector 9"/>
          <p:cNvCxnSpPr>
            <a:stCxn id="4" idx="3"/>
            <a:endCxn id="5" idx="1"/>
          </p:cNvCxnSpPr>
          <p:nvPr/>
        </p:nvCxnSpPr>
        <p:spPr>
          <a:xfrm>
            <a:off x="2414205" y="2835717"/>
            <a:ext cx="106713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1"/>
            <a:endCxn id="5" idx="3"/>
          </p:cNvCxnSpPr>
          <p:nvPr/>
        </p:nvCxnSpPr>
        <p:spPr>
          <a:xfrm flipH="1">
            <a:off x="4329395" y="2835717"/>
            <a:ext cx="10020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9176" y="6339305"/>
            <a:ext cx="7520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why?  If AB win often, then B is like a “hidden variable” for AC.</a:t>
            </a:r>
          </a:p>
        </p:txBody>
      </p:sp>
    </p:spTree>
    <p:extLst>
      <p:ext uri="{BB962C8B-B14F-4D97-AF65-F5344CB8AC3E}">
        <p14:creationId xmlns:p14="http://schemas.microsoft.com/office/powerpoint/2010/main" val="54846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68" y="249702"/>
            <a:ext cx="8314294" cy="887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shareability implies separability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1366" y="5058295"/>
            <a:ext cx="727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Intuition:</a:t>
            </a:r>
            <a:r>
              <a:rPr lang="en-US" sz="2000" dirty="0" smtClean="0">
                <a:latin typeface="Chalkboard"/>
                <a:cs typeface="Chalkboard"/>
              </a:rPr>
              <a:t> Measuring B</a:t>
            </a:r>
            <a:r>
              <a:rPr lang="en-US" sz="2000" baseline="-25000" dirty="0" smtClean="0">
                <a:latin typeface="Chalkboard"/>
                <a:cs typeface="Chalkboard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, …, B</a:t>
            </a:r>
            <a:r>
              <a:rPr lang="en-US" sz="2000" baseline="-25000" dirty="0" smtClean="0">
                <a:latin typeface="Chalkboard"/>
                <a:cs typeface="Chalkboard"/>
              </a:rPr>
              <a:t>k</a:t>
            </a:r>
            <a:r>
              <a:rPr lang="en-US" sz="2000" dirty="0" smtClean="0">
                <a:latin typeface="Chalkboard"/>
                <a:cs typeface="Chalkboard"/>
              </a:rPr>
              <a:t> leaves A,B</a:t>
            </a:r>
            <a:r>
              <a:rPr lang="en-US" sz="2000" baseline="-25000" dirty="0" smtClean="0">
                <a:latin typeface="Chalkboard"/>
                <a:cs typeface="Chalkboard"/>
              </a:rPr>
              <a:t>1</a:t>
            </a:r>
            <a:r>
              <a:rPr lang="en-US" sz="2000" dirty="0" smtClean="0">
                <a:latin typeface="Chalkboard"/>
                <a:cs typeface="Chalkboard"/>
              </a:rPr>
              <a:t> nearly separable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69924" y="1143654"/>
            <a:ext cx="389850" cy="2081219"/>
            <a:chOff x="1258976" y="1329787"/>
            <a:chExt cx="389850" cy="2081219"/>
          </a:xfrm>
        </p:grpSpPr>
        <p:sp>
          <p:nvSpPr>
            <p:cNvPr id="3" name="TextBox 2"/>
            <p:cNvSpPr txBox="1"/>
            <p:nvPr/>
          </p:nvSpPr>
          <p:spPr>
            <a:xfrm>
              <a:off x="1258976" y="2167845"/>
              <a:ext cx="389850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A</a:t>
              </a:r>
            </a:p>
          </p:txBody>
        </p:sp>
        <p:cxnSp>
          <p:nvCxnSpPr>
            <p:cNvPr id="6" name="Straight Arrow Connector 5"/>
            <p:cNvCxnSpPr>
              <a:endCxn id="3" idx="0"/>
            </p:cNvCxnSpPr>
            <p:nvPr/>
          </p:nvCxnSpPr>
          <p:spPr>
            <a:xfrm>
              <a:off x="1434665" y="1718948"/>
              <a:ext cx="19236" cy="44889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" idx="2"/>
            </p:cNvCxnSpPr>
            <p:nvPr/>
          </p:nvCxnSpPr>
          <p:spPr>
            <a:xfrm flipH="1">
              <a:off x="1434665" y="2629510"/>
              <a:ext cx="19236" cy="38138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82223" y="1329787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8976" y="3010896"/>
              <a:ext cx="3275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halkboard"/>
                  <a:cs typeface="Chalkboard"/>
                </a:rPr>
                <a:t>x</a:t>
              </a:r>
              <a:endParaRPr lang="en-US" sz="2000" dirty="0" smtClean="0">
                <a:latin typeface="Chalkboard"/>
                <a:cs typeface="Chalkboard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919" y="1143654"/>
            <a:ext cx="441146" cy="2081219"/>
            <a:chOff x="1258976" y="1329787"/>
            <a:chExt cx="441146" cy="2081219"/>
          </a:xfrm>
        </p:grpSpPr>
        <p:sp>
          <p:nvSpPr>
            <p:cNvPr id="24" name="TextBox 23"/>
            <p:cNvSpPr txBox="1"/>
            <p:nvPr/>
          </p:nvSpPr>
          <p:spPr>
            <a:xfrm>
              <a:off x="1258976" y="2167845"/>
              <a:ext cx="441146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B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1</a:t>
              </a:r>
              <a:endParaRPr lang="en-US" sz="2400" dirty="0" smtClean="0">
                <a:latin typeface="Chalkboard"/>
                <a:cs typeface="Chalkboard"/>
              </a:endParaRPr>
            </a:p>
          </p:txBody>
        </p:sp>
        <p:cxnSp>
          <p:nvCxnSpPr>
            <p:cNvPr id="25" name="Straight Arrow Connector 24"/>
            <p:cNvCxnSpPr>
              <a:endCxn id="24" idx="0"/>
            </p:cNvCxnSpPr>
            <p:nvPr/>
          </p:nvCxnSpPr>
          <p:spPr>
            <a:xfrm>
              <a:off x="1434665" y="1718948"/>
              <a:ext cx="44884" cy="44889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</p:cNvCxnSpPr>
            <p:nvPr/>
          </p:nvCxnSpPr>
          <p:spPr>
            <a:xfrm flipH="1">
              <a:off x="1434666" y="2629510"/>
              <a:ext cx="44883" cy="38138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282223" y="1329787"/>
              <a:ext cx="391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</a:t>
              </a:r>
              <a:r>
                <a:rPr lang="en-US" sz="2000" baseline="-25000" dirty="0" smtClean="0">
                  <a:latin typeface="Chalkboard"/>
                  <a:cs typeface="Chalkboard"/>
                </a:rPr>
                <a:t>1</a:t>
              </a:r>
              <a:endParaRPr lang="en-US" sz="2000" dirty="0" smtClean="0">
                <a:latin typeface="Chalkboard"/>
                <a:cs typeface="Chalkboard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58976" y="3010896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y</a:t>
              </a:r>
              <a:r>
                <a:rPr lang="en-US" sz="2000" baseline="-25000" dirty="0" smtClean="0">
                  <a:latin typeface="Chalkboard"/>
                  <a:cs typeface="Chalkboard"/>
                </a:rPr>
                <a:t>1</a:t>
              </a:r>
              <a:endParaRPr lang="en-US" sz="2000" dirty="0" smtClean="0">
                <a:latin typeface="Chalkboard"/>
                <a:cs typeface="Chalkboard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44528" y="1143654"/>
            <a:ext cx="479618" cy="2081219"/>
            <a:chOff x="1258976" y="1329787"/>
            <a:chExt cx="479618" cy="2081219"/>
          </a:xfrm>
        </p:grpSpPr>
        <p:sp>
          <p:nvSpPr>
            <p:cNvPr id="30" name="TextBox 29"/>
            <p:cNvSpPr txBox="1"/>
            <p:nvPr/>
          </p:nvSpPr>
          <p:spPr>
            <a:xfrm>
              <a:off x="1258976" y="2167845"/>
              <a:ext cx="479618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B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</a:p>
          </p:txBody>
        </p:sp>
        <p:cxnSp>
          <p:nvCxnSpPr>
            <p:cNvPr id="31" name="Straight Arrow Connector 30"/>
            <p:cNvCxnSpPr>
              <a:endCxn id="30" idx="0"/>
            </p:cNvCxnSpPr>
            <p:nvPr/>
          </p:nvCxnSpPr>
          <p:spPr>
            <a:xfrm>
              <a:off x="1434665" y="1718948"/>
              <a:ext cx="64120" cy="44889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0" idx="2"/>
            </p:cNvCxnSpPr>
            <p:nvPr/>
          </p:nvCxnSpPr>
          <p:spPr>
            <a:xfrm flipH="1">
              <a:off x="1434668" y="2629510"/>
              <a:ext cx="64117" cy="38138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282223" y="1329787"/>
              <a:ext cx="428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</a:t>
              </a:r>
              <a:r>
                <a:rPr lang="en-US" sz="2000" baseline="-25000" dirty="0">
                  <a:latin typeface="Chalkboard"/>
                  <a:cs typeface="Chalkboard"/>
                </a:rPr>
                <a:t>2</a:t>
              </a:r>
              <a:endParaRPr lang="en-US" sz="2000" dirty="0" smtClean="0">
                <a:latin typeface="Chalkboard"/>
                <a:cs typeface="Chalkboar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58976" y="3010896"/>
              <a:ext cx="428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y</a:t>
              </a:r>
              <a:r>
                <a:rPr lang="en-US" sz="2000" baseline="-25000" dirty="0">
                  <a:latin typeface="Chalkboard"/>
                  <a:cs typeface="Chalkboard"/>
                </a:rPr>
                <a:t>2</a:t>
              </a:r>
              <a:endParaRPr lang="en-US" sz="2000" dirty="0" smtClean="0">
                <a:latin typeface="Chalkboard"/>
                <a:cs typeface="Chalkboard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50620" y="1739931"/>
            <a:ext cx="706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halkboard"/>
                <a:cs typeface="Chalkboard"/>
              </a:rPr>
              <a:t>…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582038" y="1143654"/>
            <a:ext cx="468520" cy="2081219"/>
            <a:chOff x="1258976" y="1329787"/>
            <a:chExt cx="468520" cy="2081219"/>
          </a:xfrm>
        </p:grpSpPr>
        <p:sp>
          <p:nvSpPr>
            <p:cNvPr id="37" name="TextBox 36"/>
            <p:cNvSpPr txBox="1"/>
            <p:nvPr/>
          </p:nvSpPr>
          <p:spPr>
            <a:xfrm>
              <a:off x="1258976" y="2167845"/>
              <a:ext cx="468520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Chalkboard"/>
                  <a:cs typeface="Chalkboard"/>
                </a:rPr>
                <a:t>B</a:t>
              </a:r>
              <a:r>
                <a:rPr lang="en-US" sz="2400" baseline="-25000" dirty="0" err="1">
                  <a:latin typeface="Chalkboard"/>
                  <a:cs typeface="Chalkboard"/>
                </a:rPr>
                <a:t>k</a:t>
              </a:r>
              <a:endParaRPr lang="en-US" sz="2400" baseline="-25000" dirty="0" smtClean="0">
                <a:latin typeface="Chalkboard"/>
                <a:cs typeface="Chalkboard"/>
              </a:endParaRPr>
            </a:p>
          </p:txBody>
        </p:sp>
        <p:cxnSp>
          <p:nvCxnSpPr>
            <p:cNvPr id="38" name="Straight Arrow Connector 37"/>
            <p:cNvCxnSpPr>
              <a:endCxn id="37" idx="0"/>
            </p:cNvCxnSpPr>
            <p:nvPr/>
          </p:nvCxnSpPr>
          <p:spPr>
            <a:xfrm>
              <a:off x="1434665" y="1718948"/>
              <a:ext cx="58571" cy="44889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2"/>
            </p:cNvCxnSpPr>
            <p:nvPr/>
          </p:nvCxnSpPr>
          <p:spPr>
            <a:xfrm flipH="1">
              <a:off x="1434670" y="2629510"/>
              <a:ext cx="58566" cy="38138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282223" y="1329787"/>
              <a:ext cx="428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Chalkboard"/>
                  <a:cs typeface="Chalkboard"/>
                </a:rPr>
                <a:t>b</a:t>
              </a:r>
              <a:r>
                <a:rPr lang="en-US" sz="2000" baseline="-25000" dirty="0" err="1" smtClean="0">
                  <a:latin typeface="Chalkboard"/>
                  <a:cs typeface="Chalkboard"/>
                </a:rPr>
                <a:t>k</a:t>
              </a:r>
              <a:endParaRPr lang="en-US" sz="2000" dirty="0" smtClean="0">
                <a:latin typeface="Chalkboard"/>
                <a:cs typeface="Chalkboard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58976" y="3010896"/>
              <a:ext cx="428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Chalkboard"/>
                  <a:cs typeface="Chalkboard"/>
                </a:rPr>
                <a:t>y</a:t>
              </a:r>
              <a:r>
                <a:rPr lang="en-US" sz="2000" baseline="-25000" dirty="0" err="1" smtClean="0">
                  <a:latin typeface="Chalkboard"/>
                  <a:cs typeface="Chalkboard"/>
                </a:rPr>
                <a:t>k</a:t>
              </a:r>
              <a:endParaRPr lang="en-US" sz="2000" dirty="0" smtClean="0">
                <a:latin typeface="Chalkboard"/>
                <a:cs typeface="Chalkboard"/>
              </a:endParaRPr>
            </a:p>
          </p:txBody>
        </p:sp>
      </p:grpSp>
      <p:cxnSp>
        <p:nvCxnSpPr>
          <p:cNvPr id="45" name="Straight Connector 44"/>
          <p:cNvCxnSpPr>
            <a:stCxn id="3" idx="3"/>
            <a:endCxn id="24" idx="1"/>
          </p:cNvCxnSpPr>
          <p:nvPr/>
        </p:nvCxnSpPr>
        <p:spPr>
          <a:xfrm>
            <a:off x="1659774" y="2212545"/>
            <a:ext cx="474145" cy="0"/>
          </a:xfrm>
          <a:prstGeom prst="line">
            <a:avLst/>
          </a:prstGeom>
          <a:ln>
            <a:solidFill>
              <a:srgbClr val="B50B1B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0" idx="1"/>
            <a:endCxn id="24" idx="3"/>
          </p:cNvCxnSpPr>
          <p:nvPr/>
        </p:nvCxnSpPr>
        <p:spPr>
          <a:xfrm flipH="1">
            <a:off x="2575065" y="2212545"/>
            <a:ext cx="369463" cy="0"/>
          </a:xfrm>
          <a:prstGeom prst="line">
            <a:avLst/>
          </a:prstGeom>
          <a:ln>
            <a:solidFill>
              <a:srgbClr val="B50B1B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424146" y="2201596"/>
            <a:ext cx="2157892" cy="0"/>
          </a:xfrm>
          <a:prstGeom prst="line">
            <a:avLst/>
          </a:prstGeom>
          <a:ln>
            <a:solidFill>
              <a:srgbClr val="B50B1B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29638" y="3534739"/>
            <a:ext cx="6283970" cy="616518"/>
            <a:chOff x="629638" y="3534739"/>
            <a:chExt cx="6283970" cy="616518"/>
          </a:xfrm>
        </p:grpSpPr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265" y="3534739"/>
              <a:ext cx="5025343" cy="61651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29638" y="3653892"/>
              <a:ext cx="8050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CHSH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9439" y="4286452"/>
            <a:ext cx="8882251" cy="557867"/>
            <a:chOff x="109439" y="4384993"/>
            <a:chExt cx="8882251" cy="557867"/>
          </a:xfrm>
        </p:grpSpPr>
        <p:sp>
          <p:nvSpPr>
            <p:cNvPr id="53" name="TextBox 52"/>
            <p:cNvSpPr txBox="1"/>
            <p:nvPr/>
          </p:nvSpPr>
          <p:spPr>
            <a:xfrm>
              <a:off x="109439" y="4542750"/>
              <a:ext cx="1291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any game</a:t>
              </a:r>
            </a:p>
          </p:txBody>
        </p:sp>
        <p:pic>
          <p:nvPicPr>
            <p:cNvPr id="54" name="Picture 5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665" y="4384993"/>
              <a:ext cx="7557025" cy="54788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37898" y="5474346"/>
            <a:ext cx="8151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Proof uses information theory: [</a:t>
            </a:r>
            <a:r>
              <a:rPr lang="en-US" sz="2000" dirty="0" err="1" smtClean="0">
                <a:latin typeface="Chalkboard"/>
                <a:cs typeface="Chalkboard"/>
              </a:rPr>
              <a:t>Brandão</a:t>
            </a:r>
            <a:r>
              <a:rPr lang="en-US" sz="2000" dirty="0" smtClean="0">
                <a:latin typeface="Chalkboard"/>
                <a:cs typeface="Chalkboard"/>
              </a:rPr>
              <a:t>-H., 1210.6367, 1310.0017]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1. conditional mutual information shows game values monogamous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2. other tools show “advantage in non-local games” ≈ “entanglement”</a:t>
            </a:r>
          </a:p>
        </p:txBody>
      </p:sp>
    </p:spTree>
    <p:extLst>
      <p:ext uri="{BB962C8B-B14F-4D97-AF65-F5344CB8AC3E}">
        <p14:creationId xmlns:p14="http://schemas.microsoft.com/office/powerpoint/2010/main" val="138137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9556" y="1467559"/>
            <a:ext cx="617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outcome distribution is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p(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x,y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,…,y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|a,b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,…,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</a:t>
            </a:r>
            <a:r>
              <a:rPr lang="en-US" sz="2400" baseline="-25000" dirty="0" err="1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177" y="2187575"/>
            <a:ext cx="4131555" cy="38166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0444" y="2328333"/>
            <a:ext cx="4021667" cy="1200328"/>
            <a:chOff x="310444" y="2328333"/>
            <a:chExt cx="4021667" cy="1200328"/>
          </a:xfrm>
        </p:grpSpPr>
        <p:sp>
          <p:nvSpPr>
            <p:cNvPr id="6" name="TextBox 5"/>
            <p:cNvSpPr txBox="1"/>
            <p:nvPr/>
          </p:nvSpPr>
          <p:spPr>
            <a:xfrm>
              <a:off x="310444" y="2328333"/>
              <a:ext cx="2126344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 u="sng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case 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p(x,y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|a,b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 ≈</a:t>
              </a:r>
              <a:b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p(x|a) ⋅p(y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|b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721556" y="2596444"/>
              <a:ext cx="2610555" cy="932217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954889" y="2367844"/>
            <a:ext cx="3101145" cy="1608133"/>
            <a:chOff x="5954889" y="2367844"/>
            <a:chExt cx="3101145" cy="1608133"/>
          </a:xfrm>
        </p:grpSpPr>
        <p:sp>
          <p:nvSpPr>
            <p:cNvPr id="7" name="TextBox 6"/>
            <p:cNvSpPr txBox="1"/>
            <p:nvPr/>
          </p:nvSpPr>
          <p:spPr>
            <a:xfrm>
              <a:off x="6728179" y="2367844"/>
              <a:ext cx="2327855" cy="1608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 u="sng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case 2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p(x,y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2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|y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,a,b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,b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2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</a:t>
              </a:r>
            </a:p>
            <a:p>
              <a:pPr>
                <a:spcBef>
                  <a:spcPts val="300"/>
                </a:spcBef>
              </a:pP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has less mutual</a:t>
              </a:r>
              <a:b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information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954889" y="2748844"/>
              <a:ext cx="773290" cy="256823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660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sketchy proof sketch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7" y="2011539"/>
            <a:ext cx="8547100" cy="7747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9634" y="3355854"/>
            <a:ext cx="7624234" cy="647700"/>
            <a:chOff x="1171222" y="3500261"/>
            <a:chExt cx="7624234" cy="647700"/>
          </a:xfrm>
        </p:grpSpPr>
        <p:sp>
          <p:nvSpPr>
            <p:cNvPr id="6" name="TextBox 5"/>
            <p:cNvSpPr txBox="1"/>
            <p:nvPr/>
          </p:nvSpPr>
          <p:spPr>
            <a:xfrm>
              <a:off x="1171222" y="3541889"/>
              <a:ext cx="3326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∴ for some j we have 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656" y="3500261"/>
              <a:ext cx="4241800" cy="6477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3222" y="4439654"/>
            <a:ext cx="7606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 …, 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j-1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constitute a “hidden variable” which we can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condition on to leave X,Y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j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nearly decoupled.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111" y="5723765"/>
            <a:ext cx="722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Trace norm bound follows from Pinsker’s inequality.</a:t>
            </a:r>
          </a:p>
        </p:txBody>
      </p:sp>
    </p:spTree>
    <p:extLst>
      <p:ext uri="{BB962C8B-B14F-4D97-AF65-F5344CB8AC3E}">
        <p14:creationId xmlns:p14="http://schemas.microsoft.com/office/powerpoint/2010/main" val="242915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the inputs?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" y="1818928"/>
            <a:ext cx="8661400" cy="2514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67556" y="3683000"/>
            <a:ext cx="5684082" cy="2896133"/>
            <a:chOff x="1467556" y="3683000"/>
            <a:chExt cx="5684082" cy="2896133"/>
          </a:xfrm>
        </p:grpSpPr>
        <p:grpSp>
          <p:nvGrpSpPr>
            <p:cNvPr id="3" name="Group 2"/>
            <p:cNvGrpSpPr/>
            <p:nvPr/>
          </p:nvGrpSpPr>
          <p:grpSpPr>
            <a:xfrm>
              <a:off x="1566333" y="3683000"/>
              <a:ext cx="5559778" cy="1312333"/>
              <a:chOff x="1566333" y="3683000"/>
              <a:chExt cx="5559778" cy="131233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566333" y="3683000"/>
                <a:ext cx="5559778" cy="650528"/>
              </a:xfrm>
              <a:prstGeom prst="roundRect">
                <a:avLst/>
              </a:prstGeom>
              <a:solidFill>
                <a:schemeClr val="accent4">
                  <a:alpha val="12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>
                <a:stCxn id="8" idx="2"/>
              </p:cNvCxnSpPr>
              <p:nvPr/>
            </p:nvCxnSpPr>
            <p:spPr>
              <a:xfrm flipH="1">
                <a:off x="3414889" y="4333528"/>
                <a:ext cx="931333" cy="6618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467556" y="5094111"/>
              <a:ext cx="5684082" cy="1485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Apply Pinsker here to show that this is</a:t>
              </a:r>
            </a:p>
            <a:p>
              <a:pPr>
                <a:spcBef>
                  <a:spcPts val="300"/>
                </a:spcBef>
              </a:pP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msam10"/>
                  <a:ea typeface="msam10"/>
                  <a:cs typeface="msam10"/>
                </a:rPr>
                <a:t>&amp;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|| p(X,Y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k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| A,b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k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 – LHV ||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 baseline="30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2 </a:t>
              </a:r>
              <a:br>
                <a:rPr lang="en-US" sz="2400" baseline="30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baseline="30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 baseline="30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then repeat for 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k-1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, …, 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endPara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11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rgbClr val="FFFFFF"/>
                </a:solidFill>
                <a:latin typeface="Chalkboard"/>
                <a:cs typeface="Chalkboard"/>
              </a:rPr>
              <a:t>A hierachy of tests for entanglement</a:t>
            </a:r>
          </a:p>
        </p:txBody>
      </p:sp>
      <p:sp>
        <p:nvSpPr>
          <p:cNvPr id="2" name="Oval 1"/>
          <p:cNvSpPr/>
          <p:nvPr/>
        </p:nvSpPr>
        <p:spPr>
          <a:xfrm>
            <a:off x="2834114" y="4692327"/>
            <a:ext cx="2446422" cy="90904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halkboard"/>
                <a:cs typeface="Chalkboard"/>
              </a:rPr>
              <a:t>separable = 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∞-extendable</a:t>
            </a:r>
            <a:br>
              <a:rPr lang="en-US">
                <a:latin typeface="Chalkboard"/>
                <a:cs typeface="Chalkboard"/>
              </a:rPr>
            </a:br>
            <a:endParaRPr lang="en-US">
              <a:latin typeface="Chalkboard"/>
              <a:cs typeface="Chalkboard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52850" y="3756538"/>
            <a:ext cx="3422316" cy="1844836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2113" y="3895199"/>
            <a:ext cx="193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100-extendable</a:t>
            </a:r>
          </a:p>
        </p:txBody>
      </p:sp>
      <p:cxnSp>
        <p:nvCxnSpPr>
          <p:cNvPr id="10" name="Straight Connector 9"/>
          <p:cNvCxnSpPr>
            <a:stCxn id="8" idx="2"/>
            <a:endCxn id="2" idx="0"/>
          </p:cNvCxnSpPr>
          <p:nvPr/>
        </p:nvCxnSpPr>
        <p:spPr>
          <a:xfrm flipH="1">
            <a:off x="4057325" y="4264531"/>
            <a:ext cx="253999" cy="42779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55605" y="2673194"/>
            <a:ext cx="6792195" cy="2965359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6955" y="2816671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all quantum states (= 1-extendable)</a:t>
            </a:r>
          </a:p>
        </p:txBody>
      </p:sp>
      <p:sp>
        <p:nvSpPr>
          <p:cNvPr id="15" name="Oval 14"/>
          <p:cNvSpPr/>
          <p:nvPr/>
        </p:nvSpPr>
        <p:spPr>
          <a:xfrm>
            <a:off x="1430429" y="3157005"/>
            <a:ext cx="6269790" cy="24716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318" y="3144076"/>
            <a:ext cx="156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2-extendable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00224" y="3328742"/>
            <a:ext cx="127000" cy="42779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667" y="5804388"/>
            <a:ext cx="839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Chalkboard"/>
                <a:cs typeface="Chalkboard"/>
              </a:rPr>
              <a:t>Algorithms</a:t>
            </a:r>
            <a:r>
              <a:rPr lang="en-US" sz="2000" dirty="0">
                <a:latin typeface="Chalkboard"/>
                <a:cs typeface="Chalkboard"/>
              </a:rPr>
              <a:t>: Can search/optimize over k-extendable states in time </a:t>
            </a:r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000" baseline="30000" dirty="0" err="1" smtClean="0">
                <a:solidFill>
                  <a:srgbClr val="FFFF00"/>
                </a:solidFill>
                <a:latin typeface="Chalkboard"/>
                <a:cs typeface="Chalkboard"/>
              </a:rPr>
              <a:t>O</a:t>
            </a:r>
            <a:r>
              <a:rPr lang="en-US" sz="2000" baseline="30000" dirty="0">
                <a:solidFill>
                  <a:srgbClr val="FFFF00"/>
                </a:solidFill>
                <a:latin typeface="Chalkboard"/>
                <a:cs typeface="Chalkboard"/>
              </a:rPr>
              <a:t>(k)</a:t>
            </a:r>
            <a:r>
              <a:rPr lang="en-US" sz="2000" dirty="0">
                <a:latin typeface="Chalkboard"/>
                <a:cs typeface="Chalkboard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902" y="6272648"/>
            <a:ext cx="776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rgbClr val="FFFF00"/>
                </a:solidFill>
                <a:latin typeface="Chalkboard"/>
                <a:cs typeface="Chalkboard"/>
              </a:rPr>
              <a:t>Question</a:t>
            </a:r>
            <a:r>
              <a:rPr lang="en-US" sz="2000">
                <a:latin typeface="Chalkboard"/>
                <a:cs typeface="Chalkboard"/>
              </a:rPr>
              <a:t>: How close are k-extendable states to separable states?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6893" y="1686527"/>
            <a:ext cx="7073901" cy="808451"/>
            <a:chOff x="466893" y="1801977"/>
            <a:chExt cx="7073901" cy="808451"/>
          </a:xfrm>
        </p:grpSpPr>
        <p:sp>
          <p:nvSpPr>
            <p:cNvPr id="4" name="TextBox 3"/>
            <p:cNvSpPr txBox="1"/>
            <p:nvPr/>
          </p:nvSpPr>
          <p:spPr>
            <a:xfrm>
              <a:off x="466893" y="1801977"/>
              <a:ext cx="70739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>
                  <a:latin typeface="Chalkboard"/>
                  <a:cs typeface="Chalkboard"/>
                </a:rPr>
                <a:t>Definition:</a:t>
              </a:r>
              <a:r>
                <a:rPr lang="en-US" sz="2000">
                  <a:latin typeface="Chalkboard"/>
                  <a:cs typeface="Chalkboard"/>
                </a:rPr>
                <a:t> ρ</a:t>
              </a:r>
              <a:r>
                <a:rPr lang="en-US" sz="2000" baseline="30000">
                  <a:latin typeface="Chalkboard"/>
                  <a:cs typeface="Chalkboard"/>
                </a:rPr>
                <a:t>AB</a:t>
              </a:r>
              <a:r>
                <a:rPr lang="en-US" sz="2000">
                  <a:latin typeface="Chalkboard"/>
                  <a:cs typeface="Chalkboard"/>
                </a:rPr>
                <a:t> is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k-extendable</a:t>
              </a:r>
              <a:r>
                <a:rPr lang="en-US" sz="2000">
                  <a:latin typeface="Chalkboard"/>
                  <a:cs typeface="Chalkboard"/>
                </a:rPr>
                <a:t> if there exists an extension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                       with                        for each i.</a:t>
              </a: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102" y="2154560"/>
              <a:ext cx="1975427" cy="455868"/>
            </a:xfrm>
            <a:prstGeom prst="rect">
              <a:avLst/>
            </a:prstGeom>
          </p:spPr>
        </p:pic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8" y="2121690"/>
            <a:ext cx="171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6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p:pic>
        <p:nvPicPr>
          <p:cNvPr id="20" name="Picture 19" descr="blackbod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3318411"/>
            <a:ext cx="4765304" cy="22144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8971" y="5634098"/>
            <a:ext cx="3775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halkboard"/>
                <a:cs typeface="Chalkboard"/>
              </a:rPr>
              <a:t>QM has also explained: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stability of atoms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photoelectric effect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halkboard"/>
                <a:cs typeface="Chalkboard"/>
              </a:rPr>
              <a:t>e</a:t>
            </a:r>
            <a:r>
              <a:rPr lang="en-US" dirty="0" smtClean="0">
                <a:latin typeface="Chalkboard"/>
                <a:cs typeface="Chalkboard"/>
              </a:rPr>
              <a:t>verything else we’ve looked at</a:t>
            </a:r>
            <a:endParaRPr lang="en-US" dirty="0">
              <a:latin typeface="Chalkboard"/>
              <a:cs typeface="Chalkboar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1845" y="2111988"/>
            <a:ext cx="4572000" cy="1052436"/>
            <a:chOff x="371845" y="2111988"/>
            <a:chExt cx="4572000" cy="1052436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080" y="2493260"/>
              <a:ext cx="1801546" cy="6711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71845" y="211198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latin typeface="Chalkboard"/>
                  <a:cs typeface="Chalkboard"/>
                </a:rPr>
                <a:t>Classical </a:t>
              </a:r>
              <a:r>
                <a:rPr lang="en-US" dirty="0" smtClean="0">
                  <a:latin typeface="Chalkboard"/>
                  <a:cs typeface="Chalkboard"/>
                </a:rPr>
                <a:t>theory (1900): </a:t>
              </a:r>
              <a:r>
                <a:rPr lang="en-US" dirty="0" err="1">
                  <a:latin typeface="Chalkboard"/>
                  <a:cs typeface="Chalkboard"/>
                </a:rPr>
                <a:t>const</a:t>
              </a:r>
              <a:r>
                <a:rPr lang="en-US" dirty="0">
                  <a:latin typeface="Chalkboard"/>
                  <a:cs typeface="Chalkboard"/>
                </a:rPr>
                <a:t> / </a:t>
              </a:r>
              <a:r>
                <a:rPr lang="en-US" dirty="0">
                  <a:latin typeface="cmmi10"/>
                  <a:ea typeface="cmmi10"/>
                  <a:cs typeface="cmmi10"/>
                </a:rPr>
                <a:t>¸</a:t>
              </a:r>
              <a:r>
                <a:rPr lang="en-US" baseline="30000" dirty="0">
                  <a:latin typeface="Chalkboard"/>
                  <a:ea typeface="cmmi10"/>
                  <a:cs typeface="cmmi10"/>
                </a:rPr>
                <a:t>4</a:t>
              </a:r>
              <a:br>
                <a:rPr lang="en-US" baseline="30000" dirty="0">
                  <a:latin typeface="Chalkboard"/>
                  <a:ea typeface="cmmi10"/>
                  <a:cs typeface="cmmi10"/>
                </a:rPr>
              </a:br>
              <a:r>
                <a:rPr lang="en-US" dirty="0">
                  <a:latin typeface="Chalkboard"/>
                  <a:ea typeface="cmmi10"/>
                  <a:cs typeface="cmmi10"/>
                </a:rPr>
                <a:t>Quantum </a:t>
              </a:r>
              <a:r>
                <a:rPr lang="en-US" dirty="0" smtClean="0">
                  <a:latin typeface="Chalkboard"/>
                  <a:ea typeface="cmmi10"/>
                  <a:cs typeface="cmmi10"/>
                </a:rPr>
                <a:t>theory (1900 – 1924): </a:t>
              </a:r>
              <a:endParaRPr lang="en-US" dirty="0">
                <a:latin typeface="Chalkboard"/>
                <a:cs typeface="Chalkboard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0931" y="1279768"/>
            <a:ext cx="8371798" cy="1093866"/>
            <a:chOff x="450931" y="1279768"/>
            <a:chExt cx="8371798" cy="1093866"/>
          </a:xfrm>
        </p:grpSpPr>
        <p:sp>
          <p:nvSpPr>
            <p:cNvPr id="4" name="TextBox 3"/>
            <p:cNvSpPr txBox="1"/>
            <p:nvPr/>
          </p:nvSpPr>
          <p:spPr>
            <a:xfrm>
              <a:off x="450931" y="1279768"/>
              <a:ext cx="63145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Blackbody radiation paradox:</a:t>
              </a:r>
              <a:br>
                <a:rPr lang="en-US" dirty="0" smtClean="0">
                  <a:solidFill>
                    <a:srgbClr val="FFFF00"/>
                  </a:solidFill>
                  <a:latin typeface="Chalkboard"/>
                  <a:cs typeface="Chalkboard"/>
                </a:rPr>
              </a:br>
              <a:r>
                <a:rPr lang="en-US" dirty="0" smtClean="0">
                  <a:latin typeface="Chalkboard"/>
                  <a:cs typeface="Chalkboard"/>
                </a:rPr>
                <a:t>How much power does a hot object emit at wavelength </a:t>
              </a:r>
              <a:r>
                <a:rPr lang="en-US" dirty="0" smtClean="0">
                  <a:latin typeface="cmmi10"/>
                  <a:ea typeface="cmmi10"/>
                  <a:cs typeface="cmmi10"/>
                </a:rPr>
                <a:t>¸</a:t>
              </a:r>
              <a:r>
                <a:rPr lang="en-US" dirty="0" smtClean="0">
                  <a:latin typeface="Chalkboard"/>
                  <a:cs typeface="Chalkboard"/>
                </a:rPr>
                <a:t>?</a:t>
              </a:r>
              <a:endParaRPr lang="en-US" dirty="0">
                <a:latin typeface="Chalkboard"/>
                <a:cs typeface="Chalkboard"/>
              </a:endParaRPr>
            </a:p>
          </p:txBody>
        </p:sp>
        <p:pic>
          <p:nvPicPr>
            <p:cNvPr id="7" name="Picture 6" descr="imgres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362" y="1279768"/>
              <a:ext cx="1460367" cy="109386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505494" y="3307470"/>
            <a:ext cx="3513119" cy="2326628"/>
            <a:chOff x="5505494" y="3307470"/>
            <a:chExt cx="3513119" cy="2326628"/>
          </a:xfrm>
        </p:grpSpPr>
        <p:pic>
          <p:nvPicPr>
            <p:cNvPr id="14" name="Picture 13" descr="Bose_Einstein_condensa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491" y="3754583"/>
              <a:ext cx="2858578" cy="187951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05494" y="3307470"/>
              <a:ext cx="35131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Bose-Einstein condensate (1995)</a:t>
              </a:r>
              <a:endParaRPr lang="en-US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99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#1: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mean-field approximation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904" y="1686102"/>
            <a:ext cx="817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used in limit of high coordination number, e.g.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45554" y="2421052"/>
            <a:ext cx="2586329" cy="108857"/>
            <a:chOff x="967619" y="1862667"/>
            <a:chExt cx="2586329" cy="108857"/>
          </a:xfrm>
        </p:grpSpPr>
        <p:sp>
          <p:nvSpPr>
            <p:cNvPr id="8" name="Oval 7"/>
            <p:cNvSpPr/>
            <p:nvPr/>
          </p:nvSpPr>
          <p:spPr>
            <a:xfrm>
              <a:off x="96761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8"/>
            <p:cNvSpPr/>
            <p:nvPr/>
          </p:nvSpPr>
          <p:spPr>
            <a:xfrm>
              <a:off x="138053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/>
            <p:cNvSpPr/>
            <p:nvPr/>
          </p:nvSpPr>
          <p:spPr>
            <a:xfrm>
              <a:off x="1793443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0"/>
            <p:cNvSpPr/>
            <p:nvPr/>
          </p:nvSpPr>
          <p:spPr>
            <a:xfrm>
              <a:off x="2206355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Oval 11"/>
            <p:cNvSpPr/>
            <p:nvPr/>
          </p:nvSpPr>
          <p:spPr>
            <a:xfrm>
              <a:off x="2619267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12"/>
            <p:cNvSpPr/>
            <p:nvPr/>
          </p:nvSpPr>
          <p:spPr>
            <a:xfrm>
              <a:off x="303217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Oval 13"/>
            <p:cNvSpPr/>
            <p:nvPr/>
          </p:nvSpPr>
          <p:spPr>
            <a:xfrm>
              <a:off x="344509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5" name="Straight Connector 14"/>
            <p:cNvCxnSpPr>
              <a:stCxn id="14" idx="2"/>
              <a:endCxn id="8" idx="6"/>
            </p:cNvCxnSpPr>
            <p:nvPr/>
          </p:nvCxnSpPr>
          <p:spPr>
            <a:xfrm flipH="1">
              <a:off x="1076476" y="1917096"/>
              <a:ext cx="23686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04506" y="2290815"/>
            <a:ext cx="55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1-D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2987449"/>
            <a:ext cx="2877988" cy="1238737"/>
            <a:chOff x="685800" y="2987449"/>
            <a:chExt cx="2877988" cy="1238737"/>
          </a:xfrm>
        </p:grpSpPr>
        <p:grpSp>
          <p:nvGrpSpPr>
            <p:cNvPr id="17" name="Group 16"/>
            <p:cNvGrpSpPr/>
            <p:nvPr/>
          </p:nvGrpSpPr>
          <p:grpSpPr>
            <a:xfrm>
              <a:off x="1803283" y="2987449"/>
              <a:ext cx="1760505" cy="1238737"/>
              <a:chOff x="2151926" y="2510414"/>
              <a:chExt cx="1760505" cy="123873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151926" y="2510414"/>
                <a:ext cx="1760505" cy="108857"/>
                <a:chOff x="1011162" y="2849638"/>
                <a:chExt cx="1760505" cy="108857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1011162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424074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836986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2249898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662810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57" name="Straight Connector 56"/>
                <p:cNvCxnSpPr>
                  <a:stCxn id="56" idx="2"/>
                  <a:endCxn id="52" idx="6"/>
                </p:cNvCxnSpPr>
                <p:nvPr/>
              </p:nvCxnSpPr>
              <p:spPr>
                <a:xfrm flipH="1">
                  <a:off x="1120019" y="2904067"/>
                  <a:ext cx="15427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2151926" y="2792884"/>
                <a:ext cx="1760505" cy="108857"/>
                <a:chOff x="1011162" y="2849638"/>
                <a:chExt cx="1760505" cy="108857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011162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424074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836986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249898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662810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51" name="Straight Connector 50"/>
                <p:cNvCxnSpPr>
                  <a:stCxn id="50" idx="2"/>
                  <a:endCxn id="46" idx="6"/>
                </p:cNvCxnSpPr>
                <p:nvPr/>
              </p:nvCxnSpPr>
              <p:spPr>
                <a:xfrm flipH="1">
                  <a:off x="1120019" y="2904067"/>
                  <a:ext cx="15427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151926" y="3075354"/>
                <a:ext cx="1760505" cy="108857"/>
                <a:chOff x="1011162" y="2849638"/>
                <a:chExt cx="1760505" cy="108857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1011162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424074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836986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249898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662810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5" name="Straight Connector 44"/>
                <p:cNvCxnSpPr>
                  <a:stCxn id="44" idx="2"/>
                  <a:endCxn id="40" idx="6"/>
                </p:cNvCxnSpPr>
                <p:nvPr/>
              </p:nvCxnSpPr>
              <p:spPr>
                <a:xfrm flipH="1">
                  <a:off x="1120019" y="2904067"/>
                  <a:ext cx="15427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2151926" y="3357824"/>
                <a:ext cx="1760505" cy="108857"/>
                <a:chOff x="1011162" y="2849638"/>
                <a:chExt cx="1760505" cy="108857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1011162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424074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836986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249898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662810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39" name="Straight Connector 38"/>
                <p:cNvCxnSpPr>
                  <a:stCxn id="38" idx="2"/>
                  <a:endCxn id="34" idx="6"/>
                </p:cNvCxnSpPr>
                <p:nvPr/>
              </p:nvCxnSpPr>
              <p:spPr>
                <a:xfrm flipH="1">
                  <a:off x="1120019" y="2904067"/>
                  <a:ext cx="15427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2151926" y="3640294"/>
                <a:ext cx="1760505" cy="108857"/>
                <a:chOff x="1011162" y="2849638"/>
                <a:chExt cx="1760505" cy="108857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011162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424074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836986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249898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662810" y="2849638"/>
                  <a:ext cx="108857" cy="10885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33" name="Straight Connector 32"/>
                <p:cNvCxnSpPr>
                  <a:stCxn id="32" idx="2"/>
                  <a:endCxn id="28" idx="6"/>
                </p:cNvCxnSpPr>
                <p:nvPr/>
              </p:nvCxnSpPr>
              <p:spPr>
                <a:xfrm flipH="1">
                  <a:off x="1120019" y="2904067"/>
                  <a:ext cx="15427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Connector 22"/>
              <p:cNvCxnSpPr>
                <a:stCxn id="52" idx="4"/>
                <a:endCxn id="28" idx="0"/>
              </p:cNvCxnSpPr>
              <p:nvPr/>
            </p:nvCxnSpPr>
            <p:spPr>
              <a:xfrm>
                <a:off x="2206355" y="2619271"/>
                <a:ext cx="0" cy="10210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623639" y="2619271"/>
                <a:ext cx="0" cy="10210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040923" y="2619271"/>
                <a:ext cx="0" cy="10210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458207" y="2619271"/>
                <a:ext cx="0" cy="10210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875491" y="2619271"/>
                <a:ext cx="0" cy="10210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685800" y="3367724"/>
              <a:ext cx="606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2-D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709" y="4364258"/>
            <a:ext cx="3568875" cy="2188679"/>
            <a:chOff x="405243" y="4391844"/>
            <a:chExt cx="3568875" cy="2188679"/>
          </a:xfrm>
        </p:grpSpPr>
        <p:sp>
          <p:nvSpPr>
            <p:cNvPr id="60" name="Rectangle 59"/>
            <p:cNvSpPr/>
            <p:nvPr/>
          </p:nvSpPr>
          <p:spPr>
            <a:xfrm>
              <a:off x="1785439" y="4391844"/>
              <a:ext cx="1579079" cy="1579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937839" y="4544244"/>
              <a:ext cx="1579079" cy="1579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90239" y="4696644"/>
              <a:ext cx="1579079" cy="1579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42639" y="4849044"/>
              <a:ext cx="1579079" cy="1579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5243" y="5263519"/>
              <a:ext cx="606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3-D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95039" y="5001444"/>
              <a:ext cx="1579079" cy="157907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915434" y="1377721"/>
            <a:ext cx="2103077" cy="2446428"/>
            <a:chOff x="5703312" y="1678001"/>
            <a:chExt cx="2103077" cy="2446428"/>
          </a:xfrm>
        </p:grpSpPr>
        <p:sp>
          <p:nvSpPr>
            <p:cNvPr id="67" name="TextBox 66"/>
            <p:cNvSpPr txBox="1"/>
            <p:nvPr/>
          </p:nvSpPr>
          <p:spPr>
            <a:xfrm>
              <a:off x="6387813" y="1678001"/>
              <a:ext cx="6738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∞-D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6693697" y="2110945"/>
              <a:ext cx="116434" cy="1164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9" name="Oval 68"/>
            <p:cNvSpPr/>
            <p:nvPr/>
          </p:nvSpPr>
          <p:spPr>
            <a:xfrm>
              <a:off x="6107815" y="3992406"/>
              <a:ext cx="116434" cy="1164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0" name="Oval 69"/>
            <p:cNvSpPr/>
            <p:nvPr/>
          </p:nvSpPr>
          <p:spPr>
            <a:xfrm>
              <a:off x="7308989" y="4007995"/>
              <a:ext cx="116434" cy="1164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1" name="Oval 70"/>
            <p:cNvSpPr/>
            <p:nvPr/>
          </p:nvSpPr>
          <p:spPr>
            <a:xfrm>
              <a:off x="5703312" y="2815094"/>
              <a:ext cx="116434" cy="1164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2" name="Oval 71"/>
            <p:cNvSpPr/>
            <p:nvPr/>
          </p:nvSpPr>
          <p:spPr>
            <a:xfrm>
              <a:off x="7689955" y="2863389"/>
              <a:ext cx="116434" cy="1164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3" name="Regular Pentagon 72"/>
            <p:cNvSpPr/>
            <p:nvPr/>
          </p:nvSpPr>
          <p:spPr>
            <a:xfrm>
              <a:off x="5756269" y="2169162"/>
              <a:ext cx="1991903" cy="1897050"/>
            </a:xfrm>
            <a:prstGeom prst="pentag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768258" y="2153637"/>
              <a:ext cx="1982838" cy="1910362"/>
            </a:xfrm>
            <a:custGeom>
              <a:avLst/>
              <a:gdLst>
                <a:gd name="connsiteX0" fmla="*/ 999613 w 1958258"/>
                <a:gd name="connsiteY0" fmla="*/ 0 h 1835354"/>
                <a:gd name="connsiteX1" fmla="*/ 401483 w 1958258"/>
                <a:gd name="connsiteY1" fmla="*/ 1827161 h 1835354"/>
                <a:gd name="connsiteX2" fmla="*/ 1958258 w 1958258"/>
                <a:gd name="connsiteY2" fmla="*/ 704645 h 1835354"/>
                <a:gd name="connsiteX3" fmla="*/ 0 w 1958258"/>
                <a:gd name="connsiteY3" fmla="*/ 671871 h 1835354"/>
                <a:gd name="connsiteX4" fmla="*/ 1589548 w 1958258"/>
                <a:gd name="connsiteY4" fmla="*/ 1835354 h 1835354"/>
                <a:gd name="connsiteX5" fmla="*/ 999613 w 1958258"/>
                <a:gd name="connsiteY5" fmla="*/ 0 h 1835354"/>
                <a:gd name="connsiteX0" fmla="*/ 966838 w 1958258"/>
                <a:gd name="connsiteY0" fmla="*/ 0 h 1917599"/>
                <a:gd name="connsiteX1" fmla="*/ 401483 w 1958258"/>
                <a:gd name="connsiteY1" fmla="*/ 1909406 h 1917599"/>
                <a:gd name="connsiteX2" fmla="*/ 1958258 w 1958258"/>
                <a:gd name="connsiteY2" fmla="*/ 786890 h 1917599"/>
                <a:gd name="connsiteX3" fmla="*/ 0 w 1958258"/>
                <a:gd name="connsiteY3" fmla="*/ 754116 h 1917599"/>
                <a:gd name="connsiteX4" fmla="*/ 1589548 w 1958258"/>
                <a:gd name="connsiteY4" fmla="*/ 1917599 h 1917599"/>
                <a:gd name="connsiteX5" fmla="*/ 966838 w 1958258"/>
                <a:gd name="connsiteY5" fmla="*/ 0 h 1917599"/>
                <a:gd name="connsiteX0" fmla="*/ 975031 w 1966451"/>
                <a:gd name="connsiteY0" fmla="*/ 0 h 1917599"/>
                <a:gd name="connsiteX1" fmla="*/ 409676 w 1966451"/>
                <a:gd name="connsiteY1" fmla="*/ 1909406 h 1917599"/>
                <a:gd name="connsiteX2" fmla="*/ 1966451 w 1966451"/>
                <a:gd name="connsiteY2" fmla="*/ 786890 h 1917599"/>
                <a:gd name="connsiteX3" fmla="*/ 0 w 1966451"/>
                <a:gd name="connsiteY3" fmla="*/ 712993 h 1917599"/>
                <a:gd name="connsiteX4" fmla="*/ 1597741 w 1966451"/>
                <a:gd name="connsiteY4" fmla="*/ 1917599 h 1917599"/>
                <a:gd name="connsiteX5" fmla="*/ 975031 w 1966451"/>
                <a:gd name="connsiteY5" fmla="*/ 0 h 1917599"/>
                <a:gd name="connsiteX0" fmla="*/ 966837 w 1958257"/>
                <a:gd name="connsiteY0" fmla="*/ 0 h 1917599"/>
                <a:gd name="connsiteX1" fmla="*/ 401482 w 1958257"/>
                <a:gd name="connsiteY1" fmla="*/ 1909406 h 1917599"/>
                <a:gd name="connsiteX2" fmla="*/ 1958257 w 1958257"/>
                <a:gd name="connsiteY2" fmla="*/ 786890 h 1917599"/>
                <a:gd name="connsiteX3" fmla="*/ 0 w 1958257"/>
                <a:gd name="connsiteY3" fmla="*/ 745891 h 1917599"/>
                <a:gd name="connsiteX4" fmla="*/ 1589547 w 1958257"/>
                <a:gd name="connsiteY4" fmla="*/ 1917599 h 1917599"/>
                <a:gd name="connsiteX5" fmla="*/ 966837 w 1958257"/>
                <a:gd name="connsiteY5" fmla="*/ 0 h 1917599"/>
                <a:gd name="connsiteX0" fmla="*/ 991418 w 1982838"/>
                <a:gd name="connsiteY0" fmla="*/ 0 h 1917599"/>
                <a:gd name="connsiteX1" fmla="*/ 426063 w 1982838"/>
                <a:gd name="connsiteY1" fmla="*/ 1909406 h 1917599"/>
                <a:gd name="connsiteX2" fmla="*/ 1982838 w 1982838"/>
                <a:gd name="connsiteY2" fmla="*/ 786890 h 1917599"/>
                <a:gd name="connsiteX3" fmla="*/ 0 w 1982838"/>
                <a:gd name="connsiteY3" fmla="*/ 704768 h 1917599"/>
                <a:gd name="connsiteX4" fmla="*/ 1614128 w 1982838"/>
                <a:gd name="connsiteY4" fmla="*/ 1917599 h 1917599"/>
                <a:gd name="connsiteX5" fmla="*/ 991418 w 1982838"/>
                <a:gd name="connsiteY5" fmla="*/ 0 h 1917599"/>
                <a:gd name="connsiteX0" fmla="*/ 991418 w 1982838"/>
                <a:gd name="connsiteY0" fmla="*/ 0 h 1917599"/>
                <a:gd name="connsiteX1" fmla="*/ 393289 w 1982838"/>
                <a:gd name="connsiteY1" fmla="*/ 1909406 h 1917599"/>
                <a:gd name="connsiteX2" fmla="*/ 1982838 w 1982838"/>
                <a:gd name="connsiteY2" fmla="*/ 786890 h 1917599"/>
                <a:gd name="connsiteX3" fmla="*/ 0 w 1982838"/>
                <a:gd name="connsiteY3" fmla="*/ 704768 h 1917599"/>
                <a:gd name="connsiteX4" fmla="*/ 1614128 w 1982838"/>
                <a:gd name="connsiteY4" fmla="*/ 1917599 h 1917599"/>
                <a:gd name="connsiteX5" fmla="*/ 991418 w 1982838"/>
                <a:gd name="connsiteY5" fmla="*/ 0 h 1917599"/>
                <a:gd name="connsiteX0" fmla="*/ 991418 w 1982838"/>
                <a:gd name="connsiteY0" fmla="*/ 0 h 1917599"/>
                <a:gd name="connsiteX1" fmla="*/ 393289 w 1982838"/>
                <a:gd name="connsiteY1" fmla="*/ 1909406 h 1917599"/>
                <a:gd name="connsiteX2" fmla="*/ 1982838 w 1982838"/>
                <a:gd name="connsiteY2" fmla="*/ 762216 h 1917599"/>
                <a:gd name="connsiteX3" fmla="*/ 0 w 1982838"/>
                <a:gd name="connsiteY3" fmla="*/ 704768 h 1917599"/>
                <a:gd name="connsiteX4" fmla="*/ 1614128 w 1982838"/>
                <a:gd name="connsiteY4" fmla="*/ 1917599 h 1917599"/>
                <a:gd name="connsiteX5" fmla="*/ 991418 w 1982838"/>
                <a:gd name="connsiteY5" fmla="*/ 0 h 191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2838" h="1917599">
                  <a:moveTo>
                    <a:pt x="991418" y="0"/>
                  </a:moveTo>
                  <a:lnTo>
                    <a:pt x="393289" y="1909406"/>
                  </a:lnTo>
                  <a:lnTo>
                    <a:pt x="1982838" y="762216"/>
                  </a:lnTo>
                  <a:lnTo>
                    <a:pt x="0" y="704768"/>
                  </a:lnTo>
                  <a:lnTo>
                    <a:pt x="1614128" y="1917599"/>
                  </a:lnTo>
                  <a:lnTo>
                    <a:pt x="991418" y="0"/>
                  </a:lnTo>
                  <a:close/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505103" y="4026131"/>
            <a:ext cx="3001191" cy="2593156"/>
            <a:chOff x="4505103" y="4026131"/>
            <a:chExt cx="3001191" cy="2593156"/>
          </a:xfrm>
        </p:grpSpPr>
        <p:sp>
          <p:nvSpPr>
            <p:cNvPr id="76" name="Oval 75"/>
            <p:cNvSpPr/>
            <p:nvPr/>
          </p:nvSpPr>
          <p:spPr>
            <a:xfrm>
              <a:off x="6608970" y="5768129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7" name="Straight Connector 76"/>
            <p:cNvCxnSpPr>
              <a:stCxn id="80" idx="0"/>
              <a:endCxn id="81" idx="4"/>
            </p:cNvCxnSpPr>
            <p:nvPr/>
          </p:nvCxnSpPr>
          <p:spPr>
            <a:xfrm flipH="1" flipV="1">
              <a:off x="6317455" y="5148476"/>
              <a:ext cx="13260" cy="2390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5915434" y="5597953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0" name="Oval 79"/>
            <p:cNvSpPr/>
            <p:nvPr/>
          </p:nvSpPr>
          <p:spPr>
            <a:xfrm>
              <a:off x="6276286" y="5387551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1" name="Oval 80"/>
            <p:cNvSpPr/>
            <p:nvPr/>
          </p:nvSpPr>
          <p:spPr>
            <a:xfrm>
              <a:off x="6263026" y="5039619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Oval 81"/>
            <p:cNvSpPr/>
            <p:nvPr/>
          </p:nvSpPr>
          <p:spPr>
            <a:xfrm>
              <a:off x="6627614" y="4784712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Oval 82"/>
            <p:cNvSpPr/>
            <p:nvPr/>
          </p:nvSpPr>
          <p:spPr>
            <a:xfrm>
              <a:off x="5915434" y="4705790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Oval 83"/>
            <p:cNvSpPr/>
            <p:nvPr/>
          </p:nvSpPr>
          <p:spPr>
            <a:xfrm>
              <a:off x="5407859" y="5541686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Oval 84"/>
            <p:cNvSpPr/>
            <p:nvPr/>
          </p:nvSpPr>
          <p:spPr>
            <a:xfrm>
              <a:off x="5861006" y="6084851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6" name="Oval 85"/>
            <p:cNvSpPr/>
            <p:nvPr/>
          </p:nvSpPr>
          <p:spPr>
            <a:xfrm>
              <a:off x="6500113" y="6193708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7" name="Oval 86"/>
            <p:cNvSpPr/>
            <p:nvPr/>
          </p:nvSpPr>
          <p:spPr>
            <a:xfrm>
              <a:off x="7078418" y="592889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0" name="Straight Connector 89"/>
            <p:cNvCxnSpPr>
              <a:stCxn id="76" idx="1"/>
              <a:endCxn id="80" idx="5"/>
            </p:cNvCxnSpPr>
            <p:nvPr/>
          </p:nvCxnSpPr>
          <p:spPr>
            <a:xfrm flipH="1" flipV="1">
              <a:off x="6369201" y="5480466"/>
              <a:ext cx="255711" cy="303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9" idx="6"/>
              <a:endCxn id="80" idx="3"/>
            </p:cNvCxnSpPr>
            <p:nvPr/>
          </p:nvCxnSpPr>
          <p:spPr>
            <a:xfrm flipV="1">
              <a:off x="6024291" y="5480466"/>
              <a:ext cx="267937" cy="1719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1" idx="1"/>
              <a:endCxn id="83" idx="5"/>
            </p:cNvCxnSpPr>
            <p:nvPr/>
          </p:nvCxnSpPr>
          <p:spPr>
            <a:xfrm flipH="1" flipV="1">
              <a:off x="6008349" y="4798705"/>
              <a:ext cx="270619" cy="2568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82" idx="3"/>
              <a:endCxn id="81" idx="7"/>
            </p:cNvCxnSpPr>
            <p:nvPr/>
          </p:nvCxnSpPr>
          <p:spPr>
            <a:xfrm flipH="1">
              <a:off x="6355941" y="4877627"/>
              <a:ext cx="287615" cy="1779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87" idx="2"/>
              <a:endCxn id="76" idx="5"/>
            </p:cNvCxnSpPr>
            <p:nvPr/>
          </p:nvCxnSpPr>
          <p:spPr>
            <a:xfrm flipH="1" flipV="1">
              <a:off x="6701885" y="5861044"/>
              <a:ext cx="376533" cy="1222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86" idx="0"/>
              <a:endCxn id="76" idx="4"/>
            </p:cNvCxnSpPr>
            <p:nvPr/>
          </p:nvCxnSpPr>
          <p:spPr>
            <a:xfrm flipV="1">
              <a:off x="6554542" y="5876986"/>
              <a:ext cx="108857" cy="3167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85" idx="0"/>
              <a:endCxn id="79" idx="4"/>
            </p:cNvCxnSpPr>
            <p:nvPr/>
          </p:nvCxnSpPr>
          <p:spPr>
            <a:xfrm flipV="1">
              <a:off x="5915435" y="5706810"/>
              <a:ext cx="54428" cy="3780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84" idx="6"/>
              <a:endCxn id="79" idx="2"/>
            </p:cNvCxnSpPr>
            <p:nvPr/>
          </p:nvCxnSpPr>
          <p:spPr>
            <a:xfrm>
              <a:off x="5516716" y="5596115"/>
              <a:ext cx="398718" cy="562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5467203" y="4596933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0" name="Straight Connector 129"/>
            <p:cNvCxnSpPr>
              <a:stCxn id="83" idx="2"/>
              <a:endCxn id="129" idx="5"/>
            </p:cNvCxnSpPr>
            <p:nvPr/>
          </p:nvCxnSpPr>
          <p:spPr>
            <a:xfrm flipH="1" flipV="1">
              <a:off x="5560118" y="4689848"/>
              <a:ext cx="355316" cy="703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5954305" y="4293873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2" name="Straight Connector 131"/>
            <p:cNvCxnSpPr>
              <a:stCxn id="83" idx="0"/>
              <a:endCxn id="131" idx="4"/>
            </p:cNvCxnSpPr>
            <p:nvPr/>
          </p:nvCxnSpPr>
          <p:spPr>
            <a:xfrm flipV="1">
              <a:off x="5969863" y="4402730"/>
              <a:ext cx="38871" cy="3030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/>
            <p:cNvSpPr/>
            <p:nvPr/>
          </p:nvSpPr>
          <p:spPr>
            <a:xfrm>
              <a:off x="6658958" y="4382685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9" name="Straight Connector 138"/>
            <p:cNvCxnSpPr>
              <a:stCxn id="138" idx="3"/>
              <a:endCxn id="82" idx="0"/>
            </p:cNvCxnSpPr>
            <p:nvPr/>
          </p:nvCxnSpPr>
          <p:spPr>
            <a:xfrm>
              <a:off x="6674900" y="4475600"/>
              <a:ext cx="7143" cy="3091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7110214" y="4675855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41" name="Straight Connector 140"/>
            <p:cNvCxnSpPr>
              <a:stCxn id="140" idx="3"/>
              <a:endCxn id="82" idx="6"/>
            </p:cNvCxnSpPr>
            <p:nvPr/>
          </p:nvCxnSpPr>
          <p:spPr>
            <a:xfrm flipH="1">
              <a:off x="6736471" y="4768770"/>
              <a:ext cx="389685" cy="703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5005087" y="5333122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46" name="Straight Connector 145"/>
            <p:cNvCxnSpPr>
              <a:stCxn id="145" idx="5"/>
              <a:endCxn id="84" idx="1"/>
            </p:cNvCxnSpPr>
            <p:nvPr/>
          </p:nvCxnSpPr>
          <p:spPr>
            <a:xfrm>
              <a:off x="5098002" y="5426037"/>
              <a:ext cx="325799" cy="1315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5043573" y="575218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48" name="Straight Connector 147"/>
            <p:cNvCxnSpPr>
              <a:stCxn id="147" idx="6"/>
              <a:endCxn id="84" idx="3"/>
            </p:cNvCxnSpPr>
            <p:nvPr/>
          </p:nvCxnSpPr>
          <p:spPr>
            <a:xfrm flipV="1">
              <a:off x="5152430" y="5634601"/>
              <a:ext cx="271371" cy="1720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5487994" y="624813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50" name="Straight Connector 149"/>
            <p:cNvCxnSpPr>
              <a:stCxn id="149" idx="6"/>
              <a:endCxn id="85" idx="2"/>
            </p:cNvCxnSpPr>
            <p:nvPr/>
          </p:nvCxnSpPr>
          <p:spPr>
            <a:xfrm flipV="1">
              <a:off x="5596851" y="6139280"/>
              <a:ext cx="264155" cy="1632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5986797" y="6444080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52" name="Straight Connector 151"/>
            <p:cNvCxnSpPr>
              <a:stCxn id="151" idx="0"/>
              <a:endCxn id="85" idx="5"/>
            </p:cNvCxnSpPr>
            <p:nvPr/>
          </p:nvCxnSpPr>
          <p:spPr>
            <a:xfrm flipH="1" flipV="1">
              <a:off x="5953921" y="6177766"/>
              <a:ext cx="87305" cy="266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7397437" y="5664385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69" name="Straight Connector 168"/>
            <p:cNvCxnSpPr>
              <a:stCxn id="168" idx="3"/>
              <a:endCxn id="87" idx="7"/>
            </p:cNvCxnSpPr>
            <p:nvPr/>
          </p:nvCxnSpPr>
          <p:spPr>
            <a:xfrm flipH="1">
              <a:off x="7171333" y="5757300"/>
              <a:ext cx="242046" cy="1875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6804913" y="6498508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71" name="Straight Connector 170"/>
            <p:cNvCxnSpPr>
              <a:stCxn id="170" idx="1"/>
              <a:endCxn id="86" idx="5"/>
            </p:cNvCxnSpPr>
            <p:nvPr/>
          </p:nvCxnSpPr>
          <p:spPr>
            <a:xfrm flipH="1" flipV="1">
              <a:off x="6593028" y="6286623"/>
              <a:ext cx="227827" cy="2278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7303709" y="6261561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73" name="Straight Connector 172"/>
            <p:cNvCxnSpPr>
              <a:stCxn id="172" idx="0"/>
              <a:endCxn id="87" idx="5"/>
            </p:cNvCxnSpPr>
            <p:nvPr/>
          </p:nvCxnSpPr>
          <p:spPr>
            <a:xfrm flipH="1" flipV="1">
              <a:off x="7171333" y="6021812"/>
              <a:ext cx="186805" cy="2397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/>
            <p:nvPr/>
          </p:nvSpPr>
          <p:spPr>
            <a:xfrm>
              <a:off x="6235899" y="6510430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75" name="Straight Connector 174"/>
            <p:cNvCxnSpPr>
              <a:stCxn id="174" idx="0"/>
              <a:endCxn id="86" idx="3"/>
            </p:cNvCxnSpPr>
            <p:nvPr/>
          </p:nvCxnSpPr>
          <p:spPr>
            <a:xfrm flipV="1">
              <a:off x="6290328" y="6286623"/>
              <a:ext cx="225727" cy="2238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4505103" y="4026131"/>
              <a:ext cx="9064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Bethe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lattice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66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mean-field </a:t>
            </a:r>
            <a:r>
              <a:rPr lang="en-US" sz="4900" dirty="0" smtClean="0">
                <a:latin typeface="Symbol"/>
                <a:sym typeface="Symbol"/>
              </a:rPr>
              <a:t></a:t>
            </a:r>
            <a:r>
              <a:rPr lang="en-US" sz="4900" dirty="0" smtClean="0"/>
              <a:t> </a:t>
            </a:r>
            <a:r>
              <a:rPr lang="en-US" dirty="0" smtClean="0"/>
              <a:t>product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740" y="1636998"/>
            <a:ext cx="6429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mean-field </a:t>
            </a:r>
            <a:r>
              <a:rPr lang="en-US" sz="2000" dirty="0" err="1" smtClean="0">
                <a:latin typeface="Chalkboard"/>
                <a:cs typeface="Chalkboard"/>
              </a:rPr>
              <a:t>ansatz</a:t>
            </a:r>
            <a:r>
              <a:rPr lang="en-US" sz="2000" dirty="0" smtClean="0">
                <a:latin typeface="Chalkboard"/>
                <a:cs typeface="Chalkboard"/>
              </a:rPr>
              <a:t> for </a:t>
            </a:r>
            <a:r>
              <a:rPr lang="en-US" sz="2000" dirty="0">
                <a:latin typeface="Chalkboard"/>
                <a:cs typeface="Chalkboard"/>
              </a:rPr>
              <a:t>homogenous </a:t>
            </a:r>
            <a:r>
              <a:rPr lang="en-US" sz="2000" dirty="0" smtClean="0">
                <a:latin typeface="Chalkboard"/>
                <a:cs typeface="Chalkboard"/>
              </a:rPr>
              <a:t>systems:      </a:t>
            </a:r>
            <a:r>
              <a:rPr lang="en-US" sz="2000" dirty="0">
                <a:latin typeface="Chalkboard"/>
                <a:cs typeface="Chalkboard"/>
              </a:rPr>
              <a:t>|α⟩</a:t>
            </a:r>
            <a:r>
              <a:rPr lang="en-US" sz="2000" baseline="30000" dirty="0">
                <a:latin typeface="Chalkboard"/>
                <a:cs typeface="Chalkboard"/>
              </a:rPr>
              <a:t>⊗</a:t>
            </a:r>
            <a:r>
              <a:rPr lang="en-US" sz="2000" baseline="30000" dirty="0" smtClean="0">
                <a:latin typeface="Chalkboard"/>
                <a:cs typeface="Chalkboard"/>
              </a:rPr>
              <a:t>N</a:t>
            </a:r>
            <a:endParaRPr lang="en-US" sz="2000" baseline="30000" dirty="0"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740" y="2180127"/>
            <a:ext cx="6517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for </a:t>
            </a:r>
            <a:r>
              <a:rPr lang="en-US" sz="2000" dirty="0" err="1" smtClean="0">
                <a:latin typeface="Chalkboard"/>
                <a:cs typeface="Chalkboard"/>
              </a:rPr>
              <a:t>inhomogenous</a:t>
            </a:r>
            <a:r>
              <a:rPr lang="en-US" sz="2000" dirty="0" smtClean="0">
                <a:latin typeface="Chalkboard"/>
                <a:cs typeface="Chalkboard"/>
              </a:rPr>
              <a:t> systems:        |α</a:t>
            </a:r>
            <a:r>
              <a:rPr lang="en-US" sz="2000" baseline="-25000" dirty="0" smtClean="0">
                <a:latin typeface="Chalkboard"/>
                <a:cs typeface="Chalkboard"/>
              </a:rPr>
              <a:t>1</a:t>
            </a:r>
            <a:r>
              <a:rPr lang="en-US" sz="2000" dirty="0" smtClean="0">
                <a:latin typeface="Chalkboard"/>
                <a:cs typeface="Chalkboard"/>
              </a:rPr>
              <a:t>⟩⨂|α</a:t>
            </a:r>
            <a:r>
              <a:rPr lang="en-US" sz="2000" baseline="-25000" dirty="0" smtClean="0">
                <a:latin typeface="Chalkboard"/>
                <a:cs typeface="Chalkboard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⟩⨂…⨂|α</a:t>
            </a:r>
            <a:r>
              <a:rPr lang="en-US" sz="2000" baseline="-25000" dirty="0">
                <a:latin typeface="Chalkboard"/>
                <a:cs typeface="Chalkboard"/>
              </a:rPr>
              <a:t>N</a:t>
            </a:r>
            <a:r>
              <a:rPr lang="en-US" sz="2000" dirty="0" smtClean="0">
                <a:latin typeface="Chalkboard"/>
                <a:cs typeface="Chalkboard"/>
              </a:rPr>
              <a:t>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5253" y="2695873"/>
            <a:ext cx="8001360" cy="143779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halkboard"/>
              <a:cs typeface="Chalkboard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Result</a:t>
            </a:r>
            <a:r>
              <a:rPr lang="en-US" sz="2000" dirty="0" smtClean="0">
                <a:latin typeface="Chalkboard"/>
                <a:cs typeface="Chalkboard"/>
              </a:rPr>
              <a:t>: Controlled </a:t>
            </a:r>
            <a:r>
              <a:rPr lang="en-US" sz="2000" dirty="0">
                <a:latin typeface="Chalkboard"/>
                <a:cs typeface="Chalkboard"/>
              </a:rPr>
              <a:t>approximation to ground-state </a:t>
            </a:r>
            <a:r>
              <a:rPr lang="en-US" sz="2000" dirty="0" smtClean="0">
                <a:latin typeface="Chalkboard"/>
                <a:cs typeface="Chalkboard"/>
              </a:rPr>
              <a:t>energy with </a:t>
            </a:r>
            <a:r>
              <a:rPr lang="en-US" sz="2000" dirty="0">
                <a:latin typeface="Chalkboard"/>
                <a:cs typeface="Chalkboard"/>
              </a:rPr>
              <a:t>no homogeneity assumptions based only </a:t>
            </a:r>
            <a:r>
              <a:rPr lang="en-US" sz="2000" dirty="0" smtClean="0">
                <a:latin typeface="Chalkboard"/>
                <a:cs typeface="Chalkboard"/>
              </a:rPr>
              <a:t>on coordination </a:t>
            </a:r>
            <a:r>
              <a:rPr lang="en-US" sz="2000" dirty="0">
                <a:latin typeface="Chalkboard"/>
                <a:cs typeface="Chalkboard"/>
              </a:rPr>
              <a:t>number.      </a:t>
            </a:r>
            <a:r>
              <a:rPr lang="en-US" sz="2000" dirty="0" smtClean="0">
                <a:latin typeface="Chalkboard"/>
                <a:cs typeface="Chalkboard"/>
              </a:rPr>
              <a:t>                          </a:t>
            </a:r>
            <a:r>
              <a:rPr lang="en-US" sz="2000" dirty="0">
                <a:latin typeface="Chalkboard"/>
                <a:cs typeface="Chalkboard"/>
              </a:rPr>
              <a:t>[</a:t>
            </a:r>
            <a:r>
              <a:rPr lang="en-US" sz="2000" dirty="0" err="1">
                <a:latin typeface="Chalkboard"/>
                <a:cs typeface="Chalkboard"/>
              </a:rPr>
              <a:t>Brandão</a:t>
            </a:r>
            <a:r>
              <a:rPr lang="en-US" sz="2000" dirty="0">
                <a:latin typeface="Chalkboard"/>
                <a:cs typeface="Chalkboard"/>
              </a:rPr>
              <a:t>-H. 1310.0017]</a:t>
            </a:r>
          </a:p>
          <a:p>
            <a:pPr algn="ctr"/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822740" y="4399925"/>
            <a:ext cx="7284052" cy="129303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Application</a:t>
            </a:r>
            <a:r>
              <a:rPr lang="en-US" sz="2000" dirty="0" smtClean="0">
                <a:latin typeface="Chalkboard"/>
                <a:cs typeface="Chalkboard"/>
              </a:rPr>
              <a:t>: “No low-energy trivial states” conjecture </a:t>
            </a:r>
            <a:r>
              <a:rPr lang="en-US" sz="2000" dirty="0">
                <a:latin typeface="Chalkboard"/>
                <a:cs typeface="Chalkboard"/>
              </a:rPr>
              <a:t>[</a:t>
            </a:r>
            <a:r>
              <a:rPr lang="en-US" sz="2000" dirty="0" smtClean="0">
                <a:latin typeface="Chalkboard"/>
                <a:cs typeface="Chalkboard"/>
              </a:rPr>
              <a:t>Freedman-Hastings] states that there exist Hamiltonians where all low-energy states have topological order.</a:t>
            </a:r>
            <a:endParaRPr lang="en-US" sz="2000" dirty="0"/>
          </a:p>
          <a:p>
            <a:r>
              <a:rPr lang="en-US" sz="2000" dirty="0" smtClean="0">
                <a:latin typeface="Chalkboard"/>
                <a:cs typeface="Chalkboard"/>
              </a:rPr>
              <a:t> ∴ This can only be possible with low coordination number.</a:t>
            </a:r>
          </a:p>
        </p:txBody>
      </p:sp>
    </p:spTree>
    <p:extLst>
      <p:ext uri="{BB962C8B-B14F-4D97-AF65-F5344CB8AC3E}">
        <p14:creationId xmlns:p14="http://schemas.microsoft.com/office/powerpoint/2010/main" val="61732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#2: optimization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6270" y="1550894"/>
            <a:ext cx="58657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Given a </a:t>
            </a:r>
            <a:r>
              <a:rPr lang="en-US" sz="2400" dirty="0" err="1" smtClean="0">
                <a:latin typeface="Chalkboard"/>
                <a:cs typeface="Chalkboard"/>
              </a:rPr>
              <a:t>Hermitian</a:t>
            </a:r>
            <a:r>
              <a:rPr lang="en-US" sz="2400" dirty="0" smtClean="0">
                <a:latin typeface="Chalkboard"/>
                <a:cs typeface="Chalkboard"/>
              </a:rPr>
              <a:t> matrix </a:t>
            </a:r>
            <a:r>
              <a:rPr lang="en-US" sz="2400" dirty="0" smtClean="0">
                <a:solidFill>
                  <a:schemeClr val="accent1"/>
                </a:solidFill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max</a:t>
            </a:r>
            <a:r>
              <a:rPr lang="en-US" sz="2400" baseline="-25000" dirty="0" smtClean="0">
                <a:latin typeface="Chalkboard"/>
                <a:cs typeface="Chalkboard"/>
              </a:rPr>
              <a:t>α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h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|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1D86CD"/>
                </a:solidFill>
                <a:latin typeface="Chalkboard"/>
                <a:cs typeface="Chalkboard"/>
              </a:rPr>
              <a:t>M </a:t>
            </a:r>
            <a:r>
              <a:rPr lang="en-US" sz="2400" dirty="0" smtClean="0">
                <a:latin typeface="Chalkboard"/>
                <a:cs typeface="Chalkboard"/>
              </a:rPr>
              <a:t>|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</a:t>
            </a:r>
            <a:r>
              <a:rPr lang="en-US" sz="2400" dirty="0" err="1" smtClean="0">
                <a:latin typeface="cmsy10"/>
                <a:ea typeface="cmsy10"/>
                <a:cs typeface="cmsy10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is easy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max</a:t>
            </a:r>
            <a:r>
              <a:rPr lang="en-US" sz="2400" baseline="-25000" dirty="0" smtClean="0">
                <a:latin typeface="Chalkboard"/>
                <a:cs typeface="Chalkboard"/>
              </a:rPr>
              <a:t>α,β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h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α⨂β</a:t>
            </a:r>
            <a:r>
              <a:rPr lang="en-US" sz="2400" dirty="0" smtClean="0">
                <a:latin typeface="Chalkboard"/>
                <a:cs typeface="Chalkboard"/>
              </a:rPr>
              <a:t>| </a:t>
            </a:r>
            <a:r>
              <a:rPr lang="en-US" sz="2400" dirty="0" smtClean="0">
                <a:solidFill>
                  <a:srgbClr val="1D86CD"/>
                </a:solidFill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>
                <a:latin typeface="Chalkboard"/>
                <a:cs typeface="Chalkboard"/>
              </a:rPr>
              <a:t>|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α⨂β</a:t>
            </a:r>
            <a:r>
              <a:rPr lang="en-US" sz="2400" dirty="0" err="1" smtClean="0">
                <a:latin typeface="cmsy10"/>
                <a:ea typeface="cmsy10"/>
                <a:cs typeface="cmsy10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is hard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7075" y="3169670"/>
            <a:ext cx="6884299" cy="3391139"/>
            <a:chOff x="167075" y="3169670"/>
            <a:chExt cx="6884299" cy="3391139"/>
          </a:xfrm>
        </p:grpSpPr>
        <p:grpSp>
          <p:nvGrpSpPr>
            <p:cNvPr id="26" name="Group 25"/>
            <p:cNvGrpSpPr/>
            <p:nvPr/>
          </p:nvGrpSpPr>
          <p:grpSpPr>
            <a:xfrm>
              <a:off x="167075" y="3308290"/>
              <a:ext cx="5640290" cy="3252519"/>
              <a:chOff x="419100" y="3308290"/>
              <a:chExt cx="5640290" cy="325251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743534" y="4054079"/>
                <a:ext cx="5315856" cy="2506730"/>
                <a:chOff x="667334" y="4104879"/>
                <a:chExt cx="5315856" cy="250673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667334" y="5932783"/>
                  <a:ext cx="592113" cy="59211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100000">
                      <a:srgbClr val="FF0000"/>
                    </a:gs>
                  </a:gsLst>
                  <a:lin ang="5400000" scaled="0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Chalkboard"/>
                      <a:cs typeface="Chalkboard"/>
                    </a:rPr>
                    <a:t>B</a:t>
                  </a:r>
                  <a:r>
                    <a:rPr lang="en-US" baseline="-25000" dirty="0" smtClean="0">
                      <a:latin typeface="Chalkboard"/>
                      <a:cs typeface="Chalkboard"/>
                    </a:rPr>
                    <a:t>1</a:t>
                  </a:r>
                  <a:endParaRPr lang="en-US" dirty="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482904" y="5977115"/>
                  <a:ext cx="592113" cy="59211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100000">
                      <a:srgbClr val="FF0000"/>
                    </a:gs>
                  </a:gsLst>
                  <a:lin ang="5400000" scaled="0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Chalkboard"/>
                      <a:cs typeface="Chalkboard"/>
                    </a:rPr>
                    <a:t>B</a:t>
                  </a:r>
                  <a:r>
                    <a:rPr lang="en-US" baseline="-25000" dirty="0" smtClean="0">
                      <a:latin typeface="Chalkboard"/>
                      <a:cs typeface="Chalkboard"/>
                    </a:rPr>
                    <a:t>2</a:t>
                  </a:r>
                  <a:endParaRPr lang="en-US" baseline="-25000" dirty="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823433" y="5977115"/>
                  <a:ext cx="592113" cy="59211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100000">
                      <a:srgbClr val="FF0000"/>
                    </a:gs>
                  </a:gsLst>
                  <a:lin ang="5400000" scaled="0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Chalkboard"/>
                      <a:cs typeface="Chalkboard"/>
                    </a:rPr>
                    <a:t>B</a:t>
                  </a:r>
                  <a:r>
                    <a:rPr lang="en-US" baseline="-25000" dirty="0" smtClean="0">
                      <a:latin typeface="Chalkboard"/>
                      <a:cs typeface="Chalkboard"/>
                    </a:rPr>
                    <a:t>3</a:t>
                  </a:r>
                  <a:endParaRPr lang="en-US" dirty="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273286" y="6019496"/>
                  <a:ext cx="592113" cy="59211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100000">
                      <a:srgbClr val="FF0000"/>
                    </a:gs>
                  </a:gsLst>
                  <a:lin ang="5400000" scaled="0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Chalkboard"/>
                      <a:cs typeface="Chalkboard"/>
                    </a:rPr>
                    <a:t>B</a:t>
                  </a:r>
                  <a:r>
                    <a:rPr lang="en-US" baseline="-25000" dirty="0" smtClean="0">
                      <a:latin typeface="Chalkboard"/>
                      <a:cs typeface="Chalkboard"/>
                    </a:rPr>
                    <a:t>4</a:t>
                  </a:r>
                  <a:endParaRPr lang="en-US" dirty="0"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084232" y="4104879"/>
                  <a:ext cx="592113" cy="59211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100000">
                      <a:srgbClr val="FF0000"/>
                    </a:gs>
                  </a:gsLst>
                  <a:lin ang="5400000" scaled="0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Chalkboard"/>
                      <a:cs typeface="Chalkboard"/>
                    </a:rPr>
                    <a:t>A</a:t>
                  </a:r>
                  <a:endParaRPr lang="en-US" dirty="0">
                    <a:latin typeface="Chalkboard"/>
                    <a:cs typeface="Chalkboard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36" idx="2"/>
                  <a:endCxn id="30" idx="7"/>
                </p:cNvCxnSpPr>
                <p:nvPr/>
              </p:nvCxnSpPr>
              <p:spPr>
                <a:xfrm flipH="1">
                  <a:off x="1172734" y="4400936"/>
                  <a:ext cx="1911498" cy="1618560"/>
                </a:xfrm>
                <a:prstGeom prst="straightConnector1">
                  <a:avLst/>
                </a:prstGeom>
                <a:ln w="57150" cmpd="sng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stCxn id="36" idx="3"/>
                  <a:endCxn id="31" idx="0"/>
                </p:cNvCxnSpPr>
                <p:nvPr/>
              </p:nvCxnSpPr>
              <p:spPr>
                <a:xfrm flipH="1">
                  <a:off x="2778961" y="4610279"/>
                  <a:ext cx="391984" cy="1366836"/>
                </a:xfrm>
                <a:prstGeom prst="straightConnector1">
                  <a:avLst/>
                </a:prstGeom>
                <a:ln w="57150" cmpd="sng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" name="Picture 38" descr="latex-image-1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91" y="5146550"/>
                  <a:ext cx="821208" cy="303490"/>
                </a:xfrm>
                <a:prstGeom prst="rect">
                  <a:avLst/>
                </a:prstGeom>
              </p:spPr>
            </p:pic>
            <p:pic>
              <p:nvPicPr>
                <p:cNvPr id="40" name="Picture 39" descr="latex-image-1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0109" y="5582424"/>
                  <a:ext cx="782994" cy="289367"/>
                </a:xfrm>
                <a:prstGeom prst="rect">
                  <a:avLst/>
                </a:prstGeom>
              </p:spPr>
            </p:pic>
            <p:cxnSp>
              <p:nvCxnSpPr>
                <p:cNvPr id="41" name="Straight Arrow Connector 40"/>
                <p:cNvCxnSpPr>
                  <a:stCxn id="36" idx="5"/>
                  <a:endCxn id="33" idx="0"/>
                </p:cNvCxnSpPr>
                <p:nvPr/>
              </p:nvCxnSpPr>
              <p:spPr>
                <a:xfrm>
                  <a:off x="3589632" y="4610279"/>
                  <a:ext cx="529858" cy="1366836"/>
                </a:xfrm>
                <a:prstGeom prst="straightConnector1">
                  <a:avLst/>
                </a:prstGeom>
                <a:ln w="57150" cmpd="sng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2" name="Picture 41" descr="latex-image-1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3969" y="5450040"/>
                  <a:ext cx="803153" cy="296817"/>
                </a:xfrm>
                <a:prstGeom prst="rect">
                  <a:avLst/>
                </a:prstGeom>
              </p:spPr>
            </p:pic>
            <p:cxnSp>
              <p:nvCxnSpPr>
                <p:cNvPr id="43" name="Straight Arrow Connector 42"/>
                <p:cNvCxnSpPr>
                  <a:stCxn id="36" idx="6"/>
                  <a:endCxn id="35" idx="0"/>
                </p:cNvCxnSpPr>
                <p:nvPr/>
              </p:nvCxnSpPr>
              <p:spPr>
                <a:xfrm>
                  <a:off x="3676345" y="4400936"/>
                  <a:ext cx="1892998" cy="1618560"/>
                </a:xfrm>
                <a:prstGeom prst="straightConnector1">
                  <a:avLst/>
                </a:prstGeom>
                <a:ln w="57150" cmpd="sng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4" name="Picture 43" descr="latex-image-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813" y="5136972"/>
                  <a:ext cx="887377" cy="324417"/>
                </a:xfrm>
                <a:prstGeom prst="rect">
                  <a:avLst/>
                </a:prstGeom>
              </p:spPr>
            </p:pic>
          </p:grpSp>
          <p:sp>
            <p:nvSpPr>
              <p:cNvPr id="29" name="TextBox 28"/>
              <p:cNvSpPr txBox="1"/>
              <p:nvPr/>
            </p:nvSpPr>
            <p:spPr>
              <a:xfrm>
                <a:off x="419100" y="3308290"/>
                <a:ext cx="2593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halkboard"/>
                    <a:cs typeface="Chalkboard"/>
                  </a:rPr>
                  <a:t>Approximate with</a:t>
                </a:r>
              </a:p>
            </p:txBody>
          </p:sp>
        </p:grp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609" y="3169670"/>
              <a:ext cx="4293765" cy="737314"/>
            </a:xfrm>
            <a:prstGeom prst="rect">
              <a:avLst/>
            </a:prstGeom>
          </p:spPr>
        </p:pic>
      </p:grpSp>
      <p:sp>
        <p:nvSpPr>
          <p:cNvPr id="45" name="Rounded Rectangle 44"/>
          <p:cNvSpPr/>
          <p:nvPr/>
        </p:nvSpPr>
        <p:spPr>
          <a:xfrm>
            <a:off x="5943600" y="4398086"/>
            <a:ext cx="3133090" cy="205973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Computational effort: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400" baseline="30000" dirty="0" err="1" smtClean="0">
                <a:solidFill>
                  <a:srgbClr val="FFFF00"/>
                </a:solidFill>
                <a:latin typeface="Chalkboard"/>
                <a:cs typeface="Chalkboard"/>
              </a:rPr>
              <a:t>O</a:t>
            </a:r>
            <a:r>
              <a:rPr lang="en-US" sz="2400" baseline="30000" dirty="0">
                <a:solidFill>
                  <a:srgbClr val="FFFF00"/>
                </a:solidFill>
                <a:latin typeface="Chalkboard"/>
                <a:cs typeface="Chalkboard"/>
              </a:rPr>
              <a:t>(k)</a:t>
            </a:r>
            <a:endParaRPr lang="en-US" sz="2000" baseline="30000" dirty="0">
              <a:solidFill>
                <a:srgbClr val="FFFF00"/>
              </a:solidFill>
              <a:latin typeface="Chalkboard"/>
              <a:cs typeface="Chalkboard"/>
            </a:endParaRPr>
          </a:p>
          <a:p>
            <a:pPr lvl="0"/>
            <a:endParaRPr lang="en-US" sz="2000" dirty="0">
              <a:solidFill>
                <a:prstClr val="white"/>
              </a:solidFill>
              <a:latin typeface="Chalkboard"/>
              <a:cs typeface="Chalkboard"/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Key question:</a:t>
            </a:r>
            <a:b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</a:br>
            <a:r>
              <a:rPr lang="en-US" sz="2000" dirty="0">
                <a:solidFill>
                  <a:prstClr val="white"/>
                </a:solidFill>
                <a:latin typeface="Chalkboard"/>
                <a:cs typeface="Chalkboard"/>
              </a:rPr>
              <a:t>approximation error as a function of k and </a:t>
            </a:r>
            <a:r>
              <a:rPr lang="en-US" sz="2000" dirty="0" smtClean="0">
                <a:solidFill>
                  <a:prstClr val="white"/>
                </a:solidFill>
                <a:latin typeface="Chalkboard"/>
                <a:cs typeface="Chalkboard"/>
              </a:rPr>
              <a:t>d</a:t>
            </a:r>
            <a:endParaRPr lang="en-US" sz="2000" dirty="0">
              <a:solidFill>
                <a:prstClr val="white"/>
              </a:solidFill>
              <a:latin typeface="Chalkboard"/>
              <a:cs typeface="Chalkboard"/>
            </a:endParaRPr>
          </a:p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294624" y="1228849"/>
            <a:ext cx="2782066" cy="1323439"/>
            <a:chOff x="6294624" y="1228849"/>
            <a:chExt cx="2782066" cy="1323439"/>
          </a:xfrm>
        </p:grpSpPr>
        <p:sp>
          <p:nvSpPr>
            <p:cNvPr id="3" name="TextBox 2"/>
            <p:cNvSpPr txBox="1"/>
            <p:nvPr/>
          </p:nvSpPr>
          <p:spPr>
            <a:xfrm>
              <a:off x="6853004" y="1228849"/>
              <a:ext cx="22236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connections to: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latin typeface="Chalkboard"/>
                  <a:cs typeface="Chalkboard"/>
                </a:rPr>
                <a:t>polynomial opt.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latin typeface="Chalkboard"/>
                  <a:cs typeface="Chalkboard"/>
                </a:rPr>
                <a:t>unique games 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conjecture</a:t>
              </a:r>
            </a:p>
          </p:txBody>
        </p:sp>
        <p:cxnSp>
          <p:nvCxnSpPr>
            <p:cNvPr id="7" name="Straight Arrow Connector 6"/>
            <p:cNvCxnSpPr>
              <a:endCxn id="3" idx="1"/>
            </p:cNvCxnSpPr>
            <p:nvPr/>
          </p:nvCxnSpPr>
          <p:spPr>
            <a:xfrm flipV="1">
              <a:off x="6294624" y="1890569"/>
              <a:ext cx="558380" cy="5756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595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10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speculative application:</a:t>
            </a:r>
            <a:br>
              <a:rPr lang="en-US" dirty="0"/>
            </a:br>
            <a:r>
              <a:rPr lang="en-US" dirty="0"/>
              <a:t>simulating lightly-entangled</a:t>
            </a:r>
            <a:br>
              <a:rPr lang="en-US" dirty="0"/>
            </a:br>
            <a:r>
              <a:rPr lang="en-US" dirty="0"/>
              <a:t>quantum systems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548" y="2273191"/>
            <a:ext cx="8486556" cy="2875379"/>
            <a:chOff x="162548" y="2273191"/>
            <a:chExt cx="8486556" cy="2875379"/>
          </a:xfrm>
        </p:grpSpPr>
        <p:sp>
          <p:nvSpPr>
            <p:cNvPr id="8" name="TextBox 7"/>
            <p:cNvSpPr txBox="1"/>
            <p:nvPr/>
          </p:nvSpPr>
          <p:spPr>
            <a:xfrm>
              <a:off x="1253849" y="2273191"/>
              <a:ext cx="6810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Original motivation for quantum computing</a:t>
              </a:r>
              <a:r>
                <a:rPr lang="en-US" sz="2000" dirty="0" smtClean="0">
                  <a:latin typeface="Chalkboard"/>
                  <a:cs typeface="Chalkboard"/>
                </a:rPr>
                <a:t> [Feynman </a:t>
              </a:r>
              <a:r>
                <a:rPr lang="fr-FR" sz="2000" dirty="0" smtClean="0">
                  <a:latin typeface="Chalkboard"/>
                  <a:cs typeface="Chalkboard"/>
                </a:rPr>
                <a:t>’</a:t>
              </a:r>
              <a:r>
                <a:rPr lang="en-US" sz="2000" dirty="0" smtClean="0">
                  <a:latin typeface="Chalkboard"/>
                  <a:cs typeface="Chalkboard"/>
                </a:rPr>
                <a:t>82]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8519" y="3103202"/>
              <a:ext cx="1590585" cy="1844842"/>
            </a:xfrm>
            <a:prstGeom prst="rect">
              <a:avLst/>
            </a:prstGeom>
          </p:spPr>
        </p:pic>
        <p:sp>
          <p:nvSpPr>
            <p:cNvPr id="13" name="Oval Callout 12"/>
            <p:cNvSpPr/>
            <p:nvPr/>
          </p:nvSpPr>
          <p:spPr>
            <a:xfrm>
              <a:off x="162548" y="3103202"/>
              <a:ext cx="5614737" cy="2045368"/>
            </a:xfrm>
            <a:prstGeom prst="wedgeEllipseCallout">
              <a:avLst>
                <a:gd name="adj1" fmla="val 68763"/>
                <a:gd name="adj2" fmla="val -75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halkboard"/>
                  <a:cs typeface="Chalkboard"/>
                </a:rPr>
                <a:t>Nature isn't classical, dammit, and if you want to make a simulation of Nature, you'd better make it quantum mechanical, and by golly it's a wonderful problem, because it doesn't look so easy.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769" y="5638485"/>
            <a:ext cx="8009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modern translation</a:t>
            </a:r>
            <a:r>
              <a:rPr lang="en-US" sz="2000" dirty="0" smtClean="0">
                <a:latin typeface="Chalkboard"/>
                <a:cs typeface="Chalkboard"/>
              </a:rPr>
              <a:t>: </a:t>
            </a:r>
            <a:r>
              <a:rPr lang="en-US" sz="2000" dirty="0" err="1" smtClean="0">
                <a:latin typeface="Chalkboard"/>
                <a:cs typeface="Chalkboard"/>
              </a:rPr>
              <a:t>Unentangled</a:t>
            </a:r>
            <a:r>
              <a:rPr lang="en-US" sz="2000" dirty="0" smtClean="0">
                <a:latin typeface="Chalkboard"/>
                <a:cs typeface="Chalkboard"/>
              </a:rPr>
              <a:t> quantum systems can be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smtClean="0">
                <a:latin typeface="Chalkboard"/>
                <a:cs typeface="Chalkboard"/>
              </a:rPr>
              <a:t>simulated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classically but in general we need quantum computers for this.</a:t>
            </a:r>
          </a:p>
        </p:txBody>
      </p:sp>
    </p:spTree>
    <p:extLst>
      <p:ext uri="{BB962C8B-B14F-4D97-AF65-F5344CB8AC3E}">
        <p14:creationId xmlns:p14="http://schemas.microsoft.com/office/powerpoint/2010/main" val="149846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128"/>
            <a:ext cx="7770813" cy="10742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low-entanglement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3655" y="2158790"/>
            <a:ext cx="1446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classically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simulatable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0691" y="2290174"/>
            <a:ext cx="13332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supports</a:t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>
                <a:latin typeface="Chalkboard"/>
                <a:cs typeface="Chalkboard"/>
              </a:rPr>
              <a:t>universal</a:t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>
                <a:latin typeface="Chalkboard"/>
                <a:cs typeface="Chalkboard"/>
              </a:rPr>
              <a:t>quantum</a:t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>
                <a:latin typeface="Chalkboard"/>
                <a:cs typeface="Chalkboard"/>
              </a:rPr>
              <a:t>computing</a:t>
            </a:r>
            <a:endParaRPr lang="en-US" sz="2000" dirty="0" smtClean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423" y="2153024"/>
            <a:ext cx="13332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supports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universal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classical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857" y="1945249"/>
            <a:ext cx="496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Chalkboard"/>
                <a:cs typeface="Chalkboard"/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75810" y="1874122"/>
            <a:ext cx="7280167" cy="0"/>
          </a:xfrm>
          <a:prstGeom prst="straightConnector1">
            <a:avLst/>
          </a:prstGeom>
          <a:ln w="57150" cmpd="sng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84970" y="1371770"/>
            <a:ext cx="292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degree of entanglement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75899" y="2957220"/>
            <a:ext cx="4261077" cy="3389951"/>
            <a:chOff x="3875899" y="3316635"/>
            <a:chExt cx="4261077" cy="3389951"/>
          </a:xfrm>
        </p:grpSpPr>
        <p:sp>
          <p:nvSpPr>
            <p:cNvPr id="3" name="TextBox 2"/>
            <p:cNvSpPr txBox="1"/>
            <p:nvPr/>
          </p:nvSpPr>
          <p:spPr>
            <a:xfrm>
              <a:off x="3875899" y="5690923"/>
              <a:ext cx="426107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≈0.1ns single-</a:t>
              </a:r>
              <a:r>
                <a:rPr lang="en-US" sz="2000" dirty="0" err="1" smtClean="0">
                  <a:latin typeface="Chalkboard"/>
                  <a:cs typeface="Chalkboard"/>
                </a:rPr>
                <a:t>qubit</a:t>
              </a:r>
              <a:r>
                <a:rPr lang="en-US" sz="2000" dirty="0" smtClean="0">
                  <a:latin typeface="Chalkboard"/>
                  <a:cs typeface="Chalkboard"/>
                </a:rPr>
                <a:t> Rabi oscillations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≈2.5ns </a:t>
              </a:r>
              <a:r>
                <a:rPr lang="en-US" sz="2000" dirty="0" err="1" smtClean="0">
                  <a:latin typeface="Chalkboard"/>
                  <a:cs typeface="Chalkboard"/>
                </a:rPr>
                <a:t>decoherence</a:t>
              </a:r>
              <a:r>
                <a:rPr lang="en-US" sz="2000" dirty="0" smtClean="0">
                  <a:latin typeface="Chalkboard"/>
                  <a:cs typeface="Chalkboard"/>
                </a:rPr>
                <a:t> time</a:t>
              </a:r>
            </a:p>
            <a:p>
              <a:r>
                <a:rPr lang="en-US" sz="2000" smtClean="0">
                  <a:latin typeface="Chalkboard"/>
                  <a:cs typeface="Chalkboard"/>
                </a:rPr>
                <a:t>≈10µs </a:t>
              </a:r>
              <a:r>
                <a:rPr lang="en-US" sz="2000" dirty="0" smtClean="0">
                  <a:latin typeface="Chalkboard"/>
                  <a:cs typeface="Chalkboard"/>
                </a:rPr>
                <a:t>computation time</a:t>
              </a:r>
            </a:p>
          </p:txBody>
        </p:sp>
        <p:pic>
          <p:nvPicPr>
            <p:cNvPr id="12" name="Picture 11" descr="d-wave-quantum-compute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8980" y="3316635"/>
              <a:ext cx="2194985" cy="240368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95376" y="3476463"/>
            <a:ext cx="2493333" cy="147422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halkboard"/>
                <a:cs typeface="Chalkboard"/>
              </a:rPr>
              <a:t>Open question</a:t>
            </a:r>
            <a:r>
              <a:rPr lang="en-US" dirty="0" smtClean="0">
                <a:latin typeface="Chalkboard"/>
                <a:cs typeface="Chalkboard"/>
              </a:rPr>
              <a:t>:</a:t>
            </a:r>
            <a:br>
              <a:rPr lang="en-US" dirty="0" smtClean="0">
                <a:latin typeface="Chalkboard"/>
                <a:cs typeface="Chalkboard"/>
              </a:rPr>
            </a:br>
            <a:r>
              <a:rPr lang="en-US" dirty="0" smtClean="0">
                <a:latin typeface="Chalkboard"/>
                <a:cs typeface="Chalkboard"/>
              </a:rPr>
              <a:t>Are there good </a:t>
            </a:r>
            <a:r>
              <a:rPr lang="en-US" dirty="0">
                <a:latin typeface="Chalkboard"/>
                <a:cs typeface="Chalkboard"/>
              </a:rPr>
              <a:t>classical simulations</a:t>
            </a:r>
            <a:br>
              <a:rPr lang="en-US" dirty="0">
                <a:latin typeface="Chalkboard"/>
                <a:cs typeface="Chalkboard"/>
              </a:rPr>
            </a:br>
            <a:r>
              <a:rPr lang="en-US" dirty="0">
                <a:latin typeface="Chalkboard"/>
                <a:cs typeface="Chalkboard"/>
              </a:rPr>
              <a:t>of lightly-entangled</a:t>
            </a:r>
            <a:br>
              <a:rPr lang="en-US" dirty="0">
                <a:latin typeface="Chalkboard"/>
                <a:cs typeface="Chalkboard"/>
              </a:rPr>
            </a:br>
            <a:r>
              <a:rPr lang="en-US" dirty="0">
                <a:latin typeface="Chalkboard"/>
                <a:cs typeface="Chalkboard"/>
              </a:rPr>
              <a:t>quantum systems</a:t>
            </a:r>
            <a:r>
              <a:rPr lang="en-US" dirty="0" smtClean="0">
                <a:latin typeface="Chalkboard"/>
                <a:cs typeface="Chalkboard"/>
              </a:rPr>
              <a:t>?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655" y="5028291"/>
            <a:ext cx="36728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Idea</a:t>
            </a:r>
            <a:r>
              <a:rPr lang="en-US" sz="2000" dirty="0" smtClean="0">
                <a:latin typeface="Chalkboard"/>
                <a:cs typeface="Chalkboard"/>
              </a:rPr>
              <a:t>: model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k</a:t>
            </a:r>
            <a:r>
              <a:rPr lang="en-US" sz="2000" dirty="0" smtClean="0">
                <a:latin typeface="Chalkboard"/>
                <a:cs typeface="Chalkboard"/>
              </a:rPr>
              <a:t>-body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reduced density matrices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where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k</a:t>
            </a:r>
            <a:r>
              <a:rPr lang="en-US" sz="2000" dirty="0" smtClean="0">
                <a:latin typeface="Chalkboard"/>
                <a:cs typeface="Chalkboard"/>
              </a:rPr>
              <a:t> scales with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entanglement.  cf. results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for ground states in 1310.0017.</a:t>
            </a:r>
          </a:p>
        </p:txBody>
      </p:sp>
    </p:spTree>
    <p:extLst>
      <p:ext uri="{BB962C8B-B14F-4D97-AF65-F5344CB8AC3E}">
        <p14:creationId xmlns:p14="http://schemas.microsoft.com/office/powerpoint/2010/main" val="181162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7658" y="4093655"/>
            <a:ext cx="5028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all papers: http://</a:t>
            </a:r>
            <a:r>
              <a:rPr lang="en-US" sz="2000" dirty="0" err="1" smtClean="0">
                <a:latin typeface="Chalkboard"/>
                <a:cs typeface="Chalkboard"/>
              </a:rPr>
              <a:t>web.mit.edu</a:t>
            </a:r>
            <a:r>
              <a:rPr lang="en-US" sz="2000" dirty="0" smtClean="0">
                <a:latin typeface="Chalkboard"/>
                <a:cs typeface="Chalkboard"/>
              </a:rPr>
              <a:t>/</a:t>
            </a:r>
            <a:r>
              <a:rPr lang="en-US" sz="2000" dirty="0" err="1" smtClean="0">
                <a:latin typeface="Chalkboard"/>
                <a:cs typeface="Chalkboard"/>
              </a:rPr>
              <a:t>aram</a:t>
            </a:r>
            <a:r>
              <a:rPr lang="en-US" sz="2000" dirty="0" smtClean="0">
                <a:latin typeface="Chalkboard"/>
                <a:cs typeface="Chalkboard"/>
              </a:rPr>
              <a:t>/www/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39646"/>
              </p:ext>
            </p:extLst>
          </p:nvPr>
        </p:nvGraphicFramePr>
        <p:xfrm>
          <a:off x="1364244" y="1868245"/>
          <a:ext cx="6096000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9574"/>
                <a:gridCol w="21164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Product test and hardness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1001.0017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New monogamy</a:t>
                      </a:r>
                      <a:r>
                        <a:rPr lang="en-US" sz="2000" baseline="0" dirty="0" smtClean="0">
                          <a:latin typeface="Chalkboard"/>
                          <a:cs typeface="Chalkboard"/>
                        </a:rPr>
                        <a:t> relations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1210.6367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Application to optimization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1205.4484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Application to mean-field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halkboard"/>
                          <a:cs typeface="Chalkboard"/>
                        </a:rPr>
                        <a:t>1310.0017</a:t>
                      </a:r>
                      <a:endParaRPr lang="en-US" sz="20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1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 of quantum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Heisenberg’s uncertainty principle</a:t>
            </a:r>
          </a:p>
          <a:p>
            <a:r>
              <a:rPr lang="en-US" sz="2400" dirty="0" smtClean="0"/>
              <a:t>Topological effects</a:t>
            </a:r>
          </a:p>
          <a:p>
            <a:r>
              <a:rPr lang="en-US" sz="2400" dirty="0" smtClean="0"/>
              <a:t>Entanglement</a:t>
            </a:r>
          </a:p>
          <a:p>
            <a:r>
              <a:rPr lang="en-US" sz="2400" u="sng" dirty="0" smtClean="0"/>
              <a:t>Exponential complexity: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Simulating </a:t>
            </a:r>
            <a:r>
              <a:rPr lang="en-US" sz="24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/>
              <a:t> objects</a:t>
            </a:r>
            <a:br>
              <a:rPr lang="en-US" sz="2400" dirty="0" smtClean="0"/>
            </a:br>
            <a:r>
              <a:rPr lang="en-US" sz="2400" dirty="0" smtClean="0"/>
              <a:t>requires effort </a:t>
            </a:r>
            <a:r>
              <a:rPr lang="en-US" sz="2400" dirty="0" smtClean="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»</a:t>
            </a:r>
            <a:r>
              <a:rPr lang="en-US" sz="2400" dirty="0" err="1" smtClean="0">
                <a:solidFill>
                  <a:srgbClr val="FFFF00"/>
                </a:solidFill>
              </a:rPr>
              <a:t>exp</a:t>
            </a:r>
            <a:r>
              <a:rPr lang="en-US" sz="2400" dirty="0" smtClean="0">
                <a:solidFill>
                  <a:srgbClr val="FFFF00"/>
                </a:solidFill>
              </a:rPr>
              <a:t>(N)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781" y="2613654"/>
            <a:ext cx="3962947" cy="30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doctrine of quantum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91339"/>
            <a:ext cx="7770813" cy="2334823"/>
          </a:xfrm>
        </p:spPr>
        <p:txBody>
          <a:bodyPr/>
          <a:lstStyle/>
          <a:p>
            <a:r>
              <a:rPr lang="en-US" dirty="0" smtClean="0"/>
              <a:t>Abstract away physics to device-independent fundamentals: “qubits”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operational</a:t>
            </a:r>
            <a:r>
              <a:rPr lang="en-US" dirty="0" smtClean="0"/>
              <a:t> rather than </a:t>
            </a:r>
            <a:r>
              <a:rPr lang="en-US" dirty="0" smtClean="0">
                <a:solidFill>
                  <a:srgbClr val="FFFF00"/>
                </a:solidFill>
              </a:rPr>
              <a:t>foundational</a:t>
            </a:r>
            <a:r>
              <a:rPr lang="en-US" dirty="0" smtClean="0"/>
              <a:t> statements:</a:t>
            </a:r>
            <a:br>
              <a:rPr lang="en-US" dirty="0" smtClean="0"/>
            </a:br>
            <a:r>
              <a:rPr lang="en-US" dirty="0" smtClean="0"/>
              <a:t>Not “what is quantum information” but “what can we do with quantum information.”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04822" y="1550894"/>
            <a:ext cx="6001327" cy="1907311"/>
            <a:chOff x="1404822" y="1550894"/>
            <a:chExt cx="6001327" cy="1907311"/>
          </a:xfrm>
        </p:grpSpPr>
        <p:pic>
          <p:nvPicPr>
            <p:cNvPr id="4" name="Picture 3" descr="lemon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91" b="98309" l="8065" r="958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822" y="1550894"/>
              <a:ext cx="1356342" cy="1811373"/>
            </a:xfrm>
            <a:prstGeom prst="rect">
              <a:avLst/>
            </a:prstGeom>
          </p:spPr>
        </p:pic>
        <p:pic>
          <p:nvPicPr>
            <p:cNvPr id="5" name="Picture 4" descr="lemonad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113" y="1692002"/>
              <a:ext cx="1498036" cy="1766203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441797" y="1978491"/>
              <a:ext cx="1730102" cy="86501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63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 and entangled states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3524" y="141616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board"/>
                <a:cs typeface="Chalkboard"/>
              </a:rPr>
              <a:t>state of</a:t>
            </a:r>
          </a:p>
          <a:p>
            <a:r>
              <a:rPr lang="en-US" sz="2000" dirty="0">
                <a:latin typeface="Chalkboard"/>
                <a:cs typeface="Chalkboard"/>
              </a:rPr>
              <a:t>system </a:t>
            </a:r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endParaRPr lang="en-US" sz="2000" dirty="0" smtClean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3593" y="135561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state of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system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2967" y="4374362"/>
            <a:ext cx="4213473" cy="1015663"/>
          </a:xfrm>
          <a:prstGeom prst="rect">
            <a:avLst/>
          </a:prstGeom>
          <a:noFill/>
          <a:ln>
            <a:solidFill>
              <a:srgbClr val="1D86C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halkboard"/>
                <a:cs typeface="Chalkboard"/>
              </a:rPr>
              <a:t>The power of [quantum] computers</a:t>
            </a:r>
          </a:p>
          <a:p>
            <a:r>
              <a:rPr lang="en-US" sz="2000" dirty="0">
                <a:latin typeface="Chalkboard"/>
                <a:cs typeface="Chalkboard"/>
              </a:rPr>
              <a:t>One </a:t>
            </a:r>
            <a:r>
              <a:rPr lang="en-US" sz="2000" dirty="0" err="1">
                <a:latin typeface="Chalkboard"/>
                <a:cs typeface="Chalkboard"/>
              </a:rPr>
              <a:t>qubit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´ </a:t>
            </a:r>
            <a:r>
              <a:rPr lang="en-US" sz="2000" dirty="0" smtClean="0">
                <a:latin typeface="Chalkboard"/>
                <a:cs typeface="Chalkboard"/>
              </a:rPr>
              <a:t>2 dimensions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n qubits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´</a:t>
            </a:r>
            <a:r>
              <a:rPr lang="en-US" sz="2000" dirty="0" smtClean="0">
                <a:latin typeface="Chalkboard"/>
                <a:cs typeface="Chalkboard"/>
              </a:rPr>
              <a:t> 2</a:t>
            </a:r>
            <a:r>
              <a:rPr lang="en-US" sz="2000" baseline="30000" dirty="0" smtClean="0">
                <a:latin typeface="Chalkboard"/>
                <a:cs typeface="Chalkboard"/>
              </a:rPr>
              <a:t>n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>
                <a:latin typeface="Chalkboard"/>
                <a:cs typeface="Chalkboard"/>
              </a:rPr>
              <a:t>dimensions</a:t>
            </a:r>
            <a:endParaRPr lang="en-US" sz="2000" dirty="0" smtClean="0">
              <a:latin typeface="Chalkboard"/>
              <a:cs typeface="Chalkboard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72" y="2116686"/>
            <a:ext cx="2109669" cy="38834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33" y="2120467"/>
            <a:ext cx="2057190" cy="38834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20638" y="4322597"/>
            <a:ext cx="4409468" cy="2114546"/>
            <a:chOff x="464430" y="4574424"/>
            <a:chExt cx="4409468" cy="2114546"/>
          </a:xfrm>
        </p:grpSpPr>
        <p:sp>
          <p:nvSpPr>
            <p:cNvPr id="5" name="TextBox 4"/>
            <p:cNvSpPr txBox="1"/>
            <p:nvPr/>
          </p:nvSpPr>
          <p:spPr>
            <a:xfrm>
              <a:off x="636423" y="4574424"/>
              <a:ext cx="37600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Entanglement</a:t>
              </a:r>
            </a:p>
            <a:p>
              <a:r>
                <a:rPr lang="en-US" sz="2000" dirty="0" smtClean="0">
                  <a:latin typeface="Chalkboard"/>
                  <a:cs typeface="Chalkboard"/>
                </a:rPr>
                <a:t>“Not product” := “entangled”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cf. correlated random variables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64430" y="5580722"/>
              <a:ext cx="4409468" cy="1108248"/>
              <a:chOff x="464430" y="5580722"/>
              <a:chExt cx="4409468" cy="110824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64430" y="5580722"/>
                <a:ext cx="5930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halkboard"/>
                    <a:cs typeface="Chalkboard"/>
                  </a:rPr>
                  <a:t>e.g. </a:t>
                </a:r>
              </a:p>
            </p:txBody>
          </p:sp>
          <p:pic>
            <p:nvPicPr>
              <p:cNvPr id="34" name="Picture 33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0344" y="5786325"/>
                <a:ext cx="3673554" cy="902645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1299381" y="1912538"/>
            <a:ext cx="6373855" cy="2320857"/>
            <a:chOff x="1299381" y="1912538"/>
            <a:chExt cx="6373855" cy="2320857"/>
          </a:xfrm>
        </p:grpSpPr>
        <p:grpSp>
          <p:nvGrpSpPr>
            <p:cNvPr id="35" name="Group 34"/>
            <p:cNvGrpSpPr/>
            <p:nvPr/>
          </p:nvGrpSpPr>
          <p:grpSpPr>
            <a:xfrm>
              <a:off x="1299381" y="2841161"/>
              <a:ext cx="6373855" cy="1392234"/>
              <a:chOff x="1299381" y="2841161"/>
              <a:chExt cx="6373855" cy="139223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374112" y="2841161"/>
                <a:ext cx="36856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  <a:latin typeface="Chalkboard"/>
                    <a:cs typeface="Chalkboard"/>
                  </a:rPr>
                  <a:t>product</a:t>
                </a:r>
                <a:r>
                  <a:rPr lang="en-US" sz="2000" dirty="0" smtClean="0">
                    <a:latin typeface="Chalkboard"/>
                    <a:cs typeface="Chalkboard"/>
                  </a:rPr>
                  <a:t> joint state of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Chalkboard"/>
                    <a:cs typeface="Chalkboard"/>
                  </a:rPr>
                  <a:t>A</a:t>
                </a:r>
                <a:r>
                  <a:rPr lang="en-US" sz="2000" dirty="0" smtClean="0">
                    <a:latin typeface="Chalkboard"/>
                    <a:cs typeface="Chalkboard"/>
                  </a:rPr>
                  <a:t> and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Chalkboard"/>
                    <a:cs typeface="Chalkboard"/>
                  </a:rPr>
                  <a:t>B</a:t>
                </a: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2528901" y="2912810"/>
                <a:ext cx="558329" cy="32846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9381" y="3379126"/>
                <a:ext cx="6373855" cy="353043"/>
              </a:xfrm>
              <a:prstGeom prst="rect">
                <a:avLst/>
              </a:prstGeom>
            </p:spPr>
          </p:pic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929" y="3912447"/>
                <a:ext cx="2064476" cy="32094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269572" y="3833285"/>
                <a:ext cx="6074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halkboard"/>
                    <a:cs typeface="Chalkboard"/>
                  </a:rPr>
                  <a:t>etc.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435687" y="1912538"/>
              <a:ext cx="55455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halkboard"/>
                  <a:cs typeface="Chalkboard"/>
                </a:rPr>
                <a:t>⨂</a:t>
              </a:r>
              <a:endParaRPr lang="en-US" sz="2000" dirty="0" smtClean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80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00" y="252408"/>
            <a:ext cx="3605666" cy="1429871"/>
          </a:xfrm>
        </p:spPr>
        <p:txBody>
          <a:bodyPr>
            <a:noAutofit/>
          </a:bodyPr>
          <a:lstStyle/>
          <a:p>
            <a:r>
              <a:rPr lang="en-US" sz="3600" dirty="0" smtClean="0"/>
              <a:t>[quantum]</a:t>
            </a:r>
            <a:br>
              <a:rPr lang="en-US" sz="3600" dirty="0" smtClean="0"/>
            </a:br>
            <a:r>
              <a:rPr lang="en-US" sz="3600" dirty="0" smtClean="0"/>
              <a:t>entanglement</a:t>
            </a:r>
            <a:endParaRPr lang="en-US" sz="36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428857" y="153574"/>
            <a:ext cx="3605666" cy="16201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[classical] correlation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67033" y="563680"/>
            <a:ext cx="70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alkboard"/>
                <a:cs typeface="Chalkboard"/>
              </a:rPr>
              <a:t>vs.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9401" y="1986710"/>
            <a:ext cx="5771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Make comparable using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density matrices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83643" y="2811998"/>
            <a:ext cx="5921015" cy="1304705"/>
            <a:chOff x="2983643" y="2811998"/>
            <a:chExt cx="5921015" cy="1304705"/>
          </a:xfrm>
        </p:grpSpPr>
        <p:sp>
          <p:nvSpPr>
            <p:cNvPr id="10" name="Right Arrow 9"/>
            <p:cNvSpPr/>
            <p:nvPr/>
          </p:nvSpPr>
          <p:spPr>
            <a:xfrm>
              <a:off x="2983643" y="3240821"/>
              <a:ext cx="455935" cy="51459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679" y="3457458"/>
              <a:ext cx="5299979" cy="659245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174" y="2811998"/>
              <a:ext cx="1489364" cy="42718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42188" y="2607144"/>
            <a:ext cx="2490384" cy="1284839"/>
            <a:chOff x="342188" y="2607144"/>
            <a:chExt cx="2490384" cy="1284839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88" y="3071397"/>
              <a:ext cx="2490384" cy="82058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1172" y="2607144"/>
              <a:ext cx="1945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Entangled state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3672" y="4236656"/>
            <a:ext cx="6748737" cy="2157392"/>
            <a:chOff x="513672" y="4236656"/>
            <a:chExt cx="6748737" cy="2157392"/>
          </a:xfrm>
        </p:grpSpPr>
        <p:grpSp>
          <p:nvGrpSpPr>
            <p:cNvPr id="23" name="Group 22"/>
            <p:cNvGrpSpPr/>
            <p:nvPr/>
          </p:nvGrpSpPr>
          <p:grpSpPr>
            <a:xfrm>
              <a:off x="513672" y="4236656"/>
              <a:ext cx="6262301" cy="1676920"/>
              <a:chOff x="513672" y="4236656"/>
              <a:chExt cx="6262301" cy="16769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55385" y="4636298"/>
                <a:ext cx="602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halkboard"/>
                    <a:cs typeface="Chalkboard"/>
                  </a:rPr>
                  <a:t>By contrast, a random mixture of |00</a:t>
                </a:r>
                <a:r>
                  <a:rPr lang="en-US" sz="2000" dirty="0" smtClean="0">
                    <a:latin typeface="cmsy10"/>
                    <a:ea typeface="cmsy10"/>
                    <a:cs typeface="cmsy10"/>
                  </a:rPr>
                  <a:t>i</a:t>
                </a:r>
                <a:r>
                  <a:rPr lang="en-US" sz="2000" dirty="0" smtClean="0">
                    <a:latin typeface="Chalkboard"/>
                    <a:cs typeface="Chalkboard"/>
                  </a:rPr>
                  <a:t> and |11</a:t>
                </a:r>
                <a:r>
                  <a:rPr lang="en-US" sz="2000" dirty="0" smtClean="0">
                    <a:latin typeface="cmsy10"/>
                    <a:ea typeface="cmsy10"/>
                    <a:cs typeface="cmsy10"/>
                  </a:rPr>
                  <a:t>i</a:t>
                </a:r>
                <a:r>
                  <a:rPr lang="en-US" sz="2000" dirty="0" smtClean="0">
                    <a:latin typeface="Chalkboard"/>
                    <a:cs typeface="Chalkboard"/>
                  </a:rPr>
                  <a:t> is</a:t>
                </a:r>
              </a:p>
            </p:txBody>
          </p:sp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9466" y="5188407"/>
                <a:ext cx="2709842" cy="725169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513672" y="4236656"/>
                <a:ext cx="20417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  <a:latin typeface="Chalkboard"/>
                    <a:cs typeface="Chalkboard"/>
                  </a:rPr>
                  <a:t>Correlated state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55385" y="5993938"/>
              <a:ext cx="6507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How to distinguish?  off-diagonal elements not enough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10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a mixed state entangled?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850332"/>
            <a:ext cx="5383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Chalkboard"/>
                <a:cs typeface="Chalkboard"/>
              </a:rPr>
              <a:t>Definition</a:t>
            </a:r>
            <a:r>
              <a:rPr lang="en-US" sz="2000" dirty="0" smtClean="0">
                <a:latin typeface="Chalkboard"/>
                <a:cs typeface="Chalkboard"/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 sz="2000" dirty="0" smtClean="0">
                <a:latin typeface="Chalkboard"/>
                <a:cs typeface="Chalkboard"/>
              </a:rPr>
              <a:t> is separable (i.e. not entangled)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if it can be written as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0" y="2581288"/>
            <a:ext cx="5384800" cy="9906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47660" y="3251768"/>
            <a:ext cx="1488019" cy="1418518"/>
            <a:chOff x="1143000" y="3251768"/>
            <a:chExt cx="1488019" cy="1418518"/>
          </a:xfrm>
        </p:grpSpPr>
        <p:sp>
          <p:nvSpPr>
            <p:cNvPr id="9" name="TextBox 8"/>
            <p:cNvSpPr txBox="1"/>
            <p:nvPr/>
          </p:nvSpPr>
          <p:spPr>
            <a:xfrm>
              <a:off x="1143000" y="3962400"/>
              <a:ext cx="14880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probability</a:t>
              </a:r>
              <a:br>
                <a:rPr lang="en-US" sz="2000" dirty="0" smtClean="0">
                  <a:latin typeface="Chalkboard"/>
                  <a:cs typeface="Chalkboard"/>
                </a:rPr>
              </a:br>
              <a:r>
                <a:rPr lang="en-US" sz="2000" dirty="0" smtClean="0">
                  <a:latin typeface="Chalkboard"/>
                  <a:cs typeface="Chalkboard"/>
                </a:rPr>
                <a:t>distribution</a:t>
              </a: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1887010" y="3251768"/>
              <a:ext cx="565257" cy="710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45156" y="3251768"/>
            <a:ext cx="1784462" cy="1319802"/>
            <a:chOff x="3240496" y="3251768"/>
            <a:chExt cx="1784462" cy="1319802"/>
          </a:xfrm>
        </p:grpSpPr>
        <p:sp>
          <p:nvSpPr>
            <p:cNvPr id="14" name="TextBox 13"/>
            <p:cNvSpPr txBox="1"/>
            <p:nvPr/>
          </p:nvSpPr>
          <p:spPr>
            <a:xfrm>
              <a:off x="3240496" y="4171460"/>
              <a:ext cx="1555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unit vectors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3240496" y="3251768"/>
              <a:ext cx="777875" cy="919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269572" y="3251768"/>
              <a:ext cx="755386" cy="919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85800" y="4934891"/>
            <a:ext cx="3879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Chalkboard"/>
                <a:cs typeface="Chalkboard"/>
              </a:rPr>
              <a:t>Difficulty</a:t>
            </a:r>
            <a:r>
              <a:rPr lang="en-US" sz="2000" dirty="0" smtClean="0">
                <a:latin typeface="Chalkboard"/>
                <a:cs typeface="Chalkboard"/>
              </a:rPr>
              <a:t>: This is hard to check.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745" y="5561945"/>
            <a:ext cx="8571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Chalkboard"/>
                <a:cs typeface="Chalkboard"/>
              </a:rPr>
              <a:t>Heuristic</a:t>
            </a:r>
            <a:r>
              <a:rPr lang="en-US" sz="2000" dirty="0" smtClean="0">
                <a:latin typeface="Chalkboard"/>
                <a:cs typeface="Chalkboard"/>
              </a:rPr>
              <a:t>: All separable states are PPT (Positive under Partial Transpose).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u="sng" dirty="0" smtClean="0">
                <a:latin typeface="Chalkboard"/>
                <a:cs typeface="Chalkboard"/>
              </a:rPr>
              <a:t>Problem</a:t>
            </a:r>
            <a:r>
              <a:rPr lang="en-US" sz="2000" dirty="0" smtClean="0">
                <a:latin typeface="Chalkboard"/>
                <a:cs typeface="Chalkboard"/>
              </a:rPr>
              <a:t>: So are some entangled states.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0405" y="3341055"/>
            <a:ext cx="4367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halkboard"/>
                <a:cs typeface="Chalkboard"/>
              </a:rPr>
              <a:t>∈</a:t>
            </a:r>
            <a:r>
              <a:rPr lang="en-US" sz="2800" dirty="0" err="1" smtClean="0">
                <a:latin typeface="Chalkboard"/>
                <a:cs typeface="Chalkboard"/>
              </a:rPr>
              <a:t>conv</a:t>
            </a:r>
            <a:r>
              <a:rPr lang="en-US" sz="2800" dirty="0" smtClean="0">
                <a:latin typeface="Chalkboard"/>
                <a:cs typeface="Chalkboard"/>
              </a:rPr>
              <a:t>{|α⟩⟨α| </a:t>
            </a:r>
            <a:r>
              <a:rPr lang="en-US" sz="2800" dirty="0">
                <a:latin typeface="Chalkboard"/>
                <a:ea typeface="msbm10"/>
                <a:cs typeface="msbm10"/>
              </a:rPr>
              <a:t>⊗ </a:t>
            </a:r>
            <a:r>
              <a:rPr lang="en-US" sz="2800" dirty="0" smtClean="0">
                <a:latin typeface="Chalkboard"/>
                <a:cs typeface="Chalkboard"/>
              </a:rPr>
              <a:t>|β⟩⟨β|</a:t>
            </a:r>
            <a:r>
              <a:rPr lang="en-US" sz="2800" dirty="0" smtClean="0">
                <a:latin typeface="Chalkboard"/>
                <a:ea typeface="msbm10"/>
                <a:cs typeface="msbm10"/>
              </a:rPr>
              <a:t>}</a:t>
            </a:r>
            <a:endParaRPr lang="en-US" sz="2800" dirty="0" smtClean="0">
              <a:latin typeface="Chalkboard"/>
              <a:cs typeface="Chalkboar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33446" y="1311157"/>
            <a:ext cx="1605366" cy="1078349"/>
          </a:xfrm>
          <a:custGeom>
            <a:avLst/>
            <a:gdLst>
              <a:gd name="connsiteX0" fmla="*/ 83862 w 1605366"/>
              <a:gd name="connsiteY0" fmla="*/ 311524 h 1078349"/>
              <a:gd name="connsiteX1" fmla="*/ 83862 w 1605366"/>
              <a:gd name="connsiteY1" fmla="*/ 311524 h 1078349"/>
              <a:gd name="connsiteX2" fmla="*/ 203666 w 1605366"/>
              <a:gd name="connsiteY2" fmla="*/ 227652 h 1078349"/>
              <a:gd name="connsiteX3" fmla="*/ 227626 w 1605366"/>
              <a:gd name="connsiteY3" fmla="*/ 191707 h 1078349"/>
              <a:gd name="connsiteX4" fmla="*/ 371390 w 1605366"/>
              <a:gd name="connsiteY4" fmla="*/ 119817 h 1078349"/>
              <a:gd name="connsiteX5" fmla="*/ 419312 w 1605366"/>
              <a:gd name="connsiteY5" fmla="*/ 107835 h 1078349"/>
              <a:gd name="connsiteX6" fmla="*/ 455253 w 1605366"/>
              <a:gd name="connsiteY6" fmla="*/ 95854 h 1078349"/>
              <a:gd name="connsiteX7" fmla="*/ 503174 w 1605366"/>
              <a:gd name="connsiteY7" fmla="*/ 83872 h 1078349"/>
              <a:gd name="connsiteX8" fmla="*/ 563076 w 1605366"/>
              <a:gd name="connsiteY8" fmla="*/ 59909 h 1078349"/>
              <a:gd name="connsiteX9" fmla="*/ 634958 w 1605366"/>
              <a:gd name="connsiteY9" fmla="*/ 35945 h 1078349"/>
              <a:gd name="connsiteX10" fmla="*/ 718821 w 1605366"/>
              <a:gd name="connsiteY10" fmla="*/ 0 h 1078349"/>
              <a:gd name="connsiteX11" fmla="*/ 802683 w 1605366"/>
              <a:gd name="connsiteY11" fmla="*/ 11982 h 1078349"/>
              <a:gd name="connsiteX12" fmla="*/ 838624 w 1605366"/>
              <a:gd name="connsiteY12" fmla="*/ 35945 h 1078349"/>
              <a:gd name="connsiteX13" fmla="*/ 994369 w 1605366"/>
              <a:gd name="connsiteY13" fmla="*/ 71890 h 1078349"/>
              <a:gd name="connsiteX14" fmla="*/ 1030310 w 1605366"/>
              <a:gd name="connsiteY14" fmla="*/ 83872 h 1078349"/>
              <a:gd name="connsiteX15" fmla="*/ 1078231 w 1605366"/>
              <a:gd name="connsiteY15" fmla="*/ 95854 h 1078349"/>
              <a:gd name="connsiteX16" fmla="*/ 1150113 w 1605366"/>
              <a:gd name="connsiteY16" fmla="*/ 143780 h 1078349"/>
              <a:gd name="connsiteX17" fmla="*/ 1186054 w 1605366"/>
              <a:gd name="connsiteY17" fmla="*/ 167744 h 1078349"/>
              <a:gd name="connsiteX18" fmla="*/ 1210015 w 1605366"/>
              <a:gd name="connsiteY18" fmla="*/ 203689 h 1078349"/>
              <a:gd name="connsiteX19" fmla="*/ 1293877 w 1605366"/>
              <a:gd name="connsiteY19" fmla="*/ 251615 h 1078349"/>
              <a:gd name="connsiteX20" fmla="*/ 1365759 w 1605366"/>
              <a:gd name="connsiteY20" fmla="*/ 311524 h 1078349"/>
              <a:gd name="connsiteX21" fmla="*/ 1401700 w 1605366"/>
              <a:gd name="connsiteY21" fmla="*/ 347468 h 1078349"/>
              <a:gd name="connsiteX22" fmla="*/ 1425661 w 1605366"/>
              <a:gd name="connsiteY22" fmla="*/ 395395 h 1078349"/>
              <a:gd name="connsiteX23" fmla="*/ 1461602 w 1605366"/>
              <a:gd name="connsiteY23" fmla="*/ 479267 h 1078349"/>
              <a:gd name="connsiteX24" fmla="*/ 1509523 w 1605366"/>
              <a:gd name="connsiteY24" fmla="*/ 551157 h 1078349"/>
              <a:gd name="connsiteX25" fmla="*/ 1533484 w 1605366"/>
              <a:gd name="connsiteY25" fmla="*/ 587102 h 1078349"/>
              <a:gd name="connsiteX26" fmla="*/ 1557445 w 1605366"/>
              <a:gd name="connsiteY26" fmla="*/ 623047 h 1078349"/>
              <a:gd name="connsiteX27" fmla="*/ 1569425 w 1605366"/>
              <a:gd name="connsiteY27" fmla="*/ 682955 h 1078349"/>
              <a:gd name="connsiteX28" fmla="*/ 1581406 w 1605366"/>
              <a:gd name="connsiteY28" fmla="*/ 718900 h 1078349"/>
              <a:gd name="connsiteX29" fmla="*/ 1605366 w 1605366"/>
              <a:gd name="connsiteY29" fmla="*/ 814753 h 1078349"/>
              <a:gd name="connsiteX30" fmla="*/ 1593386 w 1605366"/>
              <a:gd name="connsiteY30" fmla="*/ 994478 h 1078349"/>
              <a:gd name="connsiteX31" fmla="*/ 1581406 w 1605366"/>
              <a:gd name="connsiteY31" fmla="*/ 1030423 h 1078349"/>
              <a:gd name="connsiteX32" fmla="*/ 1545465 w 1605366"/>
              <a:gd name="connsiteY32" fmla="*/ 1054386 h 1078349"/>
              <a:gd name="connsiteX33" fmla="*/ 1473582 w 1605366"/>
              <a:gd name="connsiteY33" fmla="*/ 1078349 h 1078349"/>
              <a:gd name="connsiteX34" fmla="*/ 1221995 w 1605366"/>
              <a:gd name="connsiteY34" fmla="*/ 1066368 h 1078349"/>
              <a:gd name="connsiteX35" fmla="*/ 1186054 w 1605366"/>
              <a:gd name="connsiteY35" fmla="*/ 1042405 h 1078349"/>
              <a:gd name="connsiteX36" fmla="*/ 1090211 w 1605366"/>
              <a:gd name="connsiteY36" fmla="*/ 1006460 h 1078349"/>
              <a:gd name="connsiteX37" fmla="*/ 958428 w 1605366"/>
              <a:gd name="connsiteY37" fmla="*/ 934570 h 1078349"/>
              <a:gd name="connsiteX38" fmla="*/ 910506 w 1605366"/>
              <a:gd name="connsiteY38" fmla="*/ 922588 h 1078349"/>
              <a:gd name="connsiteX39" fmla="*/ 814663 w 1605366"/>
              <a:gd name="connsiteY39" fmla="*/ 874661 h 1078349"/>
              <a:gd name="connsiteX40" fmla="*/ 766742 w 1605366"/>
              <a:gd name="connsiteY40" fmla="*/ 850698 h 1078349"/>
              <a:gd name="connsiteX41" fmla="*/ 658919 w 1605366"/>
              <a:gd name="connsiteY41" fmla="*/ 826735 h 1078349"/>
              <a:gd name="connsiteX42" fmla="*/ 610997 w 1605366"/>
              <a:gd name="connsiteY42" fmla="*/ 814753 h 1078349"/>
              <a:gd name="connsiteX43" fmla="*/ 143764 w 1605366"/>
              <a:gd name="connsiteY43" fmla="*/ 802771 h 1078349"/>
              <a:gd name="connsiteX44" fmla="*/ 107823 w 1605366"/>
              <a:gd name="connsiteY44" fmla="*/ 790790 h 1078349"/>
              <a:gd name="connsiteX45" fmla="*/ 83862 w 1605366"/>
              <a:gd name="connsiteY45" fmla="*/ 766826 h 1078349"/>
              <a:gd name="connsiteX46" fmla="*/ 35941 w 1605366"/>
              <a:gd name="connsiteY46" fmla="*/ 730881 h 1078349"/>
              <a:gd name="connsiteX47" fmla="*/ 0 w 1605366"/>
              <a:gd name="connsiteY47" fmla="*/ 599083 h 1078349"/>
              <a:gd name="connsiteX48" fmla="*/ 11980 w 1605366"/>
              <a:gd name="connsiteY48" fmla="*/ 395395 h 1078349"/>
              <a:gd name="connsiteX49" fmla="*/ 35941 w 1605366"/>
              <a:gd name="connsiteY49" fmla="*/ 311524 h 1078349"/>
              <a:gd name="connsiteX50" fmla="*/ 83862 w 1605366"/>
              <a:gd name="connsiteY50" fmla="*/ 311524 h 1078349"/>
              <a:gd name="connsiteX0" fmla="*/ 83862 w 1605366"/>
              <a:gd name="connsiteY0" fmla="*/ 311524 h 1078349"/>
              <a:gd name="connsiteX1" fmla="*/ 83862 w 1605366"/>
              <a:gd name="connsiteY1" fmla="*/ 311524 h 1078349"/>
              <a:gd name="connsiteX2" fmla="*/ 203666 w 1605366"/>
              <a:gd name="connsiteY2" fmla="*/ 227652 h 1078349"/>
              <a:gd name="connsiteX3" fmla="*/ 227626 w 1605366"/>
              <a:gd name="connsiteY3" fmla="*/ 191707 h 1078349"/>
              <a:gd name="connsiteX4" fmla="*/ 371390 w 1605366"/>
              <a:gd name="connsiteY4" fmla="*/ 119817 h 1078349"/>
              <a:gd name="connsiteX5" fmla="*/ 419312 w 1605366"/>
              <a:gd name="connsiteY5" fmla="*/ 107835 h 1078349"/>
              <a:gd name="connsiteX6" fmla="*/ 455253 w 1605366"/>
              <a:gd name="connsiteY6" fmla="*/ 95854 h 1078349"/>
              <a:gd name="connsiteX7" fmla="*/ 503174 w 1605366"/>
              <a:gd name="connsiteY7" fmla="*/ 83872 h 1078349"/>
              <a:gd name="connsiteX8" fmla="*/ 563076 w 1605366"/>
              <a:gd name="connsiteY8" fmla="*/ 59909 h 1078349"/>
              <a:gd name="connsiteX9" fmla="*/ 634958 w 1605366"/>
              <a:gd name="connsiteY9" fmla="*/ 35945 h 1078349"/>
              <a:gd name="connsiteX10" fmla="*/ 718821 w 1605366"/>
              <a:gd name="connsiteY10" fmla="*/ 0 h 1078349"/>
              <a:gd name="connsiteX11" fmla="*/ 802683 w 1605366"/>
              <a:gd name="connsiteY11" fmla="*/ 11982 h 1078349"/>
              <a:gd name="connsiteX12" fmla="*/ 838624 w 1605366"/>
              <a:gd name="connsiteY12" fmla="*/ 35945 h 1078349"/>
              <a:gd name="connsiteX13" fmla="*/ 994369 w 1605366"/>
              <a:gd name="connsiteY13" fmla="*/ 71890 h 1078349"/>
              <a:gd name="connsiteX14" fmla="*/ 1030310 w 1605366"/>
              <a:gd name="connsiteY14" fmla="*/ 83872 h 1078349"/>
              <a:gd name="connsiteX15" fmla="*/ 1078231 w 1605366"/>
              <a:gd name="connsiteY15" fmla="*/ 95854 h 1078349"/>
              <a:gd name="connsiteX16" fmla="*/ 1150113 w 1605366"/>
              <a:gd name="connsiteY16" fmla="*/ 143780 h 1078349"/>
              <a:gd name="connsiteX17" fmla="*/ 1186054 w 1605366"/>
              <a:gd name="connsiteY17" fmla="*/ 167744 h 1078349"/>
              <a:gd name="connsiteX18" fmla="*/ 1210015 w 1605366"/>
              <a:gd name="connsiteY18" fmla="*/ 203689 h 1078349"/>
              <a:gd name="connsiteX19" fmla="*/ 1293877 w 1605366"/>
              <a:gd name="connsiteY19" fmla="*/ 251615 h 1078349"/>
              <a:gd name="connsiteX20" fmla="*/ 1365759 w 1605366"/>
              <a:gd name="connsiteY20" fmla="*/ 311524 h 1078349"/>
              <a:gd name="connsiteX21" fmla="*/ 1401700 w 1605366"/>
              <a:gd name="connsiteY21" fmla="*/ 347468 h 1078349"/>
              <a:gd name="connsiteX22" fmla="*/ 1425661 w 1605366"/>
              <a:gd name="connsiteY22" fmla="*/ 395395 h 1078349"/>
              <a:gd name="connsiteX23" fmla="*/ 1461602 w 1605366"/>
              <a:gd name="connsiteY23" fmla="*/ 479267 h 1078349"/>
              <a:gd name="connsiteX24" fmla="*/ 1509523 w 1605366"/>
              <a:gd name="connsiteY24" fmla="*/ 551157 h 1078349"/>
              <a:gd name="connsiteX25" fmla="*/ 1533484 w 1605366"/>
              <a:gd name="connsiteY25" fmla="*/ 587102 h 1078349"/>
              <a:gd name="connsiteX26" fmla="*/ 1557445 w 1605366"/>
              <a:gd name="connsiteY26" fmla="*/ 623047 h 1078349"/>
              <a:gd name="connsiteX27" fmla="*/ 1569425 w 1605366"/>
              <a:gd name="connsiteY27" fmla="*/ 682955 h 1078349"/>
              <a:gd name="connsiteX28" fmla="*/ 1581406 w 1605366"/>
              <a:gd name="connsiteY28" fmla="*/ 718900 h 1078349"/>
              <a:gd name="connsiteX29" fmla="*/ 1605366 w 1605366"/>
              <a:gd name="connsiteY29" fmla="*/ 814753 h 1078349"/>
              <a:gd name="connsiteX30" fmla="*/ 1593386 w 1605366"/>
              <a:gd name="connsiteY30" fmla="*/ 994478 h 1078349"/>
              <a:gd name="connsiteX31" fmla="*/ 1581406 w 1605366"/>
              <a:gd name="connsiteY31" fmla="*/ 1030423 h 1078349"/>
              <a:gd name="connsiteX32" fmla="*/ 1545465 w 1605366"/>
              <a:gd name="connsiteY32" fmla="*/ 1054386 h 1078349"/>
              <a:gd name="connsiteX33" fmla="*/ 1473582 w 1605366"/>
              <a:gd name="connsiteY33" fmla="*/ 1078349 h 1078349"/>
              <a:gd name="connsiteX34" fmla="*/ 1221995 w 1605366"/>
              <a:gd name="connsiteY34" fmla="*/ 1066368 h 1078349"/>
              <a:gd name="connsiteX35" fmla="*/ 1186054 w 1605366"/>
              <a:gd name="connsiteY35" fmla="*/ 1042405 h 1078349"/>
              <a:gd name="connsiteX36" fmla="*/ 1090211 w 1605366"/>
              <a:gd name="connsiteY36" fmla="*/ 1006460 h 1078349"/>
              <a:gd name="connsiteX37" fmla="*/ 958428 w 1605366"/>
              <a:gd name="connsiteY37" fmla="*/ 934570 h 1078349"/>
              <a:gd name="connsiteX38" fmla="*/ 910506 w 1605366"/>
              <a:gd name="connsiteY38" fmla="*/ 922588 h 1078349"/>
              <a:gd name="connsiteX39" fmla="*/ 814663 w 1605366"/>
              <a:gd name="connsiteY39" fmla="*/ 874661 h 1078349"/>
              <a:gd name="connsiteX40" fmla="*/ 766742 w 1605366"/>
              <a:gd name="connsiteY40" fmla="*/ 1042405 h 1078349"/>
              <a:gd name="connsiteX41" fmla="*/ 658919 w 1605366"/>
              <a:gd name="connsiteY41" fmla="*/ 826735 h 1078349"/>
              <a:gd name="connsiteX42" fmla="*/ 610997 w 1605366"/>
              <a:gd name="connsiteY42" fmla="*/ 814753 h 1078349"/>
              <a:gd name="connsiteX43" fmla="*/ 143764 w 1605366"/>
              <a:gd name="connsiteY43" fmla="*/ 802771 h 1078349"/>
              <a:gd name="connsiteX44" fmla="*/ 107823 w 1605366"/>
              <a:gd name="connsiteY44" fmla="*/ 790790 h 1078349"/>
              <a:gd name="connsiteX45" fmla="*/ 83862 w 1605366"/>
              <a:gd name="connsiteY45" fmla="*/ 766826 h 1078349"/>
              <a:gd name="connsiteX46" fmla="*/ 35941 w 1605366"/>
              <a:gd name="connsiteY46" fmla="*/ 730881 h 1078349"/>
              <a:gd name="connsiteX47" fmla="*/ 0 w 1605366"/>
              <a:gd name="connsiteY47" fmla="*/ 599083 h 1078349"/>
              <a:gd name="connsiteX48" fmla="*/ 11980 w 1605366"/>
              <a:gd name="connsiteY48" fmla="*/ 395395 h 1078349"/>
              <a:gd name="connsiteX49" fmla="*/ 35941 w 1605366"/>
              <a:gd name="connsiteY49" fmla="*/ 311524 h 1078349"/>
              <a:gd name="connsiteX50" fmla="*/ 83862 w 1605366"/>
              <a:gd name="connsiteY50" fmla="*/ 311524 h 1078349"/>
              <a:gd name="connsiteX0" fmla="*/ 83862 w 1605366"/>
              <a:gd name="connsiteY0" fmla="*/ 311524 h 1078349"/>
              <a:gd name="connsiteX1" fmla="*/ 83862 w 1605366"/>
              <a:gd name="connsiteY1" fmla="*/ 311524 h 1078349"/>
              <a:gd name="connsiteX2" fmla="*/ 203666 w 1605366"/>
              <a:gd name="connsiteY2" fmla="*/ 227652 h 1078349"/>
              <a:gd name="connsiteX3" fmla="*/ 227626 w 1605366"/>
              <a:gd name="connsiteY3" fmla="*/ 191707 h 1078349"/>
              <a:gd name="connsiteX4" fmla="*/ 371390 w 1605366"/>
              <a:gd name="connsiteY4" fmla="*/ 119817 h 1078349"/>
              <a:gd name="connsiteX5" fmla="*/ 419312 w 1605366"/>
              <a:gd name="connsiteY5" fmla="*/ 107835 h 1078349"/>
              <a:gd name="connsiteX6" fmla="*/ 455253 w 1605366"/>
              <a:gd name="connsiteY6" fmla="*/ 95854 h 1078349"/>
              <a:gd name="connsiteX7" fmla="*/ 503174 w 1605366"/>
              <a:gd name="connsiteY7" fmla="*/ 83872 h 1078349"/>
              <a:gd name="connsiteX8" fmla="*/ 563076 w 1605366"/>
              <a:gd name="connsiteY8" fmla="*/ 59909 h 1078349"/>
              <a:gd name="connsiteX9" fmla="*/ 634958 w 1605366"/>
              <a:gd name="connsiteY9" fmla="*/ 35945 h 1078349"/>
              <a:gd name="connsiteX10" fmla="*/ 718821 w 1605366"/>
              <a:gd name="connsiteY10" fmla="*/ 0 h 1078349"/>
              <a:gd name="connsiteX11" fmla="*/ 802683 w 1605366"/>
              <a:gd name="connsiteY11" fmla="*/ 11982 h 1078349"/>
              <a:gd name="connsiteX12" fmla="*/ 838624 w 1605366"/>
              <a:gd name="connsiteY12" fmla="*/ 35945 h 1078349"/>
              <a:gd name="connsiteX13" fmla="*/ 994369 w 1605366"/>
              <a:gd name="connsiteY13" fmla="*/ 71890 h 1078349"/>
              <a:gd name="connsiteX14" fmla="*/ 1030310 w 1605366"/>
              <a:gd name="connsiteY14" fmla="*/ 83872 h 1078349"/>
              <a:gd name="connsiteX15" fmla="*/ 1078231 w 1605366"/>
              <a:gd name="connsiteY15" fmla="*/ 95854 h 1078349"/>
              <a:gd name="connsiteX16" fmla="*/ 1150113 w 1605366"/>
              <a:gd name="connsiteY16" fmla="*/ 143780 h 1078349"/>
              <a:gd name="connsiteX17" fmla="*/ 1186054 w 1605366"/>
              <a:gd name="connsiteY17" fmla="*/ 167744 h 1078349"/>
              <a:gd name="connsiteX18" fmla="*/ 1210015 w 1605366"/>
              <a:gd name="connsiteY18" fmla="*/ 203689 h 1078349"/>
              <a:gd name="connsiteX19" fmla="*/ 1293877 w 1605366"/>
              <a:gd name="connsiteY19" fmla="*/ 251615 h 1078349"/>
              <a:gd name="connsiteX20" fmla="*/ 1365759 w 1605366"/>
              <a:gd name="connsiteY20" fmla="*/ 311524 h 1078349"/>
              <a:gd name="connsiteX21" fmla="*/ 1401700 w 1605366"/>
              <a:gd name="connsiteY21" fmla="*/ 347468 h 1078349"/>
              <a:gd name="connsiteX22" fmla="*/ 1425661 w 1605366"/>
              <a:gd name="connsiteY22" fmla="*/ 395395 h 1078349"/>
              <a:gd name="connsiteX23" fmla="*/ 1461602 w 1605366"/>
              <a:gd name="connsiteY23" fmla="*/ 479267 h 1078349"/>
              <a:gd name="connsiteX24" fmla="*/ 1509523 w 1605366"/>
              <a:gd name="connsiteY24" fmla="*/ 551157 h 1078349"/>
              <a:gd name="connsiteX25" fmla="*/ 1533484 w 1605366"/>
              <a:gd name="connsiteY25" fmla="*/ 587102 h 1078349"/>
              <a:gd name="connsiteX26" fmla="*/ 1557445 w 1605366"/>
              <a:gd name="connsiteY26" fmla="*/ 623047 h 1078349"/>
              <a:gd name="connsiteX27" fmla="*/ 1569425 w 1605366"/>
              <a:gd name="connsiteY27" fmla="*/ 682955 h 1078349"/>
              <a:gd name="connsiteX28" fmla="*/ 1581406 w 1605366"/>
              <a:gd name="connsiteY28" fmla="*/ 718900 h 1078349"/>
              <a:gd name="connsiteX29" fmla="*/ 1605366 w 1605366"/>
              <a:gd name="connsiteY29" fmla="*/ 814753 h 1078349"/>
              <a:gd name="connsiteX30" fmla="*/ 1593386 w 1605366"/>
              <a:gd name="connsiteY30" fmla="*/ 994478 h 1078349"/>
              <a:gd name="connsiteX31" fmla="*/ 1581406 w 1605366"/>
              <a:gd name="connsiteY31" fmla="*/ 1030423 h 1078349"/>
              <a:gd name="connsiteX32" fmla="*/ 1545465 w 1605366"/>
              <a:gd name="connsiteY32" fmla="*/ 1054386 h 1078349"/>
              <a:gd name="connsiteX33" fmla="*/ 1473582 w 1605366"/>
              <a:gd name="connsiteY33" fmla="*/ 1078349 h 1078349"/>
              <a:gd name="connsiteX34" fmla="*/ 1221995 w 1605366"/>
              <a:gd name="connsiteY34" fmla="*/ 1066368 h 1078349"/>
              <a:gd name="connsiteX35" fmla="*/ 1186054 w 1605366"/>
              <a:gd name="connsiteY35" fmla="*/ 1042405 h 1078349"/>
              <a:gd name="connsiteX36" fmla="*/ 1090211 w 1605366"/>
              <a:gd name="connsiteY36" fmla="*/ 1006460 h 1078349"/>
              <a:gd name="connsiteX37" fmla="*/ 958428 w 1605366"/>
              <a:gd name="connsiteY37" fmla="*/ 934570 h 1078349"/>
              <a:gd name="connsiteX38" fmla="*/ 910506 w 1605366"/>
              <a:gd name="connsiteY38" fmla="*/ 922588 h 1078349"/>
              <a:gd name="connsiteX39" fmla="*/ 814663 w 1605366"/>
              <a:gd name="connsiteY39" fmla="*/ 874661 h 1078349"/>
              <a:gd name="connsiteX40" fmla="*/ 766742 w 1605366"/>
              <a:gd name="connsiteY40" fmla="*/ 1042405 h 1078349"/>
              <a:gd name="connsiteX41" fmla="*/ 610997 w 1605366"/>
              <a:gd name="connsiteY41" fmla="*/ 814753 h 1078349"/>
              <a:gd name="connsiteX42" fmla="*/ 143764 w 1605366"/>
              <a:gd name="connsiteY42" fmla="*/ 802771 h 1078349"/>
              <a:gd name="connsiteX43" fmla="*/ 107823 w 1605366"/>
              <a:gd name="connsiteY43" fmla="*/ 790790 h 1078349"/>
              <a:gd name="connsiteX44" fmla="*/ 83862 w 1605366"/>
              <a:gd name="connsiteY44" fmla="*/ 766826 h 1078349"/>
              <a:gd name="connsiteX45" fmla="*/ 35941 w 1605366"/>
              <a:gd name="connsiteY45" fmla="*/ 730881 h 1078349"/>
              <a:gd name="connsiteX46" fmla="*/ 0 w 1605366"/>
              <a:gd name="connsiteY46" fmla="*/ 599083 h 1078349"/>
              <a:gd name="connsiteX47" fmla="*/ 11980 w 1605366"/>
              <a:gd name="connsiteY47" fmla="*/ 395395 h 1078349"/>
              <a:gd name="connsiteX48" fmla="*/ 35941 w 1605366"/>
              <a:gd name="connsiteY48" fmla="*/ 311524 h 1078349"/>
              <a:gd name="connsiteX49" fmla="*/ 83862 w 1605366"/>
              <a:gd name="connsiteY49" fmla="*/ 311524 h 1078349"/>
              <a:gd name="connsiteX0" fmla="*/ 83862 w 1605366"/>
              <a:gd name="connsiteY0" fmla="*/ 311524 h 1078349"/>
              <a:gd name="connsiteX1" fmla="*/ 83862 w 1605366"/>
              <a:gd name="connsiteY1" fmla="*/ 311524 h 1078349"/>
              <a:gd name="connsiteX2" fmla="*/ 203666 w 1605366"/>
              <a:gd name="connsiteY2" fmla="*/ 227652 h 1078349"/>
              <a:gd name="connsiteX3" fmla="*/ 227626 w 1605366"/>
              <a:gd name="connsiteY3" fmla="*/ 191707 h 1078349"/>
              <a:gd name="connsiteX4" fmla="*/ 371390 w 1605366"/>
              <a:gd name="connsiteY4" fmla="*/ 119817 h 1078349"/>
              <a:gd name="connsiteX5" fmla="*/ 419312 w 1605366"/>
              <a:gd name="connsiteY5" fmla="*/ 107835 h 1078349"/>
              <a:gd name="connsiteX6" fmla="*/ 455253 w 1605366"/>
              <a:gd name="connsiteY6" fmla="*/ 95854 h 1078349"/>
              <a:gd name="connsiteX7" fmla="*/ 503174 w 1605366"/>
              <a:gd name="connsiteY7" fmla="*/ 83872 h 1078349"/>
              <a:gd name="connsiteX8" fmla="*/ 563076 w 1605366"/>
              <a:gd name="connsiteY8" fmla="*/ 59909 h 1078349"/>
              <a:gd name="connsiteX9" fmla="*/ 634958 w 1605366"/>
              <a:gd name="connsiteY9" fmla="*/ 35945 h 1078349"/>
              <a:gd name="connsiteX10" fmla="*/ 718821 w 1605366"/>
              <a:gd name="connsiteY10" fmla="*/ 0 h 1078349"/>
              <a:gd name="connsiteX11" fmla="*/ 802683 w 1605366"/>
              <a:gd name="connsiteY11" fmla="*/ 11982 h 1078349"/>
              <a:gd name="connsiteX12" fmla="*/ 838624 w 1605366"/>
              <a:gd name="connsiteY12" fmla="*/ 35945 h 1078349"/>
              <a:gd name="connsiteX13" fmla="*/ 994369 w 1605366"/>
              <a:gd name="connsiteY13" fmla="*/ 71890 h 1078349"/>
              <a:gd name="connsiteX14" fmla="*/ 1030310 w 1605366"/>
              <a:gd name="connsiteY14" fmla="*/ 83872 h 1078349"/>
              <a:gd name="connsiteX15" fmla="*/ 1078231 w 1605366"/>
              <a:gd name="connsiteY15" fmla="*/ 95854 h 1078349"/>
              <a:gd name="connsiteX16" fmla="*/ 1150113 w 1605366"/>
              <a:gd name="connsiteY16" fmla="*/ 143780 h 1078349"/>
              <a:gd name="connsiteX17" fmla="*/ 1186054 w 1605366"/>
              <a:gd name="connsiteY17" fmla="*/ 167744 h 1078349"/>
              <a:gd name="connsiteX18" fmla="*/ 1210015 w 1605366"/>
              <a:gd name="connsiteY18" fmla="*/ 203689 h 1078349"/>
              <a:gd name="connsiteX19" fmla="*/ 1293877 w 1605366"/>
              <a:gd name="connsiteY19" fmla="*/ 251615 h 1078349"/>
              <a:gd name="connsiteX20" fmla="*/ 1365759 w 1605366"/>
              <a:gd name="connsiteY20" fmla="*/ 311524 h 1078349"/>
              <a:gd name="connsiteX21" fmla="*/ 1401700 w 1605366"/>
              <a:gd name="connsiteY21" fmla="*/ 347468 h 1078349"/>
              <a:gd name="connsiteX22" fmla="*/ 1425661 w 1605366"/>
              <a:gd name="connsiteY22" fmla="*/ 395395 h 1078349"/>
              <a:gd name="connsiteX23" fmla="*/ 1461602 w 1605366"/>
              <a:gd name="connsiteY23" fmla="*/ 479267 h 1078349"/>
              <a:gd name="connsiteX24" fmla="*/ 1509523 w 1605366"/>
              <a:gd name="connsiteY24" fmla="*/ 551157 h 1078349"/>
              <a:gd name="connsiteX25" fmla="*/ 1533484 w 1605366"/>
              <a:gd name="connsiteY25" fmla="*/ 587102 h 1078349"/>
              <a:gd name="connsiteX26" fmla="*/ 1557445 w 1605366"/>
              <a:gd name="connsiteY26" fmla="*/ 623047 h 1078349"/>
              <a:gd name="connsiteX27" fmla="*/ 1569425 w 1605366"/>
              <a:gd name="connsiteY27" fmla="*/ 682955 h 1078349"/>
              <a:gd name="connsiteX28" fmla="*/ 1581406 w 1605366"/>
              <a:gd name="connsiteY28" fmla="*/ 718900 h 1078349"/>
              <a:gd name="connsiteX29" fmla="*/ 1605366 w 1605366"/>
              <a:gd name="connsiteY29" fmla="*/ 814753 h 1078349"/>
              <a:gd name="connsiteX30" fmla="*/ 1593386 w 1605366"/>
              <a:gd name="connsiteY30" fmla="*/ 994478 h 1078349"/>
              <a:gd name="connsiteX31" fmla="*/ 1581406 w 1605366"/>
              <a:gd name="connsiteY31" fmla="*/ 1030423 h 1078349"/>
              <a:gd name="connsiteX32" fmla="*/ 1545465 w 1605366"/>
              <a:gd name="connsiteY32" fmla="*/ 1054386 h 1078349"/>
              <a:gd name="connsiteX33" fmla="*/ 1473582 w 1605366"/>
              <a:gd name="connsiteY33" fmla="*/ 1078349 h 1078349"/>
              <a:gd name="connsiteX34" fmla="*/ 1221995 w 1605366"/>
              <a:gd name="connsiteY34" fmla="*/ 1066368 h 1078349"/>
              <a:gd name="connsiteX35" fmla="*/ 1186054 w 1605366"/>
              <a:gd name="connsiteY35" fmla="*/ 1042405 h 1078349"/>
              <a:gd name="connsiteX36" fmla="*/ 1090211 w 1605366"/>
              <a:gd name="connsiteY36" fmla="*/ 1006460 h 1078349"/>
              <a:gd name="connsiteX37" fmla="*/ 958428 w 1605366"/>
              <a:gd name="connsiteY37" fmla="*/ 934570 h 1078349"/>
              <a:gd name="connsiteX38" fmla="*/ 814663 w 1605366"/>
              <a:gd name="connsiteY38" fmla="*/ 874661 h 1078349"/>
              <a:gd name="connsiteX39" fmla="*/ 766742 w 1605366"/>
              <a:gd name="connsiteY39" fmla="*/ 1042405 h 1078349"/>
              <a:gd name="connsiteX40" fmla="*/ 610997 w 1605366"/>
              <a:gd name="connsiteY40" fmla="*/ 814753 h 1078349"/>
              <a:gd name="connsiteX41" fmla="*/ 143764 w 1605366"/>
              <a:gd name="connsiteY41" fmla="*/ 802771 h 1078349"/>
              <a:gd name="connsiteX42" fmla="*/ 107823 w 1605366"/>
              <a:gd name="connsiteY42" fmla="*/ 790790 h 1078349"/>
              <a:gd name="connsiteX43" fmla="*/ 83862 w 1605366"/>
              <a:gd name="connsiteY43" fmla="*/ 766826 h 1078349"/>
              <a:gd name="connsiteX44" fmla="*/ 35941 w 1605366"/>
              <a:gd name="connsiteY44" fmla="*/ 730881 h 1078349"/>
              <a:gd name="connsiteX45" fmla="*/ 0 w 1605366"/>
              <a:gd name="connsiteY45" fmla="*/ 599083 h 1078349"/>
              <a:gd name="connsiteX46" fmla="*/ 11980 w 1605366"/>
              <a:gd name="connsiteY46" fmla="*/ 395395 h 1078349"/>
              <a:gd name="connsiteX47" fmla="*/ 35941 w 1605366"/>
              <a:gd name="connsiteY47" fmla="*/ 311524 h 1078349"/>
              <a:gd name="connsiteX48" fmla="*/ 83862 w 1605366"/>
              <a:gd name="connsiteY48" fmla="*/ 311524 h 1078349"/>
              <a:gd name="connsiteX0" fmla="*/ 83862 w 1605366"/>
              <a:gd name="connsiteY0" fmla="*/ 311524 h 1078349"/>
              <a:gd name="connsiteX1" fmla="*/ 83862 w 1605366"/>
              <a:gd name="connsiteY1" fmla="*/ 311524 h 1078349"/>
              <a:gd name="connsiteX2" fmla="*/ 203666 w 1605366"/>
              <a:gd name="connsiteY2" fmla="*/ 227652 h 1078349"/>
              <a:gd name="connsiteX3" fmla="*/ 227626 w 1605366"/>
              <a:gd name="connsiteY3" fmla="*/ 191707 h 1078349"/>
              <a:gd name="connsiteX4" fmla="*/ 371390 w 1605366"/>
              <a:gd name="connsiteY4" fmla="*/ 119817 h 1078349"/>
              <a:gd name="connsiteX5" fmla="*/ 419312 w 1605366"/>
              <a:gd name="connsiteY5" fmla="*/ 107835 h 1078349"/>
              <a:gd name="connsiteX6" fmla="*/ 455253 w 1605366"/>
              <a:gd name="connsiteY6" fmla="*/ 95854 h 1078349"/>
              <a:gd name="connsiteX7" fmla="*/ 503174 w 1605366"/>
              <a:gd name="connsiteY7" fmla="*/ 83872 h 1078349"/>
              <a:gd name="connsiteX8" fmla="*/ 563076 w 1605366"/>
              <a:gd name="connsiteY8" fmla="*/ 59909 h 1078349"/>
              <a:gd name="connsiteX9" fmla="*/ 634958 w 1605366"/>
              <a:gd name="connsiteY9" fmla="*/ 35945 h 1078349"/>
              <a:gd name="connsiteX10" fmla="*/ 718821 w 1605366"/>
              <a:gd name="connsiteY10" fmla="*/ 0 h 1078349"/>
              <a:gd name="connsiteX11" fmla="*/ 802683 w 1605366"/>
              <a:gd name="connsiteY11" fmla="*/ 11982 h 1078349"/>
              <a:gd name="connsiteX12" fmla="*/ 838624 w 1605366"/>
              <a:gd name="connsiteY12" fmla="*/ 35945 h 1078349"/>
              <a:gd name="connsiteX13" fmla="*/ 994369 w 1605366"/>
              <a:gd name="connsiteY13" fmla="*/ 71890 h 1078349"/>
              <a:gd name="connsiteX14" fmla="*/ 1030310 w 1605366"/>
              <a:gd name="connsiteY14" fmla="*/ 83872 h 1078349"/>
              <a:gd name="connsiteX15" fmla="*/ 1078231 w 1605366"/>
              <a:gd name="connsiteY15" fmla="*/ 95854 h 1078349"/>
              <a:gd name="connsiteX16" fmla="*/ 1150113 w 1605366"/>
              <a:gd name="connsiteY16" fmla="*/ 143780 h 1078349"/>
              <a:gd name="connsiteX17" fmla="*/ 1186054 w 1605366"/>
              <a:gd name="connsiteY17" fmla="*/ 167744 h 1078349"/>
              <a:gd name="connsiteX18" fmla="*/ 1210015 w 1605366"/>
              <a:gd name="connsiteY18" fmla="*/ 203689 h 1078349"/>
              <a:gd name="connsiteX19" fmla="*/ 1293877 w 1605366"/>
              <a:gd name="connsiteY19" fmla="*/ 251615 h 1078349"/>
              <a:gd name="connsiteX20" fmla="*/ 1365759 w 1605366"/>
              <a:gd name="connsiteY20" fmla="*/ 311524 h 1078349"/>
              <a:gd name="connsiteX21" fmla="*/ 1401700 w 1605366"/>
              <a:gd name="connsiteY21" fmla="*/ 347468 h 1078349"/>
              <a:gd name="connsiteX22" fmla="*/ 1425661 w 1605366"/>
              <a:gd name="connsiteY22" fmla="*/ 395395 h 1078349"/>
              <a:gd name="connsiteX23" fmla="*/ 1461602 w 1605366"/>
              <a:gd name="connsiteY23" fmla="*/ 479267 h 1078349"/>
              <a:gd name="connsiteX24" fmla="*/ 1509523 w 1605366"/>
              <a:gd name="connsiteY24" fmla="*/ 551157 h 1078349"/>
              <a:gd name="connsiteX25" fmla="*/ 1533484 w 1605366"/>
              <a:gd name="connsiteY25" fmla="*/ 587102 h 1078349"/>
              <a:gd name="connsiteX26" fmla="*/ 1557445 w 1605366"/>
              <a:gd name="connsiteY26" fmla="*/ 623047 h 1078349"/>
              <a:gd name="connsiteX27" fmla="*/ 1569425 w 1605366"/>
              <a:gd name="connsiteY27" fmla="*/ 682955 h 1078349"/>
              <a:gd name="connsiteX28" fmla="*/ 1581406 w 1605366"/>
              <a:gd name="connsiteY28" fmla="*/ 718900 h 1078349"/>
              <a:gd name="connsiteX29" fmla="*/ 1605366 w 1605366"/>
              <a:gd name="connsiteY29" fmla="*/ 814753 h 1078349"/>
              <a:gd name="connsiteX30" fmla="*/ 1593386 w 1605366"/>
              <a:gd name="connsiteY30" fmla="*/ 994478 h 1078349"/>
              <a:gd name="connsiteX31" fmla="*/ 1581406 w 1605366"/>
              <a:gd name="connsiteY31" fmla="*/ 1030423 h 1078349"/>
              <a:gd name="connsiteX32" fmla="*/ 1545465 w 1605366"/>
              <a:gd name="connsiteY32" fmla="*/ 1054386 h 1078349"/>
              <a:gd name="connsiteX33" fmla="*/ 1473582 w 1605366"/>
              <a:gd name="connsiteY33" fmla="*/ 1078349 h 1078349"/>
              <a:gd name="connsiteX34" fmla="*/ 1221995 w 1605366"/>
              <a:gd name="connsiteY34" fmla="*/ 1066368 h 1078349"/>
              <a:gd name="connsiteX35" fmla="*/ 1186054 w 1605366"/>
              <a:gd name="connsiteY35" fmla="*/ 1042405 h 1078349"/>
              <a:gd name="connsiteX36" fmla="*/ 1090211 w 1605366"/>
              <a:gd name="connsiteY36" fmla="*/ 1006460 h 1078349"/>
              <a:gd name="connsiteX37" fmla="*/ 958428 w 1605366"/>
              <a:gd name="connsiteY37" fmla="*/ 934570 h 1078349"/>
              <a:gd name="connsiteX38" fmla="*/ 766742 w 1605366"/>
              <a:gd name="connsiteY38" fmla="*/ 1042405 h 1078349"/>
              <a:gd name="connsiteX39" fmla="*/ 610997 w 1605366"/>
              <a:gd name="connsiteY39" fmla="*/ 814753 h 1078349"/>
              <a:gd name="connsiteX40" fmla="*/ 143764 w 1605366"/>
              <a:gd name="connsiteY40" fmla="*/ 802771 h 1078349"/>
              <a:gd name="connsiteX41" fmla="*/ 107823 w 1605366"/>
              <a:gd name="connsiteY41" fmla="*/ 790790 h 1078349"/>
              <a:gd name="connsiteX42" fmla="*/ 83862 w 1605366"/>
              <a:gd name="connsiteY42" fmla="*/ 766826 h 1078349"/>
              <a:gd name="connsiteX43" fmla="*/ 35941 w 1605366"/>
              <a:gd name="connsiteY43" fmla="*/ 730881 h 1078349"/>
              <a:gd name="connsiteX44" fmla="*/ 0 w 1605366"/>
              <a:gd name="connsiteY44" fmla="*/ 599083 h 1078349"/>
              <a:gd name="connsiteX45" fmla="*/ 11980 w 1605366"/>
              <a:gd name="connsiteY45" fmla="*/ 395395 h 1078349"/>
              <a:gd name="connsiteX46" fmla="*/ 35941 w 1605366"/>
              <a:gd name="connsiteY46" fmla="*/ 311524 h 1078349"/>
              <a:gd name="connsiteX47" fmla="*/ 83862 w 1605366"/>
              <a:gd name="connsiteY47" fmla="*/ 311524 h 1078349"/>
              <a:gd name="connsiteX0" fmla="*/ 83862 w 1605366"/>
              <a:gd name="connsiteY0" fmla="*/ 311524 h 1078349"/>
              <a:gd name="connsiteX1" fmla="*/ 83862 w 1605366"/>
              <a:gd name="connsiteY1" fmla="*/ 311524 h 1078349"/>
              <a:gd name="connsiteX2" fmla="*/ 203666 w 1605366"/>
              <a:gd name="connsiteY2" fmla="*/ 227652 h 1078349"/>
              <a:gd name="connsiteX3" fmla="*/ 227626 w 1605366"/>
              <a:gd name="connsiteY3" fmla="*/ 191707 h 1078349"/>
              <a:gd name="connsiteX4" fmla="*/ 371390 w 1605366"/>
              <a:gd name="connsiteY4" fmla="*/ 119817 h 1078349"/>
              <a:gd name="connsiteX5" fmla="*/ 419312 w 1605366"/>
              <a:gd name="connsiteY5" fmla="*/ 107835 h 1078349"/>
              <a:gd name="connsiteX6" fmla="*/ 455253 w 1605366"/>
              <a:gd name="connsiteY6" fmla="*/ 95854 h 1078349"/>
              <a:gd name="connsiteX7" fmla="*/ 503174 w 1605366"/>
              <a:gd name="connsiteY7" fmla="*/ 83872 h 1078349"/>
              <a:gd name="connsiteX8" fmla="*/ 563076 w 1605366"/>
              <a:gd name="connsiteY8" fmla="*/ 59909 h 1078349"/>
              <a:gd name="connsiteX9" fmla="*/ 634958 w 1605366"/>
              <a:gd name="connsiteY9" fmla="*/ 35945 h 1078349"/>
              <a:gd name="connsiteX10" fmla="*/ 718821 w 1605366"/>
              <a:gd name="connsiteY10" fmla="*/ 0 h 1078349"/>
              <a:gd name="connsiteX11" fmla="*/ 802683 w 1605366"/>
              <a:gd name="connsiteY11" fmla="*/ 11982 h 1078349"/>
              <a:gd name="connsiteX12" fmla="*/ 838624 w 1605366"/>
              <a:gd name="connsiteY12" fmla="*/ 35945 h 1078349"/>
              <a:gd name="connsiteX13" fmla="*/ 994369 w 1605366"/>
              <a:gd name="connsiteY13" fmla="*/ 71890 h 1078349"/>
              <a:gd name="connsiteX14" fmla="*/ 1030310 w 1605366"/>
              <a:gd name="connsiteY14" fmla="*/ 83872 h 1078349"/>
              <a:gd name="connsiteX15" fmla="*/ 1078231 w 1605366"/>
              <a:gd name="connsiteY15" fmla="*/ 95854 h 1078349"/>
              <a:gd name="connsiteX16" fmla="*/ 1150113 w 1605366"/>
              <a:gd name="connsiteY16" fmla="*/ 143780 h 1078349"/>
              <a:gd name="connsiteX17" fmla="*/ 1186054 w 1605366"/>
              <a:gd name="connsiteY17" fmla="*/ 167744 h 1078349"/>
              <a:gd name="connsiteX18" fmla="*/ 1210015 w 1605366"/>
              <a:gd name="connsiteY18" fmla="*/ 203689 h 1078349"/>
              <a:gd name="connsiteX19" fmla="*/ 1293877 w 1605366"/>
              <a:gd name="connsiteY19" fmla="*/ 251615 h 1078349"/>
              <a:gd name="connsiteX20" fmla="*/ 1365759 w 1605366"/>
              <a:gd name="connsiteY20" fmla="*/ 311524 h 1078349"/>
              <a:gd name="connsiteX21" fmla="*/ 1401700 w 1605366"/>
              <a:gd name="connsiteY21" fmla="*/ 347468 h 1078349"/>
              <a:gd name="connsiteX22" fmla="*/ 1425661 w 1605366"/>
              <a:gd name="connsiteY22" fmla="*/ 395395 h 1078349"/>
              <a:gd name="connsiteX23" fmla="*/ 1461602 w 1605366"/>
              <a:gd name="connsiteY23" fmla="*/ 479267 h 1078349"/>
              <a:gd name="connsiteX24" fmla="*/ 1509523 w 1605366"/>
              <a:gd name="connsiteY24" fmla="*/ 551157 h 1078349"/>
              <a:gd name="connsiteX25" fmla="*/ 1533484 w 1605366"/>
              <a:gd name="connsiteY25" fmla="*/ 587102 h 1078349"/>
              <a:gd name="connsiteX26" fmla="*/ 1557445 w 1605366"/>
              <a:gd name="connsiteY26" fmla="*/ 623047 h 1078349"/>
              <a:gd name="connsiteX27" fmla="*/ 1569425 w 1605366"/>
              <a:gd name="connsiteY27" fmla="*/ 682955 h 1078349"/>
              <a:gd name="connsiteX28" fmla="*/ 1581406 w 1605366"/>
              <a:gd name="connsiteY28" fmla="*/ 718900 h 1078349"/>
              <a:gd name="connsiteX29" fmla="*/ 1605366 w 1605366"/>
              <a:gd name="connsiteY29" fmla="*/ 814753 h 1078349"/>
              <a:gd name="connsiteX30" fmla="*/ 1593386 w 1605366"/>
              <a:gd name="connsiteY30" fmla="*/ 994478 h 1078349"/>
              <a:gd name="connsiteX31" fmla="*/ 1581406 w 1605366"/>
              <a:gd name="connsiteY31" fmla="*/ 1030423 h 1078349"/>
              <a:gd name="connsiteX32" fmla="*/ 1545465 w 1605366"/>
              <a:gd name="connsiteY32" fmla="*/ 1054386 h 1078349"/>
              <a:gd name="connsiteX33" fmla="*/ 1473582 w 1605366"/>
              <a:gd name="connsiteY33" fmla="*/ 1078349 h 1078349"/>
              <a:gd name="connsiteX34" fmla="*/ 1221995 w 1605366"/>
              <a:gd name="connsiteY34" fmla="*/ 1066368 h 1078349"/>
              <a:gd name="connsiteX35" fmla="*/ 1090211 w 1605366"/>
              <a:gd name="connsiteY35" fmla="*/ 1006460 h 1078349"/>
              <a:gd name="connsiteX36" fmla="*/ 958428 w 1605366"/>
              <a:gd name="connsiteY36" fmla="*/ 934570 h 1078349"/>
              <a:gd name="connsiteX37" fmla="*/ 766742 w 1605366"/>
              <a:gd name="connsiteY37" fmla="*/ 1042405 h 1078349"/>
              <a:gd name="connsiteX38" fmla="*/ 610997 w 1605366"/>
              <a:gd name="connsiteY38" fmla="*/ 814753 h 1078349"/>
              <a:gd name="connsiteX39" fmla="*/ 143764 w 1605366"/>
              <a:gd name="connsiteY39" fmla="*/ 802771 h 1078349"/>
              <a:gd name="connsiteX40" fmla="*/ 107823 w 1605366"/>
              <a:gd name="connsiteY40" fmla="*/ 790790 h 1078349"/>
              <a:gd name="connsiteX41" fmla="*/ 83862 w 1605366"/>
              <a:gd name="connsiteY41" fmla="*/ 766826 h 1078349"/>
              <a:gd name="connsiteX42" fmla="*/ 35941 w 1605366"/>
              <a:gd name="connsiteY42" fmla="*/ 730881 h 1078349"/>
              <a:gd name="connsiteX43" fmla="*/ 0 w 1605366"/>
              <a:gd name="connsiteY43" fmla="*/ 599083 h 1078349"/>
              <a:gd name="connsiteX44" fmla="*/ 11980 w 1605366"/>
              <a:gd name="connsiteY44" fmla="*/ 395395 h 1078349"/>
              <a:gd name="connsiteX45" fmla="*/ 35941 w 1605366"/>
              <a:gd name="connsiteY45" fmla="*/ 311524 h 1078349"/>
              <a:gd name="connsiteX46" fmla="*/ 83862 w 1605366"/>
              <a:gd name="connsiteY46" fmla="*/ 311524 h 1078349"/>
              <a:gd name="connsiteX0" fmla="*/ 83862 w 1605366"/>
              <a:gd name="connsiteY0" fmla="*/ 311524 h 1079915"/>
              <a:gd name="connsiteX1" fmla="*/ 83862 w 1605366"/>
              <a:gd name="connsiteY1" fmla="*/ 311524 h 1079915"/>
              <a:gd name="connsiteX2" fmla="*/ 203666 w 1605366"/>
              <a:gd name="connsiteY2" fmla="*/ 227652 h 1079915"/>
              <a:gd name="connsiteX3" fmla="*/ 227626 w 1605366"/>
              <a:gd name="connsiteY3" fmla="*/ 191707 h 1079915"/>
              <a:gd name="connsiteX4" fmla="*/ 371390 w 1605366"/>
              <a:gd name="connsiteY4" fmla="*/ 119817 h 1079915"/>
              <a:gd name="connsiteX5" fmla="*/ 419312 w 1605366"/>
              <a:gd name="connsiteY5" fmla="*/ 107835 h 1079915"/>
              <a:gd name="connsiteX6" fmla="*/ 455253 w 1605366"/>
              <a:gd name="connsiteY6" fmla="*/ 95854 h 1079915"/>
              <a:gd name="connsiteX7" fmla="*/ 503174 w 1605366"/>
              <a:gd name="connsiteY7" fmla="*/ 83872 h 1079915"/>
              <a:gd name="connsiteX8" fmla="*/ 563076 w 1605366"/>
              <a:gd name="connsiteY8" fmla="*/ 59909 h 1079915"/>
              <a:gd name="connsiteX9" fmla="*/ 634958 w 1605366"/>
              <a:gd name="connsiteY9" fmla="*/ 35945 h 1079915"/>
              <a:gd name="connsiteX10" fmla="*/ 718821 w 1605366"/>
              <a:gd name="connsiteY10" fmla="*/ 0 h 1079915"/>
              <a:gd name="connsiteX11" fmla="*/ 802683 w 1605366"/>
              <a:gd name="connsiteY11" fmla="*/ 11982 h 1079915"/>
              <a:gd name="connsiteX12" fmla="*/ 838624 w 1605366"/>
              <a:gd name="connsiteY12" fmla="*/ 35945 h 1079915"/>
              <a:gd name="connsiteX13" fmla="*/ 994369 w 1605366"/>
              <a:gd name="connsiteY13" fmla="*/ 71890 h 1079915"/>
              <a:gd name="connsiteX14" fmla="*/ 1030310 w 1605366"/>
              <a:gd name="connsiteY14" fmla="*/ 83872 h 1079915"/>
              <a:gd name="connsiteX15" fmla="*/ 1078231 w 1605366"/>
              <a:gd name="connsiteY15" fmla="*/ 95854 h 1079915"/>
              <a:gd name="connsiteX16" fmla="*/ 1150113 w 1605366"/>
              <a:gd name="connsiteY16" fmla="*/ 143780 h 1079915"/>
              <a:gd name="connsiteX17" fmla="*/ 1186054 w 1605366"/>
              <a:gd name="connsiteY17" fmla="*/ 167744 h 1079915"/>
              <a:gd name="connsiteX18" fmla="*/ 1210015 w 1605366"/>
              <a:gd name="connsiteY18" fmla="*/ 203689 h 1079915"/>
              <a:gd name="connsiteX19" fmla="*/ 1293877 w 1605366"/>
              <a:gd name="connsiteY19" fmla="*/ 251615 h 1079915"/>
              <a:gd name="connsiteX20" fmla="*/ 1365759 w 1605366"/>
              <a:gd name="connsiteY20" fmla="*/ 311524 h 1079915"/>
              <a:gd name="connsiteX21" fmla="*/ 1401700 w 1605366"/>
              <a:gd name="connsiteY21" fmla="*/ 347468 h 1079915"/>
              <a:gd name="connsiteX22" fmla="*/ 1425661 w 1605366"/>
              <a:gd name="connsiteY22" fmla="*/ 395395 h 1079915"/>
              <a:gd name="connsiteX23" fmla="*/ 1461602 w 1605366"/>
              <a:gd name="connsiteY23" fmla="*/ 479267 h 1079915"/>
              <a:gd name="connsiteX24" fmla="*/ 1509523 w 1605366"/>
              <a:gd name="connsiteY24" fmla="*/ 551157 h 1079915"/>
              <a:gd name="connsiteX25" fmla="*/ 1533484 w 1605366"/>
              <a:gd name="connsiteY25" fmla="*/ 587102 h 1079915"/>
              <a:gd name="connsiteX26" fmla="*/ 1557445 w 1605366"/>
              <a:gd name="connsiteY26" fmla="*/ 623047 h 1079915"/>
              <a:gd name="connsiteX27" fmla="*/ 1569425 w 1605366"/>
              <a:gd name="connsiteY27" fmla="*/ 682955 h 1079915"/>
              <a:gd name="connsiteX28" fmla="*/ 1581406 w 1605366"/>
              <a:gd name="connsiteY28" fmla="*/ 718900 h 1079915"/>
              <a:gd name="connsiteX29" fmla="*/ 1605366 w 1605366"/>
              <a:gd name="connsiteY29" fmla="*/ 814753 h 1079915"/>
              <a:gd name="connsiteX30" fmla="*/ 1593386 w 1605366"/>
              <a:gd name="connsiteY30" fmla="*/ 994478 h 1079915"/>
              <a:gd name="connsiteX31" fmla="*/ 1581406 w 1605366"/>
              <a:gd name="connsiteY31" fmla="*/ 1030423 h 1079915"/>
              <a:gd name="connsiteX32" fmla="*/ 1545465 w 1605366"/>
              <a:gd name="connsiteY32" fmla="*/ 1054386 h 1079915"/>
              <a:gd name="connsiteX33" fmla="*/ 1473582 w 1605366"/>
              <a:gd name="connsiteY33" fmla="*/ 1078349 h 1079915"/>
              <a:gd name="connsiteX34" fmla="*/ 1221995 w 1605366"/>
              <a:gd name="connsiteY34" fmla="*/ 1066368 h 1079915"/>
              <a:gd name="connsiteX35" fmla="*/ 958428 w 1605366"/>
              <a:gd name="connsiteY35" fmla="*/ 934570 h 1079915"/>
              <a:gd name="connsiteX36" fmla="*/ 766742 w 1605366"/>
              <a:gd name="connsiteY36" fmla="*/ 1042405 h 1079915"/>
              <a:gd name="connsiteX37" fmla="*/ 610997 w 1605366"/>
              <a:gd name="connsiteY37" fmla="*/ 814753 h 1079915"/>
              <a:gd name="connsiteX38" fmla="*/ 143764 w 1605366"/>
              <a:gd name="connsiteY38" fmla="*/ 802771 h 1079915"/>
              <a:gd name="connsiteX39" fmla="*/ 107823 w 1605366"/>
              <a:gd name="connsiteY39" fmla="*/ 790790 h 1079915"/>
              <a:gd name="connsiteX40" fmla="*/ 83862 w 1605366"/>
              <a:gd name="connsiteY40" fmla="*/ 766826 h 1079915"/>
              <a:gd name="connsiteX41" fmla="*/ 35941 w 1605366"/>
              <a:gd name="connsiteY41" fmla="*/ 730881 h 1079915"/>
              <a:gd name="connsiteX42" fmla="*/ 0 w 1605366"/>
              <a:gd name="connsiteY42" fmla="*/ 599083 h 1079915"/>
              <a:gd name="connsiteX43" fmla="*/ 11980 w 1605366"/>
              <a:gd name="connsiteY43" fmla="*/ 395395 h 1079915"/>
              <a:gd name="connsiteX44" fmla="*/ 35941 w 1605366"/>
              <a:gd name="connsiteY44" fmla="*/ 311524 h 1079915"/>
              <a:gd name="connsiteX45" fmla="*/ 83862 w 1605366"/>
              <a:gd name="connsiteY45" fmla="*/ 311524 h 1079915"/>
              <a:gd name="connsiteX0" fmla="*/ 83862 w 1605366"/>
              <a:gd name="connsiteY0" fmla="*/ 311524 h 1078349"/>
              <a:gd name="connsiteX1" fmla="*/ 83862 w 1605366"/>
              <a:gd name="connsiteY1" fmla="*/ 311524 h 1078349"/>
              <a:gd name="connsiteX2" fmla="*/ 203666 w 1605366"/>
              <a:gd name="connsiteY2" fmla="*/ 227652 h 1078349"/>
              <a:gd name="connsiteX3" fmla="*/ 227626 w 1605366"/>
              <a:gd name="connsiteY3" fmla="*/ 191707 h 1078349"/>
              <a:gd name="connsiteX4" fmla="*/ 371390 w 1605366"/>
              <a:gd name="connsiteY4" fmla="*/ 119817 h 1078349"/>
              <a:gd name="connsiteX5" fmla="*/ 419312 w 1605366"/>
              <a:gd name="connsiteY5" fmla="*/ 107835 h 1078349"/>
              <a:gd name="connsiteX6" fmla="*/ 455253 w 1605366"/>
              <a:gd name="connsiteY6" fmla="*/ 95854 h 1078349"/>
              <a:gd name="connsiteX7" fmla="*/ 503174 w 1605366"/>
              <a:gd name="connsiteY7" fmla="*/ 83872 h 1078349"/>
              <a:gd name="connsiteX8" fmla="*/ 563076 w 1605366"/>
              <a:gd name="connsiteY8" fmla="*/ 59909 h 1078349"/>
              <a:gd name="connsiteX9" fmla="*/ 634958 w 1605366"/>
              <a:gd name="connsiteY9" fmla="*/ 35945 h 1078349"/>
              <a:gd name="connsiteX10" fmla="*/ 718821 w 1605366"/>
              <a:gd name="connsiteY10" fmla="*/ 0 h 1078349"/>
              <a:gd name="connsiteX11" fmla="*/ 802683 w 1605366"/>
              <a:gd name="connsiteY11" fmla="*/ 11982 h 1078349"/>
              <a:gd name="connsiteX12" fmla="*/ 838624 w 1605366"/>
              <a:gd name="connsiteY12" fmla="*/ 35945 h 1078349"/>
              <a:gd name="connsiteX13" fmla="*/ 994369 w 1605366"/>
              <a:gd name="connsiteY13" fmla="*/ 71890 h 1078349"/>
              <a:gd name="connsiteX14" fmla="*/ 1030310 w 1605366"/>
              <a:gd name="connsiteY14" fmla="*/ 83872 h 1078349"/>
              <a:gd name="connsiteX15" fmla="*/ 1078231 w 1605366"/>
              <a:gd name="connsiteY15" fmla="*/ 95854 h 1078349"/>
              <a:gd name="connsiteX16" fmla="*/ 1150113 w 1605366"/>
              <a:gd name="connsiteY16" fmla="*/ 143780 h 1078349"/>
              <a:gd name="connsiteX17" fmla="*/ 1186054 w 1605366"/>
              <a:gd name="connsiteY17" fmla="*/ 167744 h 1078349"/>
              <a:gd name="connsiteX18" fmla="*/ 1210015 w 1605366"/>
              <a:gd name="connsiteY18" fmla="*/ 203689 h 1078349"/>
              <a:gd name="connsiteX19" fmla="*/ 1293877 w 1605366"/>
              <a:gd name="connsiteY19" fmla="*/ 251615 h 1078349"/>
              <a:gd name="connsiteX20" fmla="*/ 1365759 w 1605366"/>
              <a:gd name="connsiteY20" fmla="*/ 311524 h 1078349"/>
              <a:gd name="connsiteX21" fmla="*/ 1401700 w 1605366"/>
              <a:gd name="connsiteY21" fmla="*/ 347468 h 1078349"/>
              <a:gd name="connsiteX22" fmla="*/ 1425661 w 1605366"/>
              <a:gd name="connsiteY22" fmla="*/ 395395 h 1078349"/>
              <a:gd name="connsiteX23" fmla="*/ 1461602 w 1605366"/>
              <a:gd name="connsiteY23" fmla="*/ 479267 h 1078349"/>
              <a:gd name="connsiteX24" fmla="*/ 1509523 w 1605366"/>
              <a:gd name="connsiteY24" fmla="*/ 551157 h 1078349"/>
              <a:gd name="connsiteX25" fmla="*/ 1533484 w 1605366"/>
              <a:gd name="connsiteY25" fmla="*/ 587102 h 1078349"/>
              <a:gd name="connsiteX26" fmla="*/ 1557445 w 1605366"/>
              <a:gd name="connsiteY26" fmla="*/ 623047 h 1078349"/>
              <a:gd name="connsiteX27" fmla="*/ 1569425 w 1605366"/>
              <a:gd name="connsiteY27" fmla="*/ 682955 h 1078349"/>
              <a:gd name="connsiteX28" fmla="*/ 1581406 w 1605366"/>
              <a:gd name="connsiteY28" fmla="*/ 718900 h 1078349"/>
              <a:gd name="connsiteX29" fmla="*/ 1605366 w 1605366"/>
              <a:gd name="connsiteY29" fmla="*/ 814753 h 1078349"/>
              <a:gd name="connsiteX30" fmla="*/ 1593386 w 1605366"/>
              <a:gd name="connsiteY30" fmla="*/ 994478 h 1078349"/>
              <a:gd name="connsiteX31" fmla="*/ 1581406 w 1605366"/>
              <a:gd name="connsiteY31" fmla="*/ 1030423 h 1078349"/>
              <a:gd name="connsiteX32" fmla="*/ 1545465 w 1605366"/>
              <a:gd name="connsiteY32" fmla="*/ 1054386 h 1078349"/>
              <a:gd name="connsiteX33" fmla="*/ 1473582 w 1605366"/>
              <a:gd name="connsiteY33" fmla="*/ 1078349 h 1078349"/>
              <a:gd name="connsiteX34" fmla="*/ 1221995 w 1605366"/>
              <a:gd name="connsiteY34" fmla="*/ 1066368 h 1078349"/>
              <a:gd name="connsiteX35" fmla="*/ 766742 w 1605366"/>
              <a:gd name="connsiteY35" fmla="*/ 1042405 h 1078349"/>
              <a:gd name="connsiteX36" fmla="*/ 610997 w 1605366"/>
              <a:gd name="connsiteY36" fmla="*/ 814753 h 1078349"/>
              <a:gd name="connsiteX37" fmla="*/ 143764 w 1605366"/>
              <a:gd name="connsiteY37" fmla="*/ 802771 h 1078349"/>
              <a:gd name="connsiteX38" fmla="*/ 107823 w 1605366"/>
              <a:gd name="connsiteY38" fmla="*/ 790790 h 1078349"/>
              <a:gd name="connsiteX39" fmla="*/ 83862 w 1605366"/>
              <a:gd name="connsiteY39" fmla="*/ 766826 h 1078349"/>
              <a:gd name="connsiteX40" fmla="*/ 35941 w 1605366"/>
              <a:gd name="connsiteY40" fmla="*/ 730881 h 1078349"/>
              <a:gd name="connsiteX41" fmla="*/ 0 w 1605366"/>
              <a:gd name="connsiteY41" fmla="*/ 599083 h 1078349"/>
              <a:gd name="connsiteX42" fmla="*/ 11980 w 1605366"/>
              <a:gd name="connsiteY42" fmla="*/ 395395 h 1078349"/>
              <a:gd name="connsiteX43" fmla="*/ 35941 w 1605366"/>
              <a:gd name="connsiteY43" fmla="*/ 311524 h 1078349"/>
              <a:gd name="connsiteX44" fmla="*/ 83862 w 1605366"/>
              <a:gd name="connsiteY44" fmla="*/ 311524 h 1078349"/>
              <a:gd name="connsiteX0" fmla="*/ 83862 w 1605366"/>
              <a:gd name="connsiteY0" fmla="*/ 311524 h 1078349"/>
              <a:gd name="connsiteX1" fmla="*/ 83862 w 1605366"/>
              <a:gd name="connsiteY1" fmla="*/ 311524 h 1078349"/>
              <a:gd name="connsiteX2" fmla="*/ 203666 w 1605366"/>
              <a:gd name="connsiteY2" fmla="*/ 227652 h 1078349"/>
              <a:gd name="connsiteX3" fmla="*/ 227626 w 1605366"/>
              <a:gd name="connsiteY3" fmla="*/ 191707 h 1078349"/>
              <a:gd name="connsiteX4" fmla="*/ 371390 w 1605366"/>
              <a:gd name="connsiteY4" fmla="*/ 119817 h 1078349"/>
              <a:gd name="connsiteX5" fmla="*/ 419312 w 1605366"/>
              <a:gd name="connsiteY5" fmla="*/ 107835 h 1078349"/>
              <a:gd name="connsiteX6" fmla="*/ 455253 w 1605366"/>
              <a:gd name="connsiteY6" fmla="*/ 95854 h 1078349"/>
              <a:gd name="connsiteX7" fmla="*/ 503174 w 1605366"/>
              <a:gd name="connsiteY7" fmla="*/ 83872 h 1078349"/>
              <a:gd name="connsiteX8" fmla="*/ 563076 w 1605366"/>
              <a:gd name="connsiteY8" fmla="*/ 59909 h 1078349"/>
              <a:gd name="connsiteX9" fmla="*/ 634958 w 1605366"/>
              <a:gd name="connsiteY9" fmla="*/ 35945 h 1078349"/>
              <a:gd name="connsiteX10" fmla="*/ 718821 w 1605366"/>
              <a:gd name="connsiteY10" fmla="*/ 0 h 1078349"/>
              <a:gd name="connsiteX11" fmla="*/ 802683 w 1605366"/>
              <a:gd name="connsiteY11" fmla="*/ 11982 h 1078349"/>
              <a:gd name="connsiteX12" fmla="*/ 838624 w 1605366"/>
              <a:gd name="connsiteY12" fmla="*/ 35945 h 1078349"/>
              <a:gd name="connsiteX13" fmla="*/ 994369 w 1605366"/>
              <a:gd name="connsiteY13" fmla="*/ 71890 h 1078349"/>
              <a:gd name="connsiteX14" fmla="*/ 1030310 w 1605366"/>
              <a:gd name="connsiteY14" fmla="*/ 83872 h 1078349"/>
              <a:gd name="connsiteX15" fmla="*/ 1078231 w 1605366"/>
              <a:gd name="connsiteY15" fmla="*/ 95854 h 1078349"/>
              <a:gd name="connsiteX16" fmla="*/ 1150113 w 1605366"/>
              <a:gd name="connsiteY16" fmla="*/ 143780 h 1078349"/>
              <a:gd name="connsiteX17" fmla="*/ 1186054 w 1605366"/>
              <a:gd name="connsiteY17" fmla="*/ 167744 h 1078349"/>
              <a:gd name="connsiteX18" fmla="*/ 1210015 w 1605366"/>
              <a:gd name="connsiteY18" fmla="*/ 203689 h 1078349"/>
              <a:gd name="connsiteX19" fmla="*/ 1293877 w 1605366"/>
              <a:gd name="connsiteY19" fmla="*/ 251615 h 1078349"/>
              <a:gd name="connsiteX20" fmla="*/ 1365759 w 1605366"/>
              <a:gd name="connsiteY20" fmla="*/ 311524 h 1078349"/>
              <a:gd name="connsiteX21" fmla="*/ 1401700 w 1605366"/>
              <a:gd name="connsiteY21" fmla="*/ 347468 h 1078349"/>
              <a:gd name="connsiteX22" fmla="*/ 1425661 w 1605366"/>
              <a:gd name="connsiteY22" fmla="*/ 395395 h 1078349"/>
              <a:gd name="connsiteX23" fmla="*/ 1461602 w 1605366"/>
              <a:gd name="connsiteY23" fmla="*/ 479267 h 1078349"/>
              <a:gd name="connsiteX24" fmla="*/ 1509523 w 1605366"/>
              <a:gd name="connsiteY24" fmla="*/ 551157 h 1078349"/>
              <a:gd name="connsiteX25" fmla="*/ 1533484 w 1605366"/>
              <a:gd name="connsiteY25" fmla="*/ 587102 h 1078349"/>
              <a:gd name="connsiteX26" fmla="*/ 1557445 w 1605366"/>
              <a:gd name="connsiteY26" fmla="*/ 623047 h 1078349"/>
              <a:gd name="connsiteX27" fmla="*/ 1569425 w 1605366"/>
              <a:gd name="connsiteY27" fmla="*/ 682955 h 1078349"/>
              <a:gd name="connsiteX28" fmla="*/ 1581406 w 1605366"/>
              <a:gd name="connsiteY28" fmla="*/ 718900 h 1078349"/>
              <a:gd name="connsiteX29" fmla="*/ 1605366 w 1605366"/>
              <a:gd name="connsiteY29" fmla="*/ 814753 h 1078349"/>
              <a:gd name="connsiteX30" fmla="*/ 1593386 w 1605366"/>
              <a:gd name="connsiteY30" fmla="*/ 994478 h 1078349"/>
              <a:gd name="connsiteX31" fmla="*/ 1581406 w 1605366"/>
              <a:gd name="connsiteY31" fmla="*/ 1030423 h 1078349"/>
              <a:gd name="connsiteX32" fmla="*/ 1545465 w 1605366"/>
              <a:gd name="connsiteY32" fmla="*/ 1054386 h 1078349"/>
              <a:gd name="connsiteX33" fmla="*/ 1473582 w 1605366"/>
              <a:gd name="connsiteY33" fmla="*/ 1078349 h 1078349"/>
              <a:gd name="connsiteX34" fmla="*/ 1221995 w 1605366"/>
              <a:gd name="connsiteY34" fmla="*/ 1066368 h 1078349"/>
              <a:gd name="connsiteX35" fmla="*/ 766742 w 1605366"/>
              <a:gd name="connsiteY35" fmla="*/ 1042405 h 1078349"/>
              <a:gd name="connsiteX36" fmla="*/ 143764 w 1605366"/>
              <a:gd name="connsiteY36" fmla="*/ 802771 h 1078349"/>
              <a:gd name="connsiteX37" fmla="*/ 107823 w 1605366"/>
              <a:gd name="connsiteY37" fmla="*/ 790790 h 1078349"/>
              <a:gd name="connsiteX38" fmla="*/ 83862 w 1605366"/>
              <a:gd name="connsiteY38" fmla="*/ 766826 h 1078349"/>
              <a:gd name="connsiteX39" fmla="*/ 35941 w 1605366"/>
              <a:gd name="connsiteY39" fmla="*/ 730881 h 1078349"/>
              <a:gd name="connsiteX40" fmla="*/ 0 w 1605366"/>
              <a:gd name="connsiteY40" fmla="*/ 599083 h 1078349"/>
              <a:gd name="connsiteX41" fmla="*/ 11980 w 1605366"/>
              <a:gd name="connsiteY41" fmla="*/ 395395 h 1078349"/>
              <a:gd name="connsiteX42" fmla="*/ 35941 w 1605366"/>
              <a:gd name="connsiteY42" fmla="*/ 311524 h 1078349"/>
              <a:gd name="connsiteX43" fmla="*/ 83862 w 1605366"/>
              <a:gd name="connsiteY43" fmla="*/ 311524 h 107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05366" h="1078349">
                <a:moveTo>
                  <a:pt x="83862" y="311524"/>
                </a:moveTo>
                <a:lnTo>
                  <a:pt x="83862" y="311524"/>
                </a:lnTo>
                <a:cubicBezTo>
                  <a:pt x="123797" y="283567"/>
                  <a:pt x="166218" y="258862"/>
                  <a:pt x="203666" y="227652"/>
                </a:cubicBezTo>
                <a:cubicBezTo>
                  <a:pt x="214728" y="218433"/>
                  <a:pt x="215514" y="199494"/>
                  <a:pt x="227626" y="191707"/>
                </a:cubicBezTo>
                <a:cubicBezTo>
                  <a:pt x="272694" y="162731"/>
                  <a:pt x="322304" y="141294"/>
                  <a:pt x="371390" y="119817"/>
                </a:cubicBezTo>
                <a:cubicBezTo>
                  <a:pt x="386475" y="113217"/>
                  <a:pt x="403480" y="112359"/>
                  <a:pt x="419312" y="107835"/>
                </a:cubicBezTo>
                <a:cubicBezTo>
                  <a:pt x="431454" y="104365"/>
                  <a:pt x="443111" y="99324"/>
                  <a:pt x="455253" y="95854"/>
                </a:cubicBezTo>
                <a:cubicBezTo>
                  <a:pt x="471085" y="91330"/>
                  <a:pt x="487554" y="89079"/>
                  <a:pt x="503174" y="83872"/>
                </a:cubicBezTo>
                <a:cubicBezTo>
                  <a:pt x="523576" y="77071"/>
                  <a:pt x="542865" y="67259"/>
                  <a:pt x="563076" y="59909"/>
                </a:cubicBezTo>
                <a:cubicBezTo>
                  <a:pt x="586812" y="51277"/>
                  <a:pt x="612368" y="47241"/>
                  <a:pt x="634958" y="35945"/>
                </a:cubicBezTo>
                <a:cubicBezTo>
                  <a:pt x="694175" y="6334"/>
                  <a:pt x="665937" y="17630"/>
                  <a:pt x="718821" y="0"/>
                </a:cubicBezTo>
                <a:cubicBezTo>
                  <a:pt x="746775" y="3994"/>
                  <a:pt x="775636" y="3867"/>
                  <a:pt x="802683" y="11982"/>
                </a:cubicBezTo>
                <a:cubicBezTo>
                  <a:pt x="816475" y="16120"/>
                  <a:pt x="825466" y="30096"/>
                  <a:pt x="838624" y="35945"/>
                </a:cubicBezTo>
                <a:cubicBezTo>
                  <a:pt x="900946" y="63647"/>
                  <a:pt x="926142" y="62143"/>
                  <a:pt x="994369" y="71890"/>
                </a:cubicBezTo>
                <a:cubicBezTo>
                  <a:pt x="1006349" y="75884"/>
                  <a:pt x="1018167" y="80402"/>
                  <a:pt x="1030310" y="83872"/>
                </a:cubicBezTo>
                <a:cubicBezTo>
                  <a:pt x="1046142" y="88396"/>
                  <a:pt x="1063504" y="88490"/>
                  <a:pt x="1078231" y="95854"/>
                </a:cubicBezTo>
                <a:cubicBezTo>
                  <a:pt x="1103988" y="108734"/>
                  <a:pt x="1126152" y="127805"/>
                  <a:pt x="1150113" y="143780"/>
                </a:cubicBezTo>
                <a:lnTo>
                  <a:pt x="1186054" y="167744"/>
                </a:lnTo>
                <a:cubicBezTo>
                  <a:pt x="1194041" y="179726"/>
                  <a:pt x="1199833" y="193506"/>
                  <a:pt x="1210015" y="203689"/>
                </a:cubicBezTo>
                <a:cubicBezTo>
                  <a:pt x="1226948" y="220624"/>
                  <a:pt x="1275084" y="242218"/>
                  <a:pt x="1293877" y="251615"/>
                </a:cubicBezTo>
                <a:cubicBezTo>
                  <a:pt x="1356116" y="313861"/>
                  <a:pt x="1266096" y="226090"/>
                  <a:pt x="1365759" y="311524"/>
                </a:cubicBezTo>
                <a:cubicBezTo>
                  <a:pt x="1378623" y="322551"/>
                  <a:pt x="1389720" y="335487"/>
                  <a:pt x="1401700" y="347468"/>
                </a:cubicBezTo>
                <a:cubicBezTo>
                  <a:pt x="1409687" y="363444"/>
                  <a:pt x="1418626" y="378978"/>
                  <a:pt x="1425661" y="395395"/>
                </a:cubicBezTo>
                <a:cubicBezTo>
                  <a:pt x="1450450" y="453243"/>
                  <a:pt x="1421865" y="413031"/>
                  <a:pt x="1461602" y="479267"/>
                </a:cubicBezTo>
                <a:cubicBezTo>
                  <a:pt x="1476418" y="503963"/>
                  <a:pt x="1493549" y="527194"/>
                  <a:pt x="1509523" y="551157"/>
                </a:cubicBezTo>
                <a:lnTo>
                  <a:pt x="1533484" y="587102"/>
                </a:lnTo>
                <a:lnTo>
                  <a:pt x="1557445" y="623047"/>
                </a:lnTo>
                <a:cubicBezTo>
                  <a:pt x="1561438" y="643016"/>
                  <a:pt x="1564486" y="663198"/>
                  <a:pt x="1569425" y="682955"/>
                </a:cubicBezTo>
                <a:cubicBezTo>
                  <a:pt x="1572488" y="695208"/>
                  <a:pt x="1578343" y="706647"/>
                  <a:pt x="1581406" y="718900"/>
                </a:cubicBezTo>
                <a:cubicBezTo>
                  <a:pt x="1610324" y="834583"/>
                  <a:pt x="1577978" y="732579"/>
                  <a:pt x="1605366" y="814753"/>
                </a:cubicBezTo>
                <a:cubicBezTo>
                  <a:pt x="1601373" y="874661"/>
                  <a:pt x="1600016" y="934804"/>
                  <a:pt x="1593386" y="994478"/>
                </a:cubicBezTo>
                <a:cubicBezTo>
                  <a:pt x="1591991" y="1007030"/>
                  <a:pt x="1589295" y="1020560"/>
                  <a:pt x="1581406" y="1030423"/>
                </a:cubicBezTo>
                <a:cubicBezTo>
                  <a:pt x="1572412" y="1041667"/>
                  <a:pt x="1558623" y="1048538"/>
                  <a:pt x="1545465" y="1054386"/>
                </a:cubicBezTo>
                <a:cubicBezTo>
                  <a:pt x="1522385" y="1064645"/>
                  <a:pt x="1473582" y="1078349"/>
                  <a:pt x="1473582" y="1078349"/>
                </a:cubicBezTo>
                <a:lnTo>
                  <a:pt x="1221995" y="1066368"/>
                </a:lnTo>
                <a:cubicBezTo>
                  <a:pt x="1070244" y="1058380"/>
                  <a:pt x="946447" y="1086338"/>
                  <a:pt x="766742" y="1042405"/>
                </a:cubicBezTo>
                <a:cubicBezTo>
                  <a:pt x="587037" y="998472"/>
                  <a:pt x="253584" y="844707"/>
                  <a:pt x="143764" y="802771"/>
                </a:cubicBezTo>
                <a:cubicBezTo>
                  <a:pt x="131784" y="798777"/>
                  <a:pt x="118652" y="797288"/>
                  <a:pt x="107823" y="790790"/>
                </a:cubicBezTo>
                <a:cubicBezTo>
                  <a:pt x="98137" y="784978"/>
                  <a:pt x="92539" y="774058"/>
                  <a:pt x="83862" y="766826"/>
                </a:cubicBezTo>
                <a:cubicBezTo>
                  <a:pt x="68523" y="754042"/>
                  <a:pt x="51915" y="742863"/>
                  <a:pt x="35941" y="730881"/>
                </a:cubicBezTo>
                <a:cubicBezTo>
                  <a:pt x="8917" y="622775"/>
                  <a:pt x="22393" y="666273"/>
                  <a:pt x="0" y="599083"/>
                </a:cubicBezTo>
                <a:cubicBezTo>
                  <a:pt x="3993" y="531187"/>
                  <a:pt x="5533" y="463102"/>
                  <a:pt x="11980" y="395395"/>
                </a:cubicBezTo>
                <a:cubicBezTo>
                  <a:pt x="12013" y="395049"/>
                  <a:pt x="30264" y="317201"/>
                  <a:pt x="35941" y="311524"/>
                </a:cubicBezTo>
                <a:cubicBezTo>
                  <a:pt x="44870" y="302594"/>
                  <a:pt x="75875" y="311524"/>
                  <a:pt x="83862" y="311524"/>
                </a:cubicBezTo>
                <a:close/>
              </a:path>
            </a:pathLst>
          </a:custGeom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799206" y="1102312"/>
            <a:ext cx="899326" cy="646331"/>
            <a:chOff x="7799206" y="1102312"/>
            <a:chExt cx="899326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8242479" y="1102312"/>
              <a:ext cx="456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S</a:t>
              </a:r>
            </a:p>
          </p:txBody>
        </p:sp>
        <p:cxnSp>
          <p:nvCxnSpPr>
            <p:cNvPr id="13" name="Straight Arrow Connector 12"/>
            <p:cNvCxnSpPr>
              <a:stCxn id="10" idx="1"/>
            </p:cNvCxnSpPr>
            <p:nvPr/>
          </p:nvCxnSpPr>
          <p:spPr>
            <a:xfrm flipH="1">
              <a:off x="7799206" y="1425478"/>
              <a:ext cx="443273" cy="1254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588270" y="1986723"/>
            <a:ext cx="1294798" cy="1265045"/>
            <a:chOff x="6588270" y="1986723"/>
            <a:chExt cx="1294798" cy="1265045"/>
          </a:xfrm>
        </p:grpSpPr>
        <p:sp>
          <p:nvSpPr>
            <p:cNvPr id="15" name="TextBox 14"/>
            <p:cNvSpPr txBox="1"/>
            <p:nvPr/>
          </p:nvSpPr>
          <p:spPr>
            <a:xfrm>
              <a:off x="6588270" y="2728548"/>
              <a:ext cx="12947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accent1"/>
                  </a:solidFill>
                  <a:latin typeface="Chalkboard"/>
                  <a:cs typeface="Chalkboard"/>
                </a:rPr>
                <a:t>conv</a:t>
              </a:r>
              <a:r>
                <a:rPr lang="en-US" sz="2800" dirty="0" smtClean="0">
                  <a:solidFill>
                    <a:schemeClr val="accent1"/>
                  </a:solidFill>
                  <a:latin typeface="Chalkboard"/>
                  <a:cs typeface="Chalkboard"/>
                </a:rPr>
                <a:t>(S)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7248109" y="1986723"/>
              <a:ext cx="23500" cy="839913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04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care about Sep testing?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66463"/>
              </p:ext>
            </p:extLst>
          </p:nvPr>
        </p:nvGraphicFramePr>
        <p:xfrm>
          <a:off x="549662" y="1773693"/>
          <a:ext cx="8224432" cy="4572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9262"/>
                <a:gridCol w="5205170"/>
              </a:tblGrid>
              <a:tr h="149145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Chalkboard"/>
                          <a:cs typeface="Chalkboard"/>
                        </a:rPr>
                        <a:t>1.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  <a:latin typeface="Chalkboard"/>
                          <a:cs typeface="Chalkboard"/>
                        </a:rPr>
                        <a:t> validate experiment</a:t>
                      </a:r>
                      <a:endParaRPr lang="en-US" dirty="0">
                        <a:solidFill>
                          <a:srgbClr val="FFFF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Creating entanglement is a major experimental</a:t>
                      </a:r>
                      <a:br>
                        <a:rPr lang="en-US" sz="1800" dirty="0" smtClean="0">
                          <a:latin typeface="Chalkboard"/>
                          <a:cs typeface="Chalkboard"/>
                        </a:rPr>
                      </a:b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challenge.  Even after doing tomography on the</a:t>
                      </a:r>
                      <a:br>
                        <a:rPr lang="en-US" sz="1800" dirty="0" smtClean="0">
                          <a:latin typeface="Chalkboard"/>
                          <a:cs typeface="Chalkboard"/>
                        </a:rPr>
                      </a:b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created states, how do we know we have succeeded?</a:t>
                      </a:r>
                    </a:p>
                    <a:p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135521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Chalkboard"/>
                          <a:cs typeface="Chalkboard"/>
                        </a:rPr>
                        <a:t>2. understand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  <a:latin typeface="Chalkboard"/>
                          <a:cs typeface="Chalkboard"/>
                        </a:rPr>
                        <a:t> noise and error correction</a:t>
                      </a:r>
                      <a:endParaRPr lang="en-US" dirty="0">
                        <a:solidFill>
                          <a:srgbClr val="FFFF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How much noise will ruin entanglement?  How can</a:t>
                      </a:r>
                      <a:r>
                        <a:rPr lang="en-US" sz="1800" baseline="0" dirty="0" smtClean="0">
                          <a:latin typeface="Chalkboard"/>
                          <a:cs typeface="Chalkboard"/>
                        </a:rPr>
                        <a:t> w</a:t>
                      </a: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e guard against this?  Need good characterizations of entanglement</a:t>
                      </a:r>
                      <a:r>
                        <a:rPr lang="en-US" sz="1800" baseline="0" dirty="0" smtClean="0">
                          <a:latin typeface="Chalkboard"/>
                          <a:cs typeface="Chalkboard"/>
                        </a:rPr>
                        <a:t> to answer.</a:t>
                      </a:r>
                      <a:endParaRPr lang="en-US" sz="1800" dirty="0" smtClean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108558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Chalkboard"/>
                          <a:cs typeface="Chalkboard"/>
                        </a:rPr>
                        <a:t>3. other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  <a:latin typeface="Chalkboard"/>
                          <a:cs typeface="Chalkboard"/>
                        </a:rPr>
                        <a:t> q. info tasks</a:t>
                      </a:r>
                      <a:endParaRPr lang="en-US" dirty="0">
                        <a:solidFill>
                          <a:srgbClr val="FFFF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Sep testing is equivalent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to many tasks without obvious connections, such as communication rates of q. channels. [H.-</a:t>
                      </a:r>
                      <a:r>
                        <a:rPr lang="en-US" baseline="0" dirty="0" err="1" smtClean="0">
                          <a:latin typeface="Chalkboard"/>
                          <a:cs typeface="Chalkboard"/>
                        </a:rPr>
                        <a:t>Montanaro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, 1001.0017]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3388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Chalkboard"/>
                          <a:cs typeface="Chalkboard"/>
                        </a:rPr>
                        <a:t>4. relation to optimization and simulation</a:t>
                      </a:r>
                      <a:endParaRPr lang="en-US" dirty="0">
                        <a:solidFill>
                          <a:srgbClr val="FFFF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described later (see also 1001.0017)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2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limits on entanglement 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4139" y="1449010"/>
            <a:ext cx="5468164" cy="707886"/>
          </a:xfrm>
          <a:prstGeom prst="rect">
            <a:avLst/>
          </a:prstGeom>
          <a:noFill/>
          <a:ln>
            <a:solidFill>
              <a:srgbClr val="1D86C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Detecting pure-state entanglement is easy, so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detecting mixed-state entanglement is hard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0693" y="1449010"/>
            <a:ext cx="164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[H-</a:t>
            </a:r>
            <a:r>
              <a:rPr lang="en-US" dirty="0" err="1" smtClean="0">
                <a:latin typeface="Chalkboard"/>
                <a:cs typeface="Chalkboard"/>
              </a:rPr>
              <a:t>Montanaro</a:t>
            </a:r>
            <a:r>
              <a:rPr lang="en-US" dirty="0" smtClean="0">
                <a:latin typeface="Chalkboard"/>
                <a:cs typeface="Chalkboard"/>
              </a:rPr>
              <a:t>,</a:t>
            </a:r>
            <a:br>
              <a:rPr lang="en-US" dirty="0" smtClean="0">
                <a:latin typeface="Chalkboard"/>
                <a:cs typeface="Chalkboard"/>
              </a:rPr>
            </a:br>
            <a:r>
              <a:rPr lang="en-US" dirty="0" smtClean="0">
                <a:latin typeface="Chalkboard"/>
                <a:cs typeface="Chalkboard"/>
              </a:rPr>
              <a:t>1001.0017]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32" y="2274347"/>
            <a:ext cx="862287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latin typeface="Chalkboard"/>
                <a:cs typeface="Chalkboard"/>
              </a:rPr>
              <a:t>Given                       , </a:t>
            </a:r>
            <a:r>
              <a:rPr lang="en-US" sz="2000" dirty="0">
                <a:latin typeface="Chalkboard"/>
                <a:cs typeface="Chalkboard"/>
              </a:rPr>
              <a:t>how close is |</a:t>
            </a:r>
            <a:r>
              <a:rPr lang="en-US" sz="2000" dirty="0" err="1">
                <a:latin typeface="Chalkboard"/>
                <a:cs typeface="Chalkboard"/>
              </a:rPr>
              <a:t>ψ</a:t>
            </a:r>
            <a:r>
              <a:rPr lang="en-US" sz="2000" dirty="0">
                <a:latin typeface="Chalkboard"/>
                <a:cs typeface="Chalkboard"/>
              </a:rPr>
              <a:t>⟩ to </a:t>
            </a:r>
            <a:r>
              <a:rPr lang="en-US" sz="2000" dirty="0" smtClean="0">
                <a:latin typeface="Chalkboard"/>
                <a:cs typeface="Chalkboard"/>
              </a:rPr>
              <a:t>a</a:t>
            </a:r>
            <a:r>
              <a:rPr lang="en-US" sz="2000" dirty="0">
                <a:latin typeface="Chalkboard"/>
                <a:cs typeface="Chalkboard"/>
              </a:rPr>
              <a:t/>
            </a:r>
            <a:br>
              <a:rPr lang="en-US" sz="2000" dirty="0">
                <a:latin typeface="Chalkboard"/>
                <a:cs typeface="Chalkboard"/>
              </a:rPr>
            </a:br>
            <a:r>
              <a:rPr lang="en-US" sz="2000" dirty="0">
                <a:latin typeface="Chalkboard"/>
                <a:cs typeface="Chalkboard"/>
              </a:rPr>
              <a:t>state of the form |α</a:t>
            </a:r>
            <a:r>
              <a:rPr lang="en-US" sz="2000" baseline="-25000" dirty="0">
                <a:latin typeface="Chalkboard"/>
                <a:cs typeface="Chalkboard"/>
              </a:rPr>
              <a:t>1</a:t>
            </a:r>
            <a:r>
              <a:rPr lang="en-US" sz="2000" dirty="0">
                <a:latin typeface="Chalkboard"/>
                <a:cs typeface="Chalkboard"/>
              </a:rPr>
              <a:t>⟩</a:t>
            </a:r>
            <a:r>
              <a:rPr lang="en-US" sz="2000" dirty="0" smtClean="0">
                <a:latin typeface="Chalkboard"/>
                <a:cs typeface="Chalkboard"/>
              </a:rPr>
              <a:t>⨂</a:t>
            </a:r>
            <a:r>
              <a:rPr lang="en-US" sz="2000" dirty="0">
                <a:latin typeface="Chalkboard"/>
                <a:cs typeface="Chalkboard"/>
              </a:rPr>
              <a:t>|</a:t>
            </a:r>
            <a:r>
              <a:rPr lang="en-US" sz="2000" dirty="0" smtClean="0">
                <a:latin typeface="Chalkboard"/>
                <a:cs typeface="Chalkboard"/>
              </a:rPr>
              <a:t>α</a:t>
            </a:r>
            <a:r>
              <a:rPr lang="en-US" sz="2000" baseline="-25000" dirty="0" smtClean="0">
                <a:latin typeface="Chalkboard"/>
                <a:cs typeface="Chalkboard"/>
              </a:rPr>
              <a:t>2</a:t>
            </a:r>
            <a:r>
              <a:rPr lang="en-US" sz="2000" dirty="0" smtClean="0">
                <a:latin typeface="Chalkboard"/>
                <a:cs typeface="Chalkboard"/>
              </a:rPr>
              <a:t>⟩</a:t>
            </a:r>
            <a:r>
              <a:rPr lang="en-US" sz="2000" dirty="0">
                <a:latin typeface="Chalkboard"/>
                <a:cs typeface="Chalkboard"/>
              </a:rPr>
              <a:t>⨂</a:t>
            </a:r>
            <a:r>
              <a:rPr lang="en-US" sz="2000" dirty="0" smtClean="0">
                <a:latin typeface="Chalkboard"/>
                <a:cs typeface="Chalkboard"/>
              </a:rPr>
              <a:t>…⨂|α</a:t>
            </a:r>
            <a:r>
              <a:rPr lang="en-US" sz="2000" baseline="-25000" dirty="0" smtClean="0">
                <a:latin typeface="Chalkboard"/>
                <a:cs typeface="Chalkboard"/>
              </a:rPr>
              <a:t>N</a:t>
            </a:r>
            <a:r>
              <a:rPr lang="en-US" sz="2000" dirty="0" smtClean="0">
                <a:latin typeface="Chalkboard"/>
                <a:cs typeface="Chalkboard"/>
              </a:rPr>
              <a:t>⟩?</a:t>
            </a:r>
          </a:p>
          <a:p>
            <a:pPr marL="457200" indent="-457200">
              <a:buAutoNum type="arabicPeriod"/>
            </a:pPr>
            <a:endParaRPr lang="en-US" sz="2000" dirty="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Chalkboard"/>
                <a:cs typeface="Chalkboard"/>
              </a:rPr>
              <a:t>With one copy of |</a:t>
            </a:r>
            <a:r>
              <a:rPr lang="en-US" sz="2000" dirty="0" err="1" smtClean="0">
                <a:latin typeface="Chalkboard"/>
                <a:cs typeface="Chalkboard"/>
              </a:rPr>
              <a:t>ψ</a:t>
            </a:r>
            <a:r>
              <a:rPr lang="en-US" sz="2000" dirty="0" smtClean="0">
                <a:latin typeface="Chalkboard"/>
                <a:cs typeface="Chalkboard"/>
              </a:rPr>
              <a:t>⟩ this is impossible to estimate.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We give a simple test that works for two copies.</a:t>
            </a:r>
          </a:p>
          <a:p>
            <a:pPr marL="457200" indent="-457200">
              <a:buAutoNum type="arabicPeriod"/>
            </a:pPr>
            <a:endParaRPr lang="en-US" sz="2000" dirty="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Chalkboard"/>
                <a:cs typeface="Chalkboard"/>
              </a:rPr>
              <a:t>Combine this with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Chalkboard"/>
                <a:cs typeface="Chalkboard"/>
              </a:rPr>
              <a:t>[Aaronson-</a:t>
            </a:r>
            <a:r>
              <a:rPr lang="en-US" sz="2000" dirty="0" err="1" smtClean="0">
                <a:latin typeface="Chalkboard"/>
                <a:cs typeface="Chalkboard"/>
              </a:rPr>
              <a:t>Beigi</a:t>
            </a:r>
            <a:r>
              <a:rPr lang="en-US" sz="2000" dirty="0" smtClean="0">
                <a:latin typeface="Chalkboard"/>
                <a:cs typeface="Chalkboard"/>
              </a:rPr>
              <a:t>-</a:t>
            </a:r>
            <a:r>
              <a:rPr lang="en-US" sz="2000" dirty="0" err="1" smtClean="0">
                <a:latin typeface="Chalkboard"/>
                <a:cs typeface="Chalkboard"/>
              </a:rPr>
              <a:t>Drucker-Fefferman-Shor</a:t>
            </a:r>
            <a:r>
              <a:rPr lang="en-US" sz="2000" dirty="0" smtClean="0">
                <a:latin typeface="Chalkboard"/>
                <a:cs typeface="Chalkboard"/>
              </a:rPr>
              <a:t> 0804.0802]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Chalkboard"/>
                <a:cs typeface="Chalkboard"/>
              </a:rPr>
              <a:t>a widely believed assumption (the “exponential time hypothesis”)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>
                <a:latin typeface="Chalkboard"/>
                <a:cs typeface="Chalkboard"/>
              </a:rPr>
              <a:t>other connecting tissue (see our paper)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to prove that testing whether a d-dimensional state is approximately</a:t>
            </a:r>
            <a:br>
              <a:rPr lang="en-US" sz="2000" dirty="0" smtClean="0">
                <a:latin typeface="Chalkboard"/>
                <a:cs typeface="Chalkboard"/>
              </a:rPr>
            </a:br>
            <a:r>
              <a:rPr lang="en-US" sz="2000" dirty="0" smtClean="0">
                <a:latin typeface="Chalkboard"/>
                <a:cs typeface="Chalkboard"/>
              </a:rPr>
              <a:t>separable requires time </a:t>
            </a:r>
            <a:r>
              <a:rPr lang="en-US" sz="2000" dirty="0" smtClean="0">
                <a:solidFill>
                  <a:srgbClr val="FFFF00"/>
                </a:solidFill>
                <a:latin typeface="Chalkboard"/>
                <a:cs typeface="Chalkboard"/>
              </a:rPr>
              <a:t>≥ </a:t>
            </a:r>
            <a:r>
              <a:rPr lang="en-US" sz="2000" dirty="0" err="1" smtClean="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000" baseline="30000" dirty="0" err="1" smtClean="0">
                <a:solidFill>
                  <a:srgbClr val="FFFF00"/>
                </a:solidFill>
                <a:latin typeface="Chalkboard"/>
                <a:cs typeface="Chalkboard"/>
              </a:rPr>
              <a:t>log</a:t>
            </a:r>
            <a:r>
              <a:rPr lang="en-US" sz="2000" baseline="30000" dirty="0" smtClean="0">
                <a:solidFill>
                  <a:srgbClr val="FFFF00"/>
                </a:solidFill>
                <a:latin typeface="Chalkboard"/>
                <a:cs typeface="Chalkboard"/>
              </a:rPr>
              <a:t>(d)</a:t>
            </a:r>
            <a:r>
              <a:rPr lang="en-US" sz="2000" dirty="0" smtClean="0">
                <a:latin typeface="Chalkboard"/>
                <a:cs typeface="Chalkboard"/>
              </a:rPr>
              <a:t>.  </a:t>
            </a:r>
            <a:endParaRPr lang="en-US" sz="2000" dirty="0">
              <a:latin typeface="Chalkboard"/>
              <a:cs typeface="Chalkboard"/>
            </a:endParaRPr>
          </a:p>
          <a:p>
            <a:endParaRPr lang="en-US" sz="2000" dirty="0" smtClean="0">
              <a:latin typeface="Chalkboard"/>
              <a:cs typeface="Chalkboard"/>
            </a:endParaRPr>
          </a:p>
          <a:p>
            <a:r>
              <a:rPr lang="en-US" sz="2000" dirty="0" smtClean="0">
                <a:latin typeface="Chalkboard"/>
                <a:cs typeface="Chalkboard"/>
              </a:rPr>
              <a:t>4. This rules out any simple heuristic (e.g. checking eigenvalues).</a:t>
            </a:r>
            <a:endParaRPr lang="en-US" sz="2000" dirty="0">
              <a:latin typeface="Chalkboard"/>
              <a:cs typeface="Chalkboard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3" y="2231654"/>
            <a:ext cx="2172645" cy="4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7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RAM@C07K32KYDY3T3PP7" val="5071"/>
  <p:tag name="DEFAULTDISPLAYSOURCE" val="\documentclass{article}&#10;&#10;\pagestyle{empty}&#10;&#10;\begin{document}&#10;&#10;&#10;\end{document}"/>
  <p:tag name="EMBEDFONT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Words>1237</Words>
  <Application>Microsoft Macintosh PowerPoint</Application>
  <PresentationFormat>On-screen Show (4:3)</PresentationFormat>
  <Paragraphs>258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Theme</vt:lpstr>
      <vt:lpstr>Quantum information and the monogamy of entanglement</vt:lpstr>
      <vt:lpstr>Quantum mechanics</vt:lpstr>
      <vt:lpstr>Difficulties of quantum mechanics</vt:lpstr>
      <vt:lpstr>The doctrine of quantum information</vt:lpstr>
      <vt:lpstr>Product and entangled states</vt:lpstr>
      <vt:lpstr>[quantum] entanglement</vt:lpstr>
      <vt:lpstr>when is a mixed state entangled?</vt:lpstr>
      <vt:lpstr>Why care about Sep testing?</vt:lpstr>
      <vt:lpstr>limits on entanglement testing</vt:lpstr>
      <vt:lpstr>CHSH game</vt:lpstr>
      <vt:lpstr>CHSH with entanglement</vt:lpstr>
      <vt:lpstr>CHSH with entanglement</vt:lpstr>
      <vt:lpstr>games measure entanglement</vt:lpstr>
      <vt:lpstr>Monogamy of entanglement</vt:lpstr>
      <vt:lpstr>shareability implies separability</vt:lpstr>
      <vt:lpstr>proof sketch</vt:lpstr>
      <vt:lpstr>less sketchy proof sketch</vt:lpstr>
      <vt:lpstr>what about the inputs?</vt:lpstr>
      <vt:lpstr>PowerPoint Presentation</vt:lpstr>
      <vt:lpstr>application #1: mean-field approximation</vt:lpstr>
      <vt:lpstr>mean-field  product states</vt:lpstr>
      <vt:lpstr>application #2: optimization</vt:lpstr>
      <vt:lpstr>speculative application: simulating lightly-entangled quantum systems</vt:lpstr>
      <vt:lpstr>low-entanglement simulation</vt:lpstr>
      <vt:lpstr>references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computing and the monogamy of entanglement</dc:title>
  <dc:creator>Aram Harrow</dc:creator>
  <cp:lastModifiedBy>MS Office</cp:lastModifiedBy>
  <cp:revision>112</cp:revision>
  <dcterms:created xsi:type="dcterms:W3CDTF">2013-03-08T04:00:50Z</dcterms:created>
  <dcterms:modified xsi:type="dcterms:W3CDTF">2016-08-02T18:07:41Z</dcterms:modified>
</cp:coreProperties>
</file>