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72" r:id="rId6"/>
    <p:sldId id="274" r:id="rId7"/>
    <p:sldId id="273" r:id="rId8"/>
    <p:sldId id="260" r:id="rId9"/>
    <p:sldId id="261" r:id="rId10"/>
    <p:sldId id="276" r:id="rId11"/>
    <p:sldId id="275" r:id="rId12"/>
    <p:sldId id="278" r:id="rId13"/>
    <p:sldId id="279" r:id="rId14"/>
    <p:sldId id="280" r:id="rId15"/>
    <p:sldId id="267" r:id="rId16"/>
    <p:sldId id="281" r:id="rId17"/>
    <p:sldId id="282" r:id="rId18"/>
    <p:sldId id="283" r:id="rId19"/>
    <p:sldId id="284" r:id="rId20"/>
    <p:sldId id="286" r:id="rId21"/>
    <p:sldId id="268" r:id="rId22"/>
    <p:sldId id="287" r:id="rId23"/>
    <p:sldId id="285" r:id="rId24"/>
    <p:sldId id="270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1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2B2E6-0350-D24E-96A6-36866FAA282A}" type="datetimeFigureOut">
              <a:rPr lang="en-US" smtClean="0"/>
              <a:t>9/26/14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07B1-86B7-7540-8935-F691C9EF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instead, let’s approach</a:t>
            </a:r>
            <a:r>
              <a:rPr lang="en-US" baseline="0"/>
              <a:t> entangled via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8E13-FAD2-334D-9A0E-88A3FDEA24D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6598145-CC03-0246-A333-FD426F44ED8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information and convex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1510" y="3791712"/>
            <a:ext cx="2991217" cy="8778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Aram Harrow (MIT)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47223"/>
            <a:ext cx="2043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Simons Institute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25.9.2014</a:t>
            </a:r>
            <a:endParaRPr lang="en-US" sz="2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7029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marginal proble</a:t>
            </a:r>
            <a:r>
              <a:rPr lang="en-US" dirty="0"/>
              <a:t>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130" y="1550894"/>
            <a:ext cx="7112490" cy="99709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Local Hamiltonian problem</a:t>
            </a:r>
            <a:r>
              <a:rPr lang="en-US" sz="2400" dirty="0" smtClean="0">
                <a:latin typeface="Chalkboard"/>
                <a:cs typeface="Chalkboard"/>
              </a:rPr>
              <a:t>: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Given l-local H, find </a:t>
            </a:r>
            <a:r>
              <a:rPr lang="en-US" sz="2400" dirty="0" err="1" smtClean="0">
                <a:latin typeface="Chalkboard"/>
                <a:cs typeface="Chalkboard"/>
              </a:rPr>
              <a:t>λ</a:t>
            </a:r>
            <a:r>
              <a:rPr lang="en-US" sz="2400" baseline="-25000" dirty="0" err="1" smtClean="0">
                <a:latin typeface="Chalkboard"/>
                <a:cs typeface="Chalkboard"/>
              </a:rPr>
              <a:t>min</a:t>
            </a:r>
            <a:r>
              <a:rPr lang="en-US" sz="2400" dirty="0" smtClean="0">
                <a:latin typeface="Chalkboard"/>
                <a:cs typeface="Chalkboard"/>
              </a:rPr>
              <a:t>(H) = </a:t>
            </a:r>
            <a:r>
              <a:rPr lang="en-US" sz="2400" dirty="0" err="1" smtClean="0">
                <a:latin typeface="Chalkboard"/>
                <a:cs typeface="Chalkboard"/>
              </a:rPr>
              <a:t>min</a:t>
            </a:r>
            <a:r>
              <a:rPr lang="en-US" sz="2400" baseline="-250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Hρ</a:t>
            </a:r>
            <a:r>
              <a:rPr lang="en-US" sz="2400" dirty="0" smtClean="0">
                <a:latin typeface="Chalkboard"/>
                <a:cs typeface="Chalkboard"/>
              </a:rPr>
              <a:t>].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561" y="2789494"/>
            <a:ext cx="6790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Write H = ∑</a:t>
            </a:r>
            <a:r>
              <a:rPr lang="en-US" sz="2400" baseline="-25000" dirty="0" smtClean="0">
                <a:latin typeface="Chalkboard"/>
                <a:cs typeface="Chalkboard"/>
              </a:rPr>
              <a:t>|S|≤l</a:t>
            </a:r>
            <a:r>
              <a:rPr lang="en-US" sz="2400" dirty="0" smtClean="0">
                <a:latin typeface="Chalkboard"/>
                <a:cs typeface="Chalkboard"/>
              </a:rPr>
              <a:t> H</a:t>
            </a:r>
            <a:r>
              <a:rPr lang="en-US" sz="2400" baseline="-25000" dirty="0" smtClean="0">
                <a:latin typeface="Chalkboard"/>
                <a:cs typeface="Chalkboard"/>
              </a:rPr>
              <a:t>S</a:t>
            </a:r>
            <a:r>
              <a:rPr lang="en-US" sz="2400" dirty="0" smtClean="0">
                <a:latin typeface="Chalkboard"/>
                <a:cs typeface="Chalkboard"/>
              </a:rPr>
              <a:t> with H</a:t>
            </a:r>
            <a:r>
              <a:rPr lang="en-US" sz="2400" baseline="-25000" dirty="0" smtClean="0">
                <a:latin typeface="Chalkboard"/>
                <a:cs typeface="Chalkboard"/>
              </a:rPr>
              <a:t>S</a:t>
            </a:r>
            <a:r>
              <a:rPr lang="en-US" sz="2400" dirty="0" smtClean="0">
                <a:latin typeface="Chalkboard"/>
                <a:cs typeface="Chalkboard"/>
              </a:rPr>
              <a:t> acting on systems S.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Then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Hρ</a:t>
            </a:r>
            <a:r>
              <a:rPr lang="en-US" sz="2400" dirty="0" smtClean="0">
                <a:latin typeface="Chalkboard"/>
                <a:cs typeface="Chalkboard"/>
              </a:rPr>
              <a:t>] = ∑</a:t>
            </a:r>
            <a:r>
              <a:rPr lang="en-US" sz="2400" baseline="-25000" dirty="0" smtClean="0">
                <a:latin typeface="Chalkboard"/>
                <a:cs typeface="Chalkboard"/>
              </a:rPr>
              <a:t>|S|≤l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smtClean="0">
                <a:latin typeface="Chalkboard"/>
                <a:cs typeface="Chalkboard"/>
              </a:rPr>
              <a:t>(S)</a:t>
            </a:r>
            <a:r>
              <a:rPr lang="en-US" sz="2400" dirty="0" smtClean="0">
                <a:latin typeface="Chalkboard"/>
                <a:cs typeface="Chalkboard"/>
              </a:rPr>
              <a:t>].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4130" y="3753334"/>
            <a:ext cx="5365033" cy="1354351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O(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 baseline="30000" dirty="0" err="1" smtClean="0">
                <a:solidFill>
                  <a:srgbClr val="FFFF00"/>
                </a:solidFill>
                <a:latin typeface="Chalkboard"/>
                <a:cs typeface="Chalkboard"/>
              </a:rPr>
              <a:t>l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)-dim convex optimization</a:t>
            </a:r>
            <a:r>
              <a:rPr lang="en-US" sz="2400" dirty="0" smtClean="0">
                <a:latin typeface="Chalkboard"/>
                <a:cs typeface="Chalkboard"/>
              </a:rPr>
              <a:t>: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min ∑</a:t>
            </a:r>
            <a:r>
              <a:rPr lang="en-US" sz="2400" baseline="-25000" dirty="0" smtClean="0">
                <a:latin typeface="Chalkboard"/>
                <a:cs typeface="Chalkboard"/>
              </a:rPr>
              <a:t>|S|≤l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smtClean="0">
                <a:latin typeface="Chalkboard"/>
                <a:cs typeface="Chalkboard"/>
              </a:rPr>
              <a:t>(S)</a:t>
            </a:r>
            <a:r>
              <a:rPr lang="en-US" sz="2400" dirty="0" smtClean="0">
                <a:latin typeface="Chalkboard"/>
                <a:cs typeface="Chalkboard"/>
              </a:rPr>
              <a:t>]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such that {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smtClean="0">
                <a:latin typeface="Chalkboard"/>
                <a:cs typeface="Chalkboard"/>
              </a:rPr>
              <a:t>(S)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  <a:r>
              <a:rPr lang="en-US" sz="2400" baseline="-25000" dirty="0" smtClean="0">
                <a:latin typeface="Chalkboard"/>
                <a:cs typeface="Chalkboard"/>
              </a:rPr>
              <a:t>|S|≤l</a:t>
            </a:r>
            <a:r>
              <a:rPr lang="en-US" sz="2400" dirty="0" smtClean="0">
                <a:latin typeface="Chalkboard"/>
                <a:cs typeface="Chalkboard"/>
              </a:rPr>
              <a:t> are compatible.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99605" y="3786548"/>
            <a:ext cx="3494681" cy="830997"/>
            <a:chOff x="4747818" y="3964600"/>
            <a:chExt cx="349468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6005989" y="3964600"/>
              <a:ext cx="2236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QMA-complete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to check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4747818" y="4380099"/>
              <a:ext cx="1258171" cy="4154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534130" y="5246622"/>
            <a:ext cx="6420632" cy="148978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O(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 baseline="30000" dirty="0" err="1">
                <a:solidFill>
                  <a:srgbClr val="FFFF00"/>
                </a:solidFill>
                <a:latin typeface="Chalkboard"/>
                <a:cs typeface="Chalkboard"/>
              </a:rPr>
              <a:t>k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)-dim relaxation:  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halkboard"/>
                <a:cs typeface="Chalkboard"/>
              </a:rPr>
              <a:t>k≥l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)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min ∑</a:t>
            </a:r>
            <a:r>
              <a:rPr lang="en-US" sz="2400" baseline="-25000" dirty="0" smtClean="0">
                <a:latin typeface="Chalkboard"/>
                <a:cs typeface="Chalkboard"/>
              </a:rPr>
              <a:t>|S|≤l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smtClean="0">
                <a:latin typeface="Chalkboard"/>
                <a:cs typeface="Chalkboard"/>
              </a:rPr>
              <a:t>(S)</a:t>
            </a:r>
            <a:r>
              <a:rPr lang="en-US" sz="2400" dirty="0" smtClean="0">
                <a:latin typeface="Chalkboard"/>
                <a:cs typeface="Chalkboard"/>
              </a:rPr>
              <a:t>]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such that {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smtClean="0">
                <a:latin typeface="Chalkboard"/>
                <a:cs typeface="Chalkboard"/>
              </a:rPr>
              <a:t>(S)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  <a:r>
              <a:rPr lang="en-US" sz="2400" baseline="-25000" dirty="0" smtClean="0">
                <a:latin typeface="Chalkboard"/>
                <a:cs typeface="Chalkboard"/>
              </a:rPr>
              <a:t>|S|≤k</a:t>
            </a:r>
            <a:r>
              <a:rPr lang="en-US" sz="2400" dirty="0" smtClean="0">
                <a:latin typeface="Chalkboard"/>
                <a:cs typeface="Chalkboard"/>
              </a:rPr>
              <a:t> are locally compatible.</a:t>
            </a:r>
          </a:p>
        </p:txBody>
      </p:sp>
    </p:spTree>
    <p:extLst>
      <p:ext uri="{BB962C8B-B14F-4D97-AF65-F5344CB8AC3E}">
        <p14:creationId xmlns:p14="http://schemas.microsoft.com/office/powerpoint/2010/main" val="395538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Hamiltonian problems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8266" y="1550894"/>
            <a:ext cx="6465900" cy="1569694"/>
            <a:chOff x="528266" y="1550894"/>
            <a:chExt cx="6465900" cy="1569694"/>
          </a:xfrm>
        </p:grpSpPr>
        <p:sp>
          <p:nvSpPr>
            <p:cNvPr id="5" name="Rounded Rectangle 4"/>
            <p:cNvSpPr/>
            <p:nvPr/>
          </p:nvSpPr>
          <p:spPr>
            <a:xfrm>
              <a:off x="528266" y="1550894"/>
              <a:ext cx="6465900" cy="997096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Properties of ground state</a:t>
              </a:r>
              <a:r>
                <a:rPr lang="en-US" sz="2400" dirty="0" smtClean="0">
                  <a:latin typeface="Chalkboard"/>
                  <a:cs typeface="Chalkboard"/>
                </a:rPr>
                <a:t>:</a:t>
              </a:r>
            </a:p>
            <a:p>
              <a:r>
                <a:rPr lang="en-US" sz="2400" dirty="0" smtClean="0">
                  <a:latin typeface="Chalkboard"/>
                  <a:cs typeface="Chalkboard"/>
                </a:rPr>
                <a:t>i.e. estimate </a:t>
              </a:r>
              <a:r>
                <a:rPr lang="en-US" sz="2400" dirty="0" err="1" smtClean="0">
                  <a:solidFill>
                    <a:schemeClr val="accent4"/>
                  </a:solidFill>
                  <a:latin typeface="Chalkboard"/>
                  <a:cs typeface="Chalkboard"/>
                </a:rPr>
                <a:t>tr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[</a:t>
              </a:r>
              <a:r>
                <a:rPr lang="en-US" sz="2400" dirty="0" err="1" smtClean="0">
                  <a:solidFill>
                    <a:schemeClr val="accent4"/>
                  </a:solidFill>
                  <a:latin typeface="Chalkboard"/>
                  <a:cs typeface="Chalkboard"/>
                </a:rPr>
                <a:t>Aρ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]</a:t>
              </a:r>
              <a:r>
                <a:rPr lang="en-US" sz="2400" dirty="0" smtClean="0">
                  <a:latin typeface="Chalkboard"/>
                  <a:cs typeface="Chalkboard"/>
                </a:rPr>
                <a:t> for </a:t>
              </a:r>
              <a:r>
                <a:rPr lang="en-US" sz="2400" dirty="0" err="1" smtClean="0">
                  <a:latin typeface="Chalkboard"/>
                  <a:cs typeface="Chalkboard"/>
                </a:rPr>
                <a:t>ρ</a:t>
              </a:r>
              <a:r>
                <a:rPr lang="en-US" sz="2400" dirty="0" smtClean="0">
                  <a:latin typeface="Chalkboard"/>
                  <a:cs typeface="Chalkboard"/>
                </a:rPr>
                <a:t> = </a:t>
              </a:r>
              <a:r>
                <a:rPr lang="en-US" sz="2400" dirty="0" err="1" smtClean="0">
                  <a:latin typeface="Chalkboard"/>
                  <a:cs typeface="Chalkboard"/>
                </a:rPr>
                <a:t>argmin</a:t>
              </a:r>
              <a:r>
                <a:rPr lang="en-US" sz="2400" dirty="0" smtClean="0">
                  <a:latin typeface="Chalkboard"/>
                  <a:cs typeface="Chalkboard"/>
                </a:rPr>
                <a:t> </a:t>
              </a:r>
              <a:r>
                <a:rPr lang="en-US" sz="2400" dirty="0" err="1" smtClean="0">
                  <a:latin typeface="Chalkboard"/>
                  <a:cs typeface="Chalkboard"/>
                </a:rPr>
                <a:t>tr</a:t>
              </a:r>
              <a:r>
                <a:rPr lang="en-US" sz="2400" dirty="0" smtClean="0">
                  <a:latin typeface="Chalkboard"/>
                  <a:cs typeface="Chalkboard"/>
                </a:rPr>
                <a:t>[</a:t>
              </a:r>
              <a:r>
                <a:rPr lang="en-US" sz="2400" dirty="0" err="1" smtClean="0">
                  <a:latin typeface="Chalkboard"/>
                  <a:cs typeface="Chalkboard"/>
                </a:rPr>
                <a:t>Hρ</a:t>
              </a:r>
              <a:r>
                <a:rPr lang="en-US" sz="2400" dirty="0" smtClean="0">
                  <a:latin typeface="Chalkboard"/>
                  <a:cs typeface="Chalkboard"/>
                </a:rPr>
                <a:t>]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0869" y="2658923"/>
              <a:ext cx="5202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reduces to estimating </a:t>
              </a:r>
              <a:r>
                <a:rPr lang="en-US" sz="2400" dirty="0" err="1" smtClean="0">
                  <a:latin typeface="Chalkboard"/>
                  <a:cs typeface="Chalkboard"/>
                </a:rPr>
                <a:t>λ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min</a:t>
              </a:r>
              <a:r>
                <a:rPr lang="en-US" sz="2400" dirty="0" smtClean="0">
                  <a:latin typeface="Chalkboard"/>
                  <a:cs typeface="Chalkboard"/>
                </a:rPr>
                <a:t>(H + </a:t>
              </a:r>
              <a:r>
                <a:rPr lang="en-US" sz="2400" dirty="0" err="1" smtClean="0">
                  <a:latin typeface="Chalkboard"/>
                  <a:cs typeface="Chalkboard"/>
                </a:rPr>
                <a:t>μA</a:t>
              </a:r>
              <a:r>
                <a:rPr lang="en-US" sz="2400" dirty="0" smtClean="0">
                  <a:latin typeface="Chalkboard"/>
                  <a:cs typeface="Chalkboard"/>
                </a:rPr>
                <a:t>)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8266" y="3329510"/>
            <a:ext cx="7293415" cy="1534740"/>
            <a:chOff x="528266" y="3329510"/>
            <a:chExt cx="7293415" cy="1534740"/>
          </a:xfrm>
        </p:grpSpPr>
        <p:sp>
          <p:nvSpPr>
            <p:cNvPr id="4" name="TextBox 3"/>
            <p:cNvSpPr txBox="1"/>
            <p:nvPr/>
          </p:nvSpPr>
          <p:spPr>
            <a:xfrm>
              <a:off x="1032643" y="4402585"/>
              <a:ext cx="6789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halkboard"/>
                  <a:cs typeface="Chalkboard"/>
                </a:rPr>
                <a:t>#</a:t>
              </a:r>
              <a:r>
                <a:rPr lang="en-US" sz="2400" smtClean="0">
                  <a:latin typeface="Chalkboard"/>
                  <a:cs typeface="Chalkboard"/>
                </a:rPr>
                <a:t>P</a:t>
              </a:r>
              <a:r>
                <a:rPr lang="en-US" sz="2400" dirty="0" smtClean="0">
                  <a:latin typeface="Chalkboard"/>
                  <a:cs typeface="Chalkboard"/>
                </a:rPr>
                <a:t>-complete, but some special cases are easier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28266" y="3329510"/>
              <a:ext cx="5343719" cy="997096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Non-zero temperature</a:t>
              </a:r>
              <a:r>
                <a:rPr lang="en-US" sz="2400" dirty="0" smtClean="0">
                  <a:latin typeface="Chalkboard"/>
                  <a:cs typeface="Chalkboard"/>
                </a:rPr>
                <a:t>:</a:t>
              </a:r>
            </a:p>
            <a:p>
              <a:r>
                <a:rPr lang="en-US" sz="2400" dirty="0" smtClean="0">
                  <a:latin typeface="Chalkboard"/>
                  <a:cs typeface="Chalkboard"/>
                </a:rPr>
                <a:t>Estimate </a:t>
              </a:r>
              <a:r>
                <a:rPr lang="en-US" sz="2400" dirty="0" smtClean="0">
                  <a:solidFill>
                    <a:srgbClr val="E8950E"/>
                  </a:solidFill>
                  <a:latin typeface="Chalkboard"/>
                  <a:cs typeface="Chalkboard"/>
                </a:rPr>
                <a:t>log </a:t>
              </a:r>
              <a:r>
                <a:rPr lang="en-US" sz="2400" dirty="0" err="1" smtClean="0">
                  <a:solidFill>
                    <a:srgbClr val="E8950E"/>
                  </a:solidFill>
                  <a:latin typeface="Chalkboard"/>
                  <a:cs typeface="Chalkboard"/>
                </a:rPr>
                <a:t>tr</a:t>
              </a:r>
              <a:r>
                <a:rPr lang="en-US" sz="2400" dirty="0" smtClean="0">
                  <a:solidFill>
                    <a:srgbClr val="E8950E"/>
                  </a:solidFill>
                  <a:latin typeface="Chalkboard"/>
                  <a:cs typeface="Chalkboard"/>
                </a:rPr>
                <a:t> e</a:t>
              </a:r>
              <a:r>
                <a:rPr lang="en-US" sz="2400" baseline="30000" dirty="0" smtClean="0">
                  <a:solidFill>
                    <a:srgbClr val="E8950E"/>
                  </a:solidFill>
                  <a:latin typeface="Chalkboard"/>
                  <a:cs typeface="Chalkboard"/>
                </a:rPr>
                <a:t>-H</a:t>
              </a:r>
              <a:r>
                <a:rPr lang="en-US" sz="2400" dirty="0" smtClean="0">
                  <a:solidFill>
                    <a:srgbClr val="E8950E"/>
                  </a:solidFill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latin typeface="Chalkboard"/>
                  <a:cs typeface="Chalkboard"/>
                </a:rPr>
                <a:t>and derivatives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4130" y="5108127"/>
            <a:ext cx="4857926" cy="1548083"/>
            <a:chOff x="534130" y="5108127"/>
            <a:chExt cx="4857926" cy="1548083"/>
          </a:xfrm>
        </p:grpSpPr>
        <p:sp>
          <p:nvSpPr>
            <p:cNvPr id="7" name="Rounded Rectangle 6"/>
            <p:cNvSpPr/>
            <p:nvPr/>
          </p:nvSpPr>
          <p:spPr>
            <a:xfrm>
              <a:off x="534130" y="5108127"/>
              <a:ext cx="4857926" cy="997096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(Noiseless) time evolution</a:t>
              </a:r>
              <a:r>
                <a:rPr lang="en-US" sz="2400" dirty="0" smtClean="0">
                  <a:latin typeface="Chalkboard"/>
                  <a:cs typeface="Chalkboard"/>
                </a:rPr>
                <a:t>:</a:t>
              </a:r>
            </a:p>
            <a:p>
              <a:r>
                <a:rPr lang="en-US" sz="2400" dirty="0" smtClean="0">
                  <a:latin typeface="Chalkboard"/>
                  <a:cs typeface="Chalkboard"/>
                </a:rPr>
                <a:t>Estimate matrix elements of </a:t>
              </a:r>
              <a:r>
                <a:rPr lang="en-US" sz="2400" dirty="0" err="1" smtClean="0">
                  <a:solidFill>
                    <a:srgbClr val="E8950E"/>
                  </a:solidFill>
                  <a:latin typeface="Chalkboard"/>
                  <a:cs typeface="Chalkboard"/>
                </a:rPr>
                <a:t>e</a:t>
              </a:r>
              <a:r>
                <a:rPr lang="en-US" sz="2400" baseline="30000" dirty="0" err="1" smtClean="0">
                  <a:solidFill>
                    <a:srgbClr val="E8950E"/>
                  </a:solidFill>
                  <a:latin typeface="Chalkboard"/>
                  <a:cs typeface="Chalkboard"/>
                </a:rPr>
                <a:t>iH</a:t>
              </a:r>
              <a:endParaRPr lang="en-US" sz="2400" dirty="0">
                <a:solidFill>
                  <a:srgbClr val="E8950E"/>
                </a:solidFill>
                <a:latin typeface="Chalkboard"/>
                <a:cs typeface="Chalkboar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32643" y="6194545"/>
              <a:ext cx="2108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BQP-complete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89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532"/>
            <a:ext cx="7770813" cy="1074284"/>
          </a:xfrm>
        </p:spPr>
        <p:txBody>
          <a:bodyPr>
            <a:normAutofit/>
          </a:bodyPr>
          <a:lstStyle/>
          <a:p>
            <a:r>
              <a:rPr lang="en-US" dirty="0" smtClean="0"/>
              <a:t>SOS hierarchies for q info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699" y="1532432"/>
            <a:ext cx="923842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4"/>
                </a:solidFill>
                <a:latin typeface="Chalkboard"/>
                <a:cs typeface="Chalkboard"/>
              </a:rPr>
              <a:t>Goal</a:t>
            </a:r>
            <a:r>
              <a:rPr lang="en-US" sz="2400" dirty="0">
                <a:latin typeface="Chalkboard"/>
                <a:cs typeface="Chalkboard"/>
              </a:rPr>
              <a:t>: approximate Sep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solidFill>
                  <a:srgbClr val="E8950E"/>
                </a:solidFill>
                <a:latin typeface="Chalkboard"/>
                <a:cs typeface="Chalkboard"/>
              </a:rPr>
              <a:t>Relaxation</a:t>
            </a:r>
            <a:r>
              <a:rPr lang="en-US" sz="2400" dirty="0">
                <a:latin typeface="Chalkboard"/>
                <a:cs typeface="Chalkboard"/>
              </a:rPr>
              <a:t>: k-extendable + </a:t>
            </a:r>
            <a:r>
              <a:rPr lang="en-US" sz="2400" dirty="0" smtClean="0">
                <a:latin typeface="Chalkboard"/>
                <a:cs typeface="Chalkboard"/>
              </a:rPr>
              <a:t>PPT (positive partial transpose)</a:t>
            </a:r>
            <a:endParaRPr lang="en-US" sz="2400" dirty="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endParaRPr lang="en-US" sz="2400" dirty="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E8950E"/>
                </a:solidFill>
                <a:latin typeface="Chalkboard"/>
                <a:cs typeface="Chalkboard"/>
              </a:rPr>
              <a:t>Goal</a:t>
            </a:r>
            <a:r>
              <a:rPr lang="en-US" sz="2400" dirty="0">
                <a:latin typeface="Chalkboard"/>
                <a:cs typeface="Chalkboard"/>
              </a:rPr>
              <a:t>: </a:t>
            </a:r>
            <a:r>
              <a:rPr lang="en-US" sz="2400" dirty="0" err="1">
                <a:latin typeface="Chalkboard"/>
                <a:cs typeface="Chalkboard"/>
              </a:rPr>
              <a:t>λ</a:t>
            </a:r>
            <a:r>
              <a:rPr lang="en-US" sz="2400" baseline="-25000" dirty="0" err="1">
                <a:latin typeface="Chalkboard"/>
                <a:cs typeface="Chalkboard"/>
              </a:rPr>
              <a:t>min</a:t>
            </a:r>
            <a:r>
              <a:rPr lang="en-US" sz="2400" dirty="0">
                <a:latin typeface="Chalkboard"/>
                <a:cs typeface="Chalkboard"/>
              </a:rPr>
              <a:t> for Hamiltonian on n </a:t>
            </a:r>
            <a:r>
              <a:rPr lang="en-US" sz="2400" dirty="0" err="1">
                <a:latin typeface="Chalkboard"/>
                <a:cs typeface="Chalkboard"/>
              </a:rPr>
              <a:t>qudits</a:t>
            </a:r>
            <a:r>
              <a:rPr lang="en-US" sz="2400" dirty="0">
                <a:latin typeface="Chalkboard"/>
                <a:cs typeface="Chalkboard"/>
              </a:rPr>
              <a:t/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solidFill>
                  <a:srgbClr val="E8950E"/>
                </a:solidFill>
                <a:latin typeface="Chalkboard"/>
                <a:cs typeface="Chalkboard"/>
              </a:rPr>
              <a:t>Relaxation</a:t>
            </a:r>
            <a:r>
              <a:rPr lang="en-US" sz="2400" dirty="0">
                <a:latin typeface="Chalkboard"/>
                <a:cs typeface="Chalkboard"/>
              </a:rPr>
              <a:t>: L : k-local observables 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 </a:t>
            </a:r>
            <a:r>
              <a:rPr lang="en-US" sz="2400" dirty="0">
                <a:latin typeface="msbm10"/>
                <a:ea typeface="msbm10"/>
                <a:cs typeface="msbm10"/>
                <a:sym typeface="Wingdings"/>
              </a:rPr>
              <a:t>R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 </a:t>
            </a:r>
            <a:br>
              <a:rPr lang="en-US" sz="2400" dirty="0">
                <a:latin typeface="Chalkboard"/>
                <a:cs typeface="Chalkboard"/>
                <a:sym typeface="Wingdings"/>
              </a:rPr>
            </a:br>
            <a:r>
              <a:rPr lang="en-US" sz="2400" dirty="0">
                <a:latin typeface="Chalkboard"/>
                <a:cs typeface="Chalkboard"/>
                <a:sym typeface="Wingdings"/>
              </a:rPr>
              <a:t>such that L[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X*X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] ≥ 0 for all k/2-local X. </a:t>
            </a:r>
          </a:p>
          <a:p>
            <a:pPr marL="457200" indent="-457200">
              <a:buAutoNum type="arabicPeriod"/>
            </a:pPr>
            <a:endParaRPr lang="en-US" sz="2400" dirty="0">
              <a:latin typeface="Chalkboard"/>
              <a:cs typeface="Chalkboard"/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E8950E"/>
                </a:solidFill>
                <a:latin typeface="Chalkboard"/>
                <a:cs typeface="Chalkboard"/>
                <a:sym typeface="Wingdings"/>
              </a:rPr>
              <a:t>Goal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: 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sup</a:t>
            </a:r>
            <a:r>
              <a:rPr lang="en-US" sz="2400" baseline="-25000" dirty="0" err="1" smtClean="0">
                <a:latin typeface="Chalkboard"/>
                <a:cs typeface="Chalkboard"/>
                <a:sym typeface="Wingdings"/>
              </a:rPr>
              <a:t>ρ</a:t>
            </a:r>
            <a:r>
              <a:rPr lang="en-US" sz="2400" baseline="-25000" dirty="0" smtClean="0">
                <a:latin typeface="Chalkboard"/>
                <a:cs typeface="Chalkboard"/>
                <a:sym typeface="Wingdings"/>
              </a:rPr>
              <a:t>,{A},{B} </a:t>
            </a:r>
            <a:r>
              <a:rPr lang="en-US" sz="2400" baseline="-25000" dirty="0" err="1" smtClean="0">
                <a:latin typeface="Chalkboard"/>
                <a:cs typeface="Chalkboard"/>
                <a:sym typeface="Wingdings"/>
              </a:rPr>
              <a:t>s.t.</a:t>
            </a:r>
            <a:r>
              <a:rPr lang="en-US" sz="2400" baseline="-25000" dirty="0" smtClean="0">
                <a:latin typeface="Chalkboard"/>
                <a:cs typeface="Chalkboard"/>
                <a:sym typeface="Wingdings"/>
              </a:rPr>
              <a:t> ...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  ∑</a:t>
            </a:r>
            <a:r>
              <a:rPr lang="en-US" sz="2400" baseline="-25000" dirty="0" err="1" smtClean="0">
                <a:latin typeface="Chalkboard"/>
                <a:cs typeface="Chalkboard"/>
                <a:sym typeface="Wingdings"/>
              </a:rPr>
              <a:t>xy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 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c</a:t>
            </a:r>
            <a:r>
              <a:rPr lang="en-US" sz="2400" baseline="-25000" dirty="0" err="1" smtClean="0">
                <a:latin typeface="Chalkboard"/>
                <a:cs typeface="Chalkboard"/>
                <a:sym typeface="Wingdings"/>
              </a:rPr>
              <a:t>xy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⟨ρ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, A</a:t>
            </a:r>
            <a:r>
              <a:rPr lang="en-US" sz="2400" baseline="-25000" dirty="0" smtClean="0">
                <a:latin typeface="Chalkboard"/>
                <a:cs typeface="Chalkboard"/>
                <a:sym typeface="Wingdings"/>
              </a:rPr>
              <a:t>x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 ⊗ </a:t>
            </a:r>
            <a:r>
              <a:rPr lang="en-US" sz="2400" smtClean="0">
                <a:latin typeface="Chalkboard"/>
                <a:cs typeface="Chalkboard"/>
                <a:sym typeface="Wingdings"/>
              </a:rPr>
              <a:t>B</a:t>
            </a:r>
            <a:r>
              <a:rPr lang="en-US" sz="2400" baseline="-25000" smtClean="0">
                <a:latin typeface="Chalkboard"/>
                <a:cs typeface="Chalkboard"/>
                <a:sym typeface="Wingdings"/>
              </a:rPr>
              <a:t>y</a:t>
            </a:r>
            <a:r>
              <a:rPr lang="en-US" sz="2400" smtClean="0">
                <a:latin typeface="Chalkboard"/>
                <a:cs typeface="Chalkboard"/>
                <a:sym typeface="Wingdings"/>
              </a:rPr>
              <a:t>⟩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/>
            </a:r>
            <a:br>
              <a:rPr lang="en-US" sz="2400" dirty="0" smtClean="0">
                <a:latin typeface="Chalkboard"/>
                <a:cs typeface="Chalkboard"/>
                <a:sym typeface="Wingdings"/>
              </a:rPr>
            </a:br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  <a:sym typeface="Wingdings"/>
              </a:rPr>
              <a:t>Relaxation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: L : products of ≤k operators  </a:t>
            </a:r>
            <a:r>
              <a:rPr lang="en-US" sz="2400" dirty="0">
                <a:latin typeface="msbm10"/>
                <a:ea typeface="msbm10"/>
                <a:cs typeface="msbm10"/>
                <a:sym typeface="Wingdings"/>
              </a:rPr>
              <a:t>R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/>
            </a:r>
            <a:br>
              <a:rPr lang="en-US" sz="2400" dirty="0">
                <a:latin typeface="Chalkboard"/>
                <a:cs typeface="Chalkboard"/>
                <a:sym typeface="Wingdings"/>
              </a:rPr>
            </a:br>
            <a:r>
              <a:rPr lang="en-US" sz="2400" dirty="0">
                <a:latin typeface="Chalkboard"/>
                <a:cs typeface="Chalkboard"/>
                <a:sym typeface="Wingdings"/>
              </a:rPr>
              <a:t>such that L[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p*p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] ≥ 0 ∀</a:t>
            </a:r>
            <a:r>
              <a:rPr lang="en-US" sz="2400" dirty="0" err="1">
                <a:latin typeface="Chalkboard"/>
                <a:cs typeface="Chalkboard"/>
                <a:sym typeface="Wingdings"/>
              </a:rPr>
              <a:t>noncommutative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 poly p of 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deg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 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≤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k/2,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/>
            </a:r>
            <a:br>
              <a:rPr lang="en-US" sz="2400" dirty="0">
                <a:latin typeface="Chalkboard"/>
                <a:cs typeface="Chalkboard"/>
                <a:sym typeface="Wingdings"/>
              </a:rPr>
            </a:br>
            <a:r>
              <a:rPr lang="en-US" sz="2400" dirty="0">
                <a:latin typeface="Chalkboard"/>
                <a:cs typeface="Chalkboard"/>
                <a:sym typeface="Wingdings"/>
              </a:rPr>
              <a:t> and operators on different parties commute.</a:t>
            </a:r>
            <a:br>
              <a:rPr lang="en-US" sz="2400" dirty="0">
                <a:latin typeface="Chalkboard"/>
                <a:cs typeface="Chalkboard"/>
                <a:sym typeface="Wingdings"/>
              </a:rPr>
            </a:br>
            <a:r>
              <a:rPr lang="en-US" sz="2400" dirty="0">
                <a:latin typeface="Chalkboard"/>
                <a:cs typeface="Chalkboard"/>
                <a:sym typeface="Wingdings"/>
              </a:rPr>
              <a:t/>
            </a:r>
            <a:br>
              <a:rPr lang="en-US" sz="2400" dirty="0">
                <a:latin typeface="Chalkboard"/>
                <a:cs typeface="Chalkboard"/>
                <a:sym typeface="Wingdings"/>
              </a:rPr>
            </a:br>
            <a:r>
              <a:rPr lang="en-US" sz="2400" dirty="0">
                <a:latin typeface="Chalkboard"/>
                <a:cs typeface="Chalkboard"/>
                <a:sym typeface="Wingdings"/>
              </a:rPr>
              <a:t>Non-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commutative </a:t>
            </a:r>
            <a:r>
              <a:rPr lang="en-US" sz="2400" dirty="0" err="1">
                <a:latin typeface="Chalkboard"/>
                <a:cs typeface="Chalkboard"/>
                <a:sym typeface="Wingdings"/>
              </a:rPr>
              <a:t>positivstellensatz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 </a:t>
            </a:r>
            <a:r>
              <a:rPr lang="en-US" sz="2000" dirty="0">
                <a:latin typeface="Chalkboard"/>
                <a:cs typeface="Chalkboard"/>
                <a:sym typeface="Wingdings"/>
              </a:rPr>
              <a:t>[Helton-McCullough ‘04]</a:t>
            </a:r>
            <a:endParaRPr lang="en-US" sz="2400" dirty="0">
              <a:latin typeface="Chalkboard"/>
              <a:cs typeface="Chalkboard"/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511" y="600549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1025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SOS hierarchies for Sep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843" y="1843080"/>
            <a:ext cx="621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SepProdR</a:t>
            </a:r>
            <a:r>
              <a:rPr lang="en-US" sz="2400" dirty="0" smtClean="0">
                <a:latin typeface="Chalkboard"/>
                <a:cs typeface="Chalkboard"/>
              </a:rPr>
              <a:t> = 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</a:t>
            </a:r>
            <a:r>
              <a:rPr lang="en-US" sz="2400" dirty="0" err="1" smtClean="0">
                <a:latin typeface="Chalkboard"/>
                <a:cs typeface="Chalkboard"/>
              </a:rPr>
              <a:t>xx</a:t>
            </a:r>
            <a:r>
              <a:rPr lang="en-US" sz="2400" baseline="30000" dirty="0" err="1" smtClean="0">
                <a:latin typeface="Chalkboard"/>
                <a:cs typeface="Chalkboard"/>
              </a:rPr>
              <a:t>T</a:t>
            </a:r>
            <a:r>
              <a:rPr lang="en-US" sz="2400" dirty="0" smtClean="0">
                <a:latin typeface="Chalkboard"/>
                <a:cs typeface="Chalkboard"/>
              </a:rPr>
              <a:t> ⊗ </a:t>
            </a:r>
            <a:r>
              <a:rPr lang="en-US" sz="2400" dirty="0" err="1" smtClean="0">
                <a:latin typeface="Chalkboard"/>
                <a:cs typeface="Chalkboard"/>
              </a:rPr>
              <a:t>xx</a:t>
            </a:r>
            <a:r>
              <a:rPr lang="en-US" sz="2400" baseline="30000" dirty="0" err="1" smtClean="0">
                <a:latin typeface="Chalkboard"/>
                <a:cs typeface="Chalkboard"/>
              </a:rPr>
              <a:t>T</a:t>
            </a:r>
            <a:r>
              <a:rPr lang="en-US" sz="2400" dirty="0" smtClean="0">
                <a:latin typeface="Chalkboard"/>
                <a:cs typeface="Chalkboard"/>
              </a:rPr>
              <a:t> : ||x||</a:t>
            </a:r>
            <a:r>
              <a:rPr lang="en-US" sz="2400" baseline="-25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=1, </a:t>
            </a:r>
            <a:r>
              <a:rPr lang="en-US" sz="2400" dirty="0" err="1" smtClean="0">
                <a:latin typeface="Chalkboard"/>
                <a:cs typeface="Chalkboard"/>
              </a:rPr>
              <a:t>x∈</a:t>
            </a:r>
            <a:r>
              <a:rPr lang="en-US" sz="2400" dirty="0" err="1" smtClean="0">
                <a:latin typeface="msbm10"/>
                <a:cs typeface="msbm10"/>
              </a:rPr>
              <a:t>R</a:t>
            </a:r>
            <a:r>
              <a:rPr lang="en-US" sz="2400" baseline="30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0843" y="2515808"/>
            <a:ext cx="5875183" cy="130218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relaxation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000" dirty="0" smtClean="0">
                <a:latin typeface="Chalkboard"/>
                <a:cs typeface="Chalkboard"/>
              </a:rPr>
              <a:t>[Doherty, </a:t>
            </a:r>
            <a:r>
              <a:rPr lang="en-US" sz="2000" dirty="0" err="1" smtClean="0">
                <a:latin typeface="Chalkboard"/>
                <a:cs typeface="Chalkboard"/>
              </a:rPr>
              <a:t>Parrilo</a:t>
            </a:r>
            <a:r>
              <a:rPr lang="en-US" sz="2000" dirty="0" smtClean="0">
                <a:latin typeface="Chalkboard"/>
                <a:cs typeface="Chalkboard"/>
              </a:rPr>
              <a:t>, </a:t>
            </a:r>
            <a:r>
              <a:rPr lang="en-US" sz="2000" dirty="0" err="1" smtClean="0">
                <a:latin typeface="Chalkboard"/>
                <a:cs typeface="Chalkboard"/>
              </a:rPr>
              <a:t>Spedalieri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fr-FR" sz="2000" dirty="0" smtClean="0">
                <a:latin typeface="Chalkboard"/>
                <a:cs typeface="Chalkboard"/>
              </a:rPr>
              <a:t>’</a:t>
            </a:r>
            <a:r>
              <a:rPr lang="en-US" sz="2000" dirty="0" smtClean="0">
                <a:latin typeface="Chalkboard"/>
                <a:cs typeface="Chalkboard"/>
              </a:rPr>
              <a:t>03]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σ∈D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baseline="-25000" dirty="0" err="1" smtClean="0">
                <a:latin typeface="Chalkboard"/>
                <a:cs typeface="Chalkboard"/>
              </a:rPr>
              <a:t>k</a:t>
            </a:r>
            <a:r>
              <a:rPr lang="en-US" sz="2400" dirty="0" smtClean="0">
                <a:latin typeface="Chalkboard"/>
                <a:cs typeface="Chalkboard"/>
              </a:rPr>
              <a:t> is a fully symmetric tensor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=tr</a:t>
            </a:r>
            <a:r>
              <a:rPr lang="en-US" sz="2400" baseline="-25000" dirty="0" smtClean="0">
                <a:latin typeface="Chalkboard"/>
                <a:cs typeface="Chalkboard"/>
              </a:rPr>
              <a:t>3...k</a:t>
            </a:r>
            <a:r>
              <a:rPr lang="en-US" sz="2400" dirty="0" smtClean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σ</a:t>
            </a:r>
            <a:r>
              <a:rPr lang="en-US" sz="2400" dirty="0" smtClean="0">
                <a:latin typeface="Chalkboard"/>
                <a:cs typeface="Chalkboard"/>
              </a:rPr>
              <a:t>]</a:t>
            </a:r>
            <a:endParaRPr lang="en-US" sz="2400" dirty="0">
              <a:latin typeface="Chalkboard"/>
              <a:cs typeface="Chalkboard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58826" y="3985506"/>
            <a:ext cx="7688058" cy="2142522"/>
            <a:chOff x="1058826" y="3985506"/>
            <a:chExt cx="7688058" cy="2142522"/>
          </a:xfrm>
        </p:grpSpPr>
        <p:grpSp>
          <p:nvGrpSpPr>
            <p:cNvPr id="36" name="Group 35"/>
            <p:cNvGrpSpPr/>
            <p:nvPr/>
          </p:nvGrpSpPr>
          <p:grpSpPr>
            <a:xfrm>
              <a:off x="1058826" y="4433828"/>
              <a:ext cx="1329388" cy="1694200"/>
              <a:chOff x="545999" y="4346110"/>
              <a:chExt cx="1329388" cy="1694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951267" y="4346110"/>
                <a:ext cx="518852" cy="1694200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 err="1" smtClean="0">
                    <a:latin typeface="Chalkboard"/>
                    <a:cs typeface="Chalkboard"/>
                  </a:rPr>
                  <a:t>σ</a:t>
                </a:r>
                <a:endParaRPr lang="en-US" sz="2400" dirty="0">
                  <a:latin typeface="Chalkboard"/>
                  <a:cs typeface="Chalkboard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45999" y="4593766"/>
                <a:ext cx="40526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70119" y="4579983"/>
                <a:ext cx="40526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45999" y="5149752"/>
                <a:ext cx="40526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70119" y="5135969"/>
                <a:ext cx="40526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45999" y="5705738"/>
                <a:ext cx="40526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70119" y="5691955"/>
                <a:ext cx="40526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697343" y="4854596"/>
              <a:ext cx="4346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Chalkboard"/>
                  <a:cs typeface="Chalkboard"/>
                </a:rPr>
                <a:t>=</a:t>
              </a:r>
              <a:endParaRPr lang="en-US" sz="4000" dirty="0">
                <a:latin typeface="Chalkboard"/>
                <a:cs typeface="Chalkboard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430121" y="4433828"/>
              <a:ext cx="1886858" cy="1694200"/>
              <a:chOff x="2999618" y="4441269"/>
              <a:chExt cx="1886858" cy="1694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546905" y="4441269"/>
                <a:ext cx="518852" cy="1694200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 err="1" smtClean="0">
                    <a:latin typeface="Chalkboard"/>
                    <a:cs typeface="Chalkboard"/>
                  </a:rPr>
                  <a:t>σ</a:t>
                </a:r>
                <a:endParaRPr lang="en-US" sz="2400" dirty="0">
                  <a:latin typeface="Chalkboard"/>
                  <a:cs typeface="Chalkboard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257536" y="4582960"/>
                <a:ext cx="1580560" cy="258063"/>
              </a:xfrm>
              <a:custGeom>
                <a:avLst/>
                <a:gdLst>
                  <a:gd name="connsiteX0" fmla="*/ 317784 w 1624069"/>
                  <a:gd name="connsiteY0" fmla="*/ 13230 h 243056"/>
                  <a:gd name="connsiteX1" fmla="*/ 87974 w 1624069"/>
                  <a:gd name="connsiteY1" fmla="*/ 25326 h 243056"/>
                  <a:gd name="connsiteX2" fmla="*/ 136355 w 1624069"/>
                  <a:gd name="connsiteY2" fmla="*/ 243040 h 243056"/>
                  <a:gd name="connsiteX3" fmla="*/ 1624069 w 1624069"/>
                  <a:gd name="connsiteY3" fmla="*/ 13230 h 243056"/>
                  <a:gd name="connsiteX4" fmla="*/ 1624069 w 1624069"/>
                  <a:gd name="connsiteY4" fmla="*/ 13230 h 243056"/>
                  <a:gd name="connsiteX0" fmla="*/ 274275 w 1580560"/>
                  <a:gd name="connsiteY0" fmla="*/ 13230 h 258063"/>
                  <a:gd name="connsiteX1" fmla="*/ 44465 w 1580560"/>
                  <a:gd name="connsiteY1" fmla="*/ 25326 h 258063"/>
                  <a:gd name="connsiteX2" fmla="*/ 92846 w 1580560"/>
                  <a:gd name="connsiteY2" fmla="*/ 243040 h 258063"/>
                  <a:gd name="connsiteX3" fmla="*/ 956533 w 1580560"/>
                  <a:gd name="connsiteY3" fmla="*/ 214195 h 258063"/>
                  <a:gd name="connsiteX4" fmla="*/ 1580560 w 1580560"/>
                  <a:gd name="connsiteY4" fmla="*/ 13230 h 258063"/>
                  <a:gd name="connsiteX5" fmla="*/ 1580560 w 1580560"/>
                  <a:gd name="connsiteY5" fmla="*/ 13230 h 25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0560" h="258063">
                    <a:moveTo>
                      <a:pt x="274275" y="13230"/>
                    </a:moveTo>
                    <a:cubicBezTo>
                      <a:pt x="174489" y="127"/>
                      <a:pt x="74703" y="-12976"/>
                      <a:pt x="44465" y="25326"/>
                    </a:cubicBezTo>
                    <a:cubicBezTo>
                      <a:pt x="14227" y="63628"/>
                      <a:pt x="-59165" y="211562"/>
                      <a:pt x="92846" y="243040"/>
                    </a:cubicBezTo>
                    <a:cubicBezTo>
                      <a:pt x="244857" y="274518"/>
                      <a:pt x="708581" y="252497"/>
                      <a:pt x="956533" y="214195"/>
                    </a:cubicBezTo>
                    <a:cubicBezTo>
                      <a:pt x="1204485" y="175893"/>
                      <a:pt x="1476556" y="46724"/>
                      <a:pt x="1580560" y="13230"/>
                    </a:cubicBezTo>
                    <a:lnTo>
                      <a:pt x="1580560" y="13230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endCxn id="15" idx="1"/>
              </p:cNvCxnSpPr>
              <p:nvPr/>
            </p:nvCxnSpPr>
            <p:spPr>
              <a:xfrm flipV="1">
                <a:off x="2999619" y="5288369"/>
                <a:ext cx="547286" cy="65039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2999618" y="4451496"/>
                <a:ext cx="1237787" cy="862786"/>
              </a:xfrm>
              <a:custGeom>
                <a:avLst/>
                <a:gdLst>
                  <a:gd name="connsiteX0" fmla="*/ 1088571 w 1454849"/>
                  <a:gd name="connsiteY0" fmla="*/ 852939 h 902011"/>
                  <a:gd name="connsiteX1" fmla="*/ 1451429 w 1454849"/>
                  <a:gd name="connsiteY1" fmla="*/ 865034 h 902011"/>
                  <a:gd name="connsiteX2" fmla="*/ 1221619 w 1454849"/>
                  <a:gd name="connsiteY2" fmla="*/ 441700 h 902011"/>
                  <a:gd name="connsiteX3" fmla="*/ 459619 w 1454849"/>
                  <a:gd name="connsiteY3" fmla="*/ 30462 h 902011"/>
                  <a:gd name="connsiteX4" fmla="*/ 0 w 1454849"/>
                  <a:gd name="connsiteY4" fmla="*/ 30462 h 902011"/>
                  <a:gd name="connsiteX0" fmla="*/ 1088571 w 1267920"/>
                  <a:gd name="connsiteY0" fmla="*/ 852939 h 859594"/>
                  <a:gd name="connsiteX1" fmla="*/ 1173239 w 1267920"/>
                  <a:gd name="connsiteY1" fmla="*/ 671510 h 859594"/>
                  <a:gd name="connsiteX2" fmla="*/ 1221619 w 1267920"/>
                  <a:gd name="connsiteY2" fmla="*/ 441700 h 859594"/>
                  <a:gd name="connsiteX3" fmla="*/ 459619 w 1267920"/>
                  <a:gd name="connsiteY3" fmla="*/ 30462 h 859594"/>
                  <a:gd name="connsiteX4" fmla="*/ 0 w 1267920"/>
                  <a:gd name="connsiteY4" fmla="*/ 30462 h 859594"/>
                  <a:gd name="connsiteX0" fmla="*/ 1088571 w 1237787"/>
                  <a:gd name="connsiteY0" fmla="*/ 852939 h 863021"/>
                  <a:gd name="connsiteX1" fmla="*/ 1173239 w 1237787"/>
                  <a:gd name="connsiteY1" fmla="*/ 671510 h 863021"/>
                  <a:gd name="connsiteX2" fmla="*/ 459619 w 1237787"/>
                  <a:gd name="connsiteY2" fmla="*/ 30462 h 863021"/>
                  <a:gd name="connsiteX3" fmla="*/ 0 w 1237787"/>
                  <a:gd name="connsiteY3" fmla="*/ 30462 h 863021"/>
                  <a:gd name="connsiteX0" fmla="*/ 1088571 w 1237787"/>
                  <a:gd name="connsiteY0" fmla="*/ 858314 h 862786"/>
                  <a:gd name="connsiteX1" fmla="*/ 1173239 w 1237787"/>
                  <a:gd name="connsiteY1" fmla="*/ 519647 h 862786"/>
                  <a:gd name="connsiteX2" fmla="*/ 459619 w 1237787"/>
                  <a:gd name="connsiteY2" fmla="*/ 35837 h 862786"/>
                  <a:gd name="connsiteX3" fmla="*/ 0 w 1237787"/>
                  <a:gd name="connsiteY3" fmla="*/ 35837 h 86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787" h="862786">
                    <a:moveTo>
                      <a:pt x="1088571" y="858314"/>
                    </a:moveTo>
                    <a:cubicBezTo>
                      <a:pt x="1258912" y="898631"/>
                      <a:pt x="1278064" y="656726"/>
                      <a:pt x="1173239" y="519647"/>
                    </a:cubicBezTo>
                    <a:cubicBezTo>
                      <a:pt x="1068414" y="382568"/>
                      <a:pt x="655159" y="116472"/>
                      <a:pt x="459619" y="35837"/>
                    </a:cubicBezTo>
                    <a:cubicBezTo>
                      <a:pt x="264079" y="-44798"/>
                      <a:pt x="0" y="35837"/>
                      <a:pt x="0" y="3583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076095" y="4584095"/>
                <a:ext cx="810381" cy="1492285"/>
              </a:xfrm>
              <a:custGeom>
                <a:avLst/>
                <a:gdLst>
                  <a:gd name="connsiteX0" fmla="*/ 0 w 810381"/>
                  <a:gd name="connsiteY0" fmla="*/ 0 h 1492285"/>
                  <a:gd name="connsiteX1" fmla="*/ 254000 w 810381"/>
                  <a:gd name="connsiteY1" fmla="*/ 1221619 h 1492285"/>
                  <a:gd name="connsiteX2" fmla="*/ 508000 w 810381"/>
                  <a:gd name="connsiteY2" fmla="*/ 1463524 h 1492285"/>
                  <a:gd name="connsiteX3" fmla="*/ 810381 w 810381"/>
                  <a:gd name="connsiteY3" fmla="*/ 1487715 h 1492285"/>
                  <a:gd name="connsiteX0" fmla="*/ 0 w 810381"/>
                  <a:gd name="connsiteY0" fmla="*/ 0 h 1492285"/>
                  <a:gd name="connsiteX1" fmla="*/ 186354 w 810381"/>
                  <a:gd name="connsiteY1" fmla="*/ 321917 h 1492285"/>
                  <a:gd name="connsiteX2" fmla="*/ 254000 w 810381"/>
                  <a:gd name="connsiteY2" fmla="*/ 1221619 h 1492285"/>
                  <a:gd name="connsiteX3" fmla="*/ 508000 w 810381"/>
                  <a:gd name="connsiteY3" fmla="*/ 1463524 h 1492285"/>
                  <a:gd name="connsiteX4" fmla="*/ 810381 w 810381"/>
                  <a:gd name="connsiteY4" fmla="*/ 1487715 h 1492285"/>
                  <a:gd name="connsiteX0" fmla="*/ 0 w 810381"/>
                  <a:gd name="connsiteY0" fmla="*/ 0 h 1492285"/>
                  <a:gd name="connsiteX1" fmla="*/ 295212 w 810381"/>
                  <a:gd name="connsiteY1" fmla="*/ 261440 h 1492285"/>
                  <a:gd name="connsiteX2" fmla="*/ 254000 w 810381"/>
                  <a:gd name="connsiteY2" fmla="*/ 1221619 h 1492285"/>
                  <a:gd name="connsiteX3" fmla="*/ 508000 w 810381"/>
                  <a:gd name="connsiteY3" fmla="*/ 1463524 h 1492285"/>
                  <a:gd name="connsiteX4" fmla="*/ 810381 w 810381"/>
                  <a:gd name="connsiteY4" fmla="*/ 1487715 h 1492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381" h="1492285">
                    <a:moveTo>
                      <a:pt x="0" y="0"/>
                    </a:moveTo>
                    <a:cubicBezTo>
                      <a:pt x="8884" y="55669"/>
                      <a:pt x="252879" y="57837"/>
                      <a:pt x="295212" y="261440"/>
                    </a:cubicBezTo>
                    <a:cubicBezTo>
                      <a:pt x="337545" y="465043"/>
                      <a:pt x="218535" y="1021272"/>
                      <a:pt x="254000" y="1221619"/>
                    </a:cubicBezTo>
                    <a:cubicBezTo>
                      <a:pt x="289465" y="1421966"/>
                      <a:pt x="415270" y="1419175"/>
                      <a:pt x="508000" y="1463524"/>
                    </a:cubicBezTo>
                    <a:cubicBezTo>
                      <a:pt x="600730" y="1507873"/>
                      <a:pt x="810381" y="1487715"/>
                      <a:pt x="810381" y="148771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064000" y="5357707"/>
                <a:ext cx="774095" cy="581055"/>
              </a:xfrm>
              <a:custGeom>
                <a:avLst/>
                <a:gdLst>
                  <a:gd name="connsiteX0" fmla="*/ 0 w 774095"/>
                  <a:gd name="connsiteY0" fmla="*/ 581055 h 581055"/>
                  <a:gd name="connsiteX1" fmla="*/ 314476 w 774095"/>
                  <a:gd name="connsiteY1" fmla="*/ 85150 h 581055"/>
                  <a:gd name="connsiteX2" fmla="*/ 774095 w 774095"/>
                  <a:gd name="connsiteY2" fmla="*/ 483 h 581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4095" h="581055">
                    <a:moveTo>
                      <a:pt x="0" y="581055"/>
                    </a:moveTo>
                    <a:cubicBezTo>
                      <a:pt x="92730" y="381483"/>
                      <a:pt x="185460" y="181912"/>
                      <a:pt x="314476" y="85150"/>
                    </a:cubicBezTo>
                    <a:cubicBezTo>
                      <a:pt x="443492" y="-11612"/>
                      <a:pt x="774095" y="483"/>
                      <a:pt x="774095" y="483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2999619" y="5357707"/>
                <a:ext cx="547286" cy="44800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919807" y="3985506"/>
              <a:ext cx="2827077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Other versions use</a:t>
              </a:r>
            </a:p>
            <a:p>
              <a:r>
                <a:rPr lang="en-US" sz="2400" dirty="0" smtClean="0">
                  <a:latin typeface="Chalkboard"/>
                  <a:cs typeface="Chalkboard"/>
                </a:rPr>
                <a:t>less symmetry.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e.g. k-</a:t>
              </a:r>
              <a:r>
                <a:rPr lang="en-US" sz="2400" dirty="0" err="1" smtClean="0">
                  <a:latin typeface="Chalkboard"/>
                  <a:cs typeface="Chalkboard"/>
                </a:rPr>
                <a:t>ext</a:t>
              </a:r>
              <a:r>
                <a:rPr lang="en-US" sz="2400" dirty="0" smtClean="0">
                  <a:latin typeface="Chalkboard"/>
                  <a:cs typeface="Chalkboard"/>
                </a:rPr>
                <a:t> + PPT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46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19" y="226624"/>
            <a:ext cx="7064375" cy="976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SOS hierarchies for 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min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55082" y="1203246"/>
            <a:ext cx="5365033" cy="1354351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exact convex optimization</a:t>
            </a:r>
            <a:r>
              <a:rPr lang="en-US" sz="2400" dirty="0" smtClean="0">
                <a:latin typeface="Chalkboard"/>
                <a:cs typeface="Chalkboard"/>
              </a:rPr>
              <a:t>: (hard)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min ∑</a:t>
            </a:r>
            <a:r>
              <a:rPr lang="en-US" sz="2400" baseline="-25000" dirty="0" smtClean="0">
                <a:latin typeface="Chalkboard"/>
                <a:cs typeface="Chalkboard"/>
              </a:rPr>
              <a:t>|S|≤k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smtClean="0">
                <a:latin typeface="Chalkboard"/>
                <a:cs typeface="Chalkboard"/>
              </a:rPr>
              <a:t>(S)</a:t>
            </a:r>
            <a:r>
              <a:rPr lang="en-US" sz="2400" dirty="0" smtClean="0">
                <a:latin typeface="Chalkboard"/>
                <a:cs typeface="Chalkboard"/>
              </a:rPr>
              <a:t>]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such that {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smtClean="0">
                <a:latin typeface="Chalkboard"/>
                <a:cs typeface="Chalkboard"/>
              </a:rPr>
              <a:t>(S)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  <a:r>
              <a:rPr lang="en-US" sz="2400" baseline="-25000" dirty="0" smtClean="0">
                <a:latin typeface="Chalkboard"/>
                <a:cs typeface="Chalkboard"/>
              </a:rPr>
              <a:t>|S|≤k</a:t>
            </a:r>
            <a:r>
              <a:rPr lang="en-US" sz="2400" dirty="0" smtClean="0">
                <a:latin typeface="Chalkboard"/>
                <a:cs typeface="Chalkboard"/>
              </a:rPr>
              <a:t> are compatible.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5316" y="2746946"/>
            <a:ext cx="5376280" cy="1354351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equivalent</a:t>
            </a:r>
            <a:r>
              <a:rPr lang="en-US" sz="2400" dirty="0" smtClean="0">
                <a:latin typeface="Chalkboard"/>
                <a:cs typeface="Chalkboard"/>
              </a:rPr>
              <a:t>: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min ∑</a:t>
            </a:r>
            <a:r>
              <a:rPr lang="en-US" sz="2400" baseline="-25000" dirty="0" smtClean="0">
                <a:latin typeface="Chalkboard"/>
                <a:cs typeface="Chalkboard"/>
              </a:rPr>
              <a:t>|S|≤k</a:t>
            </a:r>
            <a:r>
              <a:rPr lang="en-US" sz="2400" dirty="0" smtClean="0">
                <a:latin typeface="Chalkboard"/>
                <a:cs typeface="Chalkboard"/>
              </a:rPr>
              <a:t> L[H</a:t>
            </a:r>
            <a:r>
              <a:rPr lang="en-US" sz="2400" baseline="-25000" dirty="0" smtClean="0">
                <a:latin typeface="Chalkboard"/>
                <a:cs typeface="Chalkboard"/>
              </a:rPr>
              <a:t>S</a:t>
            </a:r>
            <a:r>
              <a:rPr lang="en-US" sz="2400" dirty="0" smtClean="0">
                <a:latin typeface="Chalkboard"/>
                <a:cs typeface="Chalkboard"/>
              </a:rPr>
              <a:t>] </a:t>
            </a:r>
            <a:r>
              <a:rPr lang="en-US" sz="2400" dirty="0" err="1" smtClean="0">
                <a:latin typeface="Chalkboard"/>
                <a:cs typeface="Chalkboard"/>
              </a:rPr>
              <a:t>s.t.</a:t>
            </a:r>
            <a:endParaRPr lang="en-US" sz="2400" dirty="0" smtClean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∃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 ∀ k-local X, L[X] =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ρX</a:t>
            </a:r>
            <a:r>
              <a:rPr lang="en-US" sz="2400" dirty="0" smtClean="0">
                <a:latin typeface="Chalkboard"/>
                <a:cs typeface="Chalkboard"/>
              </a:rPr>
              <a:t>]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43835" y="4350778"/>
            <a:ext cx="4774832" cy="185408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relaxation</a:t>
            </a:r>
            <a:r>
              <a:rPr lang="en-US" sz="2400" dirty="0" smtClean="0">
                <a:latin typeface="Chalkboard"/>
                <a:cs typeface="Chalkboard"/>
              </a:rPr>
              <a:t>: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min ∑</a:t>
            </a:r>
            <a:r>
              <a:rPr lang="en-US" sz="2400" baseline="-25000" dirty="0" smtClean="0">
                <a:latin typeface="Chalkboard"/>
                <a:cs typeface="Chalkboard"/>
              </a:rPr>
              <a:t>|S|≤k</a:t>
            </a:r>
            <a:r>
              <a:rPr lang="en-US" sz="2400" dirty="0" smtClean="0">
                <a:latin typeface="Chalkboard"/>
                <a:cs typeface="Chalkboard"/>
              </a:rPr>
              <a:t> L[H</a:t>
            </a:r>
            <a:r>
              <a:rPr lang="en-US" sz="2400" baseline="-25000" dirty="0" smtClean="0">
                <a:latin typeface="Chalkboard"/>
                <a:cs typeface="Chalkboard"/>
              </a:rPr>
              <a:t>S</a:t>
            </a:r>
            <a:r>
              <a:rPr lang="en-US" sz="2400" dirty="0" smtClean="0">
                <a:latin typeface="Chalkboard"/>
                <a:cs typeface="Chalkboard"/>
              </a:rPr>
              <a:t>] </a:t>
            </a:r>
            <a:r>
              <a:rPr lang="en-US" sz="2400" dirty="0" err="1" smtClean="0">
                <a:latin typeface="Chalkboard"/>
                <a:cs typeface="Chalkboard"/>
              </a:rPr>
              <a:t>s.t.</a:t>
            </a:r>
            <a:endParaRPr lang="en-US" sz="2400" dirty="0" smtClean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L[X*X] ≥ 0 for all k/2-local X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L[I]=1</a:t>
            </a:r>
          </a:p>
        </p:txBody>
      </p:sp>
    </p:spTree>
    <p:extLst>
      <p:ext uri="{BB962C8B-B14F-4D97-AF65-F5344CB8AC3E}">
        <p14:creationId xmlns:p14="http://schemas.microsoft.com/office/powerpoint/2010/main" val="389841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analogue of Sep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6667" y="1454133"/>
            <a:ext cx="5443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quadratic optimization over simplex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max {⟨Q, </a:t>
            </a:r>
            <a:r>
              <a:rPr lang="en-US" sz="2400" dirty="0" err="1" smtClean="0">
                <a:latin typeface="Chalkboard"/>
                <a:cs typeface="Chalkboard"/>
              </a:rPr>
              <a:t>p⊗p</a:t>
            </a:r>
            <a:r>
              <a:rPr lang="en-US" sz="2400" dirty="0" smtClean="0">
                <a:latin typeface="Chalkboard"/>
                <a:cs typeface="Chalkboard"/>
              </a:rPr>
              <a:t>⟩ : </a:t>
            </a:r>
            <a:r>
              <a:rPr lang="en-US" sz="2400" dirty="0" err="1" smtClean="0">
                <a:latin typeface="Chalkboard"/>
                <a:cs typeface="Chalkboard"/>
              </a:rPr>
              <a:t>p∈Δ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} = 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conv</a:t>
            </a:r>
            <a:r>
              <a:rPr lang="en-US" sz="2400" baseline="-25000" dirty="0" smtClean="0">
                <a:latin typeface="Chalkboard"/>
                <a:cs typeface="Chalkboard"/>
              </a:rPr>
              <a:t>{</a:t>
            </a:r>
            <a:r>
              <a:rPr lang="en-US" sz="2400" baseline="-25000" dirty="0" err="1" smtClean="0">
                <a:latin typeface="Chalkboard"/>
                <a:cs typeface="Chalkboard"/>
              </a:rPr>
              <a:t>p⊗p</a:t>
            </a:r>
            <a:r>
              <a:rPr lang="en-US" sz="2400" baseline="-25000" dirty="0" smtClean="0">
                <a:latin typeface="Chalkboard"/>
                <a:cs typeface="Chalkboard"/>
              </a:rPr>
              <a:t>}</a:t>
            </a:r>
            <a:r>
              <a:rPr lang="en-US" sz="2400" dirty="0" smtClean="0">
                <a:latin typeface="Chalkboard"/>
                <a:cs typeface="Chalkboard"/>
              </a:rPr>
              <a:t> (Q)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" y="2514783"/>
            <a:ext cx="52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If Q=A, then max = 1 – 1 / clique#.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857" y="3120571"/>
            <a:ext cx="56754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relaxation</a:t>
            </a:r>
            <a:r>
              <a:rPr lang="en-US" sz="2400" dirty="0" smtClean="0">
                <a:latin typeface="Chalkboard"/>
                <a:cs typeface="Chalkboard"/>
              </a:rPr>
              <a:t>: 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err="1" smtClean="0">
                <a:latin typeface="Chalkboard"/>
                <a:cs typeface="Chalkboard"/>
              </a:rPr>
              <a:t>q∈Δ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baseline="-25000" dirty="0" err="1" smtClean="0">
                <a:latin typeface="Chalkboard"/>
                <a:cs typeface="Chalkboard"/>
              </a:rPr>
              <a:t>k</a:t>
            </a:r>
            <a:r>
              <a:rPr lang="en-US" sz="2400" dirty="0" smtClean="0">
                <a:latin typeface="Chalkboard"/>
                <a:cs typeface="Chalkboard"/>
              </a:rPr>
              <a:t> symmetric (aka “exchangeable”)</a:t>
            </a:r>
          </a:p>
          <a:p>
            <a:r>
              <a:rPr lang="en-US" sz="2400" dirty="0">
                <a:latin typeface="Chalkboard"/>
                <a:cs typeface="Chalkboard"/>
              </a:rPr>
              <a:t>π</a:t>
            </a:r>
            <a:r>
              <a:rPr lang="en-US" sz="2400" dirty="0" smtClean="0">
                <a:latin typeface="Chalkboard"/>
                <a:cs typeface="Chalkboard"/>
              </a:rPr>
              <a:t> = q</a:t>
            </a:r>
            <a:r>
              <a:rPr lang="en-US" sz="2400" baseline="30000" dirty="0" smtClean="0">
                <a:latin typeface="Chalkboard"/>
                <a:cs typeface="Chalkboard"/>
              </a:rPr>
              <a:t>(1,2)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667" y="4627637"/>
            <a:ext cx="80140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convergence</a:t>
            </a:r>
            <a:r>
              <a:rPr lang="en-US" sz="2400" dirty="0" smtClean="0">
                <a:latin typeface="Chalkboard"/>
                <a:cs typeface="Chalkboard"/>
              </a:rPr>
              <a:t>:  </a:t>
            </a:r>
            <a:r>
              <a:rPr lang="en-US" dirty="0" smtClean="0">
                <a:latin typeface="Chalkboard"/>
                <a:cs typeface="Chalkboard"/>
              </a:rPr>
              <a:t>[</a:t>
            </a:r>
            <a:r>
              <a:rPr lang="en-US" dirty="0" err="1" smtClean="0">
                <a:latin typeface="Chalkboard"/>
                <a:cs typeface="Chalkboard"/>
              </a:rPr>
              <a:t>Diaconis</a:t>
            </a:r>
            <a:r>
              <a:rPr lang="en-US" dirty="0" smtClean="0">
                <a:latin typeface="Chalkboard"/>
                <a:cs typeface="Chalkboard"/>
              </a:rPr>
              <a:t>, Freedman ‘80], [de Klerk, Laurent, </a:t>
            </a:r>
            <a:r>
              <a:rPr lang="en-US" dirty="0" err="1" smtClean="0">
                <a:latin typeface="Chalkboard"/>
                <a:cs typeface="Chalkboard"/>
              </a:rPr>
              <a:t>Parrilo</a:t>
            </a:r>
            <a:r>
              <a:rPr lang="en-US" dirty="0" smtClean="0">
                <a:latin typeface="Chalkboard"/>
                <a:cs typeface="Chalkboard"/>
              </a:rPr>
              <a:t> ‘06]</a:t>
            </a:r>
            <a:endParaRPr lang="en-US" sz="2400" dirty="0" smtClean="0">
              <a:latin typeface="Chalkboard"/>
              <a:cs typeface="Chalkboard"/>
            </a:endParaRPr>
          </a:p>
          <a:p>
            <a:r>
              <a:rPr lang="en-US" sz="2400" dirty="0" err="1" smtClean="0">
                <a:latin typeface="Chalkboard"/>
                <a:cs typeface="Chalkboard"/>
              </a:rPr>
              <a:t>dist</a:t>
            </a:r>
            <a:r>
              <a:rPr lang="en-US" sz="2400" dirty="0" smtClean="0">
                <a:latin typeface="Chalkboard"/>
                <a:cs typeface="Chalkboard"/>
              </a:rPr>
              <a:t>(π, 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</a:t>
            </a:r>
            <a:r>
              <a:rPr lang="en-US" sz="2400" dirty="0" err="1" smtClean="0">
                <a:latin typeface="Chalkboard"/>
                <a:cs typeface="Chalkboard"/>
              </a:rPr>
              <a:t>p⊗p</a:t>
            </a:r>
            <a:r>
              <a:rPr lang="en-US" sz="2400" dirty="0" smtClean="0">
                <a:latin typeface="Chalkboard"/>
                <a:cs typeface="Chalkboard"/>
              </a:rPr>
              <a:t>}) ≤ O(1/k)</a:t>
            </a:r>
          </a:p>
          <a:p>
            <a:r>
              <a:rPr lang="en-US" sz="2400" dirty="0" smtClean="0">
                <a:latin typeface="Chalkboard"/>
                <a:cs typeface="Chalkboard"/>
                <a:sym typeface="Wingdings"/>
              </a:rPr>
              <a:t> error ||Q||</a:t>
            </a:r>
            <a:r>
              <a:rPr lang="en-US" sz="2400" baseline="-25000" dirty="0" smtClean="0">
                <a:latin typeface="Chalkboard"/>
                <a:cs typeface="Chalkboard"/>
                <a:sym typeface="Wingdings"/>
              </a:rPr>
              <a:t>∞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 / k in time 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n</a:t>
            </a:r>
            <a:r>
              <a:rPr lang="en-US" sz="2400" baseline="30000" dirty="0" err="1" smtClean="0">
                <a:latin typeface="Chalkboard"/>
                <a:cs typeface="Chalkboard"/>
                <a:sym typeface="Wingdings"/>
              </a:rPr>
              <a:t>O</a:t>
            </a:r>
            <a:r>
              <a:rPr lang="en-US" sz="2400" baseline="30000" dirty="0" smtClean="0">
                <a:latin typeface="Chalkboard"/>
                <a:cs typeface="Chalkboard"/>
                <a:sym typeface="Wingdings"/>
              </a:rPr>
              <a:t>(k)</a:t>
            </a:r>
            <a:endParaRPr lang="en-US" sz="24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2703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42"/>
            <a:ext cx="7770813" cy="887838"/>
          </a:xfrm>
        </p:spPr>
        <p:txBody>
          <a:bodyPr>
            <a:normAutofit/>
          </a:bodyPr>
          <a:lstStyle/>
          <a:p>
            <a:r>
              <a:rPr lang="en-US" dirty="0" smtClean="0"/>
              <a:t> Nash </a:t>
            </a:r>
            <a:r>
              <a:rPr lang="en-US" dirty="0" err="1"/>
              <a:t>equilibria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2467" y="956433"/>
            <a:ext cx="8458200" cy="23596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solidFill>
                  <a:schemeClr val="tx1"/>
                </a:solidFill>
                <a:latin typeface="Chalkboard"/>
                <a:cs typeface="Chalkboard"/>
              </a:rPr>
              <a:t>Non-cooperative games:</a:t>
            </a:r>
            <a:br>
              <a:rPr lang="en-US" sz="2400" u="sng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Players choose strategies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∈ Δ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m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∈ Δ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  <a:b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Receive values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⊗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 and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⊗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</a:p>
          <a:p>
            <a:endParaRPr lang="en-US" sz="2400">
              <a:solidFill>
                <a:schemeClr val="tx1"/>
              </a:solidFill>
              <a:latin typeface="Chalkboard"/>
              <a:cs typeface="Chalkboard"/>
            </a:endParaRPr>
          </a:p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Nash equilibrium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: neither player can improve own value</a:t>
            </a:r>
            <a:b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ε-approximate Nash: cannot improve value by &gt; ε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5222" y="3804052"/>
            <a:ext cx="8833555" cy="2729391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>
                <a:solidFill>
                  <a:schemeClr val="tx1"/>
                </a:solidFill>
                <a:latin typeface="Chalkboard"/>
                <a:cs typeface="Chalkboard"/>
              </a:rPr>
              <a:t>Correlated </a:t>
            </a:r>
            <a:r>
              <a:rPr lang="en-US" sz="2400" u="sng" dirty="0" err="1">
                <a:solidFill>
                  <a:schemeClr val="tx1"/>
                </a:solidFill>
                <a:latin typeface="Chalkboard"/>
                <a:cs typeface="Chalkboard"/>
              </a:rPr>
              <a:t>equilibria</a:t>
            </a:r>
            <a:r>
              <a:rPr lang="en-US" sz="2400" u="sng" dirty="0">
                <a:solidFill>
                  <a:schemeClr val="tx1"/>
                </a:solidFill>
                <a:latin typeface="Chalkboard"/>
                <a:cs typeface="Chalkboard"/>
              </a:rPr>
              <a:t>:</a:t>
            </a:r>
            <a:br>
              <a:rPr lang="en-US" sz="2400" u="sng" dirty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Players follow joint strategy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 ∈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Δ</a:t>
            </a:r>
            <a:r>
              <a:rPr lang="en-US" sz="2400" baseline="-25000" dirty="0" err="1">
                <a:solidFill>
                  <a:srgbClr val="FFFF00"/>
                </a:solidFill>
                <a:latin typeface="Chalkboard"/>
                <a:cs typeface="Chalkboard"/>
              </a:rPr>
              <a:t>mn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Receive values 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 dirty="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 dirty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Cannot improve value by unilateral change.</a:t>
            </a:r>
            <a:b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</a:b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Can find in poly(</a:t>
            </a:r>
            <a:r>
              <a:rPr lang="en-US" sz="2400" dirty="0" err="1">
                <a:solidFill>
                  <a:schemeClr val="tx1"/>
                </a:solidFill>
                <a:latin typeface="Chalkboard"/>
                <a:cs typeface="Chalkboard"/>
              </a:rPr>
              <a:t>m,n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) time with 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LP.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Nash equilibrium = correlated </a:t>
            </a:r>
            <a:r>
              <a:rPr lang="en-US" sz="2400" dirty="0" err="1">
                <a:solidFill>
                  <a:schemeClr val="tx1"/>
                </a:solidFill>
                <a:latin typeface="Chalkboard"/>
                <a:cs typeface="Chalkboard"/>
              </a:rPr>
              <a:t>equilibrum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 with p = </a:t>
            </a:r>
            <a:r>
              <a:rPr lang="en-US" sz="2400" dirty="0" err="1">
                <a:solidFill>
                  <a:schemeClr val="tx1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chemeClr val="tx1"/>
                </a:solidFill>
                <a:latin typeface="Chalkboard"/>
                <a:cs typeface="Chalkboard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 ⊗ </a:t>
            </a:r>
            <a:r>
              <a:rPr lang="en-US" sz="2400" dirty="0" err="1">
                <a:solidFill>
                  <a:schemeClr val="tx1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chemeClr val="tx1"/>
                </a:solidFill>
                <a:latin typeface="Chalkboard"/>
                <a:cs typeface="Chalkboard"/>
              </a:rPr>
              <a:t>B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0957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finding (approximate) Nash eq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244" y="1340557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u="sng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Known complexity:</a:t>
            </a:r>
            <a:br>
              <a:rPr lang="en-US" sz="2400" u="sng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Finding exact Nash eq. is PPAD complete.</a:t>
            </a:r>
            <a:b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Optimizing over exact Nash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eq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is NP-complete.</a:t>
            </a:r>
            <a:b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Algorithm for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ε-approx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Nash in time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exp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(log(m)log(n)/ε</a:t>
            </a:r>
            <a:r>
              <a:rPr lang="en-US" sz="2400" baseline="30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</a:t>
            </a:r>
            <a:b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based on enumerating over nets for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Δ</a:t>
            </a:r>
            <a:r>
              <a:rPr lang="en-US" sz="2400" baseline="-250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m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Δ</a:t>
            </a:r>
            <a:r>
              <a:rPr lang="en-US" sz="2400" baseline="-250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n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.</a:t>
            </a:r>
            <a:b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Planted </a:t>
            </a:r>
            <a:r>
              <a:rPr lang="en-US" sz="24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clique and 3-SAT[log</a:t>
            </a:r>
            <a:r>
              <a:rPr lang="en-US" sz="2400" baseline="300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(n)] reduce 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to optimizing over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ε-approx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Nash.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9581" y="5013872"/>
            <a:ext cx="7701420" cy="17540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latin typeface="Chalkboard"/>
                <a:cs typeface="Chalkboard"/>
              </a:rPr>
              <a:t>New result</a:t>
            </a:r>
            <a:r>
              <a:rPr lang="en-US" sz="2400">
                <a:latin typeface="Chalkboard"/>
                <a:cs typeface="Chalkboard"/>
              </a:rPr>
              <a:t>: Another algorithm for finding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ε-approximate Nash with the same run-time.</a:t>
            </a:r>
          </a:p>
          <a:p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(uses k-extendable distributions)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868" y="4402658"/>
            <a:ext cx="903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[Lipton, </a:t>
            </a:r>
            <a:r>
              <a:rPr lang="en-US" dirty="0" err="1" smtClean="0">
                <a:latin typeface="Chalkboard"/>
                <a:cs typeface="Chalkboard"/>
              </a:rPr>
              <a:t>Markakis</a:t>
            </a:r>
            <a:r>
              <a:rPr lang="en-US" dirty="0" smtClean="0">
                <a:latin typeface="Chalkboard"/>
                <a:cs typeface="Chalkboard"/>
              </a:rPr>
              <a:t>, Mehta ‘03], [</a:t>
            </a:r>
            <a:r>
              <a:rPr lang="en-US" dirty="0" err="1" smtClean="0">
                <a:latin typeface="Chalkboard"/>
                <a:cs typeface="Chalkboard"/>
              </a:rPr>
              <a:t>Hazan-Krauthgamer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fr-FR" dirty="0" smtClean="0">
                <a:latin typeface="Chalkboard"/>
                <a:cs typeface="Chalkboard"/>
              </a:rPr>
              <a:t>’</a:t>
            </a:r>
            <a:r>
              <a:rPr lang="en-US" dirty="0" smtClean="0">
                <a:latin typeface="Chalkboard"/>
                <a:cs typeface="Chalkboard"/>
              </a:rPr>
              <a:t>11], [</a:t>
            </a:r>
            <a:r>
              <a:rPr lang="en-US" dirty="0" err="1" smtClean="0">
                <a:latin typeface="Chalkboard"/>
                <a:cs typeface="Chalkboard"/>
              </a:rPr>
              <a:t>Braverman</a:t>
            </a:r>
            <a:r>
              <a:rPr lang="en-US" dirty="0" smtClean="0">
                <a:latin typeface="Chalkboard"/>
                <a:cs typeface="Chalkboard"/>
              </a:rPr>
              <a:t>, </a:t>
            </a:r>
            <a:r>
              <a:rPr lang="en-US" dirty="0" err="1" smtClean="0">
                <a:latin typeface="Chalkboard"/>
                <a:cs typeface="Chalkboard"/>
              </a:rPr>
              <a:t>Ko</a:t>
            </a:r>
            <a:r>
              <a:rPr lang="en-US" dirty="0" smtClean="0">
                <a:latin typeface="Chalkboard"/>
                <a:cs typeface="Chalkboard"/>
              </a:rPr>
              <a:t>, Weinstein ‘14]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7522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for approx Nash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9581" y="1550895"/>
            <a:ext cx="7983642" cy="1567662"/>
            <a:chOff x="299581" y="4080537"/>
            <a:chExt cx="7983642" cy="1567662"/>
          </a:xfrm>
        </p:grpSpPr>
        <p:sp>
          <p:nvSpPr>
            <p:cNvPr id="7" name="Rounded Rectangle 6"/>
            <p:cNvSpPr/>
            <p:nvPr/>
          </p:nvSpPr>
          <p:spPr>
            <a:xfrm>
              <a:off x="299581" y="4080537"/>
              <a:ext cx="7983642" cy="1567662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>
                  <a:latin typeface="Chalkboard"/>
                  <a:cs typeface="Chalkboard"/>
                </a:rPr>
                <a:t>Search over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such that the A:B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 marginal is a correlated equilibrium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conditioned on any values for B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, …, B</a:t>
              </a:r>
              <a:r>
                <a:rPr lang="en-US" sz="2400" baseline="-25000">
                  <a:latin typeface="Chalkboard"/>
                  <a:cs typeface="Chalkboard"/>
                </a:rPr>
                <a:t>i-1</a:t>
              </a:r>
              <a:r>
                <a:rPr lang="en-US" sz="2400">
                  <a:latin typeface="Chalkboard"/>
                  <a:cs typeface="Chalkboard"/>
                </a:rPr>
                <a:t>.</a:t>
              </a: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820" y="4184650"/>
              <a:ext cx="3441700" cy="5207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17689" y="3285446"/>
            <a:ext cx="412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LP, so runs in time poly(mn</a:t>
            </a:r>
            <a:r>
              <a:rPr lang="en-US" sz="2400" baseline="30000"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689" y="4106334"/>
            <a:ext cx="7286539" cy="2346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u="sng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Claim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Most conditional distributions are ≈ product.</a:t>
            </a:r>
            <a:b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u="sng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Proof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log(m) ≥ H(A) ≥ I(A:B</a:t>
            </a:r>
            <a:r>
              <a:rPr lang="en-US" sz="2400" baseline="-250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...</a:t>
            </a:r>
            <a:r>
              <a:rPr lang="en-US" sz="24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</a:t>
            </a:r>
            <a:r>
              <a:rPr lang="en-US" sz="2400" baseline="-250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 = ∑</a:t>
            </a:r>
            <a:r>
              <a:rPr lang="en-US" sz="2400" baseline="-250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1≤i≤k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I(</a:t>
            </a:r>
            <a:r>
              <a:rPr lang="en-US" sz="24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A:B</a:t>
            </a:r>
            <a:r>
              <a:rPr lang="en-US" sz="2400" baseline="-250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|B</a:t>
            </a:r>
            <a:r>
              <a:rPr lang="en-US" sz="2400" baseline="-250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&lt;</a:t>
            </a:r>
            <a:r>
              <a:rPr lang="en-US" sz="2400" baseline="-250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</a:t>
            </a:r>
            <a:b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𝔼</a:t>
            </a:r>
            <a:r>
              <a:rPr lang="en-US" sz="2400" baseline="-250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I(</a:t>
            </a:r>
            <a:r>
              <a:rPr lang="en-US" sz="24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A:B</a:t>
            </a:r>
            <a:r>
              <a:rPr lang="en-US" sz="2400" baseline="-250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|B</a:t>
            </a:r>
            <a:r>
              <a:rPr lang="en-US" sz="2400" baseline="-250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&lt;</a:t>
            </a:r>
            <a:r>
              <a:rPr lang="en-US" sz="2400" baseline="-250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 ≤ log(m)/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 =: ε</a:t>
            </a:r>
            <a:r>
              <a:rPr lang="en-US" sz="2400" baseline="300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∴ k = log(m)/ε</a:t>
            </a:r>
            <a:r>
              <a:rPr lang="en-US" sz="2400" baseline="300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suffices.</a:t>
            </a:r>
          </a:p>
        </p:txBody>
      </p:sp>
    </p:spTree>
    <p:extLst>
      <p:ext uri="{BB962C8B-B14F-4D97-AF65-F5344CB8AC3E}">
        <p14:creationId xmlns:p14="http://schemas.microsoft.com/office/powerpoint/2010/main" val="292105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27" y="57367"/>
            <a:ext cx="6422159" cy="976622"/>
          </a:xfrm>
        </p:spPr>
        <p:txBody>
          <a:bodyPr>
            <a:normAutofit/>
          </a:bodyPr>
          <a:lstStyle/>
          <a:p>
            <a:r>
              <a:rPr lang="en-US" dirty="0" smtClean="0"/>
              <a:t>SOS results for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Sep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39816" y="1840146"/>
            <a:ext cx="4865563" cy="1002225"/>
            <a:chOff x="4414761" y="1320061"/>
            <a:chExt cx="4865563" cy="1002225"/>
          </a:xfrm>
        </p:grpSpPr>
        <p:sp>
          <p:nvSpPr>
            <p:cNvPr id="10" name="Rounded Rectangle 9"/>
            <p:cNvSpPr/>
            <p:nvPr/>
          </p:nvSpPr>
          <p:spPr>
            <a:xfrm>
              <a:off x="4414761" y="1838472"/>
              <a:ext cx="1354667" cy="483814"/>
            </a:xfrm>
            <a:prstGeom prst="roundRect">
              <a:avLst/>
            </a:prstGeom>
            <a:solidFill>
              <a:schemeClr val="accent4">
                <a:alpha val="39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5092095" y="1550894"/>
              <a:ext cx="846666" cy="287578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902476" y="1320061"/>
              <a:ext cx="3377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doesn’t match hardness</a:t>
              </a:r>
              <a:endParaRPr lang="en-US" sz="2400" dirty="0">
                <a:solidFill>
                  <a:schemeClr val="accent4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5260" y="1840146"/>
            <a:ext cx="8710119" cy="1837779"/>
            <a:chOff x="195260" y="1840146"/>
            <a:chExt cx="8710119" cy="1837779"/>
          </a:xfrm>
        </p:grpSpPr>
        <p:sp>
          <p:nvSpPr>
            <p:cNvPr id="17" name="Rounded Rectangle 16"/>
            <p:cNvSpPr/>
            <p:nvPr/>
          </p:nvSpPr>
          <p:spPr>
            <a:xfrm>
              <a:off x="400174" y="2326002"/>
              <a:ext cx="7788302" cy="875648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latin typeface="Chalkboard"/>
                  <a:cs typeface="Chalkboard"/>
                </a:rPr>
                <a:t>Thm</a:t>
              </a:r>
              <a:r>
                <a:rPr lang="en-US" sz="2400" dirty="0" smtClean="0">
                  <a:latin typeface="Chalkboard"/>
                  <a:cs typeface="Chalkboard"/>
                </a:rPr>
                <a:t>: If M =∑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A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⊗B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with ∑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|A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| ≤ I, each |B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| ≤ I, then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(n,2)</a:t>
              </a:r>
              <a:r>
                <a:rPr lang="en-US" sz="2400" dirty="0" smtClean="0">
                  <a:latin typeface="Chalkboard"/>
                  <a:cs typeface="Chalkboard"/>
                </a:rPr>
                <a:t>(M) ≤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k-ext</a:t>
              </a:r>
              <a:r>
                <a:rPr lang="en-US" sz="2400" dirty="0" smtClean="0">
                  <a:latin typeface="Chalkboard"/>
                  <a:cs typeface="Chalkboard"/>
                </a:rPr>
                <a:t>(M) ≤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(n,2)</a:t>
              </a:r>
              <a:r>
                <a:rPr lang="en-US" sz="2400" dirty="0" smtClean="0">
                  <a:latin typeface="Chalkboard"/>
                  <a:cs typeface="Chalkboard"/>
                </a:rPr>
                <a:t>(M) + c (log(n)/k)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1/2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233" y="1840146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bipartite</a:t>
              </a:r>
              <a:endParaRPr lang="en-US" sz="2400" dirty="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260" y="3277815"/>
              <a:ext cx="8710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[</a:t>
              </a:r>
              <a:r>
                <a:rPr lang="en-US" sz="2000" dirty="0" err="1">
                  <a:solidFill>
                    <a:prstClr val="white"/>
                  </a:solidFill>
                  <a:latin typeface="Chalkboard"/>
                  <a:cs typeface="Chalkboard"/>
                </a:rPr>
                <a:t>Brandão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, </a:t>
              </a:r>
              <a:r>
                <a:rPr lang="en-US" sz="2000" dirty="0" err="1">
                  <a:solidFill>
                    <a:prstClr val="white"/>
                  </a:solidFill>
                  <a:latin typeface="Chalkboard"/>
                  <a:cs typeface="Chalkboard"/>
                </a:rPr>
                <a:t>Christandl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, Yard </a:t>
              </a:r>
              <a:r>
                <a:rPr lang="fr-FR" sz="2000" dirty="0">
                  <a:solidFill>
                    <a:prstClr val="white"/>
                  </a:solidFill>
                  <a:latin typeface="Chalkboard"/>
                  <a:cs typeface="Chalkboard"/>
                </a:rPr>
                <a:t>’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10], [Yang </a:t>
              </a:r>
              <a:r>
                <a:rPr lang="fr-FR" sz="2000" dirty="0">
                  <a:solidFill>
                    <a:prstClr val="white"/>
                  </a:solidFill>
                  <a:latin typeface="Chalkboard"/>
                  <a:cs typeface="Chalkboard"/>
                </a:rPr>
                <a:t>’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06], [</a:t>
              </a:r>
              <a:r>
                <a:rPr lang="en-US" sz="2000" dirty="0" err="1">
                  <a:solidFill>
                    <a:prstClr val="white"/>
                  </a:solidFill>
                  <a:latin typeface="Chalkboard"/>
                  <a:cs typeface="Chalkboard"/>
                </a:rPr>
                <a:t>Brandão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, H </a:t>
              </a:r>
              <a:r>
                <a:rPr lang="fr-FR" sz="2000" dirty="0">
                  <a:solidFill>
                    <a:prstClr val="white"/>
                  </a:solidFill>
                  <a:latin typeface="Chalkboard"/>
                  <a:cs typeface="Chalkboard"/>
                </a:rPr>
                <a:t>’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12], [Li, Winter ‘12]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2026" y="985609"/>
            <a:ext cx="5968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Sep(</a:t>
            </a:r>
            <a:r>
              <a:rPr lang="en-US" sz="2400" dirty="0" err="1" smtClean="0">
                <a:latin typeface="Chalkboard"/>
                <a:cs typeface="Chalkboard"/>
              </a:rPr>
              <a:t>n,m</a:t>
            </a:r>
            <a:r>
              <a:rPr lang="en-US" sz="2400" dirty="0" smtClean="0">
                <a:latin typeface="Chalkboard"/>
                <a:cs typeface="Chalkboard"/>
              </a:rPr>
              <a:t>) = 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{ρ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 ⊗ ... ⊗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: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∈ </a:t>
            </a:r>
            <a:r>
              <a:rPr lang="en-US" sz="2400" dirty="0" err="1" smtClean="0">
                <a:latin typeface="Chalkboard"/>
                <a:cs typeface="Chalkboard"/>
              </a:rPr>
              <a:t>D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SepSym</a:t>
            </a:r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 smtClean="0">
                <a:latin typeface="Chalkboard"/>
                <a:cs typeface="Chalkboard"/>
              </a:rPr>
              <a:t>n,</a:t>
            </a:r>
            <a:r>
              <a:rPr lang="en-US" sz="2400" dirty="0" err="1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) = 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err="1" smtClean="0">
                <a:latin typeface="Chalkboard"/>
                <a:cs typeface="Chalkboard"/>
              </a:rPr>
              <a:t>⊗m</a:t>
            </a:r>
            <a:r>
              <a:rPr lang="en-US" sz="2400" dirty="0" smtClean="0">
                <a:latin typeface="Chalkboard"/>
                <a:cs typeface="Chalkboard"/>
              </a:rPr>
              <a:t> :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 ∈ </a:t>
            </a:r>
            <a:r>
              <a:rPr lang="en-US" sz="2400" dirty="0" err="1" smtClean="0">
                <a:latin typeface="Chalkboard"/>
                <a:cs typeface="Chalkboard"/>
              </a:rPr>
              <a:t>D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1439" y="3723132"/>
            <a:ext cx="8697661" cy="2841738"/>
            <a:chOff x="181439" y="3723132"/>
            <a:chExt cx="8697661" cy="2841738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875" y="4162297"/>
              <a:ext cx="1483946" cy="5806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1439" y="6164760"/>
              <a:ext cx="435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[</a:t>
              </a:r>
              <a:r>
                <a:rPr lang="en-US" sz="2000" dirty="0" err="1" smtClean="0">
                  <a:latin typeface="Chalkboard"/>
                  <a:cs typeface="Chalkboard"/>
                </a:rPr>
                <a:t>Brandão</a:t>
              </a:r>
              <a:r>
                <a:rPr lang="en-US" sz="2000" dirty="0" smtClean="0">
                  <a:latin typeface="Chalkboard"/>
                  <a:cs typeface="Chalkboard"/>
                </a:rPr>
                <a:t>, H </a:t>
              </a:r>
              <a:r>
                <a:rPr lang="fr-FR" sz="2000" dirty="0" smtClean="0">
                  <a:latin typeface="Chalkboard"/>
                  <a:cs typeface="Chalkboard"/>
                </a:rPr>
                <a:t>’</a:t>
              </a:r>
              <a:r>
                <a:rPr lang="en-US" sz="2000" dirty="0" smtClean="0">
                  <a:latin typeface="Chalkboard"/>
                  <a:cs typeface="Chalkboard"/>
                </a:rPr>
                <a:t>12], [Li, Smith </a:t>
              </a:r>
              <a:r>
                <a:rPr lang="fr-FR" sz="2000" dirty="0" smtClean="0">
                  <a:latin typeface="Chalkboard"/>
                  <a:cs typeface="Chalkboard"/>
                </a:rPr>
                <a:t>’</a:t>
              </a:r>
              <a:r>
                <a:rPr lang="en-US" sz="2000" dirty="0" smtClean="0">
                  <a:latin typeface="Chalkboard"/>
                  <a:cs typeface="Chalkboard"/>
                </a:rPr>
                <a:t>14]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970" y="4903431"/>
              <a:ext cx="8635130" cy="1136442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latin typeface="Chalkboard"/>
                  <a:cs typeface="Chalkboard"/>
                </a:rPr>
                <a:t>Thm</a:t>
              </a:r>
              <a:r>
                <a:rPr lang="en-US" sz="2400" dirty="0" smtClean="0">
                  <a:latin typeface="Chalkboard"/>
                  <a:cs typeface="Chalkboard"/>
                </a:rPr>
                <a:t>: </a:t>
              </a:r>
            </a:p>
            <a:p>
              <a:r>
                <a:rPr lang="en-US" sz="2400" dirty="0" err="1" smtClean="0">
                  <a:latin typeface="Chalkboard"/>
                  <a:cs typeface="Chalkboard"/>
                </a:rPr>
                <a:t>ε-approx</a:t>
              </a:r>
              <a:r>
                <a:rPr lang="en-US" sz="2400" dirty="0" smtClean="0">
                  <a:latin typeface="Chalkboard"/>
                  <a:cs typeface="Chalkboard"/>
                </a:rPr>
                <a:t> to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SepSym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n,m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)</a:t>
              </a:r>
              <a:r>
                <a:rPr lang="en-US" sz="2400" dirty="0" smtClean="0">
                  <a:latin typeface="Chalkboard"/>
                  <a:cs typeface="Chalkboard"/>
                </a:rPr>
                <a:t>(M) in time </a:t>
              </a:r>
              <a:r>
                <a:rPr lang="en-US" sz="2400" dirty="0" err="1" smtClean="0">
                  <a:latin typeface="Chalkboard"/>
                  <a:cs typeface="Chalkboard"/>
                </a:rPr>
                <a:t>exp</a:t>
              </a:r>
              <a:r>
                <a:rPr lang="en-US" sz="2400" dirty="0" smtClean="0">
                  <a:latin typeface="Chalkboard"/>
                  <a:cs typeface="Chalkboard"/>
                </a:rPr>
                <a:t>(m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 log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(n)/ε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).</a:t>
              </a:r>
            </a:p>
            <a:p>
              <a:r>
                <a:rPr lang="en-US" sz="2400" dirty="0" err="1" smtClean="0">
                  <a:latin typeface="Chalkboard"/>
                  <a:cs typeface="Chalkboard"/>
                </a:rPr>
                <a:t>ε-approx</a:t>
              </a:r>
              <a:r>
                <a:rPr lang="en-US" sz="2400" dirty="0" smtClean="0">
                  <a:latin typeface="Chalkboard"/>
                  <a:cs typeface="Chalkboard"/>
                </a:rPr>
                <a:t> to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n,m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)</a:t>
              </a:r>
              <a:r>
                <a:rPr lang="en-US" sz="2400" dirty="0" smtClean="0">
                  <a:latin typeface="Chalkboard"/>
                  <a:cs typeface="Chalkboard"/>
                </a:rPr>
                <a:t>(M) in time </a:t>
              </a:r>
              <a:r>
                <a:rPr lang="en-US" sz="2400" dirty="0" err="1" smtClean="0">
                  <a:latin typeface="Chalkboard"/>
                  <a:cs typeface="Chalkboard"/>
                </a:rPr>
                <a:t>exp</a:t>
              </a:r>
              <a:r>
                <a:rPr lang="en-US" sz="2400" dirty="0" smtClean="0">
                  <a:latin typeface="Chalkboard"/>
                  <a:cs typeface="Chalkboard"/>
                </a:rPr>
                <a:t>(m</a:t>
              </a:r>
              <a:r>
                <a:rPr lang="en-US" sz="2400" baseline="30000" dirty="0">
                  <a:latin typeface="Chalkboard"/>
                  <a:cs typeface="Chalkboard"/>
                </a:rPr>
                <a:t>3</a:t>
              </a:r>
              <a:r>
                <a:rPr lang="en-US" sz="2400" dirty="0" smtClean="0">
                  <a:latin typeface="Chalkboard"/>
                  <a:cs typeface="Chalkboard"/>
                </a:rPr>
                <a:t> log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(n)/ε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).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5473" y="3723132"/>
              <a:ext cx="1800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multipartite</a:t>
              </a:r>
              <a:endParaRPr lang="en-US" sz="2400" dirty="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25" y="4167772"/>
              <a:ext cx="4550049" cy="67817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844" y="4160906"/>
              <a:ext cx="1889256" cy="36258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338868" y="5269516"/>
            <a:ext cx="5267105" cy="1526186"/>
            <a:chOff x="5277876" y="2066086"/>
            <a:chExt cx="5267105" cy="1526186"/>
          </a:xfrm>
        </p:grpSpPr>
        <p:sp>
          <p:nvSpPr>
            <p:cNvPr id="32" name="Rounded Rectangle 31"/>
            <p:cNvSpPr/>
            <p:nvPr/>
          </p:nvSpPr>
          <p:spPr>
            <a:xfrm>
              <a:off x="6120708" y="2066086"/>
              <a:ext cx="2624776" cy="439831"/>
            </a:xfrm>
            <a:prstGeom prst="roundRect">
              <a:avLst/>
            </a:prstGeom>
            <a:solidFill>
              <a:schemeClr val="accent4">
                <a:alpha val="39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33" name="Straight Arrow Connector 32"/>
            <p:cNvCxnSpPr>
              <a:stCxn id="32" idx="2"/>
              <a:endCxn id="34" idx="0"/>
            </p:cNvCxnSpPr>
            <p:nvPr/>
          </p:nvCxnSpPr>
          <p:spPr>
            <a:xfrm>
              <a:off x="7433096" y="2505917"/>
              <a:ext cx="478333" cy="62469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77876" y="3130607"/>
              <a:ext cx="5267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≈matches Chen-</a:t>
              </a:r>
              <a:r>
                <a:rPr lang="en-US" sz="2400" dirty="0" err="1" smtClean="0">
                  <a:solidFill>
                    <a:schemeClr val="accent4"/>
                  </a:solidFill>
                  <a:latin typeface="Chalkboard"/>
                  <a:cs typeface="Chalkboard"/>
                </a:rPr>
                <a:t>Drucker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 hardness</a:t>
              </a:r>
              <a:endParaRPr lang="en-US" sz="2400" dirty="0">
                <a:solidFill>
                  <a:schemeClr val="accent4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29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8077200" cy="425702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quantum information, entanglement, tensors</a:t>
            </a:r>
          </a:p>
          <a:p>
            <a:pPr marL="457200" indent="-457200">
              <a:buAutoNum type="arabicPeriod"/>
            </a:pPr>
            <a:r>
              <a:rPr lang="en-US" dirty="0" smtClean="0"/>
              <a:t>optimization problems from quantum mechanics</a:t>
            </a:r>
          </a:p>
          <a:p>
            <a:pPr marL="457200" indent="-457200">
              <a:buAutoNum type="arabicPeriod"/>
            </a:pPr>
            <a:r>
              <a:rPr lang="en-US" dirty="0" smtClean="0"/>
              <a:t>SDP approaches</a:t>
            </a:r>
          </a:p>
          <a:p>
            <a:pPr marL="457200" indent="-457200">
              <a:buAutoNum type="arabicPeriod"/>
            </a:pPr>
            <a:r>
              <a:rPr lang="en-US" dirty="0" smtClean="0"/>
              <a:t>analyzing LPs &amp; SDPs using (quantum) information theory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ε</a:t>
            </a:r>
            <a:r>
              <a:rPr lang="en-US" dirty="0" smtClean="0"/>
              <a:t>-nets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7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SOS results for 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550894"/>
            <a:ext cx="71994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H = </a:t>
            </a:r>
            <a:r>
              <a:rPr lang="en-US" sz="2400" dirty="0" smtClean="0">
                <a:latin typeface="msbm10"/>
                <a:cs typeface="msbm10"/>
              </a:rPr>
              <a:t>E</a:t>
            </a:r>
            <a:r>
              <a:rPr lang="en-US" sz="2400" baseline="-25000" dirty="0" smtClean="0">
                <a:latin typeface="Chalkboard"/>
                <a:cs typeface="Chalkboard"/>
              </a:rPr>
              <a:t>(</a:t>
            </a:r>
            <a:r>
              <a:rPr lang="en-US" sz="2400" baseline="-25000" dirty="0" err="1" smtClean="0">
                <a:latin typeface="Chalkboard"/>
                <a:cs typeface="Chalkboard"/>
              </a:rPr>
              <a:t>i,j</a:t>
            </a:r>
            <a:r>
              <a:rPr lang="en-US" sz="2400" baseline="-25000" dirty="0" smtClean="0">
                <a:latin typeface="Chalkboard"/>
                <a:cs typeface="Chalkboard"/>
              </a:rPr>
              <a:t>)∈E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i,j</a:t>
            </a:r>
            <a:r>
              <a:rPr lang="en-US" sz="2400" dirty="0" smtClean="0">
                <a:latin typeface="Chalkboard"/>
                <a:cs typeface="Chalkboard"/>
              </a:rPr>
              <a:t> acts on (</a:t>
            </a:r>
            <a:r>
              <a:rPr lang="en-US" sz="2400" dirty="0" smtClean="0">
                <a:latin typeface="msbm10"/>
                <a:cs typeface="msbm10"/>
              </a:rPr>
              <a:t>C</a:t>
            </a:r>
            <a:r>
              <a:rPr lang="en-US" sz="2400" baseline="30000" dirty="0" smtClean="0">
                <a:latin typeface="Chalkboard"/>
                <a:cs typeface="Chalkboard"/>
              </a:rPr>
              <a:t>d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r>
              <a:rPr lang="en-US" sz="2400" baseline="30000" dirty="0" smtClean="0">
                <a:latin typeface="Chalkboard"/>
                <a:cs typeface="Chalkboard"/>
              </a:rPr>
              <a:t>⊗n</a:t>
            </a:r>
            <a:r>
              <a:rPr lang="en-US" sz="2400" dirty="0" smtClean="0">
                <a:latin typeface="Chalkboard"/>
                <a:cs typeface="Chalkboard"/>
              </a:rPr>
              <a:t> such that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each ||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i,j</a:t>
            </a:r>
            <a:r>
              <a:rPr lang="en-US" sz="2400" dirty="0" smtClean="0">
                <a:latin typeface="Chalkboard"/>
                <a:cs typeface="Chalkboard"/>
              </a:rPr>
              <a:t>|| ≤ 1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|V| = 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(V,E) is regular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adjacency matrix has ≤r eigenvalues ≥poly(</a:t>
            </a:r>
            <a:r>
              <a:rPr lang="en-US" sz="2400" dirty="0" err="1" smtClean="0">
                <a:latin typeface="Chalkboard"/>
                <a:cs typeface="Chalkboard"/>
              </a:rPr>
              <a:t>ε</a:t>
            </a:r>
            <a:r>
              <a:rPr lang="en-US" sz="2400" dirty="0" smtClean="0">
                <a:latin typeface="Chalkboard"/>
                <a:cs typeface="Chalkboard"/>
              </a:rPr>
              <a:t>/d)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0" y="3614341"/>
            <a:ext cx="7084005" cy="3002721"/>
            <a:chOff x="685800" y="3614341"/>
            <a:chExt cx="7084005" cy="3002721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3614341"/>
              <a:ext cx="5105401" cy="2203468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u="sng" dirty="0">
                  <a:latin typeface="Chalkboard"/>
                  <a:cs typeface="Chalkboard"/>
                </a:rPr>
                <a:t>Theorem</a:t>
              </a:r>
            </a:p>
            <a:p>
              <a:r>
                <a:rPr lang="en-US" sz="2400" dirty="0" err="1" smtClean="0">
                  <a:latin typeface="Chalkboard"/>
                  <a:cs typeface="Chalkboard"/>
                </a:rPr>
                <a:t>λ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min</a:t>
              </a:r>
              <a:r>
                <a:rPr lang="en-US" sz="2400" dirty="0" smtClean="0">
                  <a:latin typeface="Chalkboard"/>
                  <a:cs typeface="Chalkboard"/>
                </a:rPr>
                <a:t>(H) ≈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ε</a:t>
              </a:r>
              <a:r>
                <a:rPr lang="en-US" sz="2400" dirty="0" smtClean="0">
                  <a:latin typeface="Chalkboard"/>
                  <a:cs typeface="Chalkboard"/>
                </a:rPr>
                <a:t>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d,n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)</a:t>
              </a:r>
              <a:r>
                <a:rPr lang="en-US" sz="2400" dirty="0" smtClean="0">
                  <a:latin typeface="Chalkboard"/>
                  <a:cs typeface="Chalkboard"/>
                </a:rPr>
                <a:t>(H)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and can compute this to error </a:t>
              </a:r>
              <a:r>
                <a:rPr lang="en-US" sz="2400" dirty="0" err="1" smtClean="0">
                  <a:solidFill>
                    <a:schemeClr val="tx1"/>
                  </a:solidFill>
                  <a:latin typeface="Chalkboard"/>
                  <a:cs typeface="Chalkboard"/>
                </a:rPr>
                <a:t>ε</a:t>
              </a:r>
              <a:r>
                <a:rPr lang="en-US" sz="24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Chalkboard"/>
                  <a:cs typeface="Chalkboard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with  </a:t>
              </a:r>
              <a:r>
                <a:rPr lang="en-US" sz="2400" dirty="0" err="1" smtClean="0">
                  <a:solidFill>
                    <a:schemeClr val="tx1"/>
                  </a:solidFill>
                  <a:latin typeface="Chalkboard"/>
                  <a:cs typeface="Chalkboard"/>
                </a:rPr>
                <a:t>r∙poly</a:t>
              </a:r>
              <a:r>
                <a:rPr lang="en-US" sz="24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(d/</a:t>
              </a:r>
              <a:r>
                <a:rPr lang="en-US" sz="2400" dirty="0" err="1" smtClean="0">
                  <a:solidFill>
                    <a:schemeClr val="tx1"/>
                  </a:solidFill>
                  <a:latin typeface="Chalkboard"/>
                  <a:cs typeface="Chalkboard"/>
                </a:rPr>
                <a:t>ε</a:t>
              </a:r>
              <a:r>
                <a:rPr lang="en-US" sz="24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) rounds of SOS,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i.e. time </a:t>
              </a:r>
              <a:r>
                <a:rPr lang="en-US" sz="24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n</a:t>
              </a:r>
              <a:r>
                <a:rPr lang="en-US" sz="2400" baseline="300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r</a:t>
              </a:r>
              <a:r>
                <a:rPr lang="en-US" sz="24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∙</a:t>
              </a:r>
              <a:r>
                <a:rPr lang="en-US" sz="2400" baseline="300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poly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(d/</a:t>
              </a:r>
              <a:r>
                <a:rPr lang="en-US" sz="2400" baseline="300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ε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)</a:t>
              </a:r>
              <a:r>
                <a:rPr lang="en-US" sz="24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.</a:t>
              </a:r>
              <a:endParaRPr lang="en-US" sz="2000" dirty="0">
                <a:solidFill>
                  <a:schemeClr val="tx1"/>
                </a:solidFill>
                <a:latin typeface="Chalkboard"/>
                <a:cs typeface="Chalkboar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6216952"/>
              <a:ext cx="7084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[</a:t>
              </a:r>
              <a:r>
                <a:rPr lang="en-US" sz="2000" dirty="0" err="1" smtClean="0">
                  <a:latin typeface="Chalkboard"/>
                  <a:cs typeface="Chalkboard"/>
                </a:rPr>
                <a:t>Brandão</a:t>
              </a:r>
              <a:r>
                <a:rPr lang="en-US" sz="2000" dirty="0" smtClean="0">
                  <a:latin typeface="Chalkboard"/>
                  <a:cs typeface="Chalkboard"/>
                </a:rPr>
                <a:t>-H, </a:t>
              </a:r>
              <a:r>
                <a:rPr lang="fr-FR" sz="2000" dirty="0" smtClean="0">
                  <a:latin typeface="Chalkboard"/>
                  <a:cs typeface="Chalkboard"/>
                </a:rPr>
                <a:t>’</a:t>
              </a:r>
              <a:r>
                <a:rPr lang="en-US" sz="2000" dirty="0" smtClean="0">
                  <a:latin typeface="Chalkboard"/>
                  <a:cs typeface="Chalkboard"/>
                </a:rPr>
                <a:t>13] based on [Barak, </a:t>
              </a:r>
              <a:r>
                <a:rPr lang="en-US" sz="2000" dirty="0" err="1" smtClean="0">
                  <a:latin typeface="Chalkboard"/>
                  <a:cs typeface="Chalkboard"/>
                </a:rPr>
                <a:t>Raghavendra</a:t>
              </a:r>
              <a:r>
                <a:rPr lang="en-US" sz="2000" dirty="0" smtClean="0">
                  <a:latin typeface="Chalkboard"/>
                  <a:cs typeface="Chalkboard"/>
                </a:rPr>
                <a:t>, </a:t>
              </a:r>
              <a:r>
                <a:rPr lang="en-US" sz="2000" dirty="0" err="1" smtClean="0">
                  <a:latin typeface="Chalkboard"/>
                  <a:cs typeface="Chalkboard"/>
                </a:rPr>
                <a:t>Steurer</a:t>
              </a:r>
              <a:r>
                <a:rPr lang="en-US" sz="2000" dirty="0" smtClean="0">
                  <a:latin typeface="Chalkboard"/>
                  <a:cs typeface="Chalkboard"/>
                </a:rPr>
                <a:t> ‘11]</a:t>
              </a:r>
              <a:endParaRPr lang="en-US" sz="2000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44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net-based algorithms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060" y="1550894"/>
            <a:ext cx="7987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M =∑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baseline="-25000" dirty="0" smtClean="0">
                <a:latin typeface="Chalkboard"/>
                <a:cs typeface="Chalkboard"/>
              </a:rPr>
              <a:t>∈[m]</a:t>
            </a:r>
            <a:r>
              <a:rPr lang="en-US" sz="2400" dirty="0" smtClean="0">
                <a:latin typeface="Chalkboard"/>
                <a:cs typeface="Chalkboard"/>
              </a:rPr>
              <a:t> A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⊗B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with 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A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≤ I, each |B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 ≤ I, A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≥ 0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hierarchies estimate 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Sep</a:t>
            </a:r>
            <a:r>
              <a:rPr lang="en-US" sz="2400" dirty="0" smtClean="0">
                <a:latin typeface="Chalkboard"/>
                <a:cs typeface="Chalkboard"/>
              </a:rPr>
              <a:t>(M) ±</a:t>
            </a:r>
            <a:r>
              <a:rPr lang="en-US" sz="2400" dirty="0" err="1" smtClean="0">
                <a:latin typeface="Chalkboard"/>
                <a:cs typeface="Chalkboard"/>
              </a:rPr>
              <a:t>ε</a:t>
            </a:r>
            <a:r>
              <a:rPr lang="en-US" sz="2400" dirty="0" smtClean="0">
                <a:latin typeface="Chalkboard"/>
                <a:cs typeface="Chalkboard"/>
              </a:rPr>
              <a:t> in time </a:t>
            </a:r>
            <a:r>
              <a:rPr lang="en-US" sz="2400" dirty="0" err="1" smtClean="0">
                <a:latin typeface="Chalkboard"/>
                <a:cs typeface="Chalkboard"/>
              </a:rPr>
              <a:t>exp</a:t>
            </a:r>
            <a:r>
              <a:rPr lang="en-US" sz="2400" dirty="0" smtClean="0">
                <a:latin typeface="Chalkboard"/>
                <a:cs typeface="Chalkboard"/>
              </a:rPr>
              <a:t>(log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(n)/ε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378" y="2540010"/>
            <a:ext cx="63467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Sep</a:t>
            </a:r>
            <a:r>
              <a:rPr lang="en-US" sz="2400" dirty="0" smtClean="0">
                <a:latin typeface="Chalkboard"/>
                <a:cs typeface="Chalkboard"/>
              </a:rPr>
              <a:t>(M) = max</a:t>
            </a:r>
            <a:r>
              <a:rPr lang="en-US" sz="2400" baseline="-25000" dirty="0" smtClean="0">
                <a:latin typeface="Chalkboard"/>
                <a:cs typeface="Chalkboard"/>
              </a:rPr>
              <a:t>α,β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[M(α⊗β)] =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p∈S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||p||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S = {p : ∃α </a:t>
            </a:r>
            <a:r>
              <a:rPr lang="en-US" sz="2400" dirty="0" err="1" smtClean="0">
                <a:latin typeface="Chalkboard"/>
                <a:cs typeface="Chalkboard"/>
              </a:rPr>
              <a:t>s.t.</a:t>
            </a:r>
            <a:r>
              <a:rPr lang="en-US" sz="2400" dirty="0" smtClean="0">
                <a:latin typeface="Chalkboard"/>
                <a:cs typeface="Chalkboard"/>
              </a:rPr>
              <a:t> p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=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[A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α]} ⊆</a:t>
            </a:r>
            <a:r>
              <a:rPr lang="en-US" sz="2400" dirty="0" err="1" smtClean="0">
                <a:latin typeface="Chalkboard"/>
                <a:cs typeface="Chalkboard"/>
              </a:rPr>
              <a:t>Δ</a:t>
            </a:r>
            <a:r>
              <a:rPr lang="en-US" sz="2400" baseline="-25000" dirty="0" err="1" smtClean="0">
                <a:latin typeface="Chalkboard"/>
                <a:cs typeface="Chalkboard"/>
              </a:rPr>
              <a:t>m</a:t>
            </a:r>
            <a:endParaRPr lang="en-US" sz="2400" dirty="0" smtClean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||x||</a:t>
            </a:r>
            <a:r>
              <a:rPr lang="en-US" sz="2400" b="1" baseline="-25000" dirty="0" smtClean="0">
                <a:latin typeface="Chalkboard"/>
                <a:cs typeface="Chalkboard"/>
              </a:rPr>
              <a:t>B</a:t>
            </a:r>
            <a:r>
              <a:rPr lang="en-US" sz="2400" dirty="0" smtClean="0">
                <a:latin typeface="Chalkboard"/>
                <a:cs typeface="Chalkboard"/>
              </a:rPr>
              <a:t> = ||∑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x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B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||</a:t>
            </a:r>
            <a:r>
              <a:rPr lang="en-US" sz="2400" baseline="-25000" dirty="0" smtClean="0">
                <a:latin typeface="Chalkboard"/>
                <a:cs typeface="Chalkboard"/>
              </a:rPr>
              <a:t>op</a:t>
            </a:r>
            <a:endParaRPr lang="en-US" sz="2400" dirty="0" smtClean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919" y="3775102"/>
            <a:ext cx="8892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Lemma</a:t>
            </a:r>
            <a:r>
              <a:rPr lang="en-US" sz="2400" dirty="0" smtClean="0">
                <a:latin typeface="Chalkboard"/>
                <a:cs typeface="Chalkboard"/>
              </a:rPr>
              <a:t>: ∀</a:t>
            </a:r>
            <a:r>
              <a:rPr lang="en-US" sz="2400" dirty="0" err="1" smtClean="0">
                <a:latin typeface="Chalkboard"/>
                <a:cs typeface="Chalkboard"/>
              </a:rPr>
              <a:t>p∈Δ</a:t>
            </a:r>
            <a:r>
              <a:rPr lang="en-US" sz="2400" baseline="-25000" dirty="0" err="1" smtClean="0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∃q k-sparse (each q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= integer / k)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||p-q||</a:t>
            </a:r>
            <a:r>
              <a:rPr lang="en-US" sz="2400" baseline="-25000" dirty="0" smtClean="0">
                <a:latin typeface="Chalkboard"/>
                <a:cs typeface="Chalkboard"/>
              </a:rPr>
              <a:t>B</a:t>
            </a:r>
            <a:r>
              <a:rPr lang="en-US" sz="2400" dirty="0" smtClean="0">
                <a:latin typeface="Chalkboard"/>
                <a:cs typeface="Chalkboard"/>
              </a:rPr>
              <a:t> ≤ c(log(n)/k)</a:t>
            </a:r>
            <a:r>
              <a:rPr lang="en-US" sz="2400" baseline="30000" dirty="0" smtClean="0">
                <a:latin typeface="Chalkboard"/>
                <a:cs typeface="Chalkboard"/>
              </a:rPr>
              <a:t>1/2</a:t>
            </a:r>
            <a:r>
              <a:rPr lang="en-US" sz="2400" baseline="-25000" dirty="0" smtClean="0">
                <a:latin typeface="Chalkboard"/>
                <a:cs typeface="Chalkboard"/>
              </a:rPr>
              <a:t>.</a:t>
            </a:r>
            <a:r>
              <a:rPr lang="en-US" sz="2400" dirty="0" smtClean="0">
                <a:latin typeface="Chalkboard"/>
                <a:cs typeface="Chalkboard"/>
              </a:rPr>
              <a:t>   Pf: matrix </a:t>
            </a:r>
            <a:r>
              <a:rPr lang="en-US" sz="2400" dirty="0" err="1" smtClean="0">
                <a:latin typeface="Chalkboard"/>
                <a:cs typeface="Chalkboard"/>
              </a:rPr>
              <a:t>Chernoff</a:t>
            </a:r>
            <a:r>
              <a:rPr lang="en-US" sz="2400" dirty="0" smtClean="0">
                <a:latin typeface="Chalkboard"/>
                <a:cs typeface="Chalkboard"/>
              </a:rPr>
              <a:t> [</a:t>
            </a:r>
            <a:r>
              <a:rPr lang="en-US" sz="2400" dirty="0" err="1" smtClean="0">
                <a:latin typeface="Chalkboard"/>
                <a:cs typeface="Chalkboard"/>
              </a:rPr>
              <a:t>Ahlswede</a:t>
            </a:r>
            <a:r>
              <a:rPr lang="en-US" sz="2400" dirty="0" smtClean="0">
                <a:latin typeface="Chalkboard"/>
                <a:cs typeface="Chalkboard"/>
              </a:rPr>
              <a:t>-Winter]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1804" y="4920020"/>
            <a:ext cx="35153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Performance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k ≃ log(n)/ε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, m=poly(n)</a:t>
            </a:r>
            <a:endParaRPr lang="en-US" sz="2400" dirty="0">
              <a:latin typeface="Chalkboard"/>
              <a:cs typeface="Chalkboard"/>
            </a:endParaRPr>
          </a:p>
          <a:p>
            <a:r>
              <a:rPr lang="en-US" sz="2400" u="sng" dirty="0" smtClean="0">
                <a:latin typeface="Chalkboard"/>
                <a:cs typeface="Chalkboard"/>
              </a:rPr>
              <a:t>run-time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O(</a:t>
            </a:r>
            <a:r>
              <a:rPr lang="en-US" sz="2400" dirty="0" err="1" smtClean="0">
                <a:latin typeface="Chalkboard"/>
                <a:cs typeface="Chalkboard"/>
              </a:rPr>
              <a:t>m</a:t>
            </a:r>
            <a:r>
              <a:rPr lang="en-US" sz="2400" baseline="30000" dirty="0" err="1" smtClean="0">
                <a:latin typeface="Chalkboard"/>
                <a:cs typeface="Chalkboard"/>
              </a:rPr>
              <a:t>k</a:t>
            </a:r>
            <a:r>
              <a:rPr lang="en-US" sz="2400" dirty="0" smtClean="0">
                <a:latin typeface="Chalkboard"/>
                <a:cs typeface="Chalkboard"/>
              </a:rPr>
              <a:t>) = </a:t>
            </a:r>
            <a:r>
              <a:rPr lang="en-US" sz="2400" dirty="0" err="1" smtClean="0">
                <a:latin typeface="Chalkboard"/>
                <a:cs typeface="Chalkboard"/>
              </a:rPr>
              <a:t>exp</a:t>
            </a:r>
            <a:r>
              <a:rPr lang="en-US" sz="2400" dirty="0" smtClean="0">
                <a:latin typeface="Chalkboard"/>
                <a:cs typeface="Chalkboard"/>
              </a:rPr>
              <a:t>(log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(n)/ε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r>
              <a:rPr lang="en-US" sz="2400" baseline="-25000" dirty="0" smtClean="0">
                <a:latin typeface="Chalkboard"/>
                <a:cs typeface="Chalkboard"/>
              </a:rPr>
              <a:t> </a:t>
            </a:r>
            <a:endParaRPr lang="en-US" sz="2400" dirty="0" smtClean="0">
              <a:latin typeface="Chalkboard"/>
              <a:cs typeface="Chalkboar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285" y="5049586"/>
            <a:ext cx="5657856" cy="123560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Algorithm</a:t>
            </a:r>
            <a:r>
              <a:rPr lang="en-US" sz="2400" dirty="0" smtClean="0">
                <a:latin typeface="Chalkboard"/>
                <a:cs typeface="Chalkboard"/>
              </a:rPr>
              <a:t>: Enumerate over k-sparse q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check whether ∃</a:t>
            </a:r>
            <a:r>
              <a:rPr lang="en-US" sz="2400" dirty="0" err="1" smtClean="0">
                <a:latin typeface="Chalkboard"/>
                <a:cs typeface="Chalkboard"/>
              </a:rPr>
              <a:t>p∈S</a:t>
            </a:r>
            <a:r>
              <a:rPr lang="en-US" sz="2400" dirty="0" smtClean="0">
                <a:latin typeface="Chalkboard"/>
                <a:cs typeface="Chalkboard"/>
              </a:rPr>
              <a:t>, ||p-q||</a:t>
            </a:r>
            <a:r>
              <a:rPr lang="en-US" sz="2400" baseline="-25000" dirty="0" smtClean="0">
                <a:latin typeface="Chalkboard"/>
                <a:cs typeface="Chalkboard"/>
              </a:rPr>
              <a:t>B </a:t>
            </a:r>
            <a:r>
              <a:rPr lang="en-US" sz="2400" dirty="0" smtClean="0">
                <a:latin typeface="Chalkboard"/>
                <a:cs typeface="Chalkboard"/>
              </a:rPr>
              <a:t>≤</a:t>
            </a:r>
            <a:r>
              <a:rPr lang="en-US" sz="2400" dirty="0" err="1" smtClean="0">
                <a:latin typeface="Chalkboard"/>
                <a:cs typeface="Chalkboard"/>
              </a:rPr>
              <a:t>ε</a:t>
            </a:r>
            <a:endParaRPr lang="en-US" sz="2400" dirty="0" smtClean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if so, compute ||q||</a:t>
            </a:r>
            <a:r>
              <a:rPr lang="en-US" sz="2400" baseline="-25000" dirty="0" smtClean="0">
                <a:latin typeface="Chalkboard"/>
                <a:cs typeface="Chalkboard"/>
              </a:rPr>
              <a:t>B</a:t>
            </a:r>
            <a:endParaRPr 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8749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 for </a:t>
            </a:r>
            <a:r>
              <a:rPr lang="en-US" dirty="0" err="1" smtClean="0"/>
              <a:t>Banach</a:t>
            </a:r>
            <a:r>
              <a:rPr lang="en-US" dirty="0" smtClean="0"/>
              <a:t>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191" y="1311698"/>
            <a:ext cx="83951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X</a:t>
            </a:r>
            <a:r>
              <a:rPr lang="en-US" sz="2400" dirty="0" smtClean="0">
                <a:latin typeface="Chalkboard"/>
                <a:cs typeface="Chalkboard"/>
              </a:rPr>
              <a:t>:A-&gt;B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||X||</a:t>
            </a:r>
            <a:r>
              <a:rPr lang="en-US" sz="2400" baseline="-25000" dirty="0" smtClean="0">
                <a:latin typeface="Chalkboard"/>
                <a:cs typeface="Chalkboard"/>
              </a:rPr>
              <a:t>A-&gt;B</a:t>
            </a:r>
            <a:r>
              <a:rPr lang="en-US" sz="2400" dirty="0" smtClean="0">
                <a:latin typeface="Chalkboard"/>
                <a:cs typeface="Chalkboard"/>
              </a:rPr>
              <a:t> = sup ||</a:t>
            </a:r>
            <a:r>
              <a:rPr lang="en-US" sz="2400" dirty="0" err="1" smtClean="0">
                <a:latin typeface="Chalkboard"/>
                <a:cs typeface="Chalkboard"/>
              </a:rPr>
              <a:t>Xa</a:t>
            </a:r>
            <a:r>
              <a:rPr lang="en-US" sz="2400" dirty="0" smtClean="0">
                <a:latin typeface="Chalkboard"/>
                <a:cs typeface="Chalkboard"/>
              </a:rPr>
              <a:t>||</a:t>
            </a:r>
            <a:r>
              <a:rPr lang="en-US" sz="2400" baseline="-25000" dirty="0" smtClean="0">
                <a:latin typeface="Chalkboard"/>
                <a:cs typeface="Chalkboard"/>
              </a:rPr>
              <a:t>B</a:t>
            </a:r>
            <a:r>
              <a:rPr lang="en-US" sz="2400" dirty="0" smtClean="0">
                <a:latin typeface="Chalkboard"/>
                <a:cs typeface="Chalkboard"/>
              </a:rPr>
              <a:t> / ||a||</a:t>
            </a:r>
            <a:r>
              <a:rPr lang="en-US" sz="2400" baseline="-25000" dirty="0" smtClean="0">
                <a:latin typeface="Chalkboard"/>
                <a:cs typeface="Chalkboard"/>
              </a:rPr>
              <a:t>A                         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operator norm</a:t>
            </a:r>
            <a:endParaRPr lang="en-US" sz="2400" baseline="-25000" dirty="0" smtClean="0">
              <a:solidFill>
                <a:srgbClr val="FFFF00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||X||</a:t>
            </a:r>
            <a:r>
              <a:rPr lang="en-US" sz="2400" baseline="-25000" dirty="0" smtClean="0">
                <a:latin typeface="Chalkboard"/>
                <a:cs typeface="Chalkboard"/>
              </a:rPr>
              <a:t>A-&gt;C-&gt;B</a:t>
            </a:r>
            <a:r>
              <a:rPr lang="en-US" sz="2400" dirty="0" smtClean="0">
                <a:latin typeface="Chalkboard"/>
                <a:cs typeface="Chalkboard"/>
              </a:rPr>
              <a:t> = min {||Z||</a:t>
            </a:r>
            <a:r>
              <a:rPr lang="en-US" sz="2400" baseline="-25000" dirty="0" smtClean="0">
                <a:latin typeface="Chalkboard"/>
                <a:cs typeface="Chalkboard"/>
              </a:rPr>
              <a:t>A-&gt;C</a:t>
            </a:r>
            <a:r>
              <a:rPr lang="en-US" sz="2400" dirty="0" smtClean="0">
                <a:latin typeface="Chalkboard"/>
                <a:cs typeface="Chalkboard"/>
              </a:rPr>
              <a:t> ||Y||</a:t>
            </a:r>
            <a:r>
              <a:rPr lang="en-US" sz="2400" baseline="-25000" dirty="0" smtClean="0">
                <a:latin typeface="Chalkboard"/>
                <a:cs typeface="Chalkboard"/>
              </a:rPr>
              <a:t>C-&gt;B</a:t>
            </a:r>
            <a:r>
              <a:rPr lang="en-US" sz="2400" dirty="0" smtClean="0">
                <a:latin typeface="Chalkboard"/>
                <a:cs typeface="Chalkboard"/>
              </a:rPr>
              <a:t> : X=YZ}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factorization norm</a:t>
            </a:r>
            <a:endParaRPr lang="en-US" sz="2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906" y="2612581"/>
            <a:ext cx="82282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Let A,B be arbitrary.  C = l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baseline="30000" dirty="0" smtClean="0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Only changes are </a:t>
            </a:r>
            <a:r>
              <a:rPr lang="en-US" sz="2400" dirty="0" err="1" smtClean="0">
                <a:latin typeface="Chalkboard"/>
                <a:cs typeface="Chalkboard"/>
              </a:rPr>
              <a:t>sparsification</a:t>
            </a:r>
            <a:r>
              <a:rPr lang="en-US" sz="2400" dirty="0" smtClean="0">
                <a:latin typeface="Chalkboard"/>
                <a:cs typeface="Chalkboard"/>
              </a:rPr>
              <a:t> (cannot assume </a:t>
            </a:r>
            <a:r>
              <a:rPr lang="en-US" sz="2400" dirty="0" err="1" smtClean="0">
                <a:latin typeface="Chalkboard"/>
                <a:cs typeface="Chalkboard"/>
              </a:rPr>
              <a:t>m≤poly</a:t>
            </a:r>
            <a:r>
              <a:rPr lang="en-US" sz="2400" dirty="0" smtClean="0">
                <a:latin typeface="Chalkboard"/>
                <a:cs typeface="Chalkboard"/>
              </a:rPr>
              <a:t>(n))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and operator </a:t>
            </a:r>
            <a:r>
              <a:rPr lang="en-US" sz="2400" dirty="0" err="1" smtClean="0">
                <a:latin typeface="Chalkboard"/>
                <a:cs typeface="Chalkboard"/>
              </a:rPr>
              <a:t>Chernoff</a:t>
            </a:r>
            <a:r>
              <a:rPr lang="en-US" sz="2400" dirty="0" smtClean="0">
                <a:latin typeface="Chalkboard"/>
                <a:cs typeface="Chalkboard"/>
              </a:rPr>
              <a:t> for B.</a:t>
            </a:r>
            <a:endParaRPr lang="en-US" sz="2400" dirty="0">
              <a:latin typeface="Chalkboard"/>
              <a:cs typeface="Chalkboard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2002" y="5666095"/>
            <a:ext cx="6178288" cy="1057131"/>
            <a:chOff x="815717" y="5714475"/>
            <a:chExt cx="6178288" cy="1057131"/>
          </a:xfrm>
        </p:grpSpPr>
        <p:sp>
          <p:nvSpPr>
            <p:cNvPr id="10" name="Rounded Rectangle 9"/>
            <p:cNvSpPr/>
            <p:nvPr/>
          </p:nvSpPr>
          <p:spPr>
            <a:xfrm>
              <a:off x="815717" y="5714475"/>
              <a:ext cx="6178288" cy="1057131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result</a:t>
              </a:r>
              <a:r>
                <a:rPr lang="en-US" sz="2400" dirty="0" smtClean="0">
                  <a:latin typeface="Chalkboard"/>
                  <a:cs typeface="Chalkboard"/>
                </a:rPr>
                <a:t>: </a:t>
              </a:r>
            </a:p>
            <a:p>
              <a:r>
                <a:rPr lang="en-US" sz="2400" dirty="0" smtClean="0">
                  <a:latin typeface="Chalkboard"/>
                  <a:cs typeface="Chalkboard"/>
                </a:rPr>
                <a:t>estimated in time </a:t>
              </a:r>
              <a:r>
                <a:rPr lang="en-US" sz="2400" dirty="0" err="1" smtClean="0">
                  <a:latin typeface="Chalkboard"/>
                  <a:cs typeface="Chalkboard"/>
                </a:rPr>
                <a:t>exp</a:t>
              </a:r>
              <a:r>
                <a:rPr lang="en-US" sz="2400" dirty="0" smtClean="0">
                  <a:latin typeface="Chalkboard"/>
                  <a:cs typeface="Chalkboard"/>
                </a:rPr>
                <a:t>(T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(B)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 log(m)/ε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)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49" y="5792118"/>
              <a:ext cx="4219339" cy="43033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71521" y="3808008"/>
            <a:ext cx="6796117" cy="1702520"/>
            <a:chOff x="630359" y="3812909"/>
            <a:chExt cx="6796117" cy="1702520"/>
          </a:xfrm>
        </p:grpSpPr>
        <p:sp>
          <p:nvSpPr>
            <p:cNvPr id="15" name="TextBox 14"/>
            <p:cNvSpPr txBox="1"/>
            <p:nvPr/>
          </p:nvSpPr>
          <p:spPr>
            <a:xfrm>
              <a:off x="630359" y="3885996"/>
              <a:ext cx="66398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Type 2 constant</a:t>
              </a:r>
              <a:r>
                <a:rPr lang="en-US" sz="2400" dirty="0" smtClean="0">
                  <a:latin typeface="Chalkboard"/>
                  <a:cs typeface="Chalkboard"/>
                </a:rPr>
                <a:t>: T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(B) is smallest </a:t>
              </a:r>
              <a:r>
                <a:rPr lang="en-US" sz="2400" dirty="0" err="1" smtClean="0">
                  <a:latin typeface="Chalkboard"/>
                  <a:cs typeface="Chalkboard"/>
                </a:rPr>
                <a:t>λ</a:t>
              </a:r>
              <a:r>
                <a:rPr lang="en-US" sz="2400" dirty="0" smtClean="0">
                  <a:latin typeface="Chalkboard"/>
                  <a:cs typeface="Chalkboard"/>
                </a:rPr>
                <a:t> such that</a:t>
              </a:r>
            </a:p>
            <a:p>
              <a:endParaRPr lang="en-US" sz="2400" dirty="0">
                <a:latin typeface="Chalkboard"/>
                <a:cs typeface="Chalkboard"/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01" y="4279660"/>
              <a:ext cx="6125770" cy="1125921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30359" y="3812909"/>
              <a:ext cx="6796117" cy="170252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43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ε</a:t>
            </a:r>
            <a:r>
              <a:rPr lang="en-US" dirty="0"/>
              <a:t>-nets vs. </a:t>
            </a:r>
            <a:r>
              <a:rPr lang="en-US" dirty="0" smtClean="0"/>
              <a:t>SOS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26838"/>
              </p:ext>
            </p:extLst>
          </p:nvPr>
        </p:nvGraphicFramePr>
        <p:xfrm>
          <a:off x="685799" y="1337394"/>
          <a:ext cx="7770813" cy="4671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820"/>
                <a:gridCol w="2636762"/>
                <a:gridCol w="2820231"/>
              </a:tblGrid>
              <a:tr h="509197"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ε-nets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SOS/info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theory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1128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max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p∈Δ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p</a:t>
                      </a:r>
                      <a:r>
                        <a:rPr lang="en-US" sz="2400" baseline="30000" dirty="0" err="1" smtClean="0">
                          <a:latin typeface="Chalkboard"/>
                          <a:cs typeface="Chalkboard"/>
                        </a:rPr>
                        <a:t>T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Ap</a:t>
                      </a:r>
                      <a:endParaRPr lang="en-US" sz="2400" dirty="0" smtClean="0">
                        <a:latin typeface="Chalkboard"/>
                        <a:cs typeface="Chalkboard"/>
                      </a:endParaRPr>
                    </a:p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KLP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‘06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DF </a:t>
                      </a:r>
                      <a:r>
                        <a:rPr lang="fr-FR" sz="240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80</a:t>
                      </a:r>
                      <a:br>
                        <a:rPr lang="en-US" sz="240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KLP ‘06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91311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approx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 Nash</a:t>
                      </a:r>
                    </a:p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LMM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H.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‘14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9314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free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AIM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Brandão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-H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13</a:t>
                      </a:r>
                    </a:p>
                  </a:txBody>
                  <a:tcPr/>
                </a:tc>
              </a:tr>
              <a:tr h="112174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h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Sep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Shi-Wu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>
                          <a:latin typeface="Chalkboard"/>
                          <a:cs typeface="Chalkboard"/>
                        </a:rPr>
                        <a:t>‘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11</a:t>
                      </a:r>
                      <a:br>
                        <a:rPr lang="en-US" sz="2400" baseline="0" dirty="0">
                          <a:latin typeface="Chalkboard"/>
                          <a:cs typeface="Chalkboard"/>
                        </a:rPr>
                      </a:b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Brandão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-H 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‘14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BCY ‘10</a:t>
                      </a:r>
                      <a:br>
                        <a:rPr lang="en-US" sz="2400" dirty="0">
                          <a:latin typeface="Chalkboard"/>
                          <a:cs typeface="Chalkboard"/>
                        </a:rPr>
                      </a:br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Brandão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-H </a:t>
                      </a:r>
                      <a:r>
                        <a:rPr lang="fr-FR" sz="2400" dirty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12</a:t>
                      </a:r>
                      <a:br>
                        <a:rPr lang="en-US" sz="2400" dirty="0">
                          <a:latin typeface="Chalkboard"/>
                          <a:cs typeface="Chalkboard"/>
                        </a:rPr>
                      </a:br>
                      <a:r>
                        <a:rPr lang="en-US" sz="2400" dirty="0">
                          <a:latin typeface="Chalkboard"/>
                          <a:cs typeface="Chalkboard"/>
                        </a:rPr>
                        <a:t>BKS ‘13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5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55" y="1283027"/>
            <a:ext cx="7770813" cy="3518200"/>
          </a:xfrm>
        </p:spPr>
        <p:txBody>
          <a:bodyPr/>
          <a:lstStyle/>
          <a:p>
            <a:r>
              <a:rPr lang="en-US" dirty="0" smtClean="0"/>
              <a:t>Application to 2-&gt;4 norm and small-set expansion.</a:t>
            </a:r>
          </a:p>
          <a:p>
            <a:r>
              <a:rPr lang="en-US" dirty="0" smtClean="0"/>
              <a:t>Matching </a:t>
            </a:r>
            <a:r>
              <a:rPr lang="en-US" dirty="0" err="1" smtClean="0"/>
              <a:t>quasipolynomial</a:t>
            </a:r>
            <a:r>
              <a:rPr lang="en-US" dirty="0" smtClean="0"/>
              <a:t> algorithms and hardness.</a:t>
            </a:r>
          </a:p>
          <a:p>
            <a:r>
              <a:rPr lang="en-US" dirty="0" smtClean="0"/>
              <a:t>simulating noisy/low-entanglement dynamics</a:t>
            </a:r>
          </a:p>
          <a:p>
            <a:r>
              <a:rPr lang="en-US" dirty="0" smtClean="0"/>
              <a:t>conditions under which Hamiltonians are easy to simulate</a:t>
            </a:r>
          </a:p>
          <a:p>
            <a:r>
              <a:rPr lang="en-US" dirty="0" smtClean="0"/>
              <a:t>Relation between hierarchies and nets</a:t>
            </a:r>
          </a:p>
          <a:p>
            <a:r>
              <a:rPr lang="en-US" dirty="0" smtClean="0"/>
              <a:t>Meaning of low quantum conditional mutual information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02270"/>
              </p:ext>
            </p:extLst>
          </p:nvPr>
        </p:nvGraphicFramePr>
        <p:xfrm>
          <a:off x="1774371" y="5091569"/>
          <a:ext cx="6096000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9574"/>
                <a:gridCol w="21164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Hardness/connections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1001.0017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Relation</a:t>
                      </a:r>
                      <a:r>
                        <a:rPr lang="en-US" sz="2000" baseline="0" dirty="0" smtClean="0">
                          <a:latin typeface="Chalkboard"/>
                          <a:cs typeface="Chalkboard"/>
                        </a:rPr>
                        <a:t> to 2-&gt;4 norm, SSE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1205.4484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SOS for</a:t>
                      </a:r>
                      <a:r>
                        <a:rPr lang="en-US" sz="20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000" baseline="0" dirty="0" err="1" smtClean="0">
                          <a:latin typeface="Chalkboard"/>
                          <a:cs typeface="Chalkboard"/>
                        </a:rPr>
                        <a:t>h</a:t>
                      </a:r>
                      <a:r>
                        <a:rPr lang="en-US" sz="2000" baseline="-25000" dirty="0" err="1" smtClean="0">
                          <a:latin typeface="Chalkboard"/>
                          <a:cs typeface="Chalkboard"/>
                        </a:rPr>
                        <a:t>Sep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1210.6367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SOS</a:t>
                      </a:r>
                      <a:r>
                        <a:rPr lang="en-US" sz="2000" baseline="0" dirty="0" smtClean="0">
                          <a:latin typeface="Chalkboard"/>
                          <a:cs typeface="Chalkboard"/>
                        </a:rPr>
                        <a:t> for </a:t>
                      </a:r>
                      <a:r>
                        <a:rPr lang="en-US" sz="2000" baseline="0" dirty="0" err="1" smtClean="0">
                          <a:latin typeface="Chalkboard"/>
                          <a:cs typeface="Chalkboard"/>
                        </a:rPr>
                        <a:t>λ</a:t>
                      </a:r>
                      <a:r>
                        <a:rPr lang="en-US" sz="2000" baseline="-25000" dirty="0" err="1" smtClean="0">
                          <a:latin typeface="Chalkboard"/>
                          <a:cs typeface="Chalkboard"/>
                        </a:rPr>
                        <a:t>min</a:t>
                      </a:r>
                      <a:endParaRPr lang="en-US" sz="2000" dirty="0" smtClean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1310.0017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49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side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14" y="-56834"/>
            <a:ext cx="5797138" cy="69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10" y="61673"/>
            <a:ext cx="7465291" cy="14298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quantum information </a:t>
            </a:r>
            <a:r>
              <a:rPr lang="en-US" dirty="0"/>
              <a:t>≈</a:t>
            </a:r>
            <a:r>
              <a:rPr lang="en-US" dirty="0" smtClean="0"/>
              <a:t> </a:t>
            </a:r>
            <a:r>
              <a:rPr lang="en-US" dirty="0" err="1" smtClean="0"/>
              <a:t>noncommutative</a:t>
            </a:r>
            <a:r>
              <a:rPr lang="en-US" dirty="0" smtClean="0"/>
              <a:t> probability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1585" y="1703029"/>
            <a:ext cx="21231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halkboard"/>
                <a:cs typeface="Chalkboard"/>
              </a:rPr>
              <a:t>probability</a:t>
            </a:r>
            <a:endParaRPr lang="en-US" sz="32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6866" y="1772299"/>
            <a:ext cx="17467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halkboard"/>
                <a:cs typeface="Chalkboard"/>
              </a:rPr>
              <a:t>quantum</a:t>
            </a:r>
            <a:endParaRPr lang="en-US" sz="32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4659" y="2540582"/>
            <a:ext cx="2627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E8950E"/>
                </a:solidFill>
                <a:latin typeface="Chalkboard"/>
                <a:cs typeface="Chalkboard"/>
              </a:rPr>
              <a:t>Δ</a:t>
            </a:r>
            <a:r>
              <a:rPr lang="en-US" sz="2400" baseline="-25000" dirty="0" err="1" smtClean="0">
                <a:solidFill>
                  <a:srgbClr val="E8950E"/>
                </a:solidFill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 = {</a:t>
            </a:r>
            <a:r>
              <a:rPr lang="en-US" sz="2400" dirty="0" err="1" smtClean="0">
                <a:latin typeface="Chalkboard"/>
                <a:cs typeface="Chalkboard"/>
              </a:rPr>
              <a:t>p∈</a:t>
            </a:r>
            <a:r>
              <a:rPr lang="en-US" sz="2400" dirty="0" err="1" smtClean="0">
                <a:latin typeface="msbm10"/>
                <a:ea typeface="msbm10"/>
                <a:cs typeface="msbm10"/>
                <a:sym typeface="Wingdings"/>
              </a:rPr>
              <a:t>R</a:t>
            </a:r>
            <a:r>
              <a:rPr lang="en-US" sz="2400" baseline="30000" dirty="0" err="1" smtClean="0">
                <a:latin typeface="Chalkboard"/>
                <a:ea typeface="msbm10"/>
                <a:cs typeface="msbm10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, p≥0,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p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= ||p||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 = 1}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7181" y="2563673"/>
            <a:ext cx="317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  <a:latin typeface="Chalkboard"/>
                <a:cs typeface="Chalkboard"/>
              </a:rPr>
              <a:t>D</a:t>
            </a:r>
            <a:r>
              <a:rPr lang="en-US" sz="2400" baseline="-25000" dirty="0" err="1" smtClean="0">
                <a:solidFill>
                  <a:schemeClr val="accent4"/>
                </a:solidFill>
                <a:latin typeface="Chalkboard"/>
                <a:cs typeface="Chalkboard"/>
              </a:rPr>
              <a:t>n</a:t>
            </a:r>
            <a:r>
              <a:rPr lang="en-US" sz="2400" dirty="0" smtClean="0">
                <a:solidFill>
                  <a:schemeClr val="accent4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= {</a:t>
            </a:r>
            <a:r>
              <a:rPr lang="en-US" sz="2400" dirty="0" err="1" smtClean="0">
                <a:latin typeface="Chalkboard"/>
                <a:cs typeface="Chalkboard"/>
              </a:rPr>
              <a:t>ρ∈</a:t>
            </a:r>
            <a:r>
              <a:rPr lang="en-US" sz="2400" dirty="0" err="1" smtClean="0">
                <a:latin typeface="msbm10"/>
                <a:ea typeface="msbm10"/>
                <a:cs typeface="msbm10"/>
                <a:sym typeface="Wingdings"/>
              </a:rPr>
              <a:t>C</a:t>
            </a:r>
            <a:r>
              <a:rPr lang="en-US" sz="2400" baseline="30000" dirty="0" err="1" smtClean="0">
                <a:latin typeface="Chalkboard"/>
                <a:cs typeface="Chalkboard"/>
              </a:rPr>
              <a:t>n×n</a:t>
            </a:r>
            <a:r>
              <a:rPr lang="en-US" sz="2400" dirty="0" smtClean="0">
                <a:latin typeface="Chalkboard"/>
                <a:cs typeface="Chalkboard"/>
              </a:rPr>
              <a:t>,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≥ 0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err="1" smtClean="0">
                <a:latin typeface="Chalkboard"/>
                <a:cs typeface="Chalkboard"/>
              </a:rPr>
              <a:t>trρ</a:t>
            </a:r>
            <a:r>
              <a:rPr lang="en-US" sz="2400" dirty="0" smtClean="0">
                <a:latin typeface="Chalkboard"/>
                <a:cs typeface="Chalkboard"/>
              </a:rPr>
              <a:t>= ||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||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 = 1}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257" y="3683340"/>
            <a:ext cx="202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measurement</a:t>
            </a:r>
            <a:endParaRPr lang="en-US" sz="2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623" y="5530673"/>
            <a:ext cx="171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distance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= best bias</a:t>
            </a:r>
            <a:endParaRPr lang="en-US" sz="2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91503" y="3602353"/>
            <a:ext cx="5848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412" y="2921401"/>
            <a:ext cx="989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states</a:t>
            </a:r>
            <a:endParaRPr lang="en-US" sz="2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13" y="3683340"/>
            <a:ext cx="1046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m∈</a:t>
            </a:r>
            <a:r>
              <a:rPr lang="en-US" sz="2400" dirty="0" err="1" smtClean="0">
                <a:latin typeface="msbm10"/>
                <a:ea typeface="msbm10"/>
                <a:cs typeface="msbm10"/>
                <a:sym typeface="Wingdings"/>
              </a:rPr>
              <a:t>R</a:t>
            </a:r>
            <a:r>
              <a:rPr lang="en-US" sz="2400" baseline="30000" dirty="0" err="1" smtClean="0">
                <a:latin typeface="Chalkboard"/>
                <a:cs typeface="Chalkboard"/>
              </a:rPr>
              <a:t>n</a:t>
            </a:r>
            <a:r>
              <a:rPr lang="en-US" sz="2400" baseline="30000" dirty="0" smtClean="0">
                <a:latin typeface="Chalkboard"/>
                <a:cs typeface="Chalkboard"/>
              </a:rPr>
              <a:t/>
            </a:r>
            <a:br>
              <a:rPr lang="en-US" sz="2400" baseline="300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0≤m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≤1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7181" y="3683340"/>
            <a:ext cx="1501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M∈</a:t>
            </a:r>
            <a:r>
              <a:rPr lang="en-US" sz="2400" dirty="0" err="1" smtClean="0">
                <a:latin typeface="msbm10"/>
                <a:ea typeface="msbm10"/>
                <a:cs typeface="msbm10"/>
                <a:sym typeface="Wingdings"/>
              </a:rPr>
              <a:t>C</a:t>
            </a:r>
            <a:r>
              <a:rPr lang="en-US" sz="2400" baseline="30000" dirty="0" err="1" smtClean="0">
                <a:latin typeface="Chalkboard"/>
                <a:cs typeface="Chalkboard"/>
              </a:rPr>
              <a:t>n×n</a:t>
            </a:r>
            <a:r>
              <a:rPr lang="en-US" sz="2400" dirty="0" smtClean="0">
                <a:latin typeface="Chalkboard"/>
                <a:cs typeface="Chalkboard"/>
              </a:rPr>
              <a:t>,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0 ≤ M ≤ I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121" y="4618582"/>
            <a:ext cx="13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“accept”</a:t>
            </a:r>
            <a:endParaRPr lang="en-US" sz="2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3180" y="4618582"/>
            <a:ext cx="877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⟨</a:t>
            </a:r>
            <a:r>
              <a:rPr lang="en-US" sz="2400" dirty="0" err="1" smtClean="0">
                <a:latin typeface="Chalkboard"/>
                <a:cs typeface="Chalkboard"/>
              </a:rPr>
              <a:t>m,p</a:t>
            </a:r>
            <a:r>
              <a:rPr lang="en-US" sz="2400" dirty="0" smtClean="0">
                <a:latin typeface="Chalkboard"/>
                <a:cs typeface="Chalkboard"/>
              </a:rPr>
              <a:t>⟩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7181" y="4667149"/>
            <a:ext cx="247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⟨</a:t>
            </a:r>
            <a:r>
              <a:rPr lang="en-US" sz="2400" dirty="0" err="1" smtClean="0">
                <a:latin typeface="Chalkboard"/>
                <a:cs typeface="Chalkboard"/>
              </a:rPr>
              <a:t>M,ρ</a:t>
            </a:r>
            <a:r>
              <a:rPr lang="en-US" sz="2400" dirty="0" smtClean="0">
                <a:latin typeface="Chalkboard"/>
                <a:cs typeface="Chalkboard"/>
              </a:rPr>
              <a:t>⟩ =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Mρ</a:t>
            </a:r>
            <a:r>
              <a:rPr lang="en-US" sz="2400" dirty="0" smtClean="0">
                <a:latin typeface="Chalkboard"/>
                <a:cs typeface="Chalkboard"/>
              </a:rPr>
              <a:t>]</a:t>
            </a:r>
            <a:endParaRPr lang="en-US" sz="2400" dirty="0">
              <a:latin typeface="Chalkboard"/>
              <a:cs typeface="Chalkboard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112259" y="4618582"/>
            <a:ext cx="5848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64659" y="5232800"/>
            <a:ext cx="5848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7" y="5419341"/>
            <a:ext cx="1574380" cy="776695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28" y="5453978"/>
            <a:ext cx="1626859" cy="776695"/>
          </a:xfrm>
          <a:prstGeom prst="rect">
            <a:avLst/>
          </a:prstGeom>
        </p:spPr>
      </p:pic>
      <p:pic>
        <p:nvPicPr>
          <p:cNvPr id="29" name="Picture 28" descr="Coffee Mug - Far Side First Pants Then Your Sho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10527" r="4777" b="7828"/>
          <a:stretch/>
        </p:blipFill>
        <p:spPr>
          <a:xfrm>
            <a:off x="6900656" y="-4100"/>
            <a:ext cx="2243344" cy="19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9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ipartite states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909" y="1858818"/>
            <a:ext cx="2160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product states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(independent)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454" y="2043622"/>
            <a:ext cx="200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 smtClean="0">
                <a:latin typeface="Chalkboard"/>
                <a:cs typeface="Chalkboard"/>
              </a:rPr>
              <a:t>p⊗q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r>
              <a:rPr lang="en-US" sz="2400" baseline="-25000" dirty="0" err="1" smtClean="0">
                <a:latin typeface="Chalkboard"/>
                <a:cs typeface="Chalkboard"/>
              </a:rPr>
              <a:t>ij</a:t>
            </a:r>
            <a:r>
              <a:rPr lang="en-US" sz="2400" dirty="0" smtClean="0">
                <a:latin typeface="Chalkboard"/>
                <a:cs typeface="Chalkboard"/>
              </a:rPr>
              <a:t> = p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q</a:t>
            </a:r>
            <a:r>
              <a:rPr lang="en-US" sz="2400" baseline="-25000" dirty="0" err="1" smtClean="0">
                <a:latin typeface="Chalkboard"/>
                <a:cs typeface="Chalkboard"/>
              </a:rPr>
              <a:t>j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9401" y="2069027"/>
            <a:ext cx="298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 smtClean="0">
                <a:latin typeface="Chalkboard"/>
                <a:cs typeface="Chalkboard"/>
              </a:rPr>
              <a:t>ρ⊗σ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r>
              <a:rPr lang="en-US" sz="2400" baseline="-25000" dirty="0" err="1" smtClean="0">
                <a:latin typeface="Chalkboard"/>
                <a:cs typeface="Chalkboard"/>
              </a:rPr>
              <a:t>ij,kl</a:t>
            </a:r>
            <a:r>
              <a:rPr lang="en-US" sz="2400" dirty="0" smtClean="0">
                <a:latin typeface="Chalkboard"/>
                <a:cs typeface="Chalkboard"/>
              </a:rPr>
              <a:t> =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 smtClean="0">
                <a:latin typeface="Chalkboard"/>
                <a:cs typeface="Chalkboard"/>
              </a:rPr>
              <a:t>i,k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σ</a:t>
            </a:r>
            <a:r>
              <a:rPr lang="en-US" sz="2400" baseline="-25000" dirty="0" err="1" smtClean="0">
                <a:latin typeface="Chalkboard"/>
                <a:cs typeface="Chalkboard"/>
              </a:rPr>
              <a:t>j,l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545" y="3244334"/>
            <a:ext cx="2021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local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measurement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7608" y="3198168"/>
            <a:ext cx="190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m⊗1</a:t>
            </a:r>
            <a:r>
              <a:rPr lang="en-US" sz="2400" baseline="-25000" dirty="0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 or 1</a:t>
            </a:r>
            <a:r>
              <a:rPr lang="en-US" sz="2400" baseline="-25000" dirty="0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⊗m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5127" y="3186622"/>
            <a:ext cx="200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M⊗I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 or </a:t>
            </a:r>
            <a:r>
              <a:rPr lang="en-US" sz="2400" dirty="0" err="1" smtClean="0">
                <a:latin typeface="Chalkboard"/>
                <a:cs typeface="Chalkboard"/>
              </a:rPr>
              <a:t>I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err="1" smtClean="0">
                <a:latin typeface="Chalkboard"/>
                <a:cs typeface="Chalkboard"/>
              </a:rPr>
              <a:t>⊗M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909" y="4341092"/>
            <a:ext cx="1364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marginal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state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4923" y="4341092"/>
            <a:ext cx="1690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p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baseline="30000" dirty="0" smtClean="0">
                <a:latin typeface="Chalkboard"/>
                <a:cs typeface="Chalkboard"/>
              </a:rPr>
              <a:t>(1)</a:t>
            </a:r>
            <a:r>
              <a:rPr lang="en-US" sz="2400" dirty="0" smtClean="0">
                <a:latin typeface="Chalkboard"/>
                <a:cs typeface="Chalkboard"/>
              </a:rPr>
              <a:t> = ∑</a:t>
            </a:r>
            <a:r>
              <a:rPr lang="en-US" sz="2400" baseline="-25000" dirty="0" smtClean="0">
                <a:latin typeface="Chalkboard"/>
                <a:cs typeface="Chalkboard"/>
              </a:rPr>
              <a:t>j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p</a:t>
            </a:r>
            <a:r>
              <a:rPr lang="en-US" sz="2400" baseline="-25000" dirty="0" err="1" smtClean="0">
                <a:latin typeface="Chalkboard"/>
                <a:cs typeface="Chalkboard"/>
              </a:rPr>
              <a:t>ij</a:t>
            </a:r>
            <a:r>
              <a:rPr lang="en-US" sz="2400" baseline="-250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p</a:t>
            </a:r>
            <a:r>
              <a:rPr lang="en-US" sz="2400" baseline="-25000" dirty="0" err="1" smtClean="0">
                <a:latin typeface="Chalkboard"/>
                <a:cs typeface="Chalkboard"/>
              </a:rPr>
              <a:t>j</a:t>
            </a:r>
            <a:r>
              <a:rPr lang="en-US" sz="2400" baseline="30000" dirty="0" smtClean="0">
                <a:latin typeface="Chalkboard"/>
                <a:cs typeface="Chalkboard"/>
              </a:rPr>
              <a:t>(2)</a:t>
            </a:r>
            <a:r>
              <a:rPr lang="en-US" sz="2400" dirty="0" smtClean="0">
                <a:latin typeface="Chalkboard"/>
                <a:cs typeface="Chalkboard"/>
              </a:rPr>
              <a:t> = 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p</a:t>
            </a:r>
            <a:r>
              <a:rPr lang="en-US" sz="2400" baseline="-25000" dirty="0" err="1" smtClean="0">
                <a:latin typeface="Chalkboard"/>
                <a:cs typeface="Chalkboard"/>
              </a:rPr>
              <a:t>ij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5637" y="4341092"/>
            <a:ext cx="3394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 smtClean="0">
                <a:latin typeface="Chalkboard"/>
                <a:cs typeface="Chalkboard"/>
              </a:rPr>
              <a:t>i,j</a:t>
            </a:r>
            <a:r>
              <a:rPr lang="en-US" sz="2400" baseline="30000" dirty="0" smtClean="0">
                <a:latin typeface="Chalkboard"/>
                <a:cs typeface="Chalkboard"/>
              </a:rPr>
              <a:t>(1)</a:t>
            </a:r>
            <a:r>
              <a:rPr lang="en-US" sz="2400" dirty="0" smtClean="0">
                <a:latin typeface="Chalkboard"/>
                <a:cs typeface="Chalkboard"/>
              </a:rPr>
              <a:t> = tr</a:t>
            </a:r>
            <a:r>
              <a:rPr lang="en-US" sz="2400" baseline="-25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ρ= ∑</a:t>
            </a:r>
            <a:r>
              <a:rPr lang="en-US" sz="2400" baseline="-25000" dirty="0" smtClean="0">
                <a:latin typeface="Chalkboard"/>
                <a:cs typeface="Chalkboard"/>
              </a:rPr>
              <a:t>k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 smtClean="0">
                <a:latin typeface="Chalkboard"/>
                <a:cs typeface="Chalkboard"/>
              </a:rPr>
              <a:t>ik,jk</a:t>
            </a:r>
            <a:endParaRPr lang="en-US" sz="2400" dirty="0">
              <a:latin typeface="Chalkboard"/>
              <a:cs typeface="Chalkboard"/>
            </a:endParaRPr>
          </a:p>
          <a:p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 smtClean="0">
                <a:latin typeface="Chalkboard"/>
                <a:cs typeface="Chalkboard"/>
              </a:rPr>
              <a:t>i,j</a:t>
            </a:r>
            <a:r>
              <a:rPr lang="en-US" sz="2400" baseline="30000" dirty="0" smtClean="0">
                <a:latin typeface="Chalkboard"/>
                <a:cs typeface="Chalkboard"/>
              </a:rPr>
              <a:t>(2)</a:t>
            </a:r>
            <a:r>
              <a:rPr lang="en-US" sz="2400" dirty="0" smtClean="0">
                <a:latin typeface="Chalkboard"/>
                <a:cs typeface="Chalkboard"/>
              </a:rPr>
              <a:t> = tr</a:t>
            </a:r>
            <a:r>
              <a:rPr lang="en-US" sz="2400" baseline="-25000" dirty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ρ= ∑</a:t>
            </a:r>
            <a:r>
              <a:rPr lang="en-US" sz="2400" baseline="-25000" dirty="0" smtClean="0">
                <a:latin typeface="Chalkboard"/>
                <a:cs typeface="Chalkboard"/>
              </a:rPr>
              <a:t>k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 smtClean="0">
                <a:latin typeface="Chalkboard"/>
                <a:cs typeface="Chalkboard"/>
              </a:rPr>
              <a:t>ki,kj</a:t>
            </a:r>
            <a:endParaRPr lang="en-US" sz="2400" dirty="0" smtClean="0">
              <a:latin typeface="Chalkboard"/>
              <a:cs typeface="Chalkboar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0870" y="1390989"/>
            <a:ext cx="21231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halkboard"/>
                <a:cs typeface="Chalkboard"/>
              </a:rPr>
              <a:t>probability</a:t>
            </a:r>
            <a:endParaRPr lang="en-US" sz="32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6151" y="1460259"/>
            <a:ext cx="17467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halkboard"/>
                <a:cs typeface="Chalkboard"/>
              </a:rPr>
              <a:t>quantum</a:t>
            </a:r>
            <a:endParaRPr lang="en-US" sz="32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620788" y="2943963"/>
            <a:ext cx="5848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41544" y="4041007"/>
            <a:ext cx="5848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93944" y="5440285"/>
            <a:ext cx="5848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1454" y="5553501"/>
            <a:ext cx="2419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separable states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(not entangled)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9963" y="5608119"/>
            <a:ext cx="25733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</a:t>
            </a:r>
            <a:r>
              <a:rPr lang="en-US" sz="2400" dirty="0" err="1" smtClean="0">
                <a:latin typeface="Chalkboard"/>
                <a:cs typeface="Chalkboard"/>
              </a:rPr>
              <a:t>p⊗q</a:t>
            </a:r>
            <a:r>
              <a:rPr lang="en-US" sz="2400" dirty="0" smtClean="0">
                <a:latin typeface="Chalkboard"/>
                <a:cs typeface="Chalkboard"/>
              </a:rPr>
              <a:t>} = Δ</a:t>
            </a:r>
            <a:r>
              <a:rPr lang="en-US" sz="2400" baseline="-25000" dirty="0" smtClean="0">
                <a:latin typeface="Chalkboard"/>
                <a:cs typeface="Chalkboard"/>
              </a:rPr>
              <a:t>n</a:t>
            </a:r>
            <a:r>
              <a:rPr lang="en-US" sz="1600" baseline="-25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</a:p>
          <a:p>
            <a:endParaRPr lang="en-US" sz="2400" dirty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(never entangled)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6722" y="5555252"/>
            <a:ext cx="323722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Sep =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</a:t>
            </a:r>
            <a:r>
              <a:rPr lang="en-US" sz="2400" dirty="0" err="1" smtClean="0">
                <a:latin typeface="Chalkboard"/>
                <a:cs typeface="Chalkboard"/>
              </a:rPr>
              <a:t>p⊗σ</a:t>
            </a:r>
            <a:r>
              <a:rPr lang="en-US" sz="2400" dirty="0" smtClean="0">
                <a:latin typeface="Chalkboard"/>
                <a:cs typeface="Chalkboard"/>
              </a:rPr>
              <a:t>} ⊊ D</a:t>
            </a:r>
            <a:r>
              <a:rPr lang="en-US" sz="2400" baseline="-25000" dirty="0" smtClean="0">
                <a:latin typeface="Chalkboard"/>
                <a:cs typeface="Chalkboard"/>
              </a:rPr>
              <a:t>n</a:t>
            </a:r>
            <a:r>
              <a:rPr lang="en-US" sz="1600" baseline="-25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</a:p>
          <a:p>
            <a:endParaRPr lang="en-US" sz="2400" dirty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(sometimes entangled)</a:t>
            </a:r>
            <a:endParaRPr 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1525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entanglement and optimization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50332"/>
            <a:ext cx="64230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Chalkboard"/>
                <a:cs typeface="Chalkboard"/>
              </a:rPr>
              <a:t>Definition</a:t>
            </a:r>
            <a:r>
              <a:rPr lang="en-US" sz="2400" dirty="0" smtClean="0">
                <a:latin typeface="Chalkboard"/>
                <a:cs typeface="Chalkboard"/>
              </a:rPr>
              <a:t>: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 is separable (i.e. not entangled)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if it can be written as</a:t>
            </a:r>
          </a:p>
          <a:p>
            <a:r>
              <a:rPr lang="en-US" sz="2400" dirty="0">
                <a:latin typeface="Chalkboard"/>
                <a:cs typeface="Chalkboard"/>
              </a:rPr>
              <a:t>ρ = ∑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baseline="30000" dirty="0">
                <a:latin typeface="Chalkboard"/>
                <a:cs typeface="Chalkboard"/>
              </a:rPr>
              <a:t>*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>
                <a:latin typeface="Chalkboard"/>
                <a:ea typeface="msbm10"/>
                <a:cs typeface="msbm10"/>
              </a:rPr>
              <a:t>⊗</a:t>
            </a:r>
            <a:r>
              <a:rPr lang="en-US" sz="2400" dirty="0">
                <a:latin typeface="Chalkboard"/>
                <a:cs typeface="Chalkboard"/>
              </a:rPr>
              <a:t> 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baseline="30000" dirty="0">
                <a:latin typeface="Chalkboard"/>
                <a:cs typeface="Chalkboard"/>
              </a:rPr>
              <a:t>*</a:t>
            </a:r>
            <a:r>
              <a:rPr lang="en-US" sz="2400" dirty="0">
                <a:latin typeface="Chalkboard"/>
                <a:cs typeface="Chalkboard"/>
              </a:rPr>
              <a:t> </a:t>
            </a:r>
            <a:endParaRPr lang="en-US" sz="2400" dirty="0" smtClean="0">
              <a:latin typeface="Chalkboard"/>
              <a:cs typeface="Chalkboard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4704" y="3225032"/>
            <a:ext cx="1748689" cy="1541629"/>
            <a:chOff x="1143000" y="3251768"/>
            <a:chExt cx="1748689" cy="1541629"/>
          </a:xfrm>
        </p:grpSpPr>
        <p:sp>
          <p:nvSpPr>
            <p:cNvPr id="9" name="TextBox 8"/>
            <p:cNvSpPr txBox="1"/>
            <p:nvPr/>
          </p:nvSpPr>
          <p:spPr>
            <a:xfrm>
              <a:off x="1143000" y="3962400"/>
              <a:ext cx="17486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probability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distribution</a:t>
              </a: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2017345" y="3251768"/>
              <a:ext cx="434922" cy="710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72096" y="3225032"/>
            <a:ext cx="1829967" cy="1408093"/>
            <a:chOff x="3240496" y="3225032"/>
            <a:chExt cx="1829967" cy="1408093"/>
          </a:xfrm>
        </p:grpSpPr>
        <p:sp>
          <p:nvSpPr>
            <p:cNvPr id="14" name="TextBox 13"/>
            <p:cNvSpPr txBox="1"/>
            <p:nvPr/>
          </p:nvSpPr>
          <p:spPr>
            <a:xfrm>
              <a:off x="3240496" y="4171460"/>
              <a:ext cx="1829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unit vectors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3240497" y="3251768"/>
              <a:ext cx="914983" cy="919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4155480" y="3225032"/>
              <a:ext cx="114092" cy="9464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262905" y="4880334"/>
            <a:ext cx="8641235" cy="81714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Weak membership problem</a:t>
            </a:r>
            <a:r>
              <a:rPr lang="en-US" sz="2400">
                <a:latin typeface="Chalkboard"/>
                <a:cs typeface="Chalkboard"/>
              </a:rPr>
              <a:t>: Given </a:t>
            </a:r>
            <a:r>
              <a:rPr lang="en-US" sz="2400" dirty="0">
                <a:latin typeface="Chalkboard"/>
                <a:cs typeface="Chalkboard"/>
              </a:rPr>
              <a:t>ρ and the promise that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ρ∈Sep or ρ is far from Sep, determine which is the case.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1316" y="2750655"/>
            <a:ext cx="3535583" cy="103593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Sep = </a:t>
            </a:r>
            <a:r>
              <a:rPr lang="en-US" sz="2400" dirty="0" err="1">
                <a:latin typeface="Chalkboard"/>
                <a:cs typeface="Chalkboard"/>
              </a:rPr>
              <a:t>conv</a:t>
            </a:r>
            <a:r>
              <a:rPr lang="en-US" sz="2400" dirty="0">
                <a:latin typeface="Chalkboard"/>
                <a:cs typeface="Chalkboard"/>
              </a:rPr>
              <a:t>{</a:t>
            </a:r>
            <a:r>
              <a:rPr lang="en-US" sz="2400" dirty="0" err="1">
                <a:latin typeface="Chalkboard"/>
                <a:cs typeface="Chalkboard"/>
              </a:rPr>
              <a:t>vv</a:t>
            </a:r>
            <a:r>
              <a:rPr lang="en-US" sz="2400" baseline="30000" dirty="0">
                <a:latin typeface="Chalkboard"/>
                <a:cs typeface="Chalkboard"/>
              </a:rPr>
              <a:t>*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>
                <a:latin typeface="Chalkboard"/>
                <a:ea typeface="msbm10"/>
                <a:cs typeface="msbm10"/>
              </a:rPr>
              <a:t>⊗ </a:t>
            </a:r>
            <a:r>
              <a:rPr lang="en-US" sz="2400" dirty="0" err="1">
                <a:latin typeface="Chalkboard"/>
                <a:ea typeface="msbm10"/>
                <a:cs typeface="msbm10"/>
              </a:rPr>
              <a:t>ww</a:t>
            </a:r>
            <a:r>
              <a:rPr lang="en-US" sz="2400" baseline="30000" dirty="0">
                <a:latin typeface="Chalkboard"/>
                <a:ea typeface="msbm10"/>
                <a:cs typeface="msbm10"/>
              </a:rPr>
              <a:t>*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}</a:t>
            </a:r>
          </a:p>
          <a:p>
            <a:r>
              <a:rPr lang="en-US" sz="2400" dirty="0">
                <a:latin typeface="Chalkboard"/>
                <a:ea typeface="msbm10"/>
                <a:cs typeface="msbm10"/>
              </a:rPr>
              <a:t> 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    = </a:t>
            </a:r>
            <a:r>
              <a:rPr lang="en-US" sz="2400" dirty="0" err="1" smtClean="0">
                <a:latin typeface="Chalkboard"/>
                <a:ea typeface="msbm10"/>
                <a:cs typeface="msbm10"/>
              </a:rPr>
              <a:t>conv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{</a:t>
            </a:r>
            <a:r>
              <a:rPr lang="en-US" sz="2400" dirty="0" err="1" smtClean="0">
                <a:latin typeface="Chalkboard"/>
                <a:ea typeface="msbm10"/>
                <a:cs typeface="msbm10"/>
              </a:rPr>
              <a:t>ρ⊗σ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}</a:t>
            </a:r>
          </a:p>
          <a:p>
            <a:pPr algn="ctr"/>
            <a:r>
              <a:rPr lang="en-US" sz="2400" baseline="-25000" dirty="0" smtClean="0">
                <a:latin typeface="Chalkboard"/>
                <a:ea typeface="msbm10"/>
                <a:cs typeface="msbm10"/>
              </a:rPr>
              <a:t>=</a:t>
            </a:r>
            <a:endParaRPr lang="en-US" sz="2400" baseline="-25000" dirty="0">
              <a:latin typeface="Chalkboard"/>
              <a:cs typeface="Chalkboard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5688" y="5976793"/>
            <a:ext cx="7364941" cy="61393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Optimization</a:t>
            </a:r>
            <a:r>
              <a:rPr lang="en-US" sz="2400">
                <a:latin typeface="Chalkboard"/>
                <a:cs typeface="Chalkboard"/>
              </a:rPr>
              <a:t>: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(M)</a:t>
            </a:r>
            <a:r>
              <a:rPr lang="en-US" sz="2400">
                <a:latin typeface="Chalkboard"/>
                <a:cs typeface="Chalkboard"/>
              </a:rPr>
              <a:t> := max { tr[Mρ] : ρ∈Sep }</a:t>
            </a:r>
          </a:p>
        </p:txBody>
      </p:sp>
    </p:spTree>
    <p:extLst>
      <p:ext uri="{BB962C8B-B14F-4D97-AF65-F5344CB8AC3E}">
        <p14:creationId xmlns:p14="http://schemas.microsoft.com/office/powerpoint/2010/main" val="323060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5157"/>
            <a:ext cx="7770813" cy="1429871"/>
          </a:xfrm>
        </p:spPr>
        <p:txBody>
          <a:bodyPr/>
          <a:lstStyle/>
          <a:p>
            <a:r>
              <a:rPr lang="en-US" dirty="0" smtClean="0"/>
              <a:t>complexity of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761" y="1159182"/>
            <a:ext cx="699422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Equivalent to: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[H,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Montanaro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‘10]</a:t>
            </a:r>
            <a:r>
              <a:rPr lang="en-US" sz="2800" dirty="0" smtClean="0">
                <a:latin typeface="Chalkboard"/>
                <a:cs typeface="Chalkboard"/>
              </a:rPr>
              <a:t> </a:t>
            </a:r>
            <a:endParaRPr lang="en-US" sz="2400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computing ||T||</a:t>
            </a:r>
            <a:r>
              <a:rPr lang="en-US" sz="2400" baseline="-25000" dirty="0" err="1" smtClean="0">
                <a:latin typeface="Chalkboard"/>
                <a:cs typeface="Chalkboard"/>
              </a:rPr>
              <a:t>inj</a:t>
            </a:r>
            <a:r>
              <a:rPr lang="en-US" sz="2400" dirty="0" smtClean="0">
                <a:latin typeface="Chalkboard"/>
                <a:cs typeface="Chalkboard"/>
              </a:rPr>
              <a:t> := </a:t>
            </a:r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x,y,z</a:t>
            </a:r>
            <a:r>
              <a:rPr lang="en-US" sz="2400" dirty="0" smtClean="0">
                <a:latin typeface="Chalkboard"/>
                <a:cs typeface="Chalkboard"/>
              </a:rPr>
              <a:t> |⟨T, </a:t>
            </a:r>
            <a:r>
              <a:rPr lang="en-US" sz="2400" dirty="0" err="1" smtClean="0">
                <a:latin typeface="Chalkboard"/>
                <a:cs typeface="Chalkboard"/>
              </a:rPr>
              <a:t>x⊗y⊗z</a:t>
            </a:r>
            <a:r>
              <a:rPr lang="en-US" sz="2400" dirty="0" smtClean="0">
                <a:latin typeface="Chalkboard"/>
                <a:cs typeface="Chalkboard"/>
              </a:rPr>
              <a:t>⟩|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computing ||A||</a:t>
            </a:r>
            <a:r>
              <a:rPr lang="en-US" sz="2400" baseline="-25000" dirty="0" smtClean="0">
                <a:latin typeface="Chalkboard"/>
                <a:cs typeface="Chalkboard"/>
              </a:rPr>
              <a:t>2-&gt;4</a:t>
            </a:r>
            <a:r>
              <a:rPr lang="en-US" sz="2400" dirty="0" smtClean="0">
                <a:latin typeface="Chalkboard"/>
                <a:cs typeface="Chalkboard"/>
              </a:rPr>
              <a:t> := </a:t>
            </a:r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x</a:t>
            </a:r>
            <a:r>
              <a:rPr lang="en-US" sz="2400" dirty="0" smtClean="0">
                <a:latin typeface="Chalkboard"/>
                <a:cs typeface="Chalkboard"/>
              </a:rPr>
              <a:t> ||Ax||</a:t>
            </a:r>
            <a:r>
              <a:rPr lang="en-US" sz="2400" baseline="-25000" dirty="0" smtClean="0">
                <a:latin typeface="Chalkboard"/>
                <a:cs typeface="Chalkboard"/>
              </a:rPr>
              <a:t>4</a:t>
            </a:r>
            <a:r>
              <a:rPr lang="en-US" sz="2400" dirty="0" smtClean="0">
                <a:latin typeface="Chalkboard"/>
                <a:cs typeface="Chalkboard"/>
              </a:rPr>
              <a:t> / ||x||</a:t>
            </a:r>
            <a:r>
              <a:rPr lang="en-US" sz="2400" baseline="-25000" dirty="0" smtClean="0">
                <a:latin typeface="Chalkboard"/>
                <a:cs typeface="Chalkboard"/>
              </a:rPr>
              <a:t>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computing ||T||</a:t>
            </a:r>
            <a:r>
              <a:rPr lang="en-US" sz="2400" baseline="-25000" dirty="0" smtClean="0">
                <a:latin typeface="Chalkboard"/>
                <a:cs typeface="Chalkboard"/>
              </a:rPr>
              <a:t>2-&gt;op</a:t>
            </a:r>
            <a:r>
              <a:rPr lang="en-US" sz="2400" dirty="0" smtClean="0">
                <a:latin typeface="Chalkboard"/>
                <a:cs typeface="Chalkboard"/>
              </a:rPr>
              <a:t> := </a:t>
            </a:r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x</a:t>
            </a:r>
            <a:r>
              <a:rPr lang="en-US" sz="2400" dirty="0" smtClean="0">
                <a:latin typeface="Chalkboard"/>
                <a:cs typeface="Chalkboard"/>
              </a:rPr>
              <a:t> ||∑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err="1" smtClean="0">
                <a:latin typeface="Chalkboard"/>
                <a:cs typeface="Chalkboard"/>
              </a:rPr>
              <a:t>x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err="1" smtClean="0">
                <a:latin typeface="Chalkboard"/>
                <a:cs typeface="Chalkboard"/>
              </a:rPr>
              <a:t>T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||</a:t>
            </a:r>
            <a:r>
              <a:rPr lang="en-US" sz="2400" baseline="-25000" dirty="0" smtClean="0">
                <a:latin typeface="Chalkboard"/>
                <a:cs typeface="Chalkboard"/>
              </a:rPr>
              <a:t>op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maximizing degree-4 polys over unit sphere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maximizing degree-O(1) polys over unit sphere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61" y="3590017"/>
            <a:ext cx="819968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± 0.1 ||M||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op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at least as hard 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planted clique                         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[Brubaker,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Vempala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‘09]</a:t>
            </a:r>
            <a:endParaRPr lang="en-US" sz="2400" dirty="0" smtClean="0">
              <a:solidFill>
                <a:schemeClr val="tx2"/>
              </a:solidFill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3-SAT[log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(n) / </a:t>
            </a:r>
            <a:r>
              <a:rPr lang="en-US" sz="2400" dirty="0" err="1" smtClean="0">
                <a:latin typeface="Chalkboard"/>
                <a:cs typeface="Chalkboard"/>
              </a:rPr>
              <a:t>polyloglog</a:t>
            </a:r>
            <a:r>
              <a:rPr lang="en-US" sz="2400" dirty="0" smtClean="0">
                <a:latin typeface="Chalkboard"/>
                <a:cs typeface="Chalkboard"/>
              </a:rPr>
              <a:t>(n)]        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[H,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Montanaro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‘10]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61" y="4957924"/>
            <a:ext cx="855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± 100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at least as hard 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small-set expansion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[Barak,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Brandão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, H,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Kelner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Steurer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, Zhou ‘12]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61" y="5941321"/>
            <a:ext cx="845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± ||M||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op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/ poly(n) at least as hard 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3-SAT[n]         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Gurvits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‘03], [Le Gall, Nakagawa, Nishimura ‘12]</a:t>
            </a:r>
            <a:endParaRPr lang="en-US" sz="2000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8665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multipartite states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868" y="1622115"/>
            <a:ext cx="73661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 d-dimensional systems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 </a:t>
            </a:r>
            <a:r>
              <a:rPr lang="en-US" sz="2400" dirty="0" err="1" smtClean="0">
                <a:solidFill>
                  <a:srgbClr val="E8950E"/>
                </a:solidFill>
                <a:latin typeface="Chalkboard"/>
                <a:cs typeface="Chalkboard"/>
                <a:sym typeface="Wingdings"/>
              </a:rPr>
              <a:t>d</a:t>
            </a:r>
            <a:r>
              <a:rPr lang="en-US" sz="2400" baseline="30000" dirty="0" err="1" smtClean="0">
                <a:solidFill>
                  <a:srgbClr val="E8950E"/>
                </a:solidFill>
                <a:latin typeface="Chalkboard"/>
                <a:cs typeface="Chalkboard"/>
                <a:sym typeface="Wingdings"/>
              </a:rPr>
              <a:t>n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 dimensions</a:t>
            </a:r>
            <a:br>
              <a:rPr lang="en-US" sz="2400" dirty="0" smtClean="0">
                <a:latin typeface="Chalkboard"/>
                <a:cs typeface="Chalkboard"/>
                <a:sym typeface="Wingdings"/>
              </a:rPr>
            </a:br>
            <a:r>
              <a:rPr lang="en-US" sz="2400" dirty="0" smtClean="0">
                <a:latin typeface="Chalkboard"/>
                <a:cs typeface="Chalkboard"/>
                <a:sym typeface="Wingdings"/>
              </a:rPr>
              <a:t>This explains: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  <a:sym typeface="Wingdings"/>
              </a:rPr>
              <a:t>power of quantum computers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  <a:sym typeface="Wingdings"/>
              </a:rPr>
              <a:t>difficulty of classically simulating q mechanics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07445" y="3513575"/>
            <a:ext cx="7457253" cy="3237669"/>
            <a:chOff x="207445" y="3513575"/>
            <a:chExt cx="7457253" cy="3237669"/>
          </a:xfrm>
        </p:grpSpPr>
        <p:sp>
          <p:nvSpPr>
            <p:cNvPr id="5" name="TextBox 4"/>
            <p:cNvSpPr txBox="1"/>
            <p:nvPr/>
          </p:nvSpPr>
          <p:spPr>
            <a:xfrm>
              <a:off x="1103868" y="3513575"/>
              <a:ext cx="5632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Can also interpret as 2n-index tensors.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51267" y="4346110"/>
              <a:ext cx="518852" cy="1694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err="1" smtClean="0">
                  <a:latin typeface="Chalkboard"/>
                  <a:cs typeface="Chalkboard"/>
                </a:rPr>
                <a:t>ρ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45999" y="4593766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70119" y="4579983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5999" y="5149752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70119" y="5135969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5999" y="5705738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70119" y="5691955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45436" y="6159009"/>
              <a:ext cx="884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tr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r>
                <a:rPr lang="en-US" sz="2400" dirty="0" smtClean="0">
                  <a:latin typeface="Chalkboard"/>
                  <a:cs typeface="Chalkboard"/>
                </a:rPr>
                <a:t>ρ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63931" y="4215540"/>
              <a:ext cx="518852" cy="1694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err="1" smtClean="0">
                  <a:latin typeface="Chalkboard"/>
                  <a:cs typeface="Chalkboard"/>
                </a:rPr>
                <a:t>ρ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58663" y="4463196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82783" y="4449413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58663" y="5019182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82783" y="5005399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2847060" y="5561422"/>
              <a:ext cx="1359335" cy="715700"/>
            </a:xfrm>
            <a:custGeom>
              <a:avLst/>
              <a:gdLst>
                <a:gd name="connsiteX0" fmla="*/ 417072 w 1359335"/>
                <a:gd name="connsiteY0" fmla="*/ 17567 h 715700"/>
                <a:gd name="connsiteX1" fmla="*/ 49116 w 1359335"/>
                <a:gd name="connsiteY1" fmla="*/ 112529 h 715700"/>
                <a:gd name="connsiteX2" fmla="*/ 132203 w 1359335"/>
                <a:gd name="connsiteY2" fmla="*/ 646687 h 715700"/>
                <a:gd name="connsiteX3" fmla="*/ 1212331 w 1359335"/>
                <a:gd name="connsiteY3" fmla="*/ 646687 h 715700"/>
                <a:gd name="connsiteX4" fmla="*/ 1319157 w 1359335"/>
                <a:gd name="connsiteY4" fmla="*/ 76918 h 715700"/>
                <a:gd name="connsiteX5" fmla="*/ 927462 w 1359335"/>
                <a:gd name="connsiteY5" fmla="*/ 5697 h 71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9335" h="715700">
                  <a:moveTo>
                    <a:pt x="417072" y="17567"/>
                  </a:moveTo>
                  <a:cubicBezTo>
                    <a:pt x="256833" y="12621"/>
                    <a:pt x="96594" y="7676"/>
                    <a:pt x="49116" y="112529"/>
                  </a:cubicBezTo>
                  <a:cubicBezTo>
                    <a:pt x="1638" y="217382"/>
                    <a:pt x="-61666" y="557661"/>
                    <a:pt x="132203" y="646687"/>
                  </a:cubicBezTo>
                  <a:cubicBezTo>
                    <a:pt x="326072" y="735713"/>
                    <a:pt x="1014505" y="741649"/>
                    <a:pt x="1212331" y="646687"/>
                  </a:cubicBezTo>
                  <a:cubicBezTo>
                    <a:pt x="1410157" y="551726"/>
                    <a:pt x="1366635" y="183750"/>
                    <a:pt x="1319157" y="76918"/>
                  </a:cubicBezTo>
                  <a:cubicBezTo>
                    <a:pt x="1271679" y="-29914"/>
                    <a:pt x="927462" y="5697"/>
                    <a:pt x="927462" y="569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00526" y="6289579"/>
              <a:ext cx="1221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Chalkboard"/>
                  <a:cs typeface="Chalkboard"/>
                </a:rPr>
                <a:t>tr</a:t>
              </a:r>
              <a:r>
                <a:rPr lang="en-US" sz="2400" dirty="0" smtClean="0">
                  <a:latin typeface="Chalkboard"/>
                  <a:cs typeface="Chalkboard"/>
                </a:rPr>
                <a:t>[</a:t>
              </a:r>
              <a:r>
                <a:rPr lang="en-US" sz="2400" dirty="0" err="1" smtClean="0">
                  <a:latin typeface="Chalkboard"/>
                  <a:cs typeface="Chalkboard"/>
                </a:rPr>
                <a:t>Mρ</a:t>
              </a:r>
              <a:r>
                <a:rPr lang="en-US" sz="2400" dirty="0" smtClean="0">
                  <a:latin typeface="Chalkboard"/>
                  <a:cs typeface="Chalkboard"/>
                </a:rPr>
                <a:t>]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19021" y="4346110"/>
              <a:ext cx="518852" cy="1694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latin typeface="Chalkboard"/>
                  <a:cs typeface="Chalkboard"/>
                </a:rPr>
                <a:t>M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337873" y="4579983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337873" y="5715699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337873" y="5135969"/>
              <a:ext cx="405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6743141" y="4346110"/>
              <a:ext cx="518852" cy="1694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err="1" smtClean="0">
                  <a:latin typeface="Chalkboard"/>
                  <a:cs typeface="Chalkboard"/>
                </a:rPr>
                <a:t>ρ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339943" y="5722873"/>
              <a:ext cx="2324755" cy="565771"/>
            </a:xfrm>
            <a:custGeom>
              <a:avLst/>
              <a:gdLst>
                <a:gd name="connsiteX0" fmla="*/ 417072 w 1359335"/>
                <a:gd name="connsiteY0" fmla="*/ 17567 h 715700"/>
                <a:gd name="connsiteX1" fmla="*/ 49116 w 1359335"/>
                <a:gd name="connsiteY1" fmla="*/ 112529 h 715700"/>
                <a:gd name="connsiteX2" fmla="*/ 132203 w 1359335"/>
                <a:gd name="connsiteY2" fmla="*/ 646687 h 715700"/>
                <a:gd name="connsiteX3" fmla="*/ 1212331 w 1359335"/>
                <a:gd name="connsiteY3" fmla="*/ 646687 h 715700"/>
                <a:gd name="connsiteX4" fmla="*/ 1319157 w 1359335"/>
                <a:gd name="connsiteY4" fmla="*/ 76918 h 715700"/>
                <a:gd name="connsiteX5" fmla="*/ 927462 w 1359335"/>
                <a:gd name="connsiteY5" fmla="*/ 5697 h 715700"/>
                <a:gd name="connsiteX0" fmla="*/ 223195 w 1347832"/>
                <a:gd name="connsiteY0" fmla="*/ 1768 h 715700"/>
                <a:gd name="connsiteX1" fmla="*/ 37613 w 1347832"/>
                <a:gd name="connsiteY1" fmla="*/ 112529 h 715700"/>
                <a:gd name="connsiteX2" fmla="*/ 120700 w 1347832"/>
                <a:gd name="connsiteY2" fmla="*/ 646687 h 715700"/>
                <a:gd name="connsiteX3" fmla="*/ 1200828 w 1347832"/>
                <a:gd name="connsiteY3" fmla="*/ 646687 h 715700"/>
                <a:gd name="connsiteX4" fmla="*/ 1307654 w 1347832"/>
                <a:gd name="connsiteY4" fmla="*/ 76918 h 715700"/>
                <a:gd name="connsiteX5" fmla="*/ 915959 w 1347832"/>
                <a:gd name="connsiteY5" fmla="*/ 5697 h 715700"/>
                <a:gd name="connsiteX0" fmla="*/ 223195 w 1350384"/>
                <a:gd name="connsiteY0" fmla="*/ 1768 h 715700"/>
                <a:gd name="connsiteX1" fmla="*/ 37613 w 1350384"/>
                <a:gd name="connsiteY1" fmla="*/ 112529 h 715700"/>
                <a:gd name="connsiteX2" fmla="*/ 120700 w 1350384"/>
                <a:gd name="connsiteY2" fmla="*/ 646687 h 715700"/>
                <a:gd name="connsiteX3" fmla="*/ 1200828 w 1350384"/>
                <a:gd name="connsiteY3" fmla="*/ 646687 h 715700"/>
                <a:gd name="connsiteX4" fmla="*/ 1307654 w 1350384"/>
                <a:gd name="connsiteY4" fmla="*/ 76918 h 715700"/>
                <a:gd name="connsiteX5" fmla="*/ 879484 w 1350384"/>
                <a:gd name="connsiteY5" fmla="*/ 5697 h 715700"/>
                <a:gd name="connsiteX0" fmla="*/ 223195 w 1264229"/>
                <a:gd name="connsiteY0" fmla="*/ 1073 h 714006"/>
                <a:gd name="connsiteX1" fmla="*/ 37613 w 1264229"/>
                <a:gd name="connsiteY1" fmla="*/ 111834 h 714006"/>
                <a:gd name="connsiteX2" fmla="*/ 120700 w 1264229"/>
                <a:gd name="connsiteY2" fmla="*/ 645992 h 714006"/>
                <a:gd name="connsiteX3" fmla="*/ 1200828 w 1264229"/>
                <a:gd name="connsiteY3" fmla="*/ 645992 h 714006"/>
                <a:gd name="connsiteX4" fmla="*/ 1109649 w 1264229"/>
                <a:gd name="connsiteY4" fmla="*/ 92024 h 714006"/>
                <a:gd name="connsiteX5" fmla="*/ 879484 w 1264229"/>
                <a:gd name="connsiteY5" fmla="*/ 5002 h 714006"/>
                <a:gd name="connsiteX0" fmla="*/ 204689 w 1091169"/>
                <a:gd name="connsiteY0" fmla="*/ 1073 h 733626"/>
                <a:gd name="connsiteX1" fmla="*/ 19107 w 1091169"/>
                <a:gd name="connsiteY1" fmla="*/ 111834 h 733626"/>
                <a:gd name="connsiteX2" fmla="*/ 102194 w 1091169"/>
                <a:gd name="connsiteY2" fmla="*/ 645992 h 733626"/>
                <a:gd name="connsiteX3" fmla="*/ 869681 w 1091169"/>
                <a:gd name="connsiteY3" fmla="*/ 677590 h 733626"/>
                <a:gd name="connsiteX4" fmla="*/ 1091143 w 1091169"/>
                <a:gd name="connsiteY4" fmla="*/ 92024 h 733626"/>
                <a:gd name="connsiteX5" fmla="*/ 860978 w 1091169"/>
                <a:gd name="connsiteY5" fmla="*/ 5002 h 733626"/>
                <a:gd name="connsiteX0" fmla="*/ 186171 w 1072644"/>
                <a:gd name="connsiteY0" fmla="*/ 1962 h 780310"/>
                <a:gd name="connsiteX1" fmla="*/ 589 w 1072644"/>
                <a:gd name="connsiteY1" fmla="*/ 112723 h 780310"/>
                <a:gd name="connsiteX2" fmla="*/ 219153 w 1072644"/>
                <a:gd name="connsiteY2" fmla="*/ 725877 h 780310"/>
                <a:gd name="connsiteX3" fmla="*/ 851163 w 1072644"/>
                <a:gd name="connsiteY3" fmla="*/ 678479 h 780310"/>
                <a:gd name="connsiteX4" fmla="*/ 1072625 w 1072644"/>
                <a:gd name="connsiteY4" fmla="*/ 92913 h 780310"/>
                <a:gd name="connsiteX5" fmla="*/ 842460 w 1072644"/>
                <a:gd name="connsiteY5" fmla="*/ 5891 h 780310"/>
                <a:gd name="connsiteX0" fmla="*/ 186171 w 1072644"/>
                <a:gd name="connsiteY0" fmla="*/ 69 h 759348"/>
                <a:gd name="connsiteX1" fmla="*/ 589 w 1072644"/>
                <a:gd name="connsiteY1" fmla="*/ 379417 h 759348"/>
                <a:gd name="connsiteX2" fmla="*/ 219153 w 1072644"/>
                <a:gd name="connsiteY2" fmla="*/ 723984 h 759348"/>
                <a:gd name="connsiteX3" fmla="*/ 851163 w 1072644"/>
                <a:gd name="connsiteY3" fmla="*/ 676586 h 759348"/>
                <a:gd name="connsiteX4" fmla="*/ 1072625 w 1072644"/>
                <a:gd name="connsiteY4" fmla="*/ 91020 h 759348"/>
                <a:gd name="connsiteX5" fmla="*/ 842460 w 1072644"/>
                <a:gd name="connsiteY5" fmla="*/ 3998 h 759348"/>
                <a:gd name="connsiteX0" fmla="*/ 186171 w 1020558"/>
                <a:gd name="connsiteY0" fmla="*/ 69 h 753043"/>
                <a:gd name="connsiteX1" fmla="*/ 589 w 1020558"/>
                <a:gd name="connsiteY1" fmla="*/ 379417 h 753043"/>
                <a:gd name="connsiteX2" fmla="*/ 219153 w 1020558"/>
                <a:gd name="connsiteY2" fmla="*/ 723984 h 753043"/>
                <a:gd name="connsiteX3" fmla="*/ 851163 w 1020558"/>
                <a:gd name="connsiteY3" fmla="*/ 676586 h 753043"/>
                <a:gd name="connsiteX4" fmla="*/ 1020518 w 1020558"/>
                <a:gd name="connsiteY4" fmla="*/ 217414 h 753043"/>
                <a:gd name="connsiteX5" fmla="*/ 842460 w 1020558"/>
                <a:gd name="connsiteY5" fmla="*/ 3998 h 7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558" h="753043">
                  <a:moveTo>
                    <a:pt x="186171" y="69"/>
                  </a:moveTo>
                  <a:cubicBezTo>
                    <a:pt x="25932" y="-4877"/>
                    <a:pt x="-4908" y="258765"/>
                    <a:pt x="589" y="379417"/>
                  </a:cubicBezTo>
                  <a:cubicBezTo>
                    <a:pt x="6086" y="500069"/>
                    <a:pt x="77391" y="674456"/>
                    <a:pt x="219153" y="723984"/>
                  </a:cubicBezTo>
                  <a:cubicBezTo>
                    <a:pt x="360915" y="773512"/>
                    <a:pt x="717602" y="761014"/>
                    <a:pt x="851163" y="676586"/>
                  </a:cubicBezTo>
                  <a:cubicBezTo>
                    <a:pt x="984724" y="592158"/>
                    <a:pt x="1021969" y="329512"/>
                    <a:pt x="1020518" y="217414"/>
                  </a:cubicBezTo>
                  <a:cubicBezTo>
                    <a:pt x="1019068" y="105316"/>
                    <a:pt x="842460" y="3998"/>
                    <a:pt x="842460" y="399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10800000">
              <a:off x="5339942" y="4063224"/>
              <a:ext cx="2324755" cy="565771"/>
            </a:xfrm>
            <a:custGeom>
              <a:avLst/>
              <a:gdLst>
                <a:gd name="connsiteX0" fmla="*/ 417072 w 1359335"/>
                <a:gd name="connsiteY0" fmla="*/ 17567 h 715700"/>
                <a:gd name="connsiteX1" fmla="*/ 49116 w 1359335"/>
                <a:gd name="connsiteY1" fmla="*/ 112529 h 715700"/>
                <a:gd name="connsiteX2" fmla="*/ 132203 w 1359335"/>
                <a:gd name="connsiteY2" fmla="*/ 646687 h 715700"/>
                <a:gd name="connsiteX3" fmla="*/ 1212331 w 1359335"/>
                <a:gd name="connsiteY3" fmla="*/ 646687 h 715700"/>
                <a:gd name="connsiteX4" fmla="*/ 1319157 w 1359335"/>
                <a:gd name="connsiteY4" fmla="*/ 76918 h 715700"/>
                <a:gd name="connsiteX5" fmla="*/ 927462 w 1359335"/>
                <a:gd name="connsiteY5" fmla="*/ 5697 h 715700"/>
                <a:gd name="connsiteX0" fmla="*/ 223195 w 1347832"/>
                <a:gd name="connsiteY0" fmla="*/ 1768 h 715700"/>
                <a:gd name="connsiteX1" fmla="*/ 37613 w 1347832"/>
                <a:gd name="connsiteY1" fmla="*/ 112529 h 715700"/>
                <a:gd name="connsiteX2" fmla="*/ 120700 w 1347832"/>
                <a:gd name="connsiteY2" fmla="*/ 646687 h 715700"/>
                <a:gd name="connsiteX3" fmla="*/ 1200828 w 1347832"/>
                <a:gd name="connsiteY3" fmla="*/ 646687 h 715700"/>
                <a:gd name="connsiteX4" fmla="*/ 1307654 w 1347832"/>
                <a:gd name="connsiteY4" fmla="*/ 76918 h 715700"/>
                <a:gd name="connsiteX5" fmla="*/ 915959 w 1347832"/>
                <a:gd name="connsiteY5" fmla="*/ 5697 h 715700"/>
                <a:gd name="connsiteX0" fmla="*/ 223195 w 1350384"/>
                <a:gd name="connsiteY0" fmla="*/ 1768 h 715700"/>
                <a:gd name="connsiteX1" fmla="*/ 37613 w 1350384"/>
                <a:gd name="connsiteY1" fmla="*/ 112529 h 715700"/>
                <a:gd name="connsiteX2" fmla="*/ 120700 w 1350384"/>
                <a:gd name="connsiteY2" fmla="*/ 646687 h 715700"/>
                <a:gd name="connsiteX3" fmla="*/ 1200828 w 1350384"/>
                <a:gd name="connsiteY3" fmla="*/ 646687 h 715700"/>
                <a:gd name="connsiteX4" fmla="*/ 1307654 w 1350384"/>
                <a:gd name="connsiteY4" fmla="*/ 76918 h 715700"/>
                <a:gd name="connsiteX5" fmla="*/ 879484 w 1350384"/>
                <a:gd name="connsiteY5" fmla="*/ 5697 h 715700"/>
                <a:gd name="connsiteX0" fmla="*/ 223195 w 1264229"/>
                <a:gd name="connsiteY0" fmla="*/ 1073 h 714006"/>
                <a:gd name="connsiteX1" fmla="*/ 37613 w 1264229"/>
                <a:gd name="connsiteY1" fmla="*/ 111834 h 714006"/>
                <a:gd name="connsiteX2" fmla="*/ 120700 w 1264229"/>
                <a:gd name="connsiteY2" fmla="*/ 645992 h 714006"/>
                <a:gd name="connsiteX3" fmla="*/ 1200828 w 1264229"/>
                <a:gd name="connsiteY3" fmla="*/ 645992 h 714006"/>
                <a:gd name="connsiteX4" fmla="*/ 1109649 w 1264229"/>
                <a:gd name="connsiteY4" fmla="*/ 92024 h 714006"/>
                <a:gd name="connsiteX5" fmla="*/ 879484 w 1264229"/>
                <a:gd name="connsiteY5" fmla="*/ 5002 h 714006"/>
                <a:gd name="connsiteX0" fmla="*/ 204689 w 1091169"/>
                <a:gd name="connsiteY0" fmla="*/ 1073 h 733626"/>
                <a:gd name="connsiteX1" fmla="*/ 19107 w 1091169"/>
                <a:gd name="connsiteY1" fmla="*/ 111834 h 733626"/>
                <a:gd name="connsiteX2" fmla="*/ 102194 w 1091169"/>
                <a:gd name="connsiteY2" fmla="*/ 645992 h 733626"/>
                <a:gd name="connsiteX3" fmla="*/ 869681 w 1091169"/>
                <a:gd name="connsiteY3" fmla="*/ 677590 h 733626"/>
                <a:gd name="connsiteX4" fmla="*/ 1091143 w 1091169"/>
                <a:gd name="connsiteY4" fmla="*/ 92024 h 733626"/>
                <a:gd name="connsiteX5" fmla="*/ 860978 w 1091169"/>
                <a:gd name="connsiteY5" fmla="*/ 5002 h 733626"/>
                <a:gd name="connsiteX0" fmla="*/ 186171 w 1072644"/>
                <a:gd name="connsiteY0" fmla="*/ 1962 h 780310"/>
                <a:gd name="connsiteX1" fmla="*/ 589 w 1072644"/>
                <a:gd name="connsiteY1" fmla="*/ 112723 h 780310"/>
                <a:gd name="connsiteX2" fmla="*/ 219153 w 1072644"/>
                <a:gd name="connsiteY2" fmla="*/ 725877 h 780310"/>
                <a:gd name="connsiteX3" fmla="*/ 851163 w 1072644"/>
                <a:gd name="connsiteY3" fmla="*/ 678479 h 780310"/>
                <a:gd name="connsiteX4" fmla="*/ 1072625 w 1072644"/>
                <a:gd name="connsiteY4" fmla="*/ 92913 h 780310"/>
                <a:gd name="connsiteX5" fmla="*/ 842460 w 1072644"/>
                <a:gd name="connsiteY5" fmla="*/ 5891 h 780310"/>
                <a:gd name="connsiteX0" fmla="*/ 186171 w 1072644"/>
                <a:gd name="connsiteY0" fmla="*/ 69 h 759348"/>
                <a:gd name="connsiteX1" fmla="*/ 589 w 1072644"/>
                <a:gd name="connsiteY1" fmla="*/ 379417 h 759348"/>
                <a:gd name="connsiteX2" fmla="*/ 219153 w 1072644"/>
                <a:gd name="connsiteY2" fmla="*/ 723984 h 759348"/>
                <a:gd name="connsiteX3" fmla="*/ 851163 w 1072644"/>
                <a:gd name="connsiteY3" fmla="*/ 676586 h 759348"/>
                <a:gd name="connsiteX4" fmla="*/ 1072625 w 1072644"/>
                <a:gd name="connsiteY4" fmla="*/ 91020 h 759348"/>
                <a:gd name="connsiteX5" fmla="*/ 842460 w 1072644"/>
                <a:gd name="connsiteY5" fmla="*/ 3998 h 759348"/>
                <a:gd name="connsiteX0" fmla="*/ 186171 w 1020558"/>
                <a:gd name="connsiteY0" fmla="*/ 69 h 753043"/>
                <a:gd name="connsiteX1" fmla="*/ 589 w 1020558"/>
                <a:gd name="connsiteY1" fmla="*/ 379417 h 753043"/>
                <a:gd name="connsiteX2" fmla="*/ 219153 w 1020558"/>
                <a:gd name="connsiteY2" fmla="*/ 723984 h 753043"/>
                <a:gd name="connsiteX3" fmla="*/ 851163 w 1020558"/>
                <a:gd name="connsiteY3" fmla="*/ 676586 h 753043"/>
                <a:gd name="connsiteX4" fmla="*/ 1020518 w 1020558"/>
                <a:gd name="connsiteY4" fmla="*/ 217414 h 753043"/>
                <a:gd name="connsiteX5" fmla="*/ 842460 w 1020558"/>
                <a:gd name="connsiteY5" fmla="*/ 3998 h 7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558" h="753043">
                  <a:moveTo>
                    <a:pt x="186171" y="69"/>
                  </a:moveTo>
                  <a:cubicBezTo>
                    <a:pt x="25932" y="-4877"/>
                    <a:pt x="-4908" y="258765"/>
                    <a:pt x="589" y="379417"/>
                  </a:cubicBezTo>
                  <a:cubicBezTo>
                    <a:pt x="6086" y="500069"/>
                    <a:pt x="77391" y="674456"/>
                    <a:pt x="219153" y="723984"/>
                  </a:cubicBezTo>
                  <a:cubicBezTo>
                    <a:pt x="360915" y="773512"/>
                    <a:pt x="717602" y="761014"/>
                    <a:pt x="851163" y="676586"/>
                  </a:cubicBezTo>
                  <a:cubicBezTo>
                    <a:pt x="984724" y="592158"/>
                    <a:pt x="1021969" y="329512"/>
                    <a:pt x="1020518" y="217414"/>
                  </a:cubicBezTo>
                  <a:cubicBezTo>
                    <a:pt x="1019068" y="105316"/>
                    <a:pt x="842460" y="3998"/>
                    <a:pt x="842460" y="399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339941" y="5137183"/>
              <a:ext cx="2324755" cy="425072"/>
            </a:xfrm>
            <a:custGeom>
              <a:avLst/>
              <a:gdLst>
                <a:gd name="connsiteX0" fmla="*/ 417072 w 1359335"/>
                <a:gd name="connsiteY0" fmla="*/ 17567 h 715700"/>
                <a:gd name="connsiteX1" fmla="*/ 49116 w 1359335"/>
                <a:gd name="connsiteY1" fmla="*/ 112529 h 715700"/>
                <a:gd name="connsiteX2" fmla="*/ 132203 w 1359335"/>
                <a:gd name="connsiteY2" fmla="*/ 646687 h 715700"/>
                <a:gd name="connsiteX3" fmla="*/ 1212331 w 1359335"/>
                <a:gd name="connsiteY3" fmla="*/ 646687 h 715700"/>
                <a:gd name="connsiteX4" fmla="*/ 1319157 w 1359335"/>
                <a:gd name="connsiteY4" fmla="*/ 76918 h 715700"/>
                <a:gd name="connsiteX5" fmla="*/ 927462 w 1359335"/>
                <a:gd name="connsiteY5" fmla="*/ 5697 h 715700"/>
                <a:gd name="connsiteX0" fmla="*/ 223195 w 1347832"/>
                <a:gd name="connsiteY0" fmla="*/ 1768 h 715700"/>
                <a:gd name="connsiteX1" fmla="*/ 37613 w 1347832"/>
                <a:gd name="connsiteY1" fmla="*/ 112529 h 715700"/>
                <a:gd name="connsiteX2" fmla="*/ 120700 w 1347832"/>
                <a:gd name="connsiteY2" fmla="*/ 646687 h 715700"/>
                <a:gd name="connsiteX3" fmla="*/ 1200828 w 1347832"/>
                <a:gd name="connsiteY3" fmla="*/ 646687 h 715700"/>
                <a:gd name="connsiteX4" fmla="*/ 1307654 w 1347832"/>
                <a:gd name="connsiteY4" fmla="*/ 76918 h 715700"/>
                <a:gd name="connsiteX5" fmla="*/ 915959 w 1347832"/>
                <a:gd name="connsiteY5" fmla="*/ 5697 h 715700"/>
                <a:gd name="connsiteX0" fmla="*/ 223195 w 1350384"/>
                <a:gd name="connsiteY0" fmla="*/ 1768 h 715700"/>
                <a:gd name="connsiteX1" fmla="*/ 37613 w 1350384"/>
                <a:gd name="connsiteY1" fmla="*/ 112529 h 715700"/>
                <a:gd name="connsiteX2" fmla="*/ 120700 w 1350384"/>
                <a:gd name="connsiteY2" fmla="*/ 646687 h 715700"/>
                <a:gd name="connsiteX3" fmla="*/ 1200828 w 1350384"/>
                <a:gd name="connsiteY3" fmla="*/ 646687 h 715700"/>
                <a:gd name="connsiteX4" fmla="*/ 1307654 w 1350384"/>
                <a:gd name="connsiteY4" fmla="*/ 76918 h 715700"/>
                <a:gd name="connsiteX5" fmla="*/ 879484 w 1350384"/>
                <a:gd name="connsiteY5" fmla="*/ 5697 h 715700"/>
                <a:gd name="connsiteX0" fmla="*/ 223195 w 1264229"/>
                <a:gd name="connsiteY0" fmla="*/ 1073 h 714006"/>
                <a:gd name="connsiteX1" fmla="*/ 37613 w 1264229"/>
                <a:gd name="connsiteY1" fmla="*/ 111834 h 714006"/>
                <a:gd name="connsiteX2" fmla="*/ 120700 w 1264229"/>
                <a:gd name="connsiteY2" fmla="*/ 645992 h 714006"/>
                <a:gd name="connsiteX3" fmla="*/ 1200828 w 1264229"/>
                <a:gd name="connsiteY3" fmla="*/ 645992 h 714006"/>
                <a:gd name="connsiteX4" fmla="*/ 1109649 w 1264229"/>
                <a:gd name="connsiteY4" fmla="*/ 92024 h 714006"/>
                <a:gd name="connsiteX5" fmla="*/ 879484 w 1264229"/>
                <a:gd name="connsiteY5" fmla="*/ 5002 h 714006"/>
                <a:gd name="connsiteX0" fmla="*/ 204689 w 1091169"/>
                <a:gd name="connsiteY0" fmla="*/ 1073 h 733626"/>
                <a:gd name="connsiteX1" fmla="*/ 19107 w 1091169"/>
                <a:gd name="connsiteY1" fmla="*/ 111834 h 733626"/>
                <a:gd name="connsiteX2" fmla="*/ 102194 w 1091169"/>
                <a:gd name="connsiteY2" fmla="*/ 645992 h 733626"/>
                <a:gd name="connsiteX3" fmla="*/ 869681 w 1091169"/>
                <a:gd name="connsiteY3" fmla="*/ 677590 h 733626"/>
                <a:gd name="connsiteX4" fmla="*/ 1091143 w 1091169"/>
                <a:gd name="connsiteY4" fmla="*/ 92024 h 733626"/>
                <a:gd name="connsiteX5" fmla="*/ 860978 w 1091169"/>
                <a:gd name="connsiteY5" fmla="*/ 5002 h 733626"/>
                <a:gd name="connsiteX0" fmla="*/ 186171 w 1072644"/>
                <a:gd name="connsiteY0" fmla="*/ 1962 h 780310"/>
                <a:gd name="connsiteX1" fmla="*/ 589 w 1072644"/>
                <a:gd name="connsiteY1" fmla="*/ 112723 h 780310"/>
                <a:gd name="connsiteX2" fmla="*/ 219153 w 1072644"/>
                <a:gd name="connsiteY2" fmla="*/ 725877 h 780310"/>
                <a:gd name="connsiteX3" fmla="*/ 851163 w 1072644"/>
                <a:gd name="connsiteY3" fmla="*/ 678479 h 780310"/>
                <a:gd name="connsiteX4" fmla="*/ 1072625 w 1072644"/>
                <a:gd name="connsiteY4" fmla="*/ 92913 h 780310"/>
                <a:gd name="connsiteX5" fmla="*/ 842460 w 1072644"/>
                <a:gd name="connsiteY5" fmla="*/ 5891 h 780310"/>
                <a:gd name="connsiteX0" fmla="*/ 186171 w 1072644"/>
                <a:gd name="connsiteY0" fmla="*/ 69 h 759348"/>
                <a:gd name="connsiteX1" fmla="*/ 589 w 1072644"/>
                <a:gd name="connsiteY1" fmla="*/ 379417 h 759348"/>
                <a:gd name="connsiteX2" fmla="*/ 219153 w 1072644"/>
                <a:gd name="connsiteY2" fmla="*/ 723984 h 759348"/>
                <a:gd name="connsiteX3" fmla="*/ 851163 w 1072644"/>
                <a:gd name="connsiteY3" fmla="*/ 676586 h 759348"/>
                <a:gd name="connsiteX4" fmla="*/ 1072625 w 1072644"/>
                <a:gd name="connsiteY4" fmla="*/ 91020 h 759348"/>
                <a:gd name="connsiteX5" fmla="*/ 842460 w 1072644"/>
                <a:gd name="connsiteY5" fmla="*/ 3998 h 759348"/>
                <a:gd name="connsiteX0" fmla="*/ 186171 w 1020558"/>
                <a:gd name="connsiteY0" fmla="*/ 69 h 753043"/>
                <a:gd name="connsiteX1" fmla="*/ 589 w 1020558"/>
                <a:gd name="connsiteY1" fmla="*/ 379417 h 753043"/>
                <a:gd name="connsiteX2" fmla="*/ 219153 w 1020558"/>
                <a:gd name="connsiteY2" fmla="*/ 723984 h 753043"/>
                <a:gd name="connsiteX3" fmla="*/ 851163 w 1020558"/>
                <a:gd name="connsiteY3" fmla="*/ 676586 h 753043"/>
                <a:gd name="connsiteX4" fmla="*/ 1020518 w 1020558"/>
                <a:gd name="connsiteY4" fmla="*/ 217414 h 753043"/>
                <a:gd name="connsiteX5" fmla="*/ 842460 w 1020558"/>
                <a:gd name="connsiteY5" fmla="*/ 3998 h 7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558" h="753043">
                  <a:moveTo>
                    <a:pt x="186171" y="69"/>
                  </a:moveTo>
                  <a:cubicBezTo>
                    <a:pt x="25932" y="-4877"/>
                    <a:pt x="-4908" y="258765"/>
                    <a:pt x="589" y="379417"/>
                  </a:cubicBezTo>
                  <a:cubicBezTo>
                    <a:pt x="6086" y="500069"/>
                    <a:pt x="77391" y="674456"/>
                    <a:pt x="219153" y="723984"/>
                  </a:cubicBezTo>
                  <a:cubicBezTo>
                    <a:pt x="360915" y="773512"/>
                    <a:pt x="717602" y="761014"/>
                    <a:pt x="851163" y="676586"/>
                  </a:cubicBezTo>
                  <a:cubicBezTo>
                    <a:pt x="984724" y="592158"/>
                    <a:pt x="1021969" y="329512"/>
                    <a:pt x="1020518" y="217414"/>
                  </a:cubicBezTo>
                  <a:cubicBezTo>
                    <a:pt x="1019068" y="105316"/>
                    <a:pt x="842460" y="3998"/>
                    <a:pt x="842460" y="399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7445" y="434611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i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7445" y="4905136"/>
              <a:ext cx="378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i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7445" y="5474905"/>
              <a:ext cx="378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i</a:t>
              </a:r>
              <a:r>
                <a:rPr lang="en-US" sz="2400" baseline="-25000" dirty="0">
                  <a:latin typeface="Chalkboard"/>
                  <a:cs typeface="Chalkboard"/>
                </a:rPr>
                <a:t>3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75387" y="4398163"/>
              <a:ext cx="380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j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75387" y="4957189"/>
              <a:ext cx="420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halkboard"/>
                  <a:cs typeface="Chalkboard"/>
                </a:rPr>
                <a:t>j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75387" y="5526958"/>
              <a:ext cx="420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j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3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52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Hamiltonians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130" y="1550894"/>
            <a:ext cx="77764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Chalkboard"/>
                <a:cs typeface="Chalkboard"/>
              </a:rPr>
              <a:t>Definition</a:t>
            </a:r>
            <a:r>
              <a:rPr lang="en-US" sz="2400" dirty="0" smtClean="0">
                <a:latin typeface="Chalkboard"/>
                <a:cs typeface="Chalkboard"/>
              </a:rPr>
              <a:t>: k-local operators are linear combinations of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{A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 ⊗ A</a:t>
            </a:r>
            <a:r>
              <a:rPr lang="en-US" sz="2400" baseline="-25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 ⊗ ... ⊗ A</a:t>
            </a:r>
            <a:r>
              <a:rPr lang="en-US" sz="2400" baseline="-25000" dirty="0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 : at most k positions have A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≠ I.}</a:t>
            </a:r>
          </a:p>
          <a:p>
            <a:endParaRPr lang="en-US" sz="2400" dirty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intuition: Diagonal case = k-CSPs = degree-k polys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130" y="3288125"/>
            <a:ext cx="7112490" cy="99709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Local Hamiltonian problem</a:t>
            </a:r>
            <a:r>
              <a:rPr lang="en-US" sz="2400" dirty="0" smtClean="0">
                <a:latin typeface="Chalkboard"/>
                <a:cs typeface="Chalkboard"/>
              </a:rPr>
              <a:t>: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Given k-local H, find </a:t>
            </a:r>
            <a:r>
              <a:rPr lang="en-US" sz="2400" dirty="0" err="1" smtClean="0">
                <a:latin typeface="Chalkboard"/>
                <a:cs typeface="Chalkboard"/>
              </a:rPr>
              <a:t>λ</a:t>
            </a:r>
            <a:r>
              <a:rPr lang="en-US" sz="2400" baseline="-25000" dirty="0" err="1" smtClean="0">
                <a:latin typeface="Chalkboard"/>
                <a:cs typeface="Chalkboard"/>
              </a:rPr>
              <a:t>min</a:t>
            </a:r>
            <a:r>
              <a:rPr lang="en-US" sz="2400" dirty="0" smtClean="0">
                <a:latin typeface="Chalkboard"/>
                <a:cs typeface="Chalkboard"/>
              </a:rPr>
              <a:t>(H) = </a:t>
            </a:r>
            <a:r>
              <a:rPr lang="en-US" sz="2400" dirty="0" err="1" smtClean="0">
                <a:latin typeface="Chalkboard"/>
                <a:cs typeface="Chalkboard"/>
              </a:rPr>
              <a:t>min</a:t>
            </a:r>
            <a:r>
              <a:rPr lang="en-US" sz="2400" baseline="-250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</a:t>
            </a:r>
            <a:r>
              <a:rPr lang="en-US" sz="2400" dirty="0" err="1" smtClean="0">
                <a:latin typeface="Chalkboard"/>
                <a:cs typeface="Chalkboard"/>
              </a:rPr>
              <a:t>Hρ</a:t>
            </a:r>
            <a:r>
              <a:rPr lang="en-US" sz="2400" dirty="0" smtClean="0">
                <a:latin typeface="Chalkboard"/>
                <a:cs typeface="Chalkboard"/>
              </a:rPr>
              <a:t>].</a:t>
            </a:r>
            <a:endParaRPr lang="en-US" sz="2400" dirty="0">
              <a:latin typeface="Chalkboard"/>
              <a:cs typeface="Chalkboar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4130" y="4486933"/>
            <a:ext cx="7853452" cy="1911185"/>
            <a:chOff x="534130" y="4486933"/>
            <a:chExt cx="7853452" cy="1911185"/>
          </a:xfrm>
        </p:grpSpPr>
        <p:sp>
          <p:nvSpPr>
            <p:cNvPr id="8" name="TextBox 7"/>
            <p:cNvSpPr txBox="1"/>
            <p:nvPr/>
          </p:nvSpPr>
          <p:spPr>
            <a:xfrm>
              <a:off x="534130" y="4486933"/>
              <a:ext cx="78534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QMA-complete</a:t>
              </a:r>
              <a:r>
                <a:rPr lang="en-US" sz="2400" dirty="0" smtClean="0">
                  <a:latin typeface="Chalkboard"/>
                  <a:cs typeface="Chalkboard"/>
                </a:rPr>
                <a:t> to estimate to accuracy ||H|| / poly(n).</a:t>
              </a:r>
            </a:p>
            <a:p>
              <a:r>
                <a:rPr lang="en-US" sz="24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qPCP</a:t>
              </a:r>
              <a:r>
                <a:rPr lang="en-US" sz="2400" dirty="0" smtClean="0">
                  <a:latin typeface="Chalkboard"/>
                  <a:cs typeface="Chalkboard"/>
                </a:rPr>
                <a:t> conjecture:  ... or with error </a:t>
              </a:r>
              <a:r>
                <a:rPr lang="en-US" sz="2400" dirty="0" err="1" smtClean="0">
                  <a:latin typeface="Chalkboard"/>
                  <a:cs typeface="Chalkboard"/>
                </a:rPr>
                <a:t>ε</a:t>
              </a:r>
              <a:r>
                <a:rPr lang="en-US" sz="2400" dirty="0" smtClean="0">
                  <a:latin typeface="Chalkboard"/>
                  <a:cs typeface="Chalkboard"/>
                </a:rPr>
                <a:t>||H||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9103" y="5567121"/>
              <a:ext cx="77215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QMA </a:t>
              </a:r>
              <a:r>
                <a:rPr lang="en-US" sz="24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vs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 NP</a:t>
              </a:r>
              <a:r>
                <a:rPr lang="en-US" sz="2400" dirty="0" smtClean="0">
                  <a:latin typeface="Chalkboard"/>
                  <a:cs typeface="Chalkboard"/>
                </a:rPr>
                <a:t>: 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do low-energy states have good classical descriptions?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71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59" y="107666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agome</a:t>
            </a:r>
            <a:r>
              <a:rPr lang="en-US" dirty="0" smtClean="0"/>
              <a:t> </a:t>
            </a:r>
            <a:r>
              <a:rPr lang="en-US" dirty="0" err="1" smtClean="0"/>
              <a:t>antiferromagnet</a:t>
            </a:r>
            <a:endParaRPr lang="en-US" dirty="0"/>
          </a:p>
        </p:txBody>
      </p:sp>
      <p:pic>
        <p:nvPicPr>
          <p:cNvPr id="7" name="Picture 6" descr="P12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19" y="1358969"/>
            <a:ext cx="4152056" cy="2883940"/>
          </a:xfrm>
          <a:prstGeom prst="rect">
            <a:avLst/>
          </a:prstGeom>
        </p:spPr>
      </p:pic>
      <p:pic>
        <p:nvPicPr>
          <p:cNvPr id="9" name="Picture 8" descr="240px-Herbertsmithite-1631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8" y="0"/>
            <a:ext cx="1720516" cy="1785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072" y="5543168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Herbertsmithite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83" y="5097537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ZnCu</a:t>
            </a:r>
            <a:r>
              <a:rPr lang="en-US" sz="2400" baseline="-25000" dirty="0" smtClean="0">
                <a:latin typeface="Chalkboard"/>
                <a:cs typeface="Chalkboard"/>
              </a:rPr>
              <a:t>3</a:t>
            </a:r>
            <a:r>
              <a:rPr lang="en-US" sz="2400" dirty="0" smtClean="0">
                <a:latin typeface="Chalkboard"/>
                <a:cs typeface="Chalkboard"/>
              </a:rPr>
              <a:t>(OH)</a:t>
            </a:r>
            <a:r>
              <a:rPr lang="en-US" sz="2400" baseline="-25000" dirty="0" smtClean="0">
                <a:latin typeface="Chalkboard"/>
                <a:cs typeface="Chalkboard"/>
              </a:rPr>
              <a:t>6</a:t>
            </a:r>
            <a:r>
              <a:rPr lang="en-US" sz="2400" dirty="0" smtClean="0">
                <a:latin typeface="Chalkboard"/>
                <a:cs typeface="Chalkboard"/>
              </a:rPr>
              <a:t>Cl</a:t>
            </a:r>
            <a:r>
              <a:rPr lang="en-US" sz="2400" baseline="-25000" dirty="0" smtClean="0">
                <a:latin typeface="Chalkboard"/>
                <a:cs typeface="Chalkboard"/>
              </a:rPr>
              <a:t>2</a:t>
            </a:r>
            <a:endParaRPr lang="en-US" sz="2400" dirty="0">
              <a:latin typeface="Chalkboard"/>
              <a:cs typeface="Chalkboar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7020" t="13413" r="18736" b="19191"/>
          <a:stretch/>
        </p:blipFill>
        <p:spPr>
          <a:xfrm>
            <a:off x="-8468" y="1865390"/>
            <a:ext cx="3474539" cy="273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616" y="3958645"/>
            <a:ext cx="6585356" cy="2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ified_blackboard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>
            <a:latin typeface="Chalkboard"/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modified_blackboard.thmx</Template>
  <TotalTime>1598</TotalTime>
  <Words>1944</Words>
  <Application>Microsoft Macintosh PowerPoint</Application>
  <PresentationFormat>On-screen Show (4:3)</PresentationFormat>
  <Paragraphs>256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modified_blackboard</vt:lpstr>
      <vt:lpstr>quantum information and convex optimization</vt:lpstr>
      <vt:lpstr>outline</vt:lpstr>
      <vt:lpstr>quantum information ≈ noncommutative probability</vt:lpstr>
      <vt:lpstr>bipartite states</vt:lpstr>
      <vt:lpstr>entanglement and optimization</vt:lpstr>
      <vt:lpstr>complexity of hSep</vt:lpstr>
      <vt:lpstr>multipartite states</vt:lpstr>
      <vt:lpstr>local Hamiltonians</vt:lpstr>
      <vt:lpstr>kagome antiferromagnet</vt:lpstr>
      <vt:lpstr>quantum marginal problem</vt:lpstr>
      <vt:lpstr>Other Hamiltonian problems</vt:lpstr>
      <vt:lpstr>SOS hierarchies for q info</vt:lpstr>
      <vt:lpstr>1. SOS hierarchies for Sep</vt:lpstr>
      <vt:lpstr>2. SOS hierarchies for λmin</vt:lpstr>
      <vt:lpstr>classical analogue of Sep</vt:lpstr>
      <vt:lpstr> Nash equilibria</vt:lpstr>
      <vt:lpstr>finding (approximate) Nash eq</vt:lpstr>
      <vt:lpstr>algorithm for approx Nash</vt:lpstr>
      <vt:lpstr>SOS results for hSep</vt:lpstr>
      <vt:lpstr>SOS results for λmin</vt:lpstr>
      <vt:lpstr>net-based algorithms</vt:lpstr>
      <vt:lpstr>nets for Banach spaces</vt:lpstr>
      <vt:lpstr>ε-nets vs. SOS</vt:lpstr>
      <vt:lpstr>questions / 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information and convex optimization</dc:title>
  <dc:creator>Aram Harrow</dc:creator>
  <cp:lastModifiedBy>Aram Harrow</cp:lastModifiedBy>
  <cp:revision>61</cp:revision>
  <dcterms:created xsi:type="dcterms:W3CDTF">2014-09-24T18:20:01Z</dcterms:created>
  <dcterms:modified xsi:type="dcterms:W3CDTF">2014-09-26T17:29:26Z</dcterms:modified>
</cp:coreProperties>
</file>