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23"/>
  </p:notesMasterIdLst>
  <p:sldIdLst>
    <p:sldId id="256" r:id="rId2"/>
    <p:sldId id="269" r:id="rId3"/>
    <p:sldId id="270" r:id="rId4"/>
    <p:sldId id="259" r:id="rId5"/>
    <p:sldId id="260" r:id="rId6"/>
    <p:sldId id="272" r:id="rId7"/>
    <p:sldId id="273" r:id="rId8"/>
    <p:sldId id="274" r:id="rId9"/>
    <p:sldId id="275" r:id="rId10"/>
    <p:sldId id="277" r:id="rId11"/>
    <p:sldId id="261" r:id="rId12"/>
    <p:sldId id="276" r:id="rId13"/>
    <p:sldId id="278" r:id="rId14"/>
    <p:sldId id="279" r:id="rId15"/>
    <p:sldId id="280" r:id="rId16"/>
    <p:sldId id="262" r:id="rId17"/>
    <p:sldId id="263" r:id="rId18"/>
    <p:sldId id="264" r:id="rId19"/>
    <p:sldId id="265" r:id="rId20"/>
    <p:sldId id="267" r:id="rId21"/>
    <p:sldId id="26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456" autoAdjust="0"/>
  </p:normalViewPr>
  <p:slideViewPr>
    <p:cSldViewPr snapToGrid="0" snapToObjects="1">
      <p:cViewPr varScale="1">
        <p:scale>
          <a:sx n="64" d="100"/>
          <a:sy n="64" d="100"/>
        </p:scale>
        <p:origin x="-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C399F6-B04F-8D48-B548-2025ED987E14}" type="datetimeFigureOut">
              <a:t>11/27/13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90F3BC-8CC5-F84F-9A60-8A8EF530873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5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why interesting?</a:t>
            </a:r>
          </a:p>
          <a:p>
            <a:pPr marL="228600" indent="-228600">
              <a:buAutoNum type="arabicPeriod"/>
            </a:pPr>
            <a:r>
              <a:rPr lang="en-US" baseline="0"/>
              <a:t>same as classical, constant error is the most relevant approximation regime and we want to know the complexity</a:t>
            </a:r>
          </a:p>
          <a:p>
            <a:pPr marL="228600" indent="-228600">
              <a:buAutoNum type="arabicPeriod"/>
            </a:pPr>
            <a:r>
              <a:rPr lang="en-US" baseline="0"/>
              <a:t>existence of NP witnesses is important for theoretical physics</a:t>
            </a:r>
          </a:p>
          <a:p>
            <a:pPr marL="228600" indent="-228600">
              <a:buAutoNum type="arabicPeriod"/>
            </a:pPr>
            <a:r>
              <a:rPr lang="en-US" baseline="0"/>
              <a:t>robustness of quantum effects to nonzero temperature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C88C2-F636-3544-A866-25EEC6E3DE1A}" type="slidenum"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01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5248"/>
            <a:ext cx="7772400" cy="97840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87782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82" y="969264"/>
            <a:ext cx="3657600" cy="1161288"/>
          </a:xfrm>
        </p:spPr>
        <p:txBody>
          <a:bodyPr anchor="b">
            <a:noAutofit/>
          </a:bodyPr>
          <a:lstStyle>
            <a:lvl1pPr algn="l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3388" y="510988"/>
            <a:ext cx="3657600" cy="5553636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853" y="2130552"/>
            <a:ext cx="3657600" cy="358444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1376"/>
            <a:ext cx="7776882" cy="1014984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457199"/>
            <a:ext cx="5486400" cy="3644153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ybo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5141"/>
            <a:ext cx="7776882" cy="1013011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68580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>
            <a:off x="341249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>
            <a:off x="341249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16"/>
          </p:nvPr>
        </p:nvSpPr>
        <p:spPr>
          <a:xfrm>
            <a:off x="613918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7"/>
          </p:nvPr>
        </p:nvSpPr>
        <p:spPr>
          <a:xfrm>
            <a:off x="613918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3400"/>
            <a:ext cx="1600200" cy="5592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6019800" cy="55927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7772400" cy="977153"/>
          </a:xfrm>
        </p:spPr>
        <p:txBody>
          <a:bodyPr anchor="b" anchorCtr="0"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257800"/>
            <a:ext cx="7770813" cy="874058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540000">
            <a:off x="2056196" y="424650"/>
            <a:ext cx="5031609" cy="337580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743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56647"/>
            <a:ext cx="7770813" cy="1281953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4733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5526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5526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86205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36966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5" y="971550"/>
            <a:ext cx="3657600" cy="1162050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457200"/>
            <a:ext cx="3657600" cy="56689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5" y="2133601"/>
            <a:ext cx="3657600" cy="358140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52600"/>
            <a:ext cx="7770813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2043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</a:defRPr>
            </a:lvl1pPr>
          </a:lstStyle>
          <a:p>
            <a:fld id="{8E36636D-D922-432D-A958-524484B5923D}" type="datetimeFigureOut">
              <a:rPr lang="en-US" smtClean="0"/>
              <a:pPr/>
              <a:t>11/27/13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91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Chalkboard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Tx/>
        <a:buBlip>
          <a:blip r:embed="rId16"/>
        </a:buBlip>
        <a:defRPr sz="22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Chalkboard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20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Chalkboard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Chalkboard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Chalkboard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Chalkboard"/>
          <a:ea typeface="+mn-ea"/>
          <a:cs typeface="+mn-cs"/>
        </a:defRPr>
      </a:lvl5pPr>
      <a:lvl6pPr marL="20558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6pPr>
      <a:lvl7pPr marL="23987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7pPr>
      <a:lvl8pPr marL="2743200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8pPr>
      <a:lvl9pPr marL="3087688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Relationship Id="rId3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4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4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Relationship Id="rId3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Relationship Id="rId3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14655"/>
            <a:ext cx="7772400" cy="2605052"/>
          </a:xfrm>
        </p:spPr>
        <p:txBody>
          <a:bodyPr/>
          <a:lstStyle/>
          <a:p>
            <a:r>
              <a:rPr lang="en-US"/>
              <a:t>Product-state approximations to quantum ground states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59059" y="4385392"/>
            <a:ext cx="3625882" cy="965608"/>
          </a:xfrm>
        </p:spPr>
        <p:txBody>
          <a:bodyPr>
            <a:normAutofit/>
          </a:bodyPr>
          <a:lstStyle/>
          <a:p>
            <a:r>
              <a:rPr lang="en-US"/>
              <a:t>Fernando Brandão (UCL)</a:t>
            </a:r>
          </a:p>
          <a:p>
            <a:r>
              <a:rPr lang="en-US"/>
              <a:t>Aram Harrow (MIT)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79027" y="5541500"/>
            <a:ext cx="2294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  <a:latin typeface="Chalkboard"/>
                <a:cs typeface="Chalkboard"/>
              </a:rPr>
              <a:t>arXiv:</a:t>
            </a:r>
            <a:r>
              <a:rPr lang="en-US" sz="2400" dirty="0" smtClean="0">
                <a:solidFill>
                  <a:srgbClr val="FFFF00"/>
                </a:solidFill>
                <a:latin typeface="Chalkboard"/>
                <a:cs typeface="Chalkboard"/>
              </a:rPr>
              <a:t>1310.0017</a:t>
            </a:r>
            <a:endParaRPr lang="en-US" sz="2400" dirty="0">
              <a:solidFill>
                <a:srgbClr val="FFFF00"/>
              </a:solidFill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934908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/>
              <a:t>result 1: high-degree in NP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53267" y="4640311"/>
            <a:ext cx="8704983" cy="1455689"/>
          </a:xfrm>
          <a:prstGeom prst="round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u="sng" dirty="0" smtClean="0">
                <a:latin typeface="Chalkboard"/>
                <a:cs typeface="Chalkboard"/>
              </a:rPr>
              <a:t>Corollary</a:t>
            </a:r>
            <a:endParaRPr lang="en-US" sz="2400" u="sng" dirty="0">
              <a:latin typeface="Chalkboard"/>
              <a:cs typeface="Chalkboard"/>
            </a:endParaRPr>
          </a:p>
          <a:p>
            <a:r>
              <a:rPr lang="en-US" sz="2400" dirty="0" smtClean="0">
                <a:latin typeface="Chalkboard"/>
                <a:cs typeface="Chalkboard"/>
              </a:rPr>
              <a:t>The ground-state energy can be approximated to accuracy</a:t>
            </a:r>
            <a:br>
              <a:rPr lang="en-US" sz="2400" dirty="0" smtClean="0">
                <a:latin typeface="Chalkboard"/>
                <a:cs typeface="Chalkboard"/>
              </a:rPr>
            </a:br>
            <a:r>
              <a:rPr lang="en-US" sz="2400" dirty="0" smtClean="0">
                <a:latin typeface="Chalkboard"/>
                <a:cs typeface="Chalkboard"/>
              </a:rPr>
              <a:t>O(d</a:t>
            </a:r>
            <a:r>
              <a:rPr lang="en-US" sz="2400" baseline="30000" dirty="0" smtClean="0">
                <a:latin typeface="Chalkboard"/>
                <a:cs typeface="Chalkboard"/>
              </a:rPr>
              <a:t>2/3</a:t>
            </a:r>
            <a:r>
              <a:rPr lang="en-US" sz="2400" dirty="0" smtClean="0">
                <a:latin typeface="Chalkboard"/>
                <a:cs typeface="Chalkboard"/>
              </a:rPr>
              <a:t> / D</a:t>
            </a:r>
            <a:r>
              <a:rPr lang="en-US" sz="2400" baseline="30000" dirty="0" smtClean="0">
                <a:latin typeface="Chalkboard"/>
                <a:cs typeface="Chalkboard"/>
              </a:rPr>
              <a:t>1/3</a:t>
            </a:r>
            <a:r>
              <a:rPr lang="en-US" sz="2400" dirty="0" smtClean="0">
                <a:latin typeface="Chalkboard"/>
                <a:cs typeface="Chalkboard"/>
              </a:rPr>
              <a:t>) in </a:t>
            </a:r>
            <a:r>
              <a:rPr lang="en-US" sz="2400" dirty="0" smtClean="0">
                <a:solidFill>
                  <a:schemeClr val="accent4"/>
                </a:solidFill>
                <a:latin typeface="Chalkboard"/>
                <a:cs typeface="Chalkboard"/>
              </a:rPr>
              <a:t>NP</a:t>
            </a:r>
            <a:r>
              <a:rPr lang="en-US" sz="2400" dirty="0" smtClean="0">
                <a:latin typeface="Chalkboard"/>
                <a:cs typeface="Chalkboard"/>
              </a:rPr>
              <a:t>.</a:t>
            </a:r>
            <a:endParaRPr lang="en-US" sz="2000" dirty="0">
              <a:latin typeface="Chalkboard"/>
              <a:cs typeface="Chalkboard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44677" y="1703294"/>
            <a:ext cx="8058681" cy="2446268"/>
          </a:xfrm>
          <a:prstGeom prst="round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u="sng" dirty="0">
                <a:latin typeface="Chalkboard"/>
                <a:cs typeface="Chalkboard"/>
              </a:rPr>
              <a:t>Theorem</a:t>
            </a:r>
          </a:p>
          <a:p>
            <a:r>
              <a:rPr lang="en-US" sz="2400" dirty="0" smtClean="0">
                <a:latin typeface="Chalkboard"/>
                <a:cs typeface="Chalkboard"/>
              </a:rPr>
              <a:t>If </a:t>
            </a:r>
            <a:r>
              <a:rPr lang="en-US" sz="2400" dirty="0" smtClean="0">
                <a:solidFill>
                  <a:srgbClr val="FFFF00"/>
                </a:solidFill>
                <a:latin typeface="Chalkboard"/>
                <a:cs typeface="Chalkboard"/>
              </a:rPr>
              <a:t>H</a:t>
            </a:r>
            <a:r>
              <a:rPr lang="en-US" sz="2400" dirty="0" smtClean="0">
                <a:latin typeface="Chalkboard"/>
                <a:cs typeface="Chalkboard"/>
              </a:rPr>
              <a:t> is a 2-local Hamiltonian on a </a:t>
            </a:r>
            <a:r>
              <a:rPr lang="en-US" sz="2400" dirty="0" smtClean="0">
                <a:solidFill>
                  <a:srgbClr val="FFFF00"/>
                </a:solidFill>
                <a:latin typeface="Chalkboard"/>
                <a:cs typeface="Chalkboard"/>
              </a:rPr>
              <a:t>D</a:t>
            </a:r>
            <a:r>
              <a:rPr lang="en-US" sz="2400" dirty="0" smtClean="0">
                <a:latin typeface="Chalkboard"/>
                <a:cs typeface="Chalkboard"/>
              </a:rPr>
              <a:t>-regular graph of </a:t>
            </a:r>
            <a:r>
              <a:rPr lang="en-US" sz="2400" dirty="0" smtClean="0">
                <a:solidFill>
                  <a:srgbClr val="FFFF00"/>
                </a:solidFill>
                <a:latin typeface="Chalkboard"/>
                <a:cs typeface="Chalkboard"/>
              </a:rPr>
              <a:t>n</a:t>
            </a:r>
            <a:r>
              <a:rPr lang="en-US" sz="2400" dirty="0" smtClean="0">
                <a:latin typeface="Chalkboard"/>
                <a:cs typeface="Chalkboard"/>
              </a:rPr>
              <a:t> </a:t>
            </a:r>
            <a:r>
              <a:rPr lang="en-US" sz="2400" dirty="0" err="1" smtClean="0">
                <a:latin typeface="Chalkboard"/>
                <a:cs typeface="Chalkboard"/>
              </a:rPr>
              <a:t>qu</a:t>
            </a:r>
            <a:r>
              <a:rPr lang="en-US" sz="2400" dirty="0" err="1" smtClean="0">
                <a:solidFill>
                  <a:srgbClr val="FFFF00"/>
                </a:solidFill>
                <a:latin typeface="Chalkboard"/>
                <a:cs typeface="Chalkboard"/>
              </a:rPr>
              <a:t>d</a:t>
            </a:r>
            <a:r>
              <a:rPr lang="en-US" sz="2400" dirty="0" err="1" smtClean="0">
                <a:latin typeface="Chalkboard"/>
                <a:cs typeface="Chalkboard"/>
              </a:rPr>
              <a:t>its</a:t>
            </a:r>
            <a:r>
              <a:rPr lang="en-US" sz="2400" dirty="0" smtClean="0">
                <a:latin typeface="Chalkboard"/>
                <a:cs typeface="Chalkboard"/>
              </a:rPr>
              <a:t>, then there exists a </a:t>
            </a:r>
            <a:r>
              <a:rPr lang="en-US" sz="2400" dirty="0">
                <a:latin typeface="Chalkboard"/>
                <a:cs typeface="Chalkboard"/>
              </a:rPr>
              <a:t>product state</a:t>
            </a:r>
            <a:br>
              <a:rPr lang="en-US" sz="2400" dirty="0">
                <a:latin typeface="Chalkboard"/>
                <a:cs typeface="Chalkboard"/>
              </a:rPr>
            </a:br>
            <a:r>
              <a:rPr lang="en-US" sz="2400" dirty="0">
                <a:solidFill>
                  <a:srgbClr val="FFFF00"/>
                </a:solidFill>
                <a:latin typeface="Chalkboard"/>
                <a:cs typeface="Chalkboard"/>
              </a:rPr>
              <a:t>|</a:t>
            </a:r>
            <a:r>
              <a:rPr lang="en-US" sz="2400" dirty="0" err="1">
                <a:solidFill>
                  <a:srgbClr val="FFFF00"/>
                </a:solidFill>
                <a:latin typeface="Chalkboard"/>
                <a:cs typeface="Chalkboard"/>
              </a:rPr>
              <a:t>ψ</a:t>
            </a:r>
            <a:r>
              <a:rPr lang="en-US" sz="2400" dirty="0">
                <a:solidFill>
                  <a:srgbClr val="FFFF00"/>
                </a:solidFill>
                <a:latin typeface="Chalkboard"/>
                <a:cs typeface="Chalkboard"/>
              </a:rPr>
              <a:t>⟩</a:t>
            </a:r>
            <a:r>
              <a:rPr lang="en-US" sz="2400" dirty="0">
                <a:latin typeface="Chalkboard"/>
                <a:cs typeface="Chalkboard"/>
              </a:rPr>
              <a:t> = |ψ</a:t>
            </a:r>
            <a:r>
              <a:rPr lang="en-US" sz="2400" baseline="-25000" dirty="0">
                <a:latin typeface="Chalkboard"/>
                <a:cs typeface="Chalkboard"/>
              </a:rPr>
              <a:t>1</a:t>
            </a:r>
            <a:r>
              <a:rPr lang="en-US" sz="2400" dirty="0">
                <a:latin typeface="Chalkboard"/>
                <a:cs typeface="Chalkboard"/>
              </a:rPr>
              <a:t>⟩ </a:t>
            </a:r>
            <a:r>
              <a:rPr lang="en-US" sz="2400" dirty="0">
                <a:latin typeface="cmsy10"/>
                <a:ea typeface="cmsy10"/>
                <a:cs typeface="cmsy10"/>
              </a:rPr>
              <a:t>­</a:t>
            </a:r>
            <a:r>
              <a:rPr lang="en-US" sz="2400" dirty="0">
                <a:latin typeface="Chalkboard"/>
                <a:cs typeface="Chalkboard"/>
              </a:rPr>
              <a:t> … </a:t>
            </a:r>
            <a:r>
              <a:rPr lang="en-US" sz="2400" dirty="0">
                <a:latin typeface="cmsy10"/>
                <a:ea typeface="cmsy10"/>
                <a:cs typeface="cmsy10"/>
              </a:rPr>
              <a:t>­</a:t>
            </a:r>
            <a:r>
              <a:rPr lang="en-US" sz="2400" dirty="0">
                <a:latin typeface="Chalkboard"/>
                <a:cs typeface="Chalkboard"/>
              </a:rPr>
              <a:t> |</a:t>
            </a:r>
            <a:r>
              <a:rPr lang="en-US" sz="2400" dirty="0" err="1">
                <a:latin typeface="Chalkboard"/>
                <a:cs typeface="Chalkboard"/>
              </a:rPr>
              <a:t>ψ</a:t>
            </a:r>
            <a:r>
              <a:rPr lang="en-US" sz="2400" baseline="-25000" dirty="0" err="1">
                <a:latin typeface="Chalkboard"/>
                <a:cs typeface="Chalkboard"/>
              </a:rPr>
              <a:t>n</a:t>
            </a:r>
            <a:r>
              <a:rPr lang="en-US" sz="2400" dirty="0">
                <a:latin typeface="Chalkboard"/>
                <a:cs typeface="Chalkboard"/>
              </a:rPr>
              <a:t>⟩ </a:t>
            </a:r>
            <a:r>
              <a:rPr lang="en-US" sz="2400" dirty="0" smtClean="0">
                <a:latin typeface="Chalkboard"/>
                <a:cs typeface="Chalkboard"/>
              </a:rPr>
              <a:t>such that</a:t>
            </a:r>
          </a:p>
          <a:p>
            <a:endParaRPr lang="en-US" sz="2400" dirty="0" smtClean="0">
              <a:latin typeface="Chalkboard"/>
              <a:cs typeface="Chalkboard"/>
            </a:endParaRPr>
          </a:p>
          <a:p>
            <a:r>
              <a:rPr lang="en-US" sz="2400" dirty="0" err="1" smtClean="0">
                <a:solidFill>
                  <a:schemeClr val="tx1"/>
                </a:solidFill>
                <a:latin typeface="Chalkboard"/>
                <a:cs typeface="Chalkboard"/>
              </a:rPr>
              <a:t>λ</a:t>
            </a:r>
            <a:r>
              <a:rPr lang="en-US" sz="2400" baseline="-25000" dirty="0" err="1" smtClean="0">
                <a:solidFill>
                  <a:schemeClr val="tx1"/>
                </a:solidFill>
                <a:latin typeface="Chalkboard"/>
                <a:cs typeface="Chalkboard"/>
              </a:rPr>
              <a:t>min</a:t>
            </a:r>
            <a:r>
              <a:rPr lang="en-US" sz="2400" dirty="0" smtClean="0">
                <a:solidFill>
                  <a:schemeClr val="tx1"/>
                </a:solidFill>
                <a:latin typeface="Chalkboard"/>
                <a:cs typeface="Chalkboard"/>
              </a:rPr>
              <a:t> ≤ </a:t>
            </a:r>
            <a:r>
              <a:rPr lang="en-US" sz="2400" dirty="0">
                <a:solidFill>
                  <a:schemeClr val="tx1"/>
                </a:solidFill>
                <a:latin typeface="Chalkboard"/>
                <a:cs typeface="Chalkboard"/>
              </a:rPr>
              <a:t>⟨</a:t>
            </a:r>
            <a:r>
              <a:rPr lang="en-US" sz="2400" dirty="0" err="1">
                <a:solidFill>
                  <a:schemeClr val="tx1"/>
                </a:solidFill>
                <a:latin typeface="Chalkboard"/>
                <a:cs typeface="Chalkboard"/>
              </a:rPr>
              <a:t>ψ|H|ψ</a:t>
            </a:r>
            <a:r>
              <a:rPr lang="en-US" sz="2400" dirty="0" smtClean="0">
                <a:solidFill>
                  <a:schemeClr val="tx1"/>
                </a:solidFill>
                <a:latin typeface="Chalkboard"/>
                <a:cs typeface="Chalkboard"/>
              </a:rPr>
              <a:t>⟩ ≤ </a:t>
            </a:r>
            <a:r>
              <a:rPr lang="en-US" sz="2400" dirty="0" err="1" smtClean="0">
                <a:solidFill>
                  <a:schemeClr val="tx1"/>
                </a:solidFill>
                <a:latin typeface="Chalkboard"/>
                <a:cs typeface="Chalkboard"/>
              </a:rPr>
              <a:t>λ</a:t>
            </a:r>
            <a:r>
              <a:rPr lang="en-US" sz="2400" baseline="-25000" dirty="0" err="1" smtClean="0">
                <a:solidFill>
                  <a:schemeClr val="tx1"/>
                </a:solidFill>
                <a:latin typeface="Chalkboard"/>
                <a:cs typeface="Chalkboard"/>
              </a:rPr>
              <a:t>min</a:t>
            </a:r>
            <a:r>
              <a:rPr lang="en-US" sz="2400" baseline="-25000" dirty="0" smtClean="0">
                <a:solidFill>
                  <a:schemeClr val="tx1"/>
                </a:solidFill>
                <a:latin typeface="Chalkboard"/>
                <a:cs typeface="Chalkboard"/>
              </a:rPr>
              <a:t> </a:t>
            </a:r>
            <a:r>
              <a:rPr lang="en-US" sz="2400" baseline="30000" dirty="0" smtClean="0">
                <a:solidFill>
                  <a:schemeClr val="tx1"/>
                </a:solidFill>
                <a:latin typeface="Chalkboard"/>
                <a:cs typeface="Chalkboard"/>
              </a:rPr>
              <a:t>+</a:t>
            </a:r>
            <a:r>
              <a:rPr lang="en-US" sz="2400" dirty="0" smtClean="0">
                <a:solidFill>
                  <a:schemeClr val="tx1"/>
                </a:solidFill>
                <a:latin typeface="Chalkboard"/>
                <a:cs typeface="Chalkboard"/>
              </a:rPr>
              <a:t> O(d</a:t>
            </a:r>
            <a:r>
              <a:rPr lang="en-US" sz="2400" baseline="30000" dirty="0" smtClean="0">
                <a:solidFill>
                  <a:schemeClr val="tx1"/>
                </a:solidFill>
                <a:latin typeface="Chalkboard"/>
                <a:cs typeface="Chalkboard"/>
              </a:rPr>
              <a:t>2</a:t>
            </a:r>
            <a:r>
              <a:rPr lang="en-US" sz="2400" baseline="30000" dirty="0">
                <a:solidFill>
                  <a:schemeClr val="tx1"/>
                </a:solidFill>
                <a:latin typeface="Chalkboard"/>
                <a:cs typeface="Chalkboard"/>
              </a:rPr>
              <a:t>/3</a:t>
            </a:r>
            <a:r>
              <a:rPr lang="en-US" sz="2400" dirty="0">
                <a:solidFill>
                  <a:schemeClr val="tx1"/>
                </a:solidFill>
                <a:latin typeface="Chalkboard"/>
                <a:cs typeface="Chalkboard"/>
              </a:rPr>
              <a:t> / D</a:t>
            </a:r>
            <a:r>
              <a:rPr lang="en-US" sz="2400" baseline="30000" dirty="0">
                <a:solidFill>
                  <a:schemeClr val="tx1"/>
                </a:solidFill>
                <a:latin typeface="Chalkboard"/>
                <a:cs typeface="Chalkboard"/>
              </a:rPr>
              <a:t>1/</a:t>
            </a:r>
            <a:r>
              <a:rPr lang="en-US" sz="2400" baseline="30000" dirty="0" smtClean="0">
                <a:solidFill>
                  <a:schemeClr val="tx1"/>
                </a:solidFill>
                <a:latin typeface="Chalkboard"/>
                <a:cs typeface="Chalkboard"/>
              </a:rPr>
              <a:t>3</a:t>
            </a:r>
            <a:r>
              <a:rPr lang="en-US" sz="2400" dirty="0" smtClean="0">
                <a:solidFill>
                  <a:schemeClr val="tx1"/>
                </a:solidFill>
                <a:latin typeface="Chalkboard"/>
                <a:cs typeface="Chalkboard"/>
              </a:rPr>
              <a:t>)</a:t>
            </a:r>
            <a:endParaRPr lang="en-US" sz="2000" dirty="0">
              <a:solidFill>
                <a:schemeClr val="tx1"/>
              </a:solidFill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42699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intuition: mean-field theory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967619" y="1862667"/>
            <a:ext cx="2586329" cy="108857"/>
            <a:chOff x="967619" y="1862667"/>
            <a:chExt cx="2586329" cy="108857"/>
          </a:xfrm>
        </p:grpSpPr>
        <p:sp>
          <p:nvSpPr>
            <p:cNvPr id="4" name="Oval 3"/>
            <p:cNvSpPr/>
            <p:nvPr/>
          </p:nvSpPr>
          <p:spPr>
            <a:xfrm>
              <a:off x="967619" y="1862667"/>
              <a:ext cx="108857" cy="1088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1380531" y="1862667"/>
              <a:ext cx="108857" cy="1088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1793443" y="1862667"/>
              <a:ext cx="108857" cy="1088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206355" y="1862667"/>
              <a:ext cx="108857" cy="1088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2619267" y="1862667"/>
              <a:ext cx="108857" cy="1088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032179" y="1862667"/>
              <a:ext cx="108857" cy="1088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3445091" y="1862667"/>
              <a:ext cx="108857" cy="1088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>
              <a:stCxn id="10" idx="2"/>
              <a:endCxn id="4" idx="6"/>
            </p:cNvCxnSpPr>
            <p:nvPr/>
          </p:nvCxnSpPr>
          <p:spPr>
            <a:xfrm flipH="1">
              <a:off x="1076476" y="1917096"/>
              <a:ext cx="236861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326571" y="1732430"/>
            <a:ext cx="518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Chalkboard"/>
                <a:cs typeface="Chalkboard"/>
              </a:rPr>
              <a:t>1-D</a:t>
            </a:r>
          </a:p>
        </p:txBody>
      </p:sp>
      <p:grpSp>
        <p:nvGrpSpPr>
          <p:cNvPr id="108" name="Group 107"/>
          <p:cNvGrpSpPr/>
          <p:nvPr/>
        </p:nvGrpSpPr>
        <p:grpSpPr>
          <a:xfrm>
            <a:off x="1680624" y="2552747"/>
            <a:ext cx="1760505" cy="1238737"/>
            <a:chOff x="2151926" y="2510414"/>
            <a:chExt cx="1760505" cy="1238737"/>
          </a:xfrm>
        </p:grpSpPr>
        <p:grpSp>
          <p:nvGrpSpPr>
            <p:cNvPr id="32" name="Group 31"/>
            <p:cNvGrpSpPr/>
            <p:nvPr/>
          </p:nvGrpSpPr>
          <p:grpSpPr>
            <a:xfrm>
              <a:off x="2151926" y="2510414"/>
              <a:ext cx="1760505" cy="108857"/>
              <a:chOff x="1011162" y="2849638"/>
              <a:chExt cx="1760505" cy="108857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011162" y="2849638"/>
                <a:ext cx="108857" cy="108857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424074" y="2849638"/>
                <a:ext cx="108857" cy="108857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836986" y="2849638"/>
                <a:ext cx="108857" cy="108857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2249898" y="2849638"/>
                <a:ext cx="108857" cy="108857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662810" y="2849638"/>
                <a:ext cx="108857" cy="108857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4" name="Straight Connector 23"/>
              <p:cNvCxnSpPr>
                <a:stCxn id="21" idx="2"/>
                <a:endCxn id="17" idx="6"/>
              </p:cNvCxnSpPr>
              <p:nvPr/>
            </p:nvCxnSpPr>
            <p:spPr>
              <a:xfrm flipH="1">
                <a:off x="1120019" y="2904067"/>
                <a:ext cx="1542791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oup 32"/>
            <p:cNvGrpSpPr/>
            <p:nvPr/>
          </p:nvGrpSpPr>
          <p:grpSpPr>
            <a:xfrm>
              <a:off x="2151926" y="2792884"/>
              <a:ext cx="1760505" cy="108857"/>
              <a:chOff x="1011162" y="2849638"/>
              <a:chExt cx="1760505" cy="108857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011162" y="2849638"/>
                <a:ext cx="108857" cy="108857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1424074" y="2849638"/>
                <a:ext cx="108857" cy="108857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1836986" y="2849638"/>
                <a:ext cx="108857" cy="108857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2249898" y="2849638"/>
                <a:ext cx="108857" cy="108857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2662810" y="2849638"/>
                <a:ext cx="108857" cy="108857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9" name="Straight Connector 38"/>
              <p:cNvCxnSpPr>
                <a:stCxn id="38" idx="2"/>
                <a:endCxn id="34" idx="6"/>
              </p:cNvCxnSpPr>
              <p:nvPr/>
            </p:nvCxnSpPr>
            <p:spPr>
              <a:xfrm flipH="1">
                <a:off x="1120019" y="2904067"/>
                <a:ext cx="1542791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Group 39"/>
            <p:cNvGrpSpPr/>
            <p:nvPr/>
          </p:nvGrpSpPr>
          <p:grpSpPr>
            <a:xfrm>
              <a:off x="2151926" y="3075354"/>
              <a:ext cx="1760505" cy="108857"/>
              <a:chOff x="1011162" y="2849638"/>
              <a:chExt cx="1760505" cy="108857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1011162" y="2849638"/>
                <a:ext cx="108857" cy="108857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1424074" y="2849638"/>
                <a:ext cx="108857" cy="108857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1836986" y="2849638"/>
                <a:ext cx="108857" cy="108857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2249898" y="2849638"/>
                <a:ext cx="108857" cy="108857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2662810" y="2849638"/>
                <a:ext cx="108857" cy="108857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6" name="Straight Connector 45"/>
              <p:cNvCxnSpPr>
                <a:stCxn id="45" idx="2"/>
                <a:endCxn id="41" idx="6"/>
              </p:cNvCxnSpPr>
              <p:nvPr/>
            </p:nvCxnSpPr>
            <p:spPr>
              <a:xfrm flipH="1">
                <a:off x="1120019" y="2904067"/>
                <a:ext cx="1542791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oup 46"/>
            <p:cNvGrpSpPr/>
            <p:nvPr/>
          </p:nvGrpSpPr>
          <p:grpSpPr>
            <a:xfrm>
              <a:off x="2151926" y="3357824"/>
              <a:ext cx="1760505" cy="108857"/>
              <a:chOff x="1011162" y="2849638"/>
              <a:chExt cx="1760505" cy="108857"/>
            </a:xfrm>
          </p:grpSpPr>
          <p:sp>
            <p:nvSpPr>
              <p:cNvPr id="48" name="Oval 47"/>
              <p:cNvSpPr/>
              <p:nvPr/>
            </p:nvSpPr>
            <p:spPr>
              <a:xfrm>
                <a:off x="1011162" y="2849638"/>
                <a:ext cx="108857" cy="108857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1424074" y="2849638"/>
                <a:ext cx="108857" cy="108857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1836986" y="2849638"/>
                <a:ext cx="108857" cy="108857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2249898" y="2849638"/>
                <a:ext cx="108857" cy="108857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2662810" y="2849638"/>
                <a:ext cx="108857" cy="108857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3" name="Straight Connector 52"/>
              <p:cNvCxnSpPr>
                <a:stCxn id="52" idx="2"/>
                <a:endCxn id="48" idx="6"/>
              </p:cNvCxnSpPr>
              <p:nvPr/>
            </p:nvCxnSpPr>
            <p:spPr>
              <a:xfrm flipH="1">
                <a:off x="1120019" y="2904067"/>
                <a:ext cx="1542791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Group 53"/>
            <p:cNvGrpSpPr/>
            <p:nvPr/>
          </p:nvGrpSpPr>
          <p:grpSpPr>
            <a:xfrm>
              <a:off x="2151926" y="3640294"/>
              <a:ext cx="1760505" cy="108857"/>
              <a:chOff x="1011162" y="2849638"/>
              <a:chExt cx="1760505" cy="108857"/>
            </a:xfrm>
          </p:grpSpPr>
          <p:sp>
            <p:nvSpPr>
              <p:cNvPr id="55" name="Oval 54"/>
              <p:cNvSpPr/>
              <p:nvPr/>
            </p:nvSpPr>
            <p:spPr>
              <a:xfrm>
                <a:off x="1011162" y="2849638"/>
                <a:ext cx="108857" cy="108857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1424074" y="2849638"/>
                <a:ext cx="108857" cy="108857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1836986" y="2849638"/>
                <a:ext cx="108857" cy="108857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2249898" y="2849638"/>
                <a:ext cx="108857" cy="108857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2662810" y="2849638"/>
                <a:ext cx="108857" cy="108857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0" name="Straight Connector 59"/>
              <p:cNvCxnSpPr>
                <a:stCxn id="59" idx="2"/>
                <a:endCxn id="55" idx="6"/>
              </p:cNvCxnSpPr>
              <p:nvPr/>
            </p:nvCxnSpPr>
            <p:spPr>
              <a:xfrm flipH="1">
                <a:off x="1120019" y="2904067"/>
                <a:ext cx="1542791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2" name="Straight Connector 61"/>
            <p:cNvCxnSpPr>
              <a:stCxn id="17" idx="4"/>
              <a:endCxn id="55" idx="0"/>
            </p:cNvCxnSpPr>
            <p:nvPr/>
          </p:nvCxnSpPr>
          <p:spPr>
            <a:xfrm>
              <a:off x="2206355" y="2619271"/>
              <a:ext cx="0" cy="102102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2623639" y="2619271"/>
              <a:ext cx="0" cy="102102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3040923" y="2619271"/>
              <a:ext cx="0" cy="102102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3458207" y="2619271"/>
              <a:ext cx="0" cy="102102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3875491" y="2619271"/>
              <a:ext cx="0" cy="102102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TextBox 66"/>
          <p:cNvSpPr txBox="1"/>
          <p:nvPr/>
        </p:nvSpPr>
        <p:spPr>
          <a:xfrm>
            <a:off x="563141" y="2933022"/>
            <a:ext cx="564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Chalkboard"/>
                <a:cs typeface="Chalkboard"/>
              </a:rPr>
              <a:t>2-D</a:t>
            </a:r>
          </a:p>
        </p:txBody>
      </p:sp>
      <p:sp>
        <p:nvSpPr>
          <p:cNvPr id="268" name="Rectangle 267"/>
          <p:cNvSpPr/>
          <p:nvPr/>
        </p:nvSpPr>
        <p:spPr>
          <a:xfrm>
            <a:off x="1785439" y="4391844"/>
            <a:ext cx="1579079" cy="1579079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ectangle 271"/>
          <p:cNvSpPr/>
          <p:nvPr/>
        </p:nvSpPr>
        <p:spPr>
          <a:xfrm>
            <a:off x="1937839" y="4544244"/>
            <a:ext cx="1579079" cy="1579079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Rectangle 272"/>
          <p:cNvSpPr/>
          <p:nvPr/>
        </p:nvSpPr>
        <p:spPr>
          <a:xfrm>
            <a:off x="2090239" y="4696644"/>
            <a:ext cx="1579079" cy="1579079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Rectangle 274"/>
          <p:cNvSpPr/>
          <p:nvPr/>
        </p:nvSpPr>
        <p:spPr>
          <a:xfrm>
            <a:off x="2242639" y="4849044"/>
            <a:ext cx="1579079" cy="1579079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TextBox 275"/>
          <p:cNvSpPr txBox="1"/>
          <p:nvPr/>
        </p:nvSpPr>
        <p:spPr>
          <a:xfrm>
            <a:off x="405243" y="5263519"/>
            <a:ext cx="564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Chalkboard"/>
                <a:cs typeface="Chalkboard"/>
              </a:rPr>
              <a:t>3-D</a:t>
            </a:r>
          </a:p>
        </p:txBody>
      </p:sp>
      <p:sp>
        <p:nvSpPr>
          <p:cNvPr id="277" name="Rectangle 276"/>
          <p:cNvSpPr/>
          <p:nvPr/>
        </p:nvSpPr>
        <p:spPr>
          <a:xfrm>
            <a:off x="2395039" y="5001444"/>
            <a:ext cx="1579079" cy="1579079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4863895" y="1290628"/>
            <a:ext cx="2103077" cy="2446428"/>
            <a:chOff x="5703312" y="1678001"/>
            <a:chExt cx="2103077" cy="2446428"/>
          </a:xfrm>
        </p:grpSpPr>
        <p:sp>
          <p:nvSpPr>
            <p:cNvPr id="278" name="TextBox 277"/>
            <p:cNvSpPr txBox="1"/>
            <p:nvPr/>
          </p:nvSpPr>
          <p:spPr>
            <a:xfrm>
              <a:off x="6387813" y="1678001"/>
              <a:ext cx="6249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Chalkboard"/>
                  <a:cs typeface="Chalkboard"/>
                </a:rPr>
                <a:t>∞-D</a:t>
              </a:r>
            </a:p>
          </p:txBody>
        </p:sp>
        <p:sp>
          <p:nvSpPr>
            <p:cNvPr id="279" name="Oval 278"/>
            <p:cNvSpPr/>
            <p:nvPr/>
          </p:nvSpPr>
          <p:spPr>
            <a:xfrm>
              <a:off x="6693697" y="2110945"/>
              <a:ext cx="116434" cy="116434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0" name="Oval 279"/>
            <p:cNvSpPr/>
            <p:nvPr/>
          </p:nvSpPr>
          <p:spPr>
            <a:xfrm>
              <a:off x="6107815" y="3992406"/>
              <a:ext cx="116434" cy="116434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1" name="Oval 280"/>
            <p:cNvSpPr/>
            <p:nvPr/>
          </p:nvSpPr>
          <p:spPr>
            <a:xfrm>
              <a:off x="7308989" y="4007995"/>
              <a:ext cx="116434" cy="116434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2" name="Oval 281"/>
            <p:cNvSpPr/>
            <p:nvPr/>
          </p:nvSpPr>
          <p:spPr>
            <a:xfrm>
              <a:off x="5703312" y="2815094"/>
              <a:ext cx="116434" cy="116434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Oval 282"/>
            <p:cNvSpPr/>
            <p:nvPr/>
          </p:nvSpPr>
          <p:spPr>
            <a:xfrm>
              <a:off x="7689955" y="2863389"/>
              <a:ext cx="116434" cy="116434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Regular Pentagon 283"/>
            <p:cNvSpPr/>
            <p:nvPr/>
          </p:nvSpPr>
          <p:spPr>
            <a:xfrm>
              <a:off x="5756269" y="2169162"/>
              <a:ext cx="1991903" cy="1897050"/>
            </a:xfrm>
            <a:prstGeom prst="pentagon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7" name="Freeform 286"/>
            <p:cNvSpPr/>
            <p:nvPr/>
          </p:nvSpPr>
          <p:spPr>
            <a:xfrm>
              <a:off x="5768258" y="2153637"/>
              <a:ext cx="1982838" cy="1910362"/>
            </a:xfrm>
            <a:custGeom>
              <a:avLst/>
              <a:gdLst>
                <a:gd name="connsiteX0" fmla="*/ 999613 w 1958258"/>
                <a:gd name="connsiteY0" fmla="*/ 0 h 1835354"/>
                <a:gd name="connsiteX1" fmla="*/ 401483 w 1958258"/>
                <a:gd name="connsiteY1" fmla="*/ 1827161 h 1835354"/>
                <a:gd name="connsiteX2" fmla="*/ 1958258 w 1958258"/>
                <a:gd name="connsiteY2" fmla="*/ 704645 h 1835354"/>
                <a:gd name="connsiteX3" fmla="*/ 0 w 1958258"/>
                <a:gd name="connsiteY3" fmla="*/ 671871 h 1835354"/>
                <a:gd name="connsiteX4" fmla="*/ 1589548 w 1958258"/>
                <a:gd name="connsiteY4" fmla="*/ 1835354 h 1835354"/>
                <a:gd name="connsiteX5" fmla="*/ 999613 w 1958258"/>
                <a:gd name="connsiteY5" fmla="*/ 0 h 1835354"/>
                <a:gd name="connsiteX0" fmla="*/ 966838 w 1958258"/>
                <a:gd name="connsiteY0" fmla="*/ 0 h 1917599"/>
                <a:gd name="connsiteX1" fmla="*/ 401483 w 1958258"/>
                <a:gd name="connsiteY1" fmla="*/ 1909406 h 1917599"/>
                <a:gd name="connsiteX2" fmla="*/ 1958258 w 1958258"/>
                <a:gd name="connsiteY2" fmla="*/ 786890 h 1917599"/>
                <a:gd name="connsiteX3" fmla="*/ 0 w 1958258"/>
                <a:gd name="connsiteY3" fmla="*/ 754116 h 1917599"/>
                <a:gd name="connsiteX4" fmla="*/ 1589548 w 1958258"/>
                <a:gd name="connsiteY4" fmla="*/ 1917599 h 1917599"/>
                <a:gd name="connsiteX5" fmla="*/ 966838 w 1958258"/>
                <a:gd name="connsiteY5" fmla="*/ 0 h 1917599"/>
                <a:gd name="connsiteX0" fmla="*/ 975031 w 1966451"/>
                <a:gd name="connsiteY0" fmla="*/ 0 h 1917599"/>
                <a:gd name="connsiteX1" fmla="*/ 409676 w 1966451"/>
                <a:gd name="connsiteY1" fmla="*/ 1909406 h 1917599"/>
                <a:gd name="connsiteX2" fmla="*/ 1966451 w 1966451"/>
                <a:gd name="connsiteY2" fmla="*/ 786890 h 1917599"/>
                <a:gd name="connsiteX3" fmla="*/ 0 w 1966451"/>
                <a:gd name="connsiteY3" fmla="*/ 712993 h 1917599"/>
                <a:gd name="connsiteX4" fmla="*/ 1597741 w 1966451"/>
                <a:gd name="connsiteY4" fmla="*/ 1917599 h 1917599"/>
                <a:gd name="connsiteX5" fmla="*/ 975031 w 1966451"/>
                <a:gd name="connsiteY5" fmla="*/ 0 h 1917599"/>
                <a:gd name="connsiteX0" fmla="*/ 966837 w 1958257"/>
                <a:gd name="connsiteY0" fmla="*/ 0 h 1917599"/>
                <a:gd name="connsiteX1" fmla="*/ 401482 w 1958257"/>
                <a:gd name="connsiteY1" fmla="*/ 1909406 h 1917599"/>
                <a:gd name="connsiteX2" fmla="*/ 1958257 w 1958257"/>
                <a:gd name="connsiteY2" fmla="*/ 786890 h 1917599"/>
                <a:gd name="connsiteX3" fmla="*/ 0 w 1958257"/>
                <a:gd name="connsiteY3" fmla="*/ 745891 h 1917599"/>
                <a:gd name="connsiteX4" fmla="*/ 1589547 w 1958257"/>
                <a:gd name="connsiteY4" fmla="*/ 1917599 h 1917599"/>
                <a:gd name="connsiteX5" fmla="*/ 966837 w 1958257"/>
                <a:gd name="connsiteY5" fmla="*/ 0 h 1917599"/>
                <a:gd name="connsiteX0" fmla="*/ 991418 w 1982838"/>
                <a:gd name="connsiteY0" fmla="*/ 0 h 1917599"/>
                <a:gd name="connsiteX1" fmla="*/ 426063 w 1982838"/>
                <a:gd name="connsiteY1" fmla="*/ 1909406 h 1917599"/>
                <a:gd name="connsiteX2" fmla="*/ 1982838 w 1982838"/>
                <a:gd name="connsiteY2" fmla="*/ 786890 h 1917599"/>
                <a:gd name="connsiteX3" fmla="*/ 0 w 1982838"/>
                <a:gd name="connsiteY3" fmla="*/ 704768 h 1917599"/>
                <a:gd name="connsiteX4" fmla="*/ 1614128 w 1982838"/>
                <a:gd name="connsiteY4" fmla="*/ 1917599 h 1917599"/>
                <a:gd name="connsiteX5" fmla="*/ 991418 w 1982838"/>
                <a:gd name="connsiteY5" fmla="*/ 0 h 1917599"/>
                <a:gd name="connsiteX0" fmla="*/ 991418 w 1982838"/>
                <a:gd name="connsiteY0" fmla="*/ 0 h 1917599"/>
                <a:gd name="connsiteX1" fmla="*/ 393289 w 1982838"/>
                <a:gd name="connsiteY1" fmla="*/ 1909406 h 1917599"/>
                <a:gd name="connsiteX2" fmla="*/ 1982838 w 1982838"/>
                <a:gd name="connsiteY2" fmla="*/ 786890 h 1917599"/>
                <a:gd name="connsiteX3" fmla="*/ 0 w 1982838"/>
                <a:gd name="connsiteY3" fmla="*/ 704768 h 1917599"/>
                <a:gd name="connsiteX4" fmla="*/ 1614128 w 1982838"/>
                <a:gd name="connsiteY4" fmla="*/ 1917599 h 1917599"/>
                <a:gd name="connsiteX5" fmla="*/ 991418 w 1982838"/>
                <a:gd name="connsiteY5" fmla="*/ 0 h 1917599"/>
                <a:gd name="connsiteX0" fmla="*/ 991418 w 1982838"/>
                <a:gd name="connsiteY0" fmla="*/ 0 h 1917599"/>
                <a:gd name="connsiteX1" fmla="*/ 393289 w 1982838"/>
                <a:gd name="connsiteY1" fmla="*/ 1909406 h 1917599"/>
                <a:gd name="connsiteX2" fmla="*/ 1982838 w 1982838"/>
                <a:gd name="connsiteY2" fmla="*/ 762216 h 1917599"/>
                <a:gd name="connsiteX3" fmla="*/ 0 w 1982838"/>
                <a:gd name="connsiteY3" fmla="*/ 704768 h 1917599"/>
                <a:gd name="connsiteX4" fmla="*/ 1614128 w 1982838"/>
                <a:gd name="connsiteY4" fmla="*/ 1917599 h 1917599"/>
                <a:gd name="connsiteX5" fmla="*/ 991418 w 1982838"/>
                <a:gd name="connsiteY5" fmla="*/ 0 h 19175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82838" h="1917599">
                  <a:moveTo>
                    <a:pt x="991418" y="0"/>
                  </a:moveTo>
                  <a:lnTo>
                    <a:pt x="393289" y="1909406"/>
                  </a:lnTo>
                  <a:lnTo>
                    <a:pt x="1982838" y="762216"/>
                  </a:lnTo>
                  <a:lnTo>
                    <a:pt x="0" y="704768"/>
                  </a:lnTo>
                  <a:lnTo>
                    <a:pt x="1614128" y="1917599"/>
                  </a:lnTo>
                  <a:lnTo>
                    <a:pt x="991418" y="0"/>
                  </a:lnTo>
                  <a:close/>
                </a:path>
              </a:pathLst>
            </a:cu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4505103" y="4026131"/>
            <a:ext cx="3001191" cy="2593156"/>
            <a:chOff x="4505103" y="4026131"/>
            <a:chExt cx="3001191" cy="2593156"/>
          </a:xfrm>
        </p:grpSpPr>
        <p:sp>
          <p:nvSpPr>
            <p:cNvPr id="72" name="Oval 71"/>
            <p:cNvSpPr/>
            <p:nvPr/>
          </p:nvSpPr>
          <p:spPr>
            <a:xfrm>
              <a:off x="6608970" y="5768129"/>
              <a:ext cx="108857" cy="1088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73" name="Straight Connector 72"/>
            <p:cNvCxnSpPr>
              <a:stCxn id="75" idx="0"/>
              <a:endCxn id="76" idx="4"/>
            </p:cNvCxnSpPr>
            <p:nvPr/>
          </p:nvCxnSpPr>
          <p:spPr>
            <a:xfrm flipH="1" flipV="1">
              <a:off x="6317455" y="5148476"/>
              <a:ext cx="13260" cy="23907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Oval 73"/>
            <p:cNvSpPr/>
            <p:nvPr/>
          </p:nvSpPr>
          <p:spPr>
            <a:xfrm>
              <a:off x="5915434" y="5597953"/>
              <a:ext cx="108857" cy="1088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75" name="Oval 74"/>
            <p:cNvSpPr/>
            <p:nvPr/>
          </p:nvSpPr>
          <p:spPr>
            <a:xfrm>
              <a:off x="6276286" y="5387551"/>
              <a:ext cx="108857" cy="1088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76" name="Oval 75"/>
            <p:cNvSpPr/>
            <p:nvPr/>
          </p:nvSpPr>
          <p:spPr>
            <a:xfrm>
              <a:off x="6263026" y="5039619"/>
              <a:ext cx="108857" cy="1088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77" name="Oval 76"/>
            <p:cNvSpPr/>
            <p:nvPr/>
          </p:nvSpPr>
          <p:spPr>
            <a:xfrm>
              <a:off x="6627614" y="4784712"/>
              <a:ext cx="108857" cy="1088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78" name="Oval 77"/>
            <p:cNvSpPr/>
            <p:nvPr/>
          </p:nvSpPr>
          <p:spPr>
            <a:xfrm>
              <a:off x="5915434" y="4705790"/>
              <a:ext cx="108857" cy="1088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79" name="Oval 78"/>
            <p:cNvSpPr/>
            <p:nvPr/>
          </p:nvSpPr>
          <p:spPr>
            <a:xfrm>
              <a:off x="5407859" y="5541686"/>
              <a:ext cx="108857" cy="1088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80" name="Oval 79"/>
            <p:cNvSpPr/>
            <p:nvPr/>
          </p:nvSpPr>
          <p:spPr>
            <a:xfrm>
              <a:off x="5861006" y="6084851"/>
              <a:ext cx="108857" cy="1088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81" name="Oval 80"/>
            <p:cNvSpPr/>
            <p:nvPr/>
          </p:nvSpPr>
          <p:spPr>
            <a:xfrm>
              <a:off x="6500113" y="6193708"/>
              <a:ext cx="108857" cy="1088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82" name="Oval 81"/>
            <p:cNvSpPr/>
            <p:nvPr/>
          </p:nvSpPr>
          <p:spPr>
            <a:xfrm>
              <a:off x="7078418" y="5928897"/>
              <a:ext cx="108857" cy="1088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83" name="Straight Connector 82"/>
            <p:cNvCxnSpPr>
              <a:stCxn id="72" idx="1"/>
              <a:endCxn id="75" idx="5"/>
            </p:cNvCxnSpPr>
            <p:nvPr/>
          </p:nvCxnSpPr>
          <p:spPr>
            <a:xfrm flipH="1" flipV="1">
              <a:off x="6369201" y="5480466"/>
              <a:ext cx="255711" cy="30360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74" idx="6"/>
              <a:endCxn id="75" idx="3"/>
            </p:cNvCxnSpPr>
            <p:nvPr/>
          </p:nvCxnSpPr>
          <p:spPr>
            <a:xfrm flipV="1">
              <a:off x="6024291" y="5480466"/>
              <a:ext cx="267937" cy="17191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76" idx="1"/>
              <a:endCxn id="78" idx="5"/>
            </p:cNvCxnSpPr>
            <p:nvPr/>
          </p:nvCxnSpPr>
          <p:spPr>
            <a:xfrm flipH="1" flipV="1">
              <a:off x="6008349" y="4798705"/>
              <a:ext cx="270619" cy="25685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77" idx="3"/>
              <a:endCxn id="76" idx="7"/>
            </p:cNvCxnSpPr>
            <p:nvPr/>
          </p:nvCxnSpPr>
          <p:spPr>
            <a:xfrm flipH="1">
              <a:off x="6355941" y="4877627"/>
              <a:ext cx="287615" cy="17793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>
              <a:stCxn id="82" idx="2"/>
              <a:endCxn id="72" idx="5"/>
            </p:cNvCxnSpPr>
            <p:nvPr/>
          </p:nvCxnSpPr>
          <p:spPr>
            <a:xfrm flipH="1" flipV="1">
              <a:off x="6701885" y="5861044"/>
              <a:ext cx="376533" cy="12228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stCxn id="81" idx="0"/>
              <a:endCxn id="72" idx="4"/>
            </p:cNvCxnSpPr>
            <p:nvPr/>
          </p:nvCxnSpPr>
          <p:spPr>
            <a:xfrm flipV="1">
              <a:off x="6554542" y="5876986"/>
              <a:ext cx="108857" cy="31672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80" idx="0"/>
              <a:endCxn id="74" idx="4"/>
            </p:cNvCxnSpPr>
            <p:nvPr/>
          </p:nvCxnSpPr>
          <p:spPr>
            <a:xfrm flipV="1">
              <a:off x="5915435" y="5706810"/>
              <a:ext cx="54428" cy="37804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stCxn id="79" idx="6"/>
              <a:endCxn id="74" idx="2"/>
            </p:cNvCxnSpPr>
            <p:nvPr/>
          </p:nvCxnSpPr>
          <p:spPr>
            <a:xfrm>
              <a:off x="5516716" y="5596115"/>
              <a:ext cx="398718" cy="5626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Oval 90"/>
            <p:cNvSpPr/>
            <p:nvPr/>
          </p:nvSpPr>
          <p:spPr>
            <a:xfrm>
              <a:off x="5467203" y="4596933"/>
              <a:ext cx="108857" cy="1088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92" name="Straight Connector 91"/>
            <p:cNvCxnSpPr>
              <a:stCxn id="78" idx="2"/>
              <a:endCxn id="91" idx="5"/>
            </p:cNvCxnSpPr>
            <p:nvPr/>
          </p:nvCxnSpPr>
          <p:spPr>
            <a:xfrm flipH="1" flipV="1">
              <a:off x="5560118" y="4689848"/>
              <a:ext cx="355316" cy="7037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Oval 92"/>
            <p:cNvSpPr/>
            <p:nvPr/>
          </p:nvSpPr>
          <p:spPr>
            <a:xfrm>
              <a:off x="5954305" y="4293873"/>
              <a:ext cx="108857" cy="1088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94" name="Straight Connector 93"/>
            <p:cNvCxnSpPr>
              <a:stCxn id="78" idx="0"/>
              <a:endCxn id="93" idx="4"/>
            </p:cNvCxnSpPr>
            <p:nvPr/>
          </p:nvCxnSpPr>
          <p:spPr>
            <a:xfrm flipV="1">
              <a:off x="5969863" y="4402730"/>
              <a:ext cx="38871" cy="30306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Oval 94"/>
            <p:cNvSpPr/>
            <p:nvPr/>
          </p:nvSpPr>
          <p:spPr>
            <a:xfrm>
              <a:off x="6658958" y="4382685"/>
              <a:ext cx="108857" cy="1088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96" name="Straight Connector 95"/>
            <p:cNvCxnSpPr>
              <a:stCxn id="95" idx="3"/>
              <a:endCxn id="77" idx="0"/>
            </p:cNvCxnSpPr>
            <p:nvPr/>
          </p:nvCxnSpPr>
          <p:spPr>
            <a:xfrm>
              <a:off x="6674900" y="4475600"/>
              <a:ext cx="7143" cy="30911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Oval 96"/>
            <p:cNvSpPr/>
            <p:nvPr/>
          </p:nvSpPr>
          <p:spPr>
            <a:xfrm>
              <a:off x="7110214" y="4675855"/>
              <a:ext cx="108857" cy="1088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98" name="Straight Connector 97"/>
            <p:cNvCxnSpPr>
              <a:stCxn id="97" idx="3"/>
              <a:endCxn id="77" idx="6"/>
            </p:cNvCxnSpPr>
            <p:nvPr/>
          </p:nvCxnSpPr>
          <p:spPr>
            <a:xfrm flipH="1">
              <a:off x="6736471" y="4768770"/>
              <a:ext cx="389685" cy="7037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Oval 98"/>
            <p:cNvSpPr/>
            <p:nvPr/>
          </p:nvSpPr>
          <p:spPr>
            <a:xfrm>
              <a:off x="5005087" y="5333122"/>
              <a:ext cx="108857" cy="1088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100" name="Straight Connector 99"/>
            <p:cNvCxnSpPr>
              <a:stCxn id="99" idx="5"/>
              <a:endCxn id="79" idx="1"/>
            </p:cNvCxnSpPr>
            <p:nvPr/>
          </p:nvCxnSpPr>
          <p:spPr>
            <a:xfrm>
              <a:off x="5098002" y="5426037"/>
              <a:ext cx="325799" cy="13159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Oval 100"/>
            <p:cNvSpPr/>
            <p:nvPr/>
          </p:nvSpPr>
          <p:spPr>
            <a:xfrm>
              <a:off x="5043573" y="5752187"/>
              <a:ext cx="108857" cy="1088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102" name="Straight Connector 101"/>
            <p:cNvCxnSpPr>
              <a:stCxn id="101" idx="6"/>
              <a:endCxn id="79" idx="3"/>
            </p:cNvCxnSpPr>
            <p:nvPr/>
          </p:nvCxnSpPr>
          <p:spPr>
            <a:xfrm flipV="1">
              <a:off x="5152430" y="5634601"/>
              <a:ext cx="271371" cy="17201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Oval 102"/>
            <p:cNvSpPr/>
            <p:nvPr/>
          </p:nvSpPr>
          <p:spPr>
            <a:xfrm>
              <a:off x="5487994" y="6248137"/>
              <a:ext cx="108857" cy="1088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104" name="Straight Connector 103"/>
            <p:cNvCxnSpPr>
              <a:stCxn id="103" idx="6"/>
              <a:endCxn id="80" idx="2"/>
            </p:cNvCxnSpPr>
            <p:nvPr/>
          </p:nvCxnSpPr>
          <p:spPr>
            <a:xfrm flipV="1">
              <a:off x="5596851" y="6139280"/>
              <a:ext cx="264155" cy="16328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Oval 104"/>
            <p:cNvSpPr/>
            <p:nvPr/>
          </p:nvSpPr>
          <p:spPr>
            <a:xfrm>
              <a:off x="5986797" y="6444080"/>
              <a:ext cx="108857" cy="1088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106" name="Straight Connector 105"/>
            <p:cNvCxnSpPr>
              <a:stCxn id="105" idx="0"/>
              <a:endCxn id="80" idx="5"/>
            </p:cNvCxnSpPr>
            <p:nvPr/>
          </p:nvCxnSpPr>
          <p:spPr>
            <a:xfrm flipH="1" flipV="1">
              <a:off x="5953921" y="6177766"/>
              <a:ext cx="87305" cy="26631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Oval 106"/>
            <p:cNvSpPr/>
            <p:nvPr/>
          </p:nvSpPr>
          <p:spPr>
            <a:xfrm>
              <a:off x="7397437" y="5664385"/>
              <a:ext cx="108857" cy="1088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109" name="Straight Connector 108"/>
            <p:cNvCxnSpPr>
              <a:stCxn id="107" idx="3"/>
              <a:endCxn id="82" idx="7"/>
            </p:cNvCxnSpPr>
            <p:nvPr/>
          </p:nvCxnSpPr>
          <p:spPr>
            <a:xfrm flipH="1">
              <a:off x="7171333" y="5757300"/>
              <a:ext cx="242046" cy="18753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Oval 109"/>
            <p:cNvSpPr/>
            <p:nvPr/>
          </p:nvSpPr>
          <p:spPr>
            <a:xfrm>
              <a:off x="6804913" y="6498508"/>
              <a:ext cx="108857" cy="1088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111" name="Straight Connector 110"/>
            <p:cNvCxnSpPr>
              <a:stCxn id="110" idx="1"/>
              <a:endCxn id="81" idx="5"/>
            </p:cNvCxnSpPr>
            <p:nvPr/>
          </p:nvCxnSpPr>
          <p:spPr>
            <a:xfrm flipH="1" flipV="1">
              <a:off x="6593028" y="6286623"/>
              <a:ext cx="227827" cy="22782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Oval 111"/>
            <p:cNvSpPr/>
            <p:nvPr/>
          </p:nvSpPr>
          <p:spPr>
            <a:xfrm>
              <a:off x="7303709" y="6261561"/>
              <a:ext cx="108857" cy="1088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113" name="Straight Connector 112"/>
            <p:cNvCxnSpPr>
              <a:stCxn id="112" idx="0"/>
              <a:endCxn id="82" idx="5"/>
            </p:cNvCxnSpPr>
            <p:nvPr/>
          </p:nvCxnSpPr>
          <p:spPr>
            <a:xfrm flipH="1" flipV="1">
              <a:off x="7171333" y="6021812"/>
              <a:ext cx="186805" cy="23974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Oval 113"/>
            <p:cNvSpPr/>
            <p:nvPr/>
          </p:nvSpPr>
          <p:spPr>
            <a:xfrm>
              <a:off x="6235899" y="6510430"/>
              <a:ext cx="108857" cy="10885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115" name="Straight Connector 114"/>
            <p:cNvCxnSpPr>
              <a:stCxn id="114" idx="0"/>
              <a:endCxn id="81" idx="3"/>
            </p:cNvCxnSpPr>
            <p:nvPr/>
          </p:nvCxnSpPr>
          <p:spPr>
            <a:xfrm flipV="1">
              <a:off x="6290328" y="6286623"/>
              <a:ext cx="225727" cy="22380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TextBox 115"/>
            <p:cNvSpPr txBox="1"/>
            <p:nvPr/>
          </p:nvSpPr>
          <p:spPr>
            <a:xfrm>
              <a:off x="4505103" y="4026131"/>
              <a:ext cx="90648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Chalkboard"/>
                  <a:cs typeface="Chalkboard"/>
                </a:rPr>
                <a:t>Bethe</a:t>
              </a:r>
            </a:p>
            <a:p>
              <a:r>
                <a:rPr lang="en-US" sz="2000" dirty="0" smtClean="0">
                  <a:latin typeface="Chalkboard"/>
                  <a:cs typeface="Chalkboard"/>
                </a:rPr>
                <a:t>lattice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56358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667" y="2039128"/>
            <a:ext cx="4866266" cy="9255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halkboard"/>
              </a:rPr>
              <a:t>clustered approximation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645760" y="1342869"/>
            <a:ext cx="724175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halkboard"/>
                <a:cs typeface="Chalkboard"/>
              </a:rPr>
              <a:t>Given a Hamiltonian </a:t>
            </a:r>
            <a:r>
              <a:rPr lang="en-US" sz="2400" dirty="0" smtClean="0">
                <a:solidFill>
                  <a:srgbClr val="FFFF00"/>
                </a:solidFill>
                <a:latin typeface="Chalkboard"/>
                <a:cs typeface="Chalkboard"/>
              </a:rPr>
              <a:t>H</a:t>
            </a:r>
            <a:r>
              <a:rPr lang="en-US" sz="2400" dirty="0" smtClean="0">
                <a:latin typeface="Chalkboard"/>
                <a:cs typeface="Chalkboard"/>
              </a:rPr>
              <a:t> on a graph </a:t>
            </a:r>
            <a:r>
              <a:rPr lang="en-US" sz="2400" dirty="0" smtClean="0">
                <a:solidFill>
                  <a:srgbClr val="FFFF00"/>
                </a:solidFill>
                <a:latin typeface="Chalkboard"/>
                <a:cs typeface="Chalkboard"/>
              </a:rPr>
              <a:t>G</a:t>
            </a:r>
            <a:r>
              <a:rPr lang="en-US" sz="2400" dirty="0" smtClean="0">
                <a:latin typeface="Chalkboard"/>
                <a:cs typeface="Chalkboard"/>
              </a:rPr>
              <a:t> with vertices</a:t>
            </a:r>
            <a:br>
              <a:rPr lang="en-US" sz="2400" dirty="0" smtClean="0">
                <a:latin typeface="Chalkboard"/>
                <a:cs typeface="Chalkboard"/>
              </a:rPr>
            </a:br>
            <a:r>
              <a:rPr lang="en-US" sz="2400" dirty="0" smtClean="0">
                <a:latin typeface="Chalkboard"/>
                <a:cs typeface="Chalkboard"/>
              </a:rPr>
              <a:t>partitioned into </a:t>
            </a:r>
            <a:r>
              <a:rPr lang="en-US" sz="2400" dirty="0" smtClean="0">
                <a:solidFill>
                  <a:srgbClr val="FFFF00"/>
                </a:solidFill>
                <a:latin typeface="Chalkboard"/>
                <a:cs typeface="Chalkboard"/>
              </a:rPr>
              <a:t>m</a:t>
            </a:r>
            <a:r>
              <a:rPr lang="en-US" sz="2400" dirty="0" smtClean="0">
                <a:latin typeface="Chalkboard"/>
                <a:cs typeface="Chalkboard"/>
              </a:rPr>
              <a:t>-</a:t>
            </a:r>
            <a:r>
              <a:rPr lang="en-US" sz="2400" dirty="0" err="1" smtClean="0">
                <a:latin typeface="Chalkboard"/>
                <a:cs typeface="Chalkboard"/>
              </a:rPr>
              <a:t>qudit</a:t>
            </a:r>
            <a:r>
              <a:rPr lang="en-US" sz="2400" dirty="0" smtClean="0">
                <a:latin typeface="Chalkboard"/>
                <a:cs typeface="Chalkboard"/>
              </a:rPr>
              <a:t> clusters (</a:t>
            </a:r>
            <a:r>
              <a:rPr lang="en-US" sz="2400" dirty="0" smtClean="0">
                <a:solidFill>
                  <a:srgbClr val="FFFF00"/>
                </a:solidFill>
                <a:latin typeface="Chalkboard"/>
                <a:cs typeface="Chalkboard"/>
              </a:rPr>
              <a:t>X</a:t>
            </a:r>
            <a:r>
              <a:rPr lang="en-US" sz="2400" baseline="-25000" dirty="0" smtClean="0">
                <a:solidFill>
                  <a:srgbClr val="FFFF00"/>
                </a:solidFill>
                <a:latin typeface="Chalkboard"/>
                <a:cs typeface="Chalkboard"/>
              </a:rPr>
              <a:t>1</a:t>
            </a:r>
            <a:r>
              <a:rPr lang="en-US" sz="2400" dirty="0">
                <a:latin typeface="Chalkboard"/>
                <a:cs typeface="Chalkboard"/>
              </a:rPr>
              <a:t>, …, </a:t>
            </a:r>
            <a:r>
              <a:rPr lang="en-US" sz="2400" dirty="0" err="1" smtClean="0">
                <a:solidFill>
                  <a:srgbClr val="FFFF00"/>
                </a:solidFill>
                <a:latin typeface="Chalkboard"/>
                <a:cs typeface="Chalkboard"/>
              </a:rPr>
              <a:t>X</a:t>
            </a:r>
            <a:r>
              <a:rPr lang="en-US" sz="2400" baseline="-25000" dirty="0" err="1" smtClean="0">
                <a:solidFill>
                  <a:srgbClr val="FFFF00"/>
                </a:solidFill>
                <a:latin typeface="Chalkboard"/>
                <a:cs typeface="Chalkboard"/>
              </a:rPr>
              <a:t>n</a:t>
            </a:r>
            <a:r>
              <a:rPr lang="en-US" sz="2400" baseline="-25000" dirty="0" smtClean="0">
                <a:solidFill>
                  <a:srgbClr val="FFFF00"/>
                </a:solidFill>
                <a:latin typeface="Chalkboard"/>
                <a:cs typeface="Chalkboard"/>
              </a:rPr>
              <a:t>/m</a:t>
            </a:r>
            <a:r>
              <a:rPr lang="en-US" sz="2400" dirty="0" smtClean="0">
                <a:latin typeface="Chalkboard"/>
                <a:cs typeface="Chalkboard"/>
              </a:rPr>
              <a:t>)</a:t>
            </a:r>
            <a:r>
              <a:rPr lang="en-US" sz="2400" dirty="0">
                <a:latin typeface="Chalkboard"/>
                <a:cs typeface="Chalkboard"/>
              </a:rPr>
              <a:t>, can</a:t>
            </a:r>
            <a:br>
              <a:rPr lang="en-US" sz="2400" dirty="0">
                <a:latin typeface="Chalkboard"/>
                <a:cs typeface="Chalkboard"/>
              </a:rPr>
            </a:br>
            <a:r>
              <a:rPr lang="en-US" sz="2400" dirty="0" err="1">
                <a:latin typeface="Chalkboard"/>
                <a:cs typeface="Chalkboard"/>
              </a:rPr>
              <a:t>approximate</a:t>
            </a:r>
            <a:r>
              <a:rPr lang="en-US" sz="2400" dirty="0" err="1">
                <a:solidFill>
                  <a:srgbClr val="FFFF00"/>
                </a:solidFill>
                <a:latin typeface="Chalkboard"/>
                <a:cs typeface="Chalkboard"/>
              </a:rPr>
              <a:t>λ</a:t>
            </a:r>
            <a:r>
              <a:rPr lang="en-US" sz="2400" baseline="-25000" dirty="0" err="1">
                <a:solidFill>
                  <a:srgbClr val="FFFF00"/>
                </a:solidFill>
                <a:latin typeface="Chalkboard"/>
                <a:cs typeface="Chalkboard"/>
              </a:rPr>
              <a:t>min</a:t>
            </a:r>
            <a:r>
              <a:rPr lang="en-US" sz="2400" dirty="0">
                <a:latin typeface="Chalkboard"/>
                <a:cs typeface="Chalkboard"/>
              </a:rPr>
              <a:t> to </a:t>
            </a:r>
            <a:r>
              <a:rPr lang="en-US" sz="2400" dirty="0" smtClean="0">
                <a:latin typeface="Chalkboard"/>
                <a:cs typeface="Chalkboard"/>
              </a:rPr>
              <a:t>error</a:t>
            </a:r>
            <a:br>
              <a:rPr lang="en-US" sz="2400" dirty="0" smtClean="0">
                <a:latin typeface="Chalkboard"/>
                <a:cs typeface="Chalkboard"/>
              </a:rPr>
            </a:br>
            <a:r>
              <a:rPr lang="en-US" sz="2400" dirty="0" smtClean="0">
                <a:latin typeface="Chalkboard"/>
                <a:cs typeface="Chalkboard"/>
              </a:rPr>
              <a:t>with a state that has no</a:t>
            </a:r>
            <a:br>
              <a:rPr lang="en-US" sz="2400" dirty="0" smtClean="0">
                <a:latin typeface="Chalkboard"/>
                <a:cs typeface="Chalkboard"/>
              </a:rPr>
            </a:br>
            <a:r>
              <a:rPr lang="en-US" sz="2400" dirty="0" smtClean="0">
                <a:latin typeface="Chalkboard"/>
                <a:cs typeface="Chalkboard"/>
              </a:rPr>
              <a:t>entanglement between clusters.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29881" y="3961065"/>
            <a:ext cx="4626151" cy="2828542"/>
            <a:chOff x="407681" y="3478465"/>
            <a:chExt cx="4626151" cy="2828542"/>
          </a:xfrm>
        </p:grpSpPr>
        <p:sp>
          <p:nvSpPr>
            <p:cNvPr id="126" name="Oval 125"/>
            <p:cNvSpPr/>
            <p:nvPr/>
          </p:nvSpPr>
          <p:spPr>
            <a:xfrm>
              <a:off x="655684" y="3886983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27" name="Oval 126"/>
            <p:cNvSpPr/>
            <p:nvPr/>
          </p:nvSpPr>
          <p:spPr>
            <a:xfrm>
              <a:off x="407681" y="3706008"/>
              <a:ext cx="1333500" cy="1111250"/>
            </a:xfrm>
            <a:prstGeom prst="ellipse">
              <a:avLst/>
            </a:prstGeom>
            <a:noFill/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28" name="Oval 127"/>
            <p:cNvSpPr/>
            <p:nvPr/>
          </p:nvSpPr>
          <p:spPr>
            <a:xfrm>
              <a:off x="1035625" y="3886983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29" name="Oval 128"/>
            <p:cNvSpPr/>
            <p:nvPr/>
          </p:nvSpPr>
          <p:spPr>
            <a:xfrm>
              <a:off x="883225" y="4505049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30" name="Oval 129"/>
            <p:cNvSpPr/>
            <p:nvPr/>
          </p:nvSpPr>
          <p:spPr>
            <a:xfrm>
              <a:off x="849711" y="4191782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31" name="Oval 130"/>
            <p:cNvSpPr/>
            <p:nvPr/>
          </p:nvSpPr>
          <p:spPr>
            <a:xfrm>
              <a:off x="541913" y="4300261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32" name="Oval 131"/>
            <p:cNvSpPr/>
            <p:nvPr/>
          </p:nvSpPr>
          <p:spPr>
            <a:xfrm>
              <a:off x="1350480" y="3995462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33" name="Oval 132"/>
            <p:cNvSpPr/>
            <p:nvPr/>
          </p:nvSpPr>
          <p:spPr>
            <a:xfrm>
              <a:off x="1243413" y="4300261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34" name="Oval 133"/>
            <p:cNvSpPr/>
            <p:nvPr/>
          </p:nvSpPr>
          <p:spPr>
            <a:xfrm>
              <a:off x="2303862" y="3725056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35" name="Oval 134"/>
            <p:cNvSpPr/>
            <p:nvPr/>
          </p:nvSpPr>
          <p:spPr>
            <a:xfrm>
              <a:off x="2055859" y="3544081"/>
              <a:ext cx="1333500" cy="1111250"/>
            </a:xfrm>
            <a:prstGeom prst="ellipse">
              <a:avLst/>
            </a:prstGeom>
            <a:noFill/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36" name="Oval 135"/>
            <p:cNvSpPr/>
            <p:nvPr/>
          </p:nvSpPr>
          <p:spPr>
            <a:xfrm>
              <a:off x="2683803" y="3725056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37" name="Oval 136"/>
            <p:cNvSpPr/>
            <p:nvPr/>
          </p:nvSpPr>
          <p:spPr>
            <a:xfrm>
              <a:off x="2531403" y="4343122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38" name="Oval 137"/>
            <p:cNvSpPr/>
            <p:nvPr/>
          </p:nvSpPr>
          <p:spPr>
            <a:xfrm>
              <a:off x="2497889" y="4029855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39" name="Oval 138"/>
            <p:cNvSpPr/>
            <p:nvPr/>
          </p:nvSpPr>
          <p:spPr>
            <a:xfrm>
              <a:off x="2190091" y="4138334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40" name="Oval 139"/>
            <p:cNvSpPr/>
            <p:nvPr/>
          </p:nvSpPr>
          <p:spPr>
            <a:xfrm>
              <a:off x="2998658" y="3833535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41" name="Oval 140"/>
            <p:cNvSpPr/>
            <p:nvPr/>
          </p:nvSpPr>
          <p:spPr>
            <a:xfrm>
              <a:off x="2891591" y="4138334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42" name="Oval 141"/>
            <p:cNvSpPr/>
            <p:nvPr/>
          </p:nvSpPr>
          <p:spPr>
            <a:xfrm>
              <a:off x="1686148" y="4987470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43" name="Oval 142"/>
            <p:cNvSpPr/>
            <p:nvPr/>
          </p:nvSpPr>
          <p:spPr>
            <a:xfrm>
              <a:off x="1438145" y="4806495"/>
              <a:ext cx="1333500" cy="1111250"/>
            </a:xfrm>
            <a:prstGeom prst="ellipse">
              <a:avLst/>
            </a:prstGeom>
            <a:noFill/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44" name="Oval 143"/>
            <p:cNvSpPr/>
            <p:nvPr/>
          </p:nvSpPr>
          <p:spPr>
            <a:xfrm>
              <a:off x="2066089" y="4987470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45" name="Oval 144"/>
            <p:cNvSpPr/>
            <p:nvPr/>
          </p:nvSpPr>
          <p:spPr>
            <a:xfrm>
              <a:off x="1913689" y="5605536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46" name="Oval 145"/>
            <p:cNvSpPr/>
            <p:nvPr/>
          </p:nvSpPr>
          <p:spPr>
            <a:xfrm>
              <a:off x="1880175" y="5292269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47" name="Oval 146"/>
            <p:cNvSpPr/>
            <p:nvPr/>
          </p:nvSpPr>
          <p:spPr>
            <a:xfrm>
              <a:off x="1572377" y="5400748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48" name="Oval 147"/>
            <p:cNvSpPr/>
            <p:nvPr/>
          </p:nvSpPr>
          <p:spPr>
            <a:xfrm>
              <a:off x="2380944" y="5095949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49" name="Oval 148"/>
            <p:cNvSpPr/>
            <p:nvPr/>
          </p:nvSpPr>
          <p:spPr>
            <a:xfrm>
              <a:off x="2273877" y="5400748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50" name="Oval 149"/>
            <p:cNvSpPr/>
            <p:nvPr/>
          </p:nvSpPr>
          <p:spPr>
            <a:xfrm>
              <a:off x="3801403" y="3620812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51" name="Oval 150"/>
            <p:cNvSpPr/>
            <p:nvPr/>
          </p:nvSpPr>
          <p:spPr>
            <a:xfrm>
              <a:off x="3517065" y="3478465"/>
              <a:ext cx="1333500" cy="1111250"/>
            </a:xfrm>
            <a:prstGeom prst="ellipse">
              <a:avLst/>
            </a:prstGeom>
            <a:noFill/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52" name="Oval 151"/>
            <p:cNvSpPr/>
            <p:nvPr/>
          </p:nvSpPr>
          <p:spPr>
            <a:xfrm>
              <a:off x="4181344" y="3620812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53" name="Oval 152"/>
            <p:cNvSpPr/>
            <p:nvPr/>
          </p:nvSpPr>
          <p:spPr>
            <a:xfrm>
              <a:off x="4028944" y="4238878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54" name="Oval 153"/>
            <p:cNvSpPr/>
            <p:nvPr/>
          </p:nvSpPr>
          <p:spPr>
            <a:xfrm>
              <a:off x="3995430" y="3925611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55" name="Oval 154"/>
            <p:cNvSpPr/>
            <p:nvPr/>
          </p:nvSpPr>
          <p:spPr>
            <a:xfrm>
              <a:off x="3687632" y="4034090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56" name="Oval 155"/>
            <p:cNvSpPr/>
            <p:nvPr/>
          </p:nvSpPr>
          <p:spPr>
            <a:xfrm>
              <a:off x="4496199" y="3729291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57" name="Oval 156"/>
            <p:cNvSpPr/>
            <p:nvPr/>
          </p:nvSpPr>
          <p:spPr>
            <a:xfrm>
              <a:off x="4389132" y="4034090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58" name="Oval 157"/>
            <p:cNvSpPr/>
            <p:nvPr/>
          </p:nvSpPr>
          <p:spPr>
            <a:xfrm>
              <a:off x="3367135" y="4987470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59" name="Oval 158"/>
            <p:cNvSpPr/>
            <p:nvPr/>
          </p:nvSpPr>
          <p:spPr>
            <a:xfrm>
              <a:off x="3119132" y="4806495"/>
              <a:ext cx="1333500" cy="1111250"/>
            </a:xfrm>
            <a:prstGeom prst="ellipse">
              <a:avLst/>
            </a:prstGeom>
            <a:noFill/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60" name="Oval 159"/>
            <p:cNvSpPr/>
            <p:nvPr/>
          </p:nvSpPr>
          <p:spPr>
            <a:xfrm>
              <a:off x="3747076" y="4987470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61" name="Oval 160"/>
            <p:cNvSpPr/>
            <p:nvPr/>
          </p:nvSpPr>
          <p:spPr>
            <a:xfrm>
              <a:off x="3594676" y="5605536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62" name="Oval 161"/>
            <p:cNvSpPr/>
            <p:nvPr/>
          </p:nvSpPr>
          <p:spPr>
            <a:xfrm>
              <a:off x="3561162" y="5292269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63" name="Oval 162"/>
            <p:cNvSpPr/>
            <p:nvPr/>
          </p:nvSpPr>
          <p:spPr>
            <a:xfrm>
              <a:off x="3253364" y="5400748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64" name="Oval 163"/>
            <p:cNvSpPr/>
            <p:nvPr/>
          </p:nvSpPr>
          <p:spPr>
            <a:xfrm>
              <a:off x="4061931" y="5095949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65" name="Oval 164"/>
            <p:cNvSpPr/>
            <p:nvPr/>
          </p:nvSpPr>
          <p:spPr>
            <a:xfrm>
              <a:off x="3954864" y="5400748"/>
              <a:ext cx="227541" cy="216958"/>
            </a:xfrm>
            <a:prstGeom prst="ellipse">
              <a:avLst/>
            </a:prstGeom>
            <a:solidFill>
              <a:srgbClr val="3366FF"/>
            </a:solidFill>
            <a:ln w="15875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769453" y="4817258"/>
              <a:ext cx="4171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halkboard"/>
                  <a:cs typeface="Chalkboard"/>
                </a:rPr>
                <a:t>X</a:t>
              </a:r>
              <a:r>
                <a:rPr lang="en-US" baseline="-25000" dirty="0" smtClean="0">
                  <a:latin typeface="Chalkboard"/>
                  <a:cs typeface="Chalkboard"/>
                </a:rPr>
                <a:t>1</a:t>
              </a:r>
              <a:endParaRPr lang="en-US" dirty="0">
                <a:latin typeface="Chalkboard"/>
                <a:cs typeface="Chalkboard"/>
              </a:endParaRPr>
            </a:p>
          </p:txBody>
        </p:sp>
        <p:cxnSp>
          <p:nvCxnSpPr>
            <p:cNvPr id="167" name="Straight Connector 166"/>
            <p:cNvCxnSpPr>
              <a:stCxn id="133" idx="0"/>
              <a:endCxn id="142" idx="0"/>
            </p:cNvCxnSpPr>
            <p:nvPr/>
          </p:nvCxnSpPr>
          <p:spPr>
            <a:xfrm>
              <a:off x="1357184" y="4300261"/>
              <a:ext cx="442735" cy="68720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>
              <a:stCxn id="128" idx="2"/>
              <a:endCxn id="162" idx="4"/>
            </p:cNvCxnSpPr>
            <p:nvPr/>
          </p:nvCxnSpPr>
          <p:spPr>
            <a:xfrm>
              <a:off x="1035625" y="3995462"/>
              <a:ext cx="2639308" cy="151376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>
              <a:stCxn id="155" idx="4"/>
              <a:endCxn id="149" idx="4"/>
            </p:cNvCxnSpPr>
            <p:nvPr/>
          </p:nvCxnSpPr>
          <p:spPr>
            <a:xfrm flipH="1">
              <a:off x="2387648" y="4251048"/>
              <a:ext cx="1413755" cy="136665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>
              <a:stCxn id="130" idx="2"/>
              <a:endCxn id="147" idx="1"/>
            </p:cNvCxnSpPr>
            <p:nvPr/>
          </p:nvCxnSpPr>
          <p:spPr>
            <a:xfrm>
              <a:off x="849711" y="4300261"/>
              <a:ext cx="755989" cy="113226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>
              <a:stCxn id="126" idx="5"/>
              <a:endCxn id="133" idx="3"/>
            </p:cNvCxnSpPr>
            <p:nvPr/>
          </p:nvCxnSpPr>
          <p:spPr>
            <a:xfrm>
              <a:off x="849902" y="4072168"/>
              <a:ext cx="426834" cy="41327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>
              <a:stCxn id="138" idx="3"/>
              <a:endCxn id="145" idx="3"/>
            </p:cNvCxnSpPr>
            <p:nvPr/>
          </p:nvCxnSpPr>
          <p:spPr>
            <a:xfrm flipH="1">
              <a:off x="1947012" y="4215040"/>
              <a:ext cx="584200" cy="157568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>
              <a:stCxn id="134" idx="4"/>
              <a:endCxn id="152" idx="2"/>
            </p:cNvCxnSpPr>
            <p:nvPr/>
          </p:nvCxnSpPr>
          <p:spPr>
            <a:xfrm flipV="1">
              <a:off x="2417633" y="3729291"/>
              <a:ext cx="1763711" cy="21272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>
              <a:stCxn id="154" idx="3"/>
              <a:endCxn id="161" idx="1"/>
            </p:cNvCxnSpPr>
            <p:nvPr/>
          </p:nvCxnSpPr>
          <p:spPr>
            <a:xfrm flipH="1">
              <a:off x="3627999" y="4110796"/>
              <a:ext cx="400754" cy="152651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165" idx="6"/>
              <a:endCxn id="132" idx="1"/>
            </p:cNvCxnSpPr>
            <p:nvPr/>
          </p:nvCxnSpPr>
          <p:spPr>
            <a:xfrm flipH="1" flipV="1">
              <a:off x="1383803" y="4027235"/>
              <a:ext cx="2798602" cy="148199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>
              <a:stCxn id="157" idx="4"/>
              <a:endCxn id="164" idx="0"/>
            </p:cNvCxnSpPr>
            <p:nvPr/>
          </p:nvCxnSpPr>
          <p:spPr>
            <a:xfrm flipH="1">
              <a:off x="4175702" y="4251048"/>
              <a:ext cx="327201" cy="84490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>
              <a:stCxn id="144" idx="4"/>
              <a:endCxn id="131" idx="4"/>
            </p:cNvCxnSpPr>
            <p:nvPr/>
          </p:nvCxnSpPr>
          <p:spPr>
            <a:xfrm flipH="1" flipV="1">
              <a:off x="655684" y="4517219"/>
              <a:ext cx="1524176" cy="68720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>
              <a:stCxn id="148" idx="0"/>
              <a:endCxn id="137" idx="0"/>
            </p:cNvCxnSpPr>
            <p:nvPr/>
          </p:nvCxnSpPr>
          <p:spPr>
            <a:xfrm flipV="1">
              <a:off x="2494715" y="4343122"/>
              <a:ext cx="150459" cy="75282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>
              <a:stCxn id="134" idx="4"/>
              <a:endCxn id="147" idx="7"/>
            </p:cNvCxnSpPr>
            <p:nvPr/>
          </p:nvCxnSpPr>
          <p:spPr>
            <a:xfrm flipH="1">
              <a:off x="1766595" y="3942014"/>
              <a:ext cx="651038" cy="149050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>
              <a:stCxn id="152" idx="2"/>
              <a:endCxn id="154" idx="2"/>
            </p:cNvCxnSpPr>
            <p:nvPr/>
          </p:nvCxnSpPr>
          <p:spPr>
            <a:xfrm flipH="1">
              <a:off x="3995430" y="3729291"/>
              <a:ext cx="185914" cy="30479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>
              <a:stCxn id="156" idx="5"/>
              <a:endCxn id="141" idx="5"/>
            </p:cNvCxnSpPr>
            <p:nvPr/>
          </p:nvCxnSpPr>
          <p:spPr>
            <a:xfrm flipH="1">
              <a:off x="3085809" y="3914476"/>
              <a:ext cx="1604608" cy="40904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>
              <a:stCxn id="141" idx="4"/>
              <a:endCxn id="163" idx="1"/>
            </p:cNvCxnSpPr>
            <p:nvPr/>
          </p:nvCxnSpPr>
          <p:spPr>
            <a:xfrm>
              <a:off x="3005362" y="4355292"/>
              <a:ext cx="281325" cy="107722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TextBox 182"/>
            <p:cNvSpPr txBox="1"/>
            <p:nvPr/>
          </p:nvSpPr>
          <p:spPr>
            <a:xfrm>
              <a:off x="4616673" y="4455836"/>
              <a:ext cx="4171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halkboard"/>
                  <a:cs typeface="Chalkboard"/>
                </a:rPr>
                <a:t>X</a:t>
              </a:r>
              <a:r>
                <a:rPr lang="en-US" baseline="-25000" dirty="0">
                  <a:latin typeface="Chalkboard"/>
                  <a:cs typeface="Chalkboard"/>
                </a:rPr>
                <a:t>3</a:t>
              </a:r>
              <a:endParaRPr lang="en-US" dirty="0">
                <a:latin typeface="Chalkboard"/>
                <a:cs typeface="Chalkboard"/>
              </a:endParaRPr>
            </a:p>
          </p:txBody>
        </p:sp>
        <p:cxnSp>
          <p:nvCxnSpPr>
            <p:cNvPr id="184" name="Straight Connector 183"/>
            <p:cNvCxnSpPr>
              <a:stCxn id="141" idx="6"/>
              <a:endCxn id="138" idx="0"/>
            </p:cNvCxnSpPr>
            <p:nvPr/>
          </p:nvCxnSpPr>
          <p:spPr>
            <a:xfrm flipH="1" flipV="1">
              <a:off x="2611660" y="4029855"/>
              <a:ext cx="507472" cy="21695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>
              <a:stCxn id="128" idx="7"/>
              <a:endCxn id="134" idx="2"/>
            </p:cNvCxnSpPr>
            <p:nvPr/>
          </p:nvCxnSpPr>
          <p:spPr>
            <a:xfrm flipV="1">
              <a:off x="1229843" y="3833535"/>
              <a:ext cx="1074019" cy="852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6" name="TextBox 185"/>
            <p:cNvSpPr txBox="1"/>
            <p:nvPr/>
          </p:nvSpPr>
          <p:spPr>
            <a:xfrm>
              <a:off x="2771645" y="4599414"/>
              <a:ext cx="4171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halkboard"/>
                  <a:cs typeface="Chalkboard"/>
                </a:rPr>
                <a:t>X</a:t>
              </a:r>
              <a:r>
                <a:rPr lang="en-US" baseline="-25000" dirty="0">
                  <a:latin typeface="Chalkboard"/>
                  <a:cs typeface="Chalkboard"/>
                </a:rPr>
                <a:t>2</a:t>
              </a:r>
              <a:endParaRPr lang="en-US" dirty="0">
                <a:latin typeface="Chalkboard"/>
                <a:cs typeface="Chalkboard"/>
              </a:endParaRPr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1648930" y="5937675"/>
              <a:ext cx="4171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halkboard"/>
                  <a:cs typeface="Chalkboard"/>
                </a:rPr>
                <a:t>X</a:t>
              </a:r>
              <a:r>
                <a:rPr lang="en-US" baseline="-25000" dirty="0">
                  <a:latin typeface="Chalkboard"/>
                  <a:cs typeface="Chalkboard"/>
                </a:rPr>
                <a:t>4</a:t>
              </a:r>
              <a:endParaRPr lang="en-US" dirty="0">
                <a:latin typeface="Chalkboard"/>
                <a:cs typeface="Chalkboard"/>
              </a:endParaRPr>
            </a:p>
          </p:txBody>
        </p:sp>
        <p:sp>
          <p:nvSpPr>
            <p:cNvPr id="191" name="TextBox 190"/>
            <p:cNvSpPr txBox="1"/>
            <p:nvPr/>
          </p:nvSpPr>
          <p:spPr>
            <a:xfrm>
              <a:off x="4014391" y="5902971"/>
              <a:ext cx="4171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halkboard"/>
                  <a:cs typeface="Chalkboard"/>
                </a:rPr>
                <a:t>X</a:t>
              </a:r>
              <a:r>
                <a:rPr lang="en-US" baseline="-25000" dirty="0" smtClean="0">
                  <a:latin typeface="Chalkboard"/>
                  <a:cs typeface="Chalkboard"/>
                </a:rPr>
                <a:t>5</a:t>
              </a:r>
              <a:endParaRPr lang="en-US" dirty="0">
                <a:latin typeface="Chalkboard"/>
                <a:cs typeface="Chalkboard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025173" y="2114279"/>
            <a:ext cx="3899402" cy="4344310"/>
            <a:chOff x="5025173" y="2114279"/>
            <a:chExt cx="3899402" cy="4344310"/>
          </a:xfrm>
        </p:grpSpPr>
        <p:sp>
          <p:nvSpPr>
            <p:cNvPr id="192" name="TextBox 191"/>
            <p:cNvSpPr txBox="1"/>
            <p:nvPr/>
          </p:nvSpPr>
          <p:spPr>
            <a:xfrm>
              <a:off x="5610847" y="4357018"/>
              <a:ext cx="31983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FF00"/>
                  </a:solidFill>
                  <a:latin typeface="Chalkboard"/>
                  <a:cs typeface="Chalkboard"/>
                </a:rPr>
                <a:t>good approximation if</a:t>
              </a: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5110710" y="4888929"/>
              <a:ext cx="3813865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457200" indent="-457200">
                <a:buFontTx/>
                <a:buAutoNum type="arabicPeriod"/>
              </a:pPr>
              <a:r>
                <a:rPr lang="en-US" sz="2400" dirty="0">
                  <a:solidFill>
                    <a:schemeClr val="accent5"/>
                  </a:solidFill>
                  <a:latin typeface="Chalkboard"/>
                  <a:cs typeface="Chalkboard"/>
                </a:rPr>
                <a:t> </a:t>
              </a:r>
              <a:r>
                <a:rPr lang="en-US" sz="2400" dirty="0">
                  <a:solidFill>
                    <a:srgbClr val="FFFFFF"/>
                  </a:solidFill>
                  <a:latin typeface="Chalkboard"/>
                  <a:cs typeface="Chalkboard"/>
                </a:rPr>
                <a:t>expansion is o(1)</a:t>
              </a:r>
            </a:p>
            <a:p>
              <a:pPr marL="457200" indent="-457200">
                <a:buAutoNum type="arabicPeriod"/>
              </a:pPr>
              <a:r>
                <a:rPr lang="en-US" sz="2400" dirty="0" smtClean="0">
                  <a:solidFill>
                    <a:srgbClr val="E8950E"/>
                  </a:solidFill>
                  <a:latin typeface="Chalkboard"/>
                  <a:cs typeface="Chalkboard"/>
                </a:rPr>
                <a:t> </a:t>
              </a:r>
              <a:r>
                <a:rPr lang="en-US" sz="2400" dirty="0" smtClean="0">
                  <a:solidFill>
                    <a:srgbClr val="FFFFFF"/>
                  </a:solidFill>
                  <a:latin typeface="Chalkboard"/>
                  <a:cs typeface="Chalkboard"/>
                </a:rPr>
                <a:t>degree is high</a:t>
              </a:r>
            </a:p>
            <a:p>
              <a:pPr marL="457200" indent="-457200">
                <a:buAutoNum type="arabicPeriod"/>
              </a:pPr>
              <a:r>
                <a:rPr lang="en-US" sz="2400" dirty="0" smtClean="0">
                  <a:solidFill>
                    <a:schemeClr val="accent3"/>
                  </a:solidFill>
                  <a:latin typeface="Chalkboard"/>
                  <a:cs typeface="Chalkboard"/>
                </a:rPr>
                <a:t> </a:t>
              </a:r>
              <a:r>
                <a:rPr lang="en-US" sz="2400" dirty="0" smtClean="0">
                  <a:solidFill>
                    <a:srgbClr val="FFFFFF"/>
                  </a:solidFill>
                  <a:latin typeface="Chalkboard"/>
                  <a:cs typeface="Chalkboard"/>
                </a:rPr>
                <a:t>entanglement </a:t>
              </a:r>
              <a:r>
                <a:rPr lang="en-US" sz="2400" dirty="0">
                  <a:solidFill>
                    <a:srgbClr val="FFFFFF"/>
                  </a:solidFill>
                  <a:latin typeface="Chalkboard"/>
                  <a:cs typeface="Chalkboard"/>
                </a:rPr>
                <a:t>satisfies</a:t>
              </a:r>
              <a:br>
                <a:rPr lang="en-US" sz="2400" dirty="0">
                  <a:solidFill>
                    <a:srgbClr val="FFFFFF"/>
                  </a:solidFill>
                  <a:latin typeface="Chalkboard"/>
                  <a:cs typeface="Chalkboard"/>
                </a:rPr>
              </a:br>
              <a:r>
                <a:rPr lang="en-US" sz="2400" dirty="0" smtClean="0">
                  <a:solidFill>
                    <a:srgbClr val="FFFFFF"/>
                  </a:solidFill>
                  <a:latin typeface="Chalkboard"/>
                  <a:cs typeface="Chalkboard"/>
                </a:rPr>
                <a:t> </a:t>
              </a:r>
              <a:r>
                <a:rPr lang="en-US" sz="2400" dirty="0" err="1" smtClean="0">
                  <a:solidFill>
                    <a:srgbClr val="FFFFFF"/>
                  </a:solidFill>
                  <a:latin typeface="Chalkboard"/>
                  <a:cs typeface="Chalkboard"/>
                </a:rPr>
                <a:t>subvolume</a:t>
              </a:r>
              <a:r>
                <a:rPr lang="en-US" sz="2400" dirty="0" smtClean="0">
                  <a:solidFill>
                    <a:srgbClr val="FFFFFF"/>
                  </a:solidFill>
                  <a:latin typeface="Chalkboard"/>
                  <a:cs typeface="Chalkboard"/>
                </a:rPr>
                <a:t> </a:t>
              </a:r>
              <a:r>
                <a:rPr lang="en-US" sz="2400" dirty="0">
                  <a:solidFill>
                    <a:srgbClr val="FFFFFF"/>
                  </a:solidFill>
                  <a:latin typeface="Chalkboard"/>
                  <a:cs typeface="Chalkboard"/>
                </a:rPr>
                <a:t>law</a:t>
              </a:r>
              <a:endParaRPr lang="en-US" sz="2400" dirty="0" smtClean="0">
                <a:solidFill>
                  <a:srgbClr val="FFFFFF"/>
                </a:solidFill>
                <a:latin typeface="Chalkboard"/>
                <a:cs typeface="Chalkboard"/>
              </a:endParaRP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5384800" y="2637100"/>
              <a:ext cx="1399514" cy="2832970"/>
              <a:chOff x="5384800" y="2637100"/>
              <a:chExt cx="1399514" cy="2832970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6447756" y="2637100"/>
                <a:ext cx="336558" cy="308419"/>
              </a:xfrm>
              <a:prstGeom prst="rect">
                <a:avLst/>
              </a:prstGeom>
              <a:solidFill>
                <a:schemeClr val="accent4">
                  <a:alpha val="59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halkboard"/>
                  <a:cs typeface="Chalkboard"/>
                </a:endParaRPr>
              </a:p>
            </p:txBody>
          </p:sp>
          <p:cxnSp>
            <p:nvCxnSpPr>
              <p:cNvPr id="5" name="Straight Arrow Connector 4"/>
              <p:cNvCxnSpPr/>
              <p:nvPr/>
            </p:nvCxnSpPr>
            <p:spPr>
              <a:xfrm flipV="1">
                <a:off x="5384800" y="2964674"/>
                <a:ext cx="1231900" cy="2505396"/>
              </a:xfrm>
              <a:prstGeom prst="straightConnector1">
                <a:avLst/>
              </a:prstGeom>
              <a:ln>
                <a:solidFill>
                  <a:schemeClr val="accent4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/>
            <p:cNvGrpSpPr/>
            <p:nvPr/>
          </p:nvGrpSpPr>
          <p:grpSpPr>
            <a:xfrm>
              <a:off x="5025173" y="2253999"/>
              <a:ext cx="1405889" cy="2788681"/>
              <a:chOff x="5025173" y="2253999"/>
              <a:chExt cx="1405889" cy="2788681"/>
            </a:xfrm>
          </p:grpSpPr>
          <p:cxnSp>
            <p:nvCxnSpPr>
              <p:cNvPr id="76" name="Straight Arrow Connector 75"/>
              <p:cNvCxnSpPr/>
              <p:nvPr/>
            </p:nvCxnSpPr>
            <p:spPr>
              <a:xfrm flipV="1">
                <a:off x="5384800" y="2873820"/>
                <a:ext cx="533400" cy="2168860"/>
              </a:xfrm>
              <a:prstGeom prst="straightConnector1">
                <a:avLst/>
              </a:prstGeom>
              <a:ln>
                <a:solidFill>
                  <a:schemeClr val="accent5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Rectangle 79"/>
              <p:cNvSpPr/>
              <p:nvPr/>
            </p:nvSpPr>
            <p:spPr>
              <a:xfrm>
                <a:off x="5025173" y="2253999"/>
                <a:ext cx="1405889" cy="601022"/>
              </a:xfrm>
              <a:prstGeom prst="rect">
                <a:avLst/>
              </a:prstGeom>
              <a:solidFill>
                <a:schemeClr val="accent5">
                  <a:alpha val="59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halkboard"/>
                  <a:cs typeface="Chalkboard"/>
                </a:endParaRP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5497264" y="2114279"/>
              <a:ext cx="2907256" cy="3788693"/>
              <a:chOff x="5497264" y="2114279"/>
              <a:chExt cx="2907256" cy="3788693"/>
            </a:xfrm>
          </p:grpSpPr>
          <p:cxnSp>
            <p:nvCxnSpPr>
              <p:cNvPr id="84" name="Straight Arrow Connector 83"/>
              <p:cNvCxnSpPr/>
              <p:nvPr/>
            </p:nvCxnSpPr>
            <p:spPr>
              <a:xfrm flipV="1">
                <a:off x="5497264" y="2947615"/>
                <a:ext cx="1589336" cy="2955357"/>
              </a:xfrm>
              <a:prstGeom prst="straightConnector1">
                <a:avLst/>
              </a:prstGeom>
              <a:solidFill>
                <a:srgbClr val="B50B1B">
                  <a:alpha val="53000"/>
                </a:srgbClr>
              </a:solidFill>
              <a:ln>
                <a:solidFill>
                  <a:schemeClr val="accent3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Rectangle 84"/>
              <p:cNvSpPr/>
              <p:nvPr/>
            </p:nvSpPr>
            <p:spPr>
              <a:xfrm>
                <a:off x="6858042" y="2114279"/>
                <a:ext cx="1546478" cy="799960"/>
              </a:xfrm>
              <a:prstGeom prst="rect">
                <a:avLst/>
              </a:prstGeom>
              <a:solidFill>
                <a:srgbClr val="B50B1B">
                  <a:alpha val="53000"/>
                </a:srgb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halkboard"/>
                  <a:cs typeface="Chalkboard"/>
                </a:endParaRPr>
              </a:p>
            </p:txBody>
          </p:sp>
        </p:grpSp>
      </p:grpSp>
      <p:pic>
        <p:nvPicPr>
          <p:cNvPr id="16" name="Picture 15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410" y="3441511"/>
            <a:ext cx="4751765" cy="56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850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212" y="1651506"/>
            <a:ext cx="4866266" cy="9255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cs typeface="Chalkboard"/>
              </a:rPr>
              <a:t>1. Approximation from low expansion</a:t>
            </a:r>
            <a:endParaRPr lang="en-US" dirty="0">
              <a:cs typeface="Chalkboard"/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839656" y="3994066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27" name="Oval 126"/>
          <p:cNvSpPr/>
          <p:nvPr/>
        </p:nvSpPr>
        <p:spPr>
          <a:xfrm>
            <a:off x="591653" y="3813091"/>
            <a:ext cx="1333500" cy="1111250"/>
          </a:xfrm>
          <a:prstGeom prst="ellipse">
            <a:avLst/>
          </a:prstGeom>
          <a:noFill/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28" name="Oval 127"/>
          <p:cNvSpPr/>
          <p:nvPr/>
        </p:nvSpPr>
        <p:spPr>
          <a:xfrm>
            <a:off x="1219597" y="3994066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29" name="Oval 128"/>
          <p:cNvSpPr/>
          <p:nvPr/>
        </p:nvSpPr>
        <p:spPr>
          <a:xfrm>
            <a:off x="1067197" y="4612132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30" name="Oval 129"/>
          <p:cNvSpPr/>
          <p:nvPr/>
        </p:nvSpPr>
        <p:spPr>
          <a:xfrm>
            <a:off x="1033683" y="4298865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31" name="Oval 130"/>
          <p:cNvSpPr/>
          <p:nvPr/>
        </p:nvSpPr>
        <p:spPr>
          <a:xfrm>
            <a:off x="725885" y="4407344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32" name="Oval 131"/>
          <p:cNvSpPr/>
          <p:nvPr/>
        </p:nvSpPr>
        <p:spPr>
          <a:xfrm>
            <a:off x="1534452" y="4102545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1427385" y="4407344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34" name="Oval 133"/>
          <p:cNvSpPr/>
          <p:nvPr/>
        </p:nvSpPr>
        <p:spPr>
          <a:xfrm>
            <a:off x="2487834" y="3832139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35" name="Oval 134"/>
          <p:cNvSpPr/>
          <p:nvPr/>
        </p:nvSpPr>
        <p:spPr>
          <a:xfrm>
            <a:off x="2239831" y="3651164"/>
            <a:ext cx="1333500" cy="1111250"/>
          </a:xfrm>
          <a:prstGeom prst="ellipse">
            <a:avLst/>
          </a:prstGeom>
          <a:noFill/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36" name="Oval 135"/>
          <p:cNvSpPr/>
          <p:nvPr/>
        </p:nvSpPr>
        <p:spPr>
          <a:xfrm>
            <a:off x="2867775" y="3832139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37" name="Oval 136"/>
          <p:cNvSpPr/>
          <p:nvPr/>
        </p:nvSpPr>
        <p:spPr>
          <a:xfrm>
            <a:off x="2715375" y="4450205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38" name="Oval 137"/>
          <p:cNvSpPr/>
          <p:nvPr/>
        </p:nvSpPr>
        <p:spPr>
          <a:xfrm>
            <a:off x="2681861" y="4136938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2374063" y="4245417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40" name="Oval 139"/>
          <p:cNvSpPr/>
          <p:nvPr/>
        </p:nvSpPr>
        <p:spPr>
          <a:xfrm>
            <a:off x="3182630" y="3940618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41" name="Oval 140"/>
          <p:cNvSpPr/>
          <p:nvPr/>
        </p:nvSpPr>
        <p:spPr>
          <a:xfrm>
            <a:off x="3075563" y="4245417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42" name="Oval 141"/>
          <p:cNvSpPr/>
          <p:nvPr/>
        </p:nvSpPr>
        <p:spPr>
          <a:xfrm>
            <a:off x="1870120" y="5094553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43" name="Oval 142"/>
          <p:cNvSpPr/>
          <p:nvPr/>
        </p:nvSpPr>
        <p:spPr>
          <a:xfrm>
            <a:off x="1622117" y="4913578"/>
            <a:ext cx="1333500" cy="1111250"/>
          </a:xfrm>
          <a:prstGeom prst="ellipse">
            <a:avLst/>
          </a:prstGeom>
          <a:noFill/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44" name="Oval 143"/>
          <p:cNvSpPr/>
          <p:nvPr/>
        </p:nvSpPr>
        <p:spPr>
          <a:xfrm>
            <a:off x="2250061" y="5094553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45" name="Oval 144"/>
          <p:cNvSpPr/>
          <p:nvPr/>
        </p:nvSpPr>
        <p:spPr>
          <a:xfrm>
            <a:off x="2097661" y="5712619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46" name="Oval 145"/>
          <p:cNvSpPr/>
          <p:nvPr/>
        </p:nvSpPr>
        <p:spPr>
          <a:xfrm>
            <a:off x="2064147" y="5399352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47" name="Oval 146"/>
          <p:cNvSpPr/>
          <p:nvPr/>
        </p:nvSpPr>
        <p:spPr>
          <a:xfrm>
            <a:off x="1756349" y="5507831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48" name="Oval 147"/>
          <p:cNvSpPr/>
          <p:nvPr/>
        </p:nvSpPr>
        <p:spPr>
          <a:xfrm>
            <a:off x="2564916" y="5203032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49" name="Oval 148"/>
          <p:cNvSpPr/>
          <p:nvPr/>
        </p:nvSpPr>
        <p:spPr>
          <a:xfrm>
            <a:off x="2457849" y="5507831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50" name="Oval 149"/>
          <p:cNvSpPr/>
          <p:nvPr/>
        </p:nvSpPr>
        <p:spPr>
          <a:xfrm>
            <a:off x="3985375" y="3727895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51" name="Oval 150"/>
          <p:cNvSpPr/>
          <p:nvPr/>
        </p:nvSpPr>
        <p:spPr>
          <a:xfrm>
            <a:off x="3701037" y="3585548"/>
            <a:ext cx="1333500" cy="1111250"/>
          </a:xfrm>
          <a:prstGeom prst="ellipse">
            <a:avLst/>
          </a:prstGeom>
          <a:noFill/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52" name="Oval 151"/>
          <p:cNvSpPr/>
          <p:nvPr/>
        </p:nvSpPr>
        <p:spPr>
          <a:xfrm>
            <a:off x="4365316" y="3727895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53" name="Oval 152"/>
          <p:cNvSpPr/>
          <p:nvPr/>
        </p:nvSpPr>
        <p:spPr>
          <a:xfrm>
            <a:off x="4212916" y="4345961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54" name="Oval 153"/>
          <p:cNvSpPr/>
          <p:nvPr/>
        </p:nvSpPr>
        <p:spPr>
          <a:xfrm>
            <a:off x="4179402" y="4032694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55" name="Oval 154"/>
          <p:cNvSpPr/>
          <p:nvPr/>
        </p:nvSpPr>
        <p:spPr>
          <a:xfrm>
            <a:off x="3871604" y="4141173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56" name="Oval 155"/>
          <p:cNvSpPr/>
          <p:nvPr/>
        </p:nvSpPr>
        <p:spPr>
          <a:xfrm>
            <a:off x="4680171" y="3836374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57" name="Oval 156"/>
          <p:cNvSpPr/>
          <p:nvPr/>
        </p:nvSpPr>
        <p:spPr>
          <a:xfrm>
            <a:off x="4573104" y="4141173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58" name="Oval 157"/>
          <p:cNvSpPr/>
          <p:nvPr/>
        </p:nvSpPr>
        <p:spPr>
          <a:xfrm>
            <a:off x="3551107" y="5094553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59" name="Oval 158"/>
          <p:cNvSpPr/>
          <p:nvPr/>
        </p:nvSpPr>
        <p:spPr>
          <a:xfrm>
            <a:off x="3303104" y="4913578"/>
            <a:ext cx="1333500" cy="1111250"/>
          </a:xfrm>
          <a:prstGeom prst="ellipse">
            <a:avLst/>
          </a:prstGeom>
          <a:noFill/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60" name="Oval 159"/>
          <p:cNvSpPr/>
          <p:nvPr/>
        </p:nvSpPr>
        <p:spPr>
          <a:xfrm>
            <a:off x="3931048" y="5094553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61" name="Oval 160"/>
          <p:cNvSpPr/>
          <p:nvPr/>
        </p:nvSpPr>
        <p:spPr>
          <a:xfrm>
            <a:off x="3778648" y="5712619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62" name="Oval 161"/>
          <p:cNvSpPr/>
          <p:nvPr/>
        </p:nvSpPr>
        <p:spPr>
          <a:xfrm>
            <a:off x="3745134" y="5399352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63" name="Oval 162"/>
          <p:cNvSpPr/>
          <p:nvPr/>
        </p:nvSpPr>
        <p:spPr>
          <a:xfrm>
            <a:off x="3437336" y="5507831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64" name="Oval 163"/>
          <p:cNvSpPr/>
          <p:nvPr/>
        </p:nvSpPr>
        <p:spPr>
          <a:xfrm>
            <a:off x="4245903" y="5203032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65" name="Oval 164"/>
          <p:cNvSpPr/>
          <p:nvPr/>
        </p:nvSpPr>
        <p:spPr>
          <a:xfrm>
            <a:off x="4138836" y="5507831"/>
            <a:ext cx="227541" cy="216958"/>
          </a:xfrm>
          <a:prstGeom prst="ellipse">
            <a:avLst/>
          </a:prstGeom>
          <a:solidFill>
            <a:srgbClr val="3366FF"/>
          </a:solidFill>
          <a:ln w="158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953425" y="4924341"/>
            <a:ext cx="417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halkboard"/>
                <a:cs typeface="Chalkboard"/>
              </a:rPr>
              <a:t>X</a:t>
            </a:r>
            <a:r>
              <a:rPr lang="en-US" baseline="-25000" dirty="0" smtClean="0">
                <a:latin typeface="Chalkboard"/>
                <a:cs typeface="Chalkboard"/>
              </a:rPr>
              <a:t>1</a:t>
            </a:r>
            <a:endParaRPr lang="en-US" dirty="0">
              <a:latin typeface="Chalkboard"/>
              <a:cs typeface="Chalkboard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4800645" y="4562919"/>
            <a:ext cx="417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halkboard"/>
                <a:cs typeface="Chalkboard"/>
              </a:rPr>
              <a:t>X</a:t>
            </a:r>
            <a:r>
              <a:rPr lang="en-US" baseline="-25000" dirty="0">
                <a:latin typeface="Chalkboard"/>
                <a:cs typeface="Chalkboard"/>
              </a:rPr>
              <a:t>3</a:t>
            </a:r>
            <a:endParaRPr lang="en-US" dirty="0">
              <a:latin typeface="Chalkboard"/>
              <a:cs typeface="Chalkboard"/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2955617" y="4706497"/>
            <a:ext cx="417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halkboard"/>
                <a:cs typeface="Chalkboard"/>
              </a:rPr>
              <a:t>X</a:t>
            </a:r>
            <a:r>
              <a:rPr lang="en-US" baseline="-25000" dirty="0">
                <a:latin typeface="Chalkboard"/>
                <a:cs typeface="Chalkboard"/>
              </a:rPr>
              <a:t>2</a:t>
            </a:r>
            <a:endParaRPr lang="en-US" dirty="0">
              <a:latin typeface="Chalkboard"/>
              <a:cs typeface="Chalkboard"/>
            </a:endParaRPr>
          </a:p>
        </p:txBody>
      </p:sp>
      <p:sp>
        <p:nvSpPr>
          <p:cNvPr id="190" name="TextBox 189"/>
          <p:cNvSpPr txBox="1"/>
          <p:nvPr/>
        </p:nvSpPr>
        <p:spPr>
          <a:xfrm>
            <a:off x="1832902" y="6044758"/>
            <a:ext cx="417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halkboard"/>
                <a:cs typeface="Chalkboard"/>
              </a:rPr>
              <a:t>X</a:t>
            </a:r>
            <a:r>
              <a:rPr lang="en-US" baseline="-25000" dirty="0">
                <a:latin typeface="Chalkboard"/>
                <a:cs typeface="Chalkboard"/>
              </a:rPr>
              <a:t>4</a:t>
            </a:r>
            <a:endParaRPr lang="en-US" dirty="0">
              <a:latin typeface="Chalkboard"/>
              <a:cs typeface="Chalkboard"/>
            </a:endParaRPr>
          </a:p>
        </p:txBody>
      </p:sp>
      <p:sp>
        <p:nvSpPr>
          <p:cNvPr id="191" name="TextBox 190"/>
          <p:cNvSpPr txBox="1"/>
          <p:nvPr/>
        </p:nvSpPr>
        <p:spPr>
          <a:xfrm>
            <a:off x="4198363" y="6010054"/>
            <a:ext cx="417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halkboard"/>
                <a:cs typeface="Chalkboard"/>
              </a:rPr>
              <a:t>X</a:t>
            </a:r>
            <a:r>
              <a:rPr lang="en-US" baseline="-25000" dirty="0" smtClean="0">
                <a:latin typeface="Chalkboard"/>
                <a:cs typeface="Chalkboard"/>
              </a:rPr>
              <a:t>5</a:t>
            </a:r>
            <a:endParaRPr lang="en-US" dirty="0">
              <a:latin typeface="Chalkboard"/>
              <a:cs typeface="Chalkboard"/>
            </a:endParaRPr>
          </a:p>
        </p:txBody>
      </p:sp>
      <p:pic>
        <p:nvPicPr>
          <p:cNvPr id="16" name="Picture 15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882" y="2878551"/>
            <a:ext cx="4751765" cy="562960"/>
          </a:xfrm>
          <a:prstGeom prst="rect">
            <a:avLst/>
          </a:prstGeom>
        </p:spPr>
      </p:pic>
      <p:sp>
        <p:nvSpPr>
          <p:cNvPr id="83" name="Rectangle 82"/>
          <p:cNvSpPr/>
          <p:nvPr/>
        </p:nvSpPr>
        <p:spPr>
          <a:xfrm>
            <a:off x="2547630" y="1953488"/>
            <a:ext cx="1405889" cy="601022"/>
          </a:xfrm>
          <a:prstGeom prst="rect">
            <a:avLst/>
          </a:prstGeom>
          <a:solidFill>
            <a:schemeClr val="accent5">
              <a:alpha val="5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grpSp>
        <p:nvGrpSpPr>
          <p:cNvPr id="216" name="Group 215"/>
          <p:cNvGrpSpPr/>
          <p:nvPr/>
        </p:nvGrpSpPr>
        <p:grpSpPr>
          <a:xfrm>
            <a:off x="839656" y="3836374"/>
            <a:ext cx="4034733" cy="2061430"/>
            <a:chOff x="839656" y="3836374"/>
            <a:chExt cx="4034733" cy="2061430"/>
          </a:xfrm>
        </p:grpSpPr>
        <p:cxnSp>
          <p:nvCxnSpPr>
            <p:cNvPr id="217" name="Straight Connector 216"/>
            <p:cNvCxnSpPr/>
            <p:nvPr/>
          </p:nvCxnSpPr>
          <p:spPr>
            <a:xfrm flipH="1">
              <a:off x="2130984" y="4322123"/>
              <a:ext cx="584200" cy="157568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flipV="1">
              <a:off x="2678687" y="4450205"/>
              <a:ext cx="150459" cy="75282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flipH="1">
              <a:off x="1950567" y="4049097"/>
              <a:ext cx="651038" cy="149050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>
              <a:off x="3189334" y="4462375"/>
              <a:ext cx="281325" cy="107722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>
              <a:off x="1541156" y="4407344"/>
              <a:ext cx="442735" cy="68720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>
              <a:off x="1219597" y="4102545"/>
              <a:ext cx="2639308" cy="151376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flipH="1">
              <a:off x="2571620" y="4358131"/>
              <a:ext cx="1413755" cy="136665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>
              <a:off x="1033683" y="4407344"/>
              <a:ext cx="755989" cy="113226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flipV="1">
              <a:off x="2601605" y="3836374"/>
              <a:ext cx="1763711" cy="21272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flipH="1">
              <a:off x="3811971" y="4217879"/>
              <a:ext cx="400754" cy="152651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flipH="1" flipV="1">
              <a:off x="1567775" y="4134318"/>
              <a:ext cx="2798602" cy="148199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flipH="1">
              <a:off x="4359674" y="4358131"/>
              <a:ext cx="327201" cy="84490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flipH="1" flipV="1">
              <a:off x="839656" y="4624302"/>
              <a:ext cx="1524176" cy="68720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flipH="1">
              <a:off x="3269781" y="4021559"/>
              <a:ext cx="1604608" cy="40904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/>
            <p:nvPr/>
          </p:nvCxnSpPr>
          <p:spPr>
            <a:xfrm flipV="1">
              <a:off x="1413815" y="3940618"/>
              <a:ext cx="1074019" cy="8522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5803975" y="3518370"/>
            <a:ext cx="3133062" cy="2689599"/>
            <a:chOff x="5803975" y="3518370"/>
            <a:chExt cx="3133062" cy="2689599"/>
          </a:xfrm>
        </p:grpSpPr>
        <p:pic>
          <p:nvPicPr>
            <p:cNvPr id="232" name="Picture 231" descr="homersimpson-css.gif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03975" y="5104139"/>
              <a:ext cx="899939" cy="1103830"/>
            </a:xfrm>
            <a:prstGeom prst="rect">
              <a:avLst/>
            </a:prstGeom>
          </p:spPr>
        </p:pic>
        <p:sp>
          <p:nvSpPr>
            <p:cNvPr id="7" name="Oval Callout 6"/>
            <p:cNvSpPr/>
            <p:nvPr/>
          </p:nvSpPr>
          <p:spPr>
            <a:xfrm>
              <a:off x="6027569" y="3518370"/>
              <a:ext cx="2909468" cy="1310720"/>
            </a:xfrm>
            <a:prstGeom prst="wedgeEllipseCallout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Chalkboard"/>
                  <a:cs typeface="Chalkboard"/>
                </a:rPr>
                <a:t>Hard instances must use highly expanding graphs</a:t>
              </a:r>
              <a:endParaRPr lang="en-US" dirty="0">
                <a:latin typeface="Chalkboard"/>
                <a:cs typeface="Chalkboar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43937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cs typeface="Chalkboard"/>
              </a:rPr>
              <a:t>2. Approximation from high degree</a:t>
            </a:r>
            <a:endParaRPr lang="en-US" dirty="0">
              <a:cs typeface="Chalkboard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769212" y="1557436"/>
            <a:ext cx="4866266" cy="925545"/>
            <a:chOff x="1769212" y="1651506"/>
            <a:chExt cx="4866266" cy="925545"/>
          </a:xfrm>
        </p:grpSpPr>
        <p:pic>
          <p:nvPicPr>
            <p:cNvPr id="18" name="Picture 17" descr="latex-image-1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9212" y="1651506"/>
              <a:ext cx="4866266" cy="925545"/>
            </a:xfrm>
            <a:prstGeom prst="rect">
              <a:avLst/>
            </a:prstGeom>
          </p:spPr>
        </p:pic>
        <p:sp>
          <p:nvSpPr>
            <p:cNvPr id="71" name="Rectangle 70"/>
            <p:cNvSpPr/>
            <p:nvPr/>
          </p:nvSpPr>
          <p:spPr>
            <a:xfrm>
              <a:off x="3983016" y="2240411"/>
              <a:ext cx="336558" cy="308419"/>
            </a:xfrm>
            <a:prstGeom prst="rect">
              <a:avLst/>
            </a:prstGeom>
            <a:solidFill>
              <a:schemeClr val="accent4">
                <a:alpha val="59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</p:grpSp>
      <p:sp>
        <p:nvSpPr>
          <p:cNvPr id="74" name="Rounded Rectangle 73"/>
          <p:cNvSpPr/>
          <p:nvPr/>
        </p:nvSpPr>
        <p:spPr>
          <a:xfrm>
            <a:off x="416674" y="2531875"/>
            <a:ext cx="8458200" cy="1226939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u="sng" dirty="0" smtClean="0">
                <a:latin typeface="Chalkboard"/>
                <a:cs typeface="Chalkboard"/>
              </a:rPr>
              <a:t>Unlike classical CSPs:</a:t>
            </a:r>
            <a:r>
              <a:rPr lang="en-US" sz="2400" dirty="0" smtClean="0">
                <a:latin typeface="Chalkboard"/>
                <a:cs typeface="Chalkboard"/>
              </a:rPr>
              <a:t> </a:t>
            </a:r>
            <a:br>
              <a:rPr lang="en-US" sz="2400" dirty="0" smtClean="0">
                <a:latin typeface="Chalkboard"/>
                <a:cs typeface="Chalkboard"/>
              </a:rPr>
            </a:br>
            <a:r>
              <a:rPr lang="en-US" sz="2400" dirty="0" smtClean="0">
                <a:latin typeface="Chalkboard"/>
                <a:cs typeface="Chalkboard"/>
              </a:rPr>
              <a:t>PCP + </a:t>
            </a:r>
            <a:r>
              <a:rPr lang="en-US" sz="2400" dirty="0" smtClean="0">
                <a:solidFill>
                  <a:schemeClr val="accent4"/>
                </a:solidFill>
                <a:latin typeface="Chalkboard"/>
                <a:cs typeface="Chalkboard"/>
              </a:rPr>
              <a:t>parallel repetition</a:t>
            </a:r>
            <a:r>
              <a:rPr lang="en-US" sz="2400" dirty="0" smtClean="0">
                <a:latin typeface="Chalkboard"/>
                <a:cs typeface="Chalkboard"/>
              </a:rPr>
              <a:t> imply that 2</a:t>
            </a:r>
            <a:r>
              <a:rPr lang="en-US" sz="2400" dirty="0">
                <a:latin typeface="Chalkboard"/>
                <a:cs typeface="Chalkboard"/>
              </a:rPr>
              <a:t>-CSPs are NP-hard to </a:t>
            </a:r>
            <a:r>
              <a:rPr lang="en-US" sz="2400" dirty="0" smtClean="0">
                <a:latin typeface="Chalkboard"/>
                <a:cs typeface="Chalkboard"/>
              </a:rPr>
              <a:t>approximate to </a:t>
            </a:r>
            <a:r>
              <a:rPr lang="en-US" sz="2400" dirty="0">
                <a:latin typeface="Chalkboard"/>
                <a:cs typeface="Chalkboard"/>
              </a:rPr>
              <a:t>error </a:t>
            </a:r>
            <a:r>
              <a:rPr lang="en-US" sz="2400" dirty="0">
                <a:solidFill>
                  <a:srgbClr val="FFFF00"/>
                </a:solidFill>
                <a:latin typeface="Chalkboard"/>
                <a:cs typeface="Chalkboard"/>
              </a:rPr>
              <a:t>d</a:t>
            </a:r>
            <a:r>
              <a:rPr lang="en-US" sz="2400" baseline="30000" dirty="0">
                <a:solidFill>
                  <a:srgbClr val="FFFF00"/>
                </a:solidFill>
                <a:latin typeface="cmmi10"/>
                <a:ea typeface="cmmi10"/>
                <a:cs typeface="cmmi10"/>
              </a:rPr>
              <a:t>®</a:t>
            </a:r>
            <a:r>
              <a:rPr lang="en-US" sz="2400" dirty="0">
                <a:solidFill>
                  <a:srgbClr val="FFFF00"/>
                </a:solidFill>
                <a:latin typeface="Chalkboard"/>
                <a:cs typeface="Chalkboard"/>
              </a:rPr>
              <a:t>/D</a:t>
            </a:r>
            <a:r>
              <a:rPr lang="en-US" sz="2400" baseline="30000" dirty="0">
                <a:solidFill>
                  <a:srgbClr val="FFFF00"/>
                </a:solidFill>
                <a:latin typeface="cmmi10"/>
                <a:ea typeface="cmmi10"/>
                <a:cs typeface="cmmi10"/>
              </a:rPr>
              <a:t>¯</a:t>
            </a:r>
            <a:r>
              <a:rPr lang="en-US" sz="2400" dirty="0">
                <a:latin typeface="Chalkboard"/>
                <a:cs typeface="Chalkboard"/>
              </a:rPr>
              <a:t> for any </a:t>
            </a:r>
            <a:r>
              <a:rPr lang="en-US" sz="2400" dirty="0">
                <a:latin typeface="cmmi10"/>
                <a:ea typeface="cmmi10"/>
                <a:cs typeface="cmmi10"/>
              </a:rPr>
              <a:t>®</a:t>
            </a:r>
            <a:r>
              <a:rPr lang="en-US" sz="2400" dirty="0">
                <a:latin typeface="Chalkboard"/>
                <a:cs typeface="Chalkboard"/>
              </a:rPr>
              <a:t>,</a:t>
            </a:r>
            <a:r>
              <a:rPr lang="en-US" sz="2400" dirty="0">
                <a:latin typeface="cmmi10"/>
                <a:ea typeface="cmmi10"/>
                <a:cs typeface="cmmi10"/>
              </a:rPr>
              <a:t>¯</a:t>
            </a:r>
            <a:r>
              <a:rPr lang="en-US" sz="2400" dirty="0">
                <a:latin typeface="Chalkboard"/>
                <a:cs typeface="Chalkboard"/>
              </a:rPr>
              <a:t>&gt;</a:t>
            </a:r>
            <a:r>
              <a:rPr lang="en-US" sz="2400" dirty="0" smtClean="0">
                <a:latin typeface="Chalkboard"/>
                <a:cs typeface="Chalkboard"/>
              </a:rPr>
              <a:t>0.</a:t>
            </a:r>
            <a:endParaRPr lang="en-US" sz="2000" dirty="0">
              <a:latin typeface="Chalkboard"/>
              <a:cs typeface="Chalkboard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2523" y="3828824"/>
            <a:ext cx="518339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halkboard"/>
                <a:cs typeface="Chalkboard"/>
              </a:rPr>
              <a:t>Parallel repetition maps C </a:t>
            </a:r>
            <a:r>
              <a:rPr lang="en-US" sz="2000" dirty="0" smtClean="0">
                <a:latin typeface="Chalkboard"/>
                <a:cs typeface="Chalkboard"/>
                <a:sym typeface="Wingdings"/>
              </a:rPr>
              <a:t> C’ such that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latin typeface="Chalkboard"/>
                <a:cs typeface="Chalkboard"/>
                <a:sym typeface="Wingdings"/>
              </a:rPr>
              <a:t>D’ = </a:t>
            </a:r>
            <a:r>
              <a:rPr lang="en-US" sz="2000" dirty="0" err="1" smtClean="0">
                <a:latin typeface="Chalkboard"/>
                <a:cs typeface="Chalkboard"/>
                <a:sym typeface="Wingdings"/>
              </a:rPr>
              <a:t>D</a:t>
            </a:r>
            <a:r>
              <a:rPr lang="en-US" sz="2000" baseline="30000" dirty="0" err="1" smtClean="0">
                <a:latin typeface="Chalkboard"/>
                <a:cs typeface="Chalkboard"/>
                <a:sym typeface="Wingdings"/>
              </a:rPr>
              <a:t>k</a:t>
            </a:r>
            <a:endParaRPr lang="en-US" sz="2000" baseline="30000" dirty="0" smtClean="0">
              <a:latin typeface="Chalkboard"/>
              <a:cs typeface="Chalkboard"/>
              <a:sym typeface="Wingdings"/>
            </a:endParaRPr>
          </a:p>
          <a:p>
            <a:pPr marL="457200" indent="-457200">
              <a:buAutoNum type="arabicPeriod"/>
            </a:pPr>
            <a:r>
              <a:rPr lang="en-US" sz="2000" dirty="0" err="1" smtClean="0">
                <a:latin typeface="Chalkboard"/>
                <a:cs typeface="Chalkboard"/>
                <a:sym typeface="Wingdings"/>
              </a:rPr>
              <a:t>Σ</a:t>
            </a:r>
            <a:r>
              <a:rPr lang="en-US" sz="2000" dirty="0" smtClean="0">
                <a:latin typeface="Chalkboard"/>
                <a:cs typeface="Chalkboard"/>
                <a:sym typeface="Wingdings"/>
              </a:rPr>
              <a:t>’ = </a:t>
            </a:r>
            <a:r>
              <a:rPr lang="en-US" sz="2000" dirty="0" err="1" smtClean="0">
                <a:latin typeface="Chalkboard"/>
                <a:cs typeface="Chalkboard"/>
                <a:sym typeface="Wingdings"/>
              </a:rPr>
              <a:t>Σ</a:t>
            </a:r>
            <a:r>
              <a:rPr lang="en-US" sz="2000" baseline="30000" dirty="0" err="1" smtClean="0">
                <a:latin typeface="Chalkboard"/>
                <a:cs typeface="Chalkboard"/>
                <a:sym typeface="Wingdings"/>
              </a:rPr>
              <a:t>k</a:t>
            </a:r>
            <a:endParaRPr lang="en-US" sz="2000" baseline="30000" dirty="0" smtClean="0">
              <a:latin typeface="Chalkboard"/>
              <a:cs typeface="Chalkboard"/>
              <a:sym typeface="Wingdings"/>
            </a:endParaRPr>
          </a:p>
          <a:p>
            <a:pPr marL="457200" indent="-457200">
              <a:buAutoNum type="arabicPeriod"/>
            </a:pPr>
            <a:r>
              <a:rPr lang="en-US" sz="2000" dirty="0" smtClean="0">
                <a:latin typeface="Chalkboard"/>
                <a:cs typeface="Chalkboard"/>
                <a:sym typeface="Wingdings"/>
              </a:rPr>
              <a:t>UNSAT(C) = 0  UNSAT(C’)=0</a:t>
            </a:r>
            <a:br>
              <a:rPr lang="en-US" sz="2000" dirty="0" smtClean="0">
                <a:latin typeface="Chalkboard"/>
                <a:cs typeface="Chalkboard"/>
                <a:sym typeface="Wingdings"/>
              </a:rPr>
            </a:br>
            <a:r>
              <a:rPr lang="en-US" sz="2000" dirty="0" smtClean="0">
                <a:latin typeface="Chalkboard"/>
                <a:cs typeface="Chalkboard"/>
                <a:sym typeface="Wingdings"/>
              </a:rPr>
              <a:t>UNSAT(C) &gt; 0  UNSAT(C’) &gt; UNSAT(C)</a:t>
            </a:r>
            <a:endParaRPr lang="en-US" sz="2000" dirty="0" smtClean="0">
              <a:latin typeface="Chalkboard"/>
              <a:cs typeface="Chalkboar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7333" y="6274741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err="1" smtClean="0">
              <a:latin typeface="Chalkboard"/>
              <a:cs typeface="Chalkboard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482523" y="5444389"/>
            <a:ext cx="8539181" cy="1226939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dirty="0">
                <a:solidFill>
                  <a:schemeClr val="accent4"/>
                </a:solidFill>
                <a:latin typeface="Chalkboard"/>
                <a:cs typeface="Chalkboard"/>
              </a:rPr>
              <a:t>Corollaries: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Chalkboard"/>
                <a:cs typeface="Chalkboard"/>
              </a:rPr>
              <a:t> Quantum </a:t>
            </a:r>
            <a:r>
              <a:rPr lang="en-US" sz="2400" dirty="0">
                <a:latin typeface="Chalkboard"/>
                <a:cs typeface="Chalkboard"/>
              </a:rPr>
              <a:t>PCP and parallel repetition not both true.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latin typeface="Chalkboard"/>
                <a:cs typeface="Chalkboard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Chalkboard"/>
                <a:cs typeface="Chalkboard"/>
              </a:rPr>
              <a:t>Φ</a:t>
            </a:r>
            <a:r>
              <a:rPr lang="en-US" sz="2400" dirty="0" smtClean="0">
                <a:solidFill>
                  <a:srgbClr val="FFFF00"/>
                </a:solidFill>
                <a:latin typeface="Chalkboard"/>
                <a:cs typeface="Chalkboard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Chalkboard"/>
                <a:cs typeface="Chalkboard"/>
              </a:rPr>
              <a:t>≤ 1/2 - </a:t>
            </a:r>
            <a:r>
              <a:rPr lang="en-US" sz="2400" dirty="0" err="1">
                <a:solidFill>
                  <a:srgbClr val="FFFF00"/>
                </a:solidFill>
                <a:latin typeface="Chalkboard"/>
                <a:cs typeface="Chalkboard"/>
              </a:rPr>
              <a:t>Ω</a:t>
            </a:r>
            <a:r>
              <a:rPr lang="en-US" sz="2400" dirty="0">
                <a:solidFill>
                  <a:srgbClr val="FFFF00"/>
                </a:solidFill>
                <a:latin typeface="Chalkboard"/>
                <a:cs typeface="Chalkboard"/>
              </a:rPr>
              <a:t>(1/D)</a:t>
            </a:r>
            <a:r>
              <a:rPr lang="en-US" sz="2400" dirty="0">
                <a:latin typeface="Chalkboard"/>
                <a:cs typeface="Chalkboard"/>
              </a:rPr>
              <a:t> means highly expanding graphs </a:t>
            </a:r>
            <a:r>
              <a:rPr lang="en-US" sz="2400" dirty="0" smtClean="0">
                <a:latin typeface="Chalkboard"/>
                <a:cs typeface="Chalkboard"/>
              </a:rPr>
              <a:t>in NP.</a:t>
            </a:r>
            <a:endParaRPr lang="en-US" sz="2400" dirty="0"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191365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4" grpId="0"/>
      <p:bldP spid="7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cs typeface="Chalkboard"/>
              </a:rPr>
              <a:t>3</a:t>
            </a:r>
            <a:r>
              <a:rPr lang="en-US" dirty="0" smtClean="0">
                <a:cs typeface="Chalkboard"/>
              </a:rPr>
              <a:t>. Approximation from low entanglement</a:t>
            </a:r>
            <a:endParaRPr lang="en-US" dirty="0">
              <a:cs typeface="Chalkboard"/>
            </a:endParaRPr>
          </a:p>
        </p:txBody>
      </p:sp>
      <p:pic>
        <p:nvPicPr>
          <p:cNvPr id="18" name="Picture 17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212" y="1557436"/>
            <a:ext cx="4866266" cy="9255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7333" y="6274741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err="1" smtClean="0">
              <a:latin typeface="Chalkboard"/>
              <a:cs typeface="Chalkboard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334795" y="1622713"/>
            <a:ext cx="1701126" cy="799960"/>
          </a:xfrm>
          <a:prstGeom prst="rect">
            <a:avLst/>
          </a:prstGeom>
          <a:solidFill>
            <a:srgbClr val="B50B1B">
              <a:alpha val="53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7333" y="2915595"/>
            <a:ext cx="7729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halkboard"/>
                <a:cs typeface="Chalkboard"/>
              </a:rPr>
              <a:t>Subvolume</a:t>
            </a:r>
            <a:r>
              <a:rPr lang="en-US" sz="2400" dirty="0" smtClean="0">
                <a:latin typeface="Chalkboard"/>
                <a:cs typeface="Chalkboard"/>
              </a:rPr>
              <a:t> law (</a:t>
            </a:r>
            <a:r>
              <a:rPr lang="en-US" sz="2400" dirty="0" smtClean="0">
                <a:solidFill>
                  <a:srgbClr val="FFFF00"/>
                </a:solidFill>
                <a:latin typeface="Chalkboard"/>
                <a:cs typeface="Chalkboard"/>
              </a:rPr>
              <a:t>S(X</a:t>
            </a:r>
            <a:r>
              <a:rPr lang="en-US" sz="2400" baseline="-25000" dirty="0" smtClean="0">
                <a:solidFill>
                  <a:srgbClr val="FFFF00"/>
                </a:solidFill>
                <a:latin typeface="Chalkboard"/>
                <a:cs typeface="Chalkboard"/>
              </a:rPr>
              <a:t>i</a:t>
            </a:r>
            <a:r>
              <a:rPr lang="en-US" sz="2400" dirty="0" smtClean="0">
                <a:solidFill>
                  <a:srgbClr val="FFFF00"/>
                </a:solidFill>
                <a:latin typeface="Chalkboard"/>
                <a:cs typeface="Chalkboard"/>
              </a:rPr>
              <a:t>)  &lt;&lt; |X</a:t>
            </a:r>
            <a:r>
              <a:rPr lang="en-US" sz="2400" baseline="-25000" dirty="0" smtClean="0">
                <a:solidFill>
                  <a:srgbClr val="FFFF00"/>
                </a:solidFill>
                <a:latin typeface="Chalkboard"/>
                <a:cs typeface="Chalkboard"/>
              </a:rPr>
              <a:t>i</a:t>
            </a:r>
            <a:r>
              <a:rPr lang="en-US" sz="2400" dirty="0" smtClean="0">
                <a:solidFill>
                  <a:srgbClr val="FFFF00"/>
                </a:solidFill>
                <a:latin typeface="Chalkboard"/>
                <a:cs typeface="Chalkboard"/>
              </a:rPr>
              <a:t>|</a:t>
            </a:r>
            <a:r>
              <a:rPr lang="en-US" sz="2400" dirty="0" smtClean="0">
                <a:latin typeface="Chalkboard"/>
                <a:cs typeface="Chalkboard"/>
              </a:rPr>
              <a:t>) implies NP approximation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3778" y="3904074"/>
            <a:ext cx="795716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halkboard"/>
                <a:cs typeface="Chalkboard"/>
              </a:rPr>
              <a:t>1. Previously known only if </a:t>
            </a:r>
            <a:r>
              <a:rPr lang="en-US" sz="2400" dirty="0" smtClean="0">
                <a:solidFill>
                  <a:srgbClr val="FFFF00"/>
                </a:solidFill>
                <a:latin typeface="Chalkboard"/>
                <a:cs typeface="Chalkboard"/>
              </a:rPr>
              <a:t>S(X</a:t>
            </a:r>
            <a:r>
              <a:rPr lang="en-US" sz="2400" baseline="-25000" dirty="0" smtClean="0">
                <a:solidFill>
                  <a:srgbClr val="FFFF00"/>
                </a:solidFill>
                <a:latin typeface="Chalkboard"/>
                <a:cs typeface="Chalkboard"/>
              </a:rPr>
              <a:t>i</a:t>
            </a:r>
            <a:r>
              <a:rPr lang="en-US" sz="2400" dirty="0" smtClean="0">
                <a:solidFill>
                  <a:srgbClr val="FFFF00"/>
                </a:solidFill>
                <a:latin typeface="Chalkboard"/>
                <a:cs typeface="Chalkboard"/>
              </a:rPr>
              <a:t>) &lt;&lt; 1</a:t>
            </a:r>
            <a:r>
              <a:rPr lang="en-US" sz="2400" dirty="0" smtClean="0">
                <a:latin typeface="Chalkboard"/>
                <a:cs typeface="Chalkboard"/>
              </a:rPr>
              <a:t>.</a:t>
            </a:r>
          </a:p>
          <a:p>
            <a:endParaRPr lang="en-US" sz="2400" dirty="0">
              <a:latin typeface="Chalkboard"/>
              <a:cs typeface="Chalkboard"/>
            </a:endParaRPr>
          </a:p>
          <a:p>
            <a:r>
              <a:rPr lang="en-US" sz="2400" dirty="0" smtClean="0">
                <a:latin typeface="Chalkboard"/>
                <a:cs typeface="Chalkboard"/>
              </a:rPr>
              <a:t>2. Connects entanglement to complexity.</a:t>
            </a:r>
          </a:p>
          <a:p>
            <a:endParaRPr lang="en-US" sz="2400" dirty="0">
              <a:latin typeface="Chalkboard"/>
              <a:cs typeface="Chalkboard"/>
            </a:endParaRPr>
          </a:p>
          <a:p>
            <a:r>
              <a:rPr lang="en-US" sz="2400" dirty="0" smtClean="0">
                <a:latin typeface="Chalkboard"/>
                <a:cs typeface="Chalkboard"/>
              </a:rPr>
              <a:t>3. For mixed states, can use mutual information instead.</a:t>
            </a:r>
          </a:p>
        </p:txBody>
      </p:sp>
    </p:spTree>
    <p:extLst>
      <p:ext uri="{BB962C8B-B14F-4D97-AF65-F5344CB8AC3E}">
        <p14:creationId xmlns:p14="http://schemas.microsoft.com/office/powerpoint/2010/main" val="3912409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298077"/>
            <a:ext cx="7770813" cy="1429871"/>
          </a:xfrm>
        </p:spPr>
        <p:txBody>
          <a:bodyPr/>
          <a:lstStyle/>
          <a:p>
            <a:r>
              <a:rPr lang="en-US"/>
              <a:t>proof sketch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0586" y="1521812"/>
            <a:ext cx="7410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>
                <a:latin typeface="Chalkboard"/>
                <a:cs typeface="Chalkboard"/>
              </a:rPr>
              <a:t>Chain rule Lemma:</a:t>
            </a:r>
            <a:r>
              <a:rPr lang="en-US" sz="2000">
                <a:latin typeface="Chalkboard"/>
                <a:cs typeface="Chalkboard"/>
              </a:rPr>
              <a:t> </a:t>
            </a:r>
            <a:br>
              <a:rPr lang="en-US" sz="2000">
                <a:latin typeface="Chalkboard"/>
                <a:cs typeface="Chalkboard"/>
              </a:rPr>
            </a:br>
            <a:r>
              <a:rPr lang="en-US" sz="2000">
                <a:latin typeface="Chalkboard"/>
                <a:cs typeface="Chalkboard"/>
              </a:rPr>
              <a:t>I(X:Y</a:t>
            </a:r>
            <a:r>
              <a:rPr lang="en-US" sz="2000" baseline="-25000">
                <a:latin typeface="Chalkboard"/>
                <a:cs typeface="Chalkboard"/>
              </a:rPr>
              <a:t>1</a:t>
            </a:r>
            <a:r>
              <a:rPr lang="en-US" sz="2000">
                <a:latin typeface="Chalkboard"/>
                <a:cs typeface="Chalkboard"/>
              </a:rPr>
              <a:t>…Y</a:t>
            </a:r>
            <a:r>
              <a:rPr lang="en-US" sz="2000" baseline="-25000">
                <a:latin typeface="Chalkboard"/>
                <a:cs typeface="Chalkboard"/>
              </a:rPr>
              <a:t>k</a:t>
            </a:r>
            <a:r>
              <a:rPr lang="en-US" sz="2000">
                <a:latin typeface="Chalkboard"/>
                <a:cs typeface="Chalkboard"/>
              </a:rPr>
              <a:t>) = I(X:Y</a:t>
            </a:r>
            <a:r>
              <a:rPr lang="en-US" sz="2000" baseline="-25000">
                <a:latin typeface="Chalkboard"/>
                <a:cs typeface="Chalkboard"/>
              </a:rPr>
              <a:t>1</a:t>
            </a:r>
            <a:r>
              <a:rPr lang="en-US" sz="2000">
                <a:latin typeface="Chalkboard"/>
                <a:cs typeface="Chalkboard"/>
              </a:rPr>
              <a:t>) + I(X:Y</a:t>
            </a:r>
            <a:r>
              <a:rPr lang="en-US" sz="2000" baseline="-25000">
                <a:latin typeface="Chalkboard"/>
                <a:cs typeface="Chalkboard"/>
              </a:rPr>
              <a:t>2</a:t>
            </a:r>
            <a:r>
              <a:rPr lang="en-US" sz="2000">
                <a:latin typeface="Chalkboard"/>
                <a:cs typeface="Chalkboard"/>
              </a:rPr>
              <a:t>|Y</a:t>
            </a:r>
            <a:r>
              <a:rPr lang="en-US" sz="2000" baseline="-25000">
                <a:latin typeface="Chalkboard"/>
                <a:cs typeface="Chalkboard"/>
              </a:rPr>
              <a:t>1</a:t>
            </a:r>
            <a:r>
              <a:rPr lang="en-US" sz="2000">
                <a:latin typeface="Chalkboard"/>
                <a:cs typeface="Chalkboard"/>
              </a:rPr>
              <a:t>) + … + I(X:Y</a:t>
            </a:r>
            <a:r>
              <a:rPr lang="en-US" sz="2000" baseline="-25000">
                <a:latin typeface="Chalkboard"/>
                <a:cs typeface="Chalkboard"/>
              </a:rPr>
              <a:t>k</a:t>
            </a:r>
            <a:r>
              <a:rPr lang="en-US" sz="2000">
                <a:latin typeface="Chalkboard"/>
                <a:cs typeface="Chalkboard"/>
              </a:rPr>
              <a:t>|Y</a:t>
            </a:r>
            <a:r>
              <a:rPr lang="en-US" sz="2000" baseline="-25000">
                <a:latin typeface="Chalkboard"/>
                <a:cs typeface="Chalkboard"/>
              </a:rPr>
              <a:t>1</a:t>
            </a:r>
            <a:r>
              <a:rPr lang="en-US" sz="2000">
                <a:latin typeface="Chalkboard"/>
                <a:cs typeface="Chalkboard"/>
              </a:rPr>
              <a:t>…Y</a:t>
            </a:r>
            <a:r>
              <a:rPr lang="en-US" sz="2000" baseline="-25000">
                <a:latin typeface="Chalkboard"/>
                <a:cs typeface="Chalkboard"/>
              </a:rPr>
              <a:t>k-1</a:t>
            </a:r>
            <a:r>
              <a:rPr lang="en-US" sz="2000">
                <a:latin typeface="Chalkboard"/>
                <a:cs typeface="Chalkboard"/>
              </a:rPr>
              <a:t>)</a:t>
            </a:r>
            <a:br>
              <a:rPr lang="en-US" sz="2000">
                <a:latin typeface="Chalkboard"/>
                <a:cs typeface="Chalkboard"/>
              </a:rPr>
            </a:br>
            <a:r>
              <a:rPr lang="en-US" sz="2000">
                <a:latin typeface="Chalkboard"/>
                <a:cs typeface="Chalkboard"/>
                <a:sym typeface="Wingdings"/>
              </a:rPr>
              <a:t> </a:t>
            </a:r>
            <a:r>
              <a:rPr lang="en-US" sz="2000">
                <a:solidFill>
                  <a:srgbClr val="FFFF00"/>
                </a:solidFill>
                <a:latin typeface="Chalkboard"/>
                <a:cs typeface="Chalkboard"/>
                <a:sym typeface="Wingdings"/>
              </a:rPr>
              <a:t>I(X:Y</a:t>
            </a:r>
            <a:r>
              <a:rPr lang="en-US" sz="2000" baseline="-25000">
                <a:solidFill>
                  <a:srgbClr val="FFFF00"/>
                </a:solidFill>
                <a:latin typeface="Chalkboard"/>
                <a:cs typeface="Chalkboard"/>
                <a:sym typeface="Wingdings"/>
              </a:rPr>
              <a:t>t</a:t>
            </a:r>
            <a:r>
              <a:rPr lang="en-US" sz="2000">
                <a:solidFill>
                  <a:srgbClr val="FFFF00"/>
                </a:solidFill>
                <a:latin typeface="Chalkboard"/>
                <a:cs typeface="Chalkboard"/>
                <a:sym typeface="Wingdings"/>
              </a:rPr>
              <a:t>|Y</a:t>
            </a:r>
            <a:r>
              <a:rPr lang="en-US" sz="2000" baseline="-25000">
                <a:solidFill>
                  <a:srgbClr val="FFFF00"/>
                </a:solidFill>
                <a:latin typeface="Chalkboard"/>
                <a:cs typeface="Chalkboard"/>
                <a:sym typeface="Wingdings"/>
              </a:rPr>
              <a:t>1</a:t>
            </a:r>
            <a:r>
              <a:rPr lang="en-US" sz="2000">
                <a:solidFill>
                  <a:srgbClr val="FFFF00"/>
                </a:solidFill>
                <a:latin typeface="Chalkboard"/>
                <a:cs typeface="Chalkboard"/>
                <a:sym typeface="Wingdings"/>
              </a:rPr>
              <a:t>…Y</a:t>
            </a:r>
            <a:r>
              <a:rPr lang="en-US" sz="2000" baseline="-25000">
                <a:solidFill>
                  <a:srgbClr val="FFFF00"/>
                </a:solidFill>
                <a:latin typeface="Chalkboard"/>
                <a:cs typeface="Chalkboard"/>
                <a:sym typeface="Wingdings"/>
              </a:rPr>
              <a:t>t-1</a:t>
            </a:r>
            <a:r>
              <a:rPr lang="en-US" sz="2000">
                <a:solidFill>
                  <a:srgbClr val="FFFF00"/>
                </a:solidFill>
                <a:latin typeface="Chalkboard"/>
                <a:cs typeface="Chalkboard"/>
                <a:sym typeface="Wingdings"/>
              </a:rPr>
              <a:t>) ≤ log(d)/k</a:t>
            </a:r>
            <a:r>
              <a:rPr lang="en-US" sz="2000">
                <a:latin typeface="Chalkboard"/>
                <a:cs typeface="Chalkboard"/>
                <a:sym typeface="Wingdings"/>
              </a:rPr>
              <a:t> for some t≤k.</a:t>
            </a:r>
            <a:endParaRPr lang="en-US" sz="2000">
              <a:latin typeface="Chalkboard"/>
              <a:cs typeface="Chalkboard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10586" y="2717098"/>
            <a:ext cx="7410872" cy="1626146"/>
            <a:chOff x="510586" y="2717098"/>
            <a:chExt cx="7410872" cy="1626146"/>
          </a:xfrm>
        </p:grpSpPr>
        <p:sp>
          <p:nvSpPr>
            <p:cNvPr id="13" name="TextBox 12"/>
            <p:cNvSpPr txBox="1"/>
            <p:nvPr/>
          </p:nvSpPr>
          <p:spPr>
            <a:xfrm>
              <a:off x="510586" y="2717098"/>
              <a:ext cx="741087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u="sng">
                  <a:latin typeface="Chalkboard"/>
                  <a:cs typeface="Chalkboard"/>
                </a:rPr>
                <a:t>Decouple most pairs by conditioning:</a:t>
              </a:r>
              <a:r>
                <a:rPr lang="en-US" sz="2000">
                  <a:latin typeface="Chalkboard"/>
                  <a:cs typeface="Chalkboard"/>
                </a:rPr>
                <a:t> </a:t>
              </a:r>
              <a:br>
                <a:rPr lang="en-US" sz="2000">
                  <a:latin typeface="Chalkboard"/>
                  <a:cs typeface="Chalkboard"/>
                </a:rPr>
              </a:br>
              <a:r>
                <a:rPr lang="en-US" sz="2000">
                  <a:latin typeface="Chalkboard"/>
                  <a:cs typeface="Chalkboard"/>
                </a:rPr>
                <a:t>Choose </a:t>
              </a:r>
              <a:r>
                <a:rPr lang="en-US" sz="2000">
                  <a:solidFill>
                    <a:srgbClr val="FFFF00"/>
                  </a:solidFill>
                  <a:latin typeface="Chalkboard"/>
                  <a:cs typeface="Chalkboard"/>
                </a:rPr>
                <a:t>i, j</a:t>
              </a:r>
              <a:r>
                <a:rPr lang="en-US" sz="2000" baseline="-25000">
                  <a:solidFill>
                    <a:srgbClr val="FFFF00"/>
                  </a:solidFill>
                  <a:latin typeface="Chalkboard"/>
                  <a:cs typeface="Chalkboard"/>
                </a:rPr>
                <a:t>1</a:t>
              </a:r>
              <a:r>
                <a:rPr lang="en-US" sz="2000">
                  <a:solidFill>
                    <a:srgbClr val="FFFF00"/>
                  </a:solidFill>
                  <a:latin typeface="Chalkboard"/>
                  <a:cs typeface="Chalkboard"/>
                </a:rPr>
                <a:t>, …</a:t>
              </a:r>
              <a:r>
                <a:rPr lang="en-US" sz="2000" baseline="-25000">
                  <a:solidFill>
                    <a:srgbClr val="FFFF00"/>
                  </a:solidFill>
                  <a:latin typeface="Chalkboard"/>
                  <a:cs typeface="Chalkboard"/>
                </a:rPr>
                <a:t>, </a:t>
              </a:r>
              <a:r>
                <a:rPr lang="en-US" sz="2000">
                  <a:solidFill>
                    <a:srgbClr val="FFFF00"/>
                  </a:solidFill>
                  <a:latin typeface="Chalkboard"/>
                  <a:cs typeface="Chalkboard"/>
                </a:rPr>
                <a:t>j</a:t>
              </a:r>
              <a:r>
                <a:rPr lang="en-US" sz="2000" baseline="-25000">
                  <a:solidFill>
                    <a:srgbClr val="FFFF00"/>
                  </a:solidFill>
                  <a:latin typeface="Chalkboard"/>
                  <a:cs typeface="Chalkboard"/>
                </a:rPr>
                <a:t>k</a:t>
              </a:r>
              <a:r>
                <a:rPr lang="en-US" sz="2000">
                  <a:latin typeface="Chalkboard"/>
                  <a:cs typeface="Chalkboard"/>
                </a:rPr>
                <a:t> at random from {1, …, n}</a:t>
              </a:r>
              <a:br>
                <a:rPr lang="en-US" sz="2000">
                  <a:latin typeface="Chalkboard"/>
                  <a:cs typeface="Chalkboard"/>
                </a:rPr>
              </a:br>
              <a:r>
                <a:rPr lang="en-US" sz="2000">
                  <a:latin typeface="Chalkboard"/>
                  <a:cs typeface="Chalkboard"/>
                </a:rPr>
                <a:t>Then there exists </a:t>
              </a:r>
              <a:r>
                <a:rPr lang="en-US" sz="2000">
                  <a:solidFill>
                    <a:srgbClr val="FFFF00"/>
                  </a:solidFill>
                  <a:latin typeface="Chalkboard"/>
                  <a:cs typeface="Chalkboard"/>
                </a:rPr>
                <a:t>t&lt;k</a:t>
              </a:r>
              <a:r>
                <a:rPr lang="en-US" sz="2000">
                  <a:latin typeface="Chalkboard"/>
                  <a:cs typeface="Chalkboard"/>
                </a:rPr>
                <a:t> such that</a:t>
              </a:r>
            </a:p>
          </p:txBody>
        </p:sp>
        <p:pic>
          <p:nvPicPr>
            <p:cNvPr id="14" name="Picture 13" descr="latex-image-1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586" y="3580361"/>
              <a:ext cx="5921876" cy="762883"/>
            </a:xfrm>
            <a:prstGeom prst="rect">
              <a:avLst/>
            </a:prstGeom>
          </p:spPr>
        </p:pic>
      </p:grpSp>
      <p:sp>
        <p:nvSpPr>
          <p:cNvPr id="3" name="TextBox 2"/>
          <p:cNvSpPr txBox="1"/>
          <p:nvPr/>
        </p:nvSpPr>
        <p:spPr>
          <a:xfrm>
            <a:off x="1739900" y="903357"/>
            <a:ext cx="54672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Chalkboard"/>
                <a:cs typeface="Chalkboard"/>
              </a:rPr>
              <a:t>mostly following [Raghavendra-Tan, SODA ‘12]</a:t>
            </a:r>
            <a:r>
              <a:rPr lang="en-US" sz="2000" u="sng">
                <a:latin typeface="Chalkboard"/>
                <a:cs typeface="Chalkboard"/>
              </a:rPr>
              <a:t/>
            </a:r>
            <a:br>
              <a:rPr lang="en-US" sz="2000" u="sng">
                <a:latin typeface="Chalkboard"/>
                <a:cs typeface="Chalkboard"/>
              </a:rPr>
            </a:br>
            <a:endParaRPr lang="en-US" sz="2000">
              <a:latin typeface="Chalkboard"/>
              <a:cs typeface="Chalkboard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96286" y="4593558"/>
            <a:ext cx="8315582" cy="1446964"/>
            <a:chOff x="396286" y="4593558"/>
            <a:chExt cx="8315582" cy="1446964"/>
          </a:xfrm>
        </p:grpSpPr>
        <p:pic>
          <p:nvPicPr>
            <p:cNvPr id="16" name="Picture 15" descr="latex-image-1.pd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500" y="5301444"/>
              <a:ext cx="3335087" cy="739078"/>
            </a:xfrm>
            <a:prstGeom prst="rect">
              <a:avLst/>
            </a:prstGeom>
          </p:spPr>
        </p:pic>
        <p:sp>
          <p:nvSpPr>
            <p:cNvPr id="17" name="Rectangle 16"/>
            <p:cNvSpPr/>
            <p:nvPr/>
          </p:nvSpPr>
          <p:spPr>
            <a:xfrm>
              <a:off x="396286" y="4593558"/>
              <a:ext cx="7022432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>
                  <a:latin typeface="Chalkboard"/>
                  <a:cs typeface="Chalkboard"/>
                </a:rPr>
                <a:t>Discarding systems j</a:t>
              </a:r>
              <a:r>
                <a:rPr lang="en-US" sz="2000" baseline="-25000">
                  <a:latin typeface="Chalkboard"/>
                  <a:cs typeface="Chalkboard"/>
                </a:rPr>
                <a:t>1</a:t>
              </a:r>
              <a:r>
                <a:rPr lang="en-US" sz="2000">
                  <a:latin typeface="Chalkboard"/>
                  <a:cs typeface="Chalkboard"/>
                </a:rPr>
                <a:t>,…,j</a:t>
              </a:r>
              <a:r>
                <a:rPr lang="en-US" sz="2000" baseline="-25000">
                  <a:latin typeface="Chalkboard"/>
                  <a:cs typeface="Chalkboard"/>
                </a:rPr>
                <a:t>t</a:t>
              </a:r>
              <a:r>
                <a:rPr lang="en-US" sz="2000">
                  <a:latin typeface="Chalkboard"/>
                  <a:cs typeface="Chalkboard"/>
                </a:rPr>
                <a:t> causes error </a:t>
              </a:r>
              <a:r>
                <a:rPr lang="en-US" sz="2000">
                  <a:solidFill>
                    <a:srgbClr val="FFFF00"/>
                  </a:solidFill>
                  <a:latin typeface="Chalkboard"/>
                  <a:cs typeface="Chalkboard"/>
                </a:rPr>
                <a:t>≤k/n</a:t>
              </a:r>
              <a:r>
                <a:rPr lang="en-US" sz="2000">
                  <a:latin typeface="Chalkboard"/>
                  <a:cs typeface="Chalkboard"/>
                </a:rPr>
                <a:t> and leaves a distribution </a:t>
              </a:r>
              <a:r>
                <a:rPr lang="en-US" sz="2000">
                  <a:solidFill>
                    <a:srgbClr val="FFFF00"/>
                  </a:solidFill>
                  <a:latin typeface="Chalkboard"/>
                  <a:cs typeface="Chalkboard"/>
                </a:rPr>
                <a:t>q</a:t>
              </a:r>
              <a:r>
                <a:rPr lang="en-US" sz="2000">
                  <a:latin typeface="Chalkboard"/>
                  <a:cs typeface="Chalkboard"/>
                </a:rPr>
                <a:t> for which</a:t>
              </a:r>
            </a:p>
          </p:txBody>
        </p:sp>
        <p:sp>
          <p:nvSpPr>
            <p:cNvPr id="4" name="Right Arrow 3"/>
            <p:cNvSpPr/>
            <p:nvPr/>
          </p:nvSpPr>
          <p:spPr>
            <a:xfrm>
              <a:off x="4191000" y="5435600"/>
              <a:ext cx="774700" cy="4826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latin typeface="Chalkboard"/>
                <a:cs typeface="Chalkboard"/>
              </a:endParaRPr>
            </a:p>
          </p:txBody>
        </p:sp>
        <p:pic>
          <p:nvPicPr>
            <p:cNvPr id="21" name="Picture 20" descr="latex-image-1.pdf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3968" y="5283200"/>
              <a:ext cx="3517900" cy="685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49615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this work </a:t>
            </a:r>
            <a:r>
              <a:rPr lang="en-US" dirty="0" err="1" smtClean="0"/>
              <a:t>quantumly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1500" y="2028046"/>
            <a:ext cx="80264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>
                <a:latin typeface="Chalkboard"/>
                <a:cs typeface="Chalkboard"/>
              </a:rPr>
              <a:t>What changes?</a:t>
            </a:r>
          </a:p>
          <a:p>
            <a:r>
              <a:rPr lang="en-US" sz="2000" dirty="0">
                <a:latin typeface="Chalkboard"/>
                <a:cs typeface="Chalkboard"/>
              </a:rPr>
              <a:t>😊 Chain rule, </a:t>
            </a:r>
            <a:r>
              <a:rPr lang="en-US" sz="2000" dirty="0" err="1">
                <a:latin typeface="Chalkboard"/>
                <a:cs typeface="Chalkboard"/>
              </a:rPr>
              <a:t>Pinsker</a:t>
            </a:r>
            <a:r>
              <a:rPr lang="en-US" sz="2000" dirty="0">
                <a:latin typeface="Chalkboard"/>
                <a:cs typeface="Chalkboard"/>
              </a:rPr>
              <a:t>, </a:t>
            </a:r>
            <a:r>
              <a:rPr lang="en-US" sz="2000" dirty="0" err="1">
                <a:latin typeface="Chalkboard"/>
                <a:cs typeface="Chalkboard"/>
              </a:rPr>
              <a:t>etc</a:t>
            </a:r>
            <a:r>
              <a:rPr lang="en-US" sz="2000" dirty="0">
                <a:latin typeface="Chalkboard"/>
                <a:cs typeface="Chalkboard"/>
              </a:rPr>
              <a:t>, still work.</a:t>
            </a:r>
          </a:p>
          <a:p>
            <a:r>
              <a:rPr lang="en-US" sz="2000" dirty="0">
                <a:latin typeface="Chalkboard"/>
                <a:cs typeface="Chalkboard"/>
              </a:rPr>
              <a:t>😧 Can’t condition on quantum information.</a:t>
            </a:r>
          </a:p>
          <a:p>
            <a:r>
              <a:rPr lang="en-US" sz="2000" dirty="0">
                <a:latin typeface="Chalkboard"/>
                <a:cs typeface="Chalkboard"/>
              </a:rPr>
              <a:t>😥 I(A:B|C)</a:t>
            </a:r>
            <a:r>
              <a:rPr lang="en-US" sz="2000" baseline="-25000" dirty="0" err="1">
                <a:latin typeface="Chalkboard"/>
                <a:cs typeface="Chalkboard"/>
              </a:rPr>
              <a:t>ρ</a:t>
            </a:r>
            <a:r>
              <a:rPr lang="en-US" sz="2000" dirty="0">
                <a:latin typeface="Chalkboard"/>
                <a:cs typeface="Chalkboard"/>
              </a:rPr>
              <a:t> ≈ 0 doesn’t imply </a:t>
            </a:r>
            <a:r>
              <a:rPr lang="en-US" sz="2000" dirty="0" err="1">
                <a:latin typeface="Chalkboard"/>
                <a:cs typeface="Chalkboard"/>
              </a:rPr>
              <a:t>ρ</a:t>
            </a:r>
            <a:r>
              <a:rPr lang="en-US" sz="2000" dirty="0">
                <a:latin typeface="Chalkboard"/>
                <a:cs typeface="Chalkboard"/>
              </a:rPr>
              <a:t> is approximately separable</a:t>
            </a:r>
            <a:br>
              <a:rPr lang="en-US" sz="2000" dirty="0">
                <a:latin typeface="Chalkboard"/>
                <a:cs typeface="Chalkboard"/>
              </a:rPr>
            </a:br>
            <a:r>
              <a:rPr lang="en-US" sz="2000" dirty="0">
                <a:latin typeface="Chalkboard"/>
                <a:cs typeface="Chalkboard"/>
              </a:rPr>
              <a:t>[</a:t>
            </a:r>
            <a:r>
              <a:rPr lang="en-US" sz="2000" dirty="0" err="1">
                <a:latin typeface="Chalkboard"/>
                <a:cs typeface="Chalkboard"/>
              </a:rPr>
              <a:t>Ibinson</a:t>
            </a:r>
            <a:r>
              <a:rPr lang="en-US" sz="2000" dirty="0">
                <a:latin typeface="Chalkboard"/>
                <a:cs typeface="Chalkboard"/>
              </a:rPr>
              <a:t>, Linden, Winter ‘08]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0213" y="3912491"/>
            <a:ext cx="8026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>
                <a:latin typeface="Chalkboard"/>
                <a:cs typeface="Chalkboard"/>
              </a:rPr>
              <a:t>Key technique</a:t>
            </a:r>
            <a:r>
              <a:rPr lang="en-US" sz="2400" dirty="0">
                <a:latin typeface="Chalkboard"/>
                <a:cs typeface="Chalkboard"/>
              </a:rPr>
              <a:t>: </a:t>
            </a:r>
            <a:r>
              <a:rPr lang="en-US" sz="2400" dirty="0" err="1">
                <a:solidFill>
                  <a:srgbClr val="FFFF00"/>
                </a:solidFill>
                <a:latin typeface="Chalkboard"/>
                <a:cs typeface="Chalkboard"/>
              </a:rPr>
              <a:t>informationally</a:t>
            </a:r>
            <a:r>
              <a:rPr lang="en-US" sz="2400" dirty="0">
                <a:solidFill>
                  <a:srgbClr val="FFFF00"/>
                </a:solidFill>
                <a:latin typeface="Chalkboard"/>
                <a:cs typeface="Chalkboard"/>
              </a:rPr>
              <a:t> complete measurement</a:t>
            </a:r>
            <a:r>
              <a:rPr lang="en-US" sz="2400" dirty="0">
                <a:latin typeface="Chalkboard"/>
                <a:cs typeface="Chalkboard"/>
              </a:rPr>
              <a:t/>
            </a:r>
            <a:br>
              <a:rPr lang="en-US" sz="2400" dirty="0">
                <a:latin typeface="Chalkboard"/>
                <a:cs typeface="Chalkboard"/>
              </a:rPr>
            </a:br>
            <a:r>
              <a:rPr lang="en-US" sz="2400" dirty="0">
                <a:latin typeface="Chalkboard"/>
                <a:cs typeface="Chalkboard"/>
              </a:rPr>
              <a:t>maps quantum states into probability distributions with poly(d) distortion.</a:t>
            </a:r>
          </a:p>
          <a:p>
            <a:endParaRPr lang="en-US" sz="24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4963" y="5794963"/>
            <a:ext cx="7731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latin typeface="Chalkboard"/>
                <a:cs typeface="Chalkboard"/>
              </a:rPr>
              <a:t>d</a:t>
            </a:r>
            <a:r>
              <a:rPr lang="en-US" sz="2800" baseline="30000" dirty="0">
                <a:solidFill>
                  <a:srgbClr val="FFFF00"/>
                </a:solidFill>
                <a:latin typeface="Chalkboard"/>
                <a:cs typeface="Chalkboard"/>
              </a:rPr>
              <a:t>-2</a:t>
            </a:r>
            <a:r>
              <a:rPr lang="en-US" sz="2800" dirty="0">
                <a:solidFill>
                  <a:srgbClr val="FFFF00"/>
                </a:solidFill>
                <a:latin typeface="Chalkboard"/>
                <a:cs typeface="Chalkboard"/>
              </a:rPr>
              <a:t> || </a:t>
            </a:r>
            <a:r>
              <a:rPr lang="en-US" sz="2800" dirty="0" err="1">
                <a:solidFill>
                  <a:srgbClr val="FFFF00"/>
                </a:solidFill>
                <a:latin typeface="Lucida Grande"/>
                <a:ea typeface="Lucida Grande"/>
                <a:cs typeface="Lucida Grande"/>
              </a:rPr>
              <a:t>ρ</a:t>
            </a:r>
            <a:r>
              <a:rPr lang="en-US" sz="2800" dirty="0">
                <a:solidFill>
                  <a:srgbClr val="FFFF00"/>
                </a:solidFill>
                <a:latin typeface="cmmi10"/>
                <a:ea typeface="cmmi10"/>
                <a:cs typeface="cmmi10"/>
              </a:rPr>
              <a:t> </a:t>
            </a:r>
            <a:r>
              <a:rPr lang="en-US" sz="2800" dirty="0">
                <a:solidFill>
                  <a:srgbClr val="FFFF00"/>
                </a:solidFill>
                <a:latin typeface="Chalkboard"/>
                <a:cs typeface="Chalkboard"/>
              </a:rPr>
              <a:t>- </a:t>
            </a:r>
            <a:r>
              <a:rPr lang="en-US" sz="2800" dirty="0" err="1">
                <a:solidFill>
                  <a:srgbClr val="FFFF00"/>
                </a:solidFill>
                <a:latin typeface="Chalkboard"/>
                <a:cs typeface="Chalkboard"/>
              </a:rPr>
              <a:t>σ</a:t>
            </a:r>
            <a:r>
              <a:rPr lang="en-US" sz="2800" dirty="0">
                <a:solidFill>
                  <a:srgbClr val="FFFF00"/>
                </a:solidFill>
                <a:latin typeface="Chalkboard"/>
                <a:cs typeface="Chalkboard"/>
              </a:rPr>
              <a:t>||</a:t>
            </a:r>
            <a:r>
              <a:rPr lang="en-US" sz="2800" baseline="-25000" dirty="0">
                <a:solidFill>
                  <a:srgbClr val="FFFF00"/>
                </a:solidFill>
                <a:latin typeface="Chalkboard"/>
                <a:cs typeface="Chalkboard"/>
              </a:rPr>
              <a:t>1</a:t>
            </a:r>
            <a:r>
              <a:rPr lang="en-US" sz="2800" dirty="0">
                <a:solidFill>
                  <a:srgbClr val="FFFF00"/>
                </a:solidFill>
                <a:latin typeface="Chalkboard"/>
                <a:cs typeface="Chalkboard"/>
              </a:rPr>
              <a:t> ≤ || M(</a:t>
            </a:r>
            <a:r>
              <a:rPr lang="en-US" sz="2800" dirty="0" err="1">
                <a:solidFill>
                  <a:srgbClr val="FFFF00"/>
                </a:solidFill>
                <a:latin typeface="Lucida Grande"/>
                <a:ea typeface="Lucida Grande"/>
                <a:cs typeface="Lucida Grande"/>
              </a:rPr>
              <a:t>ρ</a:t>
            </a:r>
            <a:r>
              <a:rPr lang="en-US" sz="2800" dirty="0">
                <a:solidFill>
                  <a:srgbClr val="FFFF00"/>
                </a:solidFill>
                <a:latin typeface="Chalkboard"/>
                <a:cs typeface="Chalkboard"/>
              </a:rPr>
              <a:t>) – M(</a:t>
            </a:r>
            <a:r>
              <a:rPr lang="en-US" sz="2800" dirty="0" err="1">
                <a:solidFill>
                  <a:srgbClr val="FFFF00"/>
                </a:solidFill>
                <a:latin typeface="Chalkboard"/>
                <a:cs typeface="Chalkboard"/>
              </a:rPr>
              <a:t>σ</a:t>
            </a:r>
            <a:r>
              <a:rPr lang="en-US" sz="2800" dirty="0">
                <a:solidFill>
                  <a:srgbClr val="FFFF00"/>
                </a:solidFill>
                <a:latin typeface="Chalkboard"/>
                <a:cs typeface="Chalkboard"/>
              </a:rPr>
              <a:t>) ||</a:t>
            </a:r>
            <a:r>
              <a:rPr lang="en-US" sz="2800" baseline="-25000" dirty="0">
                <a:solidFill>
                  <a:srgbClr val="FFFF00"/>
                </a:solidFill>
                <a:latin typeface="Chalkboard"/>
                <a:cs typeface="Chalkboard"/>
              </a:rPr>
              <a:t>1</a:t>
            </a:r>
            <a:r>
              <a:rPr lang="en-US" sz="2800" dirty="0">
                <a:solidFill>
                  <a:srgbClr val="FFFF00"/>
                </a:solidFill>
                <a:latin typeface="Chalkboard"/>
                <a:cs typeface="Chalkboard"/>
              </a:rPr>
              <a:t> ≤ || </a:t>
            </a:r>
            <a:r>
              <a:rPr lang="en-US" sz="2800" dirty="0" err="1">
                <a:solidFill>
                  <a:srgbClr val="FFFF00"/>
                </a:solidFill>
                <a:latin typeface="Lucida Grande"/>
                <a:ea typeface="Lucida Grande"/>
                <a:cs typeface="Lucida Grande"/>
              </a:rPr>
              <a:t>ρ</a:t>
            </a:r>
            <a:r>
              <a:rPr lang="en-US" sz="2800" dirty="0">
                <a:solidFill>
                  <a:srgbClr val="FFFF00"/>
                </a:solidFill>
                <a:latin typeface="cmmi10"/>
                <a:ea typeface="cmmi10"/>
                <a:cs typeface="cmmi10"/>
              </a:rPr>
              <a:t> </a:t>
            </a:r>
            <a:r>
              <a:rPr lang="en-US" sz="2800" dirty="0">
                <a:solidFill>
                  <a:srgbClr val="FFFF00"/>
                </a:solidFill>
                <a:latin typeface="Chalkboard"/>
                <a:cs typeface="Chalkboard"/>
              </a:rPr>
              <a:t>- </a:t>
            </a:r>
            <a:r>
              <a:rPr lang="en-US" sz="2800" dirty="0" err="1">
                <a:solidFill>
                  <a:srgbClr val="FFFF00"/>
                </a:solidFill>
                <a:latin typeface="Chalkboard"/>
                <a:cs typeface="Chalkboard"/>
              </a:rPr>
              <a:t>σ</a:t>
            </a:r>
            <a:r>
              <a:rPr lang="en-US" sz="2800" dirty="0">
                <a:solidFill>
                  <a:srgbClr val="FFFF00"/>
                </a:solidFill>
                <a:latin typeface="cmmi10"/>
                <a:ea typeface="cmmi10"/>
                <a:cs typeface="cmmi10"/>
              </a:rPr>
              <a:t> </a:t>
            </a:r>
            <a:r>
              <a:rPr lang="en-US" sz="2800" dirty="0">
                <a:solidFill>
                  <a:srgbClr val="FFFF00"/>
                </a:solidFill>
                <a:latin typeface="Chalkboard"/>
                <a:cs typeface="Chalkboard"/>
              </a:rPr>
              <a:t>||</a:t>
            </a:r>
            <a:r>
              <a:rPr lang="en-US" sz="2800" baseline="-25000" dirty="0" smtClean="0">
                <a:solidFill>
                  <a:srgbClr val="FFFF00"/>
                </a:solidFill>
                <a:latin typeface="Chalkboard"/>
                <a:cs typeface="Chalkboard"/>
              </a:rPr>
              <a:t>1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045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Proof of qPCP no-go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9379" y="1911684"/>
            <a:ext cx="680452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000" dirty="0">
                <a:latin typeface="Chalkboard"/>
                <a:cs typeface="Chalkboard"/>
              </a:rPr>
              <a:t>Measure </a:t>
            </a:r>
            <a:r>
              <a:rPr lang="en-US" sz="2000" dirty="0" err="1">
                <a:solidFill>
                  <a:srgbClr val="FFFF00"/>
                </a:solidFill>
                <a:latin typeface="Chalkboard"/>
                <a:cs typeface="Chalkboard"/>
              </a:rPr>
              <a:t>εn</a:t>
            </a:r>
            <a:r>
              <a:rPr lang="en-US" sz="2000" dirty="0">
                <a:latin typeface="Chalkboard"/>
                <a:cs typeface="Chalkboard"/>
              </a:rPr>
              <a:t> </a:t>
            </a:r>
            <a:r>
              <a:rPr lang="en-US" sz="2000" dirty="0" err="1">
                <a:latin typeface="Chalkboard"/>
                <a:cs typeface="Chalkboard"/>
              </a:rPr>
              <a:t>qudits</a:t>
            </a:r>
            <a:r>
              <a:rPr lang="en-US" sz="2000" dirty="0">
                <a:latin typeface="Chalkboard"/>
                <a:cs typeface="Chalkboard"/>
              </a:rPr>
              <a:t> and condition on outcomes.</a:t>
            </a:r>
            <a:br>
              <a:rPr lang="en-US" sz="2000" dirty="0">
                <a:latin typeface="Chalkboard"/>
                <a:cs typeface="Chalkboard"/>
              </a:rPr>
            </a:br>
            <a:r>
              <a:rPr lang="en-US" sz="2000" dirty="0">
                <a:latin typeface="Chalkboard"/>
                <a:cs typeface="Chalkboard"/>
              </a:rPr>
              <a:t>Incur error </a:t>
            </a:r>
            <a:r>
              <a:rPr lang="en-US" sz="2000" dirty="0" err="1">
                <a:solidFill>
                  <a:srgbClr val="FFFF00"/>
                </a:solidFill>
                <a:latin typeface="Chalkboard"/>
                <a:cs typeface="Chalkboard"/>
              </a:rPr>
              <a:t>ε</a:t>
            </a:r>
            <a:r>
              <a:rPr lang="en-US" sz="2000" dirty="0">
                <a:latin typeface="Chalkboard"/>
                <a:cs typeface="Chalkboard"/>
              </a:rPr>
              <a:t>.</a:t>
            </a:r>
            <a:br>
              <a:rPr lang="en-US" sz="2000" dirty="0">
                <a:latin typeface="Chalkboard"/>
                <a:cs typeface="Chalkboard"/>
              </a:rPr>
            </a:br>
            <a:endParaRPr lang="en-US" sz="2000" dirty="0">
              <a:latin typeface="Chalkboard"/>
              <a:cs typeface="Chalkboard"/>
            </a:endParaRPr>
          </a:p>
          <a:p>
            <a:pPr marL="342900" indent="-342900">
              <a:buAutoNum type="arabicPeriod"/>
            </a:pPr>
            <a:r>
              <a:rPr lang="en-US" sz="2000" dirty="0">
                <a:latin typeface="Chalkboard"/>
                <a:cs typeface="Chalkboard"/>
              </a:rPr>
              <a:t>Most pairs of other </a:t>
            </a:r>
            <a:r>
              <a:rPr lang="en-US" sz="2000" dirty="0" err="1">
                <a:latin typeface="Chalkboard"/>
                <a:cs typeface="Chalkboard"/>
              </a:rPr>
              <a:t>qudits</a:t>
            </a:r>
            <a:r>
              <a:rPr lang="en-US" sz="2000" dirty="0">
                <a:latin typeface="Chalkboard"/>
                <a:cs typeface="Chalkboard"/>
              </a:rPr>
              <a:t> would have mutual information</a:t>
            </a:r>
            <a:br>
              <a:rPr lang="en-US" sz="2000" dirty="0">
                <a:latin typeface="Chalkboard"/>
                <a:cs typeface="Chalkboard"/>
              </a:rPr>
            </a:br>
            <a:r>
              <a:rPr lang="en-US" sz="2000" dirty="0">
                <a:solidFill>
                  <a:srgbClr val="FFFF00"/>
                </a:solidFill>
                <a:latin typeface="Chalkboard"/>
                <a:cs typeface="Chalkboard"/>
              </a:rPr>
              <a:t>≤ log(d) / </a:t>
            </a:r>
            <a:r>
              <a:rPr lang="en-US" sz="2000" dirty="0" err="1">
                <a:solidFill>
                  <a:srgbClr val="FFFF00"/>
                </a:solidFill>
                <a:latin typeface="Chalkboard"/>
                <a:cs typeface="Chalkboard"/>
              </a:rPr>
              <a:t>εD</a:t>
            </a:r>
            <a:r>
              <a:rPr lang="en-US" sz="2000" dirty="0">
                <a:latin typeface="Chalkboard"/>
                <a:cs typeface="Chalkboard"/>
              </a:rPr>
              <a:t> if measured.</a:t>
            </a:r>
            <a:br>
              <a:rPr lang="en-US" sz="2000" dirty="0">
                <a:latin typeface="Chalkboard"/>
                <a:cs typeface="Chalkboard"/>
              </a:rPr>
            </a:br>
            <a:endParaRPr lang="en-US" sz="2000" dirty="0">
              <a:latin typeface="Chalkboard"/>
              <a:cs typeface="Chalkboard"/>
            </a:endParaRPr>
          </a:p>
          <a:p>
            <a:pPr marL="342900" indent="-342900">
              <a:buAutoNum type="arabicPeriod"/>
            </a:pPr>
            <a:r>
              <a:rPr lang="en-US" sz="2000" dirty="0">
                <a:latin typeface="Chalkboard"/>
                <a:cs typeface="Chalkboard"/>
              </a:rPr>
              <a:t>Thus their state is within distance </a:t>
            </a:r>
            <a:r>
              <a:rPr lang="en-US" sz="2000" dirty="0" smtClean="0">
                <a:solidFill>
                  <a:srgbClr val="FFFF00"/>
                </a:solidFill>
                <a:latin typeface="Chalkboard"/>
                <a:cs typeface="Chalkboard"/>
              </a:rPr>
              <a:t>d</a:t>
            </a:r>
            <a:r>
              <a:rPr lang="en-US" sz="2000" baseline="30000" dirty="0">
                <a:solidFill>
                  <a:srgbClr val="FFFF00"/>
                </a:solidFill>
                <a:latin typeface="Chalkboard"/>
                <a:cs typeface="Chalkboard"/>
              </a:rPr>
              <a:t>2</a:t>
            </a:r>
            <a:r>
              <a:rPr lang="en-US" sz="2000" dirty="0" smtClean="0">
                <a:solidFill>
                  <a:srgbClr val="FFFF00"/>
                </a:solidFill>
                <a:latin typeface="Chalkboard"/>
                <a:cs typeface="Chalkboard"/>
              </a:rPr>
              <a:t>(</a:t>
            </a:r>
            <a:r>
              <a:rPr lang="en-US" sz="2000" dirty="0">
                <a:solidFill>
                  <a:srgbClr val="FFFF00"/>
                </a:solidFill>
                <a:latin typeface="Chalkboard"/>
                <a:cs typeface="Chalkboard"/>
              </a:rPr>
              <a:t>log(d) / </a:t>
            </a:r>
            <a:r>
              <a:rPr lang="en-US" sz="2000" dirty="0" err="1">
                <a:solidFill>
                  <a:srgbClr val="FFFF00"/>
                </a:solidFill>
                <a:latin typeface="Chalkboard"/>
                <a:cs typeface="Chalkboard"/>
              </a:rPr>
              <a:t>εD</a:t>
            </a:r>
            <a:r>
              <a:rPr lang="en-US" sz="2000" dirty="0">
                <a:solidFill>
                  <a:srgbClr val="FFFF00"/>
                </a:solidFill>
                <a:latin typeface="Chalkboard"/>
                <a:cs typeface="Chalkboard"/>
              </a:rPr>
              <a:t>)</a:t>
            </a:r>
            <a:r>
              <a:rPr lang="en-US" sz="2000" baseline="30000" dirty="0">
                <a:solidFill>
                  <a:srgbClr val="FFFF00"/>
                </a:solidFill>
                <a:latin typeface="Chalkboard"/>
                <a:cs typeface="Chalkboard"/>
              </a:rPr>
              <a:t>1/2</a:t>
            </a:r>
            <a:r>
              <a:rPr lang="en-US" sz="2000" dirty="0">
                <a:latin typeface="Chalkboard"/>
                <a:cs typeface="Chalkboard"/>
              </a:rPr>
              <a:t> of product.</a:t>
            </a:r>
            <a:br>
              <a:rPr lang="en-US" sz="2000" dirty="0">
                <a:latin typeface="Chalkboard"/>
                <a:cs typeface="Chalkboard"/>
              </a:rPr>
            </a:br>
            <a:endParaRPr lang="en-US" sz="2000" dirty="0">
              <a:latin typeface="Chalkboard"/>
              <a:cs typeface="Chalkboard"/>
            </a:endParaRPr>
          </a:p>
          <a:p>
            <a:pPr marL="342900" indent="-342900">
              <a:buAutoNum type="arabicPeriod"/>
            </a:pPr>
            <a:r>
              <a:rPr lang="en-US" sz="2000" dirty="0">
                <a:latin typeface="Chalkboard"/>
                <a:cs typeface="Chalkboard"/>
              </a:rPr>
              <a:t>Witness is a global product state.  Total error is</a:t>
            </a:r>
            <a:br>
              <a:rPr lang="en-US" sz="2000" dirty="0">
                <a:latin typeface="Chalkboard"/>
                <a:cs typeface="Chalkboard"/>
              </a:rPr>
            </a:br>
            <a:r>
              <a:rPr lang="en-US" sz="2000" dirty="0" err="1">
                <a:solidFill>
                  <a:srgbClr val="FFFF00"/>
                </a:solidFill>
                <a:latin typeface="Chalkboard"/>
                <a:cs typeface="Chalkboard"/>
              </a:rPr>
              <a:t>ε</a:t>
            </a:r>
            <a:r>
              <a:rPr lang="en-US" sz="2000" dirty="0">
                <a:solidFill>
                  <a:srgbClr val="FFFF00"/>
                </a:solidFill>
                <a:latin typeface="Chalkboard"/>
                <a:cs typeface="Chalkboard"/>
              </a:rPr>
              <a:t> + </a:t>
            </a:r>
            <a:r>
              <a:rPr lang="en-US" sz="2000" dirty="0" smtClean="0">
                <a:solidFill>
                  <a:srgbClr val="FFFF00"/>
                </a:solidFill>
                <a:latin typeface="Chalkboard"/>
                <a:cs typeface="Chalkboard"/>
              </a:rPr>
              <a:t>d</a:t>
            </a:r>
            <a:r>
              <a:rPr lang="en-US" sz="2000" baseline="30000" dirty="0">
                <a:solidFill>
                  <a:srgbClr val="FFFF00"/>
                </a:solidFill>
                <a:latin typeface="Chalkboard"/>
                <a:cs typeface="Chalkboard"/>
              </a:rPr>
              <a:t>2</a:t>
            </a:r>
            <a:r>
              <a:rPr lang="en-US" sz="2000" dirty="0" smtClean="0">
                <a:solidFill>
                  <a:srgbClr val="FFFF00"/>
                </a:solidFill>
                <a:latin typeface="Chalkboard"/>
                <a:cs typeface="Chalkboard"/>
              </a:rPr>
              <a:t>(</a:t>
            </a:r>
            <a:r>
              <a:rPr lang="en-US" sz="2000" dirty="0">
                <a:solidFill>
                  <a:srgbClr val="FFFF00"/>
                </a:solidFill>
                <a:latin typeface="Chalkboard"/>
                <a:cs typeface="Chalkboard"/>
              </a:rPr>
              <a:t>log(d) / </a:t>
            </a:r>
            <a:r>
              <a:rPr lang="en-US" sz="2000" dirty="0" err="1">
                <a:solidFill>
                  <a:srgbClr val="FFFF00"/>
                </a:solidFill>
                <a:latin typeface="Chalkboard"/>
                <a:cs typeface="Chalkboard"/>
              </a:rPr>
              <a:t>εD</a:t>
            </a:r>
            <a:r>
              <a:rPr lang="en-US" sz="2000" dirty="0">
                <a:solidFill>
                  <a:srgbClr val="FFFF00"/>
                </a:solidFill>
                <a:latin typeface="Chalkboard"/>
                <a:cs typeface="Chalkboard"/>
              </a:rPr>
              <a:t>)</a:t>
            </a:r>
            <a:r>
              <a:rPr lang="en-US" sz="2000" baseline="30000" dirty="0">
                <a:solidFill>
                  <a:srgbClr val="FFFF00"/>
                </a:solidFill>
                <a:latin typeface="Chalkboard"/>
                <a:cs typeface="Chalkboard"/>
              </a:rPr>
              <a:t>1/2</a:t>
            </a:r>
            <a:r>
              <a:rPr lang="en-US" sz="2000" dirty="0">
                <a:latin typeface="Chalkboard"/>
                <a:cs typeface="Chalkboard"/>
              </a:rPr>
              <a:t>.</a:t>
            </a:r>
            <a:br>
              <a:rPr lang="en-US" sz="2000" dirty="0">
                <a:latin typeface="Chalkboard"/>
                <a:cs typeface="Chalkboard"/>
              </a:rPr>
            </a:br>
            <a:r>
              <a:rPr lang="en-US" sz="2000" dirty="0">
                <a:latin typeface="Chalkboard"/>
                <a:cs typeface="Chalkboard"/>
              </a:rPr>
              <a:t>Choose </a:t>
            </a:r>
            <a:r>
              <a:rPr lang="en-US" sz="2000" dirty="0" err="1">
                <a:latin typeface="Chalkboard"/>
                <a:cs typeface="Chalkboard"/>
              </a:rPr>
              <a:t>ε</a:t>
            </a:r>
            <a:r>
              <a:rPr lang="en-US" sz="2000" dirty="0">
                <a:latin typeface="Chalkboard"/>
                <a:cs typeface="Chalkboard"/>
              </a:rPr>
              <a:t> to balance these terms.</a:t>
            </a:r>
          </a:p>
        </p:txBody>
      </p:sp>
    </p:spTree>
    <p:extLst>
      <p:ext uri="{BB962C8B-B14F-4D97-AF65-F5344CB8AC3E}">
        <p14:creationId xmlns:p14="http://schemas.microsoft.com/office/powerpoint/2010/main" val="434498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 2: “P”TAS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10411" y="2911703"/>
            <a:ext cx="5431590" cy="114361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u="sng" dirty="0">
                <a:latin typeface="Chalkboard"/>
                <a:cs typeface="Chalkboard"/>
              </a:rPr>
              <a:t>PTAS for  planar graphs</a:t>
            </a:r>
            <a:br>
              <a:rPr lang="en-US" sz="2000" u="sng" dirty="0">
                <a:latin typeface="Chalkboard"/>
                <a:cs typeface="Chalkboard"/>
              </a:rPr>
            </a:br>
            <a:r>
              <a:rPr lang="en-US" sz="2000" dirty="0">
                <a:latin typeface="Chalkboard"/>
                <a:cs typeface="Chalkboard"/>
              </a:rPr>
              <a:t>Builds on [</a:t>
            </a:r>
            <a:r>
              <a:rPr lang="en-US" sz="2000" dirty="0" err="1">
                <a:latin typeface="Chalkboard"/>
                <a:cs typeface="Chalkboard"/>
              </a:rPr>
              <a:t>Bansal</a:t>
            </a:r>
            <a:r>
              <a:rPr lang="en-US" sz="2000" dirty="0">
                <a:latin typeface="Chalkboard"/>
                <a:cs typeface="Chalkboard"/>
              </a:rPr>
              <a:t>, </a:t>
            </a:r>
            <a:r>
              <a:rPr lang="en-US" sz="2000" dirty="0" err="1">
                <a:latin typeface="Chalkboard"/>
                <a:cs typeface="Chalkboard"/>
              </a:rPr>
              <a:t>Bravyi</a:t>
            </a:r>
            <a:r>
              <a:rPr lang="en-US" sz="2000" dirty="0">
                <a:latin typeface="Chalkboard"/>
                <a:cs typeface="Chalkboard"/>
              </a:rPr>
              <a:t>, </a:t>
            </a:r>
            <a:r>
              <a:rPr lang="en-US" sz="2000" dirty="0" err="1">
                <a:latin typeface="Chalkboard"/>
                <a:cs typeface="Chalkboard"/>
              </a:rPr>
              <a:t>Terhal</a:t>
            </a:r>
            <a:r>
              <a:rPr lang="en-US" sz="2000" dirty="0">
                <a:latin typeface="Chalkboard"/>
                <a:cs typeface="Chalkboard"/>
              </a:rPr>
              <a:t> </a:t>
            </a:r>
            <a:r>
              <a:rPr lang="fr-FR" sz="2000" dirty="0">
                <a:latin typeface="Chalkboard"/>
                <a:cs typeface="Chalkboard"/>
              </a:rPr>
              <a:t>’</a:t>
            </a:r>
            <a:r>
              <a:rPr lang="en-US" sz="2000" dirty="0">
                <a:latin typeface="Chalkboard"/>
                <a:cs typeface="Chalkboard"/>
              </a:rPr>
              <a:t>07] </a:t>
            </a:r>
            <a:r>
              <a:rPr lang="en-US" sz="2000" dirty="0" smtClean="0">
                <a:latin typeface="Chalkboard"/>
                <a:cs typeface="Chalkboard"/>
              </a:rPr>
              <a:t>PTAS</a:t>
            </a:r>
            <a:br>
              <a:rPr lang="en-US" sz="2000" dirty="0" smtClean="0">
                <a:latin typeface="Chalkboard"/>
                <a:cs typeface="Chalkboard"/>
              </a:rPr>
            </a:br>
            <a:r>
              <a:rPr lang="en-US" sz="2000" dirty="0" smtClean="0">
                <a:latin typeface="Chalkboard"/>
                <a:cs typeface="Chalkboard"/>
              </a:rPr>
              <a:t>for </a:t>
            </a:r>
            <a:r>
              <a:rPr lang="en-US" sz="2000" dirty="0">
                <a:latin typeface="Chalkboard"/>
                <a:cs typeface="Chalkboard"/>
              </a:rPr>
              <a:t>bounded-degree planar graphs</a:t>
            </a:r>
            <a:endParaRPr lang="en-US" sz="2000" u="sng" dirty="0">
              <a:latin typeface="Chalkboard"/>
              <a:cs typeface="Chalkboard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10410" y="1548942"/>
            <a:ext cx="7749673" cy="876248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u="sng">
                <a:latin typeface="Chalkboard"/>
                <a:cs typeface="Chalkboard"/>
              </a:rPr>
              <a:t>PTAS for Dense k-local Hamiltonians</a:t>
            </a:r>
            <a:br>
              <a:rPr lang="en-US" sz="2000" u="sng">
                <a:latin typeface="Chalkboard"/>
                <a:cs typeface="Chalkboard"/>
              </a:rPr>
            </a:br>
            <a:r>
              <a:rPr lang="en-US" sz="2000">
                <a:latin typeface="Chalkboard"/>
                <a:cs typeface="Chalkboard"/>
              </a:rPr>
              <a:t>improves on </a:t>
            </a:r>
            <a:r>
              <a:rPr lang="en-US" sz="2000">
                <a:solidFill>
                  <a:srgbClr val="FFFF00"/>
                </a:solidFill>
                <a:latin typeface="Chalkboard"/>
                <a:cs typeface="Chalkboard"/>
              </a:rPr>
              <a:t>1/d</a:t>
            </a:r>
            <a:r>
              <a:rPr lang="en-US" sz="2000" baseline="30000">
                <a:solidFill>
                  <a:srgbClr val="FFFF00"/>
                </a:solidFill>
                <a:latin typeface="Chalkboard"/>
                <a:cs typeface="Chalkboard"/>
              </a:rPr>
              <a:t>k-1 </a:t>
            </a:r>
            <a:r>
              <a:rPr lang="en-US" sz="2000">
                <a:solidFill>
                  <a:srgbClr val="FFFF00"/>
                </a:solidFill>
                <a:latin typeface="Chalkboard"/>
                <a:cs typeface="Chalkboard"/>
              </a:rPr>
              <a:t>+ε</a:t>
            </a:r>
            <a:r>
              <a:rPr lang="en-US" sz="2000">
                <a:latin typeface="Chalkboard"/>
                <a:cs typeface="Chalkboard"/>
              </a:rPr>
              <a:t>approximation from [Gharibian-Kempe </a:t>
            </a:r>
            <a:r>
              <a:rPr lang="fr-FR" sz="2000">
                <a:latin typeface="Chalkboard"/>
                <a:cs typeface="Chalkboard"/>
              </a:rPr>
              <a:t>’</a:t>
            </a:r>
            <a:r>
              <a:rPr lang="en-US" sz="2000">
                <a:latin typeface="Chalkboard"/>
                <a:cs typeface="Chalkboard"/>
              </a:rPr>
              <a:t>11]</a:t>
            </a:r>
            <a:endParaRPr lang="en-US" sz="2000" u="sng">
              <a:latin typeface="Chalkboard"/>
              <a:cs typeface="Chalkboard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51651" y="4471136"/>
            <a:ext cx="7586446" cy="1699742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u="sng">
                <a:latin typeface="Chalkboard"/>
                <a:cs typeface="Chalkboard"/>
              </a:rPr>
              <a:t>Algorithms for graphs with low threshold rank</a:t>
            </a:r>
            <a:br>
              <a:rPr lang="en-US" sz="2000" u="sng">
                <a:latin typeface="Chalkboard"/>
                <a:cs typeface="Chalkboard"/>
              </a:rPr>
            </a:br>
            <a:r>
              <a:rPr lang="en-US" sz="2000">
                <a:latin typeface="Chalkboard"/>
                <a:cs typeface="Chalkboard"/>
              </a:rPr>
              <a:t>Extends result of [Barak, Raghavendra, Steurer </a:t>
            </a:r>
            <a:r>
              <a:rPr lang="fr-FR" sz="2000">
                <a:latin typeface="Chalkboard"/>
                <a:cs typeface="Chalkboard"/>
              </a:rPr>
              <a:t>’</a:t>
            </a:r>
            <a:r>
              <a:rPr lang="en-US" sz="2000">
                <a:latin typeface="Chalkboard"/>
                <a:cs typeface="Chalkboard"/>
              </a:rPr>
              <a:t>11].</a:t>
            </a:r>
            <a:br>
              <a:rPr lang="en-US" sz="2000">
                <a:latin typeface="Chalkboard"/>
                <a:cs typeface="Chalkboard"/>
              </a:rPr>
            </a:br>
            <a:r>
              <a:rPr lang="en-US" sz="2000">
                <a:latin typeface="Chalkboard"/>
                <a:cs typeface="Chalkboard"/>
              </a:rPr>
              <a:t>run-time for ε-approximation is</a:t>
            </a:r>
            <a:br>
              <a:rPr lang="en-US" sz="2000">
                <a:latin typeface="Chalkboard"/>
                <a:cs typeface="Chalkboard"/>
              </a:rPr>
            </a:br>
            <a:r>
              <a:rPr lang="en-US" sz="2000">
                <a:solidFill>
                  <a:srgbClr val="FFFF00"/>
                </a:solidFill>
                <a:latin typeface="Chalkboard"/>
                <a:cs typeface="Chalkboard"/>
              </a:rPr>
              <a:t>exp(log(n) poly(d/ε) ⋅#{eigs of adj. matrix ≥ poly(ε/d)})</a:t>
            </a:r>
            <a:br>
              <a:rPr lang="en-US" sz="2000">
                <a:solidFill>
                  <a:srgbClr val="FFFF00"/>
                </a:solidFill>
                <a:latin typeface="Chalkboard"/>
                <a:cs typeface="Chalkboard"/>
              </a:rPr>
            </a:br>
            <a:endParaRPr lang="en-US" sz="2000" u="sng">
              <a:solidFill>
                <a:srgbClr val="FFFF00"/>
              </a:solidFill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466732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59764" y="0"/>
            <a:ext cx="9058594" cy="17485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dirty="0" smtClean="0">
                <a:latin typeface="Chalkboard"/>
                <a:cs typeface="Chalkboard"/>
              </a:rPr>
              <a:t>Constraint Satisfaction Problems</a:t>
            </a:r>
            <a:r>
              <a:rPr lang="en-GB" sz="4000" dirty="0" smtClean="0">
                <a:latin typeface="Chalkboard"/>
                <a:cs typeface="Chalkboard"/>
              </a:rPr>
              <a:t/>
            </a:r>
            <a:br>
              <a:rPr lang="en-GB" sz="4000" dirty="0" smtClean="0">
                <a:latin typeface="Chalkboard"/>
                <a:cs typeface="Chalkboard"/>
              </a:rPr>
            </a:br>
            <a:endParaRPr lang="en-GB" sz="4000" dirty="0">
              <a:latin typeface="Chalkboard"/>
              <a:cs typeface="Chalkboard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5578023" y="1612899"/>
            <a:ext cx="721424" cy="511809"/>
          </a:xfrm>
          <a:prstGeom prst="ellipse">
            <a:avLst/>
          </a:prstGeom>
          <a:solidFill>
            <a:srgbClr val="800000"/>
          </a:solidFill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3000" dirty="0" smtClean="0">
                <a:solidFill>
                  <a:prstClr val="white"/>
                </a:solidFill>
                <a:latin typeface="Chalkboard"/>
                <a:cs typeface="Chalkboard"/>
              </a:rPr>
              <a:t>x</a:t>
            </a:r>
            <a:r>
              <a:rPr lang="en-US" sz="3000" baseline="-25000" dirty="0" smtClean="0">
                <a:solidFill>
                  <a:prstClr val="white"/>
                </a:solidFill>
                <a:latin typeface="Chalkboard"/>
                <a:cs typeface="Chalkboard"/>
              </a:rPr>
              <a:t>1</a:t>
            </a:r>
            <a:endParaRPr lang="en-US" sz="3000" dirty="0">
              <a:solidFill>
                <a:prstClr val="white"/>
              </a:solidFill>
              <a:latin typeface="Chalkboard"/>
              <a:cs typeface="Chalkboard"/>
            </a:endParaRPr>
          </a:p>
        </p:txBody>
      </p:sp>
      <p:sp>
        <p:nvSpPr>
          <p:cNvPr id="7" name="Oval 6"/>
          <p:cNvSpPr/>
          <p:nvPr/>
        </p:nvSpPr>
        <p:spPr>
          <a:xfrm>
            <a:off x="5889626" y="2828923"/>
            <a:ext cx="3000374" cy="1504952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689850" y="3758424"/>
            <a:ext cx="6032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Chalkboard"/>
                <a:cs typeface="Chalkboard"/>
              </a:rPr>
              <a:t>c</a:t>
            </a:r>
            <a:r>
              <a:rPr lang="en-US" sz="3000" baseline="-25000" dirty="0" smtClean="0">
                <a:latin typeface="Chalkboard"/>
                <a:cs typeface="Chalkboard"/>
              </a:rPr>
              <a:t>1</a:t>
            </a:r>
            <a:endParaRPr lang="en-US" sz="3000" dirty="0">
              <a:latin typeface="Chalkboard"/>
              <a:cs typeface="Chalkboard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4619624" y="2293936"/>
            <a:ext cx="2382837" cy="2017714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94275" y="3633825"/>
            <a:ext cx="6032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Chalkboard"/>
                <a:cs typeface="Chalkboard"/>
              </a:rPr>
              <a:t>c</a:t>
            </a:r>
            <a:r>
              <a:rPr lang="en-US" sz="3000" baseline="-25000" dirty="0">
                <a:latin typeface="Chalkboard"/>
                <a:cs typeface="Chalkboard"/>
              </a:rPr>
              <a:t>2</a:t>
            </a:r>
            <a:endParaRPr lang="en-US" sz="3000" dirty="0">
              <a:latin typeface="Chalkboard"/>
              <a:cs typeface="Chalkboard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5237163" y="1016645"/>
            <a:ext cx="2382837" cy="2017714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254750" y="917506"/>
            <a:ext cx="6032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Chalkboard"/>
                <a:cs typeface="Chalkboard"/>
              </a:rPr>
              <a:t>c</a:t>
            </a:r>
            <a:r>
              <a:rPr lang="en-US" sz="3000" baseline="-25000" dirty="0">
                <a:latin typeface="Chalkboard"/>
                <a:cs typeface="Chalkboard"/>
              </a:rPr>
              <a:t>3</a:t>
            </a:r>
            <a:endParaRPr lang="en-US" sz="3000" dirty="0">
              <a:latin typeface="Chalkboard"/>
              <a:cs typeface="Chalkboard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58750" y="1106583"/>
            <a:ext cx="3978837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i="1" dirty="0">
                <a:solidFill>
                  <a:srgbClr val="E8950E"/>
                </a:solidFill>
                <a:latin typeface="Chalkboard"/>
                <a:cs typeface="Chalkboard"/>
              </a:rPr>
              <a:t>k</a:t>
            </a:r>
            <a:r>
              <a:rPr lang="en-US" sz="2500" dirty="0" smtClean="0">
                <a:solidFill>
                  <a:srgbClr val="E8950E"/>
                </a:solidFill>
                <a:latin typeface="Chalkboard"/>
                <a:cs typeface="Chalkboard"/>
              </a:rPr>
              <a:t>-CSP:</a:t>
            </a:r>
            <a:endParaRPr lang="en-US" sz="2500" dirty="0">
              <a:solidFill>
                <a:srgbClr val="E8950E"/>
              </a:solidFill>
              <a:latin typeface="Chalkboard"/>
              <a:cs typeface="Chalkboard"/>
            </a:endParaRPr>
          </a:p>
          <a:p>
            <a:endParaRPr lang="en-US" sz="1500" dirty="0" smtClean="0">
              <a:latin typeface="Chalkboard"/>
              <a:cs typeface="Chalkboard"/>
            </a:endParaRPr>
          </a:p>
          <a:p>
            <a:r>
              <a:rPr lang="en-US" sz="2500" dirty="0" smtClean="0">
                <a:latin typeface="Chalkboard"/>
                <a:cs typeface="Chalkboard"/>
              </a:rPr>
              <a:t>Variables </a:t>
            </a:r>
            <a:r>
              <a:rPr lang="en-US" sz="2500" dirty="0" smtClean="0">
                <a:solidFill>
                  <a:srgbClr val="FFFF00"/>
                </a:solidFill>
                <a:latin typeface="Chalkboard"/>
                <a:cs typeface="Chalkboard"/>
              </a:rPr>
              <a:t>{x</a:t>
            </a:r>
            <a:r>
              <a:rPr lang="en-US" sz="2500" baseline="-25000" dirty="0" smtClean="0">
                <a:solidFill>
                  <a:srgbClr val="FFFF00"/>
                </a:solidFill>
                <a:latin typeface="Chalkboard"/>
                <a:cs typeface="Chalkboard"/>
              </a:rPr>
              <a:t>1</a:t>
            </a:r>
            <a:r>
              <a:rPr lang="en-US" sz="2500" dirty="0" smtClean="0">
                <a:solidFill>
                  <a:srgbClr val="FFFF00"/>
                </a:solidFill>
                <a:latin typeface="Chalkboard"/>
                <a:cs typeface="Chalkboard"/>
              </a:rPr>
              <a:t>, …, </a:t>
            </a:r>
            <a:r>
              <a:rPr lang="en-US" sz="2500" dirty="0" err="1" smtClean="0">
                <a:solidFill>
                  <a:srgbClr val="FFFF00"/>
                </a:solidFill>
                <a:latin typeface="Chalkboard"/>
                <a:cs typeface="Chalkboard"/>
              </a:rPr>
              <a:t>x</a:t>
            </a:r>
            <a:r>
              <a:rPr lang="en-US" sz="2500" baseline="-25000" dirty="0" err="1" smtClean="0">
                <a:solidFill>
                  <a:srgbClr val="FFFF00"/>
                </a:solidFill>
                <a:latin typeface="Chalkboard"/>
                <a:cs typeface="Chalkboard"/>
              </a:rPr>
              <a:t>n</a:t>
            </a:r>
            <a:r>
              <a:rPr lang="en-US" sz="2500" dirty="0">
                <a:solidFill>
                  <a:srgbClr val="FFFF00"/>
                </a:solidFill>
                <a:latin typeface="Chalkboard"/>
                <a:cs typeface="Chalkboard"/>
              </a:rPr>
              <a:t>} in </a:t>
            </a:r>
            <a:r>
              <a:rPr lang="en-US" sz="2500" dirty="0" err="1" smtClean="0">
                <a:solidFill>
                  <a:srgbClr val="FFFF00"/>
                </a:solidFill>
                <a:latin typeface="Chalkboard"/>
                <a:cs typeface="Chalkboard"/>
              </a:rPr>
              <a:t>Σ</a:t>
            </a:r>
            <a:r>
              <a:rPr lang="en-US" sz="2500" baseline="30000" dirty="0" err="1" smtClean="0">
                <a:solidFill>
                  <a:srgbClr val="FFFF00"/>
                </a:solidFill>
                <a:latin typeface="Chalkboard"/>
                <a:cs typeface="Chalkboard"/>
              </a:rPr>
              <a:t>n</a:t>
            </a:r>
            <a:r>
              <a:rPr lang="en-US" sz="2500" dirty="0" smtClean="0">
                <a:solidFill>
                  <a:srgbClr val="FF0000"/>
                </a:solidFill>
                <a:latin typeface="Chalkboard"/>
                <a:cs typeface="Chalkboard"/>
              </a:rPr>
              <a:t>  </a:t>
            </a:r>
          </a:p>
          <a:p>
            <a:endParaRPr lang="en-US" sz="1500" dirty="0" smtClean="0">
              <a:latin typeface="Chalkboard"/>
              <a:cs typeface="Chalkboard"/>
            </a:endParaRPr>
          </a:p>
          <a:p>
            <a:r>
              <a:rPr lang="en-US" sz="2500" dirty="0" smtClean="0">
                <a:latin typeface="Chalkboard"/>
                <a:cs typeface="Chalkboard"/>
              </a:rPr>
              <a:t>Alphabet </a:t>
            </a:r>
            <a:r>
              <a:rPr lang="en-US" sz="2500" dirty="0" err="1" smtClean="0">
                <a:solidFill>
                  <a:srgbClr val="FFFF00"/>
                </a:solidFill>
                <a:latin typeface="Chalkboard"/>
                <a:cs typeface="Chalkboard"/>
              </a:rPr>
              <a:t>Σ</a:t>
            </a:r>
            <a:endParaRPr lang="en-US" sz="1500" dirty="0" smtClean="0">
              <a:solidFill>
                <a:srgbClr val="FFFF00"/>
              </a:solidFill>
              <a:latin typeface="Chalkboard"/>
              <a:cs typeface="Chalkboard"/>
            </a:endParaRPr>
          </a:p>
          <a:p>
            <a:endParaRPr lang="en-US" sz="1500" dirty="0" smtClean="0">
              <a:latin typeface="Chalkboard"/>
              <a:cs typeface="Chalkboard"/>
            </a:endParaRPr>
          </a:p>
          <a:p>
            <a:r>
              <a:rPr lang="en-US" sz="2500" dirty="0" smtClean="0">
                <a:latin typeface="Chalkboard"/>
                <a:cs typeface="Chalkboard"/>
              </a:rPr>
              <a:t>Constraints </a:t>
            </a:r>
            <a:r>
              <a:rPr lang="en-US" sz="2500" dirty="0" smtClean="0">
                <a:solidFill>
                  <a:srgbClr val="FFFF00"/>
                </a:solidFill>
                <a:latin typeface="Chalkboard"/>
                <a:cs typeface="Chalkboard"/>
              </a:rPr>
              <a:t>{</a:t>
            </a:r>
            <a:r>
              <a:rPr lang="en-US" sz="2500" dirty="0" err="1" smtClean="0">
                <a:solidFill>
                  <a:srgbClr val="FFFF00"/>
                </a:solidFill>
                <a:latin typeface="Chalkboard"/>
                <a:cs typeface="Chalkboard"/>
              </a:rPr>
              <a:t>c</a:t>
            </a:r>
            <a:r>
              <a:rPr lang="en-US" sz="2500" baseline="-25000" dirty="0" err="1">
                <a:solidFill>
                  <a:srgbClr val="FFFF00"/>
                </a:solidFill>
                <a:latin typeface="Chalkboard"/>
                <a:cs typeface="Chalkboard"/>
              </a:rPr>
              <a:t>1,</a:t>
            </a:r>
            <a:r>
              <a:rPr lang="en-US" sz="2500" dirty="0" err="1">
                <a:solidFill>
                  <a:srgbClr val="FFFF00"/>
                </a:solidFill>
                <a:latin typeface="Chalkboard"/>
                <a:cs typeface="Chalkboard"/>
              </a:rPr>
              <a:t> …, c</a:t>
            </a:r>
            <a:r>
              <a:rPr lang="en-US" sz="2500" baseline="-25000" dirty="0" err="1">
                <a:solidFill>
                  <a:srgbClr val="FFFF00"/>
                </a:solidFill>
                <a:latin typeface="Chalkboard"/>
                <a:cs typeface="Chalkboard"/>
              </a:rPr>
              <a:t>m</a:t>
            </a:r>
            <a:r>
              <a:rPr lang="en-US" sz="2500" dirty="0" err="1">
                <a:solidFill>
                  <a:srgbClr val="FFFF00"/>
                </a:solidFill>
                <a:latin typeface="Chalkboard"/>
                <a:cs typeface="Chalkboard"/>
              </a:rPr>
              <a:t>}</a:t>
            </a:r>
            <a:endParaRPr lang="en-US" sz="2500" dirty="0" smtClean="0">
              <a:solidFill>
                <a:srgbClr val="FFFF00"/>
              </a:solidFill>
              <a:latin typeface="Chalkboard"/>
              <a:cs typeface="Chalkboard"/>
            </a:endParaRPr>
          </a:p>
          <a:p>
            <a:r>
              <a:rPr lang="en-US" sz="2500" dirty="0">
                <a:latin typeface="Chalkboard"/>
                <a:cs typeface="Chalkboard"/>
              </a:rPr>
              <a:t>c</a:t>
            </a:r>
            <a:r>
              <a:rPr lang="en-US" sz="2500" baseline="-25000" dirty="0">
                <a:latin typeface="Chalkboard"/>
                <a:cs typeface="Chalkboard"/>
              </a:rPr>
              <a:t>j</a:t>
            </a:r>
            <a:r>
              <a:rPr lang="en-US" sz="2500" dirty="0">
                <a:latin typeface="Chalkboard"/>
                <a:cs typeface="Chalkboard"/>
              </a:rPr>
              <a:t> : ∑</a:t>
            </a:r>
            <a:r>
              <a:rPr lang="en-US" sz="2500" baseline="30000" dirty="0">
                <a:latin typeface="Chalkboard"/>
                <a:cs typeface="Chalkboard"/>
              </a:rPr>
              <a:t>k</a:t>
            </a:r>
            <a:r>
              <a:rPr lang="en-US" sz="2500" dirty="0">
                <a:latin typeface="Chalkboard"/>
                <a:cs typeface="Chalkboard"/>
              </a:rPr>
              <a:t> </a:t>
            </a:r>
            <a:r>
              <a:rPr lang="en-US" sz="2500" dirty="0">
                <a:latin typeface="Chalkboard"/>
                <a:cs typeface="Chalkboard"/>
                <a:sym typeface="Wingdings"/>
              </a:rPr>
              <a:t> {0,1}</a:t>
            </a:r>
            <a:endParaRPr lang="en-US" sz="2500" dirty="0">
              <a:latin typeface="Chalkboard"/>
              <a:cs typeface="Chalkboard"/>
            </a:endParaRPr>
          </a:p>
          <a:p>
            <a:endParaRPr lang="en-US" sz="2500" dirty="0">
              <a:latin typeface="Chalkboard"/>
              <a:cs typeface="Chalkboard"/>
            </a:endParaRPr>
          </a:p>
          <a:p>
            <a:endParaRPr lang="en-US" sz="1000" dirty="0" smtClean="0">
              <a:latin typeface="Chalkboard"/>
              <a:cs typeface="Chalkboard"/>
            </a:endParaRPr>
          </a:p>
          <a:p>
            <a:endParaRPr lang="en-US" sz="1000" dirty="0" smtClean="0">
              <a:latin typeface="Chalkboard"/>
              <a:cs typeface="Chalkboard"/>
            </a:endParaRPr>
          </a:p>
          <a:p>
            <a:r>
              <a:rPr lang="en-US" sz="2500" dirty="0" smtClean="0">
                <a:latin typeface="Chalkboard"/>
                <a:cs typeface="Chalkboard"/>
              </a:rPr>
              <a:t>UNSAT:=</a:t>
            </a:r>
          </a:p>
          <a:p>
            <a:endParaRPr lang="en-US" sz="2500" dirty="0">
              <a:latin typeface="Chalkboard"/>
              <a:cs typeface="Chalkboard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06147" y="5669756"/>
            <a:ext cx="69288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halkboard"/>
                <a:cs typeface="Chalkboard"/>
              </a:rPr>
              <a:t>Includes 3-SAT, max-cut, vertex cover, …</a:t>
            </a:r>
          </a:p>
          <a:p>
            <a:r>
              <a:rPr lang="en-US" sz="2800" dirty="0" smtClean="0">
                <a:latin typeface="Chalkboard"/>
                <a:cs typeface="Chalkboard"/>
              </a:rPr>
              <a:t>Computing UNSAT is </a:t>
            </a:r>
            <a:r>
              <a:rPr lang="en-US" sz="2800" dirty="0" smtClean="0">
                <a:solidFill>
                  <a:srgbClr val="FFFF00"/>
                </a:solidFill>
                <a:latin typeface="Chalkboard"/>
                <a:cs typeface="Chalkboard"/>
              </a:rPr>
              <a:t>NP-complete</a:t>
            </a:r>
            <a:endParaRPr lang="en-US" sz="2800" dirty="0">
              <a:solidFill>
                <a:srgbClr val="FFFF00"/>
              </a:solidFill>
              <a:latin typeface="Chalkboard"/>
              <a:cs typeface="Chalkboard"/>
            </a:endParaRPr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2289" y="4124108"/>
            <a:ext cx="4802909" cy="1200727"/>
          </a:xfrm>
          <a:prstGeom prst="rect">
            <a:avLst/>
          </a:prstGeom>
        </p:spPr>
      </p:pic>
      <p:sp>
        <p:nvSpPr>
          <p:cNvPr id="38" name="Oval 37"/>
          <p:cNvSpPr/>
          <p:nvPr/>
        </p:nvSpPr>
        <p:spPr>
          <a:xfrm>
            <a:off x="6713545" y="1749223"/>
            <a:ext cx="721424" cy="511809"/>
          </a:xfrm>
          <a:prstGeom prst="ellipse">
            <a:avLst/>
          </a:prstGeom>
          <a:solidFill>
            <a:srgbClr val="800000"/>
          </a:solidFill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 smtClean="0">
                <a:solidFill>
                  <a:prstClr val="white"/>
                </a:solidFill>
                <a:latin typeface="Chalkboard"/>
                <a:cs typeface="Chalkboard"/>
              </a:rPr>
              <a:t>x</a:t>
            </a:r>
            <a:r>
              <a:rPr lang="en-US" sz="2800" baseline="-25000" dirty="0" smtClean="0">
                <a:solidFill>
                  <a:prstClr val="white"/>
                </a:solidFill>
                <a:latin typeface="Chalkboard"/>
                <a:cs typeface="Chalkboard"/>
              </a:rPr>
              <a:t>2</a:t>
            </a:r>
            <a:endParaRPr lang="en-US" sz="2800" dirty="0" smtClean="0">
              <a:solidFill>
                <a:prstClr val="white"/>
              </a:solidFill>
              <a:latin typeface="Chalkboard"/>
              <a:cs typeface="Chalkboard"/>
            </a:endParaRPr>
          </a:p>
          <a:p>
            <a:pPr algn="ctr"/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7849067" y="1885547"/>
            <a:ext cx="721424" cy="511809"/>
          </a:xfrm>
          <a:prstGeom prst="ellipse">
            <a:avLst/>
          </a:prstGeom>
          <a:solidFill>
            <a:srgbClr val="800000"/>
          </a:solidFill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 smtClean="0">
                <a:solidFill>
                  <a:prstClr val="white"/>
                </a:solidFill>
                <a:latin typeface="Chalkboard"/>
                <a:cs typeface="Chalkboard"/>
              </a:rPr>
              <a:t>x</a:t>
            </a:r>
            <a:r>
              <a:rPr lang="en-US" sz="2800" baseline="-25000" dirty="0" smtClean="0">
                <a:solidFill>
                  <a:prstClr val="white"/>
                </a:solidFill>
                <a:latin typeface="Chalkboard"/>
                <a:cs typeface="Chalkboard"/>
              </a:rPr>
              <a:t>3</a:t>
            </a:r>
            <a:endParaRPr lang="en-US" sz="2800" dirty="0">
              <a:solidFill>
                <a:prstClr val="white"/>
              </a:solidFill>
              <a:latin typeface="Chalkboard"/>
              <a:cs typeface="Chalkboard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5761914" y="2397356"/>
            <a:ext cx="721424" cy="511809"/>
          </a:xfrm>
          <a:prstGeom prst="ellipse">
            <a:avLst/>
          </a:prstGeom>
          <a:solidFill>
            <a:srgbClr val="800000"/>
          </a:solidFill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 smtClean="0">
                <a:solidFill>
                  <a:prstClr val="white"/>
                </a:solidFill>
                <a:latin typeface="Chalkboard"/>
                <a:cs typeface="Chalkboard"/>
              </a:rPr>
              <a:t>x</a:t>
            </a:r>
            <a:r>
              <a:rPr lang="en-US" sz="2800" baseline="-25000" dirty="0">
                <a:solidFill>
                  <a:prstClr val="white"/>
                </a:solidFill>
                <a:latin typeface="Chalkboard"/>
                <a:cs typeface="Chalkboard"/>
              </a:rPr>
              <a:t>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6136576" y="3247360"/>
            <a:ext cx="721424" cy="511809"/>
          </a:xfrm>
          <a:prstGeom prst="ellipse">
            <a:avLst/>
          </a:prstGeom>
          <a:solidFill>
            <a:srgbClr val="800000"/>
          </a:solidFill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 smtClean="0">
                <a:solidFill>
                  <a:prstClr val="white"/>
                </a:solidFill>
                <a:latin typeface="Chalkboard"/>
                <a:cs typeface="Chalkboard"/>
              </a:rPr>
              <a:t>x</a:t>
            </a:r>
            <a:r>
              <a:rPr lang="en-US" sz="2800" baseline="-25000" dirty="0" smtClean="0">
                <a:solidFill>
                  <a:prstClr val="white"/>
                </a:solidFill>
                <a:latin typeface="Chalkboard"/>
                <a:cs typeface="Chalkboard"/>
              </a:rPr>
              <a:t>7</a:t>
            </a:r>
            <a:endParaRPr lang="en-US" sz="2800" dirty="0">
              <a:solidFill>
                <a:prstClr val="white"/>
              </a:solidFill>
              <a:latin typeface="Chalkboard"/>
              <a:cs typeface="Chalkboard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7047568" y="3031935"/>
            <a:ext cx="721424" cy="511809"/>
          </a:xfrm>
          <a:prstGeom prst="ellipse">
            <a:avLst/>
          </a:prstGeom>
          <a:solidFill>
            <a:srgbClr val="800000"/>
          </a:solidFill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 smtClean="0">
                <a:solidFill>
                  <a:prstClr val="white"/>
                </a:solidFill>
                <a:latin typeface="Chalkboard"/>
                <a:cs typeface="Chalkboard"/>
              </a:rPr>
              <a:t>x</a:t>
            </a:r>
            <a:r>
              <a:rPr lang="en-US" sz="2800" baseline="-25000" dirty="0" smtClean="0">
                <a:solidFill>
                  <a:prstClr val="white"/>
                </a:solidFill>
                <a:latin typeface="Chalkboard"/>
                <a:cs typeface="Chalkboard"/>
              </a:rPr>
              <a:t>6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4876451" y="3100208"/>
            <a:ext cx="721424" cy="511809"/>
          </a:xfrm>
          <a:prstGeom prst="ellipse">
            <a:avLst/>
          </a:prstGeom>
          <a:solidFill>
            <a:srgbClr val="800000"/>
          </a:solidFill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 smtClean="0">
                <a:solidFill>
                  <a:prstClr val="white"/>
                </a:solidFill>
                <a:latin typeface="Chalkboard"/>
                <a:cs typeface="Chalkboard"/>
              </a:rPr>
              <a:t>x</a:t>
            </a:r>
            <a:r>
              <a:rPr lang="en-US" sz="2800" baseline="-25000" dirty="0">
                <a:solidFill>
                  <a:prstClr val="white"/>
                </a:solidFill>
                <a:latin typeface="Chalkboard"/>
                <a:cs typeface="Chalkboard"/>
              </a:rPr>
              <a:t>5</a:t>
            </a:r>
            <a:endParaRPr lang="en-US" sz="2800" dirty="0">
              <a:solidFill>
                <a:prstClr val="white"/>
              </a:solidFill>
              <a:latin typeface="Chalkboard"/>
              <a:cs typeface="Chalkboard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7932388" y="3377920"/>
            <a:ext cx="721424" cy="511809"/>
          </a:xfrm>
          <a:prstGeom prst="ellipse">
            <a:avLst/>
          </a:prstGeom>
          <a:solidFill>
            <a:srgbClr val="800000"/>
          </a:solidFill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 smtClean="0">
                <a:solidFill>
                  <a:prstClr val="white"/>
                </a:solidFill>
                <a:latin typeface="Chalkboard"/>
                <a:cs typeface="Chalkboard"/>
              </a:rPr>
              <a:t>x</a:t>
            </a:r>
            <a:r>
              <a:rPr lang="en-US" sz="2800" baseline="-25000" dirty="0" smtClean="0">
                <a:solidFill>
                  <a:prstClr val="white"/>
                </a:solidFill>
                <a:latin typeface="Chalkboard"/>
                <a:cs typeface="Chalkboard"/>
              </a:rPr>
              <a:t>8</a:t>
            </a:r>
            <a:endParaRPr lang="en-US" sz="2800" dirty="0">
              <a:solidFill>
                <a:prstClr val="white"/>
              </a:solidFill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054268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The Lasserre SDP hierarchy for local Hamiltonians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60259" y="1805970"/>
            <a:ext cx="1528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latin typeface="Chalkboard"/>
                <a:cs typeface="Chalkboard"/>
              </a:rPr>
              <a:t>Classical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93873" y="1801445"/>
            <a:ext cx="16391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latin typeface="Chalkboard"/>
                <a:cs typeface="Chalkboard"/>
              </a:rPr>
              <a:t>Quantum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347579" y="2446427"/>
            <a:ext cx="7567391" cy="614009"/>
            <a:chOff x="347579" y="2446427"/>
            <a:chExt cx="7567391" cy="614009"/>
          </a:xfrm>
        </p:grpSpPr>
        <p:grpSp>
          <p:nvGrpSpPr>
            <p:cNvPr id="22" name="Group 21"/>
            <p:cNvGrpSpPr/>
            <p:nvPr/>
          </p:nvGrpSpPr>
          <p:grpSpPr>
            <a:xfrm>
              <a:off x="347579" y="2606852"/>
              <a:ext cx="7567391" cy="453584"/>
              <a:chOff x="347579" y="2606852"/>
              <a:chExt cx="7567391" cy="453584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347579" y="2660326"/>
                <a:ext cx="107794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>
                    <a:solidFill>
                      <a:srgbClr val="FFFF00"/>
                    </a:solidFill>
                    <a:latin typeface="Chalkboard"/>
                    <a:cs typeface="Chalkboard"/>
                  </a:rPr>
                  <a:t>problem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259263" y="2646957"/>
                <a:ext cx="90251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>
                    <a:latin typeface="Chalkboard"/>
                    <a:cs typeface="Chalkboard"/>
                  </a:rPr>
                  <a:t>2-CSP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5534526" y="2606852"/>
                <a:ext cx="238044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>
                    <a:latin typeface="Chalkboard"/>
                    <a:cs typeface="Chalkboard"/>
                  </a:rPr>
                  <a:t>2-local Hamiltonian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1711158" y="2446427"/>
              <a:ext cx="5970865" cy="1336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203760" y="3403064"/>
            <a:ext cx="8156662" cy="1336808"/>
            <a:chOff x="203760" y="3403064"/>
            <a:chExt cx="8156662" cy="1336808"/>
          </a:xfrm>
        </p:grpSpPr>
        <p:grpSp>
          <p:nvGrpSpPr>
            <p:cNvPr id="30" name="Group 29"/>
            <p:cNvGrpSpPr/>
            <p:nvPr/>
          </p:nvGrpSpPr>
          <p:grpSpPr>
            <a:xfrm>
              <a:off x="203760" y="3416433"/>
              <a:ext cx="8156662" cy="1323439"/>
              <a:chOff x="203760" y="3697161"/>
              <a:chExt cx="8156662" cy="1323439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203760" y="3785750"/>
                <a:ext cx="165942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>
                    <a:solidFill>
                      <a:srgbClr val="FFFF00"/>
                    </a:solidFill>
                    <a:latin typeface="Chalkboard"/>
                    <a:cs typeface="Chalkboard"/>
                  </a:rPr>
                  <a:t>LP hierarchy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2047276" y="3697161"/>
                <a:ext cx="6313146" cy="13234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halkboard"/>
                    <a:cs typeface="Chalkboard"/>
                  </a:rPr>
                  <a:t>     Optimize over k-body </a:t>
                </a:r>
                <a:r>
                  <a:rPr lang="en-US" sz="2000" dirty="0" err="1">
                    <a:latin typeface="Chalkboard"/>
                    <a:cs typeface="Chalkboard"/>
                  </a:rPr>
                  <a:t>marginals</a:t>
                </a:r>
                <a:endParaRPr lang="en-US" sz="2000" dirty="0">
                  <a:latin typeface="Chalkboard"/>
                  <a:cs typeface="Chalkboard"/>
                </a:endParaRPr>
              </a:p>
              <a:p>
                <a:endParaRPr lang="en-US" sz="2000" dirty="0">
                  <a:latin typeface="Chalkboard"/>
                  <a:cs typeface="Chalkboard"/>
                </a:endParaRPr>
              </a:p>
              <a:p>
                <a:r>
                  <a:rPr lang="en-US" sz="2000" dirty="0">
                    <a:latin typeface="Chalkboard"/>
                    <a:cs typeface="Chalkboard"/>
                  </a:rPr>
                  <a:t>E[f] for </a:t>
                </a:r>
                <a:r>
                  <a:rPr lang="en-US" sz="2000" dirty="0" err="1">
                    <a:latin typeface="Chalkboard"/>
                    <a:cs typeface="Chalkboard"/>
                  </a:rPr>
                  <a:t>deg</a:t>
                </a:r>
                <a:r>
                  <a:rPr lang="en-US" sz="2000" dirty="0">
                    <a:latin typeface="Chalkboard"/>
                    <a:cs typeface="Chalkboard"/>
                  </a:rPr>
                  <a:t>(f) ≤ k               ⟨</a:t>
                </a:r>
                <a:r>
                  <a:rPr lang="en-US" sz="2000" dirty="0" err="1">
                    <a:latin typeface="Chalkboard"/>
                    <a:cs typeface="Chalkboard"/>
                  </a:rPr>
                  <a:t>ψ|</a:t>
                </a:r>
                <a:r>
                  <a:rPr lang="en-US" sz="2000" dirty="0" err="1" smtClean="0">
                    <a:latin typeface="Chalkboard"/>
                    <a:cs typeface="Chalkboard"/>
                  </a:rPr>
                  <a:t>H</a:t>
                </a:r>
                <a:r>
                  <a:rPr lang="en-US" sz="2000" dirty="0" err="1">
                    <a:latin typeface="Chalkboard"/>
                    <a:cs typeface="Chalkboard"/>
                  </a:rPr>
                  <a:t>|ψ</a:t>
                </a:r>
                <a:r>
                  <a:rPr lang="en-US" sz="2000" dirty="0">
                    <a:latin typeface="Chalkboard"/>
                    <a:cs typeface="Chalkboard"/>
                  </a:rPr>
                  <a:t>⟩ for k-local H</a:t>
                </a:r>
              </a:p>
              <a:p>
                <a:r>
                  <a:rPr lang="en-US" sz="2000" dirty="0">
                    <a:latin typeface="Chalkboard"/>
                    <a:cs typeface="Chalkboard"/>
                  </a:rPr>
                  <a:t>                                    (technically an SDP)</a:t>
                </a:r>
              </a:p>
            </p:txBody>
          </p:sp>
        </p:grpSp>
        <p:cxnSp>
          <p:nvCxnSpPr>
            <p:cNvPr id="37" name="Straight Connector 36"/>
            <p:cNvCxnSpPr/>
            <p:nvPr/>
          </p:nvCxnSpPr>
          <p:spPr>
            <a:xfrm>
              <a:off x="1863558" y="3403064"/>
              <a:ext cx="5970865" cy="1336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192137" y="5751379"/>
            <a:ext cx="7754317" cy="1015663"/>
            <a:chOff x="192137" y="5751379"/>
            <a:chExt cx="7754317" cy="1015663"/>
          </a:xfrm>
        </p:grpSpPr>
        <p:grpSp>
          <p:nvGrpSpPr>
            <p:cNvPr id="32" name="Group 31"/>
            <p:cNvGrpSpPr/>
            <p:nvPr/>
          </p:nvGrpSpPr>
          <p:grpSpPr>
            <a:xfrm>
              <a:off x="192137" y="5751379"/>
              <a:ext cx="6782339" cy="1015663"/>
              <a:chOff x="280737" y="5215991"/>
              <a:chExt cx="6782339" cy="1015663"/>
            </a:xfrm>
          </p:grpSpPr>
          <p:sp>
            <p:nvSpPr>
              <p:cNvPr id="33" name="TextBox 32"/>
              <p:cNvSpPr txBox="1"/>
              <p:nvPr/>
            </p:nvSpPr>
            <p:spPr>
              <a:xfrm>
                <a:off x="280737" y="5215991"/>
                <a:ext cx="1922052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>
                    <a:solidFill>
                      <a:srgbClr val="FFFF00"/>
                    </a:solidFill>
                    <a:latin typeface="Chalkboard"/>
                    <a:cs typeface="Chalkboard"/>
                  </a:rPr>
                  <a:t>analysis when</a:t>
                </a:r>
                <a:br>
                  <a:rPr lang="en-US" sz="2000">
                    <a:solidFill>
                      <a:srgbClr val="FFFF00"/>
                    </a:solidFill>
                    <a:latin typeface="Chalkboard"/>
                    <a:cs typeface="Chalkboard"/>
                  </a:rPr>
                </a:br>
                <a:r>
                  <a:rPr lang="en-US" sz="2000">
                    <a:solidFill>
                      <a:srgbClr val="FFFF00"/>
                    </a:solidFill>
                    <a:latin typeface="Chalkboard"/>
                    <a:cs typeface="Chalkboard"/>
                  </a:rPr>
                  <a:t>k = poly(d/ε)⋅</a:t>
                </a:r>
                <a:br>
                  <a:rPr lang="en-US" sz="2000">
                    <a:solidFill>
                      <a:srgbClr val="FFFF00"/>
                    </a:solidFill>
                    <a:latin typeface="Chalkboard"/>
                    <a:cs typeface="Chalkboard"/>
                  </a:rPr>
                </a:br>
                <a:r>
                  <a:rPr lang="en-US" sz="2000">
                    <a:solidFill>
                      <a:srgbClr val="FFFF00"/>
                    </a:solidFill>
                    <a:latin typeface="Chalkboard"/>
                    <a:cs typeface="Chalkboard"/>
                  </a:rPr>
                  <a:t>rank</a:t>
                </a:r>
                <a:r>
                  <a:rPr lang="en-US" sz="2000" baseline="-25000">
                    <a:solidFill>
                      <a:srgbClr val="FFFF00"/>
                    </a:solidFill>
                    <a:latin typeface="Chalkboard"/>
                    <a:cs typeface="Chalkboard"/>
                  </a:rPr>
                  <a:t>poly(ε/d)</a:t>
                </a:r>
                <a:r>
                  <a:rPr lang="en-US" sz="2000">
                    <a:solidFill>
                      <a:srgbClr val="FFFF00"/>
                    </a:solidFill>
                    <a:latin typeface="Chalkboard"/>
                    <a:cs typeface="Chalkboard"/>
                  </a:rPr>
                  <a:t>(G)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2199676" y="5293351"/>
                <a:ext cx="345479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>
                    <a:latin typeface="Chalkboard"/>
                    <a:cs typeface="Chalkboard"/>
                  </a:rPr>
                  <a:t>Barak-Raghavendra-Steurer</a:t>
                </a:r>
                <a:br>
                  <a:rPr lang="en-US" sz="2000">
                    <a:latin typeface="Chalkboard"/>
                    <a:cs typeface="Chalkboard"/>
                  </a:rPr>
                </a:br>
                <a:r>
                  <a:rPr lang="en-US" sz="2000">
                    <a:latin typeface="Chalkboard"/>
                    <a:cs typeface="Chalkboard"/>
                  </a:rPr>
                  <a:t>1104.4680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6121793" y="5363430"/>
                <a:ext cx="94128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Chalkboard"/>
                    <a:cs typeface="Chalkboard"/>
                  </a:rPr>
                  <a:t>similar</a:t>
                </a:r>
                <a:endParaRPr lang="en-US" sz="2000" dirty="0">
                  <a:latin typeface="Chalkboard"/>
                  <a:cs typeface="Chalkboard"/>
                </a:endParaRPr>
              </a:p>
            </p:txBody>
          </p:sp>
        </p:grpSp>
        <p:cxnSp>
          <p:nvCxnSpPr>
            <p:cNvPr id="39" name="Straight Connector 38"/>
            <p:cNvCxnSpPr/>
            <p:nvPr/>
          </p:nvCxnSpPr>
          <p:spPr>
            <a:xfrm>
              <a:off x="1975589" y="5833553"/>
              <a:ext cx="5970865" cy="1336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280737" y="4768267"/>
            <a:ext cx="7634233" cy="1074925"/>
            <a:chOff x="280737" y="4768267"/>
            <a:chExt cx="7634233" cy="1074925"/>
          </a:xfrm>
        </p:grpSpPr>
        <p:grpSp>
          <p:nvGrpSpPr>
            <p:cNvPr id="31" name="Group 30"/>
            <p:cNvGrpSpPr/>
            <p:nvPr/>
          </p:nvGrpSpPr>
          <p:grpSpPr>
            <a:xfrm>
              <a:off x="280737" y="5077821"/>
              <a:ext cx="4591935" cy="623842"/>
              <a:chOff x="280737" y="5389775"/>
              <a:chExt cx="4591935" cy="623842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280737" y="5389775"/>
                <a:ext cx="183896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>
                    <a:solidFill>
                      <a:srgbClr val="FFFF00"/>
                    </a:solidFill>
                    <a:latin typeface="Chalkboard"/>
                    <a:cs typeface="Chalkboard"/>
                  </a:rPr>
                  <a:t>SDP hierarchy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199676" y="5613507"/>
                <a:ext cx="267299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>
                    <a:latin typeface="Chalkboard"/>
                    <a:cs typeface="Chalkboard"/>
                  </a:rPr>
                  <a:t>E[f</a:t>
                </a:r>
                <a:r>
                  <a:rPr lang="en-US" sz="2000" baseline="30000">
                    <a:latin typeface="Chalkboard"/>
                    <a:cs typeface="Chalkboard"/>
                  </a:rPr>
                  <a:t>2</a:t>
                </a:r>
                <a:r>
                  <a:rPr lang="en-US" sz="2000">
                    <a:latin typeface="Chalkboard"/>
                    <a:cs typeface="Chalkboard"/>
                  </a:rPr>
                  <a:t>]≥0 for deg(f)≤k/2</a:t>
                </a:r>
              </a:p>
            </p:txBody>
          </p:sp>
        </p:grpSp>
        <p:cxnSp>
          <p:nvCxnSpPr>
            <p:cNvPr id="38" name="Straight Connector 37"/>
            <p:cNvCxnSpPr/>
            <p:nvPr/>
          </p:nvCxnSpPr>
          <p:spPr>
            <a:xfrm>
              <a:off x="1944105" y="4768267"/>
              <a:ext cx="5970865" cy="1336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TextBox 2"/>
            <p:cNvSpPr txBox="1"/>
            <p:nvPr/>
          </p:nvSpPr>
          <p:spPr>
            <a:xfrm>
              <a:off x="5683864" y="5135306"/>
              <a:ext cx="191595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Chalkboard"/>
                  <a:cs typeface="Chalkboard"/>
                </a:rPr>
                <a:t>⟨</a:t>
              </a:r>
              <a:r>
                <a:rPr lang="en-US" sz="2000" dirty="0" err="1">
                  <a:latin typeface="Chalkboard"/>
                  <a:cs typeface="Chalkboard"/>
                </a:rPr>
                <a:t>ψ|</a:t>
              </a:r>
              <a:r>
                <a:rPr lang="en-US" sz="2000" dirty="0" err="1" smtClean="0">
                  <a:latin typeface="Chalkboard"/>
                  <a:cs typeface="Chalkboard"/>
                </a:rPr>
                <a:t>H</a:t>
              </a:r>
              <a:r>
                <a:rPr lang="en-US" sz="2000" baseline="30000" dirty="0" err="1" smtClean="0">
                  <a:latin typeface="Chalkboard"/>
                  <a:cs typeface="Chalkboard"/>
                </a:rPr>
                <a:t>†</a:t>
              </a:r>
              <a:r>
                <a:rPr lang="en-US" sz="2000" dirty="0" err="1" smtClean="0">
                  <a:latin typeface="Chalkboard"/>
                  <a:cs typeface="Chalkboard"/>
                </a:rPr>
                <a:t>H</a:t>
              </a:r>
              <a:r>
                <a:rPr lang="en-US" sz="2000" dirty="0" err="1">
                  <a:latin typeface="Chalkboard"/>
                  <a:cs typeface="Chalkboard"/>
                </a:rPr>
                <a:t>|ψ</a:t>
              </a:r>
              <a:r>
                <a:rPr lang="en-US" sz="2000" dirty="0">
                  <a:latin typeface="Chalkboard"/>
                  <a:cs typeface="Chalkboard"/>
                </a:rPr>
                <a:t>⟩≥0 </a:t>
              </a:r>
              <a:br>
                <a:rPr lang="en-US" sz="2000" dirty="0">
                  <a:latin typeface="Chalkboard"/>
                  <a:cs typeface="Chalkboard"/>
                </a:rPr>
              </a:br>
              <a:r>
                <a:rPr lang="en-US" sz="2000" dirty="0">
                  <a:latin typeface="Chalkboard"/>
                  <a:cs typeface="Chalkboard"/>
                </a:rPr>
                <a:t>for k/2-local H</a:t>
              </a:r>
            </a:p>
          </p:txBody>
        </p:sp>
      </p:grpSp>
      <p:sp>
        <p:nvSpPr>
          <p:cNvPr id="5" name="Rectangle 4"/>
          <p:cNvSpPr/>
          <p:nvPr/>
        </p:nvSpPr>
        <p:spPr>
          <a:xfrm>
            <a:off x="3388357" y="4803495"/>
            <a:ext cx="2885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halkboard"/>
                <a:cs typeface="Chalkboard"/>
              </a:rPr>
              <a:t>Add global PSD constraint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13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Open questions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0552" y="1354222"/>
            <a:ext cx="857784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000" u="sng" dirty="0">
                <a:latin typeface="Chalkboard"/>
                <a:cs typeface="Chalkboard"/>
              </a:rPr>
              <a:t>The Quantum PCP conjecture</a:t>
            </a:r>
            <a:r>
              <a:rPr lang="en-US" sz="2000" u="sng" dirty="0" smtClean="0">
                <a:latin typeface="Chalkboard"/>
                <a:cs typeface="Chalkboard"/>
              </a:rPr>
              <a:t>!</a:t>
            </a:r>
            <a:r>
              <a:rPr lang="en-US" sz="2000" dirty="0" smtClean="0">
                <a:latin typeface="Chalkboard"/>
                <a:cs typeface="Chalkboard"/>
              </a:rPr>
              <a:t/>
            </a:r>
            <a:br>
              <a:rPr lang="en-US" sz="2000" dirty="0" smtClean="0">
                <a:latin typeface="Chalkboard"/>
                <a:cs typeface="Chalkboard"/>
              </a:rPr>
            </a:br>
            <a:r>
              <a:rPr lang="en-US" sz="2000" dirty="0" smtClean="0">
                <a:latin typeface="Chalkboard"/>
                <a:cs typeface="Chalkboard"/>
              </a:rPr>
              <a:t>Is quantum parallel repetition possible?</a:t>
            </a:r>
            <a:br>
              <a:rPr lang="en-US" sz="2000" dirty="0" smtClean="0">
                <a:latin typeface="Chalkboard"/>
                <a:cs typeface="Chalkboard"/>
              </a:rPr>
            </a:br>
            <a:r>
              <a:rPr lang="en-US" sz="2000" dirty="0" smtClean="0">
                <a:latin typeface="Chalkboard"/>
                <a:cs typeface="Chalkboard"/>
              </a:rPr>
              <a:t>Are commuting Hamiltonians easier?</a:t>
            </a:r>
          </a:p>
          <a:p>
            <a:endParaRPr lang="en-US" sz="2000" dirty="0">
              <a:latin typeface="Chalkboard"/>
              <a:cs typeface="Chalkboard"/>
            </a:endParaRPr>
          </a:p>
          <a:p>
            <a:pPr marL="457200" indent="-457200">
              <a:buAutoNum type="arabicPeriod"/>
            </a:pPr>
            <a:r>
              <a:rPr lang="en-US" sz="2000" u="sng" dirty="0">
                <a:latin typeface="Chalkboard"/>
                <a:cs typeface="Chalkboard"/>
              </a:rPr>
              <a:t>Better de </a:t>
            </a:r>
            <a:r>
              <a:rPr lang="en-US" sz="2000" u="sng" dirty="0" err="1">
                <a:latin typeface="Chalkboard"/>
                <a:cs typeface="Chalkboard"/>
              </a:rPr>
              <a:t>Finetti</a:t>
            </a:r>
            <a:r>
              <a:rPr lang="en-US" sz="2000" u="sng" dirty="0">
                <a:latin typeface="Chalkboard"/>
                <a:cs typeface="Chalkboard"/>
              </a:rPr>
              <a:t> theorems / counterexamples</a:t>
            </a:r>
            <a:r>
              <a:rPr lang="en-US" sz="2000" dirty="0">
                <a:latin typeface="Chalkboard"/>
                <a:cs typeface="Chalkboard"/>
              </a:rPr>
              <a:t> </a:t>
            </a:r>
            <a:br>
              <a:rPr lang="en-US" sz="2000" dirty="0">
                <a:latin typeface="Chalkboard"/>
                <a:cs typeface="Chalkboard"/>
              </a:rPr>
            </a:br>
            <a:r>
              <a:rPr lang="en-US" sz="2000" dirty="0">
                <a:latin typeface="Chalkboard"/>
                <a:cs typeface="Chalkboard"/>
              </a:rPr>
              <a:t>main result says random subsets of </a:t>
            </a:r>
            <a:r>
              <a:rPr lang="en-US" sz="2000" dirty="0" err="1">
                <a:latin typeface="Chalkboard"/>
                <a:cs typeface="Chalkboard"/>
              </a:rPr>
              <a:t>qudits</a:t>
            </a:r>
            <a:r>
              <a:rPr lang="en-US" sz="2000" dirty="0">
                <a:latin typeface="Chalkboard"/>
                <a:cs typeface="Chalkboard"/>
              </a:rPr>
              <a:t> are ≈ separable</a:t>
            </a:r>
            <a:br>
              <a:rPr lang="en-US" sz="2000" dirty="0">
                <a:latin typeface="Chalkboard"/>
                <a:cs typeface="Chalkboard"/>
              </a:rPr>
            </a:br>
            <a:r>
              <a:rPr lang="en-US" sz="2000" dirty="0" err="1">
                <a:latin typeface="Chalkboard"/>
                <a:cs typeface="Chalkboard"/>
              </a:rPr>
              <a:t>Aharonov-Eldar</a:t>
            </a:r>
            <a:r>
              <a:rPr lang="en-US" sz="2000" dirty="0">
                <a:latin typeface="Chalkboard"/>
                <a:cs typeface="Chalkboard"/>
              </a:rPr>
              <a:t> have incomparable </a:t>
            </a:r>
            <a:r>
              <a:rPr lang="en-US" sz="2000" dirty="0" err="1">
                <a:latin typeface="Chalkboard"/>
                <a:cs typeface="Chalkboard"/>
              </a:rPr>
              <a:t>qPCP</a:t>
            </a:r>
            <a:r>
              <a:rPr lang="en-US" sz="2000" dirty="0">
                <a:latin typeface="Chalkboard"/>
                <a:cs typeface="Chalkboard"/>
              </a:rPr>
              <a:t> no-go.</a:t>
            </a:r>
          </a:p>
          <a:p>
            <a:pPr marL="457200" indent="-457200">
              <a:buAutoNum type="arabicPeriod"/>
            </a:pPr>
            <a:endParaRPr lang="en-US" sz="2000" dirty="0">
              <a:latin typeface="Chalkboard"/>
              <a:cs typeface="Chalkboard"/>
            </a:endParaRPr>
          </a:p>
          <a:p>
            <a:pPr marL="457200" indent="-457200">
              <a:buAutoNum type="arabicPeriod"/>
            </a:pPr>
            <a:r>
              <a:rPr lang="en-US" sz="2000" u="sng" dirty="0">
                <a:latin typeface="Chalkboard"/>
                <a:cs typeface="Chalkboard"/>
              </a:rPr>
              <a:t>Unifying various forms of </a:t>
            </a:r>
            <a:r>
              <a:rPr lang="en-US" sz="2000" u="sng" dirty="0" err="1">
                <a:latin typeface="Chalkboard"/>
                <a:cs typeface="Chalkboard"/>
              </a:rPr>
              <a:t>Lasserre</a:t>
            </a:r>
            <a:r>
              <a:rPr lang="en-US" sz="2000" u="sng" dirty="0">
                <a:latin typeface="Chalkboard"/>
                <a:cs typeface="Chalkboard"/>
              </a:rPr>
              <a:t> SDP hierarchy</a:t>
            </a:r>
            <a:r>
              <a:rPr lang="en-US" sz="2000" dirty="0">
                <a:latin typeface="Chalkboard"/>
                <a:cs typeface="Chalkboard"/>
              </a:rPr>
              <a:t/>
            </a:r>
            <a:br>
              <a:rPr lang="en-US" sz="2000" dirty="0">
                <a:latin typeface="Chalkboard"/>
                <a:cs typeface="Chalkboard"/>
              </a:rPr>
            </a:br>
            <a:r>
              <a:rPr lang="en-US" sz="2000" dirty="0">
                <a:latin typeface="Chalkboard"/>
                <a:cs typeface="Chalkboard"/>
              </a:rPr>
              <a:t>(a) approximating separable states via de </a:t>
            </a:r>
            <a:r>
              <a:rPr lang="en-US" sz="2000" dirty="0" err="1">
                <a:latin typeface="Chalkboard"/>
                <a:cs typeface="Chalkboard"/>
              </a:rPr>
              <a:t>Finetti</a:t>
            </a:r>
            <a:r>
              <a:rPr lang="en-US" sz="2000" dirty="0">
                <a:latin typeface="Chalkboard"/>
                <a:cs typeface="Chalkboard"/>
              </a:rPr>
              <a:t> </a:t>
            </a:r>
            <a:r>
              <a:rPr lang="en-US" sz="2000" dirty="0" smtClean="0">
                <a:latin typeface="Chalkboard"/>
                <a:cs typeface="Chalkboard"/>
              </a:rPr>
              <a:t>(1210.6367)</a:t>
            </a:r>
            <a:r>
              <a:rPr lang="en-US" sz="2000" dirty="0">
                <a:latin typeface="Chalkboard"/>
                <a:cs typeface="Chalkboard"/>
              </a:rPr>
              <a:t/>
            </a:r>
            <a:br>
              <a:rPr lang="en-US" sz="2000" dirty="0">
                <a:latin typeface="Chalkboard"/>
                <a:cs typeface="Chalkboard"/>
              </a:rPr>
            </a:br>
            <a:r>
              <a:rPr lang="en-US" sz="2000" dirty="0">
                <a:latin typeface="Chalkboard"/>
                <a:cs typeface="Chalkboard"/>
              </a:rPr>
              <a:t>(b) searching for product states for local Hamiltonians (this talk)</a:t>
            </a:r>
            <a:br>
              <a:rPr lang="en-US" sz="2000" dirty="0">
                <a:latin typeface="Chalkboard"/>
                <a:cs typeface="Chalkboard"/>
              </a:rPr>
            </a:br>
            <a:r>
              <a:rPr lang="en-US" sz="2000" dirty="0">
                <a:latin typeface="Chalkboard"/>
                <a:cs typeface="Chalkboard"/>
              </a:rPr>
              <a:t>(c) </a:t>
            </a:r>
            <a:r>
              <a:rPr lang="en-US" sz="2000" dirty="0" err="1">
                <a:latin typeface="Chalkboard"/>
                <a:cs typeface="Chalkboard"/>
              </a:rPr>
              <a:t>noncommutative</a:t>
            </a:r>
            <a:r>
              <a:rPr lang="en-US" sz="2000" dirty="0">
                <a:latin typeface="Chalkboard"/>
                <a:cs typeface="Chalkboard"/>
              </a:rPr>
              <a:t> </a:t>
            </a:r>
            <a:r>
              <a:rPr lang="en-US" sz="2000" dirty="0" err="1">
                <a:latin typeface="Chalkboard"/>
                <a:cs typeface="Chalkboard"/>
              </a:rPr>
              <a:t>positivstellensatz</a:t>
            </a:r>
            <a:r>
              <a:rPr lang="en-US" sz="2000" dirty="0">
                <a:latin typeface="Chalkboard"/>
                <a:cs typeface="Chalkboard"/>
              </a:rPr>
              <a:t> approach to </a:t>
            </a:r>
            <a:r>
              <a:rPr lang="en-US" sz="2000" dirty="0" smtClean="0">
                <a:latin typeface="Chalkboard"/>
                <a:cs typeface="Chalkboard"/>
              </a:rPr>
              <a:t>games</a:t>
            </a:r>
          </a:p>
          <a:p>
            <a:pPr marL="457200" indent="-457200">
              <a:buAutoNum type="arabicPeriod"/>
            </a:pPr>
            <a:endParaRPr lang="en-US" sz="2000" dirty="0">
              <a:latin typeface="Chalkboard"/>
              <a:cs typeface="Chalkboard"/>
            </a:endParaRPr>
          </a:p>
          <a:p>
            <a:pPr marL="457200" indent="-457200">
              <a:buAutoNum type="arabicPeriod"/>
            </a:pPr>
            <a:r>
              <a:rPr lang="en-US" sz="2000" dirty="0" smtClean="0">
                <a:latin typeface="Chalkboard"/>
                <a:cs typeface="Chalkboard"/>
              </a:rPr>
              <a:t>SDP approximations of lightly entangled time evolutions</a:t>
            </a:r>
            <a:endParaRPr lang="en-US" sz="2000" dirty="0"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036871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CSPs </a:t>
            </a:r>
            <a:r>
              <a:rPr lang="en-US" dirty="0" smtClean="0">
                <a:latin typeface="cmsy10"/>
                <a:ea typeface="cmsy10"/>
                <a:cs typeface="cmsy10"/>
              </a:rPr>
              <a:t>»</a:t>
            </a:r>
            <a:r>
              <a:rPr lang="en-US" dirty="0" smtClean="0"/>
              <a:t> eigenvalue problems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6135" y="1932480"/>
            <a:ext cx="227093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E8950E"/>
                </a:solidFill>
                <a:latin typeface="Chalkboard"/>
                <a:cs typeface="Chalkboard"/>
              </a:rPr>
              <a:t>Hamiltonian</a:t>
            </a:r>
            <a:endParaRPr lang="en-US" sz="3200" dirty="0">
              <a:solidFill>
                <a:srgbClr val="E8950E"/>
              </a:solidFill>
              <a:latin typeface="Chalkboard"/>
              <a:cs typeface="Chalkboar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54194" y="1932480"/>
            <a:ext cx="1069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halkboard"/>
                <a:cs typeface="Chalkboard"/>
              </a:rPr>
              <a:t>d = |∑|</a:t>
            </a:r>
            <a:endParaRPr lang="en-US" sz="2400" dirty="0">
              <a:latin typeface="Chalkboard"/>
              <a:cs typeface="Chalkboar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6958" y="3207559"/>
            <a:ext cx="225145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E8950E"/>
                </a:solidFill>
                <a:latin typeface="Chalkboard"/>
                <a:cs typeface="Chalkboard"/>
              </a:rPr>
              <a:t>local terms</a:t>
            </a:r>
            <a:endParaRPr lang="en-US" sz="3200" dirty="0">
              <a:solidFill>
                <a:srgbClr val="E8950E"/>
              </a:solidFill>
              <a:latin typeface="Chalkboard"/>
              <a:cs typeface="Chalkboard"/>
            </a:endParaRPr>
          </a:p>
        </p:txBody>
      </p:sp>
      <p:pic>
        <p:nvPicPr>
          <p:cNvPr id="8" name="Picture 7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5973" y="3246996"/>
            <a:ext cx="5667768" cy="121752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26899" y="4620675"/>
            <a:ext cx="345479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E8950E"/>
                </a:solidFill>
                <a:latin typeface="Chalkboard"/>
                <a:cs typeface="Chalkboard"/>
              </a:rPr>
              <a:t>UNSAT</a:t>
            </a:r>
            <a:r>
              <a:rPr lang="en-US" sz="3200" dirty="0" smtClean="0">
                <a:solidFill>
                  <a:srgbClr val="FFFF00"/>
                </a:solidFill>
                <a:latin typeface="Chalkboard"/>
                <a:cs typeface="Chalkboard"/>
              </a:rPr>
              <a:t> </a:t>
            </a:r>
            <a:r>
              <a:rPr lang="en-US" sz="3200" dirty="0" smtClean="0">
                <a:latin typeface="Chalkboard"/>
                <a:cs typeface="Chalkboard"/>
              </a:rPr>
              <a:t>= </a:t>
            </a:r>
            <a:r>
              <a:rPr lang="en-US" sz="3200" dirty="0" err="1" smtClean="0">
                <a:latin typeface="Chalkboard"/>
                <a:cs typeface="Chalkboard"/>
              </a:rPr>
              <a:t>λ</a:t>
            </a:r>
            <a:r>
              <a:rPr lang="en-US" sz="3200" baseline="-25000" dirty="0" err="1" smtClean="0">
                <a:latin typeface="Chalkboard"/>
                <a:cs typeface="Chalkboard"/>
              </a:rPr>
              <a:t>min</a:t>
            </a:r>
            <a:r>
              <a:rPr lang="en-US" sz="3200" dirty="0" smtClean="0">
                <a:latin typeface="Chalkboard"/>
                <a:cs typeface="Chalkboard"/>
              </a:rPr>
              <a:t> (H)</a:t>
            </a:r>
            <a:endParaRPr lang="en-US" sz="3200" dirty="0">
              <a:latin typeface="Chalkboard"/>
              <a:cs typeface="Chalkboar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6135" y="5843606"/>
            <a:ext cx="84502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halkboard"/>
                <a:cs typeface="Chalkboard"/>
              </a:rPr>
              <a:t>e.g. </a:t>
            </a:r>
            <a:r>
              <a:rPr lang="en-US" sz="2400" dirty="0" err="1" smtClean="0">
                <a:latin typeface="Chalkboard"/>
                <a:cs typeface="Chalkboard"/>
              </a:rPr>
              <a:t>Ising</a:t>
            </a:r>
            <a:r>
              <a:rPr lang="en-US" sz="2400" dirty="0" smtClean="0">
                <a:latin typeface="Chalkboard"/>
                <a:cs typeface="Chalkboard"/>
              </a:rPr>
              <a:t> model, Potts model, general classical Hamiltonians</a:t>
            </a:r>
            <a:endParaRPr lang="en-US" sz="2400" dirty="0">
              <a:latin typeface="Chalkboard"/>
              <a:cs typeface="Chalkboard"/>
            </a:endParaRPr>
          </a:p>
        </p:txBody>
      </p:sp>
      <p:pic>
        <p:nvPicPr>
          <p:cNvPr id="12" name="Picture 11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586" y="1603361"/>
            <a:ext cx="4394200" cy="132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471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Local </a:t>
            </a:r>
            <a:r>
              <a:rPr lang="en-US" dirty="0" smtClean="0"/>
              <a:t>Hamiltonians, aka quantum k-CSPs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39901" y="2180941"/>
            <a:ext cx="2894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4"/>
                </a:solidFill>
                <a:latin typeface="Chalkboard"/>
                <a:cs typeface="Chalkboard"/>
              </a:rPr>
              <a:t>k-local Hamiltonian:</a:t>
            </a:r>
            <a:r>
              <a:rPr lang="en-US" sz="2400" dirty="0" smtClean="0">
                <a:solidFill>
                  <a:schemeClr val="accent3"/>
                </a:solidFill>
                <a:latin typeface="Chalkboard"/>
                <a:cs typeface="Chalkboard"/>
              </a:rPr>
              <a:t> </a:t>
            </a:r>
            <a:endParaRPr lang="en-US" sz="2400" dirty="0">
              <a:solidFill>
                <a:schemeClr val="accent3"/>
              </a:solidFill>
              <a:latin typeface="Chalkboard"/>
              <a:cs typeface="Chalkboard"/>
            </a:endParaRPr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867" y="1683059"/>
            <a:ext cx="4006273" cy="1143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39901" y="3147180"/>
            <a:ext cx="72969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E8950E"/>
                </a:solidFill>
                <a:latin typeface="Chalkboard"/>
                <a:cs typeface="Chalkboard"/>
              </a:rPr>
              <a:t>local terms:</a:t>
            </a:r>
            <a:r>
              <a:rPr lang="en-US" sz="2400" dirty="0" smtClean="0">
                <a:latin typeface="Chalkboard"/>
                <a:cs typeface="Chalkboard"/>
              </a:rPr>
              <a:t>  each H</a:t>
            </a:r>
            <a:r>
              <a:rPr lang="en-US" sz="2400" baseline="-25000" dirty="0" smtClean="0">
                <a:latin typeface="Chalkboard"/>
                <a:cs typeface="Chalkboard"/>
              </a:rPr>
              <a:t>i</a:t>
            </a:r>
            <a:r>
              <a:rPr lang="en-US" sz="2400" dirty="0" smtClean="0">
                <a:latin typeface="Chalkboard"/>
                <a:cs typeface="Chalkboard"/>
              </a:rPr>
              <a:t> acts nontrivially on </a:t>
            </a:r>
            <a:r>
              <a:rPr lang="en-US" sz="2400" dirty="0" smtClean="0">
                <a:solidFill>
                  <a:srgbClr val="FFFF00"/>
                </a:solidFill>
                <a:latin typeface="Chalkboard"/>
                <a:cs typeface="Chalkboard"/>
              </a:rPr>
              <a:t>≤ k</a:t>
            </a:r>
            <a:r>
              <a:rPr lang="en-US" sz="2400" dirty="0" smtClean="0">
                <a:latin typeface="Chalkboard"/>
                <a:cs typeface="Chalkboard"/>
              </a:rPr>
              <a:t> </a:t>
            </a:r>
            <a:r>
              <a:rPr lang="en-US" sz="2400" dirty="0" err="1" smtClean="0">
                <a:latin typeface="Chalkboard"/>
                <a:cs typeface="Chalkboard"/>
              </a:rPr>
              <a:t>qudits</a:t>
            </a:r>
            <a:r>
              <a:rPr lang="en-US" sz="2400" dirty="0" smtClean="0">
                <a:latin typeface="Chalkboard"/>
                <a:cs typeface="Chalkboard"/>
              </a:rPr>
              <a:t/>
            </a:r>
            <a:br>
              <a:rPr lang="en-US" sz="2400" dirty="0" smtClean="0">
                <a:latin typeface="Chalkboard"/>
                <a:cs typeface="Chalkboard"/>
              </a:rPr>
            </a:br>
            <a:r>
              <a:rPr lang="en-US" sz="2400" dirty="0" smtClean="0">
                <a:latin typeface="Chalkboard"/>
                <a:cs typeface="Chalkboard"/>
              </a:rPr>
              <a:t>and is bounded: </a:t>
            </a:r>
            <a:r>
              <a:rPr lang="en-US" sz="2400" dirty="0" smtClean="0">
                <a:solidFill>
                  <a:srgbClr val="FFFF00"/>
                </a:solidFill>
                <a:latin typeface="Chalkboard"/>
                <a:cs typeface="Chalkboard"/>
              </a:rPr>
              <a:t>||H</a:t>
            </a:r>
            <a:r>
              <a:rPr lang="en-US" sz="2400" baseline="-25000" dirty="0" smtClean="0">
                <a:solidFill>
                  <a:srgbClr val="FFFF00"/>
                </a:solidFill>
                <a:latin typeface="Chalkboard"/>
                <a:cs typeface="Chalkboard"/>
              </a:rPr>
              <a:t>i</a:t>
            </a:r>
            <a:r>
              <a:rPr lang="en-US" sz="2400" dirty="0" smtClean="0">
                <a:solidFill>
                  <a:srgbClr val="FFFF00"/>
                </a:solidFill>
                <a:latin typeface="Chalkboard"/>
                <a:cs typeface="Chalkboard"/>
              </a:rPr>
              <a:t>||≤1</a:t>
            </a:r>
            <a:endParaRPr lang="en-US" sz="2400" dirty="0">
              <a:solidFill>
                <a:srgbClr val="FFFF00"/>
              </a:solidFill>
              <a:latin typeface="Chalkboard"/>
              <a:cs typeface="Chalkboard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39901" y="4105001"/>
            <a:ext cx="2793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E8950E"/>
                </a:solidFill>
                <a:latin typeface="Chalkboard"/>
                <a:cs typeface="Chalkboard"/>
              </a:rPr>
              <a:t>qUNSAT</a:t>
            </a:r>
            <a:r>
              <a:rPr lang="en-US" sz="2400" dirty="0" smtClean="0">
                <a:latin typeface="Chalkboard"/>
                <a:cs typeface="Chalkboard"/>
              </a:rPr>
              <a:t> = </a:t>
            </a:r>
            <a:r>
              <a:rPr lang="en-US" sz="2400" dirty="0" err="1" smtClean="0">
                <a:solidFill>
                  <a:srgbClr val="FFFF00"/>
                </a:solidFill>
                <a:latin typeface="Chalkboard"/>
                <a:cs typeface="Chalkboard"/>
              </a:rPr>
              <a:t>λ</a:t>
            </a:r>
            <a:r>
              <a:rPr lang="en-US" sz="2400" baseline="-25000" dirty="0" err="1" smtClean="0">
                <a:solidFill>
                  <a:srgbClr val="FFFF00"/>
                </a:solidFill>
                <a:latin typeface="Chalkboard"/>
                <a:cs typeface="Chalkboard"/>
              </a:rPr>
              <a:t>min</a:t>
            </a:r>
            <a:r>
              <a:rPr lang="en-US" sz="2400" dirty="0">
                <a:solidFill>
                  <a:srgbClr val="FFFF00"/>
                </a:solidFill>
                <a:latin typeface="Chalkboard"/>
                <a:cs typeface="Chalkboard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Chalkboard"/>
                <a:cs typeface="Chalkboard"/>
              </a:rPr>
              <a:t>(H)</a:t>
            </a:r>
            <a:endParaRPr lang="en-US" sz="2400" dirty="0">
              <a:solidFill>
                <a:srgbClr val="FFFF00"/>
              </a:solidFill>
              <a:latin typeface="Chalkboard"/>
              <a:cs typeface="Chalkboar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39901" y="4706711"/>
            <a:ext cx="6878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E8950E"/>
                </a:solidFill>
                <a:latin typeface="Chalkboard"/>
                <a:cs typeface="Chalkboard"/>
              </a:rPr>
              <a:t>optimal assignment </a:t>
            </a:r>
            <a:r>
              <a:rPr lang="en-US" sz="2400" dirty="0" smtClean="0">
                <a:latin typeface="Chalkboard"/>
                <a:cs typeface="Chalkboard"/>
              </a:rPr>
              <a:t>= ground state </a:t>
            </a:r>
            <a:r>
              <a:rPr lang="en-US" sz="2400" dirty="0" err="1" smtClean="0">
                <a:latin typeface="Chalkboard"/>
                <a:cs typeface="Chalkboard"/>
              </a:rPr>
              <a:t>wavefunction</a:t>
            </a:r>
            <a:endParaRPr lang="en-US" sz="2400" dirty="0">
              <a:latin typeface="Chalkboard"/>
              <a:cs typeface="Chalkboard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44677" y="5338195"/>
            <a:ext cx="8143723" cy="1267296"/>
          </a:xfrm>
          <a:prstGeom prst="roundRect">
            <a:avLst/>
          </a:prstGeom>
          <a:solidFill>
            <a:schemeClr val="accent1">
              <a:lumMod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Chalkboard"/>
                <a:cs typeface="Chalkboard"/>
              </a:rPr>
              <a:t>How hard are </a:t>
            </a:r>
            <a:r>
              <a:rPr lang="en-US" sz="2400" dirty="0" err="1" smtClean="0">
                <a:solidFill>
                  <a:srgbClr val="FFFF00"/>
                </a:solidFill>
                <a:latin typeface="Chalkboard"/>
                <a:cs typeface="Chalkboard"/>
              </a:rPr>
              <a:t>qCSPs</a:t>
            </a:r>
            <a:r>
              <a:rPr lang="en-US" sz="2400" dirty="0" smtClean="0">
                <a:solidFill>
                  <a:srgbClr val="FFFF00"/>
                </a:solidFill>
                <a:latin typeface="Chalkboard"/>
                <a:cs typeface="Chalkboard"/>
              </a:rPr>
              <a:t>?</a:t>
            </a:r>
          </a:p>
          <a:p>
            <a:pPr algn="ctr"/>
            <a:endParaRPr lang="en-US" sz="2400" dirty="0" smtClean="0">
              <a:latin typeface="Chalkboard"/>
              <a:cs typeface="Chalkboard"/>
            </a:endParaRPr>
          </a:p>
          <a:p>
            <a:pPr algn="ctr"/>
            <a:r>
              <a:rPr lang="en-US" sz="2400" dirty="0" smtClean="0">
                <a:solidFill>
                  <a:schemeClr val="accent4"/>
                </a:solidFill>
                <a:latin typeface="Chalkboard"/>
                <a:cs typeface="Chalkboard"/>
              </a:rPr>
              <a:t>Quantum Hamiltonian Complexity</a:t>
            </a:r>
            <a:r>
              <a:rPr lang="en-US" sz="2400" dirty="0" smtClean="0">
                <a:latin typeface="Chalkboard"/>
                <a:cs typeface="Chalkboard"/>
              </a:rPr>
              <a:t> addresses this question</a:t>
            </a:r>
            <a:endParaRPr lang="en-US" sz="2400" dirty="0"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200944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local Hamiltonian problem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15009" y="3021989"/>
            <a:ext cx="7296170" cy="1345145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u="sng" dirty="0" err="1" smtClean="0">
                <a:latin typeface="Chalkboard"/>
                <a:cs typeface="Chalkboard"/>
              </a:rPr>
              <a:t>Thm</a:t>
            </a:r>
            <a:r>
              <a:rPr lang="en-US" sz="2400" dirty="0" smtClean="0">
                <a:latin typeface="Chalkboard"/>
                <a:cs typeface="Chalkboard"/>
              </a:rPr>
              <a:t> </a:t>
            </a:r>
            <a:r>
              <a:rPr lang="en-US" sz="2000" dirty="0" smtClean="0">
                <a:solidFill>
                  <a:srgbClr val="9ED0F1"/>
                </a:solidFill>
                <a:latin typeface="Chalkboard"/>
                <a:cs typeface="Chalkboard"/>
              </a:rPr>
              <a:t>[</a:t>
            </a:r>
            <a:r>
              <a:rPr lang="en-US" sz="2000" dirty="0" err="1" smtClean="0">
                <a:solidFill>
                  <a:srgbClr val="9ED0F1"/>
                </a:solidFill>
                <a:latin typeface="Chalkboard"/>
                <a:cs typeface="Chalkboard"/>
              </a:rPr>
              <a:t>Kitaev</a:t>
            </a:r>
            <a:r>
              <a:rPr lang="en-US" sz="2000" dirty="0" smtClean="0">
                <a:solidFill>
                  <a:srgbClr val="9ED0F1"/>
                </a:solidFill>
                <a:latin typeface="Chalkboard"/>
                <a:cs typeface="Chalkboard"/>
              </a:rPr>
              <a:t> </a:t>
            </a:r>
            <a:r>
              <a:rPr lang="fr-FR" sz="2000" dirty="0" smtClean="0">
                <a:solidFill>
                  <a:srgbClr val="9ED0F1"/>
                </a:solidFill>
                <a:latin typeface="Chalkboard"/>
                <a:cs typeface="Chalkboard"/>
              </a:rPr>
              <a:t>’</a:t>
            </a:r>
            <a:r>
              <a:rPr lang="en-US" sz="2000" dirty="0" smtClean="0">
                <a:solidFill>
                  <a:srgbClr val="9ED0F1"/>
                </a:solidFill>
                <a:latin typeface="Chalkboard"/>
                <a:cs typeface="Chalkboard"/>
              </a:rPr>
              <a:t>99]</a:t>
            </a:r>
            <a:r>
              <a:rPr lang="en-US" sz="2400" dirty="0" smtClean="0">
                <a:latin typeface="Chalkboard"/>
                <a:cs typeface="Chalkboard"/>
              </a:rPr>
              <a:t> The local Hamiltonian problem is </a:t>
            </a:r>
            <a:r>
              <a:rPr lang="en-US" sz="2400" dirty="0" smtClean="0">
                <a:solidFill>
                  <a:schemeClr val="accent4"/>
                </a:solidFill>
                <a:latin typeface="Chalkboard"/>
                <a:cs typeface="Chalkboard"/>
              </a:rPr>
              <a:t>QMA-complete</a:t>
            </a:r>
            <a:r>
              <a:rPr lang="en-US" sz="2400" dirty="0" smtClean="0">
                <a:latin typeface="Chalkboard"/>
                <a:cs typeface="Chalkboard"/>
              </a:rPr>
              <a:t> for </a:t>
            </a:r>
            <a:r>
              <a:rPr lang="en-US" sz="2400" dirty="0" err="1" smtClean="0">
                <a:solidFill>
                  <a:srgbClr val="FFFF00"/>
                </a:solidFill>
                <a:latin typeface="Chalkboard"/>
                <a:cs typeface="Chalkboard"/>
              </a:rPr>
              <a:t>Δ</a:t>
            </a:r>
            <a:r>
              <a:rPr lang="en-US" sz="2400" dirty="0" smtClean="0">
                <a:solidFill>
                  <a:srgbClr val="FFFF00"/>
                </a:solidFill>
                <a:latin typeface="Chalkboard"/>
                <a:cs typeface="Chalkboard"/>
              </a:rPr>
              <a:t>=1/poly(n)</a:t>
            </a:r>
            <a:r>
              <a:rPr lang="en-US" sz="2400" dirty="0" smtClean="0">
                <a:latin typeface="Chalkboard"/>
                <a:cs typeface="Chalkboard"/>
              </a:rPr>
              <a:t>.</a:t>
            </a:r>
          </a:p>
          <a:p>
            <a:r>
              <a:rPr lang="en-US" sz="2400" dirty="0" smtClean="0">
                <a:latin typeface="Chalkboard"/>
                <a:cs typeface="Chalkboard"/>
              </a:rPr>
              <a:t>(quantum analogue of the Cook-Levin theorem)</a:t>
            </a:r>
            <a:endParaRPr lang="en-US" sz="2000" dirty="0">
              <a:latin typeface="Chalkboard"/>
              <a:cs typeface="Chalkboard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80256" y="1519254"/>
            <a:ext cx="5751179" cy="126729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u="sng" dirty="0" smtClean="0">
                <a:latin typeface="Chalkboard"/>
                <a:cs typeface="Chalkboard"/>
              </a:rPr>
              <a:t>Problem</a:t>
            </a:r>
            <a:endParaRPr lang="en-US" sz="2000" u="sng" dirty="0">
              <a:latin typeface="Chalkboard"/>
              <a:cs typeface="Chalkboard"/>
            </a:endParaRPr>
          </a:p>
          <a:p>
            <a:r>
              <a:rPr lang="en-US" sz="2400" dirty="0" smtClean="0">
                <a:latin typeface="Chalkboard"/>
                <a:cs typeface="Chalkboard"/>
              </a:rPr>
              <a:t>Given a local Hamiltonian </a:t>
            </a:r>
            <a:r>
              <a:rPr lang="en-US" sz="2400" dirty="0" smtClean="0">
                <a:solidFill>
                  <a:srgbClr val="FFFF00"/>
                </a:solidFill>
                <a:latin typeface="Chalkboard"/>
                <a:cs typeface="Chalkboard"/>
              </a:rPr>
              <a:t>H</a:t>
            </a:r>
            <a:r>
              <a:rPr lang="en-US" sz="2400" dirty="0" smtClean="0">
                <a:latin typeface="Chalkboard"/>
                <a:cs typeface="Chalkboard"/>
              </a:rPr>
              <a:t>, decide if</a:t>
            </a:r>
            <a:br>
              <a:rPr lang="en-US" sz="2400" dirty="0" smtClean="0">
                <a:latin typeface="Chalkboard"/>
                <a:cs typeface="Chalkboard"/>
              </a:rPr>
            </a:br>
            <a:r>
              <a:rPr lang="en-US" sz="2400" dirty="0" err="1" smtClean="0">
                <a:solidFill>
                  <a:srgbClr val="FFFF00"/>
                </a:solidFill>
                <a:latin typeface="Chalkboard"/>
                <a:cs typeface="Chalkboard"/>
              </a:rPr>
              <a:t>λ</a:t>
            </a:r>
            <a:r>
              <a:rPr lang="en-US" sz="2400" baseline="-25000" dirty="0" err="1" smtClean="0">
                <a:solidFill>
                  <a:srgbClr val="FFFF00"/>
                </a:solidFill>
                <a:latin typeface="Chalkboard"/>
                <a:cs typeface="Chalkboard"/>
              </a:rPr>
              <a:t>min</a:t>
            </a:r>
            <a:r>
              <a:rPr lang="en-US" sz="2400" dirty="0" smtClean="0">
                <a:solidFill>
                  <a:srgbClr val="FFFF00"/>
                </a:solidFill>
                <a:latin typeface="Chalkboard"/>
                <a:cs typeface="Chalkboard"/>
              </a:rPr>
              <a:t>(H) ≤α</a:t>
            </a:r>
            <a:r>
              <a:rPr lang="en-US" sz="2400" dirty="0" smtClean="0">
                <a:latin typeface="Chalkboard"/>
                <a:cs typeface="Chalkboard"/>
              </a:rPr>
              <a:t> or </a:t>
            </a:r>
            <a:r>
              <a:rPr lang="en-US" sz="2400" dirty="0" err="1" smtClean="0">
                <a:solidFill>
                  <a:srgbClr val="FFFF00"/>
                </a:solidFill>
                <a:latin typeface="Chalkboard"/>
                <a:cs typeface="Chalkboard"/>
              </a:rPr>
              <a:t>λ</a:t>
            </a:r>
            <a:r>
              <a:rPr lang="en-US" sz="2400" baseline="-25000" dirty="0" err="1" smtClean="0">
                <a:solidFill>
                  <a:srgbClr val="FFFF00"/>
                </a:solidFill>
                <a:latin typeface="Chalkboard"/>
                <a:cs typeface="Chalkboard"/>
              </a:rPr>
              <a:t>min</a:t>
            </a:r>
            <a:r>
              <a:rPr lang="en-US" sz="2400" dirty="0" smtClean="0">
                <a:solidFill>
                  <a:srgbClr val="FFFF00"/>
                </a:solidFill>
                <a:latin typeface="Chalkboard"/>
                <a:cs typeface="Chalkboard"/>
              </a:rPr>
              <a:t>(H) ≥ α + </a:t>
            </a:r>
            <a:r>
              <a:rPr lang="en-US" sz="2400" dirty="0" err="1" smtClean="0">
                <a:solidFill>
                  <a:srgbClr val="FFFF00"/>
                </a:solidFill>
                <a:latin typeface="Chalkboard"/>
                <a:cs typeface="Chalkboard"/>
              </a:rPr>
              <a:t>Δ</a:t>
            </a:r>
            <a:r>
              <a:rPr lang="en-US" sz="2400" dirty="0" smtClean="0">
                <a:latin typeface="Chalkboard"/>
                <a:cs typeface="Chalkboard"/>
              </a:rPr>
              <a:t>.</a:t>
            </a:r>
            <a:endParaRPr lang="en-US" sz="2000" dirty="0">
              <a:latin typeface="Chalkboard"/>
              <a:cs typeface="Chalkboard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58191" y="4560377"/>
            <a:ext cx="7467764" cy="887373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dirty="0" smtClean="0">
                <a:solidFill>
                  <a:srgbClr val="E8950E"/>
                </a:solidFill>
                <a:latin typeface="Chalkboard"/>
                <a:cs typeface="Chalkboard"/>
              </a:rPr>
              <a:t>QMA</a:t>
            </a:r>
            <a:r>
              <a:rPr lang="en-US" sz="2400" dirty="0" smtClean="0">
                <a:latin typeface="Chalkboard"/>
                <a:cs typeface="Chalkboard"/>
              </a:rPr>
              <a:t> := quantum analogue of NP, i.e. can verify quantum proof in poly time on quantum</a:t>
            </a:r>
            <a:r>
              <a:rPr lang="en-US" sz="2400" dirty="0">
                <a:latin typeface="Chalkboard"/>
                <a:cs typeface="Chalkboard"/>
              </a:rPr>
              <a:t> </a:t>
            </a:r>
            <a:r>
              <a:rPr lang="en-US" sz="2400" dirty="0" smtClean="0">
                <a:latin typeface="Chalkboard"/>
                <a:cs typeface="Chalkboard"/>
              </a:rPr>
              <a:t>computer.</a:t>
            </a:r>
            <a:endParaRPr lang="en-US" sz="20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1786" y="5544202"/>
            <a:ext cx="5636485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halkboard"/>
                <a:cs typeface="Chalkboard"/>
              </a:rPr>
              <a:t>Even simple models are QMA-complete:</a:t>
            </a:r>
            <a:br>
              <a:rPr lang="en-US" sz="2400" dirty="0" smtClean="0">
                <a:latin typeface="Chalkboard"/>
                <a:cs typeface="Chalkboard"/>
              </a:rPr>
            </a:br>
            <a:r>
              <a:rPr lang="en-US" dirty="0" smtClean="0">
                <a:latin typeface="Chalkboard"/>
                <a:cs typeface="Chalkboard"/>
              </a:rPr>
              <a:t>Oliveira-</a:t>
            </a:r>
            <a:r>
              <a:rPr lang="en-US" dirty="0" err="1" smtClean="0">
                <a:latin typeface="Chalkboard"/>
                <a:cs typeface="Chalkboard"/>
              </a:rPr>
              <a:t>Terhal</a:t>
            </a:r>
            <a:r>
              <a:rPr lang="en-US" dirty="0" smtClean="0">
                <a:latin typeface="Chalkboard"/>
                <a:cs typeface="Chalkboard"/>
              </a:rPr>
              <a:t> ‘05: </a:t>
            </a:r>
            <a:r>
              <a:rPr lang="en-US" dirty="0" err="1" smtClean="0">
                <a:latin typeface="Chalkboard"/>
                <a:cs typeface="Chalkboard"/>
              </a:rPr>
              <a:t>qubits</a:t>
            </a:r>
            <a:r>
              <a:rPr lang="en-US" dirty="0" smtClean="0">
                <a:latin typeface="Chalkboard"/>
                <a:cs typeface="Chalkboard"/>
              </a:rPr>
              <a:t> on 2-D grid</a:t>
            </a:r>
          </a:p>
          <a:p>
            <a:r>
              <a:rPr lang="en-US" dirty="0" err="1" smtClean="0">
                <a:latin typeface="Chalkboard"/>
                <a:cs typeface="Chalkboard"/>
              </a:rPr>
              <a:t>Aharanov-Gottesman-Irani-Kempe</a:t>
            </a:r>
            <a:r>
              <a:rPr lang="en-US" dirty="0" smtClean="0">
                <a:latin typeface="Chalkboard"/>
                <a:cs typeface="Chalkboard"/>
              </a:rPr>
              <a:t> ‘07: </a:t>
            </a:r>
            <a:r>
              <a:rPr lang="en-US" dirty="0" err="1" smtClean="0">
                <a:latin typeface="Chalkboard"/>
                <a:cs typeface="Chalkboard"/>
              </a:rPr>
              <a:t>qudits</a:t>
            </a:r>
            <a:r>
              <a:rPr lang="en-US" dirty="0" smtClean="0">
                <a:latin typeface="Chalkboard"/>
                <a:cs typeface="Chalkboard"/>
              </a:rPr>
              <a:t> in 1-D</a:t>
            </a:r>
          </a:p>
          <a:p>
            <a:r>
              <a:rPr lang="en-US" dirty="0" err="1" smtClean="0">
                <a:latin typeface="Chalkboard"/>
                <a:cs typeface="Chalkboard"/>
              </a:rPr>
              <a:t>Childs-Gosset</a:t>
            </a:r>
            <a:r>
              <a:rPr lang="en-US" dirty="0">
                <a:latin typeface="Chalkboard"/>
                <a:cs typeface="Chalkboard"/>
              </a:rPr>
              <a:t>-Webb</a:t>
            </a:r>
            <a:r>
              <a:rPr lang="en-US" dirty="0" smtClean="0">
                <a:latin typeface="Chalkboard"/>
                <a:cs typeface="Chalkboard"/>
              </a:rPr>
              <a:t>: Bose-Hubbard model in 2-D</a:t>
            </a:r>
          </a:p>
        </p:txBody>
      </p:sp>
    </p:spTree>
    <p:extLst>
      <p:ext uri="{BB962C8B-B14F-4D97-AF65-F5344CB8AC3E}">
        <p14:creationId xmlns:p14="http://schemas.microsoft.com/office/powerpoint/2010/main" val="772077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6012"/>
            <a:ext cx="7770813" cy="1164398"/>
          </a:xfrm>
        </p:spPr>
        <p:txBody>
          <a:bodyPr>
            <a:normAutofit/>
          </a:bodyPr>
          <a:lstStyle/>
          <a:p>
            <a:r>
              <a:rPr lang="en-US" dirty="0" smtClean="0"/>
              <a:t>quantum complexity theory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137452" y="3507146"/>
            <a:ext cx="1130455" cy="942673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latin typeface="Chalkboard"/>
                <a:cs typeface="Chalkboard"/>
              </a:rPr>
              <a:t>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96448" y="5015196"/>
            <a:ext cx="8183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halkboard"/>
                <a:cs typeface="Chalkboard"/>
              </a:rPr>
              <a:t>NP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178784"/>
              </p:ext>
            </p:extLst>
          </p:nvPr>
        </p:nvGraphicFramePr>
        <p:xfrm>
          <a:off x="1155573" y="1256587"/>
          <a:ext cx="6096000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halkboard"/>
                          <a:cs typeface="Chalkboard"/>
                        </a:rPr>
                        <a:t>complexity</a:t>
                      </a:r>
                      <a:endParaRPr lang="en-US" sz="20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halkboard"/>
                          <a:cs typeface="Chalkboard"/>
                        </a:rPr>
                        <a:t>classical</a:t>
                      </a:r>
                      <a:endParaRPr lang="en-US" sz="20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halkboard"/>
                          <a:cs typeface="Chalkboard"/>
                        </a:rPr>
                        <a:t>quantum</a:t>
                      </a:r>
                      <a:endParaRPr lang="en-US" sz="20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halkboard"/>
                          <a:cs typeface="Chalkboard"/>
                        </a:rPr>
                        <a:t>computable in polynomial</a:t>
                      </a:r>
                      <a:r>
                        <a:rPr lang="en-US" sz="2000" baseline="0" dirty="0" smtClean="0">
                          <a:latin typeface="Chalkboard"/>
                          <a:cs typeface="Chalkboard"/>
                        </a:rPr>
                        <a:t> time</a:t>
                      </a:r>
                      <a:endParaRPr lang="en-US" sz="20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halkboard"/>
                          <a:cs typeface="Chalkboard"/>
                        </a:rPr>
                        <a:t>P</a:t>
                      </a:r>
                      <a:endParaRPr lang="en-US" sz="20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halkboard"/>
                          <a:cs typeface="Chalkboard"/>
                        </a:rPr>
                        <a:t>BQP</a:t>
                      </a:r>
                      <a:endParaRPr lang="en-US" sz="20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halkboard"/>
                          <a:cs typeface="Chalkboard"/>
                        </a:rPr>
                        <a:t>verifiable in</a:t>
                      </a:r>
                      <a:br>
                        <a:rPr lang="en-US" sz="2000" dirty="0" smtClean="0">
                          <a:latin typeface="Chalkboard"/>
                          <a:cs typeface="Chalkboard"/>
                        </a:rPr>
                      </a:br>
                      <a:r>
                        <a:rPr lang="en-US" sz="2000" dirty="0" smtClean="0">
                          <a:latin typeface="Chalkboard"/>
                          <a:cs typeface="Chalkboard"/>
                        </a:rPr>
                        <a:t>polynomial</a:t>
                      </a:r>
                      <a:r>
                        <a:rPr lang="en-US" sz="2000" baseline="0" dirty="0" smtClean="0">
                          <a:latin typeface="Chalkboard"/>
                          <a:cs typeface="Chalkboard"/>
                        </a:rPr>
                        <a:t> time</a:t>
                      </a:r>
                      <a:endParaRPr lang="en-US" sz="20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halkboard"/>
                          <a:cs typeface="Chalkboard"/>
                        </a:rPr>
                        <a:t>NP</a:t>
                      </a:r>
                      <a:endParaRPr lang="en-US" sz="20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halkboard"/>
                          <a:cs typeface="Chalkboard"/>
                        </a:rPr>
                        <a:t>QMA</a:t>
                      </a:r>
                      <a:endParaRPr lang="en-US" sz="2000" dirty="0">
                        <a:latin typeface="Chalkboard"/>
                        <a:cs typeface="Chalkboard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934225" y="3741933"/>
            <a:ext cx="11640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halkboard"/>
                <a:cs typeface="Chalkboard"/>
              </a:rPr>
              <a:t>BQP</a:t>
            </a:r>
          </a:p>
        </p:txBody>
      </p:sp>
      <p:sp>
        <p:nvSpPr>
          <p:cNvPr id="17" name="Oval 16"/>
          <p:cNvSpPr/>
          <p:nvPr/>
        </p:nvSpPr>
        <p:spPr>
          <a:xfrm>
            <a:off x="1976693" y="3349626"/>
            <a:ext cx="3224736" cy="1348366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1781294" y="3343237"/>
            <a:ext cx="1890592" cy="2709510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69035" y="3462216"/>
            <a:ext cx="1323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halkboard"/>
                <a:cs typeface="Chalkboard"/>
              </a:rPr>
              <a:t>q. simulation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829719" y="4649648"/>
            <a:ext cx="7617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halkboard"/>
                <a:cs typeface="Chalkboard"/>
              </a:rPr>
              <a:t>3-SAT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760451" y="4343822"/>
            <a:ext cx="10149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halkboard"/>
                <a:cs typeface="Chalkboard"/>
              </a:rPr>
              <a:t>factoring</a:t>
            </a:r>
          </a:p>
        </p:txBody>
      </p:sp>
      <p:sp>
        <p:nvSpPr>
          <p:cNvPr id="24" name="Oval 23"/>
          <p:cNvSpPr/>
          <p:nvPr/>
        </p:nvSpPr>
        <p:spPr>
          <a:xfrm>
            <a:off x="1274792" y="3239799"/>
            <a:ext cx="4421679" cy="2990141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latin typeface="Chalkboard"/>
              <a:cs typeface="Chalkboard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96180" y="5167596"/>
            <a:ext cx="13388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Chalkboard"/>
                <a:cs typeface="Chalkboard"/>
              </a:rPr>
              <a:t>QMA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369999" y="4582820"/>
            <a:ext cx="122779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local</a:t>
            </a:r>
            <a:br>
              <a:rPr lang="en-US" sz="1600" dirty="0" smtClean="0">
                <a:latin typeface="Chalkboard"/>
                <a:cs typeface="Chalkboard"/>
              </a:rPr>
            </a:br>
            <a:r>
              <a:rPr lang="en-US" sz="1600" dirty="0" smtClean="0">
                <a:latin typeface="Chalkboard"/>
                <a:cs typeface="Chalkboard"/>
              </a:rPr>
              <a:t>Hamiltonian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423462" y="3487665"/>
            <a:ext cx="1844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halkboard"/>
                <a:cs typeface="Chalkboard"/>
              </a:rPr>
              <a:t>Conjectures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740582" y="3266810"/>
            <a:ext cx="6716031" cy="2797493"/>
            <a:chOff x="1740582" y="3266810"/>
            <a:chExt cx="6716031" cy="2797493"/>
          </a:xfrm>
        </p:grpSpPr>
        <p:sp>
          <p:nvSpPr>
            <p:cNvPr id="30" name="Freeform 29"/>
            <p:cNvSpPr/>
            <p:nvPr/>
          </p:nvSpPr>
          <p:spPr>
            <a:xfrm>
              <a:off x="1740582" y="3266810"/>
              <a:ext cx="3910489" cy="2797493"/>
            </a:xfrm>
            <a:custGeom>
              <a:avLst/>
              <a:gdLst>
                <a:gd name="connsiteX0" fmla="*/ 1472426 w 3378013"/>
                <a:gd name="connsiteY0" fmla="*/ 92023 h 2797493"/>
                <a:gd name="connsiteX1" fmla="*/ 1426413 w 3378013"/>
                <a:gd name="connsiteY1" fmla="*/ 110427 h 2797493"/>
                <a:gd name="connsiteX2" fmla="*/ 1389602 w 3378013"/>
                <a:gd name="connsiteY2" fmla="*/ 138034 h 2797493"/>
                <a:gd name="connsiteX3" fmla="*/ 1269968 w 3378013"/>
                <a:gd name="connsiteY3" fmla="*/ 294473 h 2797493"/>
                <a:gd name="connsiteX4" fmla="*/ 1233157 w 3378013"/>
                <a:gd name="connsiteY4" fmla="*/ 386496 h 2797493"/>
                <a:gd name="connsiteX5" fmla="*/ 1223954 w 3378013"/>
                <a:gd name="connsiteY5" fmla="*/ 423305 h 2797493"/>
                <a:gd name="connsiteX6" fmla="*/ 1214752 w 3378013"/>
                <a:gd name="connsiteY6" fmla="*/ 450912 h 2797493"/>
                <a:gd name="connsiteX7" fmla="*/ 1223954 w 3378013"/>
                <a:gd name="connsiteY7" fmla="*/ 763789 h 2797493"/>
                <a:gd name="connsiteX8" fmla="*/ 1242360 w 3378013"/>
                <a:gd name="connsiteY8" fmla="*/ 800598 h 2797493"/>
                <a:gd name="connsiteX9" fmla="*/ 1251562 w 3378013"/>
                <a:gd name="connsiteY9" fmla="*/ 828205 h 2797493"/>
                <a:gd name="connsiteX10" fmla="*/ 1260765 w 3378013"/>
                <a:gd name="connsiteY10" fmla="*/ 947835 h 2797493"/>
                <a:gd name="connsiteX11" fmla="*/ 1269968 w 3378013"/>
                <a:gd name="connsiteY11" fmla="*/ 1012251 h 2797493"/>
                <a:gd name="connsiteX12" fmla="*/ 1260765 w 3378013"/>
                <a:gd name="connsiteY12" fmla="*/ 1159487 h 2797493"/>
                <a:gd name="connsiteX13" fmla="*/ 1242360 w 3378013"/>
                <a:gd name="connsiteY13" fmla="*/ 1187094 h 2797493"/>
                <a:gd name="connsiteX14" fmla="*/ 1196346 w 3378013"/>
                <a:gd name="connsiteY14" fmla="*/ 1223903 h 2797493"/>
                <a:gd name="connsiteX15" fmla="*/ 1150333 w 3378013"/>
                <a:gd name="connsiteY15" fmla="*/ 1260712 h 2797493"/>
                <a:gd name="connsiteX16" fmla="*/ 1113522 w 3378013"/>
                <a:gd name="connsiteY16" fmla="*/ 1288319 h 2797493"/>
                <a:gd name="connsiteX17" fmla="*/ 1021496 w 3378013"/>
                <a:gd name="connsiteY17" fmla="*/ 1306724 h 2797493"/>
                <a:gd name="connsiteX18" fmla="*/ 846645 w 3378013"/>
                <a:gd name="connsiteY18" fmla="*/ 1325128 h 2797493"/>
                <a:gd name="connsiteX19" fmla="*/ 809834 w 3378013"/>
                <a:gd name="connsiteY19" fmla="*/ 1334331 h 2797493"/>
                <a:gd name="connsiteX20" fmla="*/ 727010 w 3378013"/>
                <a:gd name="connsiteY20" fmla="*/ 1352735 h 2797493"/>
                <a:gd name="connsiteX21" fmla="*/ 690200 w 3378013"/>
                <a:gd name="connsiteY21" fmla="*/ 1361937 h 2797493"/>
                <a:gd name="connsiteX22" fmla="*/ 616578 w 3378013"/>
                <a:gd name="connsiteY22" fmla="*/ 1398747 h 2797493"/>
                <a:gd name="connsiteX23" fmla="*/ 588970 w 3378013"/>
                <a:gd name="connsiteY23" fmla="*/ 1407949 h 2797493"/>
                <a:gd name="connsiteX24" fmla="*/ 533754 w 3378013"/>
                <a:gd name="connsiteY24" fmla="*/ 1435556 h 2797493"/>
                <a:gd name="connsiteX25" fmla="*/ 487741 w 3378013"/>
                <a:gd name="connsiteY25" fmla="*/ 1463162 h 2797493"/>
                <a:gd name="connsiteX26" fmla="*/ 377309 w 3378013"/>
                <a:gd name="connsiteY26" fmla="*/ 1509174 h 2797493"/>
                <a:gd name="connsiteX27" fmla="*/ 312890 w 3378013"/>
                <a:gd name="connsiteY27" fmla="*/ 1536781 h 2797493"/>
                <a:gd name="connsiteX28" fmla="*/ 248472 w 3378013"/>
                <a:gd name="connsiteY28" fmla="*/ 1591994 h 2797493"/>
                <a:gd name="connsiteX29" fmla="*/ 184053 w 3378013"/>
                <a:gd name="connsiteY29" fmla="*/ 1711624 h 2797493"/>
                <a:gd name="connsiteX30" fmla="*/ 156445 w 3378013"/>
                <a:gd name="connsiteY30" fmla="*/ 1776040 h 2797493"/>
                <a:gd name="connsiteX31" fmla="*/ 128837 w 3378013"/>
                <a:gd name="connsiteY31" fmla="*/ 1932479 h 2797493"/>
                <a:gd name="connsiteX32" fmla="*/ 110432 w 3378013"/>
                <a:gd name="connsiteY32" fmla="*/ 1969288 h 2797493"/>
                <a:gd name="connsiteX33" fmla="*/ 101229 w 3378013"/>
                <a:gd name="connsiteY33" fmla="*/ 2015299 h 2797493"/>
                <a:gd name="connsiteX34" fmla="*/ 64418 w 3378013"/>
                <a:gd name="connsiteY34" fmla="*/ 2116524 h 2797493"/>
                <a:gd name="connsiteX35" fmla="*/ 36810 w 3378013"/>
                <a:gd name="connsiteY35" fmla="*/ 2180940 h 2797493"/>
                <a:gd name="connsiteX36" fmla="*/ 27608 w 3378013"/>
                <a:gd name="connsiteY36" fmla="*/ 2226952 h 2797493"/>
                <a:gd name="connsiteX37" fmla="*/ 9202 w 3378013"/>
                <a:gd name="connsiteY37" fmla="*/ 2282166 h 2797493"/>
                <a:gd name="connsiteX38" fmla="*/ 0 w 3378013"/>
                <a:gd name="connsiteY38" fmla="*/ 2318975 h 2797493"/>
                <a:gd name="connsiteX39" fmla="*/ 18405 w 3378013"/>
                <a:gd name="connsiteY39" fmla="*/ 2549032 h 2797493"/>
                <a:gd name="connsiteX40" fmla="*/ 36810 w 3378013"/>
                <a:gd name="connsiteY40" fmla="*/ 2576639 h 2797493"/>
                <a:gd name="connsiteX41" fmla="*/ 128837 w 3378013"/>
                <a:gd name="connsiteY41" fmla="*/ 2659459 h 2797493"/>
                <a:gd name="connsiteX42" fmla="*/ 156445 w 3378013"/>
                <a:gd name="connsiteY42" fmla="*/ 2677864 h 2797493"/>
                <a:gd name="connsiteX43" fmla="*/ 184053 w 3378013"/>
                <a:gd name="connsiteY43" fmla="*/ 2687066 h 2797493"/>
                <a:gd name="connsiteX44" fmla="*/ 276080 w 3378013"/>
                <a:gd name="connsiteY44" fmla="*/ 2733077 h 2797493"/>
                <a:gd name="connsiteX45" fmla="*/ 331296 w 3378013"/>
                <a:gd name="connsiteY45" fmla="*/ 2760684 h 2797493"/>
                <a:gd name="connsiteX46" fmla="*/ 441728 w 3378013"/>
                <a:gd name="connsiteY46" fmla="*/ 2769886 h 2797493"/>
                <a:gd name="connsiteX47" fmla="*/ 524552 w 3378013"/>
                <a:gd name="connsiteY47" fmla="*/ 2788291 h 2797493"/>
                <a:gd name="connsiteX48" fmla="*/ 616578 w 3378013"/>
                <a:gd name="connsiteY48" fmla="*/ 2797493 h 2797493"/>
                <a:gd name="connsiteX49" fmla="*/ 1398805 w 3378013"/>
                <a:gd name="connsiteY49" fmla="*/ 2788291 h 2797493"/>
                <a:gd name="connsiteX50" fmla="*/ 1941762 w 3378013"/>
                <a:gd name="connsiteY50" fmla="*/ 2769886 h 2797493"/>
                <a:gd name="connsiteX51" fmla="*/ 2217842 w 3378013"/>
                <a:gd name="connsiteY51" fmla="*/ 2742280 h 2797493"/>
                <a:gd name="connsiteX52" fmla="*/ 2263856 w 3378013"/>
                <a:gd name="connsiteY52" fmla="*/ 2733077 h 2797493"/>
                <a:gd name="connsiteX53" fmla="*/ 2401896 w 3378013"/>
                <a:gd name="connsiteY53" fmla="*/ 2677864 h 2797493"/>
                <a:gd name="connsiteX54" fmla="*/ 2447909 w 3378013"/>
                <a:gd name="connsiteY54" fmla="*/ 2659459 h 2797493"/>
                <a:gd name="connsiteX55" fmla="*/ 2530733 w 3378013"/>
                <a:gd name="connsiteY55" fmla="*/ 2641054 h 2797493"/>
                <a:gd name="connsiteX56" fmla="*/ 2558341 w 3378013"/>
                <a:gd name="connsiteY56" fmla="*/ 2631852 h 2797493"/>
                <a:gd name="connsiteX57" fmla="*/ 2604355 w 3378013"/>
                <a:gd name="connsiteY57" fmla="*/ 2622650 h 2797493"/>
                <a:gd name="connsiteX58" fmla="*/ 2687179 w 3378013"/>
                <a:gd name="connsiteY58" fmla="*/ 2567436 h 2797493"/>
                <a:gd name="connsiteX59" fmla="*/ 2714787 w 3378013"/>
                <a:gd name="connsiteY59" fmla="*/ 2549032 h 2797493"/>
                <a:gd name="connsiteX60" fmla="*/ 2742395 w 3378013"/>
                <a:gd name="connsiteY60" fmla="*/ 2539829 h 2797493"/>
                <a:gd name="connsiteX61" fmla="*/ 2806813 w 3378013"/>
                <a:gd name="connsiteY61" fmla="*/ 2493818 h 2797493"/>
                <a:gd name="connsiteX62" fmla="*/ 2898840 w 3378013"/>
                <a:gd name="connsiteY62" fmla="*/ 2392593 h 2797493"/>
                <a:gd name="connsiteX63" fmla="*/ 2990867 w 3378013"/>
                <a:gd name="connsiteY63" fmla="*/ 2291368 h 2797493"/>
                <a:gd name="connsiteX64" fmla="*/ 3055285 w 3378013"/>
                <a:gd name="connsiteY64" fmla="*/ 2208547 h 2797493"/>
                <a:gd name="connsiteX65" fmla="*/ 3101299 w 3378013"/>
                <a:gd name="connsiteY65" fmla="*/ 2153334 h 2797493"/>
                <a:gd name="connsiteX66" fmla="*/ 3110501 w 3378013"/>
                <a:gd name="connsiteY66" fmla="*/ 2116524 h 2797493"/>
                <a:gd name="connsiteX67" fmla="*/ 3128907 w 3378013"/>
                <a:gd name="connsiteY67" fmla="*/ 2079715 h 2797493"/>
                <a:gd name="connsiteX68" fmla="*/ 3138109 w 3378013"/>
                <a:gd name="connsiteY68" fmla="*/ 2052108 h 2797493"/>
                <a:gd name="connsiteX69" fmla="*/ 3165717 w 3378013"/>
                <a:gd name="connsiteY69" fmla="*/ 2015299 h 2797493"/>
                <a:gd name="connsiteX70" fmla="*/ 3202528 w 3378013"/>
                <a:gd name="connsiteY70" fmla="*/ 1877265 h 2797493"/>
                <a:gd name="connsiteX71" fmla="*/ 3220933 w 3378013"/>
                <a:gd name="connsiteY71" fmla="*/ 1822051 h 2797493"/>
                <a:gd name="connsiteX72" fmla="*/ 3248541 w 3378013"/>
                <a:gd name="connsiteY72" fmla="*/ 1776040 h 2797493"/>
                <a:gd name="connsiteX73" fmla="*/ 3285352 w 3378013"/>
                <a:gd name="connsiteY73" fmla="*/ 1674815 h 2797493"/>
                <a:gd name="connsiteX74" fmla="*/ 3303757 w 3378013"/>
                <a:gd name="connsiteY74" fmla="*/ 1628804 h 2797493"/>
                <a:gd name="connsiteX75" fmla="*/ 3349771 w 3378013"/>
                <a:gd name="connsiteY75" fmla="*/ 1564388 h 2797493"/>
                <a:gd name="connsiteX76" fmla="*/ 3358973 w 3378013"/>
                <a:gd name="connsiteY76" fmla="*/ 1527578 h 2797493"/>
                <a:gd name="connsiteX77" fmla="*/ 3377379 w 3378013"/>
                <a:gd name="connsiteY77" fmla="*/ 1472365 h 2797493"/>
                <a:gd name="connsiteX78" fmla="*/ 3368176 w 3378013"/>
                <a:gd name="connsiteY78" fmla="*/ 1058262 h 2797493"/>
                <a:gd name="connsiteX79" fmla="*/ 3331365 w 3378013"/>
                <a:gd name="connsiteY79" fmla="*/ 957037 h 2797493"/>
                <a:gd name="connsiteX80" fmla="*/ 3322163 w 3378013"/>
                <a:gd name="connsiteY80" fmla="*/ 920228 h 2797493"/>
                <a:gd name="connsiteX81" fmla="*/ 3294555 w 3378013"/>
                <a:gd name="connsiteY81" fmla="*/ 846610 h 2797493"/>
                <a:gd name="connsiteX82" fmla="*/ 3266947 w 3378013"/>
                <a:gd name="connsiteY82" fmla="*/ 800598 h 2797493"/>
                <a:gd name="connsiteX83" fmla="*/ 3193325 w 3378013"/>
                <a:gd name="connsiteY83" fmla="*/ 680969 h 2797493"/>
                <a:gd name="connsiteX84" fmla="*/ 3156515 w 3378013"/>
                <a:gd name="connsiteY84" fmla="*/ 607350 h 2797493"/>
                <a:gd name="connsiteX85" fmla="*/ 3101299 w 3378013"/>
                <a:gd name="connsiteY85" fmla="*/ 533732 h 2797493"/>
                <a:gd name="connsiteX86" fmla="*/ 3073691 w 3378013"/>
                <a:gd name="connsiteY86" fmla="*/ 487721 h 2797493"/>
                <a:gd name="connsiteX87" fmla="*/ 3027677 w 3378013"/>
                <a:gd name="connsiteY87" fmla="*/ 450912 h 2797493"/>
                <a:gd name="connsiteX88" fmla="*/ 3000069 w 3378013"/>
                <a:gd name="connsiteY88" fmla="*/ 423305 h 2797493"/>
                <a:gd name="connsiteX89" fmla="*/ 2954056 w 3378013"/>
                <a:gd name="connsiteY89" fmla="*/ 368091 h 2797493"/>
                <a:gd name="connsiteX90" fmla="*/ 2917245 w 3378013"/>
                <a:gd name="connsiteY90" fmla="*/ 340484 h 2797493"/>
                <a:gd name="connsiteX91" fmla="*/ 2806813 w 3378013"/>
                <a:gd name="connsiteY91" fmla="*/ 276068 h 2797493"/>
                <a:gd name="connsiteX92" fmla="*/ 2779205 w 3378013"/>
                <a:gd name="connsiteY92" fmla="*/ 266866 h 2797493"/>
                <a:gd name="connsiteX93" fmla="*/ 2650368 w 3378013"/>
                <a:gd name="connsiteY93" fmla="*/ 220855 h 2797493"/>
                <a:gd name="connsiteX94" fmla="*/ 2585949 w 3378013"/>
                <a:gd name="connsiteY94" fmla="*/ 202450 h 2797493"/>
                <a:gd name="connsiteX95" fmla="*/ 2493923 w 3378013"/>
                <a:gd name="connsiteY95" fmla="*/ 184045 h 2797493"/>
                <a:gd name="connsiteX96" fmla="*/ 2457112 w 3378013"/>
                <a:gd name="connsiteY96" fmla="*/ 174843 h 2797493"/>
                <a:gd name="connsiteX97" fmla="*/ 2429504 w 3378013"/>
                <a:gd name="connsiteY97" fmla="*/ 156439 h 2797493"/>
                <a:gd name="connsiteX98" fmla="*/ 2319072 w 3378013"/>
                <a:gd name="connsiteY98" fmla="*/ 128832 h 2797493"/>
                <a:gd name="connsiteX99" fmla="*/ 2199437 w 3378013"/>
                <a:gd name="connsiteY99" fmla="*/ 73618 h 2797493"/>
                <a:gd name="connsiteX100" fmla="*/ 2135018 w 3378013"/>
                <a:gd name="connsiteY100" fmla="*/ 46011 h 2797493"/>
                <a:gd name="connsiteX101" fmla="*/ 2079802 w 3378013"/>
                <a:gd name="connsiteY101" fmla="*/ 36809 h 2797493"/>
                <a:gd name="connsiteX102" fmla="*/ 2052194 w 3378013"/>
                <a:gd name="connsiteY102" fmla="*/ 27607 h 2797493"/>
                <a:gd name="connsiteX103" fmla="*/ 1996978 w 3378013"/>
                <a:gd name="connsiteY103" fmla="*/ 18404 h 2797493"/>
                <a:gd name="connsiteX104" fmla="*/ 1923357 w 3378013"/>
                <a:gd name="connsiteY104" fmla="*/ 0 h 2797493"/>
                <a:gd name="connsiteX105" fmla="*/ 1702493 w 3378013"/>
                <a:gd name="connsiteY105" fmla="*/ 9202 h 2797493"/>
                <a:gd name="connsiteX106" fmla="*/ 1647277 w 3378013"/>
                <a:gd name="connsiteY106" fmla="*/ 27607 h 2797493"/>
                <a:gd name="connsiteX107" fmla="*/ 1610466 w 3378013"/>
                <a:gd name="connsiteY107" fmla="*/ 46011 h 2797493"/>
                <a:gd name="connsiteX0" fmla="*/ 1969415 w 3875002"/>
                <a:gd name="connsiteY0" fmla="*/ 92023 h 2797493"/>
                <a:gd name="connsiteX1" fmla="*/ 1923402 w 3875002"/>
                <a:gd name="connsiteY1" fmla="*/ 110427 h 2797493"/>
                <a:gd name="connsiteX2" fmla="*/ 1886591 w 3875002"/>
                <a:gd name="connsiteY2" fmla="*/ 138034 h 2797493"/>
                <a:gd name="connsiteX3" fmla="*/ 1766957 w 3875002"/>
                <a:gd name="connsiteY3" fmla="*/ 294473 h 2797493"/>
                <a:gd name="connsiteX4" fmla="*/ 1730146 w 3875002"/>
                <a:gd name="connsiteY4" fmla="*/ 386496 h 2797493"/>
                <a:gd name="connsiteX5" fmla="*/ 1720943 w 3875002"/>
                <a:gd name="connsiteY5" fmla="*/ 423305 h 2797493"/>
                <a:gd name="connsiteX6" fmla="*/ 1711741 w 3875002"/>
                <a:gd name="connsiteY6" fmla="*/ 450912 h 2797493"/>
                <a:gd name="connsiteX7" fmla="*/ 1720943 w 3875002"/>
                <a:gd name="connsiteY7" fmla="*/ 763789 h 2797493"/>
                <a:gd name="connsiteX8" fmla="*/ 1739349 w 3875002"/>
                <a:gd name="connsiteY8" fmla="*/ 800598 h 2797493"/>
                <a:gd name="connsiteX9" fmla="*/ 1748551 w 3875002"/>
                <a:gd name="connsiteY9" fmla="*/ 828205 h 2797493"/>
                <a:gd name="connsiteX10" fmla="*/ 1757754 w 3875002"/>
                <a:gd name="connsiteY10" fmla="*/ 947835 h 2797493"/>
                <a:gd name="connsiteX11" fmla="*/ 1766957 w 3875002"/>
                <a:gd name="connsiteY11" fmla="*/ 1012251 h 2797493"/>
                <a:gd name="connsiteX12" fmla="*/ 1757754 w 3875002"/>
                <a:gd name="connsiteY12" fmla="*/ 1159487 h 2797493"/>
                <a:gd name="connsiteX13" fmla="*/ 1739349 w 3875002"/>
                <a:gd name="connsiteY13" fmla="*/ 1187094 h 2797493"/>
                <a:gd name="connsiteX14" fmla="*/ 1693335 w 3875002"/>
                <a:gd name="connsiteY14" fmla="*/ 1223903 h 2797493"/>
                <a:gd name="connsiteX15" fmla="*/ 1647322 w 3875002"/>
                <a:gd name="connsiteY15" fmla="*/ 1260712 h 2797493"/>
                <a:gd name="connsiteX16" fmla="*/ 1610511 w 3875002"/>
                <a:gd name="connsiteY16" fmla="*/ 1288319 h 2797493"/>
                <a:gd name="connsiteX17" fmla="*/ 1518485 w 3875002"/>
                <a:gd name="connsiteY17" fmla="*/ 1306724 h 2797493"/>
                <a:gd name="connsiteX18" fmla="*/ 1343634 w 3875002"/>
                <a:gd name="connsiteY18" fmla="*/ 1325128 h 2797493"/>
                <a:gd name="connsiteX19" fmla="*/ 1306823 w 3875002"/>
                <a:gd name="connsiteY19" fmla="*/ 1334331 h 2797493"/>
                <a:gd name="connsiteX20" fmla="*/ 1223999 w 3875002"/>
                <a:gd name="connsiteY20" fmla="*/ 1352735 h 2797493"/>
                <a:gd name="connsiteX21" fmla="*/ 1187189 w 3875002"/>
                <a:gd name="connsiteY21" fmla="*/ 1361937 h 2797493"/>
                <a:gd name="connsiteX22" fmla="*/ 1113567 w 3875002"/>
                <a:gd name="connsiteY22" fmla="*/ 1398747 h 2797493"/>
                <a:gd name="connsiteX23" fmla="*/ 1085959 w 3875002"/>
                <a:gd name="connsiteY23" fmla="*/ 1407949 h 2797493"/>
                <a:gd name="connsiteX24" fmla="*/ 1030743 w 3875002"/>
                <a:gd name="connsiteY24" fmla="*/ 1435556 h 2797493"/>
                <a:gd name="connsiteX25" fmla="*/ 984730 w 3875002"/>
                <a:gd name="connsiteY25" fmla="*/ 1463162 h 2797493"/>
                <a:gd name="connsiteX26" fmla="*/ 874298 w 3875002"/>
                <a:gd name="connsiteY26" fmla="*/ 1509174 h 2797493"/>
                <a:gd name="connsiteX27" fmla="*/ 809879 w 3875002"/>
                <a:gd name="connsiteY27" fmla="*/ 1536781 h 2797493"/>
                <a:gd name="connsiteX28" fmla="*/ 745461 w 3875002"/>
                <a:gd name="connsiteY28" fmla="*/ 1591994 h 2797493"/>
                <a:gd name="connsiteX29" fmla="*/ 681042 w 3875002"/>
                <a:gd name="connsiteY29" fmla="*/ 1711624 h 2797493"/>
                <a:gd name="connsiteX30" fmla="*/ 653434 w 3875002"/>
                <a:gd name="connsiteY30" fmla="*/ 1776040 h 2797493"/>
                <a:gd name="connsiteX31" fmla="*/ 625826 w 3875002"/>
                <a:gd name="connsiteY31" fmla="*/ 1932479 h 2797493"/>
                <a:gd name="connsiteX32" fmla="*/ 607421 w 3875002"/>
                <a:gd name="connsiteY32" fmla="*/ 1969288 h 2797493"/>
                <a:gd name="connsiteX33" fmla="*/ 598218 w 3875002"/>
                <a:gd name="connsiteY33" fmla="*/ 2015299 h 2797493"/>
                <a:gd name="connsiteX34" fmla="*/ 561407 w 3875002"/>
                <a:gd name="connsiteY34" fmla="*/ 2116524 h 2797493"/>
                <a:gd name="connsiteX35" fmla="*/ 533799 w 3875002"/>
                <a:gd name="connsiteY35" fmla="*/ 2180940 h 2797493"/>
                <a:gd name="connsiteX36" fmla="*/ 45 w 3875002"/>
                <a:gd name="connsiteY36" fmla="*/ 2098120 h 2797493"/>
                <a:gd name="connsiteX37" fmla="*/ 506191 w 3875002"/>
                <a:gd name="connsiteY37" fmla="*/ 2282166 h 2797493"/>
                <a:gd name="connsiteX38" fmla="*/ 496989 w 3875002"/>
                <a:gd name="connsiteY38" fmla="*/ 2318975 h 2797493"/>
                <a:gd name="connsiteX39" fmla="*/ 515394 w 3875002"/>
                <a:gd name="connsiteY39" fmla="*/ 2549032 h 2797493"/>
                <a:gd name="connsiteX40" fmla="*/ 533799 w 3875002"/>
                <a:gd name="connsiteY40" fmla="*/ 2576639 h 2797493"/>
                <a:gd name="connsiteX41" fmla="*/ 625826 w 3875002"/>
                <a:gd name="connsiteY41" fmla="*/ 2659459 h 2797493"/>
                <a:gd name="connsiteX42" fmla="*/ 653434 w 3875002"/>
                <a:gd name="connsiteY42" fmla="*/ 2677864 h 2797493"/>
                <a:gd name="connsiteX43" fmla="*/ 681042 w 3875002"/>
                <a:gd name="connsiteY43" fmla="*/ 2687066 h 2797493"/>
                <a:gd name="connsiteX44" fmla="*/ 773069 w 3875002"/>
                <a:gd name="connsiteY44" fmla="*/ 2733077 h 2797493"/>
                <a:gd name="connsiteX45" fmla="*/ 828285 w 3875002"/>
                <a:gd name="connsiteY45" fmla="*/ 2760684 h 2797493"/>
                <a:gd name="connsiteX46" fmla="*/ 938717 w 3875002"/>
                <a:gd name="connsiteY46" fmla="*/ 2769886 h 2797493"/>
                <a:gd name="connsiteX47" fmla="*/ 1021541 w 3875002"/>
                <a:gd name="connsiteY47" fmla="*/ 2788291 h 2797493"/>
                <a:gd name="connsiteX48" fmla="*/ 1113567 w 3875002"/>
                <a:gd name="connsiteY48" fmla="*/ 2797493 h 2797493"/>
                <a:gd name="connsiteX49" fmla="*/ 1895794 w 3875002"/>
                <a:gd name="connsiteY49" fmla="*/ 2788291 h 2797493"/>
                <a:gd name="connsiteX50" fmla="*/ 2438751 w 3875002"/>
                <a:gd name="connsiteY50" fmla="*/ 2769886 h 2797493"/>
                <a:gd name="connsiteX51" fmla="*/ 2714831 w 3875002"/>
                <a:gd name="connsiteY51" fmla="*/ 2742280 h 2797493"/>
                <a:gd name="connsiteX52" fmla="*/ 2760845 w 3875002"/>
                <a:gd name="connsiteY52" fmla="*/ 2733077 h 2797493"/>
                <a:gd name="connsiteX53" fmla="*/ 2898885 w 3875002"/>
                <a:gd name="connsiteY53" fmla="*/ 2677864 h 2797493"/>
                <a:gd name="connsiteX54" fmla="*/ 2944898 w 3875002"/>
                <a:gd name="connsiteY54" fmla="*/ 2659459 h 2797493"/>
                <a:gd name="connsiteX55" fmla="*/ 3027722 w 3875002"/>
                <a:gd name="connsiteY55" fmla="*/ 2641054 h 2797493"/>
                <a:gd name="connsiteX56" fmla="*/ 3055330 w 3875002"/>
                <a:gd name="connsiteY56" fmla="*/ 2631852 h 2797493"/>
                <a:gd name="connsiteX57" fmla="*/ 3101344 w 3875002"/>
                <a:gd name="connsiteY57" fmla="*/ 2622650 h 2797493"/>
                <a:gd name="connsiteX58" fmla="*/ 3184168 w 3875002"/>
                <a:gd name="connsiteY58" fmla="*/ 2567436 h 2797493"/>
                <a:gd name="connsiteX59" fmla="*/ 3211776 w 3875002"/>
                <a:gd name="connsiteY59" fmla="*/ 2549032 h 2797493"/>
                <a:gd name="connsiteX60" fmla="*/ 3239384 w 3875002"/>
                <a:gd name="connsiteY60" fmla="*/ 2539829 h 2797493"/>
                <a:gd name="connsiteX61" fmla="*/ 3303802 w 3875002"/>
                <a:gd name="connsiteY61" fmla="*/ 2493818 h 2797493"/>
                <a:gd name="connsiteX62" fmla="*/ 3395829 w 3875002"/>
                <a:gd name="connsiteY62" fmla="*/ 2392593 h 2797493"/>
                <a:gd name="connsiteX63" fmla="*/ 3487856 w 3875002"/>
                <a:gd name="connsiteY63" fmla="*/ 2291368 h 2797493"/>
                <a:gd name="connsiteX64" fmla="*/ 3552274 w 3875002"/>
                <a:gd name="connsiteY64" fmla="*/ 2208547 h 2797493"/>
                <a:gd name="connsiteX65" fmla="*/ 3598288 w 3875002"/>
                <a:gd name="connsiteY65" fmla="*/ 2153334 h 2797493"/>
                <a:gd name="connsiteX66" fmla="*/ 3607490 w 3875002"/>
                <a:gd name="connsiteY66" fmla="*/ 2116524 h 2797493"/>
                <a:gd name="connsiteX67" fmla="*/ 3625896 w 3875002"/>
                <a:gd name="connsiteY67" fmla="*/ 2079715 h 2797493"/>
                <a:gd name="connsiteX68" fmla="*/ 3635098 w 3875002"/>
                <a:gd name="connsiteY68" fmla="*/ 2052108 h 2797493"/>
                <a:gd name="connsiteX69" fmla="*/ 3662706 w 3875002"/>
                <a:gd name="connsiteY69" fmla="*/ 2015299 h 2797493"/>
                <a:gd name="connsiteX70" fmla="*/ 3699517 w 3875002"/>
                <a:gd name="connsiteY70" fmla="*/ 1877265 h 2797493"/>
                <a:gd name="connsiteX71" fmla="*/ 3717922 w 3875002"/>
                <a:gd name="connsiteY71" fmla="*/ 1822051 h 2797493"/>
                <a:gd name="connsiteX72" fmla="*/ 3745530 w 3875002"/>
                <a:gd name="connsiteY72" fmla="*/ 1776040 h 2797493"/>
                <a:gd name="connsiteX73" fmla="*/ 3782341 w 3875002"/>
                <a:gd name="connsiteY73" fmla="*/ 1674815 h 2797493"/>
                <a:gd name="connsiteX74" fmla="*/ 3800746 w 3875002"/>
                <a:gd name="connsiteY74" fmla="*/ 1628804 h 2797493"/>
                <a:gd name="connsiteX75" fmla="*/ 3846760 w 3875002"/>
                <a:gd name="connsiteY75" fmla="*/ 1564388 h 2797493"/>
                <a:gd name="connsiteX76" fmla="*/ 3855962 w 3875002"/>
                <a:gd name="connsiteY76" fmla="*/ 1527578 h 2797493"/>
                <a:gd name="connsiteX77" fmla="*/ 3874368 w 3875002"/>
                <a:gd name="connsiteY77" fmla="*/ 1472365 h 2797493"/>
                <a:gd name="connsiteX78" fmla="*/ 3865165 w 3875002"/>
                <a:gd name="connsiteY78" fmla="*/ 1058262 h 2797493"/>
                <a:gd name="connsiteX79" fmla="*/ 3828354 w 3875002"/>
                <a:gd name="connsiteY79" fmla="*/ 957037 h 2797493"/>
                <a:gd name="connsiteX80" fmla="*/ 3819152 w 3875002"/>
                <a:gd name="connsiteY80" fmla="*/ 920228 h 2797493"/>
                <a:gd name="connsiteX81" fmla="*/ 3791544 w 3875002"/>
                <a:gd name="connsiteY81" fmla="*/ 846610 h 2797493"/>
                <a:gd name="connsiteX82" fmla="*/ 3763936 w 3875002"/>
                <a:gd name="connsiteY82" fmla="*/ 800598 h 2797493"/>
                <a:gd name="connsiteX83" fmla="*/ 3690314 w 3875002"/>
                <a:gd name="connsiteY83" fmla="*/ 680969 h 2797493"/>
                <a:gd name="connsiteX84" fmla="*/ 3653504 w 3875002"/>
                <a:gd name="connsiteY84" fmla="*/ 607350 h 2797493"/>
                <a:gd name="connsiteX85" fmla="*/ 3598288 w 3875002"/>
                <a:gd name="connsiteY85" fmla="*/ 533732 h 2797493"/>
                <a:gd name="connsiteX86" fmla="*/ 3570680 w 3875002"/>
                <a:gd name="connsiteY86" fmla="*/ 487721 h 2797493"/>
                <a:gd name="connsiteX87" fmla="*/ 3524666 w 3875002"/>
                <a:gd name="connsiteY87" fmla="*/ 450912 h 2797493"/>
                <a:gd name="connsiteX88" fmla="*/ 3497058 w 3875002"/>
                <a:gd name="connsiteY88" fmla="*/ 423305 h 2797493"/>
                <a:gd name="connsiteX89" fmla="*/ 3451045 w 3875002"/>
                <a:gd name="connsiteY89" fmla="*/ 368091 h 2797493"/>
                <a:gd name="connsiteX90" fmla="*/ 3414234 w 3875002"/>
                <a:gd name="connsiteY90" fmla="*/ 340484 h 2797493"/>
                <a:gd name="connsiteX91" fmla="*/ 3303802 w 3875002"/>
                <a:gd name="connsiteY91" fmla="*/ 276068 h 2797493"/>
                <a:gd name="connsiteX92" fmla="*/ 3276194 w 3875002"/>
                <a:gd name="connsiteY92" fmla="*/ 266866 h 2797493"/>
                <a:gd name="connsiteX93" fmla="*/ 3147357 w 3875002"/>
                <a:gd name="connsiteY93" fmla="*/ 220855 h 2797493"/>
                <a:gd name="connsiteX94" fmla="*/ 3082938 w 3875002"/>
                <a:gd name="connsiteY94" fmla="*/ 202450 h 2797493"/>
                <a:gd name="connsiteX95" fmla="*/ 2990912 w 3875002"/>
                <a:gd name="connsiteY95" fmla="*/ 184045 h 2797493"/>
                <a:gd name="connsiteX96" fmla="*/ 2954101 w 3875002"/>
                <a:gd name="connsiteY96" fmla="*/ 174843 h 2797493"/>
                <a:gd name="connsiteX97" fmla="*/ 2926493 w 3875002"/>
                <a:gd name="connsiteY97" fmla="*/ 156439 h 2797493"/>
                <a:gd name="connsiteX98" fmla="*/ 2816061 w 3875002"/>
                <a:gd name="connsiteY98" fmla="*/ 128832 h 2797493"/>
                <a:gd name="connsiteX99" fmla="*/ 2696426 w 3875002"/>
                <a:gd name="connsiteY99" fmla="*/ 73618 h 2797493"/>
                <a:gd name="connsiteX100" fmla="*/ 2632007 w 3875002"/>
                <a:gd name="connsiteY100" fmla="*/ 46011 h 2797493"/>
                <a:gd name="connsiteX101" fmla="*/ 2576791 w 3875002"/>
                <a:gd name="connsiteY101" fmla="*/ 36809 h 2797493"/>
                <a:gd name="connsiteX102" fmla="*/ 2549183 w 3875002"/>
                <a:gd name="connsiteY102" fmla="*/ 27607 h 2797493"/>
                <a:gd name="connsiteX103" fmla="*/ 2493967 w 3875002"/>
                <a:gd name="connsiteY103" fmla="*/ 18404 h 2797493"/>
                <a:gd name="connsiteX104" fmla="*/ 2420346 w 3875002"/>
                <a:gd name="connsiteY104" fmla="*/ 0 h 2797493"/>
                <a:gd name="connsiteX105" fmla="*/ 2199482 w 3875002"/>
                <a:gd name="connsiteY105" fmla="*/ 9202 h 2797493"/>
                <a:gd name="connsiteX106" fmla="*/ 2144266 w 3875002"/>
                <a:gd name="connsiteY106" fmla="*/ 27607 h 2797493"/>
                <a:gd name="connsiteX107" fmla="*/ 2107455 w 3875002"/>
                <a:gd name="connsiteY107" fmla="*/ 46011 h 2797493"/>
                <a:gd name="connsiteX0" fmla="*/ 1969415 w 3875002"/>
                <a:gd name="connsiteY0" fmla="*/ 92023 h 2797493"/>
                <a:gd name="connsiteX1" fmla="*/ 1923402 w 3875002"/>
                <a:gd name="connsiteY1" fmla="*/ 110427 h 2797493"/>
                <a:gd name="connsiteX2" fmla="*/ 1886591 w 3875002"/>
                <a:gd name="connsiteY2" fmla="*/ 138034 h 2797493"/>
                <a:gd name="connsiteX3" fmla="*/ 1766957 w 3875002"/>
                <a:gd name="connsiteY3" fmla="*/ 294473 h 2797493"/>
                <a:gd name="connsiteX4" fmla="*/ 1730146 w 3875002"/>
                <a:gd name="connsiteY4" fmla="*/ 386496 h 2797493"/>
                <a:gd name="connsiteX5" fmla="*/ 1720943 w 3875002"/>
                <a:gd name="connsiteY5" fmla="*/ 423305 h 2797493"/>
                <a:gd name="connsiteX6" fmla="*/ 1711741 w 3875002"/>
                <a:gd name="connsiteY6" fmla="*/ 450912 h 2797493"/>
                <a:gd name="connsiteX7" fmla="*/ 1720943 w 3875002"/>
                <a:gd name="connsiteY7" fmla="*/ 763789 h 2797493"/>
                <a:gd name="connsiteX8" fmla="*/ 1739349 w 3875002"/>
                <a:gd name="connsiteY8" fmla="*/ 800598 h 2797493"/>
                <a:gd name="connsiteX9" fmla="*/ 1748551 w 3875002"/>
                <a:gd name="connsiteY9" fmla="*/ 828205 h 2797493"/>
                <a:gd name="connsiteX10" fmla="*/ 1757754 w 3875002"/>
                <a:gd name="connsiteY10" fmla="*/ 947835 h 2797493"/>
                <a:gd name="connsiteX11" fmla="*/ 1766957 w 3875002"/>
                <a:gd name="connsiteY11" fmla="*/ 1012251 h 2797493"/>
                <a:gd name="connsiteX12" fmla="*/ 1757754 w 3875002"/>
                <a:gd name="connsiteY12" fmla="*/ 1159487 h 2797493"/>
                <a:gd name="connsiteX13" fmla="*/ 1739349 w 3875002"/>
                <a:gd name="connsiteY13" fmla="*/ 1187094 h 2797493"/>
                <a:gd name="connsiteX14" fmla="*/ 1693335 w 3875002"/>
                <a:gd name="connsiteY14" fmla="*/ 1223903 h 2797493"/>
                <a:gd name="connsiteX15" fmla="*/ 1647322 w 3875002"/>
                <a:gd name="connsiteY15" fmla="*/ 1260712 h 2797493"/>
                <a:gd name="connsiteX16" fmla="*/ 1610511 w 3875002"/>
                <a:gd name="connsiteY16" fmla="*/ 1288319 h 2797493"/>
                <a:gd name="connsiteX17" fmla="*/ 1518485 w 3875002"/>
                <a:gd name="connsiteY17" fmla="*/ 1306724 h 2797493"/>
                <a:gd name="connsiteX18" fmla="*/ 1343634 w 3875002"/>
                <a:gd name="connsiteY18" fmla="*/ 1325128 h 2797493"/>
                <a:gd name="connsiteX19" fmla="*/ 1306823 w 3875002"/>
                <a:gd name="connsiteY19" fmla="*/ 1334331 h 2797493"/>
                <a:gd name="connsiteX20" fmla="*/ 1223999 w 3875002"/>
                <a:gd name="connsiteY20" fmla="*/ 1352735 h 2797493"/>
                <a:gd name="connsiteX21" fmla="*/ 1187189 w 3875002"/>
                <a:gd name="connsiteY21" fmla="*/ 1361937 h 2797493"/>
                <a:gd name="connsiteX22" fmla="*/ 1113567 w 3875002"/>
                <a:gd name="connsiteY22" fmla="*/ 1398747 h 2797493"/>
                <a:gd name="connsiteX23" fmla="*/ 1085959 w 3875002"/>
                <a:gd name="connsiteY23" fmla="*/ 1407949 h 2797493"/>
                <a:gd name="connsiteX24" fmla="*/ 1030743 w 3875002"/>
                <a:gd name="connsiteY24" fmla="*/ 1435556 h 2797493"/>
                <a:gd name="connsiteX25" fmla="*/ 984730 w 3875002"/>
                <a:gd name="connsiteY25" fmla="*/ 1463162 h 2797493"/>
                <a:gd name="connsiteX26" fmla="*/ 874298 w 3875002"/>
                <a:gd name="connsiteY26" fmla="*/ 1509174 h 2797493"/>
                <a:gd name="connsiteX27" fmla="*/ 809879 w 3875002"/>
                <a:gd name="connsiteY27" fmla="*/ 1536781 h 2797493"/>
                <a:gd name="connsiteX28" fmla="*/ 745461 w 3875002"/>
                <a:gd name="connsiteY28" fmla="*/ 1591994 h 2797493"/>
                <a:gd name="connsiteX29" fmla="*/ 681042 w 3875002"/>
                <a:gd name="connsiteY29" fmla="*/ 1711624 h 2797493"/>
                <a:gd name="connsiteX30" fmla="*/ 653434 w 3875002"/>
                <a:gd name="connsiteY30" fmla="*/ 1776040 h 2797493"/>
                <a:gd name="connsiteX31" fmla="*/ 625826 w 3875002"/>
                <a:gd name="connsiteY31" fmla="*/ 1932479 h 2797493"/>
                <a:gd name="connsiteX32" fmla="*/ 607421 w 3875002"/>
                <a:gd name="connsiteY32" fmla="*/ 1969288 h 2797493"/>
                <a:gd name="connsiteX33" fmla="*/ 55261 w 3875002"/>
                <a:gd name="connsiteY33" fmla="*/ 1720826 h 2797493"/>
                <a:gd name="connsiteX34" fmla="*/ 561407 w 3875002"/>
                <a:gd name="connsiteY34" fmla="*/ 2116524 h 2797493"/>
                <a:gd name="connsiteX35" fmla="*/ 533799 w 3875002"/>
                <a:gd name="connsiteY35" fmla="*/ 2180940 h 2797493"/>
                <a:gd name="connsiteX36" fmla="*/ 45 w 3875002"/>
                <a:gd name="connsiteY36" fmla="*/ 2098120 h 2797493"/>
                <a:gd name="connsiteX37" fmla="*/ 506191 w 3875002"/>
                <a:gd name="connsiteY37" fmla="*/ 2282166 h 2797493"/>
                <a:gd name="connsiteX38" fmla="*/ 496989 w 3875002"/>
                <a:gd name="connsiteY38" fmla="*/ 2318975 h 2797493"/>
                <a:gd name="connsiteX39" fmla="*/ 515394 w 3875002"/>
                <a:gd name="connsiteY39" fmla="*/ 2549032 h 2797493"/>
                <a:gd name="connsiteX40" fmla="*/ 533799 w 3875002"/>
                <a:gd name="connsiteY40" fmla="*/ 2576639 h 2797493"/>
                <a:gd name="connsiteX41" fmla="*/ 625826 w 3875002"/>
                <a:gd name="connsiteY41" fmla="*/ 2659459 h 2797493"/>
                <a:gd name="connsiteX42" fmla="*/ 653434 w 3875002"/>
                <a:gd name="connsiteY42" fmla="*/ 2677864 h 2797493"/>
                <a:gd name="connsiteX43" fmla="*/ 681042 w 3875002"/>
                <a:gd name="connsiteY43" fmla="*/ 2687066 h 2797493"/>
                <a:gd name="connsiteX44" fmla="*/ 773069 w 3875002"/>
                <a:gd name="connsiteY44" fmla="*/ 2733077 h 2797493"/>
                <a:gd name="connsiteX45" fmla="*/ 828285 w 3875002"/>
                <a:gd name="connsiteY45" fmla="*/ 2760684 h 2797493"/>
                <a:gd name="connsiteX46" fmla="*/ 938717 w 3875002"/>
                <a:gd name="connsiteY46" fmla="*/ 2769886 h 2797493"/>
                <a:gd name="connsiteX47" fmla="*/ 1021541 w 3875002"/>
                <a:gd name="connsiteY47" fmla="*/ 2788291 h 2797493"/>
                <a:gd name="connsiteX48" fmla="*/ 1113567 w 3875002"/>
                <a:gd name="connsiteY48" fmla="*/ 2797493 h 2797493"/>
                <a:gd name="connsiteX49" fmla="*/ 1895794 w 3875002"/>
                <a:gd name="connsiteY49" fmla="*/ 2788291 h 2797493"/>
                <a:gd name="connsiteX50" fmla="*/ 2438751 w 3875002"/>
                <a:gd name="connsiteY50" fmla="*/ 2769886 h 2797493"/>
                <a:gd name="connsiteX51" fmla="*/ 2714831 w 3875002"/>
                <a:gd name="connsiteY51" fmla="*/ 2742280 h 2797493"/>
                <a:gd name="connsiteX52" fmla="*/ 2760845 w 3875002"/>
                <a:gd name="connsiteY52" fmla="*/ 2733077 h 2797493"/>
                <a:gd name="connsiteX53" fmla="*/ 2898885 w 3875002"/>
                <a:gd name="connsiteY53" fmla="*/ 2677864 h 2797493"/>
                <a:gd name="connsiteX54" fmla="*/ 2944898 w 3875002"/>
                <a:gd name="connsiteY54" fmla="*/ 2659459 h 2797493"/>
                <a:gd name="connsiteX55" fmla="*/ 3027722 w 3875002"/>
                <a:gd name="connsiteY55" fmla="*/ 2641054 h 2797493"/>
                <a:gd name="connsiteX56" fmla="*/ 3055330 w 3875002"/>
                <a:gd name="connsiteY56" fmla="*/ 2631852 h 2797493"/>
                <a:gd name="connsiteX57" fmla="*/ 3101344 w 3875002"/>
                <a:gd name="connsiteY57" fmla="*/ 2622650 h 2797493"/>
                <a:gd name="connsiteX58" fmla="*/ 3184168 w 3875002"/>
                <a:gd name="connsiteY58" fmla="*/ 2567436 h 2797493"/>
                <a:gd name="connsiteX59" fmla="*/ 3211776 w 3875002"/>
                <a:gd name="connsiteY59" fmla="*/ 2549032 h 2797493"/>
                <a:gd name="connsiteX60" fmla="*/ 3239384 w 3875002"/>
                <a:gd name="connsiteY60" fmla="*/ 2539829 h 2797493"/>
                <a:gd name="connsiteX61" fmla="*/ 3303802 w 3875002"/>
                <a:gd name="connsiteY61" fmla="*/ 2493818 h 2797493"/>
                <a:gd name="connsiteX62" fmla="*/ 3395829 w 3875002"/>
                <a:gd name="connsiteY62" fmla="*/ 2392593 h 2797493"/>
                <a:gd name="connsiteX63" fmla="*/ 3487856 w 3875002"/>
                <a:gd name="connsiteY63" fmla="*/ 2291368 h 2797493"/>
                <a:gd name="connsiteX64" fmla="*/ 3552274 w 3875002"/>
                <a:gd name="connsiteY64" fmla="*/ 2208547 h 2797493"/>
                <a:gd name="connsiteX65" fmla="*/ 3598288 w 3875002"/>
                <a:gd name="connsiteY65" fmla="*/ 2153334 h 2797493"/>
                <a:gd name="connsiteX66" fmla="*/ 3607490 w 3875002"/>
                <a:gd name="connsiteY66" fmla="*/ 2116524 h 2797493"/>
                <a:gd name="connsiteX67" fmla="*/ 3625896 w 3875002"/>
                <a:gd name="connsiteY67" fmla="*/ 2079715 h 2797493"/>
                <a:gd name="connsiteX68" fmla="*/ 3635098 w 3875002"/>
                <a:gd name="connsiteY68" fmla="*/ 2052108 h 2797493"/>
                <a:gd name="connsiteX69" fmla="*/ 3662706 w 3875002"/>
                <a:gd name="connsiteY69" fmla="*/ 2015299 h 2797493"/>
                <a:gd name="connsiteX70" fmla="*/ 3699517 w 3875002"/>
                <a:gd name="connsiteY70" fmla="*/ 1877265 h 2797493"/>
                <a:gd name="connsiteX71" fmla="*/ 3717922 w 3875002"/>
                <a:gd name="connsiteY71" fmla="*/ 1822051 h 2797493"/>
                <a:gd name="connsiteX72" fmla="*/ 3745530 w 3875002"/>
                <a:gd name="connsiteY72" fmla="*/ 1776040 h 2797493"/>
                <a:gd name="connsiteX73" fmla="*/ 3782341 w 3875002"/>
                <a:gd name="connsiteY73" fmla="*/ 1674815 h 2797493"/>
                <a:gd name="connsiteX74" fmla="*/ 3800746 w 3875002"/>
                <a:gd name="connsiteY74" fmla="*/ 1628804 h 2797493"/>
                <a:gd name="connsiteX75" fmla="*/ 3846760 w 3875002"/>
                <a:gd name="connsiteY75" fmla="*/ 1564388 h 2797493"/>
                <a:gd name="connsiteX76" fmla="*/ 3855962 w 3875002"/>
                <a:gd name="connsiteY76" fmla="*/ 1527578 h 2797493"/>
                <a:gd name="connsiteX77" fmla="*/ 3874368 w 3875002"/>
                <a:gd name="connsiteY77" fmla="*/ 1472365 h 2797493"/>
                <a:gd name="connsiteX78" fmla="*/ 3865165 w 3875002"/>
                <a:gd name="connsiteY78" fmla="*/ 1058262 h 2797493"/>
                <a:gd name="connsiteX79" fmla="*/ 3828354 w 3875002"/>
                <a:gd name="connsiteY79" fmla="*/ 957037 h 2797493"/>
                <a:gd name="connsiteX80" fmla="*/ 3819152 w 3875002"/>
                <a:gd name="connsiteY80" fmla="*/ 920228 h 2797493"/>
                <a:gd name="connsiteX81" fmla="*/ 3791544 w 3875002"/>
                <a:gd name="connsiteY81" fmla="*/ 846610 h 2797493"/>
                <a:gd name="connsiteX82" fmla="*/ 3763936 w 3875002"/>
                <a:gd name="connsiteY82" fmla="*/ 800598 h 2797493"/>
                <a:gd name="connsiteX83" fmla="*/ 3690314 w 3875002"/>
                <a:gd name="connsiteY83" fmla="*/ 680969 h 2797493"/>
                <a:gd name="connsiteX84" fmla="*/ 3653504 w 3875002"/>
                <a:gd name="connsiteY84" fmla="*/ 607350 h 2797493"/>
                <a:gd name="connsiteX85" fmla="*/ 3598288 w 3875002"/>
                <a:gd name="connsiteY85" fmla="*/ 533732 h 2797493"/>
                <a:gd name="connsiteX86" fmla="*/ 3570680 w 3875002"/>
                <a:gd name="connsiteY86" fmla="*/ 487721 h 2797493"/>
                <a:gd name="connsiteX87" fmla="*/ 3524666 w 3875002"/>
                <a:gd name="connsiteY87" fmla="*/ 450912 h 2797493"/>
                <a:gd name="connsiteX88" fmla="*/ 3497058 w 3875002"/>
                <a:gd name="connsiteY88" fmla="*/ 423305 h 2797493"/>
                <a:gd name="connsiteX89" fmla="*/ 3451045 w 3875002"/>
                <a:gd name="connsiteY89" fmla="*/ 368091 h 2797493"/>
                <a:gd name="connsiteX90" fmla="*/ 3414234 w 3875002"/>
                <a:gd name="connsiteY90" fmla="*/ 340484 h 2797493"/>
                <a:gd name="connsiteX91" fmla="*/ 3303802 w 3875002"/>
                <a:gd name="connsiteY91" fmla="*/ 276068 h 2797493"/>
                <a:gd name="connsiteX92" fmla="*/ 3276194 w 3875002"/>
                <a:gd name="connsiteY92" fmla="*/ 266866 h 2797493"/>
                <a:gd name="connsiteX93" fmla="*/ 3147357 w 3875002"/>
                <a:gd name="connsiteY93" fmla="*/ 220855 h 2797493"/>
                <a:gd name="connsiteX94" fmla="*/ 3082938 w 3875002"/>
                <a:gd name="connsiteY94" fmla="*/ 202450 h 2797493"/>
                <a:gd name="connsiteX95" fmla="*/ 2990912 w 3875002"/>
                <a:gd name="connsiteY95" fmla="*/ 184045 h 2797493"/>
                <a:gd name="connsiteX96" fmla="*/ 2954101 w 3875002"/>
                <a:gd name="connsiteY96" fmla="*/ 174843 h 2797493"/>
                <a:gd name="connsiteX97" fmla="*/ 2926493 w 3875002"/>
                <a:gd name="connsiteY97" fmla="*/ 156439 h 2797493"/>
                <a:gd name="connsiteX98" fmla="*/ 2816061 w 3875002"/>
                <a:gd name="connsiteY98" fmla="*/ 128832 h 2797493"/>
                <a:gd name="connsiteX99" fmla="*/ 2696426 w 3875002"/>
                <a:gd name="connsiteY99" fmla="*/ 73618 h 2797493"/>
                <a:gd name="connsiteX100" fmla="*/ 2632007 w 3875002"/>
                <a:gd name="connsiteY100" fmla="*/ 46011 h 2797493"/>
                <a:gd name="connsiteX101" fmla="*/ 2576791 w 3875002"/>
                <a:gd name="connsiteY101" fmla="*/ 36809 h 2797493"/>
                <a:gd name="connsiteX102" fmla="*/ 2549183 w 3875002"/>
                <a:gd name="connsiteY102" fmla="*/ 27607 h 2797493"/>
                <a:gd name="connsiteX103" fmla="*/ 2493967 w 3875002"/>
                <a:gd name="connsiteY103" fmla="*/ 18404 h 2797493"/>
                <a:gd name="connsiteX104" fmla="*/ 2420346 w 3875002"/>
                <a:gd name="connsiteY104" fmla="*/ 0 h 2797493"/>
                <a:gd name="connsiteX105" fmla="*/ 2199482 w 3875002"/>
                <a:gd name="connsiteY105" fmla="*/ 9202 h 2797493"/>
                <a:gd name="connsiteX106" fmla="*/ 2144266 w 3875002"/>
                <a:gd name="connsiteY106" fmla="*/ 27607 h 2797493"/>
                <a:gd name="connsiteX107" fmla="*/ 2107455 w 3875002"/>
                <a:gd name="connsiteY107" fmla="*/ 46011 h 2797493"/>
                <a:gd name="connsiteX0" fmla="*/ 1969415 w 3875002"/>
                <a:gd name="connsiteY0" fmla="*/ 92023 h 2797493"/>
                <a:gd name="connsiteX1" fmla="*/ 1923402 w 3875002"/>
                <a:gd name="connsiteY1" fmla="*/ 110427 h 2797493"/>
                <a:gd name="connsiteX2" fmla="*/ 1886591 w 3875002"/>
                <a:gd name="connsiteY2" fmla="*/ 138034 h 2797493"/>
                <a:gd name="connsiteX3" fmla="*/ 1766957 w 3875002"/>
                <a:gd name="connsiteY3" fmla="*/ 294473 h 2797493"/>
                <a:gd name="connsiteX4" fmla="*/ 1730146 w 3875002"/>
                <a:gd name="connsiteY4" fmla="*/ 386496 h 2797493"/>
                <a:gd name="connsiteX5" fmla="*/ 1720943 w 3875002"/>
                <a:gd name="connsiteY5" fmla="*/ 423305 h 2797493"/>
                <a:gd name="connsiteX6" fmla="*/ 1711741 w 3875002"/>
                <a:gd name="connsiteY6" fmla="*/ 450912 h 2797493"/>
                <a:gd name="connsiteX7" fmla="*/ 1720943 w 3875002"/>
                <a:gd name="connsiteY7" fmla="*/ 763789 h 2797493"/>
                <a:gd name="connsiteX8" fmla="*/ 1739349 w 3875002"/>
                <a:gd name="connsiteY8" fmla="*/ 800598 h 2797493"/>
                <a:gd name="connsiteX9" fmla="*/ 1748551 w 3875002"/>
                <a:gd name="connsiteY9" fmla="*/ 828205 h 2797493"/>
                <a:gd name="connsiteX10" fmla="*/ 1757754 w 3875002"/>
                <a:gd name="connsiteY10" fmla="*/ 947835 h 2797493"/>
                <a:gd name="connsiteX11" fmla="*/ 1766957 w 3875002"/>
                <a:gd name="connsiteY11" fmla="*/ 1012251 h 2797493"/>
                <a:gd name="connsiteX12" fmla="*/ 1757754 w 3875002"/>
                <a:gd name="connsiteY12" fmla="*/ 1159487 h 2797493"/>
                <a:gd name="connsiteX13" fmla="*/ 1739349 w 3875002"/>
                <a:gd name="connsiteY13" fmla="*/ 1187094 h 2797493"/>
                <a:gd name="connsiteX14" fmla="*/ 1693335 w 3875002"/>
                <a:gd name="connsiteY14" fmla="*/ 1223903 h 2797493"/>
                <a:gd name="connsiteX15" fmla="*/ 1647322 w 3875002"/>
                <a:gd name="connsiteY15" fmla="*/ 1260712 h 2797493"/>
                <a:gd name="connsiteX16" fmla="*/ 1610511 w 3875002"/>
                <a:gd name="connsiteY16" fmla="*/ 1288319 h 2797493"/>
                <a:gd name="connsiteX17" fmla="*/ 1518485 w 3875002"/>
                <a:gd name="connsiteY17" fmla="*/ 1306724 h 2797493"/>
                <a:gd name="connsiteX18" fmla="*/ 1343634 w 3875002"/>
                <a:gd name="connsiteY18" fmla="*/ 1325128 h 2797493"/>
                <a:gd name="connsiteX19" fmla="*/ 1306823 w 3875002"/>
                <a:gd name="connsiteY19" fmla="*/ 1334331 h 2797493"/>
                <a:gd name="connsiteX20" fmla="*/ 1223999 w 3875002"/>
                <a:gd name="connsiteY20" fmla="*/ 1352735 h 2797493"/>
                <a:gd name="connsiteX21" fmla="*/ 1187189 w 3875002"/>
                <a:gd name="connsiteY21" fmla="*/ 1361937 h 2797493"/>
                <a:gd name="connsiteX22" fmla="*/ 1113567 w 3875002"/>
                <a:gd name="connsiteY22" fmla="*/ 1398747 h 2797493"/>
                <a:gd name="connsiteX23" fmla="*/ 1085959 w 3875002"/>
                <a:gd name="connsiteY23" fmla="*/ 1407949 h 2797493"/>
                <a:gd name="connsiteX24" fmla="*/ 1030743 w 3875002"/>
                <a:gd name="connsiteY24" fmla="*/ 1435556 h 2797493"/>
                <a:gd name="connsiteX25" fmla="*/ 984730 w 3875002"/>
                <a:gd name="connsiteY25" fmla="*/ 1463162 h 2797493"/>
                <a:gd name="connsiteX26" fmla="*/ 874298 w 3875002"/>
                <a:gd name="connsiteY26" fmla="*/ 1509174 h 2797493"/>
                <a:gd name="connsiteX27" fmla="*/ 809879 w 3875002"/>
                <a:gd name="connsiteY27" fmla="*/ 1536781 h 2797493"/>
                <a:gd name="connsiteX28" fmla="*/ 745461 w 3875002"/>
                <a:gd name="connsiteY28" fmla="*/ 1591994 h 2797493"/>
                <a:gd name="connsiteX29" fmla="*/ 681042 w 3875002"/>
                <a:gd name="connsiteY29" fmla="*/ 1711624 h 2797493"/>
                <a:gd name="connsiteX30" fmla="*/ 73666 w 3875002"/>
                <a:gd name="connsiteY30" fmla="*/ 1334330 h 2797493"/>
                <a:gd name="connsiteX31" fmla="*/ 625826 w 3875002"/>
                <a:gd name="connsiteY31" fmla="*/ 1932479 h 2797493"/>
                <a:gd name="connsiteX32" fmla="*/ 607421 w 3875002"/>
                <a:gd name="connsiteY32" fmla="*/ 1969288 h 2797493"/>
                <a:gd name="connsiteX33" fmla="*/ 55261 w 3875002"/>
                <a:gd name="connsiteY33" fmla="*/ 1720826 h 2797493"/>
                <a:gd name="connsiteX34" fmla="*/ 561407 w 3875002"/>
                <a:gd name="connsiteY34" fmla="*/ 2116524 h 2797493"/>
                <a:gd name="connsiteX35" fmla="*/ 533799 w 3875002"/>
                <a:gd name="connsiteY35" fmla="*/ 2180940 h 2797493"/>
                <a:gd name="connsiteX36" fmla="*/ 45 w 3875002"/>
                <a:gd name="connsiteY36" fmla="*/ 2098120 h 2797493"/>
                <a:gd name="connsiteX37" fmla="*/ 506191 w 3875002"/>
                <a:gd name="connsiteY37" fmla="*/ 2282166 h 2797493"/>
                <a:gd name="connsiteX38" fmla="*/ 496989 w 3875002"/>
                <a:gd name="connsiteY38" fmla="*/ 2318975 h 2797493"/>
                <a:gd name="connsiteX39" fmla="*/ 515394 w 3875002"/>
                <a:gd name="connsiteY39" fmla="*/ 2549032 h 2797493"/>
                <a:gd name="connsiteX40" fmla="*/ 533799 w 3875002"/>
                <a:gd name="connsiteY40" fmla="*/ 2576639 h 2797493"/>
                <a:gd name="connsiteX41" fmla="*/ 625826 w 3875002"/>
                <a:gd name="connsiteY41" fmla="*/ 2659459 h 2797493"/>
                <a:gd name="connsiteX42" fmla="*/ 653434 w 3875002"/>
                <a:gd name="connsiteY42" fmla="*/ 2677864 h 2797493"/>
                <a:gd name="connsiteX43" fmla="*/ 681042 w 3875002"/>
                <a:gd name="connsiteY43" fmla="*/ 2687066 h 2797493"/>
                <a:gd name="connsiteX44" fmla="*/ 773069 w 3875002"/>
                <a:gd name="connsiteY44" fmla="*/ 2733077 h 2797493"/>
                <a:gd name="connsiteX45" fmla="*/ 828285 w 3875002"/>
                <a:gd name="connsiteY45" fmla="*/ 2760684 h 2797493"/>
                <a:gd name="connsiteX46" fmla="*/ 938717 w 3875002"/>
                <a:gd name="connsiteY46" fmla="*/ 2769886 h 2797493"/>
                <a:gd name="connsiteX47" fmla="*/ 1021541 w 3875002"/>
                <a:gd name="connsiteY47" fmla="*/ 2788291 h 2797493"/>
                <a:gd name="connsiteX48" fmla="*/ 1113567 w 3875002"/>
                <a:gd name="connsiteY48" fmla="*/ 2797493 h 2797493"/>
                <a:gd name="connsiteX49" fmla="*/ 1895794 w 3875002"/>
                <a:gd name="connsiteY49" fmla="*/ 2788291 h 2797493"/>
                <a:gd name="connsiteX50" fmla="*/ 2438751 w 3875002"/>
                <a:gd name="connsiteY50" fmla="*/ 2769886 h 2797493"/>
                <a:gd name="connsiteX51" fmla="*/ 2714831 w 3875002"/>
                <a:gd name="connsiteY51" fmla="*/ 2742280 h 2797493"/>
                <a:gd name="connsiteX52" fmla="*/ 2760845 w 3875002"/>
                <a:gd name="connsiteY52" fmla="*/ 2733077 h 2797493"/>
                <a:gd name="connsiteX53" fmla="*/ 2898885 w 3875002"/>
                <a:gd name="connsiteY53" fmla="*/ 2677864 h 2797493"/>
                <a:gd name="connsiteX54" fmla="*/ 2944898 w 3875002"/>
                <a:gd name="connsiteY54" fmla="*/ 2659459 h 2797493"/>
                <a:gd name="connsiteX55" fmla="*/ 3027722 w 3875002"/>
                <a:gd name="connsiteY55" fmla="*/ 2641054 h 2797493"/>
                <a:gd name="connsiteX56" fmla="*/ 3055330 w 3875002"/>
                <a:gd name="connsiteY56" fmla="*/ 2631852 h 2797493"/>
                <a:gd name="connsiteX57" fmla="*/ 3101344 w 3875002"/>
                <a:gd name="connsiteY57" fmla="*/ 2622650 h 2797493"/>
                <a:gd name="connsiteX58" fmla="*/ 3184168 w 3875002"/>
                <a:gd name="connsiteY58" fmla="*/ 2567436 h 2797493"/>
                <a:gd name="connsiteX59" fmla="*/ 3211776 w 3875002"/>
                <a:gd name="connsiteY59" fmla="*/ 2549032 h 2797493"/>
                <a:gd name="connsiteX60" fmla="*/ 3239384 w 3875002"/>
                <a:gd name="connsiteY60" fmla="*/ 2539829 h 2797493"/>
                <a:gd name="connsiteX61" fmla="*/ 3303802 w 3875002"/>
                <a:gd name="connsiteY61" fmla="*/ 2493818 h 2797493"/>
                <a:gd name="connsiteX62" fmla="*/ 3395829 w 3875002"/>
                <a:gd name="connsiteY62" fmla="*/ 2392593 h 2797493"/>
                <a:gd name="connsiteX63" fmla="*/ 3487856 w 3875002"/>
                <a:gd name="connsiteY63" fmla="*/ 2291368 h 2797493"/>
                <a:gd name="connsiteX64" fmla="*/ 3552274 w 3875002"/>
                <a:gd name="connsiteY64" fmla="*/ 2208547 h 2797493"/>
                <a:gd name="connsiteX65" fmla="*/ 3598288 w 3875002"/>
                <a:gd name="connsiteY65" fmla="*/ 2153334 h 2797493"/>
                <a:gd name="connsiteX66" fmla="*/ 3607490 w 3875002"/>
                <a:gd name="connsiteY66" fmla="*/ 2116524 h 2797493"/>
                <a:gd name="connsiteX67" fmla="*/ 3625896 w 3875002"/>
                <a:gd name="connsiteY67" fmla="*/ 2079715 h 2797493"/>
                <a:gd name="connsiteX68" fmla="*/ 3635098 w 3875002"/>
                <a:gd name="connsiteY68" fmla="*/ 2052108 h 2797493"/>
                <a:gd name="connsiteX69" fmla="*/ 3662706 w 3875002"/>
                <a:gd name="connsiteY69" fmla="*/ 2015299 h 2797493"/>
                <a:gd name="connsiteX70" fmla="*/ 3699517 w 3875002"/>
                <a:gd name="connsiteY70" fmla="*/ 1877265 h 2797493"/>
                <a:gd name="connsiteX71" fmla="*/ 3717922 w 3875002"/>
                <a:gd name="connsiteY71" fmla="*/ 1822051 h 2797493"/>
                <a:gd name="connsiteX72" fmla="*/ 3745530 w 3875002"/>
                <a:gd name="connsiteY72" fmla="*/ 1776040 h 2797493"/>
                <a:gd name="connsiteX73" fmla="*/ 3782341 w 3875002"/>
                <a:gd name="connsiteY73" fmla="*/ 1674815 h 2797493"/>
                <a:gd name="connsiteX74" fmla="*/ 3800746 w 3875002"/>
                <a:gd name="connsiteY74" fmla="*/ 1628804 h 2797493"/>
                <a:gd name="connsiteX75" fmla="*/ 3846760 w 3875002"/>
                <a:gd name="connsiteY75" fmla="*/ 1564388 h 2797493"/>
                <a:gd name="connsiteX76" fmla="*/ 3855962 w 3875002"/>
                <a:gd name="connsiteY76" fmla="*/ 1527578 h 2797493"/>
                <a:gd name="connsiteX77" fmla="*/ 3874368 w 3875002"/>
                <a:gd name="connsiteY77" fmla="*/ 1472365 h 2797493"/>
                <a:gd name="connsiteX78" fmla="*/ 3865165 w 3875002"/>
                <a:gd name="connsiteY78" fmla="*/ 1058262 h 2797493"/>
                <a:gd name="connsiteX79" fmla="*/ 3828354 w 3875002"/>
                <a:gd name="connsiteY79" fmla="*/ 957037 h 2797493"/>
                <a:gd name="connsiteX80" fmla="*/ 3819152 w 3875002"/>
                <a:gd name="connsiteY80" fmla="*/ 920228 h 2797493"/>
                <a:gd name="connsiteX81" fmla="*/ 3791544 w 3875002"/>
                <a:gd name="connsiteY81" fmla="*/ 846610 h 2797493"/>
                <a:gd name="connsiteX82" fmla="*/ 3763936 w 3875002"/>
                <a:gd name="connsiteY82" fmla="*/ 800598 h 2797493"/>
                <a:gd name="connsiteX83" fmla="*/ 3690314 w 3875002"/>
                <a:gd name="connsiteY83" fmla="*/ 680969 h 2797493"/>
                <a:gd name="connsiteX84" fmla="*/ 3653504 w 3875002"/>
                <a:gd name="connsiteY84" fmla="*/ 607350 h 2797493"/>
                <a:gd name="connsiteX85" fmla="*/ 3598288 w 3875002"/>
                <a:gd name="connsiteY85" fmla="*/ 533732 h 2797493"/>
                <a:gd name="connsiteX86" fmla="*/ 3570680 w 3875002"/>
                <a:gd name="connsiteY86" fmla="*/ 487721 h 2797493"/>
                <a:gd name="connsiteX87" fmla="*/ 3524666 w 3875002"/>
                <a:gd name="connsiteY87" fmla="*/ 450912 h 2797493"/>
                <a:gd name="connsiteX88" fmla="*/ 3497058 w 3875002"/>
                <a:gd name="connsiteY88" fmla="*/ 423305 h 2797493"/>
                <a:gd name="connsiteX89" fmla="*/ 3451045 w 3875002"/>
                <a:gd name="connsiteY89" fmla="*/ 368091 h 2797493"/>
                <a:gd name="connsiteX90" fmla="*/ 3414234 w 3875002"/>
                <a:gd name="connsiteY90" fmla="*/ 340484 h 2797493"/>
                <a:gd name="connsiteX91" fmla="*/ 3303802 w 3875002"/>
                <a:gd name="connsiteY91" fmla="*/ 276068 h 2797493"/>
                <a:gd name="connsiteX92" fmla="*/ 3276194 w 3875002"/>
                <a:gd name="connsiteY92" fmla="*/ 266866 h 2797493"/>
                <a:gd name="connsiteX93" fmla="*/ 3147357 w 3875002"/>
                <a:gd name="connsiteY93" fmla="*/ 220855 h 2797493"/>
                <a:gd name="connsiteX94" fmla="*/ 3082938 w 3875002"/>
                <a:gd name="connsiteY94" fmla="*/ 202450 h 2797493"/>
                <a:gd name="connsiteX95" fmla="*/ 2990912 w 3875002"/>
                <a:gd name="connsiteY95" fmla="*/ 184045 h 2797493"/>
                <a:gd name="connsiteX96" fmla="*/ 2954101 w 3875002"/>
                <a:gd name="connsiteY96" fmla="*/ 174843 h 2797493"/>
                <a:gd name="connsiteX97" fmla="*/ 2926493 w 3875002"/>
                <a:gd name="connsiteY97" fmla="*/ 156439 h 2797493"/>
                <a:gd name="connsiteX98" fmla="*/ 2816061 w 3875002"/>
                <a:gd name="connsiteY98" fmla="*/ 128832 h 2797493"/>
                <a:gd name="connsiteX99" fmla="*/ 2696426 w 3875002"/>
                <a:gd name="connsiteY99" fmla="*/ 73618 h 2797493"/>
                <a:gd name="connsiteX100" fmla="*/ 2632007 w 3875002"/>
                <a:gd name="connsiteY100" fmla="*/ 46011 h 2797493"/>
                <a:gd name="connsiteX101" fmla="*/ 2576791 w 3875002"/>
                <a:gd name="connsiteY101" fmla="*/ 36809 h 2797493"/>
                <a:gd name="connsiteX102" fmla="*/ 2549183 w 3875002"/>
                <a:gd name="connsiteY102" fmla="*/ 27607 h 2797493"/>
                <a:gd name="connsiteX103" fmla="*/ 2493967 w 3875002"/>
                <a:gd name="connsiteY103" fmla="*/ 18404 h 2797493"/>
                <a:gd name="connsiteX104" fmla="*/ 2420346 w 3875002"/>
                <a:gd name="connsiteY104" fmla="*/ 0 h 2797493"/>
                <a:gd name="connsiteX105" fmla="*/ 2199482 w 3875002"/>
                <a:gd name="connsiteY105" fmla="*/ 9202 h 2797493"/>
                <a:gd name="connsiteX106" fmla="*/ 2144266 w 3875002"/>
                <a:gd name="connsiteY106" fmla="*/ 27607 h 2797493"/>
                <a:gd name="connsiteX107" fmla="*/ 2107455 w 3875002"/>
                <a:gd name="connsiteY107" fmla="*/ 46011 h 2797493"/>
                <a:gd name="connsiteX0" fmla="*/ 1969415 w 3875002"/>
                <a:gd name="connsiteY0" fmla="*/ 92023 h 2797493"/>
                <a:gd name="connsiteX1" fmla="*/ 1923402 w 3875002"/>
                <a:gd name="connsiteY1" fmla="*/ 110427 h 2797493"/>
                <a:gd name="connsiteX2" fmla="*/ 1886591 w 3875002"/>
                <a:gd name="connsiteY2" fmla="*/ 138034 h 2797493"/>
                <a:gd name="connsiteX3" fmla="*/ 1766957 w 3875002"/>
                <a:gd name="connsiteY3" fmla="*/ 294473 h 2797493"/>
                <a:gd name="connsiteX4" fmla="*/ 1730146 w 3875002"/>
                <a:gd name="connsiteY4" fmla="*/ 386496 h 2797493"/>
                <a:gd name="connsiteX5" fmla="*/ 1720943 w 3875002"/>
                <a:gd name="connsiteY5" fmla="*/ 423305 h 2797493"/>
                <a:gd name="connsiteX6" fmla="*/ 1711741 w 3875002"/>
                <a:gd name="connsiteY6" fmla="*/ 450912 h 2797493"/>
                <a:gd name="connsiteX7" fmla="*/ 1720943 w 3875002"/>
                <a:gd name="connsiteY7" fmla="*/ 763789 h 2797493"/>
                <a:gd name="connsiteX8" fmla="*/ 1739349 w 3875002"/>
                <a:gd name="connsiteY8" fmla="*/ 800598 h 2797493"/>
                <a:gd name="connsiteX9" fmla="*/ 1748551 w 3875002"/>
                <a:gd name="connsiteY9" fmla="*/ 828205 h 2797493"/>
                <a:gd name="connsiteX10" fmla="*/ 1757754 w 3875002"/>
                <a:gd name="connsiteY10" fmla="*/ 947835 h 2797493"/>
                <a:gd name="connsiteX11" fmla="*/ 1766957 w 3875002"/>
                <a:gd name="connsiteY11" fmla="*/ 1012251 h 2797493"/>
                <a:gd name="connsiteX12" fmla="*/ 1757754 w 3875002"/>
                <a:gd name="connsiteY12" fmla="*/ 1159487 h 2797493"/>
                <a:gd name="connsiteX13" fmla="*/ 1739349 w 3875002"/>
                <a:gd name="connsiteY13" fmla="*/ 1187094 h 2797493"/>
                <a:gd name="connsiteX14" fmla="*/ 1693335 w 3875002"/>
                <a:gd name="connsiteY14" fmla="*/ 1223903 h 2797493"/>
                <a:gd name="connsiteX15" fmla="*/ 1647322 w 3875002"/>
                <a:gd name="connsiteY15" fmla="*/ 1260712 h 2797493"/>
                <a:gd name="connsiteX16" fmla="*/ 1610511 w 3875002"/>
                <a:gd name="connsiteY16" fmla="*/ 1288319 h 2797493"/>
                <a:gd name="connsiteX17" fmla="*/ 1518485 w 3875002"/>
                <a:gd name="connsiteY17" fmla="*/ 1306724 h 2797493"/>
                <a:gd name="connsiteX18" fmla="*/ 1343634 w 3875002"/>
                <a:gd name="connsiteY18" fmla="*/ 1325128 h 2797493"/>
                <a:gd name="connsiteX19" fmla="*/ 1306823 w 3875002"/>
                <a:gd name="connsiteY19" fmla="*/ 1334331 h 2797493"/>
                <a:gd name="connsiteX20" fmla="*/ 1223999 w 3875002"/>
                <a:gd name="connsiteY20" fmla="*/ 1352735 h 2797493"/>
                <a:gd name="connsiteX21" fmla="*/ 1187189 w 3875002"/>
                <a:gd name="connsiteY21" fmla="*/ 1361937 h 2797493"/>
                <a:gd name="connsiteX22" fmla="*/ 1113567 w 3875002"/>
                <a:gd name="connsiteY22" fmla="*/ 1398747 h 2797493"/>
                <a:gd name="connsiteX23" fmla="*/ 1085959 w 3875002"/>
                <a:gd name="connsiteY23" fmla="*/ 1407949 h 2797493"/>
                <a:gd name="connsiteX24" fmla="*/ 1030743 w 3875002"/>
                <a:gd name="connsiteY24" fmla="*/ 1435556 h 2797493"/>
                <a:gd name="connsiteX25" fmla="*/ 984730 w 3875002"/>
                <a:gd name="connsiteY25" fmla="*/ 1463162 h 2797493"/>
                <a:gd name="connsiteX26" fmla="*/ 874298 w 3875002"/>
                <a:gd name="connsiteY26" fmla="*/ 1509174 h 2797493"/>
                <a:gd name="connsiteX27" fmla="*/ 174895 w 3875002"/>
                <a:gd name="connsiteY27" fmla="*/ 1242308 h 2797493"/>
                <a:gd name="connsiteX28" fmla="*/ 745461 w 3875002"/>
                <a:gd name="connsiteY28" fmla="*/ 1591994 h 2797493"/>
                <a:gd name="connsiteX29" fmla="*/ 681042 w 3875002"/>
                <a:gd name="connsiteY29" fmla="*/ 1711624 h 2797493"/>
                <a:gd name="connsiteX30" fmla="*/ 73666 w 3875002"/>
                <a:gd name="connsiteY30" fmla="*/ 1334330 h 2797493"/>
                <a:gd name="connsiteX31" fmla="*/ 625826 w 3875002"/>
                <a:gd name="connsiteY31" fmla="*/ 1932479 h 2797493"/>
                <a:gd name="connsiteX32" fmla="*/ 607421 w 3875002"/>
                <a:gd name="connsiteY32" fmla="*/ 1969288 h 2797493"/>
                <a:gd name="connsiteX33" fmla="*/ 55261 w 3875002"/>
                <a:gd name="connsiteY33" fmla="*/ 1720826 h 2797493"/>
                <a:gd name="connsiteX34" fmla="*/ 561407 w 3875002"/>
                <a:gd name="connsiteY34" fmla="*/ 2116524 h 2797493"/>
                <a:gd name="connsiteX35" fmla="*/ 533799 w 3875002"/>
                <a:gd name="connsiteY35" fmla="*/ 2180940 h 2797493"/>
                <a:gd name="connsiteX36" fmla="*/ 45 w 3875002"/>
                <a:gd name="connsiteY36" fmla="*/ 2098120 h 2797493"/>
                <a:gd name="connsiteX37" fmla="*/ 506191 w 3875002"/>
                <a:gd name="connsiteY37" fmla="*/ 2282166 h 2797493"/>
                <a:gd name="connsiteX38" fmla="*/ 496989 w 3875002"/>
                <a:gd name="connsiteY38" fmla="*/ 2318975 h 2797493"/>
                <a:gd name="connsiteX39" fmla="*/ 515394 w 3875002"/>
                <a:gd name="connsiteY39" fmla="*/ 2549032 h 2797493"/>
                <a:gd name="connsiteX40" fmla="*/ 533799 w 3875002"/>
                <a:gd name="connsiteY40" fmla="*/ 2576639 h 2797493"/>
                <a:gd name="connsiteX41" fmla="*/ 625826 w 3875002"/>
                <a:gd name="connsiteY41" fmla="*/ 2659459 h 2797493"/>
                <a:gd name="connsiteX42" fmla="*/ 653434 w 3875002"/>
                <a:gd name="connsiteY42" fmla="*/ 2677864 h 2797493"/>
                <a:gd name="connsiteX43" fmla="*/ 681042 w 3875002"/>
                <a:gd name="connsiteY43" fmla="*/ 2687066 h 2797493"/>
                <a:gd name="connsiteX44" fmla="*/ 773069 w 3875002"/>
                <a:gd name="connsiteY44" fmla="*/ 2733077 h 2797493"/>
                <a:gd name="connsiteX45" fmla="*/ 828285 w 3875002"/>
                <a:gd name="connsiteY45" fmla="*/ 2760684 h 2797493"/>
                <a:gd name="connsiteX46" fmla="*/ 938717 w 3875002"/>
                <a:gd name="connsiteY46" fmla="*/ 2769886 h 2797493"/>
                <a:gd name="connsiteX47" fmla="*/ 1021541 w 3875002"/>
                <a:gd name="connsiteY47" fmla="*/ 2788291 h 2797493"/>
                <a:gd name="connsiteX48" fmla="*/ 1113567 w 3875002"/>
                <a:gd name="connsiteY48" fmla="*/ 2797493 h 2797493"/>
                <a:gd name="connsiteX49" fmla="*/ 1895794 w 3875002"/>
                <a:gd name="connsiteY49" fmla="*/ 2788291 h 2797493"/>
                <a:gd name="connsiteX50" fmla="*/ 2438751 w 3875002"/>
                <a:gd name="connsiteY50" fmla="*/ 2769886 h 2797493"/>
                <a:gd name="connsiteX51" fmla="*/ 2714831 w 3875002"/>
                <a:gd name="connsiteY51" fmla="*/ 2742280 h 2797493"/>
                <a:gd name="connsiteX52" fmla="*/ 2760845 w 3875002"/>
                <a:gd name="connsiteY52" fmla="*/ 2733077 h 2797493"/>
                <a:gd name="connsiteX53" fmla="*/ 2898885 w 3875002"/>
                <a:gd name="connsiteY53" fmla="*/ 2677864 h 2797493"/>
                <a:gd name="connsiteX54" fmla="*/ 2944898 w 3875002"/>
                <a:gd name="connsiteY54" fmla="*/ 2659459 h 2797493"/>
                <a:gd name="connsiteX55" fmla="*/ 3027722 w 3875002"/>
                <a:gd name="connsiteY55" fmla="*/ 2641054 h 2797493"/>
                <a:gd name="connsiteX56" fmla="*/ 3055330 w 3875002"/>
                <a:gd name="connsiteY56" fmla="*/ 2631852 h 2797493"/>
                <a:gd name="connsiteX57" fmla="*/ 3101344 w 3875002"/>
                <a:gd name="connsiteY57" fmla="*/ 2622650 h 2797493"/>
                <a:gd name="connsiteX58" fmla="*/ 3184168 w 3875002"/>
                <a:gd name="connsiteY58" fmla="*/ 2567436 h 2797493"/>
                <a:gd name="connsiteX59" fmla="*/ 3211776 w 3875002"/>
                <a:gd name="connsiteY59" fmla="*/ 2549032 h 2797493"/>
                <a:gd name="connsiteX60" fmla="*/ 3239384 w 3875002"/>
                <a:gd name="connsiteY60" fmla="*/ 2539829 h 2797493"/>
                <a:gd name="connsiteX61" fmla="*/ 3303802 w 3875002"/>
                <a:gd name="connsiteY61" fmla="*/ 2493818 h 2797493"/>
                <a:gd name="connsiteX62" fmla="*/ 3395829 w 3875002"/>
                <a:gd name="connsiteY62" fmla="*/ 2392593 h 2797493"/>
                <a:gd name="connsiteX63" fmla="*/ 3487856 w 3875002"/>
                <a:gd name="connsiteY63" fmla="*/ 2291368 h 2797493"/>
                <a:gd name="connsiteX64" fmla="*/ 3552274 w 3875002"/>
                <a:gd name="connsiteY64" fmla="*/ 2208547 h 2797493"/>
                <a:gd name="connsiteX65" fmla="*/ 3598288 w 3875002"/>
                <a:gd name="connsiteY65" fmla="*/ 2153334 h 2797493"/>
                <a:gd name="connsiteX66" fmla="*/ 3607490 w 3875002"/>
                <a:gd name="connsiteY66" fmla="*/ 2116524 h 2797493"/>
                <a:gd name="connsiteX67" fmla="*/ 3625896 w 3875002"/>
                <a:gd name="connsiteY67" fmla="*/ 2079715 h 2797493"/>
                <a:gd name="connsiteX68" fmla="*/ 3635098 w 3875002"/>
                <a:gd name="connsiteY68" fmla="*/ 2052108 h 2797493"/>
                <a:gd name="connsiteX69" fmla="*/ 3662706 w 3875002"/>
                <a:gd name="connsiteY69" fmla="*/ 2015299 h 2797493"/>
                <a:gd name="connsiteX70" fmla="*/ 3699517 w 3875002"/>
                <a:gd name="connsiteY70" fmla="*/ 1877265 h 2797493"/>
                <a:gd name="connsiteX71" fmla="*/ 3717922 w 3875002"/>
                <a:gd name="connsiteY71" fmla="*/ 1822051 h 2797493"/>
                <a:gd name="connsiteX72" fmla="*/ 3745530 w 3875002"/>
                <a:gd name="connsiteY72" fmla="*/ 1776040 h 2797493"/>
                <a:gd name="connsiteX73" fmla="*/ 3782341 w 3875002"/>
                <a:gd name="connsiteY73" fmla="*/ 1674815 h 2797493"/>
                <a:gd name="connsiteX74" fmla="*/ 3800746 w 3875002"/>
                <a:gd name="connsiteY74" fmla="*/ 1628804 h 2797493"/>
                <a:gd name="connsiteX75" fmla="*/ 3846760 w 3875002"/>
                <a:gd name="connsiteY75" fmla="*/ 1564388 h 2797493"/>
                <a:gd name="connsiteX76" fmla="*/ 3855962 w 3875002"/>
                <a:gd name="connsiteY76" fmla="*/ 1527578 h 2797493"/>
                <a:gd name="connsiteX77" fmla="*/ 3874368 w 3875002"/>
                <a:gd name="connsiteY77" fmla="*/ 1472365 h 2797493"/>
                <a:gd name="connsiteX78" fmla="*/ 3865165 w 3875002"/>
                <a:gd name="connsiteY78" fmla="*/ 1058262 h 2797493"/>
                <a:gd name="connsiteX79" fmla="*/ 3828354 w 3875002"/>
                <a:gd name="connsiteY79" fmla="*/ 957037 h 2797493"/>
                <a:gd name="connsiteX80" fmla="*/ 3819152 w 3875002"/>
                <a:gd name="connsiteY80" fmla="*/ 920228 h 2797493"/>
                <a:gd name="connsiteX81" fmla="*/ 3791544 w 3875002"/>
                <a:gd name="connsiteY81" fmla="*/ 846610 h 2797493"/>
                <a:gd name="connsiteX82" fmla="*/ 3763936 w 3875002"/>
                <a:gd name="connsiteY82" fmla="*/ 800598 h 2797493"/>
                <a:gd name="connsiteX83" fmla="*/ 3690314 w 3875002"/>
                <a:gd name="connsiteY83" fmla="*/ 680969 h 2797493"/>
                <a:gd name="connsiteX84" fmla="*/ 3653504 w 3875002"/>
                <a:gd name="connsiteY84" fmla="*/ 607350 h 2797493"/>
                <a:gd name="connsiteX85" fmla="*/ 3598288 w 3875002"/>
                <a:gd name="connsiteY85" fmla="*/ 533732 h 2797493"/>
                <a:gd name="connsiteX86" fmla="*/ 3570680 w 3875002"/>
                <a:gd name="connsiteY86" fmla="*/ 487721 h 2797493"/>
                <a:gd name="connsiteX87" fmla="*/ 3524666 w 3875002"/>
                <a:gd name="connsiteY87" fmla="*/ 450912 h 2797493"/>
                <a:gd name="connsiteX88" fmla="*/ 3497058 w 3875002"/>
                <a:gd name="connsiteY88" fmla="*/ 423305 h 2797493"/>
                <a:gd name="connsiteX89" fmla="*/ 3451045 w 3875002"/>
                <a:gd name="connsiteY89" fmla="*/ 368091 h 2797493"/>
                <a:gd name="connsiteX90" fmla="*/ 3414234 w 3875002"/>
                <a:gd name="connsiteY90" fmla="*/ 340484 h 2797493"/>
                <a:gd name="connsiteX91" fmla="*/ 3303802 w 3875002"/>
                <a:gd name="connsiteY91" fmla="*/ 276068 h 2797493"/>
                <a:gd name="connsiteX92" fmla="*/ 3276194 w 3875002"/>
                <a:gd name="connsiteY92" fmla="*/ 266866 h 2797493"/>
                <a:gd name="connsiteX93" fmla="*/ 3147357 w 3875002"/>
                <a:gd name="connsiteY93" fmla="*/ 220855 h 2797493"/>
                <a:gd name="connsiteX94" fmla="*/ 3082938 w 3875002"/>
                <a:gd name="connsiteY94" fmla="*/ 202450 h 2797493"/>
                <a:gd name="connsiteX95" fmla="*/ 2990912 w 3875002"/>
                <a:gd name="connsiteY95" fmla="*/ 184045 h 2797493"/>
                <a:gd name="connsiteX96" fmla="*/ 2954101 w 3875002"/>
                <a:gd name="connsiteY96" fmla="*/ 174843 h 2797493"/>
                <a:gd name="connsiteX97" fmla="*/ 2926493 w 3875002"/>
                <a:gd name="connsiteY97" fmla="*/ 156439 h 2797493"/>
                <a:gd name="connsiteX98" fmla="*/ 2816061 w 3875002"/>
                <a:gd name="connsiteY98" fmla="*/ 128832 h 2797493"/>
                <a:gd name="connsiteX99" fmla="*/ 2696426 w 3875002"/>
                <a:gd name="connsiteY99" fmla="*/ 73618 h 2797493"/>
                <a:gd name="connsiteX100" fmla="*/ 2632007 w 3875002"/>
                <a:gd name="connsiteY100" fmla="*/ 46011 h 2797493"/>
                <a:gd name="connsiteX101" fmla="*/ 2576791 w 3875002"/>
                <a:gd name="connsiteY101" fmla="*/ 36809 h 2797493"/>
                <a:gd name="connsiteX102" fmla="*/ 2549183 w 3875002"/>
                <a:gd name="connsiteY102" fmla="*/ 27607 h 2797493"/>
                <a:gd name="connsiteX103" fmla="*/ 2493967 w 3875002"/>
                <a:gd name="connsiteY103" fmla="*/ 18404 h 2797493"/>
                <a:gd name="connsiteX104" fmla="*/ 2420346 w 3875002"/>
                <a:gd name="connsiteY104" fmla="*/ 0 h 2797493"/>
                <a:gd name="connsiteX105" fmla="*/ 2199482 w 3875002"/>
                <a:gd name="connsiteY105" fmla="*/ 9202 h 2797493"/>
                <a:gd name="connsiteX106" fmla="*/ 2144266 w 3875002"/>
                <a:gd name="connsiteY106" fmla="*/ 27607 h 2797493"/>
                <a:gd name="connsiteX107" fmla="*/ 2107455 w 3875002"/>
                <a:gd name="connsiteY107" fmla="*/ 46011 h 2797493"/>
                <a:gd name="connsiteX0" fmla="*/ 1969415 w 3875002"/>
                <a:gd name="connsiteY0" fmla="*/ 92023 h 2797493"/>
                <a:gd name="connsiteX1" fmla="*/ 1923402 w 3875002"/>
                <a:gd name="connsiteY1" fmla="*/ 110427 h 2797493"/>
                <a:gd name="connsiteX2" fmla="*/ 1886591 w 3875002"/>
                <a:gd name="connsiteY2" fmla="*/ 138034 h 2797493"/>
                <a:gd name="connsiteX3" fmla="*/ 1766957 w 3875002"/>
                <a:gd name="connsiteY3" fmla="*/ 294473 h 2797493"/>
                <a:gd name="connsiteX4" fmla="*/ 1730146 w 3875002"/>
                <a:gd name="connsiteY4" fmla="*/ 386496 h 2797493"/>
                <a:gd name="connsiteX5" fmla="*/ 1720943 w 3875002"/>
                <a:gd name="connsiteY5" fmla="*/ 423305 h 2797493"/>
                <a:gd name="connsiteX6" fmla="*/ 1711741 w 3875002"/>
                <a:gd name="connsiteY6" fmla="*/ 450912 h 2797493"/>
                <a:gd name="connsiteX7" fmla="*/ 1720943 w 3875002"/>
                <a:gd name="connsiteY7" fmla="*/ 763789 h 2797493"/>
                <a:gd name="connsiteX8" fmla="*/ 1739349 w 3875002"/>
                <a:gd name="connsiteY8" fmla="*/ 800598 h 2797493"/>
                <a:gd name="connsiteX9" fmla="*/ 1748551 w 3875002"/>
                <a:gd name="connsiteY9" fmla="*/ 828205 h 2797493"/>
                <a:gd name="connsiteX10" fmla="*/ 1757754 w 3875002"/>
                <a:gd name="connsiteY10" fmla="*/ 947835 h 2797493"/>
                <a:gd name="connsiteX11" fmla="*/ 1766957 w 3875002"/>
                <a:gd name="connsiteY11" fmla="*/ 1012251 h 2797493"/>
                <a:gd name="connsiteX12" fmla="*/ 1757754 w 3875002"/>
                <a:gd name="connsiteY12" fmla="*/ 1159487 h 2797493"/>
                <a:gd name="connsiteX13" fmla="*/ 1739349 w 3875002"/>
                <a:gd name="connsiteY13" fmla="*/ 1187094 h 2797493"/>
                <a:gd name="connsiteX14" fmla="*/ 1693335 w 3875002"/>
                <a:gd name="connsiteY14" fmla="*/ 1223903 h 2797493"/>
                <a:gd name="connsiteX15" fmla="*/ 1647322 w 3875002"/>
                <a:gd name="connsiteY15" fmla="*/ 1260712 h 2797493"/>
                <a:gd name="connsiteX16" fmla="*/ 1610511 w 3875002"/>
                <a:gd name="connsiteY16" fmla="*/ 1288319 h 2797493"/>
                <a:gd name="connsiteX17" fmla="*/ 1518485 w 3875002"/>
                <a:gd name="connsiteY17" fmla="*/ 1306724 h 2797493"/>
                <a:gd name="connsiteX18" fmla="*/ 1343634 w 3875002"/>
                <a:gd name="connsiteY18" fmla="*/ 1325128 h 2797493"/>
                <a:gd name="connsiteX19" fmla="*/ 1306823 w 3875002"/>
                <a:gd name="connsiteY19" fmla="*/ 1334331 h 2797493"/>
                <a:gd name="connsiteX20" fmla="*/ 1223999 w 3875002"/>
                <a:gd name="connsiteY20" fmla="*/ 1352735 h 2797493"/>
                <a:gd name="connsiteX21" fmla="*/ 1187189 w 3875002"/>
                <a:gd name="connsiteY21" fmla="*/ 1361937 h 2797493"/>
                <a:gd name="connsiteX22" fmla="*/ 1113567 w 3875002"/>
                <a:gd name="connsiteY22" fmla="*/ 1398747 h 2797493"/>
                <a:gd name="connsiteX23" fmla="*/ 1085959 w 3875002"/>
                <a:gd name="connsiteY23" fmla="*/ 1407949 h 2797493"/>
                <a:gd name="connsiteX24" fmla="*/ 1030743 w 3875002"/>
                <a:gd name="connsiteY24" fmla="*/ 1435556 h 2797493"/>
                <a:gd name="connsiteX25" fmla="*/ 543002 w 3875002"/>
                <a:gd name="connsiteY25" fmla="*/ 1205498 h 2797493"/>
                <a:gd name="connsiteX26" fmla="*/ 874298 w 3875002"/>
                <a:gd name="connsiteY26" fmla="*/ 1509174 h 2797493"/>
                <a:gd name="connsiteX27" fmla="*/ 174895 w 3875002"/>
                <a:gd name="connsiteY27" fmla="*/ 1242308 h 2797493"/>
                <a:gd name="connsiteX28" fmla="*/ 745461 w 3875002"/>
                <a:gd name="connsiteY28" fmla="*/ 1591994 h 2797493"/>
                <a:gd name="connsiteX29" fmla="*/ 681042 w 3875002"/>
                <a:gd name="connsiteY29" fmla="*/ 1711624 h 2797493"/>
                <a:gd name="connsiteX30" fmla="*/ 73666 w 3875002"/>
                <a:gd name="connsiteY30" fmla="*/ 1334330 h 2797493"/>
                <a:gd name="connsiteX31" fmla="*/ 625826 w 3875002"/>
                <a:gd name="connsiteY31" fmla="*/ 1932479 h 2797493"/>
                <a:gd name="connsiteX32" fmla="*/ 607421 w 3875002"/>
                <a:gd name="connsiteY32" fmla="*/ 1969288 h 2797493"/>
                <a:gd name="connsiteX33" fmla="*/ 55261 w 3875002"/>
                <a:gd name="connsiteY33" fmla="*/ 1720826 h 2797493"/>
                <a:gd name="connsiteX34" fmla="*/ 561407 w 3875002"/>
                <a:gd name="connsiteY34" fmla="*/ 2116524 h 2797493"/>
                <a:gd name="connsiteX35" fmla="*/ 533799 w 3875002"/>
                <a:gd name="connsiteY35" fmla="*/ 2180940 h 2797493"/>
                <a:gd name="connsiteX36" fmla="*/ 45 w 3875002"/>
                <a:gd name="connsiteY36" fmla="*/ 2098120 h 2797493"/>
                <a:gd name="connsiteX37" fmla="*/ 506191 w 3875002"/>
                <a:gd name="connsiteY37" fmla="*/ 2282166 h 2797493"/>
                <a:gd name="connsiteX38" fmla="*/ 496989 w 3875002"/>
                <a:gd name="connsiteY38" fmla="*/ 2318975 h 2797493"/>
                <a:gd name="connsiteX39" fmla="*/ 515394 w 3875002"/>
                <a:gd name="connsiteY39" fmla="*/ 2549032 h 2797493"/>
                <a:gd name="connsiteX40" fmla="*/ 533799 w 3875002"/>
                <a:gd name="connsiteY40" fmla="*/ 2576639 h 2797493"/>
                <a:gd name="connsiteX41" fmla="*/ 625826 w 3875002"/>
                <a:gd name="connsiteY41" fmla="*/ 2659459 h 2797493"/>
                <a:gd name="connsiteX42" fmla="*/ 653434 w 3875002"/>
                <a:gd name="connsiteY42" fmla="*/ 2677864 h 2797493"/>
                <a:gd name="connsiteX43" fmla="*/ 681042 w 3875002"/>
                <a:gd name="connsiteY43" fmla="*/ 2687066 h 2797493"/>
                <a:gd name="connsiteX44" fmla="*/ 773069 w 3875002"/>
                <a:gd name="connsiteY44" fmla="*/ 2733077 h 2797493"/>
                <a:gd name="connsiteX45" fmla="*/ 828285 w 3875002"/>
                <a:gd name="connsiteY45" fmla="*/ 2760684 h 2797493"/>
                <a:gd name="connsiteX46" fmla="*/ 938717 w 3875002"/>
                <a:gd name="connsiteY46" fmla="*/ 2769886 h 2797493"/>
                <a:gd name="connsiteX47" fmla="*/ 1021541 w 3875002"/>
                <a:gd name="connsiteY47" fmla="*/ 2788291 h 2797493"/>
                <a:gd name="connsiteX48" fmla="*/ 1113567 w 3875002"/>
                <a:gd name="connsiteY48" fmla="*/ 2797493 h 2797493"/>
                <a:gd name="connsiteX49" fmla="*/ 1895794 w 3875002"/>
                <a:gd name="connsiteY49" fmla="*/ 2788291 h 2797493"/>
                <a:gd name="connsiteX50" fmla="*/ 2438751 w 3875002"/>
                <a:gd name="connsiteY50" fmla="*/ 2769886 h 2797493"/>
                <a:gd name="connsiteX51" fmla="*/ 2714831 w 3875002"/>
                <a:gd name="connsiteY51" fmla="*/ 2742280 h 2797493"/>
                <a:gd name="connsiteX52" fmla="*/ 2760845 w 3875002"/>
                <a:gd name="connsiteY52" fmla="*/ 2733077 h 2797493"/>
                <a:gd name="connsiteX53" fmla="*/ 2898885 w 3875002"/>
                <a:gd name="connsiteY53" fmla="*/ 2677864 h 2797493"/>
                <a:gd name="connsiteX54" fmla="*/ 2944898 w 3875002"/>
                <a:gd name="connsiteY54" fmla="*/ 2659459 h 2797493"/>
                <a:gd name="connsiteX55" fmla="*/ 3027722 w 3875002"/>
                <a:gd name="connsiteY55" fmla="*/ 2641054 h 2797493"/>
                <a:gd name="connsiteX56" fmla="*/ 3055330 w 3875002"/>
                <a:gd name="connsiteY56" fmla="*/ 2631852 h 2797493"/>
                <a:gd name="connsiteX57" fmla="*/ 3101344 w 3875002"/>
                <a:gd name="connsiteY57" fmla="*/ 2622650 h 2797493"/>
                <a:gd name="connsiteX58" fmla="*/ 3184168 w 3875002"/>
                <a:gd name="connsiteY58" fmla="*/ 2567436 h 2797493"/>
                <a:gd name="connsiteX59" fmla="*/ 3211776 w 3875002"/>
                <a:gd name="connsiteY59" fmla="*/ 2549032 h 2797493"/>
                <a:gd name="connsiteX60" fmla="*/ 3239384 w 3875002"/>
                <a:gd name="connsiteY60" fmla="*/ 2539829 h 2797493"/>
                <a:gd name="connsiteX61" fmla="*/ 3303802 w 3875002"/>
                <a:gd name="connsiteY61" fmla="*/ 2493818 h 2797493"/>
                <a:gd name="connsiteX62" fmla="*/ 3395829 w 3875002"/>
                <a:gd name="connsiteY62" fmla="*/ 2392593 h 2797493"/>
                <a:gd name="connsiteX63" fmla="*/ 3487856 w 3875002"/>
                <a:gd name="connsiteY63" fmla="*/ 2291368 h 2797493"/>
                <a:gd name="connsiteX64" fmla="*/ 3552274 w 3875002"/>
                <a:gd name="connsiteY64" fmla="*/ 2208547 h 2797493"/>
                <a:gd name="connsiteX65" fmla="*/ 3598288 w 3875002"/>
                <a:gd name="connsiteY65" fmla="*/ 2153334 h 2797493"/>
                <a:gd name="connsiteX66" fmla="*/ 3607490 w 3875002"/>
                <a:gd name="connsiteY66" fmla="*/ 2116524 h 2797493"/>
                <a:gd name="connsiteX67" fmla="*/ 3625896 w 3875002"/>
                <a:gd name="connsiteY67" fmla="*/ 2079715 h 2797493"/>
                <a:gd name="connsiteX68" fmla="*/ 3635098 w 3875002"/>
                <a:gd name="connsiteY68" fmla="*/ 2052108 h 2797493"/>
                <a:gd name="connsiteX69" fmla="*/ 3662706 w 3875002"/>
                <a:gd name="connsiteY69" fmla="*/ 2015299 h 2797493"/>
                <a:gd name="connsiteX70" fmla="*/ 3699517 w 3875002"/>
                <a:gd name="connsiteY70" fmla="*/ 1877265 h 2797493"/>
                <a:gd name="connsiteX71" fmla="*/ 3717922 w 3875002"/>
                <a:gd name="connsiteY71" fmla="*/ 1822051 h 2797493"/>
                <a:gd name="connsiteX72" fmla="*/ 3745530 w 3875002"/>
                <a:gd name="connsiteY72" fmla="*/ 1776040 h 2797493"/>
                <a:gd name="connsiteX73" fmla="*/ 3782341 w 3875002"/>
                <a:gd name="connsiteY73" fmla="*/ 1674815 h 2797493"/>
                <a:gd name="connsiteX74" fmla="*/ 3800746 w 3875002"/>
                <a:gd name="connsiteY74" fmla="*/ 1628804 h 2797493"/>
                <a:gd name="connsiteX75" fmla="*/ 3846760 w 3875002"/>
                <a:gd name="connsiteY75" fmla="*/ 1564388 h 2797493"/>
                <a:gd name="connsiteX76" fmla="*/ 3855962 w 3875002"/>
                <a:gd name="connsiteY76" fmla="*/ 1527578 h 2797493"/>
                <a:gd name="connsiteX77" fmla="*/ 3874368 w 3875002"/>
                <a:gd name="connsiteY77" fmla="*/ 1472365 h 2797493"/>
                <a:gd name="connsiteX78" fmla="*/ 3865165 w 3875002"/>
                <a:gd name="connsiteY78" fmla="*/ 1058262 h 2797493"/>
                <a:gd name="connsiteX79" fmla="*/ 3828354 w 3875002"/>
                <a:gd name="connsiteY79" fmla="*/ 957037 h 2797493"/>
                <a:gd name="connsiteX80" fmla="*/ 3819152 w 3875002"/>
                <a:gd name="connsiteY80" fmla="*/ 920228 h 2797493"/>
                <a:gd name="connsiteX81" fmla="*/ 3791544 w 3875002"/>
                <a:gd name="connsiteY81" fmla="*/ 846610 h 2797493"/>
                <a:gd name="connsiteX82" fmla="*/ 3763936 w 3875002"/>
                <a:gd name="connsiteY82" fmla="*/ 800598 h 2797493"/>
                <a:gd name="connsiteX83" fmla="*/ 3690314 w 3875002"/>
                <a:gd name="connsiteY83" fmla="*/ 680969 h 2797493"/>
                <a:gd name="connsiteX84" fmla="*/ 3653504 w 3875002"/>
                <a:gd name="connsiteY84" fmla="*/ 607350 h 2797493"/>
                <a:gd name="connsiteX85" fmla="*/ 3598288 w 3875002"/>
                <a:gd name="connsiteY85" fmla="*/ 533732 h 2797493"/>
                <a:gd name="connsiteX86" fmla="*/ 3570680 w 3875002"/>
                <a:gd name="connsiteY86" fmla="*/ 487721 h 2797493"/>
                <a:gd name="connsiteX87" fmla="*/ 3524666 w 3875002"/>
                <a:gd name="connsiteY87" fmla="*/ 450912 h 2797493"/>
                <a:gd name="connsiteX88" fmla="*/ 3497058 w 3875002"/>
                <a:gd name="connsiteY88" fmla="*/ 423305 h 2797493"/>
                <a:gd name="connsiteX89" fmla="*/ 3451045 w 3875002"/>
                <a:gd name="connsiteY89" fmla="*/ 368091 h 2797493"/>
                <a:gd name="connsiteX90" fmla="*/ 3414234 w 3875002"/>
                <a:gd name="connsiteY90" fmla="*/ 340484 h 2797493"/>
                <a:gd name="connsiteX91" fmla="*/ 3303802 w 3875002"/>
                <a:gd name="connsiteY91" fmla="*/ 276068 h 2797493"/>
                <a:gd name="connsiteX92" fmla="*/ 3276194 w 3875002"/>
                <a:gd name="connsiteY92" fmla="*/ 266866 h 2797493"/>
                <a:gd name="connsiteX93" fmla="*/ 3147357 w 3875002"/>
                <a:gd name="connsiteY93" fmla="*/ 220855 h 2797493"/>
                <a:gd name="connsiteX94" fmla="*/ 3082938 w 3875002"/>
                <a:gd name="connsiteY94" fmla="*/ 202450 h 2797493"/>
                <a:gd name="connsiteX95" fmla="*/ 2990912 w 3875002"/>
                <a:gd name="connsiteY95" fmla="*/ 184045 h 2797493"/>
                <a:gd name="connsiteX96" fmla="*/ 2954101 w 3875002"/>
                <a:gd name="connsiteY96" fmla="*/ 174843 h 2797493"/>
                <a:gd name="connsiteX97" fmla="*/ 2926493 w 3875002"/>
                <a:gd name="connsiteY97" fmla="*/ 156439 h 2797493"/>
                <a:gd name="connsiteX98" fmla="*/ 2816061 w 3875002"/>
                <a:gd name="connsiteY98" fmla="*/ 128832 h 2797493"/>
                <a:gd name="connsiteX99" fmla="*/ 2696426 w 3875002"/>
                <a:gd name="connsiteY99" fmla="*/ 73618 h 2797493"/>
                <a:gd name="connsiteX100" fmla="*/ 2632007 w 3875002"/>
                <a:gd name="connsiteY100" fmla="*/ 46011 h 2797493"/>
                <a:gd name="connsiteX101" fmla="*/ 2576791 w 3875002"/>
                <a:gd name="connsiteY101" fmla="*/ 36809 h 2797493"/>
                <a:gd name="connsiteX102" fmla="*/ 2549183 w 3875002"/>
                <a:gd name="connsiteY102" fmla="*/ 27607 h 2797493"/>
                <a:gd name="connsiteX103" fmla="*/ 2493967 w 3875002"/>
                <a:gd name="connsiteY103" fmla="*/ 18404 h 2797493"/>
                <a:gd name="connsiteX104" fmla="*/ 2420346 w 3875002"/>
                <a:gd name="connsiteY104" fmla="*/ 0 h 2797493"/>
                <a:gd name="connsiteX105" fmla="*/ 2199482 w 3875002"/>
                <a:gd name="connsiteY105" fmla="*/ 9202 h 2797493"/>
                <a:gd name="connsiteX106" fmla="*/ 2144266 w 3875002"/>
                <a:gd name="connsiteY106" fmla="*/ 27607 h 2797493"/>
                <a:gd name="connsiteX107" fmla="*/ 2107455 w 3875002"/>
                <a:gd name="connsiteY107" fmla="*/ 46011 h 2797493"/>
                <a:gd name="connsiteX0" fmla="*/ 1969415 w 3875002"/>
                <a:gd name="connsiteY0" fmla="*/ 92023 h 2797493"/>
                <a:gd name="connsiteX1" fmla="*/ 1923402 w 3875002"/>
                <a:gd name="connsiteY1" fmla="*/ 110427 h 2797493"/>
                <a:gd name="connsiteX2" fmla="*/ 1886591 w 3875002"/>
                <a:gd name="connsiteY2" fmla="*/ 138034 h 2797493"/>
                <a:gd name="connsiteX3" fmla="*/ 1766957 w 3875002"/>
                <a:gd name="connsiteY3" fmla="*/ 294473 h 2797493"/>
                <a:gd name="connsiteX4" fmla="*/ 1730146 w 3875002"/>
                <a:gd name="connsiteY4" fmla="*/ 386496 h 2797493"/>
                <a:gd name="connsiteX5" fmla="*/ 1720943 w 3875002"/>
                <a:gd name="connsiteY5" fmla="*/ 423305 h 2797493"/>
                <a:gd name="connsiteX6" fmla="*/ 1711741 w 3875002"/>
                <a:gd name="connsiteY6" fmla="*/ 450912 h 2797493"/>
                <a:gd name="connsiteX7" fmla="*/ 1720943 w 3875002"/>
                <a:gd name="connsiteY7" fmla="*/ 763789 h 2797493"/>
                <a:gd name="connsiteX8" fmla="*/ 1739349 w 3875002"/>
                <a:gd name="connsiteY8" fmla="*/ 800598 h 2797493"/>
                <a:gd name="connsiteX9" fmla="*/ 1748551 w 3875002"/>
                <a:gd name="connsiteY9" fmla="*/ 828205 h 2797493"/>
                <a:gd name="connsiteX10" fmla="*/ 1757754 w 3875002"/>
                <a:gd name="connsiteY10" fmla="*/ 947835 h 2797493"/>
                <a:gd name="connsiteX11" fmla="*/ 1766957 w 3875002"/>
                <a:gd name="connsiteY11" fmla="*/ 1012251 h 2797493"/>
                <a:gd name="connsiteX12" fmla="*/ 1757754 w 3875002"/>
                <a:gd name="connsiteY12" fmla="*/ 1159487 h 2797493"/>
                <a:gd name="connsiteX13" fmla="*/ 1739349 w 3875002"/>
                <a:gd name="connsiteY13" fmla="*/ 1187094 h 2797493"/>
                <a:gd name="connsiteX14" fmla="*/ 1693335 w 3875002"/>
                <a:gd name="connsiteY14" fmla="*/ 1223903 h 2797493"/>
                <a:gd name="connsiteX15" fmla="*/ 1647322 w 3875002"/>
                <a:gd name="connsiteY15" fmla="*/ 1260712 h 2797493"/>
                <a:gd name="connsiteX16" fmla="*/ 1610511 w 3875002"/>
                <a:gd name="connsiteY16" fmla="*/ 1288319 h 2797493"/>
                <a:gd name="connsiteX17" fmla="*/ 1518485 w 3875002"/>
                <a:gd name="connsiteY17" fmla="*/ 1306724 h 2797493"/>
                <a:gd name="connsiteX18" fmla="*/ 1343634 w 3875002"/>
                <a:gd name="connsiteY18" fmla="*/ 1325128 h 2797493"/>
                <a:gd name="connsiteX19" fmla="*/ 1306823 w 3875002"/>
                <a:gd name="connsiteY19" fmla="*/ 1334331 h 2797493"/>
                <a:gd name="connsiteX20" fmla="*/ 1223999 w 3875002"/>
                <a:gd name="connsiteY20" fmla="*/ 1352735 h 2797493"/>
                <a:gd name="connsiteX21" fmla="*/ 1187189 w 3875002"/>
                <a:gd name="connsiteY21" fmla="*/ 1361937 h 2797493"/>
                <a:gd name="connsiteX22" fmla="*/ 1113567 w 3875002"/>
                <a:gd name="connsiteY22" fmla="*/ 1398747 h 2797493"/>
                <a:gd name="connsiteX23" fmla="*/ 1085959 w 3875002"/>
                <a:gd name="connsiteY23" fmla="*/ 1407949 h 2797493"/>
                <a:gd name="connsiteX24" fmla="*/ 1030743 w 3875002"/>
                <a:gd name="connsiteY24" fmla="*/ 1435556 h 2797493"/>
                <a:gd name="connsiteX25" fmla="*/ 543002 w 3875002"/>
                <a:gd name="connsiteY25" fmla="*/ 1205498 h 2797493"/>
                <a:gd name="connsiteX26" fmla="*/ 496988 w 3875002"/>
                <a:gd name="connsiteY26" fmla="*/ 1279117 h 2797493"/>
                <a:gd name="connsiteX27" fmla="*/ 174895 w 3875002"/>
                <a:gd name="connsiteY27" fmla="*/ 1242308 h 2797493"/>
                <a:gd name="connsiteX28" fmla="*/ 745461 w 3875002"/>
                <a:gd name="connsiteY28" fmla="*/ 1591994 h 2797493"/>
                <a:gd name="connsiteX29" fmla="*/ 681042 w 3875002"/>
                <a:gd name="connsiteY29" fmla="*/ 1711624 h 2797493"/>
                <a:gd name="connsiteX30" fmla="*/ 73666 w 3875002"/>
                <a:gd name="connsiteY30" fmla="*/ 1334330 h 2797493"/>
                <a:gd name="connsiteX31" fmla="*/ 625826 w 3875002"/>
                <a:gd name="connsiteY31" fmla="*/ 1932479 h 2797493"/>
                <a:gd name="connsiteX32" fmla="*/ 607421 w 3875002"/>
                <a:gd name="connsiteY32" fmla="*/ 1969288 h 2797493"/>
                <a:gd name="connsiteX33" fmla="*/ 55261 w 3875002"/>
                <a:gd name="connsiteY33" fmla="*/ 1720826 h 2797493"/>
                <a:gd name="connsiteX34" fmla="*/ 561407 w 3875002"/>
                <a:gd name="connsiteY34" fmla="*/ 2116524 h 2797493"/>
                <a:gd name="connsiteX35" fmla="*/ 533799 w 3875002"/>
                <a:gd name="connsiteY35" fmla="*/ 2180940 h 2797493"/>
                <a:gd name="connsiteX36" fmla="*/ 45 w 3875002"/>
                <a:gd name="connsiteY36" fmla="*/ 2098120 h 2797493"/>
                <a:gd name="connsiteX37" fmla="*/ 506191 w 3875002"/>
                <a:gd name="connsiteY37" fmla="*/ 2282166 h 2797493"/>
                <a:gd name="connsiteX38" fmla="*/ 496989 w 3875002"/>
                <a:gd name="connsiteY38" fmla="*/ 2318975 h 2797493"/>
                <a:gd name="connsiteX39" fmla="*/ 515394 w 3875002"/>
                <a:gd name="connsiteY39" fmla="*/ 2549032 h 2797493"/>
                <a:gd name="connsiteX40" fmla="*/ 533799 w 3875002"/>
                <a:gd name="connsiteY40" fmla="*/ 2576639 h 2797493"/>
                <a:gd name="connsiteX41" fmla="*/ 625826 w 3875002"/>
                <a:gd name="connsiteY41" fmla="*/ 2659459 h 2797493"/>
                <a:gd name="connsiteX42" fmla="*/ 653434 w 3875002"/>
                <a:gd name="connsiteY42" fmla="*/ 2677864 h 2797493"/>
                <a:gd name="connsiteX43" fmla="*/ 681042 w 3875002"/>
                <a:gd name="connsiteY43" fmla="*/ 2687066 h 2797493"/>
                <a:gd name="connsiteX44" fmla="*/ 773069 w 3875002"/>
                <a:gd name="connsiteY44" fmla="*/ 2733077 h 2797493"/>
                <a:gd name="connsiteX45" fmla="*/ 828285 w 3875002"/>
                <a:gd name="connsiteY45" fmla="*/ 2760684 h 2797493"/>
                <a:gd name="connsiteX46" fmla="*/ 938717 w 3875002"/>
                <a:gd name="connsiteY46" fmla="*/ 2769886 h 2797493"/>
                <a:gd name="connsiteX47" fmla="*/ 1021541 w 3875002"/>
                <a:gd name="connsiteY47" fmla="*/ 2788291 h 2797493"/>
                <a:gd name="connsiteX48" fmla="*/ 1113567 w 3875002"/>
                <a:gd name="connsiteY48" fmla="*/ 2797493 h 2797493"/>
                <a:gd name="connsiteX49" fmla="*/ 1895794 w 3875002"/>
                <a:gd name="connsiteY49" fmla="*/ 2788291 h 2797493"/>
                <a:gd name="connsiteX50" fmla="*/ 2438751 w 3875002"/>
                <a:gd name="connsiteY50" fmla="*/ 2769886 h 2797493"/>
                <a:gd name="connsiteX51" fmla="*/ 2714831 w 3875002"/>
                <a:gd name="connsiteY51" fmla="*/ 2742280 h 2797493"/>
                <a:gd name="connsiteX52" fmla="*/ 2760845 w 3875002"/>
                <a:gd name="connsiteY52" fmla="*/ 2733077 h 2797493"/>
                <a:gd name="connsiteX53" fmla="*/ 2898885 w 3875002"/>
                <a:gd name="connsiteY53" fmla="*/ 2677864 h 2797493"/>
                <a:gd name="connsiteX54" fmla="*/ 2944898 w 3875002"/>
                <a:gd name="connsiteY54" fmla="*/ 2659459 h 2797493"/>
                <a:gd name="connsiteX55" fmla="*/ 3027722 w 3875002"/>
                <a:gd name="connsiteY55" fmla="*/ 2641054 h 2797493"/>
                <a:gd name="connsiteX56" fmla="*/ 3055330 w 3875002"/>
                <a:gd name="connsiteY56" fmla="*/ 2631852 h 2797493"/>
                <a:gd name="connsiteX57" fmla="*/ 3101344 w 3875002"/>
                <a:gd name="connsiteY57" fmla="*/ 2622650 h 2797493"/>
                <a:gd name="connsiteX58" fmla="*/ 3184168 w 3875002"/>
                <a:gd name="connsiteY58" fmla="*/ 2567436 h 2797493"/>
                <a:gd name="connsiteX59" fmla="*/ 3211776 w 3875002"/>
                <a:gd name="connsiteY59" fmla="*/ 2549032 h 2797493"/>
                <a:gd name="connsiteX60" fmla="*/ 3239384 w 3875002"/>
                <a:gd name="connsiteY60" fmla="*/ 2539829 h 2797493"/>
                <a:gd name="connsiteX61" fmla="*/ 3303802 w 3875002"/>
                <a:gd name="connsiteY61" fmla="*/ 2493818 h 2797493"/>
                <a:gd name="connsiteX62" fmla="*/ 3395829 w 3875002"/>
                <a:gd name="connsiteY62" fmla="*/ 2392593 h 2797493"/>
                <a:gd name="connsiteX63" fmla="*/ 3487856 w 3875002"/>
                <a:gd name="connsiteY63" fmla="*/ 2291368 h 2797493"/>
                <a:gd name="connsiteX64" fmla="*/ 3552274 w 3875002"/>
                <a:gd name="connsiteY64" fmla="*/ 2208547 h 2797493"/>
                <a:gd name="connsiteX65" fmla="*/ 3598288 w 3875002"/>
                <a:gd name="connsiteY65" fmla="*/ 2153334 h 2797493"/>
                <a:gd name="connsiteX66" fmla="*/ 3607490 w 3875002"/>
                <a:gd name="connsiteY66" fmla="*/ 2116524 h 2797493"/>
                <a:gd name="connsiteX67" fmla="*/ 3625896 w 3875002"/>
                <a:gd name="connsiteY67" fmla="*/ 2079715 h 2797493"/>
                <a:gd name="connsiteX68" fmla="*/ 3635098 w 3875002"/>
                <a:gd name="connsiteY68" fmla="*/ 2052108 h 2797493"/>
                <a:gd name="connsiteX69" fmla="*/ 3662706 w 3875002"/>
                <a:gd name="connsiteY69" fmla="*/ 2015299 h 2797493"/>
                <a:gd name="connsiteX70" fmla="*/ 3699517 w 3875002"/>
                <a:gd name="connsiteY70" fmla="*/ 1877265 h 2797493"/>
                <a:gd name="connsiteX71" fmla="*/ 3717922 w 3875002"/>
                <a:gd name="connsiteY71" fmla="*/ 1822051 h 2797493"/>
                <a:gd name="connsiteX72" fmla="*/ 3745530 w 3875002"/>
                <a:gd name="connsiteY72" fmla="*/ 1776040 h 2797493"/>
                <a:gd name="connsiteX73" fmla="*/ 3782341 w 3875002"/>
                <a:gd name="connsiteY73" fmla="*/ 1674815 h 2797493"/>
                <a:gd name="connsiteX74" fmla="*/ 3800746 w 3875002"/>
                <a:gd name="connsiteY74" fmla="*/ 1628804 h 2797493"/>
                <a:gd name="connsiteX75" fmla="*/ 3846760 w 3875002"/>
                <a:gd name="connsiteY75" fmla="*/ 1564388 h 2797493"/>
                <a:gd name="connsiteX76" fmla="*/ 3855962 w 3875002"/>
                <a:gd name="connsiteY76" fmla="*/ 1527578 h 2797493"/>
                <a:gd name="connsiteX77" fmla="*/ 3874368 w 3875002"/>
                <a:gd name="connsiteY77" fmla="*/ 1472365 h 2797493"/>
                <a:gd name="connsiteX78" fmla="*/ 3865165 w 3875002"/>
                <a:gd name="connsiteY78" fmla="*/ 1058262 h 2797493"/>
                <a:gd name="connsiteX79" fmla="*/ 3828354 w 3875002"/>
                <a:gd name="connsiteY79" fmla="*/ 957037 h 2797493"/>
                <a:gd name="connsiteX80" fmla="*/ 3819152 w 3875002"/>
                <a:gd name="connsiteY80" fmla="*/ 920228 h 2797493"/>
                <a:gd name="connsiteX81" fmla="*/ 3791544 w 3875002"/>
                <a:gd name="connsiteY81" fmla="*/ 846610 h 2797493"/>
                <a:gd name="connsiteX82" fmla="*/ 3763936 w 3875002"/>
                <a:gd name="connsiteY82" fmla="*/ 800598 h 2797493"/>
                <a:gd name="connsiteX83" fmla="*/ 3690314 w 3875002"/>
                <a:gd name="connsiteY83" fmla="*/ 680969 h 2797493"/>
                <a:gd name="connsiteX84" fmla="*/ 3653504 w 3875002"/>
                <a:gd name="connsiteY84" fmla="*/ 607350 h 2797493"/>
                <a:gd name="connsiteX85" fmla="*/ 3598288 w 3875002"/>
                <a:gd name="connsiteY85" fmla="*/ 533732 h 2797493"/>
                <a:gd name="connsiteX86" fmla="*/ 3570680 w 3875002"/>
                <a:gd name="connsiteY86" fmla="*/ 487721 h 2797493"/>
                <a:gd name="connsiteX87" fmla="*/ 3524666 w 3875002"/>
                <a:gd name="connsiteY87" fmla="*/ 450912 h 2797493"/>
                <a:gd name="connsiteX88" fmla="*/ 3497058 w 3875002"/>
                <a:gd name="connsiteY88" fmla="*/ 423305 h 2797493"/>
                <a:gd name="connsiteX89" fmla="*/ 3451045 w 3875002"/>
                <a:gd name="connsiteY89" fmla="*/ 368091 h 2797493"/>
                <a:gd name="connsiteX90" fmla="*/ 3414234 w 3875002"/>
                <a:gd name="connsiteY90" fmla="*/ 340484 h 2797493"/>
                <a:gd name="connsiteX91" fmla="*/ 3303802 w 3875002"/>
                <a:gd name="connsiteY91" fmla="*/ 276068 h 2797493"/>
                <a:gd name="connsiteX92" fmla="*/ 3276194 w 3875002"/>
                <a:gd name="connsiteY92" fmla="*/ 266866 h 2797493"/>
                <a:gd name="connsiteX93" fmla="*/ 3147357 w 3875002"/>
                <a:gd name="connsiteY93" fmla="*/ 220855 h 2797493"/>
                <a:gd name="connsiteX94" fmla="*/ 3082938 w 3875002"/>
                <a:gd name="connsiteY94" fmla="*/ 202450 h 2797493"/>
                <a:gd name="connsiteX95" fmla="*/ 2990912 w 3875002"/>
                <a:gd name="connsiteY95" fmla="*/ 184045 h 2797493"/>
                <a:gd name="connsiteX96" fmla="*/ 2954101 w 3875002"/>
                <a:gd name="connsiteY96" fmla="*/ 174843 h 2797493"/>
                <a:gd name="connsiteX97" fmla="*/ 2926493 w 3875002"/>
                <a:gd name="connsiteY97" fmla="*/ 156439 h 2797493"/>
                <a:gd name="connsiteX98" fmla="*/ 2816061 w 3875002"/>
                <a:gd name="connsiteY98" fmla="*/ 128832 h 2797493"/>
                <a:gd name="connsiteX99" fmla="*/ 2696426 w 3875002"/>
                <a:gd name="connsiteY99" fmla="*/ 73618 h 2797493"/>
                <a:gd name="connsiteX100" fmla="*/ 2632007 w 3875002"/>
                <a:gd name="connsiteY100" fmla="*/ 46011 h 2797493"/>
                <a:gd name="connsiteX101" fmla="*/ 2576791 w 3875002"/>
                <a:gd name="connsiteY101" fmla="*/ 36809 h 2797493"/>
                <a:gd name="connsiteX102" fmla="*/ 2549183 w 3875002"/>
                <a:gd name="connsiteY102" fmla="*/ 27607 h 2797493"/>
                <a:gd name="connsiteX103" fmla="*/ 2493967 w 3875002"/>
                <a:gd name="connsiteY103" fmla="*/ 18404 h 2797493"/>
                <a:gd name="connsiteX104" fmla="*/ 2420346 w 3875002"/>
                <a:gd name="connsiteY104" fmla="*/ 0 h 2797493"/>
                <a:gd name="connsiteX105" fmla="*/ 2199482 w 3875002"/>
                <a:gd name="connsiteY105" fmla="*/ 9202 h 2797493"/>
                <a:gd name="connsiteX106" fmla="*/ 2144266 w 3875002"/>
                <a:gd name="connsiteY106" fmla="*/ 27607 h 2797493"/>
                <a:gd name="connsiteX107" fmla="*/ 2107455 w 3875002"/>
                <a:gd name="connsiteY107" fmla="*/ 46011 h 2797493"/>
                <a:gd name="connsiteX0" fmla="*/ 1969415 w 3875002"/>
                <a:gd name="connsiteY0" fmla="*/ 92023 h 2797493"/>
                <a:gd name="connsiteX1" fmla="*/ 1923402 w 3875002"/>
                <a:gd name="connsiteY1" fmla="*/ 110427 h 2797493"/>
                <a:gd name="connsiteX2" fmla="*/ 1886591 w 3875002"/>
                <a:gd name="connsiteY2" fmla="*/ 138034 h 2797493"/>
                <a:gd name="connsiteX3" fmla="*/ 1766957 w 3875002"/>
                <a:gd name="connsiteY3" fmla="*/ 294473 h 2797493"/>
                <a:gd name="connsiteX4" fmla="*/ 1730146 w 3875002"/>
                <a:gd name="connsiteY4" fmla="*/ 386496 h 2797493"/>
                <a:gd name="connsiteX5" fmla="*/ 1720943 w 3875002"/>
                <a:gd name="connsiteY5" fmla="*/ 423305 h 2797493"/>
                <a:gd name="connsiteX6" fmla="*/ 1711741 w 3875002"/>
                <a:gd name="connsiteY6" fmla="*/ 450912 h 2797493"/>
                <a:gd name="connsiteX7" fmla="*/ 1720943 w 3875002"/>
                <a:gd name="connsiteY7" fmla="*/ 763789 h 2797493"/>
                <a:gd name="connsiteX8" fmla="*/ 1739349 w 3875002"/>
                <a:gd name="connsiteY8" fmla="*/ 800598 h 2797493"/>
                <a:gd name="connsiteX9" fmla="*/ 1748551 w 3875002"/>
                <a:gd name="connsiteY9" fmla="*/ 828205 h 2797493"/>
                <a:gd name="connsiteX10" fmla="*/ 1757754 w 3875002"/>
                <a:gd name="connsiteY10" fmla="*/ 947835 h 2797493"/>
                <a:gd name="connsiteX11" fmla="*/ 1766957 w 3875002"/>
                <a:gd name="connsiteY11" fmla="*/ 1012251 h 2797493"/>
                <a:gd name="connsiteX12" fmla="*/ 1757754 w 3875002"/>
                <a:gd name="connsiteY12" fmla="*/ 1159487 h 2797493"/>
                <a:gd name="connsiteX13" fmla="*/ 1739349 w 3875002"/>
                <a:gd name="connsiteY13" fmla="*/ 1187094 h 2797493"/>
                <a:gd name="connsiteX14" fmla="*/ 1693335 w 3875002"/>
                <a:gd name="connsiteY14" fmla="*/ 1223903 h 2797493"/>
                <a:gd name="connsiteX15" fmla="*/ 1647322 w 3875002"/>
                <a:gd name="connsiteY15" fmla="*/ 1260712 h 2797493"/>
                <a:gd name="connsiteX16" fmla="*/ 1610511 w 3875002"/>
                <a:gd name="connsiteY16" fmla="*/ 1288319 h 2797493"/>
                <a:gd name="connsiteX17" fmla="*/ 1518485 w 3875002"/>
                <a:gd name="connsiteY17" fmla="*/ 1306724 h 2797493"/>
                <a:gd name="connsiteX18" fmla="*/ 1343634 w 3875002"/>
                <a:gd name="connsiteY18" fmla="*/ 1325128 h 2797493"/>
                <a:gd name="connsiteX19" fmla="*/ 1306823 w 3875002"/>
                <a:gd name="connsiteY19" fmla="*/ 1334331 h 2797493"/>
                <a:gd name="connsiteX20" fmla="*/ 1223999 w 3875002"/>
                <a:gd name="connsiteY20" fmla="*/ 1352735 h 2797493"/>
                <a:gd name="connsiteX21" fmla="*/ 1187189 w 3875002"/>
                <a:gd name="connsiteY21" fmla="*/ 1361937 h 2797493"/>
                <a:gd name="connsiteX22" fmla="*/ 1113567 w 3875002"/>
                <a:gd name="connsiteY22" fmla="*/ 1398747 h 2797493"/>
                <a:gd name="connsiteX23" fmla="*/ 1085959 w 3875002"/>
                <a:gd name="connsiteY23" fmla="*/ 1407949 h 2797493"/>
                <a:gd name="connsiteX24" fmla="*/ 1030743 w 3875002"/>
                <a:gd name="connsiteY24" fmla="*/ 1435556 h 2797493"/>
                <a:gd name="connsiteX25" fmla="*/ 543002 w 3875002"/>
                <a:gd name="connsiteY25" fmla="*/ 1205498 h 2797493"/>
                <a:gd name="connsiteX26" fmla="*/ 496988 w 3875002"/>
                <a:gd name="connsiteY26" fmla="*/ 1279117 h 2797493"/>
                <a:gd name="connsiteX27" fmla="*/ 174895 w 3875002"/>
                <a:gd name="connsiteY27" fmla="*/ 1242308 h 2797493"/>
                <a:gd name="connsiteX28" fmla="*/ 745461 w 3875002"/>
                <a:gd name="connsiteY28" fmla="*/ 1591994 h 2797493"/>
                <a:gd name="connsiteX29" fmla="*/ 331341 w 3875002"/>
                <a:gd name="connsiteY29" fmla="*/ 1444758 h 2797493"/>
                <a:gd name="connsiteX30" fmla="*/ 73666 w 3875002"/>
                <a:gd name="connsiteY30" fmla="*/ 1334330 h 2797493"/>
                <a:gd name="connsiteX31" fmla="*/ 625826 w 3875002"/>
                <a:gd name="connsiteY31" fmla="*/ 1932479 h 2797493"/>
                <a:gd name="connsiteX32" fmla="*/ 607421 w 3875002"/>
                <a:gd name="connsiteY32" fmla="*/ 1969288 h 2797493"/>
                <a:gd name="connsiteX33" fmla="*/ 55261 w 3875002"/>
                <a:gd name="connsiteY33" fmla="*/ 1720826 h 2797493"/>
                <a:gd name="connsiteX34" fmla="*/ 561407 w 3875002"/>
                <a:gd name="connsiteY34" fmla="*/ 2116524 h 2797493"/>
                <a:gd name="connsiteX35" fmla="*/ 533799 w 3875002"/>
                <a:gd name="connsiteY35" fmla="*/ 2180940 h 2797493"/>
                <a:gd name="connsiteX36" fmla="*/ 45 w 3875002"/>
                <a:gd name="connsiteY36" fmla="*/ 2098120 h 2797493"/>
                <a:gd name="connsiteX37" fmla="*/ 506191 w 3875002"/>
                <a:gd name="connsiteY37" fmla="*/ 2282166 h 2797493"/>
                <a:gd name="connsiteX38" fmla="*/ 496989 w 3875002"/>
                <a:gd name="connsiteY38" fmla="*/ 2318975 h 2797493"/>
                <a:gd name="connsiteX39" fmla="*/ 515394 w 3875002"/>
                <a:gd name="connsiteY39" fmla="*/ 2549032 h 2797493"/>
                <a:gd name="connsiteX40" fmla="*/ 533799 w 3875002"/>
                <a:gd name="connsiteY40" fmla="*/ 2576639 h 2797493"/>
                <a:gd name="connsiteX41" fmla="*/ 625826 w 3875002"/>
                <a:gd name="connsiteY41" fmla="*/ 2659459 h 2797493"/>
                <a:gd name="connsiteX42" fmla="*/ 653434 w 3875002"/>
                <a:gd name="connsiteY42" fmla="*/ 2677864 h 2797493"/>
                <a:gd name="connsiteX43" fmla="*/ 681042 w 3875002"/>
                <a:gd name="connsiteY43" fmla="*/ 2687066 h 2797493"/>
                <a:gd name="connsiteX44" fmla="*/ 773069 w 3875002"/>
                <a:gd name="connsiteY44" fmla="*/ 2733077 h 2797493"/>
                <a:gd name="connsiteX45" fmla="*/ 828285 w 3875002"/>
                <a:gd name="connsiteY45" fmla="*/ 2760684 h 2797493"/>
                <a:gd name="connsiteX46" fmla="*/ 938717 w 3875002"/>
                <a:gd name="connsiteY46" fmla="*/ 2769886 h 2797493"/>
                <a:gd name="connsiteX47" fmla="*/ 1021541 w 3875002"/>
                <a:gd name="connsiteY47" fmla="*/ 2788291 h 2797493"/>
                <a:gd name="connsiteX48" fmla="*/ 1113567 w 3875002"/>
                <a:gd name="connsiteY48" fmla="*/ 2797493 h 2797493"/>
                <a:gd name="connsiteX49" fmla="*/ 1895794 w 3875002"/>
                <a:gd name="connsiteY49" fmla="*/ 2788291 h 2797493"/>
                <a:gd name="connsiteX50" fmla="*/ 2438751 w 3875002"/>
                <a:gd name="connsiteY50" fmla="*/ 2769886 h 2797493"/>
                <a:gd name="connsiteX51" fmla="*/ 2714831 w 3875002"/>
                <a:gd name="connsiteY51" fmla="*/ 2742280 h 2797493"/>
                <a:gd name="connsiteX52" fmla="*/ 2760845 w 3875002"/>
                <a:gd name="connsiteY52" fmla="*/ 2733077 h 2797493"/>
                <a:gd name="connsiteX53" fmla="*/ 2898885 w 3875002"/>
                <a:gd name="connsiteY53" fmla="*/ 2677864 h 2797493"/>
                <a:gd name="connsiteX54" fmla="*/ 2944898 w 3875002"/>
                <a:gd name="connsiteY54" fmla="*/ 2659459 h 2797493"/>
                <a:gd name="connsiteX55" fmla="*/ 3027722 w 3875002"/>
                <a:gd name="connsiteY55" fmla="*/ 2641054 h 2797493"/>
                <a:gd name="connsiteX56" fmla="*/ 3055330 w 3875002"/>
                <a:gd name="connsiteY56" fmla="*/ 2631852 h 2797493"/>
                <a:gd name="connsiteX57" fmla="*/ 3101344 w 3875002"/>
                <a:gd name="connsiteY57" fmla="*/ 2622650 h 2797493"/>
                <a:gd name="connsiteX58" fmla="*/ 3184168 w 3875002"/>
                <a:gd name="connsiteY58" fmla="*/ 2567436 h 2797493"/>
                <a:gd name="connsiteX59" fmla="*/ 3211776 w 3875002"/>
                <a:gd name="connsiteY59" fmla="*/ 2549032 h 2797493"/>
                <a:gd name="connsiteX60" fmla="*/ 3239384 w 3875002"/>
                <a:gd name="connsiteY60" fmla="*/ 2539829 h 2797493"/>
                <a:gd name="connsiteX61" fmla="*/ 3303802 w 3875002"/>
                <a:gd name="connsiteY61" fmla="*/ 2493818 h 2797493"/>
                <a:gd name="connsiteX62" fmla="*/ 3395829 w 3875002"/>
                <a:gd name="connsiteY62" fmla="*/ 2392593 h 2797493"/>
                <a:gd name="connsiteX63" fmla="*/ 3487856 w 3875002"/>
                <a:gd name="connsiteY63" fmla="*/ 2291368 h 2797493"/>
                <a:gd name="connsiteX64" fmla="*/ 3552274 w 3875002"/>
                <a:gd name="connsiteY64" fmla="*/ 2208547 h 2797493"/>
                <a:gd name="connsiteX65" fmla="*/ 3598288 w 3875002"/>
                <a:gd name="connsiteY65" fmla="*/ 2153334 h 2797493"/>
                <a:gd name="connsiteX66" fmla="*/ 3607490 w 3875002"/>
                <a:gd name="connsiteY66" fmla="*/ 2116524 h 2797493"/>
                <a:gd name="connsiteX67" fmla="*/ 3625896 w 3875002"/>
                <a:gd name="connsiteY67" fmla="*/ 2079715 h 2797493"/>
                <a:gd name="connsiteX68" fmla="*/ 3635098 w 3875002"/>
                <a:gd name="connsiteY68" fmla="*/ 2052108 h 2797493"/>
                <a:gd name="connsiteX69" fmla="*/ 3662706 w 3875002"/>
                <a:gd name="connsiteY69" fmla="*/ 2015299 h 2797493"/>
                <a:gd name="connsiteX70" fmla="*/ 3699517 w 3875002"/>
                <a:gd name="connsiteY70" fmla="*/ 1877265 h 2797493"/>
                <a:gd name="connsiteX71" fmla="*/ 3717922 w 3875002"/>
                <a:gd name="connsiteY71" fmla="*/ 1822051 h 2797493"/>
                <a:gd name="connsiteX72" fmla="*/ 3745530 w 3875002"/>
                <a:gd name="connsiteY72" fmla="*/ 1776040 h 2797493"/>
                <a:gd name="connsiteX73" fmla="*/ 3782341 w 3875002"/>
                <a:gd name="connsiteY73" fmla="*/ 1674815 h 2797493"/>
                <a:gd name="connsiteX74" fmla="*/ 3800746 w 3875002"/>
                <a:gd name="connsiteY74" fmla="*/ 1628804 h 2797493"/>
                <a:gd name="connsiteX75" fmla="*/ 3846760 w 3875002"/>
                <a:gd name="connsiteY75" fmla="*/ 1564388 h 2797493"/>
                <a:gd name="connsiteX76" fmla="*/ 3855962 w 3875002"/>
                <a:gd name="connsiteY76" fmla="*/ 1527578 h 2797493"/>
                <a:gd name="connsiteX77" fmla="*/ 3874368 w 3875002"/>
                <a:gd name="connsiteY77" fmla="*/ 1472365 h 2797493"/>
                <a:gd name="connsiteX78" fmla="*/ 3865165 w 3875002"/>
                <a:gd name="connsiteY78" fmla="*/ 1058262 h 2797493"/>
                <a:gd name="connsiteX79" fmla="*/ 3828354 w 3875002"/>
                <a:gd name="connsiteY79" fmla="*/ 957037 h 2797493"/>
                <a:gd name="connsiteX80" fmla="*/ 3819152 w 3875002"/>
                <a:gd name="connsiteY80" fmla="*/ 920228 h 2797493"/>
                <a:gd name="connsiteX81" fmla="*/ 3791544 w 3875002"/>
                <a:gd name="connsiteY81" fmla="*/ 846610 h 2797493"/>
                <a:gd name="connsiteX82" fmla="*/ 3763936 w 3875002"/>
                <a:gd name="connsiteY82" fmla="*/ 800598 h 2797493"/>
                <a:gd name="connsiteX83" fmla="*/ 3690314 w 3875002"/>
                <a:gd name="connsiteY83" fmla="*/ 680969 h 2797493"/>
                <a:gd name="connsiteX84" fmla="*/ 3653504 w 3875002"/>
                <a:gd name="connsiteY84" fmla="*/ 607350 h 2797493"/>
                <a:gd name="connsiteX85" fmla="*/ 3598288 w 3875002"/>
                <a:gd name="connsiteY85" fmla="*/ 533732 h 2797493"/>
                <a:gd name="connsiteX86" fmla="*/ 3570680 w 3875002"/>
                <a:gd name="connsiteY86" fmla="*/ 487721 h 2797493"/>
                <a:gd name="connsiteX87" fmla="*/ 3524666 w 3875002"/>
                <a:gd name="connsiteY87" fmla="*/ 450912 h 2797493"/>
                <a:gd name="connsiteX88" fmla="*/ 3497058 w 3875002"/>
                <a:gd name="connsiteY88" fmla="*/ 423305 h 2797493"/>
                <a:gd name="connsiteX89" fmla="*/ 3451045 w 3875002"/>
                <a:gd name="connsiteY89" fmla="*/ 368091 h 2797493"/>
                <a:gd name="connsiteX90" fmla="*/ 3414234 w 3875002"/>
                <a:gd name="connsiteY90" fmla="*/ 340484 h 2797493"/>
                <a:gd name="connsiteX91" fmla="*/ 3303802 w 3875002"/>
                <a:gd name="connsiteY91" fmla="*/ 276068 h 2797493"/>
                <a:gd name="connsiteX92" fmla="*/ 3276194 w 3875002"/>
                <a:gd name="connsiteY92" fmla="*/ 266866 h 2797493"/>
                <a:gd name="connsiteX93" fmla="*/ 3147357 w 3875002"/>
                <a:gd name="connsiteY93" fmla="*/ 220855 h 2797493"/>
                <a:gd name="connsiteX94" fmla="*/ 3082938 w 3875002"/>
                <a:gd name="connsiteY94" fmla="*/ 202450 h 2797493"/>
                <a:gd name="connsiteX95" fmla="*/ 2990912 w 3875002"/>
                <a:gd name="connsiteY95" fmla="*/ 184045 h 2797493"/>
                <a:gd name="connsiteX96" fmla="*/ 2954101 w 3875002"/>
                <a:gd name="connsiteY96" fmla="*/ 174843 h 2797493"/>
                <a:gd name="connsiteX97" fmla="*/ 2926493 w 3875002"/>
                <a:gd name="connsiteY97" fmla="*/ 156439 h 2797493"/>
                <a:gd name="connsiteX98" fmla="*/ 2816061 w 3875002"/>
                <a:gd name="connsiteY98" fmla="*/ 128832 h 2797493"/>
                <a:gd name="connsiteX99" fmla="*/ 2696426 w 3875002"/>
                <a:gd name="connsiteY99" fmla="*/ 73618 h 2797493"/>
                <a:gd name="connsiteX100" fmla="*/ 2632007 w 3875002"/>
                <a:gd name="connsiteY100" fmla="*/ 46011 h 2797493"/>
                <a:gd name="connsiteX101" fmla="*/ 2576791 w 3875002"/>
                <a:gd name="connsiteY101" fmla="*/ 36809 h 2797493"/>
                <a:gd name="connsiteX102" fmla="*/ 2549183 w 3875002"/>
                <a:gd name="connsiteY102" fmla="*/ 27607 h 2797493"/>
                <a:gd name="connsiteX103" fmla="*/ 2493967 w 3875002"/>
                <a:gd name="connsiteY103" fmla="*/ 18404 h 2797493"/>
                <a:gd name="connsiteX104" fmla="*/ 2420346 w 3875002"/>
                <a:gd name="connsiteY104" fmla="*/ 0 h 2797493"/>
                <a:gd name="connsiteX105" fmla="*/ 2199482 w 3875002"/>
                <a:gd name="connsiteY105" fmla="*/ 9202 h 2797493"/>
                <a:gd name="connsiteX106" fmla="*/ 2144266 w 3875002"/>
                <a:gd name="connsiteY106" fmla="*/ 27607 h 2797493"/>
                <a:gd name="connsiteX107" fmla="*/ 2107455 w 3875002"/>
                <a:gd name="connsiteY107" fmla="*/ 46011 h 2797493"/>
                <a:gd name="connsiteX0" fmla="*/ 1969415 w 3875002"/>
                <a:gd name="connsiteY0" fmla="*/ 92023 h 2797493"/>
                <a:gd name="connsiteX1" fmla="*/ 1923402 w 3875002"/>
                <a:gd name="connsiteY1" fmla="*/ 110427 h 2797493"/>
                <a:gd name="connsiteX2" fmla="*/ 1886591 w 3875002"/>
                <a:gd name="connsiteY2" fmla="*/ 138034 h 2797493"/>
                <a:gd name="connsiteX3" fmla="*/ 1766957 w 3875002"/>
                <a:gd name="connsiteY3" fmla="*/ 294473 h 2797493"/>
                <a:gd name="connsiteX4" fmla="*/ 1730146 w 3875002"/>
                <a:gd name="connsiteY4" fmla="*/ 386496 h 2797493"/>
                <a:gd name="connsiteX5" fmla="*/ 1720943 w 3875002"/>
                <a:gd name="connsiteY5" fmla="*/ 423305 h 2797493"/>
                <a:gd name="connsiteX6" fmla="*/ 1711741 w 3875002"/>
                <a:gd name="connsiteY6" fmla="*/ 450912 h 2797493"/>
                <a:gd name="connsiteX7" fmla="*/ 1720943 w 3875002"/>
                <a:gd name="connsiteY7" fmla="*/ 763789 h 2797493"/>
                <a:gd name="connsiteX8" fmla="*/ 1739349 w 3875002"/>
                <a:gd name="connsiteY8" fmla="*/ 800598 h 2797493"/>
                <a:gd name="connsiteX9" fmla="*/ 1748551 w 3875002"/>
                <a:gd name="connsiteY9" fmla="*/ 828205 h 2797493"/>
                <a:gd name="connsiteX10" fmla="*/ 1757754 w 3875002"/>
                <a:gd name="connsiteY10" fmla="*/ 947835 h 2797493"/>
                <a:gd name="connsiteX11" fmla="*/ 1766957 w 3875002"/>
                <a:gd name="connsiteY11" fmla="*/ 1012251 h 2797493"/>
                <a:gd name="connsiteX12" fmla="*/ 1757754 w 3875002"/>
                <a:gd name="connsiteY12" fmla="*/ 1159487 h 2797493"/>
                <a:gd name="connsiteX13" fmla="*/ 1739349 w 3875002"/>
                <a:gd name="connsiteY13" fmla="*/ 1187094 h 2797493"/>
                <a:gd name="connsiteX14" fmla="*/ 1693335 w 3875002"/>
                <a:gd name="connsiteY14" fmla="*/ 1223903 h 2797493"/>
                <a:gd name="connsiteX15" fmla="*/ 1647322 w 3875002"/>
                <a:gd name="connsiteY15" fmla="*/ 1260712 h 2797493"/>
                <a:gd name="connsiteX16" fmla="*/ 1610511 w 3875002"/>
                <a:gd name="connsiteY16" fmla="*/ 1288319 h 2797493"/>
                <a:gd name="connsiteX17" fmla="*/ 1518485 w 3875002"/>
                <a:gd name="connsiteY17" fmla="*/ 1306724 h 2797493"/>
                <a:gd name="connsiteX18" fmla="*/ 1343634 w 3875002"/>
                <a:gd name="connsiteY18" fmla="*/ 1325128 h 2797493"/>
                <a:gd name="connsiteX19" fmla="*/ 1306823 w 3875002"/>
                <a:gd name="connsiteY19" fmla="*/ 1334331 h 2797493"/>
                <a:gd name="connsiteX20" fmla="*/ 1223999 w 3875002"/>
                <a:gd name="connsiteY20" fmla="*/ 1352735 h 2797493"/>
                <a:gd name="connsiteX21" fmla="*/ 1187189 w 3875002"/>
                <a:gd name="connsiteY21" fmla="*/ 1361937 h 2797493"/>
                <a:gd name="connsiteX22" fmla="*/ 1113567 w 3875002"/>
                <a:gd name="connsiteY22" fmla="*/ 1398747 h 2797493"/>
                <a:gd name="connsiteX23" fmla="*/ 1085959 w 3875002"/>
                <a:gd name="connsiteY23" fmla="*/ 1407949 h 2797493"/>
                <a:gd name="connsiteX24" fmla="*/ 1030743 w 3875002"/>
                <a:gd name="connsiteY24" fmla="*/ 1435556 h 2797493"/>
                <a:gd name="connsiteX25" fmla="*/ 543002 w 3875002"/>
                <a:gd name="connsiteY25" fmla="*/ 1205498 h 2797493"/>
                <a:gd name="connsiteX26" fmla="*/ 496988 w 3875002"/>
                <a:gd name="connsiteY26" fmla="*/ 1279117 h 2797493"/>
                <a:gd name="connsiteX27" fmla="*/ 174895 w 3875002"/>
                <a:gd name="connsiteY27" fmla="*/ 1242308 h 2797493"/>
                <a:gd name="connsiteX28" fmla="*/ 128883 w 3875002"/>
                <a:gd name="connsiteY28" fmla="*/ 1279116 h 2797493"/>
                <a:gd name="connsiteX29" fmla="*/ 331341 w 3875002"/>
                <a:gd name="connsiteY29" fmla="*/ 1444758 h 2797493"/>
                <a:gd name="connsiteX30" fmla="*/ 73666 w 3875002"/>
                <a:gd name="connsiteY30" fmla="*/ 1334330 h 2797493"/>
                <a:gd name="connsiteX31" fmla="*/ 625826 w 3875002"/>
                <a:gd name="connsiteY31" fmla="*/ 1932479 h 2797493"/>
                <a:gd name="connsiteX32" fmla="*/ 607421 w 3875002"/>
                <a:gd name="connsiteY32" fmla="*/ 1969288 h 2797493"/>
                <a:gd name="connsiteX33" fmla="*/ 55261 w 3875002"/>
                <a:gd name="connsiteY33" fmla="*/ 1720826 h 2797493"/>
                <a:gd name="connsiteX34" fmla="*/ 561407 w 3875002"/>
                <a:gd name="connsiteY34" fmla="*/ 2116524 h 2797493"/>
                <a:gd name="connsiteX35" fmla="*/ 533799 w 3875002"/>
                <a:gd name="connsiteY35" fmla="*/ 2180940 h 2797493"/>
                <a:gd name="connsiteX36" fmla="*/ 45 w 3875002"/>
                <a:gd name="connsiteY36" fmla="*/ 2098120 h 2797493"/>
                <a:gd name="connsiteX37" fmla="*/ 506191 w 3875002"/>
                <a:gd name="connsiteY37" fmla="*/ 2282166 h 2797493"/>
                <a:gd name="connsiteX38" fmla="*/ 496989 w 3875002"/>
                <a:gd name="connsiteY38" fmla="*/ 2318975 h 2797493"/>
                <a:gd name="connsiteX39" fmla="*/ 515394 w 3875002"/>
                <a:gd name="connsiteY39" fmla="*/ 2549032 h 2797493"/>
                <a:gd name="connsiteX40" fmla="*/ 533799 w 3875002"/>
                <a:gd name="connsiteY40" fmla="*/ 2576639 h 2797493"/>
                <a:gd name="connsiteX41" fmla="*/ 625826 w 3875002"/>
                <a:gd name="connsiteY41" fmla="*/ 2659459 h 2797493"/>
                <a:gd name="connsiteX42" fmla="*/ 653434 w 3875002"/>
                <a:gd name="connsiteY42" fmla="*/ 2677864 h 2797493"/>
                <a:gd name="connsiteX43" fmla="*/ 681042 w 3875002"/>
                <a:gd name="connsiteY43" fmla="*/ 2687066 h 2797493"/>
                <a:gd name="connsiteX44" fmla="*/ 773069 w 3875002"/>
                <a:gd name="connsiteY44" fmla="*/ 2733077 h 2797493"/>
                <a:gd name="connsiteX45" fmla="*/ 828285 w 3875002"/>
                <a:gd name="connsiteY45" fmla="*/ 2760684 h 2797493"/>
                <a:gd name="connsiteX46" fmla="*/ 938717 w 3875002"/>
                <a:gd name="connsiteY46" fmla="*/ 2769886 h 2797493"/>
                <a:gd name="connsiteX47" fmla="*/ 1021541 w 3875002"/>
                <a:gd name="connsiteY47" fmla="*/ 2788291 h 2797493"/>
                <a:gd name="connsiteX48" fmla="*/ 1113567 w 3875002"/>
                <a:gd name="connsiteY48" fmla="*/ 2797493 h 2797493"/>
                <a:gd name="connsiteX49" fmla="*/ 1895794 w 3875002"/>
                <a:gd name="connsiteY49" fmla="*/ 2788291 h 2797493"/>
                <a:gd name="connsiteX50" fmla="*/ 2438751 w 3875002"/>
                <a:gd name="connsiteY50" fmla="*/ 2769886 h 2797493"/>
                <a:gd name="connsiteX51" fmla="*/ 2714831 w 3875002"/>
                <a:gd name="connsiteY51" fmla="*/ 2742280 h 2797493"/>
                <a:gd name="connsiteX52" fmla="*/ 2760845 w 3875002"/>
                <a:gd name="connsiteY52" fmla="*/ 2733077 h 2797493"/>
                <a:gd name="connsiteX53" fmla="*/ 2898885 w 3875002"/>
                <a:gd name="connsiteY53" fmla="*/ 2677864 h 2797493"/>
                <a:gd name="connsiteX54" fmla="*/ 2944898 w 3875002"/>
                <a:gd name="connsiteY54" fmla="*/ 2659459 h 2797493"/>
                <a:gd name="connsiteX55" fmla="*/ 3027722 w 3875002"/>
                <a:gd name="connsiteY55" fmla="*/ 2641054 h 2797493"/>
                <a:gd name="connsiteX56" fmla="*/ 3055330 w 3875002"/>
                <a:gd name="connsiteY56" fmla="*/ 2631852 h 2797493"/>
                <a:gd name="connsiteX57" fmla="*/ 3101344 w 3875002"/>
                <a:gd name="connsiteY57" fmla="*/ 2622650 h 2797493"/>
                <a:gd name="connsiteX58" fmla="*/ 3184168 w 3875002"/>
                <a:gd name="connsiteY58" fmla="*/ 2567436 h 2797493"/>
                <a:gd name="connsiteX59" fmla="*/ 3211776 w 3875002"/>
                <a:gd name="connsiteY59" fmla="*/ 2549032 h 2797493"/>
                <a:gd name="connsiteX60" fmla="*/ 3239384 w 3875002"/>
                <a:gd name="connsiteY60" fmla="*/ 2539829 h 2797493"/>
                <a:gd name="connsiteX61" fmla="*/ 3303802 w 3875002"/>
                <a:gd name="connsiteY61" fmla="*/ 2493818 h 2797493"/>
                <a:gd name="connsiteX62" fmla="*/ 3395829 w 3875002"/>
                <a:gd name="connsiteY62" fmla="*/ 2392593 h 2797493"/>
                <a:gd name="connsiteX63" fmla="*/ 3487856 w 3875002"/>
                <a:gd name="connsiteY63" fmla="*/ 2291368 h 2797493"/>
                <a:gd name="connsiteX64" fmla="*/ 3552274 w 3875002"/>
                <a:gd name="connsiteY64" fmla="*/ 2208547 h 2797493"/>
                <a:gd name="connsiteX65" fmla="*/ 3598288 w 3875002"/>
                <a:gd name="connsiteY65" fmla="*/ 2153334 h 2797493"/>
                <a:gd name="connsiteX66" fmla="*/ 3607490 w 3875002"/>
                <a:gd name="connsiteY66" fmla="*/ 2116524 h 2797493"/>
                <a:gd name="connsiteX67" fmla="*/ 3625896 w 3875002"/>
                <a:gd name="connsiteY67" fmla="*/ 2079715 h 2797493"/>
                <a:gd name="connsiteX68" fmla="*/ 3635098 w 3875002"/>
                <a:gd name="connsiteY68" fmla="*/ 2052108 h 2797493"/>
                <a:gd name="connsiteX69" fmla="*/ 3662706 w 3875002"/>
                <a:gd name="connsiteY69" fmla="*/ 2015299 h 2797493"/>
                <a:gd name="connsiteX70" fmla="*/ 3699517 w 3875002"/>
                <a:gd name="connsiteY70" fmla="*/ 1877265 h 2797493"/>
                <a:gd name="connsiteX71" fmla="*/ 3717922 w 3875002"/>
                <a:gd name="connsiteY71" fmla="*/ 1822051 h 2797493"/>
                <a:gd name="connsiteX72" fmla="*/ 3745530 w 3875002"/>
                <a:gd name="connsiteY72" fmla="*/ 1776040 h 2797493"/>
                <a:gd name="connsiteX73" fmla="*/ 3782341 w 3875002"/>
                <a:gd name="connsiteY73" fmla="*/ 1674815 h 2797493"/>
                <a:gd name="connsiteX74" fmla="*/ 3800746 w 3875002"/>
                <a:gd name="connsiteY74" fmla="*/ 1628804 h 2797493"/>
                <a:gd name="connsiteX75" fmla="*/ 3846760 w 3875002"/>
                <a:gd name="connsiteY75" fmla="*/ 1564388 h 2797493"/>
                <a:gd name="connsiteX76" fmla="*/ 3855962 w 3875002"/>
                <a:gd name="connsiteY76" fmla="*/ 1527578 h 2797493"/>
                <a:gd name="connsiteX77" fmla="*/ 3874368 w 3875002"/>
                <a:gd name="connsiteY77" fmla="*/ 1472365 h 2797493"/>
                <a:gd name="connsiteX78" fmla="*/ 3865165 w 3875002"/>
                <a:gd name="connsiteY78" fmla="*/ 1058262 h 2797493"/>
                <a:gd name="connsiteX79" fmla="*/ 3828354 w 3875002"/>
                <a:gd name="connsiteY79" fmla="*/ 957037 h 2797493"/>
                <a:gd name="connsiteX80" fmla="*/ 3819152 w 3875002"/>
                <a:gd name="connsiteY80" fmla="*/ 920228 h 2797493"/>
                <a:gd name="connsiteX81" fmla="*/ 3791544 w 3875002"/>
                <a:gd name="connsiteY81" fmla="*/ 846610 h 2797493"/>
                <a:gd name="connsiteX82" fmla="*/ 3763936 w 3875002"/>
                <a:gd name="connsiteY82" fmla="*/ 800598 h 2797493"/>
                <a:gd name="connsiteX83" fmla="*/ 3690314 w 3875002"/>
                <a:gd name="connsiteY83" fmla="*/ 680969 h 2797493"/>
                <a:gd name="connsiteX84" fmla="*/ 3653504 w 3875002"/>
                <a:gd name="connsiteY84" fmla="*/ 607350 h 2797493"/>
                <a:gd name="connsiteX85" fmla="*/ 3598288 w 3875002"/>
                <a:gd name="connsiteY85" fmla="*/ 533732 h 2797493"/>
                <a:gd name="connsiteX86" fmla="*/ 3570680 w 3875002"/>
                <a:gd name="connsiteY86" fmla="*/ 487721 h 2797493"/>
                <a:gd name="connsiteX87" fmla="*/ 3524666 w 3875002"/>
                <a:gd name="connsiteY87" fmla="*/ 450912 h 2797493"/>
                <a:gd name="connsiteX88" fmla="*/ 3497058 w 3875002"/>
                <a:gd name="connsiteY88" fmla="*/ 423305 h 2797493"/>
                <a:gd name="connsiteX89" fmla="*/ 3451045 w 3875002"/>
                <a:gd name="connsiteY89" fmla="*/ 368091 h 2797493"/>
                <a:gd name="connsiteX90" fmla="*/ 3414234 w 3875002"/>
                <a:gd name="connsiteY90" fmla="*/ 340484 h 2797493"/>
                <a:gd name="connsiteX91" fmla="*/ 3303802 w 3875002"/>
                <a:gd name="connsiteY91" fmla="*/ 276068 h 2797493"/>
                <a:gd name="connsiteX92" fmla="*/ 3276194 w 3875002"/>
                <a:gd name="connsiteY92" fmla="*/ 266866 h 2797493"/>
                <a:gd name="connsiteX93" fmla="*/ 3147357 w 3875002"/>
                <a:gd name="connsiteY93" fmla="*/ 220855 h 2797493"/>
                <a:gd name="connsiteX94" fmla="*/ 3082938 w 3875002"/>
                <a:gd name="connsiteY94" fmla="*/ 202450 h 2797493"/>
                <a:gd name="connsiteX95" fmla="*/ 2990912 w 3875002"/>
                <a:gd name="connsiteY95" fmla="*/ 184045 h 2797493"/>
                <a:gd name="connsiteX96" fmla="*/ 2954101 w 3875002"/>
                <a:gd name="connsiteY96" fmla="*/ 174843 h 2797493"/>
                <a:gd name="connsiteX97" fmla="*/ 2926493 w 3875002"/>
                <a:gd name="connsiteY97" fmla="*/ 156439 h 2797493"/>
                <a:gd name="connsiteX98" fmla="*/ 2816061 w 3875002"/>
                <a:gd name="connsiteY98" fmla="*/ 128832 h 2797493"/>
                <a:gd name="connsiteX99" fmla="*/ 2696426 w 3875002"/>
                <a:gd name="connsiteY99" fmla="*/ 73618 h 2797493"/>
                <a:gd name="connsiteX100" fmla="*/ 2632007 w 3875002"/>
                <a:gd name="connsiteY100" fmla="*/ 46011 h 2797493"/>
                <a:gd name="connsiteX101" fmla="*/ 2576791 w 3875002"/>
                <a:gd name="connsiteY101" fmla="*/ 36809 h 2797493"/>
                <a:gd name="connsiteX102" fmla="*/ 2549183 w 3875002"/>
                <a:gd name="connsiteY102" fmla="*/ 27607 h 2797493"/>
                <a:gd name="connsiteX103" fmla="*/ 2493967 w 3875002"/>
                <a:gd name="connsiteY103" fmla="*/ 18404 h 2797493"/>
                <a:gd name="connsiteX104" fmla="*/ 2420346 w 3875002"/>
                <a:gd name="connsiteY104" fmla="*/ 0 h 2797493"/>
                <a:gd name="connsiteX105" fmla="*/ 2199482 w 3875002"/>
                <a:gd name="connsiteY105" fmla="*/ 9202 h 2797493"/>
                <a:gd name="connsiteX106" fmla="*/ 2144266 w 3875002"/>
                <a:gd name="connsiteY106" fmla="*/ 27607 h 2797493"/>
                <a:gd name="connsiteX107" fmla="*/ 2107455 w 3875002"/>
                <a:gd name="connsiteY107" fmla="*/ 46011 h 2797493"/>
                <a:gd name="connsiteX0" fmla="*/ 1969415 w 3875002"/>
                <a:gd name="connsiteY0" fmla="*/ 92023 h 2797493"/>
                <a:gd name="connsiteX1" fmla="*/ 1923402 w 3875002"/>
                <a:gd name="connsiteY1" fmla="*/ 110427 h 2797493"/>
                <a:gd name="connsiteX2" fmla="*/ 1886591 w 3875002"/>
                <a:gd name="connsiteY2" fmla="*/ 138034 h 2797493"/>
                <a:gd name="connsiteX3" fmla="*/ 1766957 w 3875002"/>
                <a:gd name="connsiteY3" fmla="*/ 294473 h 2797493"/>
                <a:gd name="connsiteX4" fmla="*/ 1730146 w 3875002"/>
                <a:gd name="connsiteY4" fmla="*/ 386496 h 2797493"/>
                <a:gd name="connsiteX5" fmla="*/ 1720943 w 3875002"/>
                <a:gd name="connsiteY5" fmla="*/ 423305 h 2797493"/>
                <a:gd name="connsiteX6" fmla="*/ 1711741 w 3875002"/>
                <a:gd name="connsiteY6" fmla="*/ 450912 h 2797493"/>
                <a:gd name="connsiteX7" fmla="*/ 1720943 w 3875002"/>
                <a:gd name="connsiteY7" fmla="*/ 763789 h 2797493"/>
                <a:gd name="connsiteX8" fmla="*/ 1739349 w 3875002"/>
                <a:gd name="connsiteY8" fmla="*/ 800598 h 2797493"/>
                <a:gd name="connsiteX9" fmla="*/ 1748551 w 3875002"/>
                <a:gd name="connsiteY9" fmla="*/ 828205 h 2797493"/>
                <a:gd name="connsiteX10" fmla="*/ 1757754 w 3875002"/>
                <a:gd name="connsiteY10" fmla="*/ 947835 h 2797493"/>
                <a:gd name="connsiteX11" fmla="*/ 1766957 w 3875002"/>
                <a:gd name="connsiteY11" fmla="*/ 1012251 h 2797493"/>
                <a:gd name="connsiteX12" fmla="*/ 1757754 w 3875002"/>
                <a:gd name="connsiteY12" fmla="*/ 1159487 h 2797493"/>
                <a:gd name="connsiteX13" fmla="*/ 1739349 w 3875002"/>
                <a:gd name="connsiteY13" fmla="*/ 1187094 h 2797493"/>
                <a:gd name="connsiteX14" fmla="*/ 1693335 w 3875002"/>
                <a:gd name="connsiteY14" fmla="*/ 1223903 h 2797493"/>
                <a:gd name="connsiteX15" fmla="*/ 1647322 w 3875002"/>
                <a:gd name="connsiteY15" fmla="*/ 1260712 h 2797493"/>
                <a:gd name="connsiteX16" fmla="*/ 1610511 w 3875002"/>
                <a:gd name="connsiteY16" fmla="*/ 1288319 h 2797493"/>
                <a:gd name="connsiteX17" fmla="*/ 1518485 w 3875002"/>
                <a:gd name="connsiteY17" fmla="*/ 1306724 h 2797493"/>
                <a:gd name="connsiteX18" fmla="*/ 1343634 w 3875002"/>
                <a:gd name="connsiteY18" fmla="*/ 1325128 h 2797493"/>
                <a:gd name="connsiteX19" fmla="*/ 1306823 w 3875002"/>
                <a:gd name="connsiteY19" fmla="*/ 1334331 h 2797493"/>
                <a:gd name="connsiteX20" fmla="*/ 1223999 w 3875002"/>
                <a:gd name="connsiteY20" fmla="*/ 1352735 h 2797493"/>
                <a:gd name="connsiteX21" fmla="*/ 1187189 w 3875002"/>
                <a:gd name="connsiteY21" fmla="*/ 1361937 h 2797493"/>
                <a:gd name="connsiteX22" fmla="*/ 1113567 w 3875002"/>
                <a:gd name="connsiteY22" fmla="*/ 1398747 h 2797493"/>
                <a:gd name="connsiteX23" fmla="*/ 1085959 w 3875002"/>
                <a:gd name="connsiteY23" fmla="*/ 1407949 h 2797493"/>
                <a:gd name="connsiteX24" fmla="*/ 1030743 w 3875002"/>
                <a:gd name="connsiteY24" fmla="*/ 1435556 h 2797493"/>
                <a:gd name="connsiteX25" fmla="*/ 543002 w 3875002"/>
                <a:gd name="connsiteY25" fmla="*/ 1205498 h 2797493"/>
                <a:gd name="connsiteX26" fmla="*/ 496988 w 3875002"/>
                <a:gd name="connsiteY26" fmla="*/ 1279117 h 2797493"/>
                <a:gd name="connsiteX27" fmla="*/ 174895 w 3875002"/>
                <a:gd name="connsiteY27" fmla="*/ 1242308 h 2797493"/>
                <a:gd name="connsiteX28" fmla="*/ 128883 w 3875002"/>
                <a:gd name="connsiteY28" fmla="*/ 1279116 h 2797493"/>
                <a:gd name="connsiteX29" fmla="*/ 63363 w 3875002"/>
                <a:gd name="connsiteY29" fmla="*/ 1275820 h 2797493"/>
                <a:gd name="connsiteX30" fmla="*/ 73666 w 3875002"/>
                <a:gd name="connsiteY30" fmla="*/ 1334330 h 2797493"/>
                <a:gd name="connsiteX31" fmla="*/ 625826 w 3875002"/>
                <a:gd name="connsiteY31" fmla="*/ 1932479 h 2797493"/>
                <a:gd name="connsiteX32" fmla="*/ 607421 w 3875002"/>
                <a:gd name="connsiteY32" fmla="*/ 1969288 h 2797493"/>
                <a:gd name="connsiteX33" fmla="*/ 55261 w 3875002"/>
                <a:gd name="connsiteY33" fmla="*/ 1720826 h 2797493"/>
                <a:gd name="connsiteX34" fmla="*/ 561407 w 3875002"/>
                <a:gd name="connsiteY34" fmla="*/ 2116524 h 2797493"/>
                <a:gd name="connsiteX35" fmla="*/ 533799 w 3875002"/>
                <a:gd name="connsiteY35" fmla="*/ 2180940 h 2797493"/>
                <a:gd name="connsiteX36" fmla="*/ 45 w 3875002"/>
                <a:gd name="connsiteY36" fmla="*/ 2098120 h 2797493"/>
                <a:gd name="connsiteX37" fmla="*/ 506191 w 3875002"/>
                <a:gd name="connsiteY37" fmla="*/ 2282166 h 2797493"/>
                <a:gd name="connsiteX38" fmla="*/ 496989 w 3875002"/>
                <a:gd name="connsiteY38" fmla="*/ 2318975 h 2797493"/>
                <a:gd name="connsiteX39" fmla="*/ 515394 w 3875002"/>
                <a:gd name="connsiteY39" fmla="*/ 2549032 h 2797493"/>
                <a:gd name="connsiteX40" fmla="*/ 533799 w 3875002"/>
                <a:gd name="connsiteY40" fmla="*/ 2576639 h 2797493"/>
                <a:gd name="connsiteX41" fmla="*/ 625826 w 3875002"/>
                <a:gd name="connsiteY41" fmla="*/ 2659459 h 2797493"/>
                <a:gd name="connsiteX42" fmla="*/ 653434 w 3875002"/>
                <a:gd name="connsiteY42" fmla="*/ 2677864 h 2797493"/>
                <a:gd name="connsiteX43" fmla="*/ 681042 w 3875002"/>
                <a:gd name="connsiteY43" fmla="*/ 2687066 h 2797493"/>
                <a:gd name="connsiteX44" fmla="*/ 773069 w 3875002"/>
                <a:gd name="connsiteY44" fmla="*/ 2733077 h 2797493"/>
                <a:gd name="connsiteX45" fmla="*/ 828285 w 3875002"/>
                <a:gd name="connsiteY45" fmla="*/ 2760684 h 2797493"/>
                <a:gd name="connsiteX46" fmla="*/ 938717 w 3875002"/>
                <a:gd name="connsiteY46" fmla="*/ 2769886 h 2797493"/>
                <a:gd name="connsiteX47" fmla="*/ 1021541 w 3875002"/>
                <a:gd name="connsiteY47" fmla="*/ 2788291 h 2797493"/>
                <a:gd name="connsiteX48" fmla="*/ 1113567 w 3875002"/>
                <a:gd name="connsiteY48" fmla="*/ 2797493 h 2797493"/>
                <a:gd name="connsiteX49" fmla="*/ 1895794 w 3875002"/>
                <a:gd name="connsiteY49" fmla="*/ 2788291 h 2797493"/>
                <a:gd name="connsiteX50" fmla="*/ 2438751 w 3875002"/>
                <a:gd name="connsiteY50" fmla="*/ 2769886 h 2797493"/>
                <a:gd name="connsiteX51" fmla="*/ 2714831 w 3875002"/>
                <a:gd name="connsiteY51" fmla="*/ 2742280 h 2797493"/>
                <a:gd name="connsiteX52" fmla="*/ 2760845 w 3875002"/>
                <a:gd name="connsiteY52" fmla="*/ 2733077 h 2797493"/>
                <a:gd name="connsiteX53" fmla="*/ 2898885 w 3875002"/>
                <a:gd name="connsiteY53" fmla="*/ 2677864 h 2797493"/>
                <a:gd name="connsiteX54" fmla="*/ 2944898 w 3875002"/>
                <a:gd name="connsiteY54" fmla="*/ 2659459 h 2797493"/>
                <a:gd name="connsiteX55" fmla="*/ 3027722 w 3875002"/>
                <a:gd name="connsiteY55" fmla="*/ 2641054 h 2797493"/>
                <a:gd name="connsiteX56" fmla="*/ 3055330 w 3875002"/>
                <a:gd name="connsiteY56" fmla="*/ 2631852 h 2797493"/>
                <a:gd name="connsiteX57" fmla="*/ 3101344 w 3875002"/>
                <a:gd name="connsiteY57" fmla="*/ 2622650 h 2797493"/>
                <a:gd name="connsiteX58" fmla="*/ 3184168 w 3875002"/>
                <a:gd name="connsiteY58" fmla="*/ 2567436 h 2797493"/>
                <a:gd name="connsiteX59" fmla="*/ 3211776 w 3875002"/>
                <a:gd name="connsiteY59" fmla="*/ 2549032 h 2797493"/>
                <a:gd name="connsiteX60" fmla="*/ 3239384 w 3875002"/>
                <a:gd name="connsiteY60" fmla="*/ 2539829 h 2797493"/>
                <a:gd name="connsiteX61" fmla="*/ 3303802 w 3875002"/>
                <a:gd name="connsiteY61" fmla="*/ 2493818 h 2797493"/>
                <a:gd name="connsiteX62" fmla="*/ 3395829 w 3875002"/>
                <a:gd name="connsiteY62" fmla="*/ 2392593 h 2797493"/>
                <a:gd name="connsiteX63" fmla="*/ 3487856 w 3875002"/>
                <a:gd name="connsiteY63" fmla="*/ 2291368 h 2797493"/>
                <a:gd name="connsiteX64" fmla="*/ 3552274 w 3875002"/>
                <a:gd name="connsiteY64" fmla="*/ 2208547 h 2797493"/>
                <a:gd name="connsiteX65" fmla="*/ 3598288 w 3875002"/>
                <a:gd name="connsiteY65" fmla="*/ 2153334 h 2797493"/>
                <a:gd name="connsiteX66" fmla="*/ 3607490 w 3875002"/>
                <a:gd name="connsiteY66" fmla="*/ 2116524 h 2797493"/>
                <a:gd name="connsiteX67" fmla="*/ 3625896 w 3875002"/>
                <a:gd name="connsiteY67" fmla="*/ 2079715 h 2797493"/>
                <a:gd name="connsiteX68" fmla="*/ 3635098 w 3875002"/>
                <a:gd name="connsiteY68" fmla="*/ 2052108 h 2797493"/>
                <a:gd name="connsiteX69" fmla="*/ 3662706 w 3875002"/>
                <a:gd name="connsiteY69" fmla="*/ 2015299 h 2797493"/>
                <a:gd name="connsiteX70" fmla="*/ 3699517 w 3875002"/>
                <a:gd name="connsiteY70" fmla="*/ 1877265 h 2797493"/>
                <a:gd name="connsiteX71" fmla="*/ 3717922 w 3875002"/>
                <a:gd name="connsiteY71" fmla="*/ 1822051 h 2797493"/>
                <a:gd name="connsiteX72" fmla="*/ 3745530 w 3875002"/>
                <a:gd name="connsiteY72" fmla="*/ 1776040 h 2797493"/>
                <a:gd name="connsiteX73" fmla="*/ 3782341 w 3875002"/>
                <a:gd name="connsiteY73" fmla="*/ 1674815 h 2797493"/>
                <a:gd name="connsiteX74" fmla="*/ 3800746 w 3875002"/>
                <a:gd name="connsiteY74" fmla="*/ 1628804 h 2797493"/>
                <a:gd name="connsiteX75" fmla="*/ 3846760 w 3875002"/>
                <a:gd name="connsiteY75" fmla="*/ 1564388 h 2797493"/>
                <a:gd name="connsiteX76" fmla="*/ 3855962 w 3875002"/>
                <a:gd name="connsiteY76" fmla="*/ 1527578 h 2797493"/>
                <a:gd name="connsiteX77" fmla="*/ 3874368 w 3875002"/>
                <a:gd name="connsiteY77" fmla="*/ 1472365 h 2797493"/>
                <a:gd name="connsiteX78" fmla="*/ 3865165 w 3875002"/>
                <a:gd name="connsiteY78" fmla="*/ 1058262 h 2797493"/>
                <a:gd name="connsiteX79" fmla="*/ 3828354 w 3875002"/>
                <a:gd name="connsiteY79" fmla="*/ 957037 h 2797493"/>
                <a:gd name="connsiteX80" fmla="*/ 3819152 w 3875002"/>
                <a:gd name="connsiteY80" fmla="*/ 920228 h 2797493"/>
                <a:gd name="connsiteX81" fmla="*/ 3791544 w 3875002"/>
                <a:gd name="connsiteY81" fmla="*/ 846610 h 2797493"/>
                <a:gd name="connsiteX82" fmla="*/ 3763936 w 3875002"/>
                <a:gd name="connsiteY82" fmla="*/ 800598 h 2797493"/>
                <a:gd name="connsiteX83" fmla="*/ 3690314 w 3875002"/>
                <a:gd name="connsiteY83" fmla="*/ 680969 h 2797493"/>
                <a:gd name="connsiteX84" fmla="*/ 3653504 w 3875002"/>
                <a:gd name="connsiteY84" fmla="*/ 607350 h 2797493"/>
                <a:gd name="connsiteX85" fmla="*/ 3598288 w 3875002"/>
                <a:gd name="connsiteY85" fmla="*/ 533732 h 2797493"/>
                <a:gd name="connsiteX86" fmla="*/ 3570680 w 3875002"/>
                <a:gd name="connsiteY86" fmla="*/ 487721 h 2797493"/>
                <a:gd name="connsiteX87" fmla="*/ 3524666 w 3875002"/>
                <a:gd name="connsiteY87" fmla="*/ 450912 h 2797493"/>
                <a:gd name="connsiteX88" fmla="*/ 3497058 w 3875002"/>
                <a:gd name="connsiteY88" fmla="*/ 423305 h 2797493"/>
                <a:gd name="connsiteX89" fmla="*/ 3451045 w 3875002"/>
                <a:gd name="connsiteY89" fmla="*/ 368091 h 2797493"/>
                <a:gd name="connsiteX90" fmla="*/ 3414234 w 3875002"/>
                <a:gd name="connsiteY90" fmla="*/ 340484 h 2797493"/>
                <a:gd name="connsiteX91" fmla="*/ 3303802 w 3875002"/>
                <a:gd name="connsiteY91" fmla="*/ 276068 h 2797493"/>
                <a:gd name="connsiteX92" fmla="*/ 3276194 w 3875002"/>
                <a:gd name="connsiteY92" fmla="*/ 266866 h 2797493"/>
                <a:gd name="connsiteX93" fmla="*/ 3147357 w 3875002"/>
                <a:gd name="connsiteY93" fmla="*/ 220855 h 2797493"/>
                <a:gd name="connsiteX94" fmla="*/ 3082938 w 3875002"/>
                <a:gd name="connsiteY94" fmla="*/ 202450 h 2797493"/>
                <a:gd name="connsiteX95" fmla="*/ 2990912 w 3875002"/>
                <a:gd name="connsiteY95" fmla="*/ 184045 h 2797493"/>
                <a:gd name="connsiteX96" fmla="*/ 2954101 w 3875002"/>
                <a:gd name="connsiteY96" fmla="*/ 174843 h 2797493"/>
                <a:gd name="connsiteX97" fmla="*/ 2926493 w 3875002"/>
                <a:gd name="connsiteY97" fmla="*/ 156439 h 2797493"/>
                <a:gd name="connsiteX98" fmla="*/ 2816061 w 3875002"/>
                <a:gd name="connsiteY98" fmla="*/ 128832 h 2797493"/>
                <a:gd name="connsiteX99" fmla="*/ 2696426 w 3875002"/>
                <a:gd name="connsiteY99" fmla="*/ 73618 h 2797493"/>
                <a:gd name="connsiteX100" fmla="*/ 2632007 w 3875002"/>
                <a:gd name="connsiteY100" fmla="*/ 46011 h 2797493"/>
                <a:gd name="connsiteX101" fmla="*/ 2576791 w 3875002"/>
                <a:gd name="connsiteY101" fmla="*/ 36809 h 2797493"/>
                <a:gd name="connsiteX102" fmla="*/ 2549183 w 3875002"/>
                <a:gd name="connsiteY102" fmla="*/ 27607 h 2797493"/>
                <a:gd name="connsiteX103" fmla="*/ 2493967 w 3875002"/>
                <a:gd name="connsiteY103" fmla="*/ 18404 h 2797493"/>
                <a:gd name="connsiteX104" fmla="*/ 2420346 w 3875002"/>
                <a:gd name="connsiteY104" fmla="*/ 0 h 2797493"/>
                <a:gd name="connsiteX105" fmla="*/ 2199482 w 3875002"/>
                <a:gd name="connsiteY105" fmla="*/ 9202 h 2797493"/>
                <a:gd name="connsiteX106" fmla="*/ 2144266 w 3875002"/>
                <a:gd name="connsiteY106" fmla="*/ 27607 h 2797493"/>
                <a:gd name="connsiteX107" fmla="*/ 2107455 w 3875002"/>
                <a:gd name="connsiteY107" fmla="*/ 46011 h 2797493"/>
                <a:gd name="connsiteX0" fmla="*/ 1969415 w 3875002"/>
                <a:gd name="connsiteY0" fmla="*/ 92023 h 2797493"/>
                <a:gd name="connsiteX1" fmla="*/ 1923402 w 3875002"/>
                <a:gd name="connsiteY1" fmla="*/ 110427 h 2797493"/>
                <a:gd name="connsiteX2" fmla="*/ 1886591 w 3875002"/>
                <a:gd name="connsiteY2" fmla="*/ 138034 h 2797493"/>
                <a:gd name="connsiteX3" fmla="*/ 1766957 w 3875002"/>
                <a:gd name="connsiteY3" fmla="*/ 294473 h 2797493"/>
                <a:gd name="connsiteX4" fmla="*/ 1730146 w 3875002"/>
                <a:gd name="connsiteY4" fmla="*/ 386496 h 2797493"/>
                <a:gd name="connsiteX5" fmla="*/ 1720943 w 3875002"/>
                <a:gd name="connsiteY5" fmla="*/ 423305 h 2797493"/>
                <a:gd name="connsiteX6" fmla="*/ 1711741 w 3875002"/>
                <a:gd name="connsiteY6" fmla="*/ 450912 h 2797493"/>
                <a:gd name="connsiteX7" fmla="*/ 1720943 w 3875002"/>
                <a:gd name="connsiteY7" fmla="*/ 763789 h 2797493"/>
                <a:gd name="connsiteX8" fmla="*/ 1739349 w 3875002"/>
                <a:gd name="connsiteY8" fmla="*/ 800598 h 2797493"/>
                <a:gd name="connsiteX9" fmla="*/ 1748551 w 3875002"/>
                <a:gd name="connsiteY9" fmla="*/ 828205 h 2797493"/>
                <a:gd name="connsiteX10" fmla="*/ 1757754 w 3875002"/>
                <a:gd name="connsiteY10" fmla="*/ 947835 h 2797493"/>
                <a:gd name="connsiteX11" fmla="*/ 1766957 w 3875002"/>
                <a:gd name="connsiteY11" fmla="*/ 1012251 h 2797493"/>
                <a:gd name="connsiteX12" fmla="*/ 1757754 w 3875002"/>
                <a:gd name="connsiteY12" fmla="*/ 1159487 h 2797493"/>
                <a:gd name="connsiteX13" fmla="*/ 1739349 w 3875002"/>
                <a:gd name="connsiteY13" fmla="*/ 1187094 h 2797493"/>
                <a:gd name="connsiteX14" fmla="*/ 1693335 w 3875002"/>
                <a:gd name="connsiteY14" fmla="*/ 1223903 h 2797493"/>
                <a:gd name="connsiteX15" fmla="*/ 1647322 w 3875002"/>
                <a:gd name="connsiteY15" fmla="*/ 1260712 h 2797493"/>
                <a:gd name="connsiteX16" fmla="*/ 1610511 w 3875002"/>
                <a:gd name="connsiteY16" fmla="*/ 1288319 h 2797493"/>
                <a:gd name="connsiteX17" fmla="*/ 1518485 w 3875002"/>
                <a:gd name="connsiteY17" fmla="*/ 1306724 h 2797493"/>
                <a:gd name="connsiteX18" fmla="*/ 1343634 w 3875002"/>
                <a:gd name="connsiteY18" fmla="*/ 1325128 h 2797493"/>
                <a:gd name="connsiteX19" fmla="*/ 1306823 w 3875002"/>
                <a:gd name="connsiteY19" fmla="*/ 1334331 h 2797493"/>
                <a:gd name="connsiteX20" fmla="*/ 1223999 w 3875002"/>
                <a:gd name="connsiteY20" fmla="*/ 1352735 h 2797493"/>
                <a:gd name="connsiteX21" fmla="*/ 1187189 w 3875002"/>
                <a:gd name="connsiteY21" fmla="*/ 1361937 h 2797493"/>
                <a:gd name="connsiteX22" fmla="*/ 1113567 w 3875002"/>
                <a:gd name="connsiteY22" fmla="*/ 1398747 h 2797493"/>
                <a:gd name="connsiteX23" fmla="*/ 1085959 w 3875002"/>
                <a:gd name="connsiteY23" fmla="*/ 1407949 h 2797493"/>
                <a:gd name="connsiteX24" fmla="*/ 1030743 w 3875002"/>
                <a:gd name="connsiteY24" fmla="*/ 1435556 h 2797493"/>
                <a:gd name="connsiteX25" fmla="*/ 543002 w 3875002"/>
                <a:gd name="connsiteY25" fmla="*/ 1205498 h 2797493"/>
                <a:gd name="connsiteX26" fmla="*/ 496988 w 3875002"/>
                <a:gd name="connsiteY26" fmla="*/ 1279117 h 2797493"/>
                <a:gd name="connsiteX27" fmla="*/ 174895 w 3875002"/>
                <a:gd name="connsiteY27" fmla="*/ 1242308 h 2797493"/>
                <a:gd name="connsiteX28" fmla="*/ 128883 w 3875002"/>
                <a:gd name="connsiteY28" fmla="*/ 1279116 h 2797493"/>
                <a:gd name="connsiteX29" fmla="*/ 63363 w 3875002"/>
                <a:gd name="connsiteY29" fmla="*/ 1275820 h 2797493"/>
                <a:gd name="connsiteX30" fmla="*/ 73666 w 3875002"/>
                <a:gd name="connsiteY30" fmla="*/ 1334330 h 2797493"/>
                <a:gd name="connsiteX31" fmla="*/ 66569 w 3875002"/>
                <a:gd name="connsiteY31" fmla="*/ 1530524 h 2797493"/>
                <a:gd name="connsiteX32" fmla="*/ 607421 w 3875002"/>
                <a:gd name="connsiteY32" fmla="*/ 1969288 h 2797493"/>
                <a:gd name="connsiteX33" fmla="*/ 55261 w 3875002"/>
                <a:gd name="connsiteY33" fmla="*/ 1720826 h 2797493"/>
                <a:gd name="connsiteX34" fmla="*/ 561407 w 3875002"/>
                <a:gd name="connsiteY34" fmla="*/ 2116524 h 2797493"/>
                <a:gd name="connsiteX35" fmla="*/ 533799 w 3875002"/>
                <a:gd name="connsiteY35" fmla="*/ 2180940 h 2797493"/>
                <a:gd name="connsiteX36" fmla="*/ 45 w 3875002"/>
                <a:gd name="connsiteY36" fmla="*/ 2098120 h 2797493"/>
                <a:gd name="connsiteX37" fmla="*/ 506191 w 3875002"/>
                <a:gd name="connsiteY37" fmla="*/ 2282166 h 2797493"/>
                <a:gd name="connsiteX38" fmla="*/ 496989 w 3875002"/>
                <a:gd name="connsiteY38" fmla="*/ 2318975 h 2797493"/>
                <a:gd name="connsiteX39" fmla="*/ 515394 w 3875002"/>
                <a:gd name="connsiteY39" fmla="*/ 2549032 h 2797493"/>
                <a:gd name="connsiteX40" fmla="*/ 533799 w 3875002"/>
                <a:gd name="connsiteY40" fmla="*/ 2576639 h 2797493"/>
                <a:gd name="connsiteX41" fmla="*/ 625826 w 3875002"/>
                <a:gd name="connsiteY41" fmla="*/ 2659459 h 2797493"/>
                <a:gd name="connsiteX42" fmla="*/ 653434 w 3875002"/>
                <a:gd name="connsiteY42" fmla="*/ 2677864 h 2797493"/>
                <a:gd name="connsiteX43" fmla="*/ 681042 w 3875002"/>
                <a:gd name="connsiteY43" fmla="*/ 2687066 h 2797493"/>
                <a:gd name="connsiteX44" fmla="*/ 773069 w 3875002"/>
                <a:gd name="connsiteY44" fmla="*/ 2733077 h 2797493"/>
                <a:gd name="connsiteX45" fmla="*/ 828285 w 3875002"/>
                <a:gd name="connsiteY45" fmla="*/ 2760684 h 2797493"/>
                <a:gd name="connsiteX46" fmla="*/ 938717 w 3875002"/>
                <a:gd name="connsiteY46" fmla="*/ 2769886 h 2797493"/>
                <a:gd name="connsiteX47" fmla="*/ 1021541 w 3875002"/>
                <a:gd name="connsiteY47" fmla="*/ 2788291 h 2797493"/>
                <a:gd name="connsiteX48" fmla="*/ 1113567 w 3875002"/>
                <a:gd name="connsiteY48" fmla="*/ 2797493 h 2797493"/>
                <a:gd name="connsiteX49" fmla="*/ 1895794 w 3875002"/>
                <a:gd name="connsiteY49" fmla="*/ 2788291 h 2797493"/>
                <a:gd name="connsiteX50" fmla="*/ 2438751 w 3875002"/>
                <a:gd name="connsiteY50" fmla="*/ 2769886 h 2797493"/>
                <a:gd name="connsiteX51" fmla="*/ 2714831 w 3875002"/>
                <a:gd name="connsiteY51" fmla="*/ 2742280 h 2797493"/>
                <a:gd name="connsiteX52" fmla="*/ 2760845 w 3875002"/>
                <a:gd name="connsiteY52" fmla="*/ 2733077 h 2797493"/>
                <a:gd name="connsiteX53" fmla="*/ 2898885 w 3875002"/>
                <a:gd name="connsiteY53" fmla="*/ 2677864 h 2797493"/>
                <a:gd name="connsiteX54" fmla="*/ 2944898 w 3875002"/>
                <a:gd name="connsiteY54" fmla="*/ 2659459 h 2797493"/>
                <a:gd name="connsiteX55" fmla="*/ 3027722 w 3875002"/>
                <a:gd name="connsiteY55" fmla="*/ 2641054 h 2797493"/>
                <a:gd name="connsiteX56" fmla="*/ 3055330 w 3875002"/>
                <a:gd name="connsiteY56" fmla="*/ 2631852 h 2797493"/>
                <a:gd name="connsiteX57" fmla="*/ 3101344 w 3875002"/>
                <a:gd name="connsiteY57" fmla="*/ 2622650 h 2797493"/>
                <a:gd name="connsiteX58" fmla="*/ 3184168 w 3875002"/>
                <a:gd name="connsiteY58" fmla="*/ 2567436 h 2797493"/>
                <a:gd name="connsiteX59" fmla="*/ 3211776 w 3875002"/>
                <a:gd name="connsiteY59" fmla="*/ 2549032 h 2797493"/>
                <a:gd name="connsiteX60" fmla="*/ 3239384 w 3875002"/>
                <a:gd name="connsiteY60" fmla="*/ 2539829 h 2797493"/>
                <a:gd name="connsiteX61" fmla="*/ 3303802 w 3875002"/>
                <a:gd name="connsiteY61" fmla="*/ 2493818 h 2797493"/>
                <a:gd name="connsiteX62" fmla="*/ 3395829 w 3875002"/>
                <a:gd name="connsiteY62" fmla="*/ 2392593 h 2797493"/>
                <a:gd name="connsiteX63" fmla="*/ 3487856 w 3875002"/>
                <a:gd name="connsiteY63" fmla="*/ 2291368 h 2797493"/>
                <a:gd name="connsiteX64" fmla="*/ 3552274 w 3875002"/>
                <a:gd name="connsiteY64" fmla="*/ 2208547 h 2797493"/>
                <a:gd name="connsiteX65" fmla="*/ 3598288 w 3875002"/>
                <a:gd name="connsiteY65" fmla="*/ 2153334 h 2797493"/>
                <a:gd name="connsiteX66" fmla="*/ 3607490 w 3875002"/>
                <a:gd name="connsiteY66" fmla="*/ 2116524 h 2797493"/>
                <a:gd name="connsiteX67" fmla="*/ 3625896 w 3875002"/>
                <a:gd name="connsiteY67" fmla="*/ 2079715 h 2797493"/>
                <a:gd name="connsiteX68" fmla="*/ 3635098 w 3875002"/>
                <a:gd name="connsiteY68" fmla="*/ 2052108 h 2797493"/>
                <a:gd name="connsiteX69" fmla="*/ 3662706 w 3875002"/>
                <a:gd name="connsiteY69" fmla="*/ 2015299 h 2797493"/>
                <a:gd name="connsiteX70" fmla="*/ 3699517 w 3875002"/>
                <a:gd name="connsiteY70" fmla="*/ 1877265 h 2797493"/>
                <a:gd name="connsiteX71" fmla="*/ 3717922 w 3875002"/>
                <a:gd name="connsiteY71" fmla="*/ 1822051 h 2797493"/>
                <a:gd name="connsiteX72" fmla="*/ 3745530 w 3875002"/>
                <a:gd name="connsiteY72" fmla="*/ 1776040 h 2797493"/>
                <a:gd name="connsiteX73" fmla="*/ 3782341 w 3875002"/>
                <a:gd name="connsiteY73" fmla="*/ 1674815 h 2797493"/>
                <a:gd name="connsiteX74" fmla="*/ 3800746 w 3875002"/>
                <a:gd name="connsiteY74" fmla="*/ 1628804 h 2797493"/>
                <a:gd name="connsiteX75" fmla="*/ 3846760 w 3875002"/>
                <a:gd name="connsiteY75" fmla="*/ 1564388 h 2797493"/>
                <a:gd name="connsiteX76" fmla="*/ 3855962 w 3875002"/>
                <a:gd name="connsiteY76" fmla="*/ 1527578 h 2797493"/>
                <a:gd name="connsiteX77" fmla="*/ 3874368 w 3875002"/>
                <a:gd name="connsiteY77" fmla="*/ 1472365 h 2797493"/>
                <a:gd name="connsiteX78" fmla="*/ 3865165 w 3875002"/>
                <a:gd name="connsiteY78" fmla="*/ 1058262 h 2797493"/>
                <a:gd name="connsiteX79" fmla="*/ 3828354 w 3875002"/>
                <a:gd name="connsiteY79" fmla="*/ 957037 h 2797493"/>
                <a:gd name="connsiteX80" fmla="*/ 3819152 w 3875002"/>
                <a:gd name="connsiteY80" fmla="*/ 920228 h 2797493"/>
                <a:gd name="connsiteX81" fmla="*/ 3791544 w 3875002"/>
                <a:gd name="connsiteY81" fmla="*/ 846610 h 2797493"/>
                <a:gd name="connsiteX82" fmla="*/ 3763936 w 3875002"/>
                <a:gd name="connsiteY82" fmla="*/ 800598 h 2797493"/>
                <a:gd name="connsiteX83" fmla="*/ 3690314 w 3875002"/>
                <a:gd name="connsiteY83" fmla="*/ 680969 h 2797493"/>
                <a:gd name="connsiteX84" fmla="*/ 3653504 w 3875002"/>
                <a:gd name="connsiteY84" fmla="*/ 607350 h 2797493"/>
                <a:gd name="connsiteX85" fmla="*/ 3598288 w 3875002"/>
                <a:gd name="connsiteY85" fmla="*/ 533732 h 2797493"/>
                <a:gd name="connsiteX86" fmla="*/ 3570680 w 3875002"/>
                <a:gd name="connsiteY86" fmla="*/ 487721 h 2797493"/>
                <a:gd name="connsiteX87" fmla="*/ 3524666 w 3875002"/>
                <a:gd name="connsiteY87" fmla="*/ 450912 h 2797493"/>
                <a:gd name="connsiteX88" fmla="*/ 3497058 w 3875002"/>
                <a:gd name="connsiteY88" fmla="*/ 423305 h 2797493"/>
                <a:gd name="connsiteX89" fmla="*/ 3451045 w 3875002"/>
                <a:gd name="connsiteY89" fmla="*/ 368091 h 2797493"/>
                <a:gd name="connsiteX90" fmla="*/ 3414234 w 3875002"/>
                <a:gd name="connsiteY90" fmla="*/ 340484 h 2797493"/>
                <a:gd name="connsiteX91" fmla="*/ 3303802 w 3875002"/>
                <a:gd name="connsiteY91" fmla="*/ 276068 h 2797493"/>
                <a:gd name="connsiteX92" fmla="*/ 3276194 w 3875002"/>
                <a:gd name="connsiteY92" fmla="*/ 266866 h 2797493"/>
                <a:gd name="connsiteX93" fmla="*/ 3147357 w 3875002"/>
                <a:gd name="connsiteY93" fmla="*/ 220855 h 2797493"/>
                <a:gd name="connsiteX94" fmla="*/ 3082938 w 3875002"/>
                <a:gd name="connsiteY94" fmla="*/ 202450 h 2797493"/>
                <a:gd name="connsiteX95" fmla="*/ 2990912 w 3875002"/>
                <a:gd name="connsiteY95" fmla="*/ 184045 h 2797493"/>
                <a:gd name="connsiteX96" fmla="*/ 2954101 w 3875002"/>
                <a:gd name="connsiteY96" fmla="*/ 174843 h 2797493"/>
                <a:gd name="connsiteX97" fmla="*/ 2926493 w 3875002"/>
                <a:gd name="connsiteY97" fmla="*/ 156439 h 2797493"/>
                <a:gd name="connsiteX98" fmla="*/ 2816061 w 3875002"/>
                <a:gd name="connsiteY98" fmla="*/ 128832 h 2797493"/>
                <a:gd name="connsiteX99" fmla="*/ 2696426 w 3875002"/>
                <a:gd name="connsiteY99" fmla="*/ 73618 h 2797493"/>
                <a:gd name="connsiteX100" fmla="*/ 2632007 w 3875002"/>
                <a:gd name="connsiteY100" fmla="*/ 46011 h 2797493"/>
                <a:gd name="connsiteX101" fmla="*/ 2576791 w 3875002"/>
                <a:gd name="connsiteY101" fmla="*/ 36809 h 2797493"/>
                <a:gd name="connsiteX102" fmla="*/ 2549183 w 3875002"/>
                <a:gd name="connsiteY102" fmla="*/ 27607 h 2797493"/>
                <a:gd name="connsiteX103" fmla="*/ 2493967 w 3875002"/>
                <a:gd name="connsiteY103" fmla="*/ 18404 h 2797493"/>
                <a:gd name="connsiteX104" fmla="*/ 2420346 w 3875002"/>
                <a:gd name="connsiteY104" fmla="*/ 0 h 2797493"/>
                <a:gd name="connsiteX105" fmla="*/ 2199482 w 3875002"/>
                <a:gd name="connsiteY105" fmla="*/ 9202 h 2797493"/>
                <a:gd name="connsiteX106" fmla="*/ 2144266 w 3875002"/>
                <a:gd name="connsiteY106" fmla="*/ 27607 h 2797493"/>
                <a:gd name="connsiteX107" fmla="*/ 2107455 w 3875002"/>
                <a:gd name="connsiteY107" fmla="*/ 46011 h 2797493"/>
                <a:gd name="connsiteX0" fmla="*/ 1999988 w 3905575"/>
                <a:gd name="connsiteY0" fmla="*/ 92023 h 2797493"/>
                <a:gd name="connsiteX1" fmla="*/ 1953975 w 3905575"/>
                <a:gd name="connsiteY1" fmla="*/ 110427 h 2797493"/>
                <a:gd name="connsiteX2" fmla="*/ 1917164 w 3905575"/>
                <a:gd name="connsiteY2" fmla="*/ 138034 h 2797493"/>
                <a:gd name="connsiteX3" fmla="*/ 1797530 w 3905575"/>
                <a:gd name="connsiteY3" fmla="*/ 294473 h 2797493"/>
                <a:gd name="connsiteX4" fmla="*/ 1760719 w 3905575"/>
                <a:gd name="connsiteY4" fmla="*/ 386496 h 2797493"/>
                <a:gd name="connsiteX5" fmla="*/ 1751516 w 3905575"/>
                <a:gd name="connsiteY5" fmla="*/ 423305 h 2797493"/>
                <a:gd name="connsiteX6" fmla="*/ 1742314 w 3905575"/>
                <a:gd name="connsiteY6" fmla="*/ 450912 h 2797493"/>
                <a:gd name="connsiteX7" fmla="*/ 1751516 w 3905575"/>
                <a:gd name="connsiteY7" fmla="*/ 763789 h 2797493"/>
                <a:gd name="connsiteX8" fmla="*/ 1769922 w 3905575"/>
                <a:gd name="connsiteY8" fmla="*/ 800598 h 2797493"/>
                <a:gd name="connsiteX9" fmla="*/ 1779124 w 3905575"/>
                <a:gd name="connsiteY9" fmla="*/ 828205 h 2797493"/>
                <a:gd name="connsiteX10" fmla="*/ 1788327 w 3905575"/>
                <a:gd name="connsiteY10" fmla="*/ 947835 h 2797493"/>
                <a:gd name="connsiteX11" fmla="*/ 1797530 w 3905575"/>
                <a:gd name="connsiteY11" fmla="*/ 1012251 h 2797493"/>
                <a:gd name="connsiteX12" fmla="*/ 1788327 w 3905575"/>
                <a:gd name="connsiteY12" fmla="*/ 1159487 h 2797493"/>
                <a:gd name="connsiteX13" fmla="*/ 1769922 w 3905575"/>
                <a:gd name="connsiteY13" fmla="*/ 1187094 h 2797493"/>
                <a:gd name="connsiteX14" fmla="*/ 1723908 w 3905575"/>
                <a:gd name="connsiteY14" fmla="*/ 1223903 h 2797493"/>
                <a:gd name="connsiteX15" fmla="*/ 1677895 w 3905575"/>
                <a:gd name="connsiteY15" fmla="*/ 1260712 h 2797493"/>
                <a:gd name="connsiteX16" fmla="*/ 1641084 w 3905575"/>
                <a:gd name="connsiteY16" fmla="*/ 1288319 h 2797493"/>
                <a:gd name="connsiteX17" fmla="*/ 1549058 w 3905575"/>
                <a:gd name="connsiteY17" fmla="*/ 1306724 h 2797493"/>
                <a:gd name="connsiteX18" fmla="*/ 1374207 w 3905575"/>
                <a:gd name="connsiteY18" fmla="*/ 1325128 h 2797493"/>
                <a:gd name="connsiteX19" fmla="*/ 1337396 w 3905575"/>
                <a:gd name="connsiteY19" fmla="*/ 1334331 h 2797493"/>
                <a:gd name="connsiteX20" fmla="*/ 1254572 w 3905575"/>
                <a:gd name="connsiteY20" fmla="*/ 1352735 h 2797493"/>
                <a:gd name="connsiteX21" fmla="*/ 1217762 w 3905575"/>
                <a:gd name="connsiteY21" fmla="*/ 1361937 h 2797493"/>
                <a:gd name="connsiteX22" fmla="*/ 1144140 w 3905575"/>
                <a:gd name="connsiteY22" fmla="*/ 1398747 h 2797493"/>
                <a:gd name="connsiteX23" fmla="*/ 1116532 w 3905575"/>
                <a:gd name="connsiteY23" fmla="*/ 1407949 h 2797493"/>
                <a:gd name="connsiteX24" fmla="*/ 1061316 w 3905575"/>
                <a:gd name="connsiteY24" fmla="*/ 1435556 h 2797493"/>
                <a:gd name="connsiteX25" fmla="*/ 573575 w 3905575"/>
                <a:gd name="connsiteY25" fmla="*/ 1205498 h 2797493"/>
                <a:gd name="connsiteX26" fmla="*/ 527561 w 3905575"/>
                <a:gd name="connsiteY26" fmla="*/ 1279117 h 2797493"/>
                <a:gd name="connsiteX27" fmla="*/ 205468 w 3905575"/>
                <a:gd name="connsiteY27" fmla="*/ 1242308 h 2797493"/>
                <a:gd name="connsiteX28" fmla="*/ 159456 w 3905575"/>
                <a:gd name="connsiteY28" fmla="*/ 1279116 h 2797493"/>
                <a:gd name="connsiteX29" fmla="*/ 93936 w 3905575"/>
                <a:gd name="connsiteY29" fmla="*/ 1275820 h 2797493"/>
                <a:gd name="connsiteX30" fmla="*/ 104239 w 3905575"/>
                <a:gd name="connsiteY30" fmla="*/ 1334330 h 2797493"/>
                <a:gd name="connsiteX31" fmla="*/ 97142 w 3905575"/>
                <a:gd name="connsiteY31" fmla="*/ 1530524 h 2797493"/>
                <a:gd name="connsiteX32" fmla="*/ 637994 w 3905575"/>
                <a:gd name="connsiteY32" fmla="*/ 1969288 h 2797493"/>
                <a:gd name="connsiteX33" fmla="*/ 54612 w 3905575"/>
                <a:gd name="connsiteY33" fmla="*/ 1614909 h 2797493"/>
                <a:gd name="connsiteX34" fmla="*/ 85834 w 3905575"/>
                <a:gd name="connsiteY34" fmla="*/ 1720826 h 2797493"/>
                <a:gd name="connsiteX35" fmla="*/ 591980 w 3905575"/>
                <a:gd name="connsiteY35" fmla="*/ 2116524 h 2797493"/>
                <a:gd name="connsiteX36" fmla="*/ 564372 w 3905575"/>
                <a:gd name="connsiteY36" fmla="*/ 2180940 h 2797493"/>
                <a:gd name="connsiteX37" fmla="*/ 30618 w 3905575"/>
                <a:gd name="connsiteY37" fmla="*/ 2098120 h 2797493"/>
                <a:gd name="connsiteX38" fmla="*/ 536764 w 3905575"/>
                <a:gd name="connsiteY38" fmla="*/ 2282166 h 2797493"/>
                <a:gd name="connsiteX39" fmla="*/ 527562 w 3905575"/>
                <a:gd name="connsiteY39" fmla="*/ 2318975 h 2797493"/>
                <a:gd name="connsiteX40" fmla="*/ 545967 w 3905575"/>
                <a:gd name="connsiteY40" fmla="*/ 2549032 h 2797493"/>
                <a:gd name="connsiteX41" fmla="*/ 564372 w 3905575"/>
                <a:gd name="connsiteY41" fmla="*/ 2576639 h 2797493"/>
                <a:gd name="connsiteX42" fmla="*/ 656399 w 3905575"/>
                <a:gd name="connsiteY42" fmla="*/ 2659459 h 2797493"/>
                <a:gd name="connsiteX43" fmla="*/ 684007 w 3905575"/>
                <a:gd name="connsiteY43" fmla="*/ 2677864 h 2797493"/>
                <a:gd name="connsiteX44" fmla="*/ 711615 w 3905575"/>
                <a:gd name="connsiteY44" fmla="*/ 2687066 h 2797493"/>
                <a:gd name="connsiteX45" fmla="*/ 803642 w 3905575"/>
                <a:gd name="connsiteY45" fmla="*/ 2733077 h 2797493"/>
                <a:gd name="connsiteX46" fmla="*/ 858858 w 3905575"/>
                <a:gd name="connsiteY46" fmla="*/ 2760684 h 2797493"/>
                <a:gd name="connsiteX47" fmla="*/ 969290 w 3905575"/>
                <a:gd name="connsiteY47" fmla="*/ 2769886 h 2797493"/>
                <a:gd name="connsiteX48" fmla="*/ 1052114 w 3905575"/>
                <a:gd name="connsiteY48" fmla="*/ 2788291 h 2797493"/>
                <a:gd name="connsiteX49" fmla="*/ 1144140 w 3905575"/>
                <a:gd name="connsiteY49" fmla="*/ 2797493 h 2797493"/>
                <a:gd name="connsiteX50" fmla="*/ 1926367 w 3905575"/>
                <a:gd name="connsiteY50" fmla="*/ 2788291 h 2797493"/>
                <a:gd name="connsiteX51" fmla="*/ 2469324 w 3905575"/>
                <a:gd name="connsiteY51" fmla="*/ 2769886 h 2797493"/>
                <a:gd name="connsiteX52" fmla="*/ 2745404 w 3905575"/>
                <a:gd name="connsiteY52" fmla="*/ 2742280 h 2797493"/>
                <a:gd name="connsiteX53" fmla="*/ 2791418 w 3905575"/>
                <a:gd name="connsiteY53" fmla="*/ 2733077 h 2797493"/>
                <a:gd name="connsiteX54" fmla="*/ 2929458 w 3905575"/>
                <a:gd name="connsiteY54" fmla="*/ 2677864 h 2797493"/>
                <a:gd name="connsiteX55" fmla="*/ 2975471 w 3905575"/>
                <a:gd name="connsiteY55" fmla="*/ 2659459 h 2797493"/>
                <a:gd name="connsiteX56" fmla="*/ 3058295 w 3905575"/>
                <a:gd name="connsiteY56" fmla="*/ 2641054 h 2797493"/>
                <a:gd name="connsiteX57" fmla="*/ 3085903 w 3905575"/>
                <a:gd name="connsiteY57" fmla="*/ 2631852 h 2797493"/>
                <a:gd name="connsiteX58" fmla="*/ 3131917 w 3905575"/>
                <a:gd name="connsiteY58" fmla="*/ 2622650 h 2797493"/>
                <a:gd name="connsiteX59" fmla="*/ 3214741 w 3905575"/>
                <a:gd name="connsiteY59" fmla="*/ 2567436 h 2797493"/>
                <a:gd name="connsiteX60" fmla="*/ 3242349 w 3905575"/>
                <a:gd name="connsiteY60" fmla="*/ 2549032 h 2797493"/>
                <a:gd name="connsiteX61" fmla="*/ 3269957 w 3905575"/>
                <a:gd name="connsiteY61" fmla="*/ 2539829 h 2797493"/>
                <a:gd name="connsiteX62" fmla="*/ 3334375 w 3905575"/>
                <a:gd name="connsiteY62" fmla="*/ 2493818 h 2797493"/>
                <a:gd name="connsiteX63" fmla="*/ 3426402 w 3905575"/>
                <a:gd name="connsiteY63" fmla="*/ 2392593 h 2797493"/>
                <a:gd name="connsiteX64" fmla="*/ 3518429 w 3905575"/>
                <a:gd name="connsiteY64" fmla="*/ 2291368 h 2797493"/>
                <a:gd name="connsiteX65" fmla="*/ 3582847 w 3905575"/>
                <a:gd name="connsiteY65" fmla="*/ 2208547 h 2797493"/>
                <a:gd name="connsiteX66" fmla="*/ 3628861 w 3905575"/>
                <a:gd name="connsiteY66" fmla="*/ 2153334 h 2797493"/>
                <a:gd name="connsiteX67" fmla="*/ 3638063 w 3905575"/>
                <a:gd name="connsiteY67" fmla="*/ 2116524 h 2797493"/>
                <a:gd name="connsiteX68" fmla="*/ 3656469 w 3905575"/>
                <a:gd name="connsiteY68" fmla="*/ 2079715 h 2797493"/>
                <a:gd name="connsiteX69" fmla="*/ 3665671 w 3905575"/>
                <a:gd name="connsiteY69" fmla="*/ 2052108 h 2797493"/>
                <a:gd name="connsiteX70" fmla="*/ 3693279 w 3905575"/>
                <a:gd name="connsiteY70" fmla="*/ 2015299 h 2797493"/>
                <a:gd name="connsiteX71" fmla="*/ 3730090 w 3905575"/>
                <a:gd name="connsiteY71" fmla="*/ 1877265 h 2797493"/>
                <a:gd name="connsiteX72" fmla="*/ 3748495 w 3905575"/>
                <a:gd name="connsiteY72" fmla="*/ 1822051 h 2797493"/>
                <a:gd name="connsiteX73" fmla="*/ 3776103 w 3905575"/>
                <a:gd name="connsiteY73" fmla="*/ 1776040 h 2797493"/>
                <a:gd name="connsiteX74" fmla="*/ 3812914 w 3905575"/>
                <a:gd name="connsiteY74" fmla="*/ 1674815 h 2797493"/>
                <a:gd name="connsiteX75" fmla="*/ 3831319 w 3905575"/>
                <a:gd name="connsiteY75" fmla="*/ 1628804 h 2797493"/>
                <a:gd name="connsiteX76" fmla="*/ 3877333 w 3905575"/>
                <a:gd name="connsiteY76" fmla="*/ 1564388 h 2797493"/>
                <a:gd name="connsiteX77" fmla="*/ 3886535 w 3905575"/>
                <a:gd name="connsiteY77" fmla="*/ 1527578 h 2797493"/>
                <a:gd name="connsiteX78" fmla="*/ 3904941 w 3905575"/>
                <a:gd name="connsiteY78" fmla="*/ 1472365 h 2797493"/>
                <a:gd name="connsiteX79" fmla="*/ 3895738 w 3905575"/>
                <a:gd name="connsiteY79" fmla="*/ 1058262 h 2797493"/>
                <a:gd name="connsiteX80" fmla="*/ 3858927 w 3905575"/>
                <a:gd name="connsiteY80" fmla="*/ 957037 h 2797493"/>
                <a:gd name="connsiteX81" fmla="*/ 3849725 w 3905575"/>
                <a:gd name="connsiteY81" fmla="*/ 920228 h 2797493"/>
                <a:gd name="connsiteX82" fmla="*/ 3822117 w 3905575"/>
                <a:gd name="connsiteY82" fmla="*/ 846610 h 2797493"/>
                <a:gd name="connsiteX83" fmla="*/ 3794509 w 3905575"/>
                <a:gd name="connsiteY83" fmla="*/ 800598 h 2797493"/>
                <a:gd name="connsiteX84" fmla="*/ 3720887 w 3905575"/>
                <a:gd name="connsiteY84" fmla="*/ 680969 h 2797493"/>
                <a:gd name="connsiteX85" fmla="*/ 3684077 w 3905575"/>
                <a:gd name="connsiteY85" fmla="*/ 607350 h 2797493"/>
                <a:gd name="connsiteX86" fmla="*/ 3628861 w 3905575"/>
                <a:gd name="connsiteY86" fmla="*/ 533732 h 2797493"/>
                <a:gd name="connsiteX87" fmla="*/ 3601253 w 3905575"/>
                <a:gd name="connsiteY87" fmla="*/ 487721 h 2797493"/>
                <a:gd name="connsiteX88" fmla="*/ 3555239 w 3905575"/>
                <a:gd name="connsiteY88" fmla="*/ 450912 h 2797493"/>
                <a:gd name="connsiteX89" fmla="*/ 3527631 w 3905575"/>
                <a:gd name="connsiteY89" fmla="*/ 423305 h 2797493"/>
                <a:gd name="connsiteX90" fmla="*/ 3481618 w 3905575"/>
                <a:gd name="connsiteY90" fmla="*/ 368091 h 2797493"/>
                <a:gd name="connsiteX91" fmla="*/ 3444807 w 3905575"/>
                <a:gd name="connsiteY91" fmla="*/ 340484 h 2797493"/>
                <a:gd name="connsiteX92" fmla="*/ 3334375 w 3905575"/>
                <a:gd name="connsiteY92" fmla="*/ 276068 h 2797493"/>
                <a:gd name="connsiteX93" fmla="*/ 3306767 w 3905575"/>
                <a:gd name="connsiteY93" fmla="*/ 266866 h 2797493"/>
                <a:gd name="connsiteX94" fmla="*/ 3177930 w 3905575"/>
                <a:gd name="connsiteY94" fmla="*/ 220855 h 2797493"/>
                <a:gd name="connsiteX95" fmla="*/ 3113511 w 3905575"/>
                <a:gd name="connsiteY95" fmla="*/ 202450 h 2797493"/>
                <a:gd name="connsiteX96" fmla="*/ 3021485 w 3905575"/>
                <a:gd name="connsiteY96" fmla="*/ 184045 h 2797493"/>
                <a:gd name="connsiteX97" fmla="*/ 2984674 w 3905575"/>
                <a:gd name="connsiteY97" fmla="*/ 174843 h 2797493"/>
                <a:gd name="connsiteX98" fmla="*/ 2957066 w 3905575"/>
                <a:gd name="connsiteY98" fmla="*/ 156439 h 2797493"/>
                <a:gd name="connsiteX99" fmla="*/ 2846634 w 3905575"/>
                <a:gd name="connsiteY99" fmla="*/ 128832 h 2797493"/>
                <a:gd name="connsiteX100" fmla="*/ 2726999 w 3905575"/>
                <a:gd name="connsiteY100" fmla="*/ 73618 h 2797493"/>
                <a:gd name="connsiteX101" fmla="*/ 2662580 w 3905575"/>
                <a:gd name="connsiteY101" fmla="*/ 46011 h 2797493"/>
                <a:gd name="connsiteX102" fmla="*/ 2607364 w 3905575"/>
                <a:gd name="connsiteY102" fmla="*/ 36809 h 2797493"/>
                <a:gd name="connsiteX103" fmla="*/ 2579756 w 3905575"/>
                <a:gd name="connsiteY103" fmla="*/ 27607 h 2797493"/>
                <a:gd name="connsiteX104" fmla="*/ 2524540 w 3905575"/>
                <a:gd name="connsiteY104" fmla="*/ 18404 h 2797493"/>
                <a:gd name="connsiteX105" fmla="*/ 2450919 w 3905575"/>
                <a:gd name="connsiteY105" fmla="*/ 0 h 2797493"/>
                <a:gd name="connsiteX106" fmla="*/ 2230055 w 3905575"/>
                <a:gd name="connsiteY106" fmla="*/ 9202 h 2797493"/>
                <a:gd name="connsiteX107" fmla="*/ 2174839 w 3905575"/>
                <a:gd name="connsiteY107" fmla="*/ 27607 h 2797493"/>
                <a:gd name="connsiteX108" fmla="*/ 2138028 w 3905575"/>
                <a:gd name="connsiteY108" fmla="*/ 46011 h 2797493"/>
                <a:gd name="connsiteX0" fmla="*/ 1999988 w 3905575"/>
                <a:gd name="connsiteY0" fmla="*/ 92023 h 2797493"/>
                <a:gd name="connsiteX1" fmla="*/ 1953975 w 3905575"/>
                <a:gd name="connsiteY1" fmla="*/ 110427 h 2797493"/>
                <a:gd name="connsiteX2" fmla="*/ 1917164 w 3905575"/>
                <a:gd name="connsiteY2" fmla="*/ 138034 h 2797493"/>
                <a:gd name="connsiteX3" fmla="*/ 1797530 w 3905575"/>
                <a:gd name="connsiteY3" fmla="*/ 294473 h 2797493"/>
                <a:gd name="connsiteX4" fmla="*/ 1760719 w 3905575"/>
                <a:gd name="connsiteY4" fmla="*/ 386496 h 2797493"/>
                <a:gd name="connsiteX5" fmla="*/ 1751516 w 3905575"/>
                <a:gd name="connsiteY5" fmla="*/ 423305 h 2797493"/>
                <a:gd name="connsiteX6" fmla="*/ 1742314 w 3905575"/>
                <a:gd name="connsiteY6" fmla="*/ 450912 h 2797493"/>
                <a:gd name="connsiteX7" fmla="*/ 1751516 w 3905575"/>
                <a:gd name="connsiteY7" fmla="*/ 763789 h 2797493"/>
                <a:gd name="connsiteX8" fmla="*/ 1769922 w 3905575"/>
                <a:gd name="connsiteY8" fmla="*/ 800598 h 2797493"/>
                <a:gd name="connsiteX9" fmla="*/ 1779124 w 3905575"/>
                <a:gd name="connsiteY9" fmla="*/ 828205 h 2797493"/>
                <a:gd name="connsiteX10" fmla="*/ 1788327 w 3905575"/>
                <a:gd name="connsiteY10" fmla="*/ 947835 h 2797493"/>
                <a:gd name="connsiteX11" fmla="*/ 1797530 w 3905575"/>
                <a:gd name="connsiteY11" fmla="*/ 1012251 h 2797493"/>
                <a:gd name="connsiteX12" fmla="*/ 1788327 w 3905575"/>
                <a:gd name="connsiteY12" fmla="*/ 1159487 h 2797493"/>
                <a:gd name="connsiteX13" fmla="*/ 1769922 w 3905575"/>
                <a:gd name="connsiteY13" fmla="*/ 1187094 h 2797493"/>
                <a:gd name="connsiteX14" fmla="*/ 1723908 w 3905575"/>
                <a:gd name="connsiteY14" fmla="*/ 1223903 h 2797493"/>
                <a:gd name="connsiteX15" fmla="*/ 1677895 w 3905575"/>
                <a:gd name="connsiteY15" fmla="*/ 1260712 h 2797493"/>
                <a:gd name="connsiteX16" fmla="*/ 1641084 w 3905575"/>
                <a:gd name="connsiteY16" fmla="*/ 1288319 h 2797493"/>
                <a:gd name="connsiteX17" fmla="*/ 1549058 w 3905575"/>
                <a:gd name="connsiteY17" fmla="*/ 1306724 h 2797493"/>
                <a:gd name="connsiteX18" fmla="*/ 1374207 w 3905575"/>
                <a:gd name="connsiteY18" fmla="*/ 1325128 h 2797493"/>
                <a:gd name="connsiteX19" fmla="*/ 1337396 w 3905575"/>
                <a:gd name="connsiteY19" fmla="*/ 1334331 h 2797493"/>
                <a:gd name="connsiteX20" fmla="*/ 1254572 w 3905575"/>
                <a:gd name="connsiteY20" fmla="*/ 1352735 h 2797493"/>
                <a:gd name="connsiteX21" fmla="*/ 1217762 w 3905575"/>
                <a:gd name="connsiteY21" fmla="*/ 1361937 h 2797493"/>
                <a:gd name="connsiteX22" fmla="*/ 1144140 w 3905575"/>
                <a:gd name="connsiteY22" fmla="*/ 1398747 h 2797493"/>
                <a:gd name="connsiteX23" fmla="*/ 1116532 w 3905575"/>
                <a:gd name="connsiteY23" fmla="*/ 1407949 h 2797493"/>
                <a:gd name="connsiteX24" fmla="*/ 1061316 w 3905575"/>
                <a:gd name="connsiteY24" fmla="*/ 1435556 h 2797493"/>
                <a:gd name="connsiteX25" fmla="*/ 573575 w 3905575"/>
                <a:gd name="connsiteY25" fmla="*/ 1205498 h 2797493"/>
                <a:gd name="connsiteX26" fmla="*/ 527561 w 3905575"/>
                <a:gd name="connsiteY26" fmla="*/ 1279117 h 2797493"/>
                <a:gd name="connsiteX27" fmla="*/ 205468 w 3905575"/>
                <a:gd name="connsiteY27" fmla="*/ 1242308 h 2797493"/>
                <a:gd name="connsiteX28" fmla="*/ 159456 w 3905575"/>
                <a:gd name="connsiteY28" fmla="*/ 1279116 h 2797493"/>
                <a:gd name="connsiteX29" fmla="*/ 93936 w 3905575"/>
                <a:gd name="connsiteY29" fmla="*/ 1275820 h 2797493"/>
                <a:gd name="connsiteX30" fmla="*/ 104239 w 3905575"/>
                <a:gd name="connsiteY30" fmla="*/ 1334330 h 2797493"/>
                <a:gd name="connsiteX31" fmla="*/ 97142 w 3905575"/>
                <a:gd name="connsiteY31" fmla="*/ 1530524 h 2797493"/>
                <a:gd name="connsiteX32" fmla="*/ 43783 w 3905575"/>
                <a:gd name="connsiteY32" fmla="*/ 1532380 h 2797493"/>
                <a:gd name="connsiteX33" fmla="*/ 54612 w 3905575"/>
                <a:gd name="connsiteY33" fmla="*/ 1614909 h 2797493"/>
                <a:gd name="connsiteX34" fmla="*/ 85834 w 3905575"/>
                <a:gd name="connsiteY34" fmla="*/ 1720826 h 2797493"/>
                <a:gd name="connsiteX35" fmla="*/ 591980 w 3905575"/>
                <a:gd name="connsiteY35" fmla="*/ 2116524 h 2797493"/>
                <a:gd name="connsiteX36" fmla="*/ 564372 w 3905575"/>
                <a:gd name="connsiteY36" fmla="*/ 2180940 h 2797493"/>
                <a:gd name="connsiteX37" fmla="*/ 30618 w 3905575"/>
                <a:gd name="connsiteY37" fmla="*/ 2098120 h 2797493"/>
                <a:gd name="connsiteX38" fmla="*/ 536764 w 3905575"/>
                <a:gd name="connsiteY38" fmla="*/ 2282166 h 2797493"/>
                <a:gd name="connsiteX39" fmla="*/ 527562 w 3905575"/>
                <a:gd name="connsiteY39" fmla="*/ 2318975 h 2797493"/>
                <a:gd name="connsiteX40" fmla="*/ 545967 w 3905575"/>
                <a:gd name="connsiteY40" fmla="*/ 2549032 h 2797493"/>
                <a:gd name="connsiteX41" fmla="*/ 564372 w 3905575"/>
                <a:gd name="connsiteY41" fmla="*/ 2576639 h 2797493"/>
                <a:gd name="connsiteX42" fmla="*/ 656399 w 3905575"/>
                <a:gd name="connsiteY42" fmla="*/ 2659459 h 2797493"/>
                <a:gd name="connsiteX43" fmla="*/ 684007 w 3905575"/>
                <a:gd name="connsiteY43" fmla="*/ 2677864 h 2797493"/>
                <a:gd name="connsiteX44" fmla="*/ 711615 w 3905575"/>
                <a:gd name="connsiteY44" fmla="*/ 2687066 h 2797493"/>
                <a:gd name="connsiteX45" fmla="*/ 803642 w 3905575"/>
                <a:gd name="connsiteY45" fmla="*/ 2733077 h 2797493"/>
                <a:gd name="connsiteX46" fmla="*/ 858858 w 3905575"/>
                <a:gd name="connsiteY46" fmla="*/ 2760684 h 2797493"/>
                <a:gd name="connsiteX47" fmla="*/ 969290 w 3905575"/>
                <a:gd name="connsiteY47" fmla="*/ 2769886 h 2797493"/>
                <a:gd name="connsiteX48" fmla="*/ 1052114 w 3905575"/>
                <a:gd name="connsiteY48" fmla="*/ 2788291 h 2797493"/>
                <a:gd name="connsiteX49" fmla="*/ 1144140 w 3905575"/>
                <a:gd name="connsiteY49" fmla="*/ 2797493 h 2797493"/>
                <a:gd name="connsiteX50" fmla="*/ 1926367 w 3905575"/>
                <a:gd name="connsiteY50" fmla="*/ 2788291 h 2797493"/>
                <a:gd name="connsiteX51" fmla="*/ 2469324 w 3905575"/>
                <a:gd name="connsiteY51" fmla="*/ 2769886 h 2797493"/>
                <a:gd name="connsiteX52" fmla="*/ 2745404 w 3905575"/>
                <a:gd name="connsiteY52" fmla="*/ 2742280 h 2797493"/>
                <a:gd name="connsiteX53" fmla="*/ 2791418 w 3905575"/>
                <a:gd name="connsiteY53" fmla="*/ 2733077 h 2797493"/>
                <a:gd name="connsiteX54" fmla="*/ 2929458 w 3905575"/>
                <a:gd name="connsiteY54" fmla="*/ 2677864 h 2797493"/>
                <a:gd name="connsiteX55" fmla="*/ 2975471 w 3905575"/>
                <a:gd name="connsiteY55" fmla="*/ 2659459 h 2797493"/>
                <a:gd name="connsiteX56" fmla="*/ 3058295 w 3905575"/>
                <a:gd name="connsiteY56" fmla="*/ 2641054 h 2797493"/>
                <a:gd name="connsiteX57" fmla="*/ 3085903 w 3905575"/>
                <a:gd name="connsiteY57" fmla="*/ 2631852 h 2797493"/>
                <a:gd name="connsiteX58" fmla="*/ 3131917 w 3905575"/>
                <a:gd name="connsiteY58" fmla="*/ 2622650 h 2797493"/>
                <a:gd name="connsiteX59" fmla="*/ 3214741 w 3905575"/>
                <a:gd name="connsiteY59" fmla="*/ 2567436 h 2797493"/>
                <a:gd name="connsiteX60" fmla="*/ 3242349 w 3905575"/>
                <a:gd name="connsiteY60" fmla="*/ 2549032 h 2797493"/>
                <a:gd name="connsiteX61" fmla="*/ 3269957 w 3905575"/>
                <a:gd name="connsiteY61" fmla="*/ 2539829 h 2797493"/>
                <a:gd name="connsiteX62" fmla="*/ 3334375 w 3905575"/>
                <a:gd name="connsiteY62" fmla="*/ 2493818 h 2797493"/>
                <a:gd name="connsiteX63" fmla="*/ 3426402 w 3905575"/>
                <a:gd name="connsiteY63" fmla="*/ 2392593 h 2797493"/>
                <a:gd name="connsiteX64" fmla="*/ 3518429 w 3905575"/>
                <a:gd name="connsiteY64" fmla="*/ 2291368 h 2797493"/>
                <a:gd name="connsiteX65" fmla="*/ 3582847 w 3905575"/>
                <a:gd name="connsiteY65" fmla="*/ 2208547 h 2797493"/>
                <a:gd name="connsiteX66" fmla="*/ 3628861 w 3905575"/>
                <a:gd name="connsiteY66" fmla="*/ 2153334 h 2797493"/>
                <a:gd name="connsiteX67" fmla="*/ 3638063 w 3905575"/>
                <a:gd name="connsiteY67" fmla="*/ 2116524 h 2797493"/>
                <a:gd name="connsiteX68" fmla="*/ 3656469 w 3905575"/>
                <a:gd name="connsiteY68" fmla="*/ 2079715 h 2797493"/>
                <a:gd name="connsiteX69" fmla="*/ 3665671 w 3905575"/>
                <a:gd name="connsiteY69" fmla="*/ 2052108 h 2797493"/>
                <a:gd name="connsiteX70" fmla="*/ 3693279 w 3905575"/>
                <a:gd name="connsiteY70" fmla="*/ 2015299 h 2797493"/>
                <a:gd name="connsiteX71" fmla="*/ 3730090 w 3905575"/>
                <a:gd name="connsiteY71" fmla="*/ 1877265 h 2797493"/>
                <a:gd name="connsiteX72" fmla="*/ 3748495 w 3905575"/>
                <a:gd name="connsiteY72" fmla="*/ 1822051 h 2797493"/>
                <a:gd name="connsiteX73" fmla="*/ 3776103 w 3905575"/>
                <a:gd name="connsiteY73" fmla="*/ 1776040 h 2797493"/>
                <a:gd name="connsiteX74" fmla="*/ 3812914 w 3905575"/>
                <a:gd name="connsiteY74" fmla="*/ 1674815 h 2797493"/>
                <a:gd name="connsiteX75" fmla="*/ 3831319 w 3905575"/>
                <a:gd name="connsiteY75" fmla="*/ 1628804 h 2797493"/>
                <a:gd name="connsiteX76" fmla="*/ 3877333 w 3905575"/>
                <a:gd name="connsiteY76" fmla="*/ 1564388 h 2797493"/>
                <a:gd name="connsiteX77" fmla="*/ 3886535 w 3905575"/>
                <a:gd name="connsiteY77" fmla="*/ 1527578 h 2797493"/>
                <a:gd name="connsiteX78" fmla="*/ 3904941 w 3905575"/>
                <a:gd name="connsiteY78" fmla="*/ 1472365 h 2797493"/>
                <a:gd name="connsiteX79" fmla="*/ 3895738 w 3905575"/>
                <a:gd name="connsiteY79" fmla="*/ 1058262 h 2797493"/>
                <a:gd name="connsiteX80" fmla="*/ 3858927 w 3905575"/>
                <a:gd name="connsiteY80" fmla="*/ 957037 h 2797493"/>
                <a:gd name="connsiteX81" fmla="*/ 3849725 w 3905575"/>
                <a:gd name="connsiteY81" fmla="*/ 920228 h 2797493"/>
                <a:gd name="connsiteX82" fmla="*/ 3822117 w 3905575"/>
                <a:gd name="connsiteY82" fmla="*/ 846610 h 2797493"/>
                <a:gd name="connsiteX83" fmla="*/ 3794509 w 3905575"/>
                <a:gd name="connsiteY83" fmla="*/ 800598 h 2797493"/>
                <a:gd name="connsiteX84" fmla="*/ 3720887 w 3905575"/>
                <a:gd name="connsiteY84" fmla="*/ 680969 h 2797493"/>
                <a:gd name="connsiteX85" fmla="*/ 3684077 w 3905575"/>
                <a:gd name="connsiteY85" fmla="*/ 607350 h 2797493"/>
                <a:gd name="connsiteX86" fmla="*/ 3628861 w 3905575"/>
                <a:gd name="connsiteY86" fmla="*/ 533732 h 2797493"/>
                <a:gd name="connsiteX87" fmla="*/ 3601253 w 3905575"/>
                <a:gd name="connsiteY87" fmla="*/ 487721 h 2797493"/>
                <a:gd name="connsiteX88" fmla="*/ 3555239 w 3905575"/>
                <a:gd name="connsiteY88" fmla="*/ 450912 h 2797493"/>
                <a:gd name="connsiteX89" fmla="*/ 3527631 w 3905575"/>
                <a:gd name="connsiteY89" fmla="*/ 423305 h 2797493"/>
                <a:gd name="connsiteX90" fmla="*/ 3481618 w 3905575"/>
                <a:gd name="connsiteY90" fmla="*/ 368091 h 2797493"/>
                <a:gd name="connsiteX91" fmla="*/ 3444807 w 3905575"/>
                <a:gd name="connsiteY91" fmla="*/ 340484 h 2797493"/>
                <a:gd name="connsiteX92" fmla="*/ 3334375 w 3905575"/>
                <a:gd name="connsiteY92" fmla="*/ 276068 h 2797493"/>
                <a:gd name="connsiteX93" fmla="*/ 3306767 w 3905575"/>
                <a:gd name="connsiteY93" fmla="*/ 266866 h 2797493"/>
                <a:gd name="connsiteX94" fmla="*/ 3177930 w 3905575"/>
                <a:gd name="connsiteY94" fmla="*/ 220855 h 2797493"/>
                <a:gd name="connsiteX95" fmla="*/ 3113511 w 3905575"/>
                <a:gd name="connsiteY95" fmla="*/ 202450 h 2797493"/>
                <a:gd name="connsiteX96" fmla="*/ 3021485 w 3905575"/>
                <a:gd name="connsiteY96" fmla="*/ 184045 h 2797493"/>
                <a:gd name="connsiteX97" fmla="*/ 2984674 w 3905575"/>
                <a:gd name="connsiteY97" fmla="*/ 174843 h 2797493"/>
                <a:gd name="connsiteX98" fmla="*/ 2957066 w 3905575"/>
                <a:gd name="connsiteY98" fmla="*/ 156439 h 2797493"/>
                <a:gd name="connsiteX99" fmla="*/ 2846634 w 3905575"/>
                <a:gd name="connsiteY99" fmla="*/ 128832 h 2797493"/>
                <a:gd name="connsiteX100" fmla="*/ 2726999 w 3905575"/>
                <a:gd name="connsiteY100" fmla="*/ 73618 h 2797493"/>
                <a:gd name="connsiteX101" fmla="*/ 2662580 w 3905575"/>
                <a:gd name="connsiteY101" fmla="*/ 46011 h 2797493"/>
                <a:gd name="connsiteX102" fmla="*/ 2607364 w 3905575"/>
                <a:gd name="connsiteY102" fmla="*/ 36809 h 2797493"/>
                <a:gd name="connsiteX103" fmla="*/ 2579756 w 3905575"/>
                <a:gd name="connsiteY103" fmla="*/ 27607 h 2797493"/>
                <a:gd name="connsiteX104" fmla="*/ 2524540 w 3905575"/>
                <a:gd name="connsiteY104" fmla="*/ 18404 h 2797493"/>
                <a:gd name="connsiteX105" fmla="*/ 2450919 w 3905575"/>
                <a:gd name="connsiteY105" fmla="*/ 0 h 2797493"/>
                <a:gd name="connsiteX106" fmla="*/ 2230055 w 3905575"/>
                <a:gd name="connsiteY106" fmla="*/ 9202 h 2797493"/>
                <a:gd name="connsiteX107" fmla="*/ 2174839 w 3905575"/>
                <a:gd name="connsiteY107" fmla="*/ 27607 h 2797493"/>
                <a:gd name="connsiteX108" fmla="*/ 2138028 w 3905575"/>
                <a:gd name="connsiteY108" fmla="*/ 46011 h 2797493"/>
                <a:gd name="connsiteX0" fmla="*/ 1999988 w 3905575"/>
                <a:gd name="connsiteY0" fmla="*/ 92023 h 2797493"/>
                <a:gd name="connsiteX1" fmla="*/ 1953975 w 3905575"/>
                <a:gd name="connsiteY1" fmla="*/ 110427 h 2797493"/>
                <a:gd name="connsiteX2" fmla="*/ 1917164 w 3905575"/>
                <a:gd name="connsiteY2" fmla="*/ 138034 h 2797493"/>
                <a:gd name="connsiteX3" fmla="*/ 1797530 w 3905575"/>
                <a:gd name="connsiteY3" fmla="*/ 294473 h 2797493"/>
                <a:gd name="connsiteX4" fmla="*/ 1760719 w 3905575"/>
                <a:gd name="connsiteY4" fmla="*/ 386496 h 2797493"/>
                <a:gd name="connsiteX5" fmla="*/ 1751516 w 3905575"/>
                <a:gd name="connsiteY5" fmla="*/ 423305 h 2797493"/>
                <a:gd name="connsiteX6" fmla="*/ 1742314 w 3905575"/>
                <a:gd name="connsiteY6" fmla="*/ 450912 h 2797493"/>
                <a:gd name="connsiteX7" fmla="*/ 1751516 w 3905575"/>
                <a:gd name="connsiteY7" fmla="*/ 763789 h 2797493"/>
                <a:gd name="connsiteX8" fmla="*/ 1769922 w 3905575"/>
                <a:gd name="connsiteY8" fmla="*/ 800598 h 2797493"/>
                <a:gd name="connsiteX9" fmla="*/ 1779124 w 3905575"/>
                <a:gd name="connsiteY9" fmla="*/ 828205 h 2797493"/>
                <a:gd name="connsiteX10" fmla="*/ 1788327 w 3905575"/>
                <a:gd name="connsiteY10" fmla="*/ 947835 h 2797493"/>
                <a:gd name="connsiteX11" fmla="*/ 1797530 w 3905575"/>
                <a:gd name="connsiteY11" fmla="*/ 1012251 h 2797493"/>
                <a:gd name="connsiteX12" fmla="*/ 1788327 w 3905575"/>
                <a:gd name="connsiteY12" fmla="*/ 1159487 h 2797493"/>
                <a:gd name="connsiteX13" fmla="*/ 1769922 w 3905575"/>
                <a:gd name="connsiteY13" fmla="*/ 1187094 h 2797493"/>
                <a:gd name="connsiteX14" fmla="*/ 1723908 w 3905575"/>
                <a:gd name="connsiteY14" fmla="*/ 1223903 h 2797493"/>
                <a:gd name="connsiteX15" fmla="*/ 1677895 w 3905575"/>
                <a:gd name="connsiteY15" fmla="*/ 1260712 h 2797493"/>
                <a:gd name="connsiteX16" fmla="*/ 1641084 w 3905575"/>
                <a:gd name="connsiteY16" fmla="*/ 1288319 h 2797493"/>
                <a:gd name="connsiteX17" fmla="*/ 1549058 w 3905575"/>
                <a:gd name="connsiteY17" fmla="*/ 1306724 h 2797493"/>
                <a:gd name="connsiteX18" fmla="*/ 1374207 w 3905575"/>
                <a:gd name="connsiteY18" fmla="*/ 1325128 h 2797493"/>
                <a:gd name="connsiteX19" fmla="*/ 1337396 w 3905575"/>
                <a:gd name="connsiteY19" fmla="*/ 1334331 h 2797493"/>
                <a:gd name="connsiteX20" fmla="*/ 1254572 w 3905575"/>
                <a:gd name="connsiteY20" fmla="*/ 1352735 h 2797493"/>
                <a:gd name="connsiteX21" fmla="*/ 1217762 w 3905575"/>
                <a:gd name="connsiteY21" fmla="*/ 1361937 h 2797493"/>
                <a:gd name="connsiteX22" fmla="*/ 1144140 w 3905575"/>
                <a:gd name="connsiteY22" fmla="*/ 1398747 h 2797493"/>
                <a:gd name="connsiteX23" fmla="*/ 1116532 w 3905575"/>
                <a:gd name="connsiteY23" fmla="*/ 1407949 h 2797493"/>
                <a:gd name="connsiteX24" fmla="*/ 1061316 w 3905575"/>
                <a:gd name="connsiteY24" fmla="*/ 1435556 h 2797493"/>
                <a:gd name="connsiteX25" fmla="*/ 573575 w 3905575"/>
                <a:gd name="connsiteY25" fmla="*/ 1205498 h 2797493"/>
                <a:gd name="connsiteX26" fmla="*/ 306188 w 3905575"/>
                <a:gd name="connsiteY26" fmla="*/ 1215037 h 2797493"/>
                <a:gd name="connsiteX27" fmla="*/ 205468 w 3905575"/>
                <a:gd name="connsiteY27" fmla="*/ 1242308 h 2797493"/>
                <a:gd name="connsiteX28" fmla="*/ 159456 w 3905575"/>
                <a:gd name="connsiteY28" fmla="*/ 1279116 h 2797493"/>
                <a:gd name="connsiteX29" fmla="*/ 93936 w 3905575"/>
                <a:gd name="connsiteY29" fmla="*/ 1275820 h 2797493"/>
                <a:gd name="connsiteX30" fmla="*/ 104239 w 3905575"/>
                <a:gd name="connsiteY30" fmla="*/ 1334330 h 2797493"/>
                <a:gd name="connsiteX31" fmla="*/ 97142 w 3905575"/>
                <a:gd name="connsiteY31" fmla="*/ 1530524 h 2797493"/>
                <a:gd name="connsiteX32" fmla="*/ 43783 w 3905575"/>
                <a:gd name="connsiteY32" fmla="*/ 1532380 h 2797493"/>
                <a:gd name="connsiteX33" fmla="*/ 54612 w 3905575"/>
                <a:gd name="connsiteY33" fmla="*/ 1614909 h 2797493"/>
                <a:gd name="connsiteX34" fmla="*/ 85834 w 3905575"/>
                <a:gd name="connsiteY34" fmla="*/ 1720826 h 2797493"/>
                <a:gd name="connsiteX35" fmla="*/ 591980 w 3905575"/>
                <a:gd name="connsiteY35" fmla="*/ 2116524 h 2797493"/>
                <a:gd name="connsiteX36" fmla="*/ 564372 w 3905575"/>
                <a:gd name="connsiteY36" fmla="*/ 2180940 h 2797493"/>
                <a:gd name="connsiteX37" fmla="*/ 30618 w 3905575"/>
                <a:gd name="connsiteY37" fmla="*/ 2098120 h 2797493"/>
                <a:gd name="connsiteX38" fmla="*/ 536764 w 3905575"/>
                <a:gd name="connsiteY38" fmla="*/ 2282166 h 2797493"/>
                <a:gd name="connsiteX39" fmla="*/ 527562 w 3905575"/>
                <a:gd name="connsiteY39" fmla="*/ 2318975 h 2797493"/>
                <a:gd name="connsiteX40" fmla="*/ 545967 w 3905575"/>
                <a:gd name="connsiteY40" fmla="*/ 2549032 h 2797493"/>
                <a:gd name="connsiteX41" fmla="*/ 564372 w 3905575"/>
                <a:gd name="connsiteY41" fmla="*/ 2576639 h 2797493"/>
                <a:gd name="connsiteX42" fmla="*/ 656399 w 3905575"/>
                <a:gd name="connsiteY42" fmla="*/ 2659459 h 2797493"/>
                <a:gd name="connsiteX43" fmla="*/ 684007 w 3905575"/>
                <a:gd name="connsiteY43" fmla="*/ 2677864 h 2797493"/>
                <a:gd name="connsiteX44" fmla="*/ 711615 w 3905575"/>
                <a:gd name="connsiteY44" fmla="*/ 2687066 h 2797493"/>
                <a:gd name="connsiteX45" fmla="*/ 803642 w 3905575"/>
                <a:gd name="connsiteY45" fmla="*/ 2733077 h 2797493"/>
                <a:gd name="connsiteX46" fmla="*/ 858858 w 3905575"/>
                <a:gd name="connsiteY46" fmla="*/ 2760684 h 2797493"/>
                <a:gd name="connsiteX47" fmla="*/ 969290 w 3905575"/>
                <a:gd name="connsiteY47" fmla="*/ 2769886 h 2797493"/>
                <a:gd name="connsiteX48" fmla="*/ 1052114 w 3905575"/>
                <a:gd name="connsiteY48" fmla="*/ 2788291 h 2797493"/>
                <a:gd name="connsiteX49" fmla="*/ 1144140 w 3905575"/>
                <a:gd name="connsiteY49" fmla="*/ 2797493 h 2797493"/>
                <a:gd name="connsiteX50" fmla="*/ 1926367 w 3905575"/>
                <a:gd name="connsiteY50" fmla="*/ 2788291 h 2797493"/>
                <a:gd name="connsiteX51" fmla="*/ 2469324 w 3905575"/>
                <a:gd name="connsiteY51" fmla="*/ 2769886 h 2797493"/>
                <a:gd name="connsiteX52" fmla="*/ 2745404 w 3905575"/>
                <a:gd name="connsiteY52" fmla="*/ 2742280 h 2797493"/>
                <a:gd name="connsiteX53" fmla="*/ 2791418 w 3905575"/>
                <a:gd name="connsiteY53" fmla="*/ 2733077 h 2797493"/>
                <a:gd name="connsiteX54" fmla="*/ 2929458 w 3905575"/>
                <a:gd name="connsiteY54" fmla="*/ 2677864 h 2797493"/>
                <a:gd name="connsiteX55" fmla="*/ 2975471 w 3905575"/>
                <a:gd name="connsiteY55" fmla="*/ 2659459 h 2797493"/>
                <a:gd name="connsiteX56" fmla="*/ 3058295 w 3905575"/>
                <a:gd name="connsiteY56" fmla="*/ 2641054 h 2797493"/>
                <a:gd name="connsiteX57" fmla="*/ 3085903 w 3905575"/>
                <a:gd name="connsiteY57" fmla="*/ 2631852 h 2797493"/>
                <a:gd name="connsiteX58" fmla="*/ 3131917 w 3905575"/>
                <a:gd name="connsiteY58" fmla="*/ 2622650 h 2797493"/>
                <a:gd name="connsiteX59" fmla="*/ 3214741 w 3905575"/>
                <a:gd name="connsiteY59" fmla="*/ 2567436 h 2797493"/>
                <a:gd name="connsiteX60" fmla="*/ 3242349 w 3905575"/>
                <a:gd name="connsiteY60" fmla="*/ 2549032 h 2797493"/>
                <a:gd name="connsiteX61" fmla="*/ 3269957 w 3905575"/>
                <a:gd name="connsiteY61" fmla="*/ 2539829 h 2797493"/>
                <a:gd name="connsiteX62" fmla="*/ 3334375 w 3905575"/>
                <a:gd name="connsiteY62" fmla="*/ 2493818 h 2797493"/>
                <a:gd name="connsiteX63" fmla="*/ 3426402 w 3905575"/>
                <a:gd name="connsiteY63" fmla="*/ 2392593 h 2797493"/>
                <a:gd name="connsiteX64" fmla="*/ 3518429 w 3905575"/>
                <a:gd name="connsiteY64" fmla="*/ 2291368 h 2797493"/>
                <a:gd name="connsiteX65" fmla="*/ 3582847 w 3905575"/>
                <a:gd name="connsiteY65" fmla="*/ 2208547 h 2797493"/>
                <a:gd name="connsiteX66" fmla="*/ 3628861 w 3905575"/>
                <a:gd name="connsiteY66" fmla="*/ 2153334 h 2797493"/>
                <a:gd name="connsiteX67" fmla="*/ 3638063 w 3905575"/>
                <a:gd name="connsiteY67" fmla="*/ 2116524 h 2797493"/>
                <a:gd name="connsiteX68" fmla="*/ 3656469 w 3905575"/>
                <a:gd name="connsiteY68" fmla="*/ 2079715 h 2797493"/>
                <a:gd name="connsiteX69" fmla="*/ 3665671 w 3905575"/>
                <a:gd name="connsiteY69" fmla="*/ 2052108 h 2797493"/>
                <a:gd name="connsiteX70" fmla="*/ 3693279 w 3905575"/>
                <a:gd name="connsiteY70" fmla="*/ 2015299 h 2797493"/>
                <a:gd name="connsiteX71" fmla="*/ 3730090 w 3905575"/>
                <a:gd name="connsiteY71" fmla="*/ 1877265 h 2797493"/>
                <a:gd name="connsiteX72" fmla="*/ 3748495 w 3905575"/>
                <a:gd name="connsiteY72" fmla="*/ 1822051 h 2797493"/>
                <a:gd name="connsiteX73" fmla="*/ 3776103 w 3905575"/>
                <a:gd name="connsiteY73" fmla="*/ 1776040 h 2797493"/>
                <a:gd name="connsiteX74" fmla="*/ 3812914 w 3905575"/>
                <a:gd name="connsiteY74" fmla="*/ 1674815 h 2797493"/>
                <a:gd name="connsiteX75" fmla="*/ 3831319 w 3905575"/>
                <a:gd name="connsiteY75" fmla="*/ 1628804 h 2797493"/>
                <a:gd name="connsiteX76" fmla="*/ 3877333 w 3905575"/>
                <a:gd name="connsiteY76" fmla="*/ 1564388 h 2797493"/>
                <a:gd name="connsiteX77" fmla="*/ 3886535 w 3905575"/>
                <a:gd name="connsiteY77" fmla="*/ 1527578 h 2797493"/>
                <a:gd name="connsiteX78" fmla="*/ 3904941 w 3905575"/>
                <a:gd name="connsiteY78" fmla="*/ 1472365 h 2797493"/>
                <a:gd name="connsiteX79" fmla="*/ 3895738 w 3905575"/>
                <a:gd name="connsiteY79" fmla="*/ 1058262 h 2797493"/>
                <a:gd name="connsiteX80" fmla="*/ 3858927 w 3905575"/>
                <a:gd name="connsiteY80" fmla="*/ 957037 h 2797493"/>
                <a:gd name="connsiteX81" fmla="*/ 3849725 w 3905575"/>
                <a:gd name="connsiteY81" fmla="*/ 920228 h 2797493"/>
                <a:gd name="connsiteX82" fmla="*/ 3822117 w 3905575"/>
                <a:gd name="connsiteY82" fmla="*/ 846610 h 2797493"/>
                <a:gd name="connsiteX83" fmla="*/ 3794509 w 3905575"/>
                <a:gd name="connsiteY83" fmla="*/ 800598 h 2797493"/>
                <a:gd name="connsiteX84" fmla="*/ 3720887 w 3905575"/>
                <a:gd name="connsiteY84" fmla="*/ 680969 h 2797493"/>
                <a:gd name="connsiteX85" fmla="*/ 3684077 w 3905575"/>
                <a:gd name="connsiteY85" fmla="*/ 607350 h 2797493"/>
                <a:gd name="connsiteX86" fmla="*/ 3628861 w 3905575"/>
                <a:gd name="connsiteY86" fmla="*/ 533732 h 2797493"/>
                <a:gd name="connsiteX87" fmla="*/ 3601253 w 3905575"/>
                <a:gd name="connsiteY87" fmla="*/ 487721 h 2797493"/>
                <a:gd name="connsiteX88" fmla="*/ 3555239 w 3905575"/>
                <a:gd name="connsiteY88" fmla="*/ 450912 h 2797493"/>
                <a:gd name="connsiteX89" fmla="*/ 3527631 w 3905575"/>
                <a:gd name="connsiteY89" fmla="*/ 423305 h 2797493"/>
                <a:gd name="connsiteX90" fmla="*/ 3481618 w 3905575"/>
                <a:gd name="connsiteY90" fmla="*/ 368091 h 2797493"/>
                <a:gd name="connsiteX91" fmla="*/ 3444807 w 3905575"/>
                <a:gd name="connsiteY91" fmla="*/ 340484 h 2797493"/>
                <a:gd name="connsiteX92" fmla="*/ 3334375 w 3905575"/>
                <a:gd name="connsiteY92" fmla="*/ 276068 h 2797493"/>
                <a:gd name="connsiteX93" fmla="*/ 3306767 w 3905575"/>
                <a:gd name="connsiteY93" fmla="*/ 266866 h 2797493"/>
                <a:gd name="connsiteX94" fmla="*/ 3177930 w 3905575"/>
                <a:gd name="connsiteY94" fmla="*/ 220855 h 2797493"/>
                <a:gd name="connsiteX95" fmla="*/ 3113511 w 3905575"/>
                <a:gd name="connsiteY95" fmla="*/ 202450 h 2797493"/>
                <a:gd name="connsiteX96" fmla="*/ 3021485 w 3905575"/>
                <a:gd name="connsiteY96" fmla="*/ 184045 h 2797493"/>
                <a:gd name="connsiteX97" fmla="*/ 2984674 w 3905575"/>
                <a:gd name="connsiteY97" fmla="*/ 174843 h 2797493"/>
                <a:gd name="connsiteX98" fmla="*/ 2957066 w 3905575"/>
                <a:gd name="connsiteY98" fmla="*/ 156439 h 2797493"/>
                <a:gd name="connsiteX99" fmla="*/ 2846634 w 3905575"/>
                <a:gd name="connsiteY99" fmla="*/ 128832 h 2797493"/>
                <a:gd name="connsiteX100" fmla="*/ 2726999 w 3905575"/>
                <a:gd name="connsiteY100" fmla="*/ 73618 h 2797493"/>
                <a:gd name="connsiteX101" fmla="*/ 2662580 w 3905575"/>
                <a:gd name="connsiteY101" fmla="*/ 46011 h 2797493"/>
                <a:gd name="connsiteX102" fmla="*/ 2607364 w 3905575"/>
                <a:gd name="connsiteY102" fmla="*/ 36809 h 2797493"/>
                <a:gd name="connsiteX103" fmla="*/ 2579756 w 3905575"/>
                <a:gd name="connsiteY103" fmla="*/ 27607 h 2797493"/>
                <a:gd name="connsiteX104" fmla="*/ 2524540 w 3905575"/>
                <a:gd name="connsiteY104" fmla="*/ 18404 h 2797493"/>
                <a:gd name="connsiteX105" fmla="*/ 2450919 w 3905575"/>
                <a:gd name="connsiteY105" fmla="*/ 0 h 2797493"/>
                <a:gd name="connsiteX106" fmla="*/ 2230055 w 3905575"/>
                <a:gd name="connsiteY106" fmla="*/ 9202 h 2797493"/>
                <a:gd name="connsiteX107" fmla="*/ 2174839 w 3905575"/>
                <a:gd name="connsiteY107" fmla="*/ 27607 h 2797493"/>
                <a:gd name="connsiteX108" fmla="*/ 2138028 w 3905575"/>
                <a:gd name="connsiteY108" fmla="*/ 46011 h 2797493"/>
                <a:gd name="connsiteX0" fmla="*/ 2024596 w 3930183"/>
                <a:gd name="connsiteY0" fmla="*/ 92023 h 2797493"/>
                <a:gd name="connsiteX1" fmla="*/ 1978583 w 3930183"/>
                <a:gd name="connsiteY1" fmla="*/ 110427 h 2797493"/>
                <a:gd name="connsiteX2" fmla="*/ 1941772 w 3930183"/>
                <a:gd name="connsiteY2" fmla="*/ 138034 h 2797493"/>
                <a:gd name="connsiteX3" fmla="*/ 1822138 w 3930183"/>
                <a:gd name="connsiteY3" fmla="*/ 294473 h 2797493"/>
                <a:gd name="connsiteX4" fmla="*/ 1785327 w 3930183"/>
                <a:gd name="connsiteY4" fmla="*/ 386496 h 2797493"/>
                <a:gd name="connsiteX5" fmla="*/ 1776124 w 3930183"/>
                <a:gd name="connsiteY5" fmla="*/ 423305 h 2797493"/>
                <a:gd name="connsiteX6" fmla="*/ 1766922 w 3930183"/>
                <a:gd name="connsiteY6" fmla="*/ 450912 h 2797493"/>
                <a:gd name="connsiteX7" fmla="*/ 1776124 w 3930183"/>
                <a:gd name="connsiteY7" fmla="*/ 763789 h 2797493"/>
                <a:gd name="connsiteX8" fmla="*/ 1794530 w 3930183"/>
                <a:gd name="connsiteY8" fmla="*/ 800598 h 2797493"/>
                <a:gd name="connsiteX9" fmla="*/ 1803732 w 3930183"/>
                <a:gd name="connsiteY9" fmla="*/ 828205 h 2797493"/>
                <a:gd name="connsiteX10" fmla="*/ 1812935 w 3930183"/>
                <a:gd name="connsiteY10" fmla="*/ 947835 h 2797493"/>
                <a:gd name="connsiteX11" fmla="*/ 1822138 w 3930183"/>
                <a:gd name="connsiteY11" fmla="*/ 1012251 h 2797493"/>
                <a:gd name="connsiteX12" fmla="*/ 1812935 w 3930183"/>
                <a:gd name="connsiteY12" fmla="*/ 1159487 h 2797493"/>
                <a:gd name="connsiteX13" fmla="*/ 1794530 w 3930183"/>
                <a:gd name="connsiteY13" fmla="*/ 1187094 h 2797493"/>
                <a:gd name="connsiteX14" fmla="*/ 1748516 w 3930183"/>
                <a:gd name="connsiteY14" fmla="*/ 1223903 h 2797493"/>
                <a:gd name="connsiteX15" fmla="*/ 1702503 w 3930183"/>
                <a:gd name="connsiteY15" fmla="*/ 1260712 h 2797493"/>
                <a:gd name="connsiteX16" fmla="*/ 1665692 w 3930183"/>
                <a:gd name="connsiteY16" fmla="*/ 1288319 h 2797493"/>
                <a:gd name="connsiteX17" fmla="*/ 1573666 w 3930183"/>
                <a:gd name="connsiteY17" fmla="*/ 1306724 h 2797493"/>
                <a:gd name="connsiteX18" fmla="*/ 1398815 w 3930183"/>
                <a:gd name="connsiteY18" fmla="*/ 1325128 h 2797493"/>
                <a:gd name="connsiteX19" fmla="*/ 1362004 w 3930183"/>
                <a:gd name="connsiteY19" fmla="*/ 1334331 h 2797493"/>
                <a:gd name="connsiteX20" fmla="*/ 1279180 w 3930183"/>
                <a:gd name="connsiteY20" fmla="*/ 1352735 h 2797493"/>
                <a:gd name="connsiteX21" fmla="*/ 1242370 w 3930183"/>
                <a:gd name="connsiteY21" fmla="*/ 1361937 h 2797493"/>
                <a:gd name="connsiteX22" fmla="*/ 1168748 w 3930183"/>
                <a:gd name="connsiteY22" fmla="*/ 1398747 h 2797493"/>
                <a:gd name="connsiteX23" fmla="*/ 1141140 w 3930183"/>
                <a:gd name="connsiteY23" fmla="*/ 1407949 h 2797493"/>
                <a:gd name="connsiteX24" fmla="*/ 1085924 w 3930183"/>
                <a:gd name="connsiteY24" fmla="*/ 1435556 h 2797493"/>
                <a:gd name="connsiteX25" fmla="*/ 598183 w 3930183"/>
                <a:gd name="connsiteY25" fmla="*/ 1205498 h 2797493"/>
                <a:gd name="connsiteX26" fmla="*/ 330796 w 3930183"/>
                <a:gd name="connsiteY26" fmla="*/ 1215037 h 2797493"/>
                <a:gd name="connsiteX27" fmla="*/ 230076 w 3930183"/>
                <a:gd name="connsiteY27" fmla="*/ 1242308 h 2797493"/>
                <a:gd name="connsiteX28" fmla="*/ 184064 w 3930183"/>
                <a:gd name="connsiteY28" fmla="*/ 1279116 h 2797493"/>
                <a:gd name="connsiteX29" fmla="*/ 118544 w 3930183"/>
                <a:gd name="connsiteY29" fmla="*/ 1275820 h 2797493"/>
                <a:gd name="connsiteX30" fmla="*/ 128847 w 3930183"/>
                <a:gd name="connsiteY30" fmla="*/ 1334330 h 2797493"/>
                <a:gd name="connsiteX31" fmla="*/ 121750 w 3930183"/>
                <a:gd name="connsiteY31" fmla="*/ 1530524 h 2797493"/>
                <a:gd name="connsiteX32" fmla="*/ 68391 w 3930183"/>
                <a:gd name="connsiteY32" fmla="*/ 1532380 h 2797493"/>
                <a:gd name="connsiteX33" fmla="*/ 79220 w 3930183"/>
                <a:gd name="connsiteY33" fmla="*/ 1614909 h 2797493"/>
                <a:gd name="connsiteX34" fmla="*/ 110442 w 3930183"/>
                <a:gd name="connsiteY34" fmla="*/ 1720826 h 2797493"/>
                <a:gd name="connsiteX35" fmla="*/ 22377 w 3930183"/>
                <a:gd name="connsiteY35" fmla="*/ 1924284 h 2797493"/>
                <a:gd name="connsiteX36" fmla="*/ 588980 w 3930183"/>
                <a:gd name="connsiteY36" fmla="*/ 2180940 h 2797493"/>
                <a:gd name="connsiteX37" fmla="*/ 55226 w 3930183"/>
                <a:gd name="connsiteY37" fmla="*/ 2098120 h 2797493"/>
                <a:gd name="connsiteX38" fmla="*/ 561372 w 3930183"/>
                <a:gd name="connsiteY38" fmla="*/ 2282166 h 2797493"/>
                <a:gd name="connsiteX39" fmla="*/ 552170 w 3930183"/>
                <a:gd name="connsiteY39" fmla="*/ 2318975 h 2797493"/>
                <a:gd name="connsiteX40" fmla="*/ 570575 w 3930183"/>
                <a:gd name="connsiteY40" fmla="*/ 2549032 h 2797493"/>
                <a:gd name="connsiteX41" fmla="*/ 588980 w 3930183"/>
                <a:gd name="connsiteY41" fmla="*/ 2576639 h 2797493"/>
                <a:gd name="connsiteX42" fmla="*/ 681007 w 3930183"/>
                <a:gd name="connsiteY42" fmla="*/ 2659459 h 2797493"/>
                <a:gd name="connsiteX43" fmla="*/ 708615 w 3930183"/>
                <a:gd name="connsiteY43" fmla="*/ 2677864 h 2797493"/>
                <a:gd name="connsiteX44" fmla="*/ 736223 w 3930183"/>
                <a:gd name="connsiteY44" fmla="*/ 2687066 h 2797493"/>
                <a:gd name="connsiteX45" fmla="*/ 828250 w 3930183"/>
                <a:gd name="connsiteY45" fmla="*/ 2733077 h 2797493"/>
                <a:gd name="connsiteX46" fmla="*/ 883466 w 3930183"/>
                <a:gd name="connsiteY46" fmla="*/ 2760684 h 2797493"/>
                <a:gd name="connsiteX47" fmla="*/ 993898 w 3930183"/>
                <a:gd name="connsiteY47" fmla="*/ 2769886 h 2797493"/>
                <a:gd name="connsiteX48" fmla="*/ 1076722 w 3930183"/>
                <a:gd name="connsiteY48" fmla="*/ 2788291 h 2797493"/>
                <a:gd name="connsiteX49" fmla="*/ 1168748 w 3930183"/>
                <a:gd name="connsiteY49" fmla="*/ 2797493 h 2797493"/>
                <a:gd name="connsiteX50" fmla="*/ 1950975 w 3930183"/>
                <a:gd name="connsiteY50" fmla="*/ 2788291 h 2797493"/>
                <a:gd name="connsiteX51" fmla="*/ 2493932 w 3930183"/>
                <a:gd name="connsiteY51" fmla="*/ 2769886 h 2797493"/>
                <a:gd name="connsiteX52" fmla="*/ 2770012 w 3930183"/>
                <a:gd name="connsiteY52" fmla="*/ 2742280 h 2797493"/>
                <a:gd name="connsiteX53" fmla="*/ 2816026 w 3930183"/>
                <a:gd name="connsiteY53" fmla="*/ 2733077 h 2797493"/>
                <a:gd name="connsiteX54" fmla="*/ 2954066 w 3930183"/>
                <a:gd name="connsiteY54" fmla="*/ 2677864 h 2797493"/>
                <a:gd name="connsiteX55" fmla="*/ 3000079 w 3930183"/>
                <a:gd name="connsiteY55" fmla="*/ 2659459 h 2797493"/>
                <a:gd name="connsiteX56" fmla="*/ 3082903 w 3930183"/>
                <a:gd name="connsiteY56" fmla="*/ 2641054 h 2797493"/>
                <a:gd name="connsiteX57" fmla="*/ 3110511 w 3930183"/>
                <a:gd name="connsiteY57" fmla="*/ 2631852 h 2797493"/>
                <a:gd name="connsiteX58" fmla="*/ 3156525 w 3930183"/>
                <a:gd name="connsiteY58" fmla="*/ 2622650 h 2797493"/>
                <a:gd name="connsiteX59" fmla="*/ 3239349 w 3930183"/>
                <a:gd name="connsiteY59" fmla="*/ 2567436 h 2797493"/>
                <a:gd name="connsiteX60" fmla="*/ 3266957 w 3930183"/>
                <a:gd name="connsiteY60" fmla="*/ 2549032 h 2797493"/>
                <a:gd name="connsiteX61" fmla="*/ 3294565 w 3930183"/>
                <a:gd name="connsiteY61" fmla="*/ 2539829 h 2797493"/>
                <a:gd name="connsiteX62" fmla="*/ 3358983 w 3930183"/>
                <a:gd name="connsiteY62" fmla="*/ 2493818 h 2797493"/>
                <a:gd name="connsiteX63" fmla="*/ 3451010 w 3930183"/>
                <a:gd name="connsiteY63" fmla="*/ 2392593 h 2797493"/>
                <a:gd name="connsiteX64" fmla="*/ 3543037 w 3930183"/>
                <a:gd name="connsiteY64" fmla="*/ 2291368 h 2797493"/>
                <a:gd name="connsiteX65" fmla="*/ 3607455 w 3930183"/>
                <a:gd name="connsiteY65" fmla="*/ 2208547 h 2797493"/>
                <a:gd name="connsiteX66" fmla="*/ 3653469 w 3930183"/>
                <a:gd name="connsiteY66" fmla="*/ 2153334 h 2797493"/>
                <a:gd name="connsiteX67" fmla="*/ 3662671 w 3930183"/>
                <a:gd name="connsiteY67" fmla="*/ 2116524 h 2797493"/>
                <a:gd name="connsiteX68" fmla="*/ 3681077 w 3930183"/>
                <a:gd name="connsiteY68" fmla="*/ 2079715 h 2797493"/>
                <a:gd name="connsiteX69" fmla="*/ 3690279 w 3930183"/>
                <a:gd name="connsiteY69" fmla="*/ 2052108 h 2797493"/>
                <a:gd name="connsiteX70" fmla="*/ 3717887 w 3930183"/>
                <a:gd name="connsiteY70" fmla="*/ 2015299 h 2797493"/>
                <a:gd name="connsiteX71" fmla="*/ 3754698 w 3930183"/>
                <a:gd name="connsiteY71" fmla="*/ 1877265 h 2797493"/>
                <a:gd name="connsiteX72" fmla="*/ 3773103 w 3930183"/>
                <a:gd name="connsiteY72" fmla="*/ 1822051 h 2797493"/>
                <a:gd name="connsiteX73" fmla="*/ 3800711 w 3930183"/>
                <a:gd name="connsiteY73" fmla="*/ 1776040 h 2797493"/>
                <a:gd name="connsiteX74" fmla="*/ 3837522 w 3930183"/>
                <a:gd name="connsiteY74" fmla="*/ 1674815 h 2797493"/>
                <a:gd name="connsiteX75" fmla="*/ 3855927 w 3930183"/>
                <a:gd name="connsiteY75" fmla="*/ 1628804 h 2797493"/>
                <a:gd name="connsiteX76" fmla="*/ 3901941 w 3930183"/>
                <a:gd name="connsiteY76" fmla="*/ 1564388 h 2797493"/>
                <a:gd name="connsiteX77" fmla="*/ 3911143 w 3930183"/>
                <a:gd name="connsiteY77" fmla="*/ 1527578 h 2797493"/>
                <a:gd name="connsiteX78" fmla="*/ 3929549 w 3930183"/>
                <a:gd name="connsiteY78" fmla="*/ 1472365 h 2797493"/>
                <a:gd name="connsiteX79" fmla="*/ 3920346 w 3930183"/>
                <a:gd name="connsiteY79" fmla="*/ 1058262 h 2797493"/>
                <a:gd name="connsiteX80" fmla="*/ 3883535 w 3930183"/>
                <a:gd name="connsiteY80" fmla="*/ 957037 h 2797493"/>
                <a:gd name="connsiteX81" fmla="*/ 3874333 w 3930183"/>
                <a:gd name="connsiteY81" fmla="*/ 920228 h 2797493"/>
                <a:gd name="connsiteX82" fmla="*/ 3846725 w 3930183"/>
                <a:gd name="connsiteY82" fmla="*/ 846610 h 2797493"/>
                <a:gd name="connsiteX83" fmla="*/ 3819117 w 3930183"/>
                <a:gd name="connsiteY83" fmla="*/ 800598 h 2797493"/>
                <a:gd name="connsiteX84" fmla="*/ 3745495 w 3930183"/>
                <a:gd name="connsiteY84" fmla="*/ 680969 h 2797493"/>
                <a:gd name="connsiteX85" fmla="*/ 3708685 w 3930183"/>
                <a:gd name="connsiteY85" fmla="*/ 607350 h 2797493"/>
                <a:gd name="connsiteX86" fmla="*/ 3653469 w 3930183"/>
                <a:gd name="connsiteY86" fmla="*/ 533732 h 2797493"/>
                <a:gd name="connsiteX87" fmla="*/ 3625861 w 3930183"/>
                <a:gd name="connsiteY87" fmla="*/ 487721 h 2797493"/>
                <a:gd name="connsiteX88" fmla="*/ 3579847 w 3930183"/>
                <a:gd name="connsiteY88" fmla="*/ 450912 h 2797493"/>
                <a:gd name="connsiteX89" fmla="*/ 3552239 w 3930183"/>
                <a:gd name="connsiteY89" fmla="*/ 423305 h 2797493"/>
                <a:gd name="connsiteX90" fmla="*/ 3506226 w 3930183"/>
                <a:gd name="connsiteY90" fmla="*/ 368091 h 2797493"/>
                <a:gd name="connsiteX91" fmla="*/ 3469415 w 3930183"/>
                <a:gd name="connsiteY91" fmla="*/ 340484 h 2797493"/>
                <a:gd name="connsiteX92" fmla="*/ 3358983 w 3930183"/>
                <a:gd name="connsiteY92" fmla="*/ 276068 h 2797493"/>
                <a:gd name="connsiteX93" fmla="*/ 3331375 w 3930183"/>
                <a:gd name="connsiteY93" fmla="*/ 266866 h 2797493"/>
                <a:gd name="connsiteX94" fmla="*/ 3202538 w 3930183"/>
                <a:gd name="connsiteY94" fmla="*/ 220855 h 2797493"/>
                <a:gd name="connsiteX95" fmla="*/ 3138119 w 3930183"/>
                <a:gd name="connsiteY95" fmla="*/ 202450 h 2797493"/>
                <a:gd name="connsiteX96" fmla="*/ 3046093 w 3930183"/>
                <a:gd name="connsiteY96" fmla="*/ 184045 h 2797493"/>
                <a:gd name="connsiteX97" fmla="*/ 3009282 w 3930183"/>
                <a:gd name="connsiteY97" fmla="*/ 174843 h 2797493"/>
                <a:gd name="connsiteX98" fmla="*/ 2981674 w 3930183"/>
                <a:gd name="connsiteY98" fmla="*/ 156439 h 2797493"/>
                <a:gd name="connsiteX99" fmla="*/ 2871242 w 3930183"/>
                <a:gd name="connsiteY99" fmla="*/ 128832 h 2797493"/>
                <a:gd name="connsiteX100" fmla="*/ 2751607 w 3930183"/>
                <a:gd name="connsiteY100" fmla="*/ 73618 h 2797493"/>
                <a:gd name="connsiteX101" fmla="*/ 2687188 w 3930183"/>
                <a:gd name="connsiteY101" fmla="*/ 46011 h 2797493"/>
                <a:gd name="connsiteX102" fmla="*/ 2631972 w 3930183"/>
                <a:gd name="connsiteY102" fmla="*/ 36809 h 2797493"/>
                <a:gd name="connsiteX103" fmla="*/ 2604364 w 3930183"/>
                <a:gd name="connsiteY103" fmla="*/ 27607 h 2797493"/>
                <a:gd name="connsiteX104" fmla="*/ 2549148 w 3930183"/>
                <a:gd name="connsiteY104" fmla="*/ 18404 h 2797493"/>
                <a:gd name="connsiteX105" fmla="*/ 2475527 w 3930183"/>
                <a:gd name="connsiteY105" fmla="*/ 0 h 2797493"/>
                <a:gd name="connsiteX106" fmla="*/ 2254663 w 3930183"/>
                <a:gd name="connsiteY106" fmla="*/ 9202 h 2797493"/>
                <a:gd name="connsiteX107" fmla="*/ 2199447 w 3930183"/>
                <a:gd name="connsiteY107" fmla="*/ 27607 h 2797493"/>
                <a:gd name="connsiteX108" fmla="*/ 2162636 w 3930183"/>
                <a:gd name="connsiteY108" fmla="*/ 46011 h 2797493"/>
                <a:gd name="connsiteX0" fmla="*/ 2076939 w 3982526"/>
                <a:gd name="connsiteY0" fmla="*/ 92023 h 2797493"/>
                <a:gd name="connsiteX1" fmla="*/ 2030926 w 3982526"/>
                <a:gd name="connsiteY1" fmla="*/ 110427 h 2797493"/>
                <a:gd name="connsiteX2" fmla="*/ 1994115 w 3982526"/>
                <a:gd name="connsiteY2" fmla="*/ 138034 h 2797493"/>
                <a:gd name="connsiteX3" fmla="*/ 1874481 w 3982526"/>
                <a:gd name="connsiteY3" fmla="*/ 294473 h 2797493"/>
                <a:gd name="connsiteX4" fmla="*/ 1837670 w 3982526"/>
                <a:gd name="connsiteY4" fmla="*/ 386496 h 2797493"/>
                <a:gd name="connsiteX5" fmla="*/ 1828467 w 3982526"/>
                <a:gd name="connsiteY5" fmla="*/ 423305 h 2797493"/>
                <a:gd name="connsiteX6" fmla="*/ 1819265 w 3982526"/>
                <a:gd name="connsiteY6" fmla="*/ 450912 h 2797493"/>
                <a:gd name="connsiteX7" fmla="*/ 1828467 w 3982526"/>
                <a:gd name="connsiteY7" fmla="*/ 763789 h 2797493"/>
                <a:gd name="connsiteX8" fmla="*/ 1846873 w 3982526"/>
                <a:gd name="connsiteY8" fmla="*/ 800598 h 2797493"/>
                <a:gd name="connsiteX9" fmla="*/ 1856075 w 3982526"/>
                <a:gd name="connsiteY9" fmla="*/ 828205 h 2797493"/>
                <a:gd name="connsiteX10" fmla="*/ 1865278 w 3982526"/>
                <a:gd name="connsiteY10" fmla="*/ 947835 h 2797493"/>
                <a:gd name="connsiteX11" fmla="*/ 1874481 w 3982526"/>
                <a:gd name="connsiteY11" fmla="*/ 1012251 h 2797493"/>
                <a:gd name="connsiteX12" fmla="*/ 1865278 w 3982526"/>
                <a:gd name="connsiteY12" fmla="*/ 1159487 h 2797493"/>
                <a:gd name="connsiteX13" fmla="*/ 1846873 w 3982526"/>
                <a:gd name="connsiteY13" fmla="*/ 1187094 h 2797493"/>
                <a:gd name="connsiteX14" fmla="*/ 1800859 w 3982526"/>
                <a:gd name="connsiteY14" fmla="*/ 1223903 h 2797493"/>
                <a:gd name="connsiteX15" fmla="*/ 1754846 w 3982526"/>
                <a:gd name="connsiteY15" fmla="*/ 1260712 h 2797493"/>
                <a:gd name="connsiteX16" fmla="*/ 1718035 w 3982526"/>
                <a:gd name="connsiteY16" fmla="*/ 1288319 h 2797493"/>
                <a:gd name="connsiteX17" fmla="*/ 1626009 w 3982526"/>
                <a:gd name="connsiteY17" fmla="*/ 1306724 h 2797493"/>
                <a:gd name="connsiteX18" fmla="*/ 1451158 w 3982526"/>
                <a:gd name="connsiteY18" fmla="*/ 1325128 h 2797493"/>
                <a:gd name="connsiteX19" fmla="*/ 1414347 w 3982526"/>
                <a:gd name="connsiteY19" fmla="*/ 1334331 h 2797493"/>
                <a:gd name="connsiteX20" fmla="*/ 1331523 w 3982526"/>
                <a:gd name="connsiteY20" fmla="*/ 1352735 h 2797493"/>
                <a:gd name="connsiteX21" fmla="*/ 1294713 w 3982526"/>
                <a:gd name="connsiteY21" fmla="*/ 1361937 h 2797493"/>
                <a:gd name="connsiteX22" fmla="*/ 1221091 w 3982526"/>
                <a:gd name="connsiteY22" fmla="*/ 1398747 h 2797493"/>
                <a:gd name="connsiteX23" fmla="*/ 1193483 w 3982526"/>
                <a:gd name="connsiteY23" fmla="*/ 1407949 h 2797493"/>
                <a:gd name="connsiteX24" fmla="*/ 1138267 w 3982526"/>
                <a:gd name="connsiteY24" fmla="*/ 1435556 h 2797493"/>
                <a:gd name="connsiteX25" fmla="*/ 650526 w 3982526"/>
                <a:gd name="connsiteY25" fmla="*/ 1205498 h 2797493"/>
                <a:gd name="connsiteX26" fmla="*/ 383139 w 3982526"/>
                <a:gd name="connsiteY26" fmla="*/ 1215037 h 2797493"/>
                <a:gd name="connsiteX27" fmla="*/ 282419 w 3982526"/>
                <a:gd name="connsiteY27" fmla="*/ 1242308 h 2797493"/>
                <a:gd name="connsiteX28" fmla="*/ 236407 w 3982526"/>
                <a:gd name="connsiteY28" fmla="*/ 1279116 h 2797493"/>
                <a:gd name="connsiteX29" fmla="*/ 170887 w 3982526"/>
                <a:gd name="connsiteY29" fmla="*/ 1275820 h 2797493"/>
                <a:gd name="connsiteX30" fmla="*/ 181190 w 3982526"/>
                <a:gd name="connsiteY30" fmla="*/ 1334330 h 2797493"/>
                <a:gd name="connsiteX31" fmla="*/ 174093 w 3982526"/>
                <a:gd name="connsiteY31" fmla="*/ 1530524 h 2797493"/>
                <a:gd name="connsiteX32" fmla="*/ 120734 w 3982526"/>
                <a:gd name="connsiteY32" fmla="*/ 1532380 h 2797493"/>
                <a:gd name="connsiteX33" fmla="*/ 131563 w 3982526"/>
                <a:gd name="connsiteY33" fmla="*/ 1614909 h 2797493"/>
                <a:gd name="connsiteX34" fmla="*/ 162785 w 3982526"/>
                <a:gd name="connsiteY34" fmla="*/ 1720826 h 2797493"/>
                <a:gd name="connsiteX35" fmla="*/ 74720 w 3982526"/>
                <a:gd name="connsiteY35" fmla="*/ 1924284 h 2797493"/>
                <a:gd name="connsiteX36" fmla="*/ 507 w 3982526"/>
                <a:gd name="connsiteY36" fmla="*/ 2046955 h 2797493"/>
                <a:gd name="connsiteX37" fmla="*/ 107569 w 3982526"/>
                <a:gd name="connsiteY37" fmla="*/ 2098120 h 2797493"/>
                <a:gd name="connsiteX38" fmla="*/ 613715 w 3982526"/>
                <a:gd name="connsiteY38" fmla="*/ 2282166 h 2797493"/>
                <a:gd name="connsiteX39" fmla="*/ 604513 w 3982526"/>
                <a:gd name="connsiteY39" fmla="*/ 2318975 h 2797493"/>
                <a:gd name="connsiteX40" fmla="*/ 622918 w 3982526"/>
                <a:gd name="connsiteY40" fmla="*/ 2549032 h 2797493"/>
                <a:gd name="connsiteX41" fmla="*/ 641323 w 3982526"/>
                <a:gd name="connsiteY41" fmla="*/ 2576639 h 2797493"/>
                <a:gd name="connsiteX42" fmla="*/ 733350 w 3982526"/>
                <a:gd name="connsiteY42" fmla="*/ 2659459 h 2797493"/>
                <a:gd name="connsiteX43" fmla="*/ 760958 w 3982526"/>
                <a:gd name="connsiteY43" fmla="*/ 2677864 h 2797493"/>
                <a:gd name="connsiteX44" fmla="*/ 788566 w 3982526"/>
                <a:gd name="connsiteY44" fmla="*/ 2687066 h 2797493"/>
                <a:gd name="connsiteX45" fmla="*/ 880593 w 3982526"/>
                <a:gd name="connsiteY45" fmla="*/ 2733077 h 2797493"/>
                <a:gd name="connsiteX46" fmla="*/ 935809 w 3982526"/>
                <a:gd name="connsiteY46" fmla="*/ 2760684 h 2797493"/>
                <a:gd name="connsiteX47" fmla="*/ 1046241 w 3982526"/>
                <a:gd name="connsiteY47" fmla="*/ 2769886 h 2797493"/>
                <a:gd name="connsiteX48" fmla="*/ 1129065 w 3982526"/>
                <a:gd name="connsiteY48" fmla="*/ 2788291 h 2797493"/>
                <a:gd name="connsiteX49" fmla="*/ 1221091 w 3982526"/>
                <a:gd name="connsiteY49" fmla="*/ 2797493 h 2797493"/>
                <a:gd name="connsiteX50" fmla="*/ 2003318 w 3982526"/>
                <a:gd name="connsiteY50" fmla="*/ 2788291 h 2797493"/>
                <a:gd name="connsiteX51" fmla="*/ 2546275 w 3982526"/>
                <a:gd name="connsiteY51" fmla="*/ 2769886 h 2797493"/>
                <a:gd name="connsiteX52" fmla="*/ 2822355 w 3982526"/>
                <a:gd name="connsiteY52" fmla="*/ 2742280 h 2797493"/>
                <a:gd name="connsiteX53" fmla="*/ 2868369 w 3982526"/>
                <a:gd name="connsiteY53" fmla="*/ 2733077 h 2797493"/>
                <a:gd name="connsiteX54" fmla="*/ 3006409 w 3982526"/>
                <a:gd name="connsiteY54" fmla="*/ 2677864 h 2797493"/>
                <a:gd name="connsiteX55" fmla="*/ 3052422 w 3982526"/>
                <a:gd name="connsiteY55" fmla="*/ 2659459 h 2797493"/>
                <a:gd name="connsiteX56" fmla="*/ 3135246 w 3982526"/>
                <a:gd name="connsiteY56" fmla="*/ 2641054 h 2797493"/>
                <a:gd name="connsiteX57" fmla="*/ 3162854 w 3982526"/>
                <a:gd name="connsiteY57" fmla="*/ 2631852 h 2797493"/>
                <a:gd name="connsiteX58" fmla="*/ 3208868 w 3982526"/>
                <a:gd name="connsiteY58" fmla="*/ 2622650 h 2797493"/>
                <a:gd name="connsiteX59" fmla="*/ 3291692 w 3982526"/>
                <a:gd name="connsiteY59" fmla="*/ 2567436 h 2797493"/>
                <a:gd name="connsiteX60" fmla="*/ 3319300 w 3982526"/>
                <a:gd name="connsiteY60" fmla="*/ 2549032 h 2797493"/>
                <a:gd name="connsiteX61" fmla="*/ 3346908 w 3982526"/>
                <a:gd name="connsiteY61" fmla="*/ 2539829 h 2797493"/>
                <a:gd name="connsiteX62" fmla="*/ 3411326 w 3982526"/>
                <a:gd name="connsiteY62" fmla="*/ 2493818 h 2797493"/>
                <a:gd name="connsiteX63" fmla="*/ 3503353 w 3982526"/>
                <a:gd name="connsiteY63" fmla="*/ 2392593 h 2797493"/>
                <a:gd name="connsiteX64" fmla="*/ 3595380 w 3982526"/>
                <a:gd name="connsiteY64" fmla="*/ 2291368 h 2797493"/>
                <a:gd name="connsiteX65" fmla="*/ 3659798 w 3982526"/>
                <a:gd name="connsiteY65" fmla="*/ 2208547 h 2797493"/>
                <a:gd name="connsiteX66" fmla="*/ 3705812 w 3982526"/>
                <a:gd name="connsiteY66" fmla="*/ 2153334 h 2797493"/>
                <a:gd name="connsiteX67" fmla="*/ 3715014 w 3982526"/>
                <a:gd name="connsiteY67" fmla="*/ 2116524 h 2797493"/>
                <a:gd name="connsiteX68" fmla="*/ 3733420 w 3982526"/>
                <a:gd name="connsiteY68" fmla="*/ 2079715 h 2797493"/>
                <a:gd name="connsiteX69" fmla="*/ 3742622 w 3982526"/>
                <a:gd name="connsiteY69" fmla="*/ 2052108 h 2797493"/>
                <a:gd name="connsiteX70" fmla="*/ 3770230 w 3982526"/>
                <a:gd name="connsiteY70" fmla="*/ 2015299 h 2797493"/>
                <a:gd name="connsiteX71" fmla="*/ 3807041 w 3982526"/>
                <a:gd name="connsiteY71" fmla="*/ 1877265 h 2797493"/>
                <a:gd name="connsiteX72" fmla="*/ 3825446 w 3982526"/>
                <a:gd name="connsiteY72" fmla="*/ 1822051 h 2797493"/>
                <a:gd name="connsiteX73" fmla="*/ 3853054 w 3982526"/>
                <a:gd name="connsiteY73" fmla="*/ 1776040 h 2797493"/>
                <a:gd name="connsiteX74" fmla="*/ 3889865 w 3982526"/>
                <a:gd name="connsiteY74" fmla="*/ 1674815 h 2797493"/>
                <a:gd name="connsiteX75" fmla="*/ 3908270 w 3982526"/>
                <a:gd name="connsiteY75" fmla="*/ 1628804 h 2797493"/>
                <a:gd name="connsiteX76" fmla="*/ 3954284 w 3982526"/>
                <a:gd name="connsiteY76" fmla="*/ 1564388 h 2797493"/>
                <a:gd name="connsiteX77" fmla="*/ 3963486 w 3982526"/>
                <a:gd name="connsiteY77" fmla="*/ 1527578 h 2797493"/>
                <a:gd name="connsiteX78" fmla="*/ 3981892 w 3982526"/>
                <a:gd name="connsiteY78" fmla="*/ 1472365 h 2797493"/>
                <a:gd name="connsiteX79" fmla="*/ 3972689 w 3982526"/>
                <a:gd name="connsiteY79" fmla="*/ 1058262 h 2797493"/>
                <a:gd name="connsiteX80" fmla="*/ 3935878 w 3982526"/>
                <a:gd name="connsiteY80" fmla="*/ 957037 h 2797493"/>
                <a:gd name="connsiteX81" fmla="*/ 3926676 w 3982526"/>
                <a:gd name="connsiteY81" fmla="*/ 920228 h 2797493"/>
                <a:gd name="connsiteX82" fmla="*/ 3899068 w 3982526"/>
                <a:gd name="connsiteY82" fmla="*/ 846610 h 2797493"/>
                <a:gd name="connsiteX83" fmla="*/ 3871460 w 3982526"/>
                <a:gd name="connsiteY83" fmla="*/ 800598 h 2797493"/>
                <a:gd name="connsiteX84" fmla="*/ 3797838 w 3982526"/>
                <a:gd name="connsiteY84" fmla="*/ 680969 h 2797493"/>
                <a:gd name="connsiteX85" fmla="*/ 3761028 w 3982526"/>
                <a:gd name="connsiteY85" fmla="*/ 607350 h 2797493"/>
                <a:gd name="connsiteX86" fmla="*/ 3705812 w 3982526"/>
                <a:gd name="connsiteY86" fmla="*/ 533732 h 2797493"/>
                <a:gd name="connsiteX87" fmla="*/ 3678204 w 3982526"/>
                <a:gd name="connsiteY87" fmla="*/ 487721 h 2797493"/>
                <a:gd name="connsiteX88" fmla="*/ 3632190 w 3982526"/>
                <a:gd name="connsiteY88" fmla="*/ 450912 h 2797493"/>
                <a:gd name="connsiteX89" fmla="*/ 3604582 w 3982526"/>
                <a:gd name="connsiteY89" fmla="*/ 423305 h 2797493"/>
                <a:gd name="connsiteX90" fmla="*/ 3558569 w 3982526"/>
                <a:gd name="connsiteY90" fmla="*/ 368091 h 2797493"/>
                <a:gd name="connsiteX91" fmla="*/ 3521758 w 3982526"/>
                <a:gd name="connsiteY91" fmla="*/ 340484 h 2797493"/>
                <a:gd name="connsiteX92" fmla="*/ 3411326 w 3982526"/>
                <a:gd name="connsiteY92" fmla="*/ 276068 h 2797493"/>
                <a:gd name="connsiteX93" fmla="*/ 3383718 w 3982526"/>
                <a:gd name="connsiteY93" fmla="*/ 266866 h 2797493"/>
                <a:gd name="connsiteX94" fmla="*/ 3254881 w 3982526"/>
                <a:gd name="connsiteY94" fmla="*/ 220855 h 2797493"/>
                <a:gd name="connsiteX95" fmla="*/ 3190462 w 3982526"/>
                <a:gd name="connsiteY95" fmla="*/ 202450 h 2797493"/>
                <a:gd name="connsiteX96" fmla="*/ 3098436 w 3982526"/>
                <a:gd name="connsiteY96" fmla="*/ 184045 h 2797493"/>
                <a:gd name="connsiteX97" fmla="*/ 3061625 w 3982526"/>
                <a:gd name="connsiteY97" fmla="*/ 174843 h 2797493"/>
                <a:gd name="connsiteX98" fmla="*/ 3034017 w 3982526"/>
                <a:gd name="connsiteY98" fmla="*/ 156439 h 2797493"/>
                <a:gd name="connsiteX99" fmla="*/ 2923585 w 3982526"/>
                <a:gd name="connsiteY99" fmla="*/ 128832 h 2797493"/>
                <a:gd name="connsiteX100" fmla="*/ 2803950 w 3982526"/>
                <a:gd name="connsiteY100" fmla="*/ 73618 h 2797493"/>
                <a:gd name="connsiteX101" fmla="*/ 2739531 w 3982526"/>
                <a:gd name="connsiteY101" fmla="*/ 46011 h 2797493"/>
                <a:gd name="connsiteX102" fmla="*/ 2684315 w 3982526"/>
                <a:gd name="connsiteY102" fmla="*/ 36809 h 2797493"/>
                <a:gd name="connsiteX103" fmla="*/ 2656707 w 3982526"/>
                <a:gd name="connsiteY103" fmla="*/ 27607 h 2797493"/>
                <a:gd name="connsiteX104" fmla="*/ 2601491 w 3982526"/>
                <a:gd name="connsiteY104" fmla="*/ 18404 h 2797493"/>
                <a:gd name="connsiteX105" fmla="*/ 2527870 w 3982526"/>
                <a:gd name="connsiteY105" fmla="*/ 0 h 2797493"/>
                <a:gd name="connsiteX106" fmla="*/ 2307006 w 3982526"/>
                <a:gd name="connsiteY106" fmla="*/ 9202 h 2797493"/>
                <a:gd name="connsiteX107" fmla="*/ 2251790 w 3982526"/>
                <a:gd name="connsiteY107" fmla="*/ 27607 h 2797493"/>
                <a:gd name="connsiteX108" fmla="*/ 2214979 w 3982526"/>
                <a:gd name="connsiteY108" fmla="*/ 46011 h 2797493"/>
                <a:gd name="connsiteX0" fmla="*/ 2076939 w 3982526"/>
                <a:gd name="connsiteY0" fmla="*/ 92023 h 2797493"/>
                <a:gd name="connsiteX1" fmla="*/ 2030926 w 3982526"/>
                <a:gd name="connsiteY1" fmla="*/ 110427 h 2797493"/>
                <a:gd name="connsiteX2" fmla="*/ 1994115 w 3982526"/>
                <a:gd name="connsiteY2" fmla="*/ 138034 h 2797493"/>
                <a:gd name="connsiteX3" fmla="*/ 1874481 w 3982526"/>
                <a:gd name="connsiteY3" fmla="*/ 294473 h 2797493"/>
                <a:gd name="connsiteX4" fmla="*/ 1837670 w 3982526"/>
                <a:gd name="connsiteY4" fmla="*/ 386496 h 2797493"/>
                <a:gd name="connsiteX5" fmla="*/ 1828467 w 3982526"/>
                <a:gd name="connsiteY5" fmla="*/ 423305 h 2797493"/>
                <a:gd name="connsiteX6" fmla="*/ 1819265 w 3982526"/>
                <a:gd name="connsiteY6" fmla="*/ 450912 h 2797493"/>
                <a:gd name="connsiteX7" fmla="*/ 1828467 w 3982526"/>
                <a:gd name="connsiteY7" fmla="*/ 763789 h 2797493"/>
                <a:gd name="connsiteX8" fmla="*/ 1846873 w 3982526"/>
                <a:gd name="connsiteY8" fmla="*/ 800598 h 2797493"/>
                <a:gd name="connsiteX9" fmla="*/ 1856075 w 3982526"/>
                <a:gd name="connsiteY9" fmla="*/ 828205 h 2797493"/>
                <a:gd name="connsiteX10" fmla="*/ 1865278 w 3982526"/>
                <a:gd name="connsiteY10" fmla="*/ 947835 h 2797493"/>
                <a:gd name="connsiteX11" fmla="*/ 1874481 w 3982526"/>
                <a:gd name="connsiteY11" fmla="*/ 1012251 h 2797493"/>
                <a:gd name="connsiteX12" fmla="*/ 1865278 w 3982526"/>
                <a:gd name="connsiteY12" fmla="*/ 1159487 h 2797493"/>
                <a:gd name="connsiteX13" fmla="*/ 1846873 w 3982526"/>
                <a:gd name="connsiteY13" fmla="*/ 1187094 h 2797493"/>
                <a:gd name="connsiteX14" fmla="*/ 1800859 w 3982526"/>
                <a:gd name="connsiteY14" fmla="*/ 1223903 h 2797493"/>
                <a:gd name="connsiteX15" fmla="*/ 1754846 w 3982526"/>
                <a:gd name="connsiteY15" fmla="*/ 1260712 h 2797493"/>
                <a:gd name="connsiteX16" fmla="*/ 1718035 w 3982526"/>
                <a:gd name="connsiteY16" fmla="*/ 1288319 h 2797493"/>
                <a:gd name="connsiteX17" fmla="*/ 1626009 w 3982526"/>
                <a:gd name="connsiteY17" fmla="*/ 1306724 h 2797493"/>
                <a:gd name="connsiteX18" fmla="*/ 1451158 w 3982526"/>
                <a:gd name="connsiteY18" fmla="*/ 1325128 h 2797493"/>
                <a:gd name="connsiteX19" fmla="*/ 1414347 w 3982526"/>
                <a:gd name="connsiteY19" fmla="*/ 1334331 h 2797493"/>
                <a:gd name="connsiteX20" fmla="*/ 1331523 w 3982526"/>
                <a:gd name="connsiteY20" fmla="*/ 1352735 h 2797493"/>
                <a:gd name="connsiteX21" fmla="*/ 1294713 w 3982526"/>
                <a:gd name="connsiteY21" fmla="*/ 1361937 h 2797493"/>
                <a:gd name="connsiteX22" fmla="*/ 1221091 w 3982526"/>
                <a:gd name="connsiteY22" fmla="*/ 1398747 h 2797493"/>
                <a:gd name="connsiteX23" fmla="*/ 1193483 w 3982526"/>
                <a:gd name="connsiteY23" fmla="*/ 1407949 h 2797493"/>
                <a:gd name="connsiteX24" fmla="*/ 1138267 w 3982526"/>
                <a:gd name="connsiteY24" fmla="*/ 1435556 h 2797493"/>
                <a:gd name="connsiteX25" fmla="*/ 650526 w 3982526"/>
                <a:gd name="connsiteY25" fmla="*/ 1205498 h 2797493"/>
                <a:gd name="connsiteX26" fmla="*/ 383139 w 3982526"/>
                <a:gd name="connsiteY26" fmla="*/ 1215037 h 2797493"/>
                <a:gd name="connsiteX27" fmla="*/ 282419 w 3982526"/>
                <a:gd name="connsiteY27" fmla="*/ 1242308 h 2797493"/>
                <a:gd name="connsiteX28" fmla="*/ 236407 w 3982526"/>
                <a:gd name="connsiteY28" fmla="*/ 1279116 h 2797493"/>
                <a:gd name="connsiteX29" fmla="*/ 170887 w 3982526"/>
                <a:gd name="connsiteY29" fmla="*/ 1275820 h 2797493"/>
                <a:gd name="connsiteX30" fmla="*/ 181190 w 3982526"/>
                <a:gd name="connsiteY30" fmla="*/ 1334330 h 2797493"/>
                <a:gd name="connsiteX31" fmla="*/ 174093 w 3982526"/>
                <a:gd name="connsiteY31" fmla="*/ 1530524 h 2797493"/>
                <a:gd name="connsiteX32" fmla="*/ 120734 w 3982526"/>
                <a:gd name="connsiteY32" fmla="*/ 1532380 h 2797493"/>
                <a:gd name="connsiteX33" fmla="*/ 131563 w 3982526"/>
                <a:gd name="connsiteY33" fmla="*/ 1614909 h 2797493"/>
                <a:gd name="connsiteX34" fmla="*/ 162785 w 3982526"/>
                <a:gd name="connsiteY34" fmla="*/ 1720826 h 2797493"/>
                <a:gd name="connsiteX35" fmla="*/ 74720 w 3982526"/>
                <a:gd name="connsiteY35" fmla="*/ 1924284 h 2797493"/>
                <a:gd name="connsiteX36" fmla="*/ 507 w 3982526"/>
                <a:gd name="connsiteY36" fmla="*/ 2046955 h 2797493"/>
                <a:gd name="connsiteX37" fmla="*/ 107569 w 3982526"/>
                <a:gd name="connsiteY37" fmla="*/ 2098120 h 2797493"/>
                <a:gd name="connsiteX38" fmla="*/ 613715 w 3982526"/>
                <a:gd name="connsiteY38" fmla="*/ 2282166 h 2797493"/>
                <a:gd name="connsiteX39" fmla="*/ 324884 w 3982526"/>
                <a:gd name="connsiteY39" fmla="*/ 2412183 h 2797493"/>
                <a:gd name="connsiteX40" fmla="*/ 622918 w 3982526"/>
                <a:gd name="connsiteY40" fmla="*/ 2549032 h 2797493"/>
                <a:gd name="connsiteX41" fmla="*/ 641323 w 3982526"/>
                <a:gd name="connsiteY41" fmla="*/ 2576639 h 2797493"/>
                <a:gd name="connsiteX42" fmla="*/ 733350 w 3982526"/>
                <a:gd name="connsiteY42" fmla="*/ 2659459 h 2797493"/>
                <a:gd name="connsiteX43" fmla="*/ 760958 w 3982526"/>
                <a:gd name="connsiteY43" fmla="*/ 2677864 h 2797493"/>
                <a:gd name="connsiteX44" fmla="*/ 788566 w 3982526"/>
                <a:gd name="connsiteY44" fmla="*/ 2687066 h 2797493"/>
                <a:gd name="connsiteX45" fmla="*/ 880593 w 3982526"/>
                <a:gd name="connsiteY45" fmla="*/ 2733077 h 2797493"/>
                <a:gd name="connsiteX46" fmla="*/ 935809 w 3982526"/>
                <a:gd name="connsiteY46" fmla="*/ 2760684 h 2797493"/>
                <a:gd name="connsiteX47" fmla="*/ 1046241 w 3982526"/>
                <a:gd name="connsiteY47" fmla="*/ 2769886 h 2797493"/>
                <a:gd name="connsiteX48" fmla="*/ 1129065 w 3982526"/>
                <a:gd name="connsiteY48" fmla="*/ 2788291 h 2797493"/>
                <a:gd name="connsiteX49" fmla="*/ 1221091 w 3982526"/>
                <a:gd name="connsiteY49" fmla="*/ 2797493 h 2797493"/>
                <a:gd name="connsiteX50" fmla="*/ 2003318 w 3982526"/>
                <a:gd name="connsiteY50" fmla="*/ 2788291 h 2797493"/>
                <a:gd name="connsiteX51" fmla="*/ 2546275 w 3982526"/>
                <a:gd name="connsiteY51" fmla="*/ 2769886 h 2797493"/>
                <a:gd name="connsiteX52" fmla="*/ 2822355 w 3982526"/>
                <a:gd name="connsiteY52" fmla="*/ 2742280 h 2797493"/>
                <a:gd name="connsiteX53" fmla="*/ 2868369 w 3982526"/>
                <a:gd name="connsiteY53" fmla="*/ 2733077 h 2797493"/>
                <a:gd name="connsiteX54" fmla="*/ 3006409 w 3982526"/>
                <a:gd name="connsiteY54" fmla="*/ 2677864 h 2797493"/>
                <a:gd name="connsiteX55" fmla="*/ 3052422 w 3982526"/>
                <a:gd name="connsiteY55" fmla="*/ 2659459 h 2797493"/>
                <a:gd name="connsiteX56" fmla="*/ 3135246 w 3982526"/>
                <a:gd name="connsiteY56" fmla="*/ 2641054 h 2797493"/>
                <a:gd name="connsiteX57" fmla="*/ 3162854 w 3982526"/>
                <a:gd name="connsiteY57" fmla="*/ 2631852 h 2797493"/>
                <a:gd name="connsiteX58" fmla="*/ 3208868 w 3982526"/>
                <a:gd name="connsiteY58" fmla="*/ 2622650 h 2797493"/>
                <a:gd name="connsiteX59" fmla="*/ 3291692 w 3982526"/>
                <a:gd name="connsiteY59" fmla="*/ 2567436 h 2797493"/>
                <a:gd name="connsiteX60" fmla="*/ 3319300 w 3982526"/>
                <a:gd name="connsiteY60" fmla="*/ 2549032 h 2797493"/>
                <a:gd name="connsiteX61" fmla="*/ 3346908 w 3982526"/>
                <a:gd name="connsiteY61" fmla="*/ 2539829 h 2797493"/>
                <a:gd name="connsiteX62" fmla="*/ 3411326 w 3982526"/>
                <a:gd name="connsiteY62" fmla="*/ 2493818 h 2797493"/>
                <a:gd name="connsiteX63" fmla="*/ 3503353 w 3982526"/>
                <a:gd name="connsiteY63" fmla="*/ 2392593 h 2797493"/>
                <a:gd name="connsiteX64" fmla="*/ 3595380 w 3982526"/>
                <a:gd name="connsiteY64" fmla="*/ 2291368 h 2797493"/>
                <a:gd name="connsiteX65" fmla="*/ 3659798 w 3982526"/>
                <a:gd name="connsiteY65" fmla="*/ 2208547 h 2797493"/>
                <a:gd name="connsiteX66" fmla="*/ 3705812 w 3982526"/>
                <a:gd name="connsiteY66" fmla="*/ 2153334 h 2797493"/>
                <a:gd name="connsiteX67" fmla="*/ 3715014 w 3982526"/>
                <a:gd name="connsiteY67" fmla="*/ 2116524 h 2797493"/>
                <a:gd name="connsiteX68" fmla="*/ 3733420 w 3982526"/>
                <a:gd name="connsiteY68" fmla="*/ 2079715 h 2797493"/>
                <a:gd name="connsiteX69" fmla="*/ 3742622 w 3982526"/>
                <a:gd name="connsiteY69" fmla="*/ 2052108 h 2797493"/>
                <a:gd name="connsiteX70" fmla="*/ 3770230 w 3982526"/>
                <a:gd name="connsiteY70" fmla="*/ 2015299 h 2797493"/>
                <a:gd name="connsiteX71" fmla="*/ 3807041 w 3982526"/>
                <a:gd name="connsiteY71" fmla="*/ 1877265 h 2797493"/>
                <a:gd name="connsiteX72" fmla="*/ 3825446 w 3982526"/>
                <a:gd name="connsiteY72" fmla="*/ 1822051 h 2797493"/>
                <a:gd name="connsiteX73" fmla="*/ 3853054 w 3982526"/>
                <a:gd name="connsiteY73" fmla="*/ 1776040 h 2797493"/>
                <a:gd name="connsiteX74" fmla="*/ 3889865 w 3982526"/>
                <a:gd name="connsiteY74" fmla="*/ 1674815 h 2797493"/>
                <a:gd name="connsiteX75" fmla="*/ 3908270 w 3982526"/>
                <a:gd name="connsiteY75" fmla="*/ 1628804 h 2797493"/>
                <a:gd name="connsiteX76" fmla="*/ 3954284 w 3982526"/>
                <a:gd name="connsiteY76" fmla="*/ 1564388 h 2797493"/>
                <a:gd name="connsiteX77" fmla="*/ 3963486 w 3982526"/>
                <a:gd name="connsiteY77" fmla="*/ 1527578 h 2797493"/>
                <a:gd name="connsiteX78" fmla="*/ 3981892 w 3982526"/>
                <a:gd name="connsiteY78" fmla="*/ 1472365 h 2797493"/>
                <a:gd name="connsiteX79" fmla="*/ 3972689 w 3982526"/>
                <a:gd name="connsiteY79" fmla="*/ 1058262 h 2797493"/>
                <a:gd name="connsiteX80" fmla="*/ 3935878 w 3982526"/>
                <a:gd name="connsiteY80" fmla="*/ 957037 h 2797493"/>
                <a:gd name="connsiteX81" fmla="*/ 3926676 w 3982526"/>
                <a:gd name="connsiteY81" fmla="*/ 920228 h 2797493"/>
                <a:gd name="connsiteX82" fmla="*/ 3899068 w 3982526"/>
                <a:gd name="connsiteY82" fmla="*/ 846610 h 2797493"/>
                <a:gd name="connsiteX83" fmla="*/ 3871460 w 3982526"/>
                <a:gd name="connsiteY83" fmla="*/ 800598 h 2797493"/>
                <a:gd name="connsiteX84" fmla="*/ 3797838 w 3982526"/>
                <a:gd name="connsiteY84" fmla="*/ 680969 h 2797493"/>
                <a:gd name="connsiteX85" fmla="*/ 3761028 w 3982526"/>
                <a:gd name="connsiteY85" fmla="*/ 607350 h 2797493"/>
                <a:gd name="connsiteX86" fmla="*/ 3705812 w 3982526"/>
                <a:gd name="connsiteY86" fmla="*/ 533732 h 2797493"/>
                <a:gd name="connsiteX87" fmla="*/ 3678204 w 3982526"/>
                <a:gd name="connsiteY87" fmla="*/ 487721 h 2797493"/>
                <a:gd name="connsiteX88" fmla="*/ 3632190 w 3982526"/>
                <a:gd name="connsiteY88" fmla="*/ 450912 h 2797493"/>
                <a:gd name="connsiteX89" fmla="*/ 3604582 w 3982526"/>
                <a:gd name="connsiteY89" fmla="*/ 423305 h 2797493"/>
                <a:gd name="connsiteX90" fmla="*/ 3558569 w 3982526"/>
                <a:gd name="connsiteY90" fmla="*/ 368091 h 2797493"/>
                <a:gd name="connsiteX91" fmla="*/ 3521758 w 3982526"/>
                <a:gd name="connsiteY91" fmla="*/ 340484 h 2797493"/>
                <a:gd name="connsiteX92" fmla="*/ 3411326 w 3982526"/>
                <a:gd name="connsiteY92" fmla="*/ 276068 h 2797493"/>
                <a:gd name="connsiteX93" fmla="*/ 3383718 w 3982526"/>
                <a:gd name="connsiteY93" fmla="*/ 266866 h 2797493"/>
                <a:gd name="connsiteX94" fmla="*/ 3254881 w 3982526"/>
                <a:gd name="connsiteY94" fmla="*/ 220855 h 2797493"/>
                <a:gd name="connsiteX95" fmla="*/ 3190462 w 3982526"/>
                <a:gd name="connsiteY95" fmla="*/ 202450 h 2797493"/>
                <a:gd name="connsiteX96" fmla="*/ 3098436 w 3982526"/>
                <a:gd name="connsiteY96" fmla="*/ 184045 h 2797493"/>
                <a:gd name="connsiteX97" fmla="*/ 3061625 w 3982526"/>
                <a:gd name="connsiteY97" fmla="*/ 174843 h 2797493"/>
                <a:gd name="connsiteX98" fmla="*/ 3034017 w 3982526"/>
                <a:gd name="connsiteY98" fmla="*/ 156439 h 2797493"/>
                <a:gd name="connsiteX99" fmla="*/ 2923585 w 3982526"/>
                <a:gd name="connsiteY99" fmla="*/ 128832 h 2797493"/>
                <a:gd name="connsiteX100" fmla="*/ 2803950 w 3982526"/>
                <a:gd name="connsiteY100" fmla="*/ 73618 h 2797493"/>
                <a:gd name="connsiteX101" fmla="*/ 2739531 w 3982526"/>
                <a:gd name="connsiteY101" fmla="*/ 46011 h 2797493"/>
                <a:gd name="connsiteX102" fmla="*/ 2684315 w 3982526"/>
                <a:gd name="connsiteY102" fmla="*/ 36809 h 2797493"/>
                <a:gd name="connsiteX103" fmla="*/ 2656707 w 3982526"/>
                <a:gd name="connsiteY103" fmla="*/ 27607 h 2797493"/>
                <a:gd name="connsiteX104" fmla="*/ 2601491 w 3982526"/>
                <a:gd name="connsiteY104" fmla="*/ 18404 h 2797493"/>
                <a:gd name="connsiteX105" fmla="*/ 2527870 w 3982526"/>
                <a:gd name="connsiteY105" fmla="*/ 0 h 2797493"/>
                <a:gd name="connsiteX106" fmla="*/ 2307006 w 3982526"/>
                <a:gd name="connsiteY106" fmla="*/ 9202 h 2797493"/>
                <a:gd name="connsiteX107" fmla="*/ 2251790 w 3982526"/>
                <a:gd name="connsiteY107" fmla="*/ 27607 h 2797493"/>
                <a:gd name="connsiteX108" fmla="*/ 2214979 w 3982526"/>
                <a:gd name="connsiteY108" fmla="*/ 46011 h 2797493"/>
                <a:gd name="connsiteX0" fmla="*/ 2076515 w 3982102"/>
                <a:gd name="connsiteY0" fmla="*/ 92023 h 2797493"/>
                <a:gd name="connsiteX1" fmla="*/ 2030502 w 3982102"/>
                <a:gd name="connsiteY1" fmla="*/ 110427 h 2797493"/>
                <a:gd name="connsiteX2" fmla="*/ 1993691 w 3982102"/>
                <a:gd name="connsiteY2" fmla="*/ 138034 h 2797493"/>
                <a:gd name="connsiteX3" fmla="*/ 1874057 w 3982102"/>
                <a:gd name="connsiteY3" fmla="*/ 294473 h 2797493"/>
                <a:gd name="connsiteX4" fmla="*/ 1837246 w 3982102"/>
                <a:gd name="connsiteY4" fmla="*/ 386496 h 2797493"/>
                <a:gd name="connsiteX5" fmla="*/ 1828043 w 3982102"/>
                <a:gd name="connsiteY5" fmla="*/ 423305 h 2797493"/>
                <a:gd name="connsiteX6" fmla="*/ 1818841 w 3982102"/>
                <a:gd name="connsiteY6" fmla="*/ 450912 h 2797493"/>
                <a:gd name="connsiteX7" fmla="*/ 1828043 w 3982102"/>
                <a:gd name="connsiteY7" fmla="*/ 763789 h 2797493"/>
                <a:gd name="connsiteX8" fmla="*/ 1846449 w 3982102"/>
                <a:gd name="connsiteY8" fmla="*/ 800598 h 2797493"/>
                <a:gd name="connsiteX9" fmla="*/ 1855651 w 3982102"/>
                <a:gd name="connsiteY9" fmla="*/ 828205 h 2797493"/>
                <a:gd name="connsiteX10" fmla="*/ 1864854 w 3982102"/>
                <a:gd name="connsiteY10" fmla="*/ 947835 h 2797493"/>
                <a:gd name="connsiteX11" fmla="*/ 1874057 w 3982102"/>
                <a:gd name="connsiteY11" fmla="*/ 1012251 h 2797493"/>
                <a:gd name="connsiteX12" fmla="*/ 1864854 w 3982102"/>
                <a:gd name="connsiteY12" fmla="*/ 1159487 h 2797493"/>
                <a:gd name="connsiteX13" fmla="*/ 1846449 w 3982102"/>
                <a:gd name="connsiteY13" fmla="*/ 1187094 h 2797493"/>
                <a:gd name="connsiteX14" fmla="*/ 1800435 w 3982102"/>
                <a:gd name="connsiteY14" fmla="*/ 1223903 h 2797493"/>
                <a:gd name="connsiteX15" fmla="*/ 1754422 w 3982102"/>
                <a:gd name="connsiteY15" fmla="*/ 1260712 h 2797493"/>
                <a:gd name="connsiteX16" fmla="*/ 1717611 w 3982102"/>
                <a:gd name="connsiteY16" fmla="*/ 1288319 h 2797493"/>
                <a:gd name="connsiteX17" fmla="*/ 1625585 w 3982102"/>
                <a:gd name="connsiteY17" fmla="*/ 1306724 h 2797493"/>
                <a:gd name="connsiteX18" fmla="*/ 1450734 w 3982102"/>
                <a:gd name="connsiteY18" fmla="*/ 1325128 h 2797493"/>
                <a:gd name="connsiteX19" fmla="*/ 1413923 w 3982102"/>
                <a:gd name="connsiteY19" fmla="*/ 1334331 h 2797493"/>
                <a:gd name="connsiteX20" fmla="*/ 1331099 w 3982102"/>
                <a:gd name="connsiteY20" fmla="*/ 1352735 h 2797493"/>
                <a:gd name="connsiteX21" fmla="*/ 1294289 w 3982102"/>
                <a:gd name="connsiteY21" fmla="*/ 1361937 h 2797493"/>
                <a:gd name="connsiteX22" fmla="*/ 1220667 w 3982102"/>
                <a:gd name="connsiteY22" fmla="*/ 1398747 h 2797493"/>
                <a:gd name="connsiteX23" fmla="*/ 1193059 w 3982102"/>
                <a:gd name="connsiteY23" fmla="*/ 1407949 h 2797493"/>
                <a:gd name="connsiteX24" fmla="*/ 1137843 w 3982102"/>
                <a:gd name="connsiteY24" fmla="*/ 1435556 h 2797493"/>
                <a:gd name="connsiteX25" fmla="*/ 650102 w 3982102"/>
                <a:gd name="connsiteY25" fmla="*/ 1205498 h 2797493"/>
                <a:gd name="connsiteX26" fmla="*/ 382715 w 3982102"/>
                <a:gd name="connsiteY26" fmla="*/ 1215037 h 2797493"/>
                <a:gd name="connsiteX27" fmla="*/ 281995 w 3982102"/>
                <a:gd name="connsiteY27" fmla="*/ 1242308 h 2797493"/>
                <a:gd name="connsiteX28" fmla="*/ 235983 w 3982102"/>
                <a:gd name="connsiteY28" fmla="*/ 1279116 h 2797493"/>
                <a:gd name="connsiteX29" fmla="*/ 170463 w 3982102"/>
                <a:gd name="connsiteY29" fmla="*/ 1275820 h 2797493"/>
                <a:gd name="connsiteX30" fmla="*/ 180766 w 3982102"/>
                <a:gd name="connsiteY30" fmla="*/ 1334330 h 2797493"/>
                <a:gd name="connsiteX31" fmla="*/ 173669 w 3982102"/>
                <a:gd name="connsiteY31" fmla="*/ 1530524 h 2797493"/>
                <a:gd name="connsiteX32" fmla="*/ 120310 w 3982102"/>
                <a:gd name="connsiteY32" fmla="*/ 1532380 h 2797493"/>
                <a:gd name="connsiteX33" fmla="*/ 131139 w 3982102"/>
                <a:gd name="connsiteY33" fmla="*/ 1614909 h 2797493"/>
                <a:gd name="connsiteX34" fmla="*/ 162361 w 3982102"/>
                <a:gd name="connsiteY34" fmla="*/ 1720826 h 2797493"/>
                <a:gd name="connsiteX35" fmla="*/ 74296 w 3982102"/>
                <a:gd name="connsiteY35" fmla="*/ 1924284 h 2797493"/>
                <a:gd name="connsiteX36" fmla="*/ 83 w 3982102"/>
                <a:gd name="connsiteY36" fmla="*/ 2046955 h 2797493"/>
                <a:gd name="connsiteX37" fmla="*/ 107145 w 3982102"/>
                <a:gd name="connsiteY37" fmla="*/ 2098120 h 2797493"/>
                <a:gd name="connsiteX38" fmla="*/ 160268 w 3982102"/>
                <a:gd name="connsiteY38" fmla="*/ 2267359 h 2797493"/>
                <a:gd name="connsiteX39" fmla="*/ 613291 w 3982102"/>
                <a:gd name="connsiteY39" fmla="*/ 2282166 h 2797493"/>
                <a:gd name="connsiteX40" fmla="*/ 324460 w 3982102"/>
                <a:gd name="connsiteY40" fmla="*/ 2412183 h 2797493"/>
                <a:gd name="connsiteX41" fmla="*/ 622494 w 3982102"/>
                <a:gd name="connsiteY41" fmla="*/ 2549032 h 2797493"/>
                <a:gd name="connsiteX42" fmla="*/ 640899 w 3982102"/>
                <a:gd name="connsiteY42" fmla="*/ 2576639 h 2797493"/>
                <a:gd name="connsiteX43" fmla="*/ 732926 w 3982102"/>
                <a:gd name="connsiteY43" fmla="*/ 2659459 h 2797493"/>
                <a:gd name="connsiteX44" fmla="*/ 760534 w 3982102"/>
                <a:gd name="connsiteY44" fmla="*/ 2677864 h 2797493"/>
                <a:gd name="connsiteX45" fmla="*/ 788142 w 3982102"/>
                <a:gd name="connsiteY45" fmla="*/ 2687066 h 2797493"/>
                <a:gd name="connsiteX46" fmla="*/ 880169 w 3982102"/>
                <a:gd name="connsiteY46" fmla="*/ 2733077 h 2797493"/>
                <a:gd name="connsiteX47" fmla="*/ 935385 w 3982102"/>
                <a:gd name="connsiteY47" fmla="*/ 2760684 h 2797493"/>
                <a:gd name="connsiteX48" fmla="*/ 1045817 w 3982102"/>
                <a:gd name="connsiteY48" fmla="*/ 2769886 h 2797493"/>
                <a:gd name="connsiteX49" fmla="*/ 1128641 w 3982102"/>
                <a:gd name="connsiteY49" fmla="*/ 2788291 h 2797493"/>
                <a:gd name="connsiteX50" fmla="*/ 1220667 w 3982102"/>
                <a:gd name="connsiteY50" fmla="*/ 2797493 h 2797493"/>
                <a:gd name="connsiteX51" fmla="*/ 2002894 w 3982102"/>
                <a:gd name="connsiteY51" fmla="*/ 2788291 h 2797493"/>
                <a:gd name="connsiteX52" fmla="*/ 2545851 w 3982102"/>
                <a:gd name="connsiteY52" fmla="*/ 2769886 h 2797493"/>
                <a:gd name="connsiteX53" fmla="*/ 2821931 w 3982102"/>
                <a:gd name="connsiteY53" fmla="*/ 2742280 h 2797493"/>
                <a:gd name="connsiteX54" fmla="*/ 2867945 w 3982102"/>
                <a:gd name="connsiteY54" fmla="*/ 2733077 h 2797493"/>
                <a:gd name="connsiteX55" fmla="*/ 3005985 w 3982102"/>
                <a:gd name="connsiteY55" fmla="*/ 2677864 h 2797493"/>
                <a:gd name="connsiteX56" fmla="*/ 3051998 w 3982102"/>
                <a:gd name="connsiteY56" fmla="*/ 2659459 h 2797493"/>
                <a:gd name="connsiteX57" fmla="*/ 3134822 w 3982102"/>
                <a:gd name="connsiteY57" fmla="*/ 2641054 h 2797493"/>
                <a:gd name="connsiteX58" fmla="*/ 3162430 w 3982102"/>
                <a:gd name="connsiteY58" fmla="*/ 2631852 h 2797493"/>
                <a:gd name="connsiteX59" fmla="*/ 3208444 w 3982102"/>
                <a:gd name="connsiteY59" fmla="*/ 2622650 h 2797493"/>
                <a:gd name="connsiteX60" fmla="*/ 3291268 w 3982102"/>
                <a:gd name="connsiteY60" fmla="*/ 2567436 h 2797493"/>
                <a:gd name="connsiteX61" fmla="*/ 3318876 w 3982102"/>
                <a:gd name="connsiteY61" fmla="*/ 2549032 h 2797493"/>
                <a:gd name="connsiteX62" fmla="*/ 3346484 w 3982102"/>
                <a:gd name="connsiteY62" fmla="*/ 2539829 h 2797493"/>
                <a:gd name="connsiteX63" fmla="*/ 3410902 w 3982102"/>
                <a:gd name="connsiteY63" fmla="*/ 2493818 h 2797493"/>
                <a:gd name="connsiteX64" fmla="*/ 3502929 w 3982102"/>
                <a:gd name="connsiteY64" fmla="*/ 2392593 h 2797493"/>
                <a:gd name="connsiteX65" fmla="*/ 3594956 w 3982102"/>
                <a:gd name="connsiteY65" fmla="*/ 2291368 h 2797493"/>
                <a:gd name="connsiteX66" fmla="*/ 3659374 w 3982102"/>
                <a:gd name="connsiteY66" fmla="*/ 2208547 h 2797493"/>
                <a:gd name="connsiteX67" fmla="*/ 3705388 w 3982102"/>
                <a:gd name="connsiteY67" fmla="*/ 2153334 h 2797493"/>
                <a:gd name="connsiteX68" fmla="*/ 3714590 w 3982102"/>
                <a:gd name="connsiteY68" fmla="*/ 2116524 h 2797493"/>
                <a:gd name="connsiteX69" fmla="*/ 3732996 w 3982102"/>
                <a:gd name="connsiteY69" fmla="*/ 2079715 h 2797493"/>
                <a:gd name="connsiteX70" fmla="*/ 3742198 w 3982102"/>
                <a:gd name="connsiteY70" fmla="*/ 2052108 h 2797493"/>
                <a:gd name="connsiteX71" fmla="*/ 3769806 w 3982102"/>
                <a:gd name="connsiteY71" fmla="*/ 2015299 h 2797493"/>
                <a:gd name="connsiteX72" fmla="*/ 3806617 w 3982102"/>
                <a:gd name="connsiteY72" fmla="*/ 1877265 h 2797493"/>
                <a:gd name="connsiteX73" fmla="*/ 3825022 w 3982102"/>
                <a:gd name="connsiteY73" fmla="*/ 1822051 h 2797493"/>
                <a:gd name="connsiteX74" fmla="*/ 3852630 w 3982102"/>
                <a:gd name="connsiteY74" fmla="*/ 1776040 h 2797493"/>
                <a:gd name="connsiteX75" fmla="*/ 3889441 w 3982102"/>
                <a:gd name="connsiteY75" fmla="*/ 1674815 h 2797493"/>
                <a:gd name="connsiteX76" fmla="*/ 3907846 w 3982102"/>
                <a:gd name="connsiteY76" fmla="*/ 1628804 h 2797493"/>
                <a:gd name="connsiteX77" fmla="*/ 3953860 w 3982102"/>
                <a:gd name="connsiteY77" fmla="*/ 1564388 h 2797493"/>
                <a:gd name="connsiteX78" fmla="*/ 3963062 w 3982102"/>
                <a:gd name="connsiteY78" fmla="*/ 1527578 h 2797493"/>
                <a:gd name="connsiteX79" fmla="*/ 3981468 w 3982102"/>
                <a:gd name="connsiteY79" fmla="*/ 1472365 h 2797493"/>
                <a:gd name="connsiteX80" fmla="*/ 3972265 w 3982102"/>
                <a:gd name="connsiteY80" fmla="*/ 1058262 h 2797493"/>
                <a:gd name="connsiteX81" fmla="*/ 3935454 w 3982102"/>
                <a:gd name="connsiteY81" fmla="*/ 957037 h 2797493"/>
                <a:gd name="connsiteX82" fmla="*/ 3926252 w 3982102"/>
                <a:gd name="connsiteY82" fmla="*/ 920228 h 2797493"/>
                <a:gd name="connsiteX83" fmla="*/ 3898644 w 3982102"/>
                <a:gd name="connsiteY83" fmla="*/ 846610 h 2797493"/>
                <a:gd name="connsiteX84" fmla="*/ 3871036 w 3982102"/>
                <a:gd name="connsiteY84" fmla="*/ 800598 h 2797493"/>
                <a:gd name="connsiteX85" fmla="*/ 3797414 w 3982102"/>
                <a:gd name="connsiteY85" fmla="*/ 680969 h 2797493"/>
                <a:gd name="connsiteX86" fmla="*/ 3760604 w 3982102"/>
                <a:gd name="connsiteY86" fmla="*/ 607350 h 2797493"/>
                <a:gd name="connsiteX87" fmla="*/ 3705388 w 3982102"/>
                <a:gd name="connsiteY87" fmla="*/ 533732 h 2797493"/>
                <a:gd name="connsiteX88" fmla="*/ 3677780 w 3982102"/>
                <a:gd name="connsiteY88" fmla="*/ 487721 h 2797493"/>
                <a:gd name="connsiteX89" fmla="*/ 3631766 w 3982102"/>
                <a:gd name="connsiteY89" fmla="*/ 450912 h 2797493"/>
                <a:gd name="connsiteX90" fmla="*/ 3604158 w 3982102"/>
                <a:gd name="connsiteY90" fmla="*/ 423305 h 2797493"/>
                <a:gd name="connsiteX91" fmla="*/ 3558145 w 3982102"/>
                <a:gd name="connsiteY91" fmla="*/ 368091 h 2797493"/>
                <a:gd name="connsiteX92" fmla="*/ 3521334 w 3982102"/>
                <a:gd name="connsiteY92" fmla="*/ 340484 h 2797493"/>
                <a:gd name="connsiteX93" fmla="*/ 3410902 w 3982102"/>
                <a:gd name="connsiteY93" fmla="*/ 276068 h 2797493"/>
                <a:gd name="connsiteX94" fmla="*/ 3383294 w 3982102"/>
                <a:gd name="connsiteY94" fmla="*/ 266866 h 2797493"/>
                <a:gd name="connsiteX95" fmla="*/ 3254457 w 3982102"/>
                <a:gd name="connsiteY95" fmla="*/ 220855 h 2797493"/>
                <a:gd name="connsiteX96" fmla="*/ 3190038 w 3982102"/>
                <a:gd name="connsiteY96" fmla="*/ 202450 h 2797493"/>
                <a:gd name="connsiteX97" fmla="*/ 3098012 w 3982102"/>
                <a:gd name="connsiteY97" fmla="*/ 184045 h 2797493"/>
                <a:gd name="connsiteX98" fmla="*/ 3061201 w 3982102"/>
                <a:gd name="connsiteY98" fmla="*/ 174843 h 2797493"/>
                <a:gd name="connsiteX99" fmla="*/ 3033593 w 3982102"/>
                <a:gd name="connsiteY99" fmla="*/ 156439 h 2797493"/>
                <a:gd name="connsiteX100" fmla="*/ 2923161 w 3982102"/>
                <a:gd name="connsiteY100" fmla="*/ 128832 h 2797493"/>
                <a:gd name="connsiteX101" fmla="*/ 2803526 w 3982102"/>
                <a:gd name="connsiteY101" fmla="*/ 73618 h 2797493"/>
                <a:gd name="connsiteX102" fmla="*/ 2739107 w 3982102"/>
                <a:gd name="connsiteY102" fmla="*/ 46011 h 2797493"/>
                <a:gd name="connsiteX103" fmla="*/ 2683891 w 3982102"/>
                <a:gd name="connsiteY103" fmla="*/ 36809 h 2797493"/>
                <a:gd name="connsiteX104" fmla="*/ 2656283 w 3982102"/>
                <a:gd name="connsiteY104" fmla="*/ 27607 h 2797493"/>
                <a:gd name="connsiteX105" fmla="*/ 2601067 w 3982102"/>
                <a:gd name="connsiteY105" fmla="*/ 18404 h 2797493"/>
                <a:gd name="connsiteX106" fmla="*/ 2527446 w 3982102"/>
                <a:gd name="connsiteY106" fmla="*/ 0 h 2797493"/>
                <a:gd name="connsiteX107" fmla="*/ 2306582 w 3982102"/>
                <a:gd name="connsiteY107" fmla="*/ 9202 h 2797493"/>
                <a:gd name="connsiteX108" fmla="*/ 2251366 w 3982102"/>
                <a:gd name="connsiteY108" fmla="*/ 27607 h 2797493"/>
                <a:gd name="connsiteX109" fmla="*/ 2214555 w 3982102"/>
                <a:gd name="connsiteY109" fmla="*/ 46011 h 2797493"/>
                <a:gd name="connsiteX0" fmla="*/ 2076515 w 3982102"/>
                <a:gd name="connsiteY0" fmla="*/ 92023 h 2797493"/>
                <a:gd name="connsiteX1" fmla="*/ 2030502 w 3982102"/>
                <a:gd name="connsiteY1" fmla="*/ 110427 h 2797493"/>
                <a:gd name="connsiteX2" fmla="*/ 1993691 w 3982102"/>
                <a:gd name="connsiteY2" fmla="*/ 138034 h 2797493"/>
                <a:gd name="connsiteX3" fmla="*/ 1874057 w 3982102"/>
                <a:gd name="connsiteY3" fmla="*/ 294473 h 2797493"/>
                <a:gd name="connsiteX4" fmla="*/ 1837246 w 3982102"/>
                <a:gd name="connsiteY4" fmla="*/ 386496 h 2797493"/>
                <a:gd name="connsiteX5" fmla="*/ 1828043 w 3982102"/>
                <a:gd name="connsiteY5" fmla="*/ 423305 h 2797493"/>
                <a:gd name="connsiteX6" fmla="*/ 1818841 w 3982102"/>
                <a:gd name="connsiteY6" fmla="*/ 450912 h 2797493"/>
                <a:gd name="connsiteX7" fmla="*/ 1828043 w 3982102"/>
                <a:gd name="connsiteY7" fmla="*/ 763789 h 2797493"/>
                <a:gd name="connsiteX8" fmla="*/ 1846449 w 3982102"/>
                <a:gd name="connsiteY8" fmla="*/ 800598 h 2797493"/>
                <a:gd name="connsiteX9" fmla="*/ 1855651 w 3982102"/>
                <a:gd name="connsiteY9" fmla="*/ 828205 h 2797493"/>
                <a:gd name="connsiteX10" fmla="*/ 1864854 w 3982102"/>
                <a:gd name="connsiteY10" fmla="*/ 947835 h 2797493"/>
                <a:gd name="connsiteX11" fmla="*/ 1874057 w 3982102"/>
                <a:gd name="connsiteY11" fmla="*/ 1012251 h 2797493"/>
                <a:gd name="connsiteX12" fmla="*/ 1864854 w 3982102"/>
                <a:gd name="connsiteY12" fmla="*/ 1159487 h 2797493"/>
                <a:gd name="connsiteX13" fmla="*/ 1846449 w 3982102"/>
                <a:gd name="connsiteY13" fmla="*/ 1187094 h 2797493"/>
                <a:gd name="connsiteX14" fmla="*/ 1800435 w 3982102"/>
                <a:gd name="connsiteY14" fmla="*/ 1223903 h 2797493"/>
                <a:gd name="connsiteX15" fmla="*/ 1754422 w 3982102"/>
                <a:gd name="connsiteY15" fmla="*/ 1260712 h 2797493"/>
                <a:gd name="connsiteX16" fmla="*/ 1717611 w 3982102"/>
                <a:gd name="connsiteY16" fmla="*/ 1288319 h 2797493"/>
                <a:gd name="connsiteX17" fmla="*/ 1625585 w 3982102"/>
                <a:gd name="connsiteY17" fmla="*/ 1306724 h 2797493"/>
                <a:gd name="connsiteX18" fmla="*/ 1450734 w 3982102"/>
                <a:gd name="connsiteY18" fmla="*/ 1325128 h 2797493"/>
                <a:gd name="connsiteX19" fmla="*/ 1413923 w 3982102"/>
                <a:gd name="connsiteY19" fmla="*/ 1334331 h 2797493"/>
                <a:gd name="connsiteX20" fmla="*/ 1331099 w 3982102"/>
                <a:gd name="connsiteY20" fmla="*/ 1352735 h 2797493"/>
                <a:gd name="connsiteX21" fmla="*/ 1294289 w 3982102"/>
                <a:gd name="connsiteY21" fmla="*/ 1361937 h 2797493"/>
                <a:gd name="connsiteX22" fmla="*/ 1220667 w 3982102"/>
                <a:gd name="connsiteY22" fmla="*/ 1398747 h 2797493"/>
                <a:gd name="connsiteX23" fmla="*/ 1193059 w 3982102"/>
                <a:gd name="connsiteY23" fmla="*/ 1407949 h 2797493"/>
                <a:gd name="connsiteX24" fmla="*/ 1137843 w 3982102"/>
                <a:gd name="connsiteY24" fmla="*/ 1435556 h 2797493"/>
                <a:gd name="connsiteX25" fmla="*/ 650102 w 3982102"/>
                <a:gd name="connsiteY25" fmla="*/ 1205498 h 2797493"/>
                <a:gd name="connsiteX26" fmla="*/ 382715 w 3982102"/>
                <a:gd name="connsiteY26" fmla="*/ 1215037 h 2797493"/>
                <a:gd name="connsiteX27" fmla="*/ 281995 w 3982102"/>
                <a:gd name="connsiteY27" fmla="*/ 1242308 h 2797493"/>
                <a:gd name="connsiteX28" fmla="*/ 235983 w 3982102"/>
                <a:gd name="connsiteY28" fmla="*/ 1279116 h 2797493"/>
                <a:gd name="connsiteX29" fmla="*/ 170463 w 3982102"/>
                <a:gd name="connsiteY29" fmla="*/ 1275820 h 2797493"/>
                <a:gd name="connsiteX30" fmla="*/ 180766 w 3982102"/>
                <a:gd name="connsiteY30" fmla="*/ 1334330 h 2797493"/>
                <a:gd name="connsiteX31" fmla="*/ 173669 w 3982102"/>
                <a:gd name="connsiteY31" fmla="*/ 1530524 h 2797493"/>
                <a:gd name="connsiteX32" fmla="*/ 120310 w 3982102"/>
                <a:gd name="connsiteY32" fmla="*/ 1532380 h 2797493"/>
                <a:gd name="connsiteX33" fmla="*/ 131139 w 3982102"/>
                <a:gd name="connsiteY33" fmla="*/ 1614909 h 2797493"/>
                <a:gd name="connsiteX34" fmla="*/ 162361 w 3982102"/>
                <a:gd name="connsiteY34" fmla="*/ 1720826 h 2797493"/>
                <a:gd name="connsiteX35" fmla="*/ 74296 w 3982102"/>
                <a:gd name="connsiteY35" fmla="*/ 1924284 h 2797493"/>
                <a:gd name="connsiteX36" fmla="*/ 83 w 3982102"/>
                <a:gd name="connsiteY36" fmla="*/ 2046955 h 2797493"/>
                <a:gd name="connsiteX37" fmla="*/ 107145 w 3982102"/>
                <a:gd name="connsiteY37" fmla="*/ 2098120 h 2797493"/>
                <a:gd name="connsiteX38" fmla="*/ 160268 w 3982102"/>
                <a:gd name="connsiteY38" fmla="*/ 2267359 h 2797493"/>
                <a:gd name="connsiteX39" fmla="*/ 234627 w 3982102"/>
                <a:gd name="connsiteY39" fmla="*/ 2346246 h 2797493"/>
                <a:gd name="connsiteX40" fmla="*/ 324460 w 3982102"/>
                <a:gd name="connsiteY40" fmla="*/ 2412183 h 2797493"/>
                <a:gd name="connsiteX41" fmla="*/ 622494 w 3982102"/>
                <a:gd name="connsiteY41" fmla="*/ 2549032 h 2797493"/>
                <a:gd name="connsiteX42" fmla="*/ 640899 w 3982102"/>
                <a:gd name="connsiteY42" fmla="*/ 2576639 h 2797493"/>
                <a:gd name="connsiteX43" fmla="*/ 732926 w 3982102"/>
                <a:gd name="connsiteY43" fmla="*/ 2659459 h 2797493"/>
                <a:gd name="connsiteX44" fmla="*/ 760534 w 3982102"/>
                <a:gd name="connsiteY44" fmla="*/ 2677864 h 2797493"/>
                <a:gd name="connsiteX45" fmla="*/ 788142 w 3982102"/>
                <a:gd name="connsiteY45" fmla="*/ 2687066 h 2797493"/>
                <a:gd name="connsiteX46" fmla="*/ 880169 w 3982102"/>
                <a:gd name="connsiteY46" fmla="*/ 2733077 h 2797493"/>
                <a:gd name="connsiteX47" fmla="*/ 935385 w 3982102"/>
                <a:gd name="connsiteY47" fmla="*/ 2760684 h 2797493"/>
                <a:gd name="connsiteX48" fmla="*/ 1045817 w 3982102"/>
                <a:gd name="connsiteY48" fmla="*/ 2769886 h 2797493"/>
                <a:gd name="connsiteX49" fmla="*/ 1128641 w 3982102"/>
                <a:gd name="connsiteY49" fmla="*/ 2788291 h 2797493"/>
                <a:gd name="connsiteX50" fmla="*/ 1220667 w 3982102"/>
                <a:gd name="connsiteY50" fmla="*/ 2797493 h 2797493"/>
                <a:gd name="connsiteX51" fmla="*/ 2002894 w 3982102"/>
                <a:gd name="connsiteY51" fmla="*/ 2788291 h 2797493"/>
                <a:gd name="connsiteX52" fmla="*/ 2545851 w 3982102"/>
                <a:gd name="connsiteY52" fmla="*/ 2769886 h 2797493"/>
                <a:gd name="connsiteX53" fmla="*/ 2821931 w 3982102"/>
                <a:gd name="connsiteY53" fmla="*/ 2742280 h 2797493"/>
                <a:gd name="connsiteX54" fmla="*/ 2867945 w 3982102"/>
                <a:gd name="connsiteY54" fmla="*/ 2733077 h 2797493"/>
                <a:gd name="connsiteX55" fmla="*/ 3005985 w 3982102"/>
                <a:gd name="connsiteY55" fmla="*/ 2677864 h 2797493"/>
                <a:gd name="connsiteX56" fmla="*/ 3051998 w 3982102"/>
                <a:gd name="connsiteY56" fmla="*/ 2659459 h 2797493"/>
                <a:gd name="connsiteX57" fmla="*/ 3134822 w 3982102"/>
                <a:gd name="connsiteY57" fmla="*/ 2641054 h 2797493"/>
                <a:gd name="connsiteX58" fmla="*/ 3162430 w 3982102"/>
                <a:gd name="connsiteY58" fmla="*/ 2631852 h 2797493"/>
                <a:gd name="connsiteX59" fmla="*/ 3208444 w 3982102"/>
                <a:gd name="connsiteY59" fmla="*/ 2622650 h 2797493"/>
                <a:gd name="connsiteX60" fmla="*/ 3291268 w 3982102"/>
                <a:gd name="connsiteY60" fmla="*/ 2567436 h 2797493"/>
                <a:gd name="connsiteX61" fmla="*/ 3318876 w 3982102"/>
                <a:gd name="connsiteY61" fmla="*/ 2549032 h 2797493"/>
                <a:gd name="connsiteX62" fmla="*/ 3346484 w 3982102"/>
                <a:gd name="connsiteY62" fmla="*/ 2539829 h 2797493"/>
                <a:gd name="connsiteX63" fmla="*/ 3410902 w 3982102"/>
                <a:gd name="connsiteY63" fmla="*/ 2493818 h 2797493"/>
                <a:gd name="connsiteX64" fmla="*/ 3502929 w 3982102"/>
                <a:gd name="connsiteY64" fmla="*/ 2392593 h 2797493"/>
                <a:gd name="connsiteX65" fmla="*/ 3594956 w 3982102"/>
                <a:gd name="connsiteY65" fmla="*/ 2291368 h 2797493"/>
                <a:gd name="connsiteX66" fmla="*/ 3659374 w 3982102"/>
                <a:gd name="connsiteY66" fmla="*/ 2208547 h 2797493"/>
                <a:gd name="connsiteX67" fmla="*/ 3705388 w 3982102"/>
                <a:gd name="connsiteY67" fmla="*/ 2153334 h 2797493"/>
                <a:gd name="connsiteX68" fmla="*/ 3714590 w 3982102"/>
                <a:gd name="connsiteY68" fmla="*/ 2116524 h 2797493"/>
                <a:gd name="connsiteX69" fmla="*/ 3732996 w 3982102"/>
                <a:gd name="connsiteY69" fmla="*/ 2079715 h 2797493"/>
                <a:gd name="connsiteX70" fmla="*/ 3742198 w 3982102"/>
                <a:gd name="connsiteY70" fmla="*/ 2052108 h 2797493"/>
                <a:gd name="connsiteX71" fmla="*/ 3769806 w 3982102"/>
                <a:gd name="connsiteY71" fmla="*/ 2015299 h 2797493"/>
                <a:gd name="connsiteX72" fmla="*/ 3806617 w 3982102"/>
                <a:gd name="connsiteY72" fmla="*/ 1877265 h 2797493"/>
                <a:gd name="connsiteX73" fmla="*/ 3825022 w 3982102"/>
                <a:gd name="connsiteY73" fmla="*/ 1822051 h 2797493"/>
                <a:gd name="connsiteX74" fmla="*/ 3852630 w 3982102"/>
                <a:gd name="connsiteY74" fmla="*/ 1776040 h 2797493"/>
                <a:gd name="connsiteX75" fmla="*/ 3889441 w 3982102"/>
                <a:gd name="connsiteY75" fmla="*/ 1674815 h 2797493"/>
                <a:gd name="connsiteX76" fmla="*/ 3907846 w 3982102"/>
                <a:gd name="connsiteY76" fmla="*/ 1628804 h 2797493"/>
                <a:gd name="connsiteX77" fmla="*/ 3953860 w 3982102"/>
                <a:gd name="connsiteY77" fmla="*/ 1564388 h 2797493"/>
                <a:gd name="connsiteX78" fmla="*/ 3963062 w 3982102"/>
                <a:gd name="connsiteY78" fmla="*/ 1527578 h 2797493"/>
                <a:gd name="connsiteX79" fmla="*/ 3981468 w 3982102"/>
                <a:gd name="connsiteY79" fmla="*/ 1472365 h 2797493"/>
                <a:gd name="connsiteX80" fmla="*/ 3972265 w 3982102"/>
                <a:gd name="connsiteY80" fmla="*/ 1058262 h 2797493"/>
                <a:gd name="connsiteX81" fmla="*/ 3935454 w 3982102"/>
                <a:gd name="connsiteY81" fmla="*/ 957037 h 2797493"/>
                <a:gd name="connsiteX82" fmla="*/ 3926252 w 3982102"/>
                <a:gd name="connsiteY82" fmla="*/ 920228 h 2797493"/>
                <a:gd name="connsiteX83" fmla="*/ 3898644 w 3982102"/>
                <a:gd name="connsiteY83" fmla="*/ 846610 h 2797493"/>
                <a:gd name="connsiteX84" fmla="*/ 3871036 w 3982102"/>
                <a:gd name="connsiteY84" fmla="*/ 800598 h 2797493"/>
                <a:gd name="connsiteX85" fmla="*/ 3797414 w 3982102"/>
                <a:gd name="connsiteY85" fmla="*/ 680969 h 2797493"/>
                <a:gd name="connsiteX86" fmla="*/ 3760604 w 3982102"/>
                <a:gd name="connsiteY86" fmla="*/ 607350 h 2797493"/>
                <a:gd name="connsiteX87" fmla="*/ 3705388 w 3982102"/>
                <a:gd name="connsiteY87" fmla="*/ 533732 h 2797493"/>
                <a:gd name="connsiteX88" fmla="*/ 3677780 w 3982102"/>
                <a:gd name="connsiteY88" fmla="*/ 487721 h 2797493"/>
                <a:gd name="connsiteX89" fmla="*/ 3631766 w 3982102"/>
                <a:gd name="connsiteY89" fmla="*/ 450912 h 2797493"/>
                <a:gd name="connsiteX90" fmla="*/ 3604158 w 3982102"/>
                <a:gd name="connsiteY90" fmla="*/ 423305 h 2797493"/>
                <a:gd name="connsiteX91" fmla="*/ 3558145 w 3982102"/>
                <a:gd name="connsiteY91" fmla="*/ 368091 h 2797493"/>
                <a:gd name="connsiteX92" fmla="*/ 3521334 w 3982102"/>
                <a:gd name="connsiteY92" fmla="*/ 340484 h 2797493"/>
                <a:gd name="connsiteX93" fmla="*/ 3410902 w 3982102"/>
                <a:gd name="connsiteY93" fmla="*/ 276068 h 2797493"/>
                <a:gd name="connsiteX94" fmla="*/ 3383294 w 3982102"/>
                <a:gd name="connsiteY94" fmla="*/ 266866 h 2797493"/>
                <a:gd name="connsiteX95" fmla="*/ 3254457 w 3982102"/>
                <a:gd name="connsiteY95" fmla="*/ 220855 h 2797493"/>
                <a:gd name="connsiteX96" fmla="*/ 3190038 w 3982102"/>
                <a:gd name="connsiteY96" fmla="*/ 202450 h 2797493"/>
                <a:gd name="connsiteX97" fmla="*/ 3098012 w 3982102"/>
                <a:gd name="connsiteY97" fmla="*/ 184045 h 2797493"/>
                <a:gd name="connsiteX98" fmla="*/ 3061201 w 3982102"/>
                <a:gd name="connsiteY98" fmla="*/ 174843 h 2797493"/>
                <a:gd name="connsiteX99" fmla="*/ 3033593 w 3982102"/>
                <a:gd name="connsiteY99" fmla="*/ 156439 h 2797493"/>
                <a:gd name="connsiteX100" fmla="*/ 2923161 w 3982102"/>
                <a:gd name="connsiteY100" fmla="*/ 128832 h 2797493"/>
                <a:gd name="connsiteX101" fmla="*/ 2803526 w 3982102"/>
                <a:gd name="connsiteY101" fmla="*/ 73618 h 2797493"/>
                <a:gd name="connsiteX102" fmla="*/ 2739107 w 3982102"/>
                <a:gd name="connsiteY102" fmla="*/ 46011 h 2797493"/>
                <a:gd name="connsiteX103" fmla="*/ 2683891 w 3982102"/>
                <a:gd name="connsiteY103" fmla="*/ 36809 h 2797493"/>
                <a:gd name="connsiteX104" fmla="*/ 2656283 w 3982102"/>
                <a:gd name="connsiteY104" fmla="*/ 27607 h 2797493"/>
                <a:gd name="connsiteX105" fmla="*/ 2601067 w 3982102"/>
                <a:gd name="connsiteY105" fmla="*/ 18404 h 2797493"/>
                <a:gd name="connsiteX106" fmla="*/ 2527446 w 3982102"/>
                <a:gd name="connsiteY106" fmla="*/ 0 h 2797493"/>
                <a:gd name="connsiteX107" fmla="*/ 2306582 w 3982102"/>
                <a:gd name="connsiteY107" fmla="*/ 9202 h 2797493"/>
                <a:gd name="connsiteX108" fmla="*/ 2251366 w 3982102"/>
                <a:gd name="connsiteY108" fmla="*/ 27607 h 2797493"/>
                <a:gd name="connsiteX109" fmla="*/ 2214555 w 3982102"/>
                <a:gd name="connsiteY109" fmla="*/ 46011 h 2797493"/>
                <a:gd name="connsiteX0" fmla="*/ 2076515 w 3982102"/>
                <a:gd name="connsiteY0" fmla="*/ 92023 h 2797493"/>
                <a:gd name="connsiteX1" fmla="*/ 2030502 w 3982102"/>
                <a:gd name="connsiteY1" fmla="*/ 110427 h 2797493"/>
                <a:gd name="connsiteX2" fmla="*/ 1993691 w 3982102"/>
                <a:gd name="connsiteY2" fmla="*/ 138034 h 2797493"/>
                <a:gd name="connsiteX3" fmla="*/ 1874057 w 3982102"/>
                <a:gd name="connsiteY3" fmla="*/ 294473 h 2797493"/>
                <a:gd name="connsiteX4" fmla="*/ 1837246 w 3982102"/>
                <a:gd name="connsiteY4" fmla="*/ 386496 h 2797493"/>
                <a:gd name="connsiteX5" fmla="*/ 1828043 w 3982102"/>
                <a:gd name="connsiteY5" fmla="*/ 423305 h 2797493"/>
                <a:gd name="connsiteX6" fmla="*/ 1818841 w 3982102"/>
                <a:gd name="connsiteY6" fmla="*/ 450912 h 2797493"/>
                <a:gd name="connsiteX7" fmla="*/ 1828043 w 3982102"/>
                <a:gd name="connsiteY7" fmla="*/ 763789 h 2797493"/>
                <a:gd name="connsiteX8" fmla="*/ 1846449 w 3982102"/>
                <a:gd name="connsiteY8" fmla="*/ 800598 h 2797493"/>
                <a:gd name="connsiteX9" fmla="*/ 1855651 w 3982102"/>
                <a:gd name="connsiteY9" fmla="*/ 828205 h 2797493"/>
                <a:gd name="connsiteX10" fmla="*/ 1864854 w 3982102"/>
                <a:gd name="connsiteY10" fmla="*/ 947835 h 2797493"/>
                <a:gd name="connsiteX11" fmla="*/ 1874057 w 3982102"/>
                <a:gd name="connsiteY11" fmla="*/ 1012251 h 2797493"/>
                <a:gd name="connsiteX12" fmla="*/ 1864854 w 3982102"/>
                <a:gd name="connsiteY12" fmla="*/ 1159487 h 2797493"/>
                <a:gd name="connsiteX13" fmla="*/ 1846449 w 3982102"/>
                <a:gd name="connsiteY13" fmla="*/ 1187094 h 2797493"/>
                <a:gd name="connsiteX14" fmla="*/ 1800435 w 3982102"/>
                <a:gd name="connsiteY14" fmla="*/ 1223903 h 2797493"/>
                <a:gd name="connsiteX15" fmla="*/ 1754422 w 3982102"/>
                <a:gd name="connsiteY15" fmla="*/ 1260712 h 2797493"/>
                <a:gd name="connsiteX16" fmla="*/ 1717611 w 3982102"/>
                <a:gd name="connsiteY16" fmla="*/ 1288319 h 2797493"/>
                <a:gd name="connsiteX17" fmla="*/ 1625585 w 3982102"/>
                <a:gd name="connsiteY17" fmla="*/ 1306724 h 2797493"/>
                <a:gd name="connsiteX18" fmla="*/ 1450734 w 3982102"/>
                <a:gd name="connsiteY18" fmla="*/ 1325128 h 2797493"/>
                <a:gd name="connsiteX19" fmla="*/ 1413923 w 3982102"/>
                <a:gd name="connsiteY19" fmla="*/ 1334331 h 2797493"/>
                <a:gd name="connsiteX20" fmla="*/ 1331099 w 3982102"/>
                <a:gd name="connsiteY20" fmla="*/ 1352735 h 2797493"/>
                <a:gd name="connsiteX21" fmla="*/ 1294289 w 3982102"/>
                <a:gd name="connsiteY21" fmla="*/ 1361937 h 2797493"/>
                <a:gd name="connsiteX22" fmla="*/ 1220667 w 3982102"/>
                <a:gd name="connsiteY22" fmla="*/ 1398747 h 2797493"/>
                <a:gd name="connsiteX23" fmla="*/ 1193059 w 3982102"/>
                <a:gd name="connsiteY23" fmla="*/ 1407949 h 2797493"/>
                <a:gd name="connsiteX24" fmla="*/ 1137843 w 3982102"/>
                <a:gd name="connsiteY24" fmla="*/ 1435556 h 2797493"/>
                <a:gd name="connsiteX25" fmla="*/ 650102 w 3982102"/>
                <a:gd name="connsiteY25" fmla="*/ 1205498 h 2797493"/>
                <a:gd name="connsiteX26" fmla="*/ 382715 w 3982102"/>
                <a:gd name="connsiteY26" fmla="*/ 1215037 h 2797493"/>
                <a:gd name="connsiteX27" fmla="*/ 281995 w 3982102"/>
                <a:gd name="connsiteY27" fmla="*/ 1242308 h 2797493"/>
                <a:gd name="connsiteX28" fmla="*/ 235983 w 3982102"/>
                <a:gd name="connsiteY28" fmla="*/ 1279116 h 2797493"/>
                <a:gd name="connsiteX29" fmla="*/ 170463 w 3982102"/>
                <a:gd name="connsiteY29" fmla="*/ 1275820 h 2797493"/>
                <a:gd name="connsiteX30" fmla="*/ 180766 w 3982102"/>
                <a:gd name="connsiteY30" fmla="*/ 1334330 h 2797493"/>
                <a:gd name="connsiteX31" fmla="*/ 173669 w 3982102"/>
                <a:gd name="connsiteY31" fmla="*/ 1530524 h 2797493"/>
                <a:gd name="connsiteX32" fmla="*/ 131139 w 3982102"/>
                <a:gd name="connsiteY32" fmla="*/ 1614909 h 2797493"/>
                <a:gd name="connsiteX33" fmla="*/ 162361 w 3982102"/>
                <a:gd name="connsiteY33" fmla="*/ 1720826 h 2797493"/>
                <a:gd name="connsiteX34" fmla="*/ 74296 w 3982102"/>
                <a:gd name="connsiteY34" fmla="*/ 1924284 h 2797493"/>
                <a:gd name="connsiteX35" fmla="*/ 83 w 3982102"/>
                <a:gd name="connsiteY35" fmla="*/ 2046955 h 2797493"/>
                <a:gd name="connsiteX36" fmla="*/ 107145 w 3982102"/>
                <a:gd name="connsiteY36" fmla="*/ 2098120 h 2797493"/>
                <a:gd name="connsiteX37" fmla="*/ 160268 w 3982102"/>
                <a:gd name="connsiteY37" fmla="*/ 2267359 h 2797493"/>
                <a:gd name="connsiteX38" fmla="*/ 234627 w 3982102"/>
                <a:gd name="connsiteY38" fmla="*/ 2346246 h 2797493"/>
                <a:gd name="connsiteX39" fmla="*/ 324460 w 3982102"/>
                <a:gd name="connsiteY39" fmla="*/ 2412183 h 2797493"/>
                <a:gd name="connsiteX40" fmla="*/ 622494 w 3982102"/>
                <a:gd name="connsiteY40" fmla="*/ 2549032 h 2797493"/>
                <a:gd name="connsiteX41" fmla="*/ 640899 w 3982102"/>
                <a:gd name="connsiteY41" fmla="*/ 2576639 h 2797493"/>
                <a:gd name="connsiteX42" fmla="*/ 732926 w 3982102"/>
                <a:gd name="connsiteY42" fmla="*/ 2659459 h 2797493"/>
                <a:gd name="connsiteX43" fmla="*/ 760534 w 3982102"/>
                <a:gd name="connsiteY43" fmla="*/ 2677864 h 2797493"/>
                <a:gd name="connsiteX44" fmla="*/ 788142 w 3982102"/>
                <a:gd name="connsiteY44" fmla="*/ 2687066 h 2797493"/>
                <a:gd name="connsiteX45" fmla="*/ 880169 w 3982102"/>
                <a:gd name="connsiteY45" fmla="*/ 2733077 h 2797493"/>
                <a:gd name="connsiteX46" fmla="*/ 935385 w 3982102"/>
                <a:gd name="connsiteY46" fmla="*/ 2760684 h 2797493"/>
                <a:gd name="connsiteX47" fmla="*/ 1045817 w 3982102"/>
                <a:gd name="connsiteY47" fmla="*/ 2769886 h 2797493"/>
                <a:gd name="connsiteX48" fmla="*/ 1128641 w 3982102"/>
                <a:gd name="connsiteY48" fmla="*/ 2788291 h 2797493"/>
                <a:gd name="connsiteX49" fmla="*/ 1220667 w 3982102"/>
                <a:gd name="connsiteY49" fmla="*/ 2797493 h 2797493"/>
                <a:gd name="connsiteX50" fmla="*/ 2002894 w 3982102"/>
                <a:gd name="connsiteY50" fmla="*/ 2788291 h 2797493"/>
                <a:gd name="connsiteX51" fmla="*/ 2545851 w 3982102"/>
                <a:gd name="connsiteY51" fmla="*/ 2769886 h 2797493"/>
                <a:gd name="connsiteX52" fmla="*/ 2821931 w 3982102"/>
                <a:gd name="connsiteY52" fmla="*/ 2742280 h 2797493"/>
                <a:gd name="connsiteX53" fmla="*/ 2867945 w 3982102"/>
                <a:gd name="connsiteY53" fmla="*/ 2733077 h 2797493"/>
                <a:gd name="connsiteX54" fmla="*/ 3005985 w 3982102"/>
                <a:gd name="connsiteY54" fmla="*/ 2677864 h 2797493"/>
                <a:gd name="connsiteX55" fmla="*/ 3051998 w 3982102"/>
                <a:gd name="connsiteY55" fmla="*/ 2659459 h 2797493"/>
                <a:gd name="connsiteX56" fmla="*/ 3134822 w 3982102"/>
                <a:gd name="connsiteY56" fmla="*/ 2641054 h 2797493"/>
                <a:gd name="connsiteX57" fmla="*/ 3162430 w 3982102"/>
                <a:gd name="connsiteY57" fmla="*/ 2631852 h 2797493"/>
                <a:gd name="connsiteX58" fmla="*/ 3208444 w 3982102"/>
                <a:gd name="connsiteY58" fmla="*/ 2622650 h 2797493"/>
                <a:gd name="connsiteX59" fmla="*/ 3291268 w 3982102"/>
                <a:gd name="connsiteY59" fmla="*/ 2567436 h 2797493"/>
                <a:gd name="connsiteX60" fmla="*/ 3318876 w 3982102"/>
                <a:gd name="connsiteY60" fmla="*/ 2549032 h 2797493"/>
                <a:gd name="connsiteX61" fmla="*/ 3346484 w 3982102"/>
                <a:gd name="connsiteY61" fmla="*/ 2539829 h 2797493"/>
                <a:gd name="connsiteX62" fmla="*/ 3410902 w 3982102"/>
                <a:gd name="connsiteY62" fmla="*/ 2493818 h 2797493"/>
                <a:gd name="connsiteX63" fmla="*/ 3502929 w 3982102"/>
                <a:gd name="connsiteY63" fmla="*/ 2392593 h 2797493"/>
                <a:gd name="connsiteX64" fmla="*/ 3594956 w 3982102"/>
                <a:gd name="connsiteY64" fmla="*/ 2291368 h 2797493"/>
                <a:gd name="connsiteX65" fmla="*/ 3659374 w 3982102"/>
                <a:gd name="connsiteY65" fmla="*/ 2208547 h 2797493"/>
                <a:gd name="connsiteX66" fmla="*/ 3705388 w 3982102"/>
                <a:gd name="connsiteY66" fmla="*/ 2153334 h 2797493"/>
                <a:gd name="connsiteX67" fmla="*/ 3714590 w 3982102"/>
                <a:gd name="connsiteY67" fmla="*/ 2116524 h 2797493"/>
                <a:gd name="connsiteX68" fmla="*/ 3732996 w 3982102"/>
                <a:gd name="connsiteY68" fmla="*/ 2079715 h 2797493"/>
                <a:gd name="connsiteX69" fmla="*/ 3742198 w 3982102"/>
                <a:gd name="connsiteY69" fmla="*/ 2052108 h 2797493"/>
                <a:gd name="connsiteX70" fmla="*/ 3769806 w 3982102"/>
                <a:gd name="connsiteY70" fmla="*/ 2015299 h 2797493"/>
                <a:gd name="connsiteX71" fmla="*/ 3806617 w 3982102"/>
                <a:gd name="connsiteY71" fmla="*/ 1877265 h 2797493"/>
                <a:gd name="connsiteX72" fmla="*/ 3825022 w 3982102"/>
                <a:gd name="connsiteY72" fmla="*/ 1822051 h 2797493"/>
                <a:gd name="connsiteX73" fmla="*/ 3852630 w 3982102"/>
                <a:gd name="connsiteY73" fmla="*/ 1776040 h 2797493"/>
                <a:gd name="connsiteX74" fmla="*/ 3889441 w 3982102"/>
                <a:gd name="connsiteY74" fmla="*/ 1674815 h 2797493"/>
                <a:gd name="connsiteX75" fmla="*/ 3907846 w 3982102"/>
                <a:gd name="connsiteY75" fmla="*/ 1628804 h 2797493"/>
                <a:gd name="connsiteX76" fmla="*/ 3953860 w 3982102"/>
                <a:gd name="connsiteY76" fmla="*/ 1564388 h 2797493"/>
                <a:gd name="connsiteX77" fmla="*/ 3963062 w 3982102"/>
                <a:gd name="connsiteY77" fmla="*/ 1527578 h 2797493"/>
                <a:gd name="connsiteX78" fmla="*/ 3981468 w 3982102"/>
                <a:gd name="connsiteY78" fmla="*/ 1472365 h 2797493"/>
                <a:gd name="connsiteX79" fmla="*/ 3972265 w 3982102"/>
                <a:gd name="connsiteY79" fmla="*/ 1058262 h 2797493"/>
                <a:gd name="connsiteX80" fmla="*/ 3935454 w 3982102"/>
                <a:gd name="connsiteY80" fmla="*/ 957037 h 2797493"/>
                <a:gd name="connsiteX81" fmla="*/ 3926252 w 3982102"/>
                <a:gd name="connsiteY81" fmla="*/ 920228 h 2797493"/>
                <a:gd name="connsiteX82" fmla="*/ 3898644 w 3982102"/>
                <a:gd name="connsiteY82" fmla="*/ 846610 h 2797493"/>
                <a:gd name="connsiteX83" fmla="*/ 3871036 w 3982102"/>
                <a:gd name="connsiteY83" fmla="*/ 800598 h 2797493"/>
                <a:gd name="connsiteX84" fmla="*/ 3797414 w 3982102"/>
                <a:gd name="connsiteY84" fmla="*/ 680969 h 2797493"/>
                <a:gd name="connsiteX85" fmla="*/ 3760604 w 3982102"/>
                <a:gd name="connsiteY85" fmla="*/ 607350 h 2797493"/>
                <a:gd name="connsiteX86" fmla="*/ 3705388 w 3982102"/>
                <a:gd name="connsiteY86" fmla="*/ 533732 h 2797493"/>
                <a:gd name="connsiteX87" fmla="*/ 3677780 w 3982102"/>
                <a:gd name="connsiteY87" fmla="*/ 487721 h 2797493"/>
                <a:gd name="connsiteX88" fmla="*/ 3631766 w 3982102"/>
                <a:gd name="connsiteY88" fmla="*/ 450912 h 2797493"/>
                <a:gd name="connsiteX89" fmla="*/ 3604158 w 3982102"/>
                <a:gd name="connsiteY89" fmla="*/ 423305 h 2797493"/>
                <a:gd name="connsiteX90" fmla="*/ 3558145 w 3982102"/>
                <a:gd name="connsiteY90" fmla="*/ 368091 h 2797493"/>
                <a:gd name="connsiteX91" fmla="*/ 3521334 w 3982102"/>
                <a:gd name="connsiteY91" fmla="*/ 340484 h 2797493"/>
                <a:gd name="connsiteX92" fmla="*/ 3410902 w 3982102"/>
                <a:gd name="connsiteY92" fmla="*/ 276068 h 2797493"/>
                <a:gd name="connsiteX93" fmla="*/ 3383294 w 3982102"/>
                <a:gd name="connsiteY93" fmla="*/ 266866 h 2797493"/>
                <a:gd name="connsiteX94" fmla="*/ 3254457 w 3982102"/>
                <a:gd name="connsiteY94" fmla="*/ 220855 h 2797493"/>
                <a:gd name="connsiteX95" fmla="*/ 3190038 w 3982102"/>
                <a:gd name="connsiteY95" fmla="*/ 202450 h 2797493"/>
                <a:gd name="connsiteX96" fmla="*/ 3098012 w 3982102"/>
                <a:gd name="connsiteY96" fmla="*/ 184045 h 2797493"/>
                <a:gd name="connsiteX97" fmla="*/ 3061201 w 3982102"/>
                <a:gd name="connsiteY97" fmla="*/ 174843 h 2797493"/>
                <a:gd name="connsiteX98" fmla="*/ 3033593 w 3982102"/>
                <a:gd name="connsiteY98" fmla="*/ 156439 h 2797493"/>
                <a:gd name="connsiteX99" fmla="*/ 2923161 w 3982102"/>
                <a:gd name="connsiteY99" fmla="*/ 128832 h 2797493"/>
                <a:gd name="connsiteX100" fmla="*/ 2803526 w 3982102"/>
                <a:gd name="connsiteY100" fmla="*/ 73618 h 2797493"/>
                <a:gd name="connsiteX101" fmla="*/ 2739107 w 3982102"/>
                <a:gd name="connsiteY101" fmla="*/ 46011 h 2797493"/>
                <a:gd name="connsiteX102" fmla="*/ 2683891 w 3982102"/>
                <a:gd name="connsiteY102" fmla="*/ 36809 h 2797493"/>
                <a:gd name="connsiteX103" fmla="*/ 2656283 w 3982102"/>
                <a:gd name="connsiteY103" fmla="*/ 27607 h 2797493"/>
                <a:gd name="connsiteX104" fmla="*/ 2601067 w 3982102"/>
                <a:gd name="connsiteY104" fmla="*/ 18404 h 2797493"/>
                <a:gd name="connsiteX105" fmla="*/ 2527446 w 3982102"/>
                <a:gd name="connsiteY105" fmla="*/ 0 h 2797493"/>
                <a:gd name="connsiteX106" fmla="*/ 2306582 w 3982102"/>
                <a:gd name="connsiteY106" fmla="*/ 9202 h 2797493"/>
                <a:gd name="connsiteX107" fmla="*/ 2251366 w 3982102"/>
                <a:gd name="connsiteY107" fmla="*/ 27607 h 2797493"/>
                <a:gd name="connsiteX108" fmla="*/ 2214555 w 3982102"/>
                <a:gd name="connsiteY108" fmla="*/ 46011 h 2797493"/>
                <a:gd name="connsiteX0" fmla="*/ 2076515 w 3982102"/>
                <a:gd name="connsiteY0" fmla="*/ 92023 h 2797493"/>
                <a:gd name="connsiteX1" fmla="*/ 2030502 w 3982102"/>
                <a:gd name="connsiteY1" fmla="*/ 110427 h 2797493"/>
                <a:gd name="connsiteX2" fmla="*/ 1993691 w 3982102"/>
                <a:gd name="connsiteY2" fmla="*/ 138034 h 2797493"/>
                <a:gd name="connsiteX3" fmla="*/ 1874057 w 3982102"/>
                <a:gd name="connsiteY3" fmla="*/ 294473 h 2797493"/>
                <a:gd name="connsiteX4" fmla="*/ 1837246 w 3982102"/>
                <a:gd name="connsiteY4" fmla="*/ 386496 h 2797493"/>
                <a:gd name="connsiteX5" fmla="*/ 1828043 w 3982102"/>
                <a:gd name="connsiteY5" fmla="*/ 423305 h 2797493"/>
                <a:gd name="connsiteX6" fmla="*/ 1818841 w 3982102"/>
                <a:gd name="connsiteY6" fmla="*/ 450912 h 2797493"/>
                <a:gd name="connsiteX7" fmla="*/ 1828043 w 3982102"/>
                <a:gd name="connsiteY7" fmla="*/ 763789 h 2797493"/>
                <a:gd name="connsiteX8" fmla="*/ 1846449 w 3982102"/>
                <a:gd name="connsiteY8" fmla="*/ 800598 h 2797493"/>
                <a:gd name="connsiteX9" fmla="*/ 1855651 w 3982102"/>
                <a:gd name="connsiteY9" fmla="*/ 828205 h 2797493"/>
                <a:gd name="connsiteX10" fmla="*/ 1864854 w 3982102"/>
                <a:gd name="connsiteY10" fmla="*/ 947835 h 2797493"/>
                <a:gd name="connsiteX11" fmla="*/ 1874057 w 3982102"/>
                <a:gd name="connsiteY11" fmla="*/ 1012251 h 2797493"/>
                <a:gd name="connsiteX12" fmla="*/ 1864854 w 3982102"/>
                <a:gd name="connsiteY12" fmla="*/ 1159487 h 2797493"/>
                <a:gd name="connsiteX13" fmla="*/ 1846449 w 3982102"/>
                <a:gd name="connsiteY13" fmla="*/ 1187094 h 2797493"/>
                <a:gd name="connsiteX14" fmla="*/ 1800435 w 3982102"/>
                <a:gd name="connsiteY14" fmla="*/ 1223903 h 2797493"/>
                <a:gd name="connsiteX15" fmla="*/ 1754422 w 3982102"/>
                <a:gd name="connsiteY15" fmla="*/ 1260712 h 2797493"/>
                <a:gd name="connsiteX16" fmla="*/ 1717611 w 3982102"/>
                <a:gd name="connsiteY16" fmla="*/ 1288319 h 2797493"/>
                <a:gd name="connsiteX17" fmla="*/ 1625585 w 3982102"/>
                <a:gd name="connsiteY17" fmla="*/ 1306724 h 2797493"/>
                <a:gd name="connsiteX18" fmla="*/ 1450734 w 3982102"/>
                <a:gd name="connsiteY18" fmla="*/ 1325128 h 2797493"/>
                <a:gd name="connsiteX19" fmla="*/ 1413923 w 3982102"/>
                <a:gd name="connsiteY19" fmla="*/ 1334331 h 2797493"/>
                <a:gd name="connsiteX20" fmla="*/ 1331099 w 3982102"/>
                <a:gd name="connsiteY20" fmla="*/ 1352735 h 2797493"/>
                <a:gd name="connsiteX21" fmla="*/ 1294289 w 3982102"/>
                <a:gd name="connsiteY21" fmla="*/ 1361937 h 2797493"/>
                <a:gd name="connsiteX22" fmla="*/ 1220667 w 3982102"/>
                <a:gd name="connsiteY22" fmla="*/ 1398747 h 2797493"/>
                <a:gd name="connsiteX23" fmla="*/ 1193059 w 3982102"/>
                <a:gd name="connsiteY23" fmla="*/ 1407949 h 2797493"/>
                <a:gd name="connsiteX24" fmla="*/ 1137843 w 3982102"/>
                <a:gd name="connsiteY24" fmla="*/ 1435556 h 2797493"/>
                <a:gd name="connsiteX25" fmla="*/ 650102 w 3982102"/>
                <a:gd name="connsiteY25" fmla="*/ 1205498 h 2797493"/>
                <a:gd name="connsiteX26" fmla="*/ 382715 w 3982102"/>
                <a:gd name="connsiteY26" fmla="*/ 1215037 h 2797493"/>
                <a:gd name="connsiteX27" fmla="*/ 281995 w 3982102"/>
                <a:gd name="connsiteY27" fmla="*/ 1242308 h 2797493"/>
                <a:gd name="connsiteX28" fmla="*/ 235983 w 3982102"/>
                <a:gd name="connsiteY28" fmla="*/ 1279116 h 2797493"/>
                <a:gd name="connsiteX29" fmla="*/ 170463 w 3982102"/>
                <a:gd name="connsiteY29" fmla="*/ 1275820 h 2797493"/>
                <a:gd name="connsiteX30" fmla="*/ 180766 w 3982102"/>
                <a:gd name="connsiteY30" fmla="*/ 1334330 h 2797493"/>
                <a:gd name="connsiteX31" fmla="*/ 131139 w 3982102"/>
                <a:gd name="connsiteY31" fmla="*/ 1614909 h 2797493"/>
                <a:gd name="connsiteX32" fmla="*/ 162361 w 3982102"/>
                <a:gd name="connsiteY32" fmla="*/ 1720826 h 2797493"/>
                <a:gd name="connsiteX33" fmla="*/ 74296 w 3982102"/>
                <a:gd name="connsiteY33" fmla="*/ 1924284 h 2797493"/>
                <a:gd name="connsiteX34" fmla="*/ 83 w 3982102"/>
                <a:gd name="connsiteY34" fmla="*/ 2046955 h 2797493"/>
                <a:gd name="connsiteX35" fmla="*/ 107145 w 3982102"/>
                <a:gd name="connsiteY35" fmla="*/ 2098120 h 2797493"/>
                <a:gd name="connsiteX36" fmla="*/ 160268 w 3982102"/>
                <a:gd name="connsiteY36" fmla="*/ 2267359 h 2797493"/>
                <a:gd name="connsiteX37" fmla="*/ 234627 w 3982102"/>
                <a:gd name="connsiteY37" fmla="*/ 2346246 h 2797493"/>
                <a:gd name="connsiteX38" fmla="*/ 324460 w 3982102"/>
                <a:gd name="connsiteY38" fmla="*/ 2412183 h 2797493"/>
                <a:gd name="connsiteX39" fmla="*/ 622494 w 3982102"/>
                <a:gd name="connsiteY39" fmla="*/ 2549032 h 2797493"/>
                <a:gd name="connsiteX40" fmla="*/ 640899 w 3982102"/>
                <a:gd name="connsiteY40" fmla="*/ 2576639 h 2797493"/>
                <a:gd name="connsiteX41" fmla="*/ 732926 w 3982102"/>
                <a:gd name="connsiteY41" fmla="*/ 2659459 h 2797493"/>
                <a:gd name="connsiteX42" fmla="*/ 760534 w 3982102"/>
                <a:gd name="connsiteY42" fmla="*/ 2677864 h 2797493"/>
                <a:gd name="connsiteX43" fmla="*/ 788142 w 3982102"/>
                <a:gd name="connsiteY43" fmla="*/ 2687066 h 2797493"/>
                <a:gd name="connsiteX44" fmla="*/ 880169 w 3982102"/>
                <a:gd name="connsiteY44" fmla="*/ 2733077 h 2797493"/>
                <a:gd name="connsiteX45" fmla="*/ 935385 w 3982102"/>
                <a:gd name="connsiteY45" fmla="*/ 2760684 h 2797493"/>
                <a:gd name="connsiteX46" fmla="*/ 1045817 w 3982102"/>
                <a:gd name="connsiteY46" fmla="*/ 2769886 h 2797493"/>
                <a:gd name="connsiteX47" fmla="*/ 1128641 w 3982102"/>
                <a:gd name="connsiteY47" fmla="*/ 2788291 h 2797493"/>
                <a:gd name="connsiteX48" fmla="*/ 1220667 w 3982102"/>
                <a:gd name="connsiteY48" fmla="*/ 2797493 h 2797493"/>
                <a:gd name="connsiteX49" fmla="*/ 2002894 w 3982102"/>
                <a:gd name="connsiteY49" fmla="*/ 2788291 h 2797493"/>
                <a:gd name="connsiteX50" fmla="*/ 2545851 w 3982102"/>
                <a:gd name="connsiteY50" fmla="*/ 2769886 h 2797493"/>
                <a:gd name="connsiteX51" fmla="*/ 2821931 w 3982102"/>
                <a:gd name="connsiteY51" fmla="*/ 2742280 h 2797493"/>
                <a:gd name="connsiteX52" fmla="*/ 2867945 w 3982102"/>
                <a:gd name="connsiteY52" fmla="*/ 2733077 h 2797493"/>
                <a:gd name="connsiteX53" fmla="*/ 3005985 w 3982102"/>
                <a:gd name="connsiteY53" fmla="*/ 2677864 h 2797493"/>
                <a:gd name="connsiteX54" fmla="*/ 3051998 w 3982102"/>
                <a:gd name="connsiteY54" fmla="*/ 2659459 h 2797493"/>
                <a:gd name="connsiteX55" fmla="*/ 3134822 w 3982102"/>
                <a:gd name="connsiteY55" fmla="*/ 2641054 h 2797493"/>
                <a:gd name="connsiteX56" fmla="*/ 3162430 w 3982102"/>
                <a:gd name="connsiteY56" fmla="*/ 2631852 h 2797493"/>
                <a:gd name="connsiteX57" fmla="*/ 3208444 w 3982102"/>
                <a:gd name="connsiteY57" fmla="*/ 2622650 h 2797493"/>
                <a:gd name="connsiteX58" fmla="*/ 3291268 w 3982102"/>
                <a:gd name="connsiteY58" fmla="*/ 2567436 h 2797493"/>
                <a:gd name="connsiteX59" fmla="*/ 3318876 w 3982102"/>
                <a:gd name="connsiteY59" fmla="*/ 2549032 h 2797493"/>
                <a:gd name="connsiteX60" fmla="*/ 3346484 w 3982102"/>
                <a:gd name="connsiteY60" fmla="*/ 2539829 h 2797493"/>
                <a:gd name="connsiteX61" fmla="*/ 3410902 w 3982102"/>
                <a:gd name="connsiteY61" fmla="*/ 2493818 h 2797493"/>
                <a:gd name="connsiteX62" fmla="*/ 3502929 w 3982102"/>
                <a:gd name="connsiteY62" fmla="*/ 2392593 h 2797493"/>
                <a:gd name="connsiteX63" fmla="*/ 3594956 w 3982102"/>
                <a:gd name="connsiteY63" fmla="*/ 2291368 h 2797493"/>
                <a:gd name="connsiteX64" fmla="*/ 3659374 w 3982102"/>
                <a:gd name="connsiteY64" fmla="*/ 2208547 h 2797493"/>
                <a:gd name="connsiteX65" fmla="*/ 3705388 w 3982102"/>
                <a:gd name="connsiteY65" fmla="*/ 2153334 h 2797493"/>
                <a:gd name="connsiteX66" fmla="*/ 3714590 w 3982102"/>
                <a:gd name="connsiteY66" fmla="*/ 2116524 h 2797493"/>
                <a:gd name="connsiteX67" fmla="*/ 3732996 w 3982102"/>
                <a:gd name="connsiteY67" fmla="*/ 2079715 h 2797493"/>
                <a:gd name="connsiteX68" fmla="*/ 3742198 w 3982102"/>
                <a:gd name="connsiteY68" fmla="*/ 2052108 h 2797493"/>
                <a:gd name="connsiteX69" fmla="*/ 3769806 w 3982102"/>
                <a:gd name="connsiteY69" fmla="*/ 2015299 h 2797493"/>
                <a:gd name="connsiteX70" fmla="*/ 3806617 w 3982102"/>
                <a:gd name="connsiteY70" fmla="*/ 1877265 h 2797493"/>
                <a:gd name="connsiteX71" fmla="*/ 3825022 w 3982102"/>
                <a:gd name="connsiteY71" fmla="*/ 1822051 h 2797493"/>
                <a:gd name="connsiteX72" fmla="*/ 3852630 w 3982102"/>
                <a:gd name="connsiteY72" fmla="*/ 1776040 h 2797493"/>
                <a:gd name="connsiteX73" fmla="*/ 3889441 w 3982102"/>
                <a:gd name="connsiteY73" fmla="*/ 1674815 h 2797493"/>
                <a:gd name="connsiteX74" fmla="*/ 3907846 w 3982102"/>
                <a:gd name="connsiteY74" fmla="*/ 1628804 h 2797493"/>
                <a:gd name="connsiteX75" fmla="*/ 3953860 w 3982102"/>
                <a:gd name="connsiteY75" fmla="*/ 1564388 h 2797493"/>
                <a:gd name="connsiteX76" fmla="*/ 3963062 w 3982102"/>
                <a:gd name="connsiteY76" fmla="*/ 1527578 h 2797493"/>
                <a:gd name="connsiteX77" fmla="*/ 3981468 w 3982102"/>
                <a:gd name="connsiteY77" fmla="*/ 1472365 h 2797493"/>
                <a:gd name="connsiteX78" fmla="*/ 3972265 w 3982102"/>
                <a:gd name="connsiteY78" fmla="*/ 1058262 h 2797493"/>
                <a:gd name="connsiteX79" fmla="*/ 3935454 w 3982102"/>
                <a:gd name="connsiteY79" fmla="*/ 957037 h 2797493"/>
                <a:gd name="connsiteX80" fmla="*/ 3926252 w 3982102"/>
                <a:gd name="connsiteY80" fmla="*/ 920228 h 2797493"/>
                <a:gd name="connsiteX81" fmla="*/ 3898644 w 3982102"/>
                <a:gd name="connsiteY81" fmla="*/ 846610 h 2797493"/>
                <a:gd name="connsiteX82" fmla="*/ 3871036 w 3982102"/>
                <a:gd name="connsiteY82" fmla="*/ 800598 h 2797493"/>
                <a:gd name="connsiteX83" fmla="*/ 3797414 w 3982102"/>
                <a:gd name="connsiteY83" fmla="*/ 680969 h 2797493"/>
                <a:gd name="connsiteX84" fmla="*/ 3760604 w 3982102"/>
                <a:gd name="connsiteY84" fmla="*/ 607350 h 2797493"/>
                <a:gd name="connsiteX85" fmla="*/ 3705388 w 3982102"/>
                <a:gd name="connsiteY85" fmla="*/ 533732 h 2797493"/>
                <a:gd name="connsiteX86" fmla="*/ 3677780 w 3982102"/>
                <a:gd name="connsiteY86" fmla="*/ 487721 h 2797493"/>
                <a:gd name="connsiteX87" fmla="*/ 3631766 w 3982102"/>
                <a:gd name="connsiteY87" fmla="*/ 450912 h 2797493"/>
                <a:gd name="connsiteX88" fmla="*/ 3604158 w 3982102"/>
                <a:gd name="connsiteY88" fmla="*/ 423305 h 2797493"/>
                <a:gd name="connsiteX89" fmla="*/ 3558145 w 3982102"/>
                <a:gd name="connsiteY89" fmla="*/ 368091 h 2797493"/>
                <a:gd name="connsiteX90" fmla="*/ 3521334 w 3982102"/>
                <a:gd name="connsiteY90" fmla="*/ 340484 h 2797493"/>
                <a:gd name="connsiteX91" fmla="*/ 3410902 w 3982102"/>
                <a:gd name="connsiteY91" fmla="*/ 276068 h 2797493"/>
                <a:gd name="connsiteX92" fmla="*/ 3383294 w 3982102"/>
                <a:gd name="connsiteY92" fmla="*/ 266866 h 2797493"/>
                <a:gd name="connsiteX93" fmla="*/ 3254457 w 3982102"/>
                <a:gd name="connsiteY93" fmla="*/ 220855 h 2797493"/>
                <a:gd name="connsiteX94" fmla="*/ 3190038 w 3982102"/>
                <a:gd name="connsiteY94" fmla="*/ 202450 h 2797493"/>
                <a:gd name="connsiteX95" fmla="*/ 3098012 w 3982102"/>
                <a:gd name="connsiteY95" fmla="*/ 184045 h 2797493"/>
                <a:gd name="connsiteX96" fmla="*/ 3061201 w 3982102"/>
                <a:gd name="connsiteY96" fmla="*/ 174843 h 2797493"/>
                <a:gd name="connsiteX97" fmla="*/ 3033593 w 3982102"/>
                <a:gd name="connsiteY97" fmla="*/ 156439 h 2797493"/>
                <a:gd name="connsiteX98" fmla="*/ 2923161 w 3982102"/>
                <a:gd name="connsiteY98" fmla="*/ 128832 h 2797493"/>
                <a:gd name="connsiteX99" fmla="*/ 2803526 w 3982102"/>
                <a:gd name="connsiteY99" fmla="*/ 73618 h 2797493"/>
                <a:gd name="connsiteX100" fmla="*/ 2739107 w 3982102"/>
                <a:gd name="connsiteY100" fmla="*/ 46011 h 2797493"/>
                <a:gd name="connsiteX101" fmla="*/ 2683891 w 3982102"/>
                <a:gd name="connsiteY101" fmla="*/ 36809 h 2797493"/>
                <a:gd name="connsiteX102" fmla="*/ 2656283 w 3982102"/>
                <a:gd name="connsiteY102" fmla="*/ 27607 h 2797493"/>
                <a:gd name="connsiteX103" fmla="*/ 2601067 w 3982102"/>
                <a:gd name="connsiteY103" fmla="*/ 18404 h 2797493"/>
                <a:gd name="connsiteX104" fmla="*/ 2527446 w 3982102"/>
                <a:gd name="connsiteY104" fmla="*/ 0 h 2797493"/>
                <a:gd name="connsiteX105" fmla="*/ 2306582 w 3982102"/>
                <a:gd name="connsiteY105" fmla="*/ 9202 h 2797493"/>
                <a:gd name="connsiteX106" fmla="*/ 2251366 w 3982102"/>
                <a:gd name="connsiteY106" fmla="*/ 27607 h 2797493"/>
                <a:gd name="connsiteX107" fmla="*/ 2214555 w 3982102"/>
                <a:gd name="connsiteY107" fmla="*/ 46011 h 2797493"/>
                <a:gd name="connsiteX0" fmla="*/ 2076515 w 3982102"/>
                <a:gd name="connsiteY0" fmla="*/ 92023 h 2797493"/>
                <a:gd name="connsiteX1" fmla="*/ 2030502 w 3982102"/>
                <a:gd name="connsiteY1" fmla="*/ 110427 h 2797493"/>
                <a:gd name="connsiteX2" fmla="*/ 1993691 w 3982102"/>
                <a:gd name="connsiteY2" fmla="*/ 138034 h 2797493"/>
                <a:gd name="connsiteX3" fmla="*/ 1874057 w 3982102"/>
                <a:gd name="connsiteY3" fmla="*/ 294473 h 2797493"/>
                <a:gd name="connsiteX4" fmla="*/ 1837246 w 3982102"/>
                <a:gd name="connsiteY4" fmla="*/ 386496 h 2797493"/>
                <a:gd name="connsiteX5" fmla="*/ 1828043 w 3982102"/>
                <a:gd name="connsiteY5" fmla="*/ 423305 h 2797493"/>
                <a:gd name="connsiteX6" fmla="*/ 1818841 w 3982102"/>
                <a:gd name="connsiteY6" fmla="*/ 450912 h 2797493"/>
                <a:gd name="connsiteX7" fmla="*/ 1828043 w 3982102"/>
                <a:gd name="connsiteY7" fmla="*/ 763789 h 2797493"/>
                <a:gd name="connsiteX8" fmla="*/ 1846449 w 3982102"/>
                <a:gd name="connsiteY8" fmla="*/ 800598 h 2797493"/>
                <a:gd name="connsiteX9" fmla="*/ 1855651 w 3982102"/>
                <a:gd name="connsiteY9" fmla="*/ 828205 h 2797493"/>
                <a:gd name="connsiteX10" fmla="*/ 1864854 w 3982102"/>
                <a:gd name="connsiteY10" fmla="*/ 947835 h 2797493"/>
                <a:gd name="connsiteX11" fmla="*/ 1874057 w 3982102"/>
                <a:gd name="connsiteY11" fmla="*/ 1012251 h 2797493"/>
                <a:gd name="connsiteX12" fmla="*/ 1864854 w 3982102"/>
                <a:gd name="connsiteY12" fmla="*/ 1159487 h 2797493"/>
                <a:gd name="connsiteX13" fmla="*/ 1846449 w 3982102"/>
                <a:gd name="connsiteY13" fmla="*/ 1187094 h 2797493"/>
                <a:gd name="connsiteX14" fmla="*/ 1800435 w 3982102"/>
                <a:gd name="connsiteY14" fmla="*/ 1223903 h 2797493"/>
                <a:gd name="connsiteX15" fmla="*/ 1754422 w 3982102"/>
                <a:gd name="connsiteY15" fmla="*/ 1260712 h 2797493"/>
                <a:gd name="connsiteX16" fmla="*/ 1717611 w 3982102"/>
                <a:gd name="connsiteY16" fmla="*/ 1288319 h 2797493"/>
                <a:gd name="connsiteX17" fmla="*/ 1625585 w 3982102"/>
                <a:gd name="connsiteY17" fmla="*/ 1306724 h 2797493"/>
                <a:gd name="connsiteX18" fmla="*/ 1450734 w 3982102"/>
                <a:gd name="connsiteY18" fmla="*/ 1325128 h 2797493"/>
                <a:gd name="connsiteX19" fmla="*/ 1413923 w 3982102"/>
                <a:gd name="connsiteY19" fmla="*/ 1334331 h 2797493"/>
                <a:gd name="connsiteX20" fmla="*/ 1331099 w 3982102"/>
                <a:gd name="connsiteY20" fmla="*/ 1352735 h 2797493"/>
                <a:gd name="connsiteX21" fmla="*/ 1294289 w 3982102"/>
                <a:gd name="connsiteY21" fmla="*/ 1361937 h 2797493"/>
                <a:gd name="connsiteX22" fmla="*/ 1220667 w 3982102"/>
                <a:gd name="connsiteY22" fmla="*/ 1398747 h 2797493"/>
                <a:gd name="connsiteX23" fmla="*/ 1193059 w 3982102"/>
                <a:gd name="connsiteY23" fmla="*/ 1407949 h 2797493"/>
                <a:gd name="connsiteX24" fmla="*/ 1137843 w 3982102"/>
                <a:gd name="connsiteY24" fmla="*/ 1435556 h 2797493"/>
                <a:gd name="connsiteX25" fmla="*/ 650102 w 3982102"/>
                <a:gd name="connsiteY25" fmla="*/ 1205498 h 2797493"/>
                <a:gd name="connsiteX26" fmla="*/ 382715 w 3982102"/>
                <a:gd name="connsiteY26" fmla="*/ 1215037 h 2797493"/>
                <a:gd name="connsiteX27" fmla="*/ 281995 w 3982102"/>
                <a:gd name="connsiteY27" fmla="*/ 1242308 h 2797493"/>
                <a:gd name="connsiteX28" fmla="*/ 235983 w 3982102"/>
                <a:gd name="connsiteY28" fmla="*/ 1279116 h 2797493"/>
                <a:gd name="connsiteX29" fmla="*/ 180766 w 3982102"/>
                <a:gd name="connsiteY29" fmla="*/ 1334330 h 2797493"/>
                <a:gd name="connsiteX30" fmla="*/ 131139 w 3982102"/>
                <a:gd name="connsiteY30" fmla="*/ 1614909 h 2797493"/>
                <a:gd name="connsiteX31" fmla="*/ 162361 w 3982102"/>
                <a:gd name="connsiteY31" fmla="*/ 1720826 h 2797493"/>
                <a:gd name="connsiteX32" fmla="*/ 74296 w 3982102"/>
                <a:gd name="connsiteY32" fmla="*/ 1924284 h 2797493"/>
                <a:gd name="connsiteX33" fmla="*/ 83 w 3982102"/>
                <a:gd name="connsiteY33" fmla="*/ 2046955 h 2797493"/>
                <a:gd name="connsiteX34" fmla="*/ 107145 w 3982102"/>
                <a:gd name="connsiteY34" fmla="*/ 2098120 h 2797493"/>
                <a:gd name="connsiteX35" fmla="*/ 160268 w 3982102"/>
                <a:gd name="connsiteY35" fmla="*/ 2267359 h 2797493"/>
                <a:gd name="connsiteX36" fmla="*/ 234627 w 3982102"/>
                <a:gd name="connsiteY36" fmla="*/ 2346246 h 2797493"/>
                <a:gd name="connsiteX37" fmla="*/ 324460 w 3982102"/>
                <a:gd name="connsiteY37" fmla="*/ 2412183 h 2797493"/>
                <a:gd name="connsiteX38" fmla="*/ 622494 w 3982102"/>
                <a:gd name="connsiteY38" fmla="*/ 2549032 h 2797493"/>
                <a:gd name="connsiteX39" fmla="*/ 640899 w 3982102"/>
                <a:gd name="connsiteY39" fmla="*/ 2576639 h 2797493"/>
                <a:gd name="connsiteX40" fmla="*/ 732926 w 3982102"/>
                <a:gd name="connsiteY40" fmla="*/ 2659459 h 2797493"/>
                <a:gd name="connsiteX41" fmla="*/ 760534 w 3982102"/>
                <a:gd name="connsiteY41" fmla="*/ 2677864 h 2797493"/>
                <a:gd name="connsiteX42" fmla="*/ 788142 w 3982102"/>
                <a:gd name="connsiteY42" fmla="*/ 2687066 h 2797493"/>
                <a:gd name="connsiteX43" fmla="*/ 880169 w 3982102"/>
                <a:gd name="connsiteY43" fmla="*/ 2733077 h 2797493"/>
                <a:gd name="connsiteX44" fmla="*/ 935385 w 3982102"/>
                <a:gd name="connsiteY44" fmla="*/ 2760684 h 2797493"/>
                <a:gd name="connsiteX45" fmla="*/ 1045817 w 3982102"/>
                <a:gd name="connsiteY45" fmla="*/ 2769886 h 2797493"/>
                <a:gd name="connsiteX46" fmla="*/ 1128641 w 3982102"/>
                <a:gd name="connsiteY46" fmla="*/ 2788291 h 2797493"/>
                <a:gd name="connsiteX47" fmla="*/ 1220667 w 3982102"/>
                <a:gd name="connsiteY47" fmla="*/ 2797493 h 2797493"/>
                <a:gd name="connsiteX48" fmla="*/ 2002894 w 3982102"/>
                <a:gd name="connsiteY48" fmla="*/ 2788291 h 2797493"/>
                <a:gd name="connsiteX49" fmla="*/ 2545851 w 3982102"/>
                <a:gd name="connsiteY49" fmla="*/ 2769886 h 2797493"/>
                <a:gd name="connsiteX50" fmla="*/ 2821931 w 3982102"/>
                <a:gd name="connsiteY50" fmla="*/ 2742280 h 2797493"/>
                <a:gd name="connsiteX51" fmla="*/ 2867945 w 3982102"/>
                <a:gd name="connsiteY51" fmla="*/ 2733077 h 2797493"/>
                <a:gd name="connsiteX52" fmla="*/ 3005985 w 3982102"/>
                <a:gd name="connsiteY52" fmla="*/ 2677864 h 2797493"/>
                <a:gd name="connsiteX53" fmla="*/ 3051998 w 3982102"/>
                <a:gd name="connsiteY53" fmla="*/ 2659459 h 2797493"/>
                <a:gd name="connsiteX54" fmla="*/ 3134822 w 3982102"/>
                <a:gd name="connsiteY54" fmla="*/ 2641054 h 2797493"/>
                <a:gd name="connsiteX55" fmla="*/ 3162430 w 3982102"/>
                <a:gd name="connsiteY55" fmla="*/ 2631852 h 2797493"/>
                <a:gd name="connsiteX56" fmla="*/ 3208444 w 3982102"/>
                <a:gd name="connsiteY56" fmla="*/ 2622650 h 2797493"/>
                <a:gd name="connsiteX57" fmla="*/ 3291268 w 3982102"/>
                <a:gd name="connsiteY57" fmla="*/ 2567436 h 2797493"/>
                <a:gd name="connsiteX58" fmla="*/ 3318876 w 3982102"/>
                <a:gd name="connsiteY58" fmla="*/ 2549032 h 2797493"/>
                <a:gd name="connsiteX59" fmla="*/ 3346484 w 3982102"/>
                <a:gd name="connsiteY59" fmla="*/ 2539829 h 2797493"/>
                <a:gd name="connsiteX60" fmla="*/ 3410902 w 3982102"/>
                <a:gd name="connsiteY60" fmla="*/ 2493818 h 2797493"/>
                <a:gd name="connsiteX61" fmla="*/ 3502929 w 3982102"/>
                <a:gd name="connsiteY61" fmla="*/ 2392593 h 2797493"/>
                <a:gd name="connsiteX62" fmla="*/ 3594956 w 3982102"/>
                <a:gd name="connsiteY62" fmla="*/ 2291368 h 2797493"/>
                <a:gd name="connsiteX63" fmla="*/ 3659374 w 3982102"/>
                <a:gd name="connsiteY63" fmla="*/ 2208547 h 2797493"/>
                <a:gd name="connsiteX64" fmla="*/ 3705388 w 3982102"/>
                <a:gd name="connsiteY64" fmla="*/ 2153334 h 2797493"/>
                <a:gd name="connsiteX65" fmla="*/ 3714590 w 3982102"/>
                <a:gd name="connsiteY65" fmla="*/ 2116524 h 2797493"/>
                <a:gd name="connsiteX66" fmla="*/ 3732996 w 3982102"/>
                <a:gd name="connsiteY66" fmla="*/ 2079715 h 2797493"/>
                <a:gd name="connsiteX67" fmla="*/ 3742198 w 3982102"/>
                <a:gd name="connsiteY67" fmla="*/ 2052108 h 2797493"/>
                <a:gd name="connsiteX68" fmla="*/ 3769806 w 3982102"/>
                <a:gd name="connsiteY68" fmla="*/ 2015299 h 2797493"/>
                <a:gd name="connsiteX69" fmla="*/ 3806617 w 3982102"/>
                <a:gd name="connsiteY69" fmla="*/ 1877265 h 2797493"/>
                <a:gd name="connsiteX70" fmla="*/ 3825022 w 3982102"/>
                <a:gd name="connsiteY70" fmla="*/ 1822051 h 2797493"/>
                <a:gd name="connsiteX71" fmla="*/ 3852630 w 3982102"/>
                <a:gd name="connsiteY71" fmla="*/ 1776040 h 2797493"/>
                <a:gd name="connsiteX72" fmla="*/ 3889441 w 3982102"/>
                <a:gd name="connsiteY72" fmla="*/ 1674815 h 2797493"/>
                <a:gd name="connsiteX73" fmla="*/ 3907846 w 3982102"/>
                <a:gd name="connsiteY73" fmla="*/ 1628804 h 2797493"/>
                <a:gd name="connsiteX74" fmla="*/ 3953860 w 3982102"/>
                <a:gd name="connsiteY74" fmla="*/ 1564388 h 2797493"/>
                <a:gd name="connsiteX75" fmla="*/ 3963062 w 3982102"/>
                <a:gd name="connsiteY75" fmla="*/ 1527578 h 2797493"/>
                <a:gd name="connsiteX76" fmla="*/ 3981468 w 3982102"/>
                <a:gd name="connsiteY76" fmla="*/ 1472365 h 2797493"/>
                <a:gd name="connsiteX77" fmla="*/ 3972265 w 3982102"/>
                <a:gd name="connsiteY77" fmla="*/ 1058262 h 2797493"/>
                <a:gd name="connsiteX78" fmla="*/ 3935454 w 3982102"/>
                <a:gd name="connsiteY78" fmla="*/ 957037 h 2797493"/>
                <a:gd name="connsiteX79" fmla="*/ 3926252 w 3982102"/>
                <a:gd name="connsiteY79" fmla="*/ 920228 h 2797493"/>
                <a:gd name="connsiteX80" fmla="*/ 3898644 w 3982102"/>
                <a:gd name="connsiteY80" fmla="*/ 846610 h 2797493"/>
                <a:gd name="connsiteX81" fmla="*/ 3871036 w 3982102"/>
                <a:gd name="connsiteY81" fmla="*/ 800598 h 2797493"/>
                <a:gd name="connsiteX82" fmla="*/ 3797414 w 3982102"/>
                <a:gd name="connsiteY82" fmla="*/ 680969 h 2797493"/>
                <a:gd name="connsiteX83" fmla="*/ 3760604 w 3982102"/>
                <a:gd name="connsiteY83" fmla="*/ 607350 h 2797493"/>
                <a:gd name="connsiteX84" fmla="*/ 3705388 w 3982102"/>
                <a:gd name="connsiteY84" fmla="*/ 533732 h 2797493"/>
                <a:gd name="connsiteX85" fmla="*/ 3677780 w 3982102"/>
                <a:gd name="connsiteY85" fmla="*/ 487721 h 2797493"/>
                <a:gd name="connsiteX86" fmla="*/ 3631766 w 3982102"/>
                <a:gd name="connsiteY86" fmla="*/ 450912 h 2797493"/>
                <a:gd name="connsiteX87" fmla="*/ 3604158 w 3982102"/>
                <a:gd name="connsiteY87" fmla="*/ 423305 h 2797493"/>
                <a:gd name="connsiteX88" fmla="*/ 3558145 w 3982102"/>
                <a:gd name="connsiteY88" fmla="*/ 368091 h 2797493"/>
                <a:gd name="connsiteX89" fmla="*/ 3521334 w 3982102"/>
                <a:gd name="connsiteY89" fmla="*/ 340484 h 2797493"/>
                <a:gd name="connsiteX90" fmla="*/ 3410902 w 3982102"/>
                <a:gd name="connsiteY90" fmla="*/ 276068 h 2797493"/>
                <a:gd name="connsiteX91" fmla="*/ 3383294 w 3982102"/>
                <a:gd name="connsiteY91" fmla="*/ 266866 h 2797493"/>
                <a:gd name="connsiteX92" fmla="*/ 3254457 w 3982102"/>
                <a:gd name="connsiteY92" fmla="*/ 220855 h 2797493"/>
                <a:gd name="connsiteX93" fmla="*/ 3190038 w 3982102"/>
                <a:gd name="connsiteY93" fmla="*/ 202450 h 2797493"/>
                <a:gd name="connsiteX94" fmla="*/ 3098012 w 3982102"/>
                <a:gd name="connsiteY94" fmla="*/ 184045 h 2797493"/>
                <a:gd name="connsiteX95" fmla="*/ 3061201 w 3982102"/>
                <a:gd name="connsiteY95" fmla="*/ 174843 h 2797493"/>
                <a:gd name="connsiteX96" fmla="*/ 3033593 w 3982102"/>
                <a:gd name="connsiteY96" fmla="*/ 156439 h 2797493"/>
                <a:gd name="connsiteX97" fmla="*/ 2923161 w 3982102"/>
                <a:gd name="connsiteY97" fmla="*/ 128832 h 2797493"/>
                <a:gd name="connsiteX98" fmla="*/ 2803526 w 3982102"/>
                <a:gd name="connsiteY98" fmla="*/ 73618 h 2797493"/>
                <a:gd name="connsiteX99" fmla="*/ 2739107 w 3982102"/>
                <a:gd name="connsiteY99" fmla="*/ 46011 h 2797493"/>
                <a:gd name="connsiteX100" fmla="*/ 2683891 w 3982102"/>
                <a:gd name="connsiteY100" fmla="*/ 36809 h 2797493"/>
                <a:gd name="connsiteX101" fmla="*/ 2656283 w 3982102"/>
                <a:gd name="connsiteY101" fmla="*/ 27607 h 2797493"/>
                <a:gd name="connsiteX102" fmla="*/ 2601067 w 3982102"/>
                <a:gd name="connsiteY102" fmla="*/ 18404 h 2797493"/>
                <a:gd name="connsiteX103" fmla="*/ 2527446 w 3982102"/>
                <a:gd name="connsiteY103" fmla="*/ 0 h 2797493"/>
                <a:gd name="connsiteX104" fmla="*/ 2306582 w 3982102"/>
                <a:gd name="connsiteY104" fmla="*/ 9202 h 2797493"/>
                <a:gd name="connsiteX105" fmla="*/ 2251366 w 3982102"/>
                <a:gd name="connsiteY105" fmla="*/ 27607 h 2797493"/>
                <a:gd name="connsiteX106" fmla="*/ 2214555 w 3982102"/>
                <a:gd name="connsiteY106" fmla="*/ 46011 h 2797493"/>
                <a:gd name="connsiteX0" fmla="*/ 2076515 w 3982102"/>
                <a:gd name="connsiteY0" fmla="*/ 92023 h 2797493"/>
                <a:gd name="connsiteX1" fmla="*/ 2030502 w 3982102"/>
                <a:gd name="connsiteY1" fmla="*/ 110427 h 2797493"/>
                <a:gd name="connsiteX2" fmla="*/ 1993691 w 3982102"/>
                <a:gd name="connsiteY2" fmla="*/ 138034 h 2797493"/>
                <a:gd name="connsiteX3" fmla="*/ 1874057 w 3982102"/>
                <a:gd name="connsiteY3" fmla="*/ 294473 h 2797493"/>
                <a:gd name="connsiteX4" fmla="*/ 1837246 w 3982102"/>
                <a:gd name="connsiteY4" fmla="*/ 386496 h 2797493"/>
                <a:gd name="connsiteX5" fmla="*/ 1828043 w 3982102"/>
                <a:gd name="connsiteY5" fmla="*/ 423305 h 2797493"/>
                <a:gd name="connsiteX6" fmla="*/ 1818841 w 3982102"/>
                <a:gd name="connsiteY6" fmla="*/ 450912 h 2797493"/>
                <a:gd name="connsiteX7" fmla="*/ 1828043 w 3982102"/>
                <a:gd name="connsiteY7" fmla="*/ 763789 h 2797493"/>
                <a:gd name="connsiteX8" fmla="*/ 1846449 w 3982102"/>
                <a:gd name="connsiteY8" fmla="*/ 800598 h 2797493"/>
                <a:gd name="connsiteX9" fmla="*/ 1855651 w 3982102"/>
                <a:gd name="connsiteY9" fmla="*/ 828205 h 2797493"/>
                <a:gd name="connsiteX10" fmla="*/ 1864854 w 3982102"/>
                <a:gd name="connsiteY10" fmla="*/ 947835 h 2797493"/>
                <a:gd name="connsiteX11" fmla="*/ 1874057 w 3982102"/>
                <a:gd name="connsiteY11" fmla="*/ 1012251 h 2797493"/>
                <a:gd name="connsiteX12" fmla="*/ 1864854 w 3982102"/>
                <a:gd name="connsiteY12" fmla="*/ 1159487 h 2797493"/>
                <a:gd name="connsiteX13" fmla="*/ 1846449 w 3982102"/>
                <a:gd name="connsiteY13" fmla="*/ 1187094 h 2797493"/>
                <a:gd name="connsiteX14" fmla="*/ 1800435 w 3982102"/>
                <a:gd name="connsiteY14" fmla="*/ 1223903 h 2797493"/>
                <a:gd name="connsiteX15" fmla="*/ 1754422 w 3982102"/>
                <a:gd name="connsiteY15" fmla="*/ 1260712 h 2797493"/>
                <a:gd name="connsiteX16" fmla="*/ 1717611 w 3982102"/>
                <a:gd name="connsiteY16" fmla="*/ 1288319 h 2797493"/>
                <a:gd name="connsiteX17" fmla="*/ 1625585 w 3982102"/>
                <a:gd name="connsiteY17" fmla="*/ 1306724 h 2797493"/>
                <a:gd name="connsiteX18" fmla="*/ 1450734 w 3982102"/>
                <a:gd name="connsiteY18" fmla="*/ 1325128 h 2797493"/>
                <a:gd name="connsiteX19" fmla="*/ 1413923 w 3982102"/>
                <a:gd name="connsiteY19" fmla="*/ 1334331 h 2797493"/>
                <a:gd name="connsiteX20" fmla="*/ 1331099 w 3982102"/>
                <a:gd name="connsiteY20" fmla="*/ 1352735 h 2797493"/>
                <a:gd name="connsiteX21" fmla="*/ 1294289 w 3982102"/>
                <a:gd name="connsiteY21" fmla="*/ 1361937 h 2797493"/>
                <a:gd name="connsiteX22" fmla="*/ 1220667 w 3982102"/>
                <a:gd name="connsiteY22" fmla="*/ 1398747 h 2797493"/>
                <a:gd name="connsiteX23" fmla="*/ 1193059 w 3982102"/>
                <a:gd name="connsiteY23" fmla="*/ 1407949 h 2797493"/>
                <a:gd name="connsiteX24" fmla="*/ 1137843 w 3982102"/>
                <a:gd name="connsiteY24" fmla="*/ 1435556 h 2797493"/>
                <a:gd name="connsiteX25" fmla="*/ 650102 w 3982102"/>
                <a:gd name="connsiteY25" fmla="*/ 1205498 h 2797493"/>
                <a:gd name="connsiteX26" fmla="*/ 382715 w 3982102"/>
                <a:gd name="connsiteY26" fmla="*/ 1215037 h 2797493"/>
                <a:gd name="connsiteX27" fmla="*/ 235983 w 3982102"/>
                <a:gd name="connsiteY27" fmla="*/ 1279116 h 2797493"/>
                <a:gd name="connsiteX28" fmla="*/ 180766 w 3982102"/>
                <a:gd name="connsiteY28" fmla="*/ 1334330 h 2797493"/>
                <a:gd name="connsiteX29" fmla="*/ 131139 w 3982102"/>
                <a:gd name="connsiteY29" fmla="*/ 1614909 h 2797493"/>
                <a:gd name="connsiteX30" fmla="*/ 162361 w 3982102"/>
                <a:gd name="connsiteY30" fmla="*/ 1720826 h 2797493"/>
                <a:gd name="connsiteX31" fmla="*/ 74296 w 3982102"/>
                <a:gd name="connsiteY31" fmla="*/ 1924284 h 2797493"/>
                <a:gd name="connsiteX32" fmla="*/ 83 w 3982102"/>
                <a:gd name="connsiteY32" fmla="*/ 2046955 h 2797493"/>
                <a:gd name="connsiteX33" fmla="*/ 107145 w 3982102"/>
                <a:gd name="connsiteY33" fmla="*/ 2098120 h 2797493"/>
                <a:gd name="connsiteX34" fmla="*/ 160268 w 3982102"/>
                <a:gd name="connsiteY34" fmla="*/ 2267359 h 2797493"/>
                <a:gd name="connsiteX35" fmla="*/ 234627 w 3982102"/>
                <a:gd name="connsiteY35" fmla="*/ 2346246 h 2797493"/>
                <a:gd name="connsiteX36" fmla="*/ 324460 w 3982102"/>
                <a:gd name="connsiteY36" fmla="*/ 2412183 h 2797493"/>
                <a:gd name="connsiteX37" fmla="*/ 622494 w 3982102"/>
                <a:gd name="connsiteY37" fmla="*/ 2549032 h 2797493"/>
                <a:gd name="connsiteX38" fmla="*/ 640899 w 3982102"/>
                <a:gd name="connsiteY38" fmla="*/ 2576639 h 2797493"/>
                <a:gd name="connsiteX39" fmla="*/ 732926 w 3982102"/>
                <a:gd name="connsiteY39" fmla="*/ 2659459 h 2797493"/>
                <a:gd name="connsiteX40" fmla="*/ 760534 w 3982102"/>
                <a:gd name="connsiteY40" fmla="*/ 2677864 h 2797493"/>
                <a:gd name="connsiteX41" fmla="*/ 788142 w 3982102"/>
                <a:gd name="connsiteY41" fmla="*/ 2687066 h 2797493"/>
                <a:gd name="connsiteX42" fmla="*/ 880169 w 3982102"/>
                <a:gd name="connsiteY42" fmla="*/ 2733077 h 2797493"/>
                <a:gd name="connsiteX43" fmla="*/ 935385 w 3982102"/>
                <a:gd name="connsiteY43" fmla="*/ 2760684 h 2797493"/>
                <a:gd name="connsiteX44" fmla="*/ 1045817 w 3982102"/>
                <a:gd name="connsiteY44" fmla="*/ 2769886 h 2797493"/>
                <a:gd name="connsiteX45" fmla="*/ 1128641 w 3982102"/>
                <a:gd name="connsiteY45" fmla="*/ 2788291 h 2797493"/>
                <a:gd name="connsiteX46" fmla="*/ 1220667 w 3982102"/>
                <a:gd name="connsiteY46" fmla="*/ 2797493 h 2797493"/>
                <a:gd name="connsiteX47" fmla="*/ 2002894 w 3982102"/>
                <a:gd name="connsiteY47" fmla="*/ 2788291 h 2797493"/>
                <a:gd name="connsiteX48" fmla="*/ 2545851 w 3982102"/>
                <a:gd name="connsiteY48" fmla="*/ 2769886 h 2797493"/>
                <a:gd name="connsiteX49" fmla="*/ 2821931 w 3982102"/>
                <a:gd name="connsiteY49" fmla="*/ 2742280 h 2797493"/>
                <a:gd name="connsiteX50" fmla="*/ 2867945 w 3982102"/>
                <a:gd name="connsiteY50" fmla="*/ 2733077 h 2797493"/>
                <a:gd name="connsiteX51" fmla="*/ 3005985 w 3982102"/>
                <a:gd name="connsiteY51" fmla="*/ 2677864 h 2797493"/>
                <a:gd name="connsiteX52" fmla="*/ 3051998 w 3982102"/>
                <a:gd name="connsiteY52" fmla="*/ 2659459 h 2797493"/>
                <a:gd name="connsiteX53" fmla="*/ 3134822 w 3982102"/>
                <a:gd name="connsiteY53" fmla="*/ 2641054 h 2797493"/>
                <a:gd name="connsiteX54" fmla="*/ 3162430 w 3982102"/>
                <a:gd name="connsiteY54" fmla="*/ 2631852 h 2797493"/>
                <a:gd name="connsiteX55" fmla="*/ 3208444 w 3982102"/>
                <a:gd name="connsiteY55" fmla="*/ 2622650 h 2797493"/>
                <a:gd name="connsiteX56" fmla="*/ 3291268 w 3982102"/>
                <a:gd name="connsiteY56" fmla="*/ 2567436 h 2797493"/>
                <a:gd name="connsiteX57" fmla="*/ 3318876 w 3982102"/>
                <a:gd name="connsiteY57" fmla="*/ 2549032 h 2797493"/>
                <a:gd name="connsiteX58" fmla="*/ 3346484 w 3982102"/>
                <a:gd name="connsiteY58" fmla="*/ 2539829 h 2797493"/>
                <a:gd name="connsiteX59" fmla="*/ 3410902 w 3982102"/>
                <a:gd name="connsiteY59" fmla="*/ 2493818 h 2797493"/>
                <a:gd name="connsiteX60" fmla="*/ 3502929 w 3982102"/>
                <a:gd name="connsiteY60" fmla="*/ 2392593 h 2797493"/>
                <a:gd name="connsiteX61" fmla="*/ 3594956 w 3982102"/>
                <a:gd name="connsiteY61" fmla="*/ 2291368 h 2797493"/>
                <a:gd name="connsiteX62" fmla="*/ 3659374 w 3982102"/>
                <a:gd name="connsiteY62" fmla="*/ 2208547 h 2797493"/>
                <a:gd name="connsiteX63" fmla="*/ 3705388 w 3982102"/>
                <a:gd name="connsiteY63" fmla="*/ 2153334 h 2797493"/>
                <a:gd name="connsiteX64" fmla="*/ 3714590 w 3982102"/>
                <a:gd name="connsiteY64" fmla="*/ 2116524 h 2797493"/>
                <a:gd name="connsiteX65" fmla="*/ 3732996 w 3982102"/>
                <a:gd name="connsiteY65" fmla="*/ 2079715 h 2797493"/>
                <a:gd name="connsiteX66" fmla="*/ 3742198 w 3982102"/>
                <a:gd name="connsiteY66" fmla="*/ 2052108 h 2797493"/>
                <a:gd name="connsiteX67" fmla="*/ 3769806 w 3982102"/>
                <a:gd name="connsiteY67" fmla="*/ 2015299 h 2797493"/>
                <a:gd name="connsiteX68" fmla="*/ 3806617 w 3982102"/>
                <a:gd name="connsiteY68" fmla="*/ 1877265 h 2797493"/>
                <a:gd name="connsiteX69" fmla="*/ 3825022 w 3982102"/>
                <a:gd name="connsiteY69" fmla="*/ 1822051 h 2797493"/>
                <a:gd name="connsiteX70" fmla="*/ 3852630 w 3982102"/>
                <a:gd name="connsiteY70" fmla="*/ 1776040 h 2797493"/>
                <a:gd name="connsiteX71" fmla="*/ 3889441 w 3982102"/>
                <a:gd name="connsiteY71" fmla="*/ 1674815 h 2797493"/>
                <a:gd name="connsiteX72" fmla="*/ 3907846 w 3982102"/>
                <a:gd name="connsiteY72" fmla="*/ 1628804 h 2797493"/>
                <a:gd name="connsiteX73" fmla="*/ 3953860 w 3982102"/>
                <a:gd name="connsiteY73" fmla="*/ 1564388 h 2797493"/>
                <a:gd name="connsiteX74" fmla="*/ 3963062 w 3982102"/>
                <a:gd name="connsiteY74" fmla="*/ 1527578 h 2797493"/>
                <a:gd name="connsiteX75" fmla="*/ 3981468 w 3982102"/>
                <a:gd name="connsiteY75" fmla="*/ 1472365 h 2797493"/>
                <a:gd name="connsiteX76" fmla="*/ 3972265 w 3982102"/>
                <a:gd name="connsiteY76" fmla="*/ 1058262 h 2797493"/>
                <a:gd name="connsiteX77" fmla="*/ 3935454 w 3982102"/>
                <a:gd name="connsiteY77" fmla="*/ 957037 h 2797493"/>
                <a:gd name="connsiteX78" fmla="*/ 3926252 w 3982102"/>
                <a:gd name="connsiteY78" fmla="*/ 920228 h 2797493"/>
                <a:gd name="connsiteX79" fmla="*/ 3898644 w 3982102"/>
                <a:gd name="connsiteY79" fmla="*/ 846610 h 2797493"/>
                <a:gd name="connsiteX80" fmla="*/ 3871036 w 3982102"/>
                <a:gd name="connsiteY80" fmla="*/ 800598 h 2797493"/>
                <a:gd name="connsiteX81" fmla="*/ 3797414 w 3982102"/>
                <a:gd name="connsiteY81" fmla="*/ 680969 h 2797493"/>
                <a:gd name="connsiteX82" fmla="*/ 3760604 w 3982102"/>
                <a:gd name="connsiteY82" fmla="*/ 607350 h 2797493"/>
                <a:gd name="connsiteX83" fmla="*/ 3705388 w 3982102"/>
                <a:gd name="connsiteY83" fmla="*/ 533732 h 2797493"/>
                <a:gd name="connsiteX84" fmla="*/ 3677780 w 3982102"/>
                <a:gd name="connsiteY84" fmla="*/ 487721 h 2797493"/>
                <a:gd name="connsiteX85" fmla="*/ 3631766 w 3982102"/>
                <a:gd name="connsiteY85" fmla="*/ 450912 h 2797493"/>
                <a:gd name="connsiteX86" fmla="*/ 3604158 w 3982102"/>
                <a:gd name="connsiteY86" fmla="*/ 423305 h 2797493"/>
                <a:gd name="connsiteX87" fmla="*/ 3558145 w 3982102"/>
                <a:gd name="connsiteY87" fmla="*/ 368091 h 2797493"/>
                <a:gd name="connsiteX88" fmla="*/ 3521334 w 3982102"/>
                <a:gd name="connsiteY88" fmla="*/ 340484 h 2797493"/>
                <a:gd name="connsiteX89" fmla="*/ 3410902 w 3982102"/>
                <a:gd name="connsiteY89" fmla="*/ 276068 h 2797493"/>
                <a:gd name="connsiteX90" fmla="*/ 3383294 w 3982102"/>
                <a:gd name="connsiteY90" fmla="*/ 266866 h 2797493"/>
                <a:gd name="connsiteX91" fmla="*/ 3254457 w 3982102"/>
                <a:gd name="connsiteY91" fmla="*/ 220855 h 2797493"/>
                <a:gd name="connsiteX92" fmla="*/ 3190038 w 3982102"/>
                <a:gd name="connsiteY92" fmla="*/ 202450 h 2797493"/>
                <a:gd name="connsiteX93" fmla="*/ 3098012 w 3982102"/>
                <a:gd name="connsiteY93" fmla="*/ 184045 h 2797493"/>
                <a:gd name="connsiteX94" fmla="*/ 3061201 w 3982102"/>
                <a:gd name="connsiteY94" fmla="*/ 174843 h 2797493"/>
                <a:gd name="connsiteX95" fmla="*/ 3033593 w 3982102"/>
                <a:gd name="connsiteY95" fmla="*/ 156439 h 2797493"/>
                <a:gd name="connsiteX96" fmla="*/ 2923161 w 3982102"/>
                <a:gd name="connsiteY96" fmla="*/ 128832 h 2797493"/>
                <a:gd name="connsiteX97" fmla="*/ 2803526 w 3982102"/>
                <a:gd name="connsiteY97" fmla="*/ 73618 h 2797493"/>
                <a:gd name="connsiteX98" fmla="*/ 2739107 w 3982102"/>
                <a:gd name="connsiteY98" fmla="*/ 46011 h 2797493"/>
                <a:gd name="connsiteX99" fmla="*/ 2683891 w 3982102"/>
                <a:gd name="connsiteY99" fmla="*/ 36809 h 2797493"/>
                <a:gd name="connsiteX100" fmla="*/ 2656283 w 3982102"/>
                <a:gd name="connsiteY100" fmla="*/ 27607 h 2797493"/>
                <a:gd name="connsiteX101" fmla="*/ 2601067 w 3982102"/>
                <a:gd name="connsiteY101" fmla="*/ 18404 h 2797493"/>
                <a:gd name="connsiteX102" fmla="*/ 2527446 w 3982102"/>
                <a:gd name="connsiteY102" fmla="*/ 0 h 2797493"/>
                <a:gd name="connsiteX103" fmla="*/ 2306582 w 3982102"/>
                <a:gd name="connsiteY103" fmla="*/ 9202 h 2797493"/>
                <a:gd name="connsiteX104" fmla="*/ 2251366 w 3982102"/>
                <a:gd name="connsiteY104" fmla="*/ 27607 h 2797493"/>
                <a:gd name="connsiteX105" fmla="*/ 2214555 w 3982102"/>
                <a:gd name="connsiteY105" fmla="*/ 46011 h 2797493"/>
                <a:gd name="connsiteX0" fmla="*/ 2004052 w 3909639"/>
                <a:gd name="connsiteY0" fmla="*/ 92023 h 2797493"/>
                <a:gd name="connsiteX1" fmla="*/ 1958039 w 3909639"/>
                <a:gd name="connsiteY1" fmla="*/ 110427 h 2797493"/>
                <a:gd name="connsiteX2" fmla="*/ 1921228 w 3909639"/>
                <a:gd name="connsiteY2" fmla="*/ 138034 h 2797493"/>
                <a:gd name="connsiteX3" fmla="*/ 1801594 w 3909639"/>
                <a:gd name="connsiteY3" fmla="*/ 294473 h 2797493"/>
                <a:gd name="connsiteX4" fmla="*/ 1764783 w 3909639"/>
                <a:gd name="connsiteY4" fmla="*/ 386496 h 2797493"/>
                <a:gd name="connsiteX5" fmla="*/ 1755580 w 3909639"/>
                <a:gd name="connsiteY5" fmla="*/ 423305 h 2797493"/>
                <a:gd name="connsiteX6" fmla="*/ 1746378 w 3909639"/>
                <a:gd name="connsiteY6" fmla="*/ 450912 h 2797493"/>
                <a:gd name="connsiteX7" fmla="*/ 1755580 w 3909639"/>
                <a:gd name="connsiteY7" fmla="*/ 763789 h 2797493"/>
                <a:gd name="connsiteX8" fmla="*/ 1773986 w 3909639"/>
                <a:gd name="connsiteY8" fmla="*/ 800598 h 2797493"/>
                <a:gd name="connsiteX9" fmla="*/ 1783188 w 3909639"/>
                <a:gd name="connsiteY9" fmla="*/ 828205 h 2797493"/>
                <a:gd name="connsiteX10" fmla="*/ 1792391 w 3909639"/>
                <a:gd name="connsiteY10" fmla="*/ 947835 h 2797493"/>
                <a:gd name="connsiteX11" fmla="*/ 1801594 w 3909639"/>
                <a:gd name="connsiteY11" fmla="*/ 1012251 h 2797493"/>
                <a:gd name="connsiteX12" fmla="*/ 1792391 w 3909639"/>
                <a:gd name="connsiteY12" fmla="*/ 1159487 h 2797493"/>
                <a:gd name="connsiteX13" fmla="*/ 1773986 w 3909639"/>
                <a:gd name="connsiteY13" fmla="*/ 1187094 h 2797493"/>
                <a:gd name="connsiteX14" fmla="*/ 1727972 w 3909639"/>
                <a:gd name="connsiteY14" fmla="*/ 1223903 h 2797493"/>
                <a:gd name="connsiteX15" fmla="*/ 1681959 w 3909639"/>
                <a:gd name="connsiteY15" fmla="*/ 1260712 h 2797493"/>
                <a:gd name="connsiteX16" fmla="*/ 1645148 w 3909639"/>
                <a:gd name="connsiteY16" fmla="*/ 1288319 h 2797493"/>
                <a:gd name="connsiteX17" fmla="*/ 1553122 w 3909639"/>
                <a:gd name="connsiteY17" fmla="*/ 1306724 h 2797493"/>
                <a:gd name="connsiteX18" fmla="*/ 1378271 w 3909639"/>
                <a:gd name="connsiteY18" fmla="*/ 1325128 h 2797493"/>
                <a:gd name="connsiteX19" fmla="*/ 1341460 w 3909639"/>
                <a:gd name="connsiteY19" fmla="*/ 1334331 h 2797493"/>
                <a:gd name="connsiteX20" fmla="*/ 1258636 w 3909639"/>
                <a:gd name="connsiteY20" fmla="*/ 1352735 h 2797493"/>
                <a:gd name="connsiteX21" fmla="*/ 1221826 w 3909639"/>
                <a:gd name="connsiteY21" fmla="*/ 1361937 h 2797493"/>
                <a:gd name="connsiteX22" fmla="*/ 1148204 w 3909639"/>
                <a:gd name="connsiteY22" fmla="*/ 1398747 h 2797493"/>
                <a:gd name="connsiteX23" fmla="*/ 1120596 w 3909639"/>
                <a:gd name="connsiteY23" fmla="*/ 1407949 h 2797493"/>
                <a:gd name="connsiteX24" fmla="*/ 1065380 w 3909639"/>
                <a:gd name="connsiteY24" fmla="*/ 1435556 h 2797493"/>
                <a:gd name="connsiteX25" fmla="*/ 577639 w 3909639"/>
                <a:gd name="connsiteY25" fmla="*/ 1205498 h 2797493"/>
                <a:gd name="connsiteX26" fmla="*/ 310252 w 3909639"/>
                <a:gd name="connsiteY26" fmla="*/ 1215037 h 2797493"/>
                <a:gd name="connsiteX27" fmla="*/ 163520 w 3909639"/>
                <a:gd name="connsiteY27" fmla="*/ 1279116 h 2797493"/>
                <a:gd name="connsiteX28" fmla="*/ 108303 w 3909639"/>
                <a:gd name="connsiteY28" fmla="*/ 1334330 h 2797493"/>
                <a:gd name="connsiteX29" fmla="*/ 58676 w 3909639"/>
                <a:gd name="connsiteY29" fmla="*/ 1614909 h 2797493"/>
                <a:gd name="connsiteX30" fmla="*/ 89898 w 3909639"/>
                <a:gd name="connsiteY30" fmla="*/ 1720826 h 2797493"/>
                <a:gd name="connsiteX31" fmla="*/ 1833 w 3909639"/>
                <a:gd name="connsiteY31" fmla="*/ 1924284 h 2797493"/>
                <a:gd name="connsiteX32" fmla="*/ 34682 w 3909639"/>
                <a:gd name="connsiteY32" fmla="*/ 2098120 h 2797493"/>
                <a:gd name="connsiteX33" fmla="*/ 87805 w 3909639"/>
                <a:gd name="connsiteY33" fmla="*/ 2267359 h 2797493"/>
                <a:gd name="connsiteX34" fmla="*/ 162164 w 3909639"/>
                <a:gd name="connsiteY34" fmla="*/ 2346246 h 2797493"/>
                <a:gd name="connsiteX35" fmla="*/ 251997 w 3909639"/>
                <a:gd name="connsiteY35" fmla="*/ 2412183 h 2797493"/>
                <a:gd name="connsiteX36" fmla="*/ 550031 w 3909639"/>
                <a:gd name="connsiteY36" fmla="*/ 2549032 h 2797493"/>
                <a:gd name="connsiteX37" fmla="*/ 568436 w 3909639"/>
                <a:gd name="connsiteY37" fmla="*/ 2576639 h 2797493"/>
                <a:gd name="connsiteX38" fmla="*/ 660463 w 3909639"/>
                <a:gd name="connsiteY38" fmla="*/ 2659459 h 2797493"/>
                <a:gd name="connsiteX39" fmla="*/ 688071 w 3909639"/>
                <a:gd name="connsiteY39" fmla="*/ 2677864 h 2797493"/>
                <a:gd name="connsiteX40" fmla="*/ 715679 w 3909639"/>
                <a:gd name="connsiteY40" fmla="*/ 2687066 h 2797493"/>
                <a:gd name="connsiteX41" fmla="*/ 807706 w 3909639"/>
                <a:gd name="connsiteY41" fmla="*/ 2733077 h 2797493"/>
                <a:gd name="connsiteX42" fmla="*/ 862922 w 3909639"/>
                <a:gd name="connsiteY42" fmla="*/ 2760684 h 2797493"/>
                <a:gd name="connsiteX43" fmla="*/ 973354 w 3909639"/>
                <a:gd name="connsiteY43" fmla="*/ 2769886 h 2797493"/>
                <a:gd name="connsiteX44" fmla="*/ 1056178 w 3909639"/>
                <a:gd name="connsiteY44" fmla="*/ 2788291 h 2797493"/>
                <a:gd name="connsiteX45" fmla="*/ 1148204 w 3909639"/>
                <a:gd name="connsiteY45" fmla="*/ 2797493 h 2797493"/>
                <a:gd name="connsiteX46" fmla="*/ 1930431 w 3909639"/>
                <a:gd name="connsiteY46" fmla="*/ 2788291 h 2797493"/>
                <a:gd name="connsiteX47" fmla="*/ 2473388 w 3909639"/>
                <a:gd name="connsiteY47" fmla="*/ 2769886 h 2797493"/>
                <a:gd name="connsiteX48" fmla="*/ 2749468 w 3909639"/>
                <a:gd name="connsiteY48" fmla="*/ 2742280 h 2797493"/>
                <a:gd name="connsiteX49" fmla="*/ 2795482 w 3909639"/>
                <a:gd name="connsiteY49" fmla="*/ 2733077 h 2797493"/>
                <a:gd name="connsiteX50" fmla="*/ 2933522 w 3909639"/>
                <a:gd name="connsiteY50" fmla="*/ 2677864 h 2797493"/>
                <a:gd name="connsiteX51" fmla="*/ 2979535 w 3909639"/>
                <a:gd name="connsiteY51" fmla="*/ 2659459 h 2797493"/>
                <a:gd name="connsiteX52" fmla="*/ 3062359 w 3909639"/>
                <a:gd name="connsiteY52" fmla="*/ 2641054 h 2797493"/>
                <a:gd name="connsiteX53" fmla="*/ 3089967 w 3909639"/>
                <a:gd name="connsiteY53" fmla="*/ 2631852 h 2797493"/>
                <a:gd name="connsiteX54" fmla="*/ 3135981 w 3909639"/>
                <a:gd name="connsiteY54" fmla="*/ 2622650 h 2797493"/>
                <a:gd name="connsiteX55" fmla="*/ 3218805 w 3909639"/>
                <a:gd name="connsiteY55" fmla="*/ 2567436 h 2797493"/>
                <a:gd name="connsiteX56" fmla="*/ 3246413 w 3909639"/>
                <a:gd name="connsiteY56" fmla="*/ 2549032 h 2797493"/>
                <a:gd name="connsiteX57" fmla="*/ 3274021 w 3909639"/>
                <a:gd name="connsiteY57" fmla="*/ 2539829 h 2797493"/>
                <a:gd name="connsiteX58" fmla="*/ 3338439 w 3909639"/>
                <a:gd name="connsiteY58" fmla="*/ 2493818 h 2797493"/>
                <a:gd name="connsiteX59" fmla="*/ 3430466 w 3909639"/>
                <a:gd name="connsiteY59" fmla="*/ 2392593 h 2797493"/>
                <a:gd name="connsiteX60" fmla="*/ 3522493 w 3909639"/>
                <a:gd name="connsiteY60" fmla="*/ 2291368 h 2797493"/>
                <a:gd name="connsiteX61" fmla="*/ 3586911 w 3909639"/>
                <a:gd name="connsiteY61" fmla="*/ 2208547 h 2797493"/>
                <a:gd name="connsiteX62" fmla="*/ 3632925 w 3909639"/>
                <a:gd name="connsiteY62" fmla="*/ 2153334 h 2797493"/>
                <a:gd name="connsiteX63" fmla="*/ 3642127 w 3909639"/>
                <a:gd name="connsiteY63" fmla="*/ 2116524 h 2797493"/>
                <a:gd name="connsiteX64" fmla="*/ 3660533 w 3909639"/>
                <a:gd name="connsiteY64" fmla="*/ 2079715 h 2797493"/>
                <a:gd name="connsiteX65" fmla="*/ 3669735 w 3909639"/>
                <a:gd name="connsiteY65" fmla="*/ 2052108 h 2797493"/>
                <a:gd name="connsiteX66" fmla="*/ 3697343 w 3909639"/>
                <a:gd name="connsiteY66" fmla="*/ 2015299 h 2797493"/>
                <a:gd name="connsiteX67" fmla="*/ 3734154 w 3909639"/>
                <a:gd name="connsiteY67" fmla="*/ 1877265 h 2797493"/>
                <a:gd name="connsiteX68" fmla="*/ 3752559 w 3909639"/>
                <a:gd name="connsiteY68" fmla="*/ 1822051 h 2797493"/>
                <a:gd name="connsiteX69" fmla="*/ 3780167 w 3909639"/>
                <a:gd name="connsiteY69" fmla="*/ 1776040 h 2797493"/>
                <a:gd name="connsiteX70" fmla="*/ 3816978 w 3909639"/>
                <a:gd name="connsiteY70" fmla="*/ 1674815 h 2797493"/>
                <a:gd name="connsiteX71" fmla="*/ 3835383 w 3909639"/>
                <a:gd name="connsiteY71" fmla="*/ 1628804 h 2797493"/>
                <a:gd name="connsiteX72" fmla="*/ 3881397 w 3909639"/>
                <a:gd name="connsiteY72" fmla="*/ 1564388 h 2797493"/>
                <a:gd name="connsiteX73" fmla="*/ 3890599 w 3909639"/>
                <a:gd name="connsiteY73" fmla="*/ 1527578 h 2797493"/>
                <a:gd name="connsiteX74" fmla="*/ 3909005 w 3909639"/>
                <a:gd name="connsiteY74" fmla="*/ 1472365 h 2797493"/>
                <a:gd name="connsiteX75" fmla="*/ 3899802 w 3909639"/>
                <a:gd name="connsiteY75" fmla="*/ 1058262 h 2797493"/>
                <a:gd name="connsiteX76" fmla="*/ 3862991 w 3909639"/>
                <a:gd name="connsiteY76" fmla="*/ 957037 h 2797493"/>
                <a:gd name="connsiteX77" fmla="*/ 3853789 w 3909639"/>
                <a:gd name="connsiteY77" fmla="*/ 920228 h 2797493"/>
                <a:gd name="connsiteX78" fmla="*/ 3826181 w 3909639"/>
                <a:gd name="connsiteY78" fmla="*/ 846610 h 2797493"/>
                <a:gd name="connsiteX79" fmla="*/ 3798573 w 3909639"/>
                <a:gd name="connsiteY79" fmla="*/ 800598 h 2797493"/>
                <a:gd name="connsiteX80" fmla="*/ 3724951 w 3909639"/>
                <a:gd name="connsiteY80" fmla="*/ 680969 h 2797493"/>
                <a:gd name="connsiteX81" fmla="*/ 3688141 w 3909639"/>
                <a:gd name="connsiteY81" fmla="*/ 607350 h 2797493"/>
                <a:gd name="connsiteX82" fmla="*/ 3632925 w 3909639"/>
                <a:gd name="connsiteY82" fmla="*/ 533732 h 2797493"/>
                <a:gd name="connsiteX83" fmla="*/ 3605317 w 3909639"/>
                <a:gd name="connsiteY83" fmla="*/ 487721 h 2797493"/>
                <a:gd name="connsiteX84" fmla="*/ 3559303 w 3909639"/>
                <a:gd name="connsiteY84" fmla="*/ 450912 h 2797493"/>
                <a:gd name="connsiteX85" fmla="*/ 3531695 w 3909639"/>
                <a:gd name="connsiteY85" fmla="*/ 423305 h 2797493"/>
                <a:gd name="connsiteX86" fmla="*/ 3485682 w 3909639"/>
                <a:gd name="connsiteY86" fmla="*/ 368091 h 2797493"/>
                <a:gd name="connsiteX87" fmla="*/ 3448871 w 3909639"/>
                <a:gd name="connsiteY87" fmla="*/ 340484 h 2797493"/>
                <a:gd name="connsiteX88" fmla="*/ 3338439 w 3909639"/>
                <a:gd name="connsiteY88" fmla="*/ 276068 h 2797493"/>
                <a:gd name="connsiteX89" fmla="*/ 3310831 w 3909639"/>
                <a:gd name="connsiteY89" fmla="*/ 266866 h 2797493"/>
                <a:gd name="connsiteX90" fmla="*/ 3181994 w 3909639"/>
                <a:gd name="connsiteY90" fmla="*/ 220855 h 2797493"/>
                <a:gd name="connsiteX91" fmla="*/ 3117575 w 3909639"/>
                <a:gd name="connsiteY91" fmla="*/ 202450 h 2797493"/>
                <a:gd name="connsiteX92" fmla="*/ 3025549 w 3909639"/>
                <a:gd name="connsiteY92" fmla="*/ 184045 h 2797493"/>
                <a:gd name="connsiteX93" fmla="*/ 2988738 w 3909639"/>
                <a:gd name="connsiteY93" fmla="*/ 174843 h 2797493"/>
                <a:gd name="connsiteX94" fmla="*/ 2961130 w 3909639"/>
                <a:gd name="connsiteY94" fmla="*/ 156439 h 2797493"/>
                <a:gd name="connsiteX95" fmla="*/ 2850698 w 3909639"/>
                <a:gd name="connsiteY95" fmla="*/ 128832 h 2797493"/>
                <a:gd name="connsiteX96" fmla="*/ 2731063 w 3909639"/>
                <a:gd name="connsiteY96" fmla="*/ 73618 h 2797493"/>
                <a:gd name="connsiteX97" fmla="*/ 2666644 w 3909639"/>
                <a:gd name="connsiteY97" fmla="*/ 46011 h 2797493"/>
                <a:gd name="connsiteX98" fmla="*/ 2611428 w 3909639"/>
                <a:gd name="connsiteY98" fmla="*/ 36809 h 2797493"/>
                <a:gd name="connsiteX99" fmla="*/ 2583820 w 3909639"/>
                <a:gd name="connsiteY99" fmla="*/ 27607 h 2797493"/>
                <a:gd name="connsiteX100" fmla="*/ 2528604 w 3909639"/>
                <a:gd name="connsiteY100" fmla="*/ 18404 h 2797493"/>
                <a:gd name="connsiteX101" fmla="*/ 2454983 w 3909639"/>
                <a:gd name="connsiteY101" fmla="*/ 0 h 2797493"/>
                <a:gd name="connsiteX102" fmla="*/ 2234119 w 3909639"/>
                <a:gd name="connsiteY102" fmla="*/ 9202 h 2797493"/>
                <a:gd name="connsiteX103" fmla="*/ 2178903 w 3909639"/>
                <a:gd name="connsiteY103" fmla="*/ 27607 h 2797493"/>
                <a:gd name="connsiteX104" fmla="*/ 2142092 w 3909639"/>
                <a:gd name="connsiteY104" fmla="*/ 46011 h 2797493"/>
                <a:gd name="connsiteX0" fmla="*/ 2004902 w 3910489"/>
                <a:gd name="connsiteY0" fmla="*/ 92023 h 2797493"/>
                <a:gd name="connsiteX1" fmla="*/ 1958889 w 3910489"/>
                <a:gd name="connsiteY1" fmla="*/ 110427 h 2797493"/>
                <a:gd name="connsiteX2" fmla="*/ 1922078 w 3910489"/>
                <a:gd name="connsiteY2" fmla="*/ 138034 h 2797493"/>
                <a:gd name="connsiteX3" fmla="*/ 1802444 w 3910489"/>
                <a:gd name="connsiteY3" fmla="*/ 294473 h 2797493"/>
                <a:gd name="connsiteX4" fmla="*/ 1765633 w 3910489"/>
                <a:gd name="connsiteY4" fmla="*/ 386496 h 2797493"/>
                <a:gd name="connsiteX5" fmla="*/ 1756430 w 3910489"/>
                <a:gd name="connsiteY5" fmla="*/ 423305 h 2797493"/>
                <a:gd name="connsiteX6" fmla="*/ 1747228 w 3910489"/>
                <a:gd name="connsiteY6" fmla="*/ 450912 h 2797493"/>
                <a:gd name="connsiteX7" fmla="*/ 1756430 w 3910489"/>
                <a:gd name="connsiteY7" fmla="*/ 763789 h 2797493"/>
                <a:gd name="connsiteX8" fmla="*/ 1774836 w 3910489"/>
                <a:gd name="connsiteY8" fmla="*/ 800598 h 2797493"/>
                <a:gd name="connsiteX9" fmla="*/ 1784038 w 3910489"/>
                <a:gd name="connsiteY9" fmla="*/ 828205 h 2797493"/>
                <a:gd name="connsiteX10" fmla="*/ 1793241 w 3910489"/>
                <a:gd name="connsiteY10" fmla="*/ 947835 h 2797493"/>
                <a:gd name="connsiteX11" fmla="*/ 1802444 w 3910489"/>
                <a:gd name="connsiteY11" fmla="*/ 1012251 h 2797493"/>
                <a:gd name="connsiteX12" fmla="*/ 1793241 w 3910489"/>
                <a:gd name="connsiteY12" fmla="*/ 1159487 h 2797493"/>
                <a:gd name="connsiteX13" fmla="*/ 1774836 w 3910489"/>
                <a:gd name="connsiteY13" fmla="*/ 1187094 h 2797493"/>
                <a:gd name="connsiteX14" fmla="*/ 1728822 w 3910489"/>
                <a:gd name="connsiteY14" fmla="*/ 1223903 h 2797493"/>
                <a:gd name="connsiteX15" fmla="*/ 1682809 w 3910489"/>
                <a:gd name="connsiteY15" fmla="*/ 1260712 h 2797493"/>
                <a:gd name="connsiteX16" fmla="*/ 1645998 w 3910489"/>
                <a:gd name="connsiteY16" fmla="*/ 1288319 h 2797493"/>
                <a:gd name="connsiteX17" fmla="*/ 1553972 w 3910489"/>
                <a:gd name="connsiteY17" fmla="*/ 1306724 h 2797493"/>
                <a:gd name="connsiteX18" fmla="*/ 1379121 w 3910489"/>
                <a:gd name="connsiteY18" fmla="*/ 1325128 h 2797493"/>
                <a:gd name="connsiteX19" fmla="*/ 1342310 w 3910489"/>
                <a:gd name="connsiteY19" fmla="*/ 1334331 h 2797493"/>
                <a:gd name="connsiteX20" fmla="*/ 1259486 w 3910489"/>
                <a:gd name="connsiteY20" fmla="*/ 1352735 h 2797493"/>
                <a:gd name="connsiteX21" fmla="*/ 1222676 w 3910489"/>
                <a:gd name="connsiteY21" fmla="*/ 1361937 h 2797493"/>
                <a:gd name="connsiteX22" fmla="*/ 1149054 w 3910489"/>
                <a:gd name="connsiteY22" fmla="*/ 1398747 h 2797493"/>
                <a:gd name="connsiteX23" fmla="*/ 1121446 w 3910489"/>
                <a:gd name="connsiteY23" fmla="*/ 1407949 h 2797493"/>
                <a:gd name="connsiteX24" fmla="*/ 1066230 w 3910489"/>
                <a:gd name="connsiteY24" fmla="*/ 1435556 h 2797493"/>
                <a:gd name="connsiteX25" fmla="*/ 578489 w 3910489"/>
                <a:gd name="connsiteY25" fmla="*/ 1205498 h 2797493"/>
                <a:gd name="connsiteX26" fmla="*/ 311102 w 3910489"/>
                <a:gd name="connsiteY26" fmla="*/ 1215037 h 2797493"/>
                <a:gd name="connsiteX27" fmla="*/ 164370 w 3910489"/>
                <a:gd name="connsiteY27" fmla="*/ 1279116 h 2797493"/>
                <a:gd name="connsiteX28" fmla="*/ 109153 w 3910489"/>
                <a:gd name="connsiteY28" fmla="*/ 1334330 h 2797493"/>
                <a:gd name="connsiteX29" fmla="*/ 59526 w 3910489"/>
                <a:gd name="connsiteY29" fmla="*/ 1614909 h 2797493"/>
                <a:gd name="connsiteX30" fmla="*/ 90748 w 3910489"/>
                <a:gd name="connsiteY30" fmla="*/ 1720826 h 2797493"/>
                <a:gd name="connsiteX31" fmla="*/ 2683 w 3910489"/>
                <a:gd name="connsiteY31" fmla="*/ 1924284 h 2797493"/>
                <a:gd name="connsiteX32" fmla="*/ 35532 w 3910489"/>
                <a:gd name="connsiteY32" fmla="*/ 2098120 h 2797493"/>
                <a:gd name="connsiteX33" fmla="*/ 163014 w 3910489"/>
                <a:gd name="connsiteY33" fmla="*/ 2346246 h 2797493"/>
                <a:gd name="connsiteX34" fmla="*/ 252847 w 3910489"/>
                <a:gd name="connsiteY34" fmla="*/ 2412183 h 2797493"/>
                <a:gd name="connsiteX35" fmla="*/ 550881 w 3910489"/>
                <a:gd name="connsiteY35" fmla="*/ 2549032 h 2797493"/>
                <a:gd name="connsiteX36" fmla="*/ 569286 w 3910489"/>
                <a:gd name="connsiteY36" fmla="*/ 2576639 h 2797493"/>
                <a:gd name="connsiteX37" fmla="*/ 661313 w 3910489"/>
                <a:gd name="connsiteY37" fmla="*/ 2659459 h 2797493"/>
                <a:gd name="connsiteX38" fmla="*/ 688921 w 3910489"/>
                <a:gd name="connsiteY38" fmla="*/ 2677864 h 2797493"/>
                <a:gd name="connsiteX39" fmla="*/ 716529 w 3910489"/>
                <a:gd name="connsiteY39" fmla="*/ 2687066 h 2797493"/>
                <a:gd name="connsiteX40" fmla="*/ 808556 w 3910489"/>
                <a:gd name="connsiteY40" fmla="*/ 2733077 h 2797493"/>
                <a:gd name="connsiteX41" fmla="*/ 863772 w 3910489"/>
                <a:gd name="connsiteY41" fmla="*/ 2760684 h 2797493"/>
                <a:gd name="connsiteX42" fmla="*/ 974204 w 3910489"/>
                <a:gd name="connsiteY42" fmla="*/ 2769886 h 2797493"/>
                <a:gd name="connsiteX43" fmla="*/ 1057028 w 3910489"/>
                <a:gd name="connsiteY43" fmla="*/ 2788291 h 2797493"/>
                <a:gd name="connsiteX44" fmla="*/ 1149054 w 3910489"/>
                <a:gd name="connsiteY44" fmla="*/ 2797493 h 2797493"/>
                <a:gd name="connsiteX45" fmla="*/ 1931281 w 3910489"/>
                <a:gd name="connsiteY45" fmla="*/ 2788291 h 2797493"/>
                <a:gd name="connsiteX46" fmla="*/ 2474238 w 3910489"/>
                <a:gd name="connsiteY46" fmla="*/ 2769886 h 2797493"/>
                <a:gd name="connsiteX47" fmla="*/ 2750318 w 3910489"/>
                <a:gd name="connsiteY47" fmla="*/ 2742280 h 2797493"/>
                <a:gd name="connsiteX48" fmla="*/ 2796332 w 3910489"/>
                <a:gd name="connsiteY48" fmla="*/ 2733077 h 2797493"/>
                <a:gd name="connsiteX49" fmla="*/ 2934372 w 3910489"/>
                <a:gd name="connsiteY49" fmla="*/ 2677864 h 2797493"/>
                <a:gd name="connsiteX50" fmla="*/ 2980385 w 3910489"/>
                <a:gd name="connsiteY50" fmla="*/ 2659459 h 2797493"/>
                <a:gd name="connsiteX51" fmla="*/ 3063209 w 3910489"/>
                <a:gd name="connsiteY51" fmla="*/ 2641054 h 2797493"/>
                <a:gd name="connsiteX52" fmla="*/ 3090817 w 3910489"/>
                <a:gd name="connsiteY52" fmla="*/ 2631852 h 2797493"/>
                <a:gd name="connsiteX53" fmla="*/ 3136831 w 3910489"/>
                <a:gd name="connsiteY53" fmla="*/ 2622650 h 2797493"/>
                <a:gd name="connsiteX54" fmla="*/ 3219655 w 3910489"/>
                <a:gd name="connsiteY54" fmla="*/ 2567436 h 2797493"/>
                <a:gd name="connsiteX55" fmla="*/ 3247263 w 3910489"/>
                <a:gd name="connsiteY55" fmla="*/ 2549032 h 2797493"/>
                <a:gd name="connsiteX56" fmla="*/ 3274871 w 3910489"/>
                <a:gd name="connsiteY56" fmla="*/ 2539829 h 2797493"/>
                <a:gd name="connsiteX57" fmla="*/ 3339289 w 3910489"/>
                <a:gd name="connsiteY57" fmla="*/ 2493818 h 2797493"/>
                <a:gd name="connsiteX58" fmla="*/ 3431316 w 3910489"/>
                <a:gd name="connsiteY58" fmla="*/ 2392593 h 2797493"/>
                <a:gd name="connsiteX59" fmla="*/ 3523343 w 3910489"/>
                <a:gd name="connsiteY59" fmla="*/ 2291368 h 2797493"/>
                <a:gd name="connsiteX60" fmla="*/ 3587761 w 3910489"/>
                <a:gd name="connsiteY60" fmla="*/ 2208547 h 2797493"/>
                <a:gd name="connsiteX61" fmla="*/ 3633775 w 3910489"/>
                <a:gd name="connsiteY61" fmla="*/ 2153334 h 2797493"/>
                <a:gd name="connsiteX62" fmla="*/ 3642977 w 3910489"/>
                <a:gd name="connsiteY62" fmla="*/ 2116524 h 2797493"/>
                <a:gd name="connsiteX63" fmla="*/ 3661383 w 3910489"/>
                <a:gd name="connsiteY63" fmla="*/ 2079715 h 2797493"/>
                <a:gd name="connsiteX64" fmla="*/ 3670585 w 3910489"/>
                <a:gd name="connsiteY64" fmla="*/ 2052108 h 2797493"/>
                <a:gd name="connsiteX65" fmla="*/ 3698193 w 3910489"/>
                <a:gd name="connsiteY65" fmla="*/ 2015299 h 2797493"/>
                <a:gd name="connsiteX66" fmla="*/ 3735004 w 3910489"/>
                <a:gd name="connsiteY66" fmla="*/ 1877265 h 2797493"/>
                <a:gd name="connsiteX67" fmla="*/ 3753409 w 3910489"/>
                <a:gd name="connsiteY67" fmla="*/ 1822051 h 2797493"/>
                <a:gd name="connsiteX68" fmla="*/ 3781017 w 3910489"/>
                <a:gd name="connsiteY68" fmla="*/ 1776040 h 2797493"/>
                <a:gd name="connsiteX69" fmla="*/ 3817828 w 3910489"/>
                <a:gd name="connsiteY69" fmla="*/ 1674815 h 2797493"/>
                <a:gd name="connsiteX70" fmla="*/ 3836233 w 3910489"/>
                <a:gd name="connsiteY70" fmla="*/ 1628804 h 2797493"/>
                <a:gd name="connsiteX71" fmla="*/ 3882247 w 3910489"/>
                <a:gd name="connsiteY71" fmla="*/ 1564388 h 2797493"/>
                <a:gd name="connsiteX72" fmla="*/ 3891449 w 3910489"/>
                <a:gd name="connsiteY72" fmla="*/ 1527578 h 2797493"/>
                <a:gd name="connsiteX73" fmla="*/ 3909855 w 3910489"/>
                <a:gd name="connsiteY73" fmla="*/ 1472365 h 2797493"/>
                <a:gd name="connsiteX74" fmla="*/ 3900652 w 3910489"/>
                <a:gd name="connsiteY74" fmla="*/ 1058262 h 2797493"/>
                <a:gd name="connsiteX75" fmla="*/ 3863841 w 3910489"/>
                <a:gd name="connsiteY75" fmla="*/ 957037 h 2797493"/>
                <a:gd name="connsiteX76" fmla="*/ 3854639 w 3910489"/>
                <a:gd name="connsiteY76" fmla="*/ 920228 h 2797493"/>
                <a:gd name="connsiteX77" fmla="*/ 3827031 w 3910489"/>
                <a:gd name="connsiteY77" fmla="*/ 846610 h 2797493"/>
                <a:gd name="connsiteX78" fmla="*/ 3799423 w 3910489"/>
                <a:gd name="connsiteY78" fmla="*/ 800598 h 2797493"/>
                <a:gd name="connsiteX79" fmla="*/ 3725801 w 3910489"/>
                <a:gd name="connsiteY79" fmla="*/ 680969 h 2797493"/>
                <a:gd name="connsiteX80" fmla="*/ 3688991 w 3910489"/>
                <a:gd name="connsiteY80" fmla="*/ 607350 h 2797493"/>
                <a:gd name="connsiteX81" fmla="*/ 3633775 w 3910489"/>
                <a:gd name="connsiteY81" fmla="*/ 533732 h 2797493"/>
                <a:gd name="connsiteX82" fmla="*/ 3606167 w 3910489"/>
                <a:gd name="connsiteY82" fmla="*/ 487721 h 2797493"/>
                <a:gd name="connsiteX83" fmla="*/ 3560153 w 3910489"/>
                <a:gd name="connsiteY83" fmla="*/ 450912 h 2797493"/>
                <a:gd name="connsiteX84" fmla="*/ 3532545 w 3910489"/>
                <a:gd name="connsiteY84" fmla="*/ 423305 h 2797493"/>
                <a:gd name="connsiteX85" fmla="*/ 3486532 w 3910489"/>
                <a:gd name="connsiteY85" fmla="*/ 368091 h 2797493"/>
                <a:gd name="connsiteX86" fmla="*/ 3449721 w 3910489"/>
                <a:gd name="connsiteY86" fmla="*/ 340484 h 2797493"/>
                <a:gd name="connsiteX87" fmla="*/ 3339289 w 3910489"/>
                <a:gd name="connsiteY87" fmla="*/ 276068 h 2797493"/>
                <a:gd name="connsiteX88" fmla="*/ 3311681 w 3910489"/>
                <a:gd name="connsiteY88" fmla="*/ 266866 h 2797493"/>
                <a:gd name="connsiteX89" fmla="*/ 3182844 w 3910489"/>
                <a:gd name="connsiteY89" fmla="*/ 220855 h 2797493"/>
                <a:gd name="connsiteX90" fmla="*/ 3118425 w 3910489"/>
                <a:gd name="connsiteY90" fmla="*/ 202450 h 2797493"/>
                <a:gd name="connsiteX91" fmla="*/ 3026399 w 3910489"/>
                <a:gd name="connsiteY91" fmla="*/ 184045 h 2797493"/>
                <a:gd name="connsiteX92" fmla="*/ 2989588 w 3910489"/>
                <a:gd name="connsiteY92" fmla="*/ 174843 h 2797493"/>
                <a:gd name="connsiteX93" fmla="*/ 2961980 w 3910489"/>
                <a:gd name="connsiteY93" fmla="*/ 156439 h 2797493"/>
                <a:gd name="connsiteX94" fmla="*/ 2851548 w 3910489"/>
                <a:gd name="connsiteY94" fmla="*/ 128832 h 2797493"/>
                <a:gd name="connsiteX95" fmla="*/ 2731913 w 3910489"/>
                <a:gd name="connsiteY95" fmla="*/ 73618 h 2797493"/>
                <a:gd name="connsiteX96" fmla="*/ 2667494 w 3910489"/>
                <a:gd name="connsiteY96" fmla="*/ 46011 h 2797493"/>
                <a:gd name="connsiteX97" fmla="*/ 2612278 w 3910489"/>
                <a:gd name="connsiteY97" fmla="*/ 36809 h 2797493"/>
                <a:gd name="connsiteX98" fmla="*/ 2584670 w 3910489"/>
                <a:gd name="connsiteY98" fmla="*/ 27607 h 2797493"/>
                <a:gd name="connsiteX99" fmla="*/ 2529454 w 3910489"/>
                <a:gd name="connsiteY99" fmla="*/ 18404 h 2797493"/>
                <a:gd name="connsiteX100" fmla="*/ 2455833 w 3910489"/>
                <a:gd name="connsiteY100" fmla="*/ 0 h 2797493"/>
                <a:gd name="connsiteX101" fmla="*/ 2234969 w 3910489"/>
                <a:gd name="connsiteY101" fmla="*/ 9202 h 2797493"/>
                <a:gd name="connsiteX102" fmla="*/ 2179753 w 3910489"/>
                <a:gd name="connsiteY102" fmla="*/ 27607 h 2797493"/>
                <a:gd name="connsiteX103" fmla="*/ 2142942 w 3910489"/>
                <a:gd name="connsiteY103" fmla="*/ 46011 h 2797493"/>
                <a:gd name="connsiteX0" fmla="*/ 2004902 w 3910489"/>
                <a:gd name="connsiteY0" fmla="*/ 92023 h 2797493"/>
                <a:gd name="connsiteX1" fmla="*/ 1958889 w 3910489"/>
                <a:gd name="connsiteY1" fmla="*/ 110427 h 2797493"/>
                <a:gd name="connsiteX2" fmla="*/ 1922078 w 3910489"/>
                <a:gd name="connsiteY2" fmla="*/ 138034 h 2797493"/>
                <a:gd name="connsiteX3" fmla="*/ 1802444 w 3910489"/>
                <a:gd name="connsiteY3" fmla="*/ 294473 h 2797493"/>
                <a:gd name="connsiteX4" fmla="*/ 1765633 w 3910489"/>
                <a:gd name="connsiteY4" fmla="*/ 386496 h 2797493"/>
                <a:gd name="connsiteX5" fmla="*/ 1756430 w 3910489"/>
                <a:gd name="connsiteY5" fmla="*/ 423305 h 2797493"/>
                <a:gd name="connsiteX6" fmla="*/ 1747228 w 3910489"/>
                <a:gd name="connsiteY6" fmla="*/ 450912 h 2797493"/>
                <a:gd name="connsiteX7" fmla="*/ 1756430 w 3910489"/>
                <a:gd name="connsiteY7" fmla="*/ 763789 h 2797493"/>
                <a:gd name="connsiteX8" fmla="*/ 1774836 w 3910489"/>
                <a:gd name="connsiteY8" fmla="*/ 800598 h 2797493"/>
                <a:gd name="connsiteX9" fmla="*/ 1784038 w 3910489"/>
                <a:gd name="connsiteY9" fmla="*/ 828205 h 2797493"/>
                <a:gd name="connsiteX10" fmla="*/ 1793241 w 3910489"/>
                <a:gd name="connsiteY10" fmla="*/ 947835 h 2797493"/>
                <a:gd name="connsiteX11" fmla="*/ 1802444 w 3910489"/>
                <a:gd name="connsiteY11" fmla="*/ 1012251 h 2797493"/>
                <a:gd name="connsiteX12" fmla="*/ 1793241 w 3910489"/>
                <a:gd name="connsiteY12" fmla="*/ 1159487 h 2797493"/>
                <a:gd name="connsiteX13" fmla="*/ 1774836 w 3910489"/>
                <a:gd name="connsiteY13" fmla="*/ 1187094 h 2797493"/>
                <a:gd name="connsiteX14" fmla="*/ 1728822 w 3910489"/>
                <a:gd name="connsiteY14" fmla="*/ 1223903 h 2797493"/>
                <a:gd name="connsiteX15" fmla="*/ 1682809 w 3910489"/>
                <a:gd name="connsiteY15" fmla="*/ 1260712 h 2797493"/>
                <a:gd name="connsiteX16" fmla="*/ 1645998 w 3910489"/>
                <a:gd name="connsiteY16" fmla="*/ 1288319 h 2797493"/>
                <a:gd name="connsiteX17" fmla="*/ 1553972 w 3910489"/>
                <a:gd name="connsiteY17" fmla="*/ 1306724 h 2797493"/>
                <a:gd name="connsiteX18" fmla="*/ 1379121 w 3910489"/>
                <a:gd name="connsiteY18" fmla="*/ 1325128 h 2797493"/>
                <a:gd name="connsiteX19" fmla="*/ 1342310 w 3910489"/>
                <a:gd name="connsiteY19" fmla="*/ 1334331 h 2797493"/>
                <a:gd name="connsiteX20" fmla="*/ 1259486 w 3910489"/>
                <a:gd name="connsiteY20" fmla="*/ 1352735 h 2797493"/>
                <a:gd name="connsiteX21" fmla="*/ 1222676 w 3910489"/>
                <a:gd name="connsiteY21" fmla="*/ 1361937 h 2797493"/>
                <a:gd name="connsiteX22" fmla="*/ 1149054 w 3910489"/>
                <a:gd name="connsiteY22" fmla="*/ 1398747 h 2797493"/>
                <a:gd name="connsiteX23" fmla="*/ 1121446 w 3910489"/>
                <a:gd name="connsiteY23" fmla="*/ 1407949 h 2797493"/>
                <a:gd name="connsiteX24" fmla="*/ 1066230 w 3910489"/>
                <a:gd name="connsiteY24" fmla="*/ 1435556 h 2797493"/>
                <a:gd name="connsiteX25" fmla="*/ 578489 w 3910489"/>
                <a:gd name="connsiteY25" fmla="*/ 1205498 h 2797493"/>
                <a:gd name="connsiteX26" fmla="*/ 311102 w 3910489"/>
                <a:gd name="connsiteY26" fmla="*/ 1215037 h 2797493"/>
                <a:gd name="connsiteX27" fmla="*/ 164370 w 3910489"/>
                <a:gd name="connsiteY27" fmla="*/ 1279116 h 2797493"/>
                <a:gd name="connsiteX28" fmla="*/ 109153 w 3910489"/>
                <a:gd name="connsiteY28" fmla="*/ 1334330 h 2797493"/>
                <a:gd name="connsiteX29" fmla="*/ 59526 w 3910489"/>
                <a:gd name="connsiteY29" fmla="*/ 1614909 h 2797493"/>
                <a:gd name="connsiteX30" fmla="*/ 90748 w 3910489"/>
                <a:gd name="connsiteY30" fmla="*/ 1720826 h 2797493"/>
                <a:gd name="connsiteX31" fmla="*/ 2683 w 3910489"/>
                <a:gd name="connsiteY31" fmla="*/ 1924284 h 2797493"/>
                <a:gd name="connsiteX32" fmla="*/ 35532 w 3910489"/>
                <a:gd name="connsiteY32" fmla="*/ 2098120 h 2797493"/>
                <a:gd name="connsiteX33" fmla="*/ 163014 w 3910489"/>
                <a:gd name="connsiteY33" fmla="*/ 2346246 h 2797493"/>
                <a:gd name="connsiteX34" fmla="*/ 252847 w 3910489"/>
                <a:gd name="connsiteY34" fmla="*/ 2412183 h 2797493"/>
                <a:gd name="connsiteX35" fmla="*/ 550881 w 3910489"/>
                <a:gd name="connsiteY35" fmla="*/ 2549032 h 2797493"/>
                <a:gd name="connsiteX36" fmla="*/ 661313 w 3910489"/>
                <a:gd name="connsiteY36" fmla="*/ 2659459 h 2797493"/>
                <a:gd name="connsiteX37" fmla="*/ 688921 w 3910489"/>
                <a:gd name="connsiteY37" fmla="*/ 2677864 h 2797493"/>
                <a:gd name="connsiteX38" fmla="*/ 716529 w 3910489"/>
                <a:gd name="connsiteY38" fmla="*/ 2687066 h 2797493"/>
                <a:gd name="connsiteX39" fmla="*/ 808556 w 3910489"/>
                <a:gd name="connsiteY39" fmla="*/ 2733077 h 2797493"/>
                <a:gd name="connsiteX40" fmla="*/ 863772 w 3910489"/>
                <a:gd name="connsiteY40" fmla="*/ 2760684 h 2797493"/>
                <a:gd name="connsiteX41" fmla="*/ 974204 w 3910489"/>
                <a:gd name="connsiteY41" fmla="*/ 2769886 h 2797493"/>
                <a:gd name="connsiteX42" fmla="*/ 1057028 w 3910489"/>
                <a:gd name="connsiteY42" fmla="*/ 2788291 h 2797493"/>
                <a:gd name="connsiteX43" fmla="*/ 1149054 w 3910489"/>
                <a:gd name="connsiteY43" fmla="*/ 2797493 h 2797493"/>
                <a:gd name="connsiteX44" fmla="*/ 1931281 w 3910489"/>
                <a:gd name="connsiteY44" fmla="*/ 2788291 h 2797493"/>
                <a:gd name="connsiteX45" fmla="*/ 2474238 w 3910489"/>
                <a:gd name="connsiteY45" fmla="*/ 2769886 h 2797493"/>
                <a:gd name="connsiteX46" fmla="*/ 2750318 w 3910489"/>
                <a:gd name="connsiteY46" fmla="*/ 2742280 h 2797493"/>
                <a:gd name="connsiteX47" fmla="*/ 2796332 w 3910489"/>
                <a:gd name="connsiteY47" fmla="*/ 2733077 h 2797493"/>
                <a:gd name="connsiteX48" fmla="*/ 2934372 w 3910489"/>
                <a:gd name="connsiteY48" fmla="*/ 2677864 h 2797493"/>
                <a:gd name="connsiteX49" fmla="*/ 2980385 w 3910489"/>
                <a:gd name="connsiteY49" fmla="*/ 2659459 h 2797493"/>
                <a:gd name="connsiteX50" fmla="*/ 3063209 w 3910489"/>
                <a:gd name="connsiteY50" fmla="*/ 2641054 h 2797493"/>
                <a:gd name="connsiteX51" fmla="*/ 3090817 w 3910489"/>
                <a:gd name="connsiteY51" fmla="*/ 2631852 h 2797493"/>
                <a:gd name="connsiteX52" fmla="*/ 3136831 w 3910489"/>
                <a:gd name="connsiteY52" fmla="*/ 2622650 h 2797493"/>
                <a:gd name="connsiteX53" fmla="*/ 3219655 w 3910489"/>
                <a:gd name="connsiteY53" fmla="*/ 2567436 h 2797493"/>
                <a:gd name="connsiteX54" fmla="*/ 3247263 w 3910489"/>
                <a:gd name="connsiteY54" fmla="*/ 2549032 h 2797493"/>
                <a:gd name="connsiteX55" fmla="*/ 3274871 w 3910489"/>
                <a:gd name="connsiteY55" fmla="*/ 2539829 h 2797493"/>
                <a:gd name="connsiteX56" fmla="*/ 3339289 w 3910489"/>
                <a:gd name="connsiteY56" fmla="*/ 2493818 h 2797493"/>
                <a:gd name="connsiteX57" fmla="*/ 3431316 w 3910489"/>
                <a:gd name="connsiteY57" fmla="*/ 2392593 h 2797493"/>
                <a:gd name="connsiteX58" fmla="*/ 3523343 w 3910489"/>
                <a:gd name="connsiteY58" fmla="*/ 2291368 h 2797493"/>
                <a:gd name="connsiteX59" fmla="*/ 3587761 w 3910489"/>
                <a:gd name="connsiteY59" fmla="*/ 2208547 h 2797493"/>
                <a:gd name="connsiteX60" fmla="*/ 3633775 w 3910489"/>
                <a:gd name="connsiteY60" fmla="*/ 2153334 h 2797493"/>
                <a:gd name="connsiteX61" fmla="*/ 3642977 w 3910489"/>
                <a:gd name="connsiteY61" fmla="*/ 2116524 h 2797493"/>
                <a:gd name="connsiteX62" fmla="*/ 3661383 w 3910489"/>
                <a:gd name="connsiteY62" fmla="*/ 2079715 h 2797493"/>
                <a:gd name="connsiteX63" fmla="*/ 3670585 w 3910489"/>
                <a:gd name="connsiteY63" fmla="*/ 2052108 h 2797493"/>
                <a:gd name="connsiteX64" fmla="*/ 3698193 w 3910489"/>
                <a:gd name="connsiteY64" fmla="*/ 2015299 h 2797493"/>
                <a:gd name="connsiteX65" fmla="*/ 3735004 w 3910489"/>
                <a:gd name="connsiteY65" fmla="*/ 1877265 h 2797493"/>
                <a:gd name="connsiteX66" fmla="*/ 3753409 w 3910489"/>
                <a:gd name="connsiteY66" fmla="*/ 1822051 h 2797493"/>
                <a:gd name="connsiteX67" fmla="*/ 3781017 w 3910489"/>
                <a:gd name="connsiteY67" fmla="*/ 1776040 h 2797493"/>
                <a:gd name="connsiteX68" fmla="*/ 3817828 w 3910489"/>
                <a:gd name="connsiteY68" fmla="*/ 1674815 h 2797493"/>
                <a:gd name="connsiteX69" fmla="*/ 3836233 w 3910489"/>
                <a:gd name="connsiteY69" fmla="*/ 1628804 h 2797493"/>
                <a:gd name="connsiteX70" fmla="*/ 3882247 w 3910489"/>
                <a:gd name="connsiteY70" fmla="*/ 1564388 h 2797493"/>
                <a:gd name="connsiteX71" fmla="*/ 3891449 w 3910489"/>
                <a:gd name="connsiteY71" fmla="*/ 1527578 h 2797493"/>
                <a:gd name="connsiteX72" fmla="*/ 3909855 w 3910489"/>
                <a:gd name="connsiteY72" fmla="*/ 1472365 h 2797493"/>
                <a:gd name="connsiteX73" fmla="*/ 3900652 w 3910489"/>
                <a:gd name="connsiteY73" fmla="*/ 1058262 h 2797493"/>
                <a:gd name="connsiteX74" fmla="*/ 3863841 w 3910489"/>
                <a:gd name="connsiteY74" fmla="*/ 957037 h 2797493"/>
                <a:gd name="connsiteX75" fmla="*/ 3854639 w 3910489"/>
                <a:gd name="connsiteY75" fmla="*/ 920228 h 2797493"/>
                <a:gd name="connsiteX76" fmla="*/ 3827031 w 3910489"/>
                <a:gd name="connsiteY76" fmla="*/ 846610 h 2797493"/>
                <a:gd name="connsiteX77" fmla="*/ 3799423 w 3910489"/>
                <a:gd name="connsiteY77" fmla="*/ 800598 h 2797493"/>
                <a:gd name="connsiteX78" fmla="*/ 3725801 w 3910489"/>
                <a:gd name="connsiteY78" fmla="*/ 680969 h 2797493"/>
                <a:gd name="connsiteX79" fmla="*/ 3688991 w 3910489"/>
                <a:gd name="connsiteY79" fmla="*/ 607350 h 2797493"/>
                <a:gd name="connsiteX80" fmla="*/ 3633775 w 3910489"/>
                <a:gd name="connsiteY80" fmla="*/ 533732 h 2797493"/>
                <a:gd name="connsiteX81" fmla="*/ 3606167 w 3910489"/>
                <a:gd name="connsiteY81" fmla="*/ 487721 h 2797493"/>
                <a:gd name="connsiteX82" fmla="*/ 3560153 w 3910489"/>
                <a:gd name="connsiteY82" fmla="*/ 450912 h 2797493"/>
                <a:gd name="connsiteX83" fmla="*/ 3532545 w 3910489"/>
                <a:gd name="connsiteY83" fmla="*/ 423305 h 2797493"/>
                <a:gd name="connsiteX84" fmla="*/ 3486532 w 3910489"/>
                <a:gd name="connsiteY84" fmla="*/ 368091 h 2797493"/>
                <a:gd name="connsiteX85" fmla="*/ 3449721 w 3910489"/>
                <a:gd name="connsiteY85" fmla="*/ 340484 h 2797493"/>
                <a:gd name="connsiteX86" fmla="*/ 3339289 w 3910489"/>
                <a:gd name="connsiteY86" fmla="*/ 276068 h 2797493"/>
                <a:gd name="connsiteX87" fmla="*/ 3311681 w 3910489"/>
                <a:gd name="connsiteY87" fmla="*/ 266866 h 2797493"/>
                <a:gd name="connsiteX88" fmla="*/ 3182844 w 3910489"/>
                <a:gd name="connsiteY88" fmla="*/ 220855 h 2797493"/>
                <a:gd name="connsiteX89" fmla="*/ 3118425 w 3910489"/>
                <a:gd name="connsiteY89" fmla="*/ 202450 h 2797493"/>
                <a:gd name="connsiteX90" fmla="*/ 3026399 w 3910489"/>
                <a:gd name="connsiteY90" fmla="*/ 184045 h 2797493"/>
                <a:gd name="connsiteX91" fmla="*/ 2989588 w 3910489"/>
                <a:gd name="connsiteY91" fmla="*/ 174843 h 2797493"/>
                <a:gd name="connsiteX92" fmla="*/ 2961980 w 3910489"/>
                <a:gd name="connsiteY92" fmla="*/ 156439 h 2797493"/>
                <a:gd name="connsiteX93" fmla="*/ 2851548 w 3910489"/>
                <a:gd name="connsiteY93" fmla="*/ 128832 h 2797493"/>
                <a:gd name="connsiteX94" fmla="*/ 2731913 w 3910489"/>
                <a:gd name="connsiteY94" fmla="*/ 73618 h 2797493"/>
                <a:gd name="connsiteX95" fmla="*/ 2667494 w 3910489"/>
                <a:gd name="connsiteY95" fmla="*/ 46011 h 2797493"/>
                <a:gd name="connsiteX96" fmla="*/ 2612278 w 3910489"/>
                <a:gd name="connsiteY96" fmla="*/ 36809 h 2797493"/>
                <a:gd name="connsiteX97" fmla="*/ 2584670 w 3910489"/>
                <a:gd name="connsiteY97" fmla="*/ 27607 h 2797493"/>
                <a:gd name="connsiteX98" fmla="*/ 2529454 w 3910489"/>
                <a:gd name="connsiteY98" fmla="*/ 18404 h 2797493"/>
                <a:gd name="connsiteX99" fmla="*/ 2455833 w 3910489"/>
                <a:gd name="connsiteY99" fmla="*/ 0 h 2797493"/>
                <a:gd name="connsiteX100" fmla="*/ 2234969 w 3910489"/>
                <a:gd name="connsiteY100" fmla="*/ 9202 h 2797493"/>
                <a:gd name="connsiteX101" fmla="*/ 2179753 w 3910489"/>
                <a:gd name="connsiteY101" fmla="*/ 27607 h 2797493"/>
                <a:gd name="connsiteX102" fmla="*/ 2142942 w 3910489"/>
                <a:gd name="connsiteY102" fmla="*/ 46011 h 2797493"/>
                <a:gd name="connsiteX0" fmla="*/ 2004902 w 3910489"/>
                <a:gd name="connsiteY0" fmla="*/ 92023 h 2797493"/>
                <a:gd name="connsiteX1" fmla="*/ 1958889 w 3910489"/>
                <a:gd name="connsiteY1" fmla="*/ 110427 h 2797493"/>
                <a:gd name="connsiteX2" fmla="*/ 1922078 w 3910489"/>
                <a:gd name="connsiteY2" fmla="*/ 138034 h 2797493"/>
                <a:gd name="connsiteX3" fmla="*/ 1802444 w 3910489"/>
                <a:gd name="connsiteY3" fmla="*/ 294473 h 2797493"/>
                <a:gd name="connsiteX4" fmla="*/ 1765633 w 3910489"/>
                <a:gd name="connsiteY4" fmla="*/ 386496 h 2797493"/>
                <a:gd name="connsiteX5" fmla="*/ 1756430 w 3910489"/>
                <a:gd name="connsiteY5" fmla="*/ 423305 h 2797493"/>
                <a:gd name="connsiteX6" fmla="*/ 1747228 w 3910489"/>
                <a:gd name="connsiteY6" fmla="*/ 450912 h 2797493"/>
                <a:gd name="connsiteX7" fmla="*/ 1756430 w 3910489"/>
                <a:gd name="connsiteY7" fmla="*/ 763789 h 2797493"/>
                <a:gd name="connsiteX8" fmla="*/ 1774836 w 3910489"/>
                <a:gd name="connsiteY8" fmla="*/ 800598 h 2797493"/>
                <a:gd name="connsiteX9" fmla="*/ 1784038 w 3910489"/>
                <a:gd name="connsiteY9" fmla="*/ 828205 h 2797493"/>
                <a:gd name="connsiteX10" fmla="*/ 1793241 w 3910489"/>
                <a:gd name="connsiteY10" fmla="*/ 947835 h 2797493"/>
                <a:gd name="connsiteX11" fmla="*/ 1802444 w 3910489"/>
                <a:gd name="connsiteY11" fmla="*/ 1012251 h 2797493"/>
                <a:gd name="connsiteX12" fmla="*/ 1793241 w 3910489"/>
                <a:gd name="connsiteY12" fmla="*/ 1159487 h 2797493"/>
                <a:gd name="connsiteX13" fmla="*/ 1774836 w 3910489"/>
                <a:gd name="connsiteY13" fmla="*/ 1187094 h 2797493"/>
                <a:gd name="connsiteX14" fmla="*/ 1728822 w 3910489"/>
                <a:gd name="connsiteY14" fmla="*/ 1223903 h 2797493"/>
                <a:gd name="connsiteX15" fmla="*/ 1682809 w 3910489"/>
                <a:gd name="connsiteY15" fmla="*/ 1260712 h 2797493"/>
                <a:gd name="connsiteX16" fmla="*/ 1645998 w 3910489"/>
                <a:gd name="connsiteY16" fmla="*/ 1288319 h 2797493"/>
                <a:gd name="connsiteX17" fmla="*/ 1553972 w 3910489"/>
                <a:gd name="connsiteY17" fmla="*/ 1306724 h 2797493"/>
                <a:gd name="connsiteX18" fmla="*/ 1379121 w 3910489"/>
                <a:gd name="connsiteY18" fmla="*/ 1325128 h 2797493"/>
                <a:gd name="connsiteX19" fmla="*/ 1342310 w 3910489"/>
                <a:gd name="connsiteY19" fmla="*/ 1334331 h 2797493"/>
                <a:gd name="connsiteX20" fmla="*/ 1259486 w 3910489"/>
                <a:gd name="connsiteY20" fmla="*/ 1352735 h 2797493"/>
                <a:gd name="connsiteX21" fmla="*/ 1222676 w 3910489"/>
                <a:gd name="connsiteY21" fmla="*/ 1361937 h 2797493"/>
                <a:gd name="connsiteX22" fmla="*/ 1149054 w 3910489"/>
                <a:gd name="connsiteY22" fmla="*/ 1398747 h 2797493"/>
                <a:gd name="connsiteX23" fmla="*/ 1121446 w 3910489"/>
                <a:gd name="connsiteY23" fmla="*/ 1407949 h 2797493"/>
                <a:gd name="connsiteX24" fmla="*/ 1066230 w 3910489"/>
                <a:gd name="connsiteY24" fmla="*/ 1435556 h 2797493"/>
                <a:gd name="connsiteX25" fmla="*/ 578489 w 3910489"/>
                <a:gd name="connsiteY25" fmla="*/ 1205498 h 2797493"/>
                <a:gd name="connsiteX26" fmla="*/ 311102 w 3910489"/>
                <a:gd name="connsiteY26" fmla="*/ 1215037 h 2797493"/>
                <a:gd name="connsiteX27" fmla="*/ 164370 w 3910489"/>
                <a:gd name="connsiteY27" fmla="*/ 1279116 h 2797493"/>
                <a:gd name="connsiteX28" fmla="*/ 109153 w 3910489"/>
                <a:gd name="connsiteY28" fmla="*/ 1334330 h 2797493"/>
                <a:gd name="connsiteX29" fmla="*/ 59526 w 3910489"/>
                <a:gd name="connsiteY29" fmla="*/ 1614909 h 2797493"/>
                <a:gd name="connsiteX30" fmla="*/ 90748 w 3910489"/>
                <a:gd name="connsiteY30" fmla="*/ 1720826 h 2797493"/>
                <a:gd name="connsiteX31" fmla="*/ 2683 w 3910489"/>
                <a:gd name="connsiteY31" fmla="*/ 1924284 h 2797493"/>
                <a:gd name="connsiteX32" fmla="*/ 35532 w 3910489"/>
                <a:gd name="connsiteY32" fmla="*/ 2098120 h 2797493"/>
                <a:gd name="connsiteX33" fmla="*/ 163014 w 3910489"/>
                <a:gd name="connsiteY33" fmla="*/ 2346246 h 2797493"/>
                <a:gd name="connsiteX34" fmla="*/ 252847 w 3910489"/>
                <a:gd name="connsiteY34" fmla="*/ 2412183 h 2797493"/>
                <a:gd name="connsiteX35" fmla="*/ 533404 w 3910489"/>
                <a:gd name="connsiteY35" fmla="*/ 2601461 h 2797493"/>
                <a:gd name="connsiteX36" fmla="*/ 661313 w 3910489"/>
                <a:gd name="connsiteY36" fmla="*/ 2659459 h 2797493"/>
                <a:gd name="connsiteX37" fmla="*/ 688921 w 3910489"/>
                <a:gd name="connsiteY37" fmla="*/ 2677864 h 2797493"/>
                <a:gd name="connsiteX38" fmla="*/ 716529 w 3910489"/>
                <a:gd name="connsiteY38" fmla="*/ 2687066 h 2797493"/>
                <a:gd name="connsiteX39" fmla="*/ 808556 w 3910489"/>
                <a:gd name="connsiteY39" fmla="*/ 2733077 h 2797493"/>
                <a:gd name="connsiteX40" fmla="*/ 863772 w 3910489"/>
                <a:gd name="connsiteY40" fmla="*/ 2760684 h 2797493"/>
                <a:gd name="connsiteX41" fmla="*/ 974204 w 3910489"/>
                <a:gd name="connsiteY41" fmla="*/ 2769886 h 2797493"/>
                <a:gd name="connsiteX42" fmla="*/ 1057028 w 3910489"/>
                <a:gd name="connsiteY42" fmla="*/ 2788291 h 2797493"/>
                <a:gd name="connsiteX43" fmla="*/ 1149054 w 3910489"/>
                <a:gd name="connsiteY43" fmla="*/ 2797493 h 2797493"/>
                <a:gd name="connsiteX44" fmla="*/ 1931281 w 3910489"/>
                <a:gd name="connsiteY44" fmla="*/ 2788291 h 2797493"/>
                <a:gd name="connsiteX45" fmla="*/ 2474238 w 3910489"/>
                <a:gd name="connsiteY45" fmla="*/ 2769886 h 2797493"/>
                <a:gd name="connsiteX46" fmla="*/ 2750318 w 3910489"/>
                <a:gd name="connsiteY46" fmla="*/ 2742280 h 2797493"/>
                <a:gd name="connsiteX47" fmla="*/ 2796332 w 3910489"/>
                <a:gd name="connsiteY47" fmla="*/ 2733077 h 2797493"/>
                <a:gd name="connsiteX48" fmla="*/ 2934372 w 3910489"/>
                <a:gd name="connsiteY48" fmla="*/ 2677864 h 2797493"/>
                <a:gd name="connsiteX49" fmla="*/ 2980385 w 3910489"/>
                <a:gd name="connsiteY49" fmla="*/ 2659459 h 2797493"/>
                <a:gd name="connsiteX50" fmla="*/ 3063209 w 3910489"/>
                <a:gd name="connsiteY50" fmla="*/ 2641054 h 2797493"/>
                <a:gd name="connsiteX51" fmla="*/ 3090817 w 3910489"/>
                <a:gd name="connsiteY51" fmla="*/ 2631852 h 2797493"/>
                <a:gd name="connsiteX52" fmla="*/ 3136831 w 3910489"/>
                <a:gd name="connsiteY52" fmla="*/ 2622650 h 2797493"/>
                <a:gd name="connsiteX53" fmla="*/ 3219655 w 3910489"/>
                <a:gd name="connsiteY53" fmla="*/ 2567436 h 2797493"/>
                <a:gd name="connsiteX54" fmla="*/ 3247263 w 3910489"/>
                <a:gd name="connsiteY54" fmla="*/ 2549032 h 2797493"/>
                <a:gd name="connsiteX55" fmla="*/ 3274871 w 3910489"/>
                <a:gd name="connsiteY55" fmla="*/ 2539829 h 2797493"/>
                <a:gd name="connsiteX56" fmla="*/ 3339289 w 3910489"/>
                <a:gd name="connsiteY56" fmla="*/ 2493818 h 2797493"/>
                <a:gd name="connsiteX57" fmla="*/ 3431316 w 3910489"/>
                <a:gd name="connsiteY57" fmla="*/ 2392593 h 2797493"/>
                <a:gd name="connsiteX58" fmla="*/ 3523343 w 3910489"/>
                <a:gd name="connsiteY58" fmla="*/ 2291368 h 2797493"/>
                <a:gd name="connsiteX59" fmla="*/ 3587761 w 3910489"/>
                <a:gd name="connsiteY59" fmla="*/ 2208547 h 2797493"/>
                <a:gd name="connsiteX60" fmla="*/ 3633775 w 3910489"/>
                <a:gd name="connsiteY60" fmla="*/ 2153334 h 2797493"/>
                <a:gd name="connsiteX61" fmla="*/ 3642977 w 3910489"/>
                <a:gd name="connsiteY61" fmla="*/ 2116524 h 2797493"/>
                <a:gd name="connsiteX62" fmla="*/ 3661383 w 3910489"/>
                <a:gd name="connsiteY62" fmla="*/ 2079715 h 2797493"/>
                <a:gd name="connsiteX63" fmla="*/ 3670585 w 3910489"/>
                <a:gd name="connsiteY63" fmla="*/ 2052108 h 2797493"/>
                <a:gd name="connsiteX64" fmla="*/ 3698193 w 3910489"/>
                <a:gd name="connsiteY64" fmla="*/ 2015299 h 2797493"/>
                <a:gd name="connsiteX65" fmla="*/ 3735004 w 3910489"/>
                <a:gd name="connsiteY65" fmla="*/ 1877265 h 2797493"/>
                <a:gd name="connsiteX66" fmla="*/ 3753409 w 3910489"/>
                <a:gd name="connsiteY66" fmla="*/ 1822051 h 2797493"/>
                <a:gd name="connsiteX67" fmla="*/ 3781017 w 3910489"/>
                <a:gd name="connsiteY67" fmla="*/ 1776040 h 2797493"/>
                <a:gd name="connsiteX68" fmla="*/ 3817828 w 3910489"/>
                <a:gd name="connsiteY68" fmla="*/ 1674815 h 2797493"/>
                <a:gd name="connsiteX69" fmla="*/ 3836233 w 3910489"/>
                <a:gd name="connsiteY69" fmla="*/ 1628804 h 2797493"/>
                <a:gd name="connsiteX70" fmla="*/ 3882247 w 3910489"/>
                <a:gd name="connsiteY70" fmla="*/ 1564388 h 2797493"/>
                <a:gd name="connsiteX71" fmla="*/ 3891449 w 3910489"/>
                <a:gd name="connsiteY71" fmla="*/ 1527578 h 2797493"/>
                <a:gd name="connsiteX72" fmla="*/ 3909855 w 3910489"/>
                <a:gd name="connsiteY72" fmla="*/ 1472365 h 2797493"/>
                <a:gd name="connsiteX73" fmla="*/ 3900652 w 3910489"/>
                <a:gd name="connsiteY73" fmla="*/ 1058262 h 2797493"/>
                <a:gd name="connsiteX74" fmla="*/ 3863841 w 3910489"/>
                <a:gd name="connsiteY74" fmla="*/ 957037 h 2797493"/>
                <a:gd name="connsiteX75" fmla="*/ 3854639 w 3910489"/>
                <a:gd name="connsiteY75" fmla="*/ 920228 h 2797493"/>
                <a:gd name="connsiteX76" fmla="*/ 3827031 w 3910489"/>
                <a:gd name="connsiteY76" fmla="*/ 846610 h 2797493"/>
                <a:gd name="connsiteX77" fmla="*/ 3799423 w 3910489"/>
                <a:gd name="connsiteY77" fmla="*/ 800598 h 2797493"/>
                <a:gd name="connsiteX78" fmla="*/ 3725801 w 3910489"/>
                <a:gd name="connsiteY78" fmla="*/ 680969 h 2797493"/>
                <a:gd name="connsiteX79" fmla="*/ 3688991 w 3910489"/>
                <a:gd name="connsiteY79" fmla="*/ 607350 h 2797493"/>
                <a:gd name="connsiteX80" fmla="*/ 3633775 w 3910489"/>
                <a:gd name="connsiteY80" fmla="*/ 533732 h 2797493"/>
                <a:gd name="connsiteX81" fmla="*/ 3606167 w 3910489"/>
                <a:gd name="connsiteY81" fmla="*/ 487721 h 2797493"/>
                <a:gd name="connsiteX82" fmla="*/ 3560153 w 3910489"/>
                <a:gd name="connsiteY82" fmla="*/ 450912 h 2797493"/>
                <a:gd name="connsiteX83" fmla="*/ 3532545 w 3910489"/>
                <a:gd name="connsiteY83" fmla="*/ 423305 h 2797493"/>
                <a:gd name="connsiteX84" fmla="*/ 3486532 w 3910489"/>
                <a:gd name="connsiteY84" fmla="*/ 368091 h 2797493"/>
                <a:gd name="connsiteX85" fmla="*/ 3449721 w 3910489"/>
                <a:gd name="connsiteY85" fmla="*/ 340484 h 2797493"/>
                <a:gd name="connsiteX86" fmla="*/ 3339289 w 3910489"/>
                <a:gd name="connsiteY86" fmla="*/ 276068 h 2797493"/>
                <a:gd name="connsiteX87" fmla="*/ 3311681 w 3910489"/>
                <a:gd name="connsiteY87" fmla="*/ 266866 h 2797493"/>
                <a:gd name="connsiteX88" fmla="*/ 3182844 w 3910489"/>
                <a:gd name="connsiteY88" fmla="*/ 220855 h 2797493"/>
                <a:gd name="connsiteX89" fmla="*/ 3118425 w 3910489"/>
                <a:gd name="connsiteY89" fmla="*/ 202450 h 2797493"/>
                <a:gd name="connsiteX90" fmla="*/ 3026399 w 3910489"/>
                <a:gd name="connsiteY90" fmla="*/ 184045 h 2797493"/>
                <a:gd name="connsiteX91" fmla="*/ 2989588 w 3910489"/>
                <a:gd name="connsiteY91" fmla="*/ 174843 h 2797493"/>
                <a:gd name="connsiteX92" fmla="*/ 2961980 w 3910489"/>
                <a:gd name="connsiteY92" fmla="*/ 156439 h 2797493"/>
                <a:gd name="connsiteX93" fmla="*/ 2851548 w 3910489"/>
                <a:gd name="connsiteY93" fmla="*/ 128832 h 2797493"/>
                <a:gd name="connsiteX94" fmla="*/ 2731913 w 3910489"/>
                <a:gd name="connsiteY94" fmla="*/ 73618 h 2797493"/>
                <a:gd name="connsiteX95" fmla="*/ 2667494 w 3910489"/>
                <a:gd name="connsiteY95" fmla="*/ 46011 h 2797493"/>
                <a:gd name="connsiteX96" fmla="*/ 2612278 w 3910489"/>
                <a:gd name="connsiteY96" fmla="*/ 36809 h 2797493"/>
                <a:gd name="connsiteX97" fmla="*/ 2584670 w 3910489"/>
                <a:gd name="connsiteY97" fmla="*/ 27607 h 2797493"/>
                <a:gd name="connsiteX98" fmla="*/ 2529454 w 3910489"/>
                <a:gd name="connsiteY98" fmla="*/ 18404 h 2797493"/>
                <a:gd name="connsiteX99" fmla="*/ 2455833 w 3910489"/>
                <a:gd name="connsiteY99" fmla="*/ 0 h 2797493"/>
                <a:gd name="connsiteX100" fmla="*/ 2234969 w 3910489"/>
                <a:gd name="connsiteY100" fmla="*/ 9202 h 2797493"/>
                <a:gd name="connsiteX101" fmla="*/ 2179753 w 3910489"/>
                <a:gd name="connsiteY101" fmla="*/ 27607 h 2797493"/>
                <a:gd name="connsiteX102" fmla="*/ 2142942 w 3910489"/>
                <a:gd name="connsiteY102" fmla="*/ 46011 h 279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3910489" h="2797493">
                  <a:moveTo>
                    <a:pt x="2004902" y="92023"/>
                  </a:moveTo>
                  <a:cubicBezTo>
                    <a:pt x="1989564" y="98158"/>
                    <a:pt x="1973329" y="102405"/>
                    <a:pt x="1958889" y="110427"/>
                  </a:cubicBezTo>
                  <a:cubicBezTo>
                    <a:pt x="1945481" y="117875"/>
                    <a:pt x="1932568" y="126845"/>
                    <a:pt x="1922078" y="138034"/>
                  </a:cubicBezTo>
                  <a:cubicBezTo>
                    <a:pt x="1825570" y="240971"/>
                    <a:pt x="1840644" y="218075"/>
                    <a:pt x="1802444" y="294473"/>
                  </a:cubicBezTo>
                  <a:cubicBezTo>
                    <a:pt x="1783119" y="391090"/>
                    <a:pt x="1808852" y="289258"/>
                    <a:pt x="1765633" y="386496"/>
                  </a:cubicBezTo>
                  <a:cubicBezTo>
                    <a:pt x="1760496" y="398053"/>
                    <a:pt x="1759905" y="411144"/>
                    <a:pt x="1756430" y="423305"/>
                  </a:cubicBezTo>
                  <a:cubicBezTo>
                    <a:pt x="1753765" y="432632"/>
                    <a:pt x="1750295" y="441710"/>
                    <a:pt x="1747228" y="450912"/>
                  </a:cubicBezTo>
                  <a:cubicBezTo>
                    <a:pt x="1730330" y="586083"/>
                    <a:pt x="1728924" y="557503"/>
                    <a:pt x="1756430" y="763789"/>
                  </a:cubicBezTo>
                  <a:cubicBezTo>
                    <a:pt x="1758243" y="777387"/>
                    <a:pt x="1769432" y="787989"/>
                    <a:pt x="1774836" y="800598"/>
                  </a:cubicBezTo>
                  <a:cubicBezTo>
                    <a:pt x="1778657" y="809514"/>
                    <a:pt x="1780971" y="819003"/>
                    <a:pt x="1784038" y="828205"/>
                  </a:cubicBezTo>
                  <a:cubicBezTo>
                    <a:pt x="1787106" y="868082"/>
                    <a:pt x="1789261" y="908039"/>
                    <a:pt x="1793241" y="947835"/>
                  </a:cubicBezTo>
                  <a:cubicBezTo>
                    <a:pt x="1795399" y="969417"/>
                    <a:pt x="1802444" y="990561"/>
                    <a:pt x="1802444" y="1012251"/>
                  </a:cubicBezTo>
                  <a:cubicBezTo>
                    <a:pt x="1802444" y="1061425"/>
                    <a:pt x="1800911" y="1110914"/>
                    <a:pt x="1793241" y="1159487"/>
                  </a:cubicBezTo>
                  <a:cubicBezTo>
                    <a:pt x="1791516" y="1170412"/>
                    <a:pt x="1781745" y="1178458"/>
                    <a:pt x="1774836" y="1187094"/>
                  </a:cubicBezTo>
                  <a:cubicBezTo>
                    <a:pt x="1759850" y="1205826"/>
                    <a:pt x="1749321" y="1210238"/>
                    <a:pt x="1728822" y="1223903"/>
                  </a:cubicBezTo>
                  <a:cubicBezTo>
                    <a:pt x="1693898" y="1276288"/>
                    <a:pt x="1730679" y="1233359"/>
                    <a:pt x="1682809" y="1260712"/>
                  </a:cubicBezTo>
                  <a:cubicBezTo>
                    <a:pt x="1669492" y="1268321"/>
                    <a:pt x="1659315" y="1280710"/>
                    <a:pt x="1645998" y="1288319"/>
                  </a:cubicBezTo>
                  <a:cubicBezTo>
                    <a:pt x="1624584" y="1300555"/>
                    <a:pt x="1568130" y="1304701"/>
                    <a:pt x="1553972" y="1306724"/>
                  </a:cubicBezTo>
                  <a:cubicBezTo>
                    <a:pt x="1474735" y="1333134"/>
                    <a:pt x="1561270" y="1306914"/>
                    <a:pt x="1379121" y="1325128"/>
                  </a:cubicBezTo>
                  <a:cubicBezTo>
                    <a:pt x="1366536" y="1326386"/>
                    <a:pt x="1354634" y="1331487"/>
                    <a:pt x="1342310" y="1334331"/>
                  </a:cubicBezTo>
                  <a:lnTo>
                    <a:pt x="1259486" y="1352735"/>
                  </a:lnTo>
                  <a:cubicBezTo>
                    <a:pt x="1247162" y="1355579"/>
                    <a:pt x="1234675" y="1357938"/>
                    <a:pt x="1222676" y="1361937"/>
                  </a:cubicBezTo>
                  <a:cubicBezTo>
                    <a:pt x="1127137" y="1393782"/>
                    <a:pt x="1216690" y="1364930"/>
                    <a:pt x="1149054" y="1398747"/>
                  </a:cubicBezTo>
                  <a:cubicBezTo>
                    <a:pt x="1140378" y="1403085"/>
                    <a:pt x="1130310" y="1404009"/>
                    <a:pt x="1121446" y="1407949"/>
                  </a:cubicBezTo>
                  <a:cubicBezTo>
                    <a:pt x="1102642" y="1416306"/>
                    <a:pt x="1156723" y="1469298"/>
                    <a:pt x="1066230" y="1435556"/>
                  </a:cubicBezTo>
                  <a:cubicBezTo>
                    <a:pt x="975737" y="1401814"/>
                    <a:pt x="704344" y="1242251"/>
                    <a:pt x="578489" y="1205498"/>
                  </a:cubicBezTo>
                  <a:cubicBezTo>
                    <a:pt x="452634" y="1168745"/>
                    <a:pt x="380122" y="1202767"/>
                    <a:pt x="311102" y="1215037"/>
                  </a:cubicBezTo>
                  <a:cubicBezTo>
                    <a:pt x="242082" y="1227307"/>
                    <a:pt x="198028" y="1259234"/>
                    <a:pt x="164370" y="1279116"/>
                  </a:cubicBezTo>
                  <a:cubicBezTo>
                    <a:pt x="130712" y="1298998"/>
                    <a:pt x="126627" y="1278365"/>
                    <a:pt x="109153" y="1334330"/>
                  </a:cubicBezTo>
                  <a:cubicBezTo>
                    <a:pt x="91679" y="1390296"/>
                    <a:pt x="62593" y="1550493"/>
                    <a:pt x="59526" y="1614909"/>
                  </a:cubicBezTo>
                  <a:cubicBezTo>
                    <a:pt x="56459" y="1679325"/>
                    <a:pt x="100222" y="1669264"/>
                    <a:pt x="90748" y="1720826"/>
                  </a:cubicBezTo>
                  <a:cubicBezTo>
                    <a:pt x="81274" y="1772389"/>
                    <a:pt x="11886" y="1861402"/>
                    <a:pt x="2683" y="1924284"/>
                  </a:cubicBezTo>
                  <a:cubicBezTo>
                    <a:pt x="-6520" y="1987166"/>
                    <a:pt x="8810" y="2027793"/>
                    <a:pt x="35532" y="2098120"/>
                  </a:cubicBezTo>
                  <a:cubicBezTo>
                    <a:pt x="62254" y="2168447"/>
                    <a:pt x="126795" y="2293902"/>
                    <a:pt x="163014" y="2346246"/>
                  </a:cubicBezTo>
                  <a:cubicBezTo>
                    <a:pt x="199233" y="2398590"/>
                    <a:pt x="255914" y="2399913"/>
                    <a:pt x="252847" y="2412183"/>
                  </a:cubicBezTo>
                  <a:cubicBezTo>
                    <a:pt x="258982" y="2488869"/>
                    <a:pt x="465326" y="2560248"/>
                    <a:pt x="533404" y="2601461"/>
                  </a:cubicBezTo>
                  <a:cubicBezTo>
                    <a:pt x="601482" y="2642674"/>
                    <a:pt x="635393" y="2646725"/>
                    <a:pt x="661313" y="2659459"/>
                  </a:cubicBezTo>
                  <a:cubicBezTo>
                    <a:pt x="687233" y="2672193"/>
                    <a:pt x="679028" y="2672918"/>
                    <a:pt x="688921" y="2677864"/>
                  </a:cubicBezTo>
                  <a:cubicBezTo>
                    <a:pt x="697597" y="2682202"/>
                    <a:pt x="707326" y="2683999"/>
                    <a:pt x="716529" y="2687066"/>
                  </a:cubicBezTo>
                  <a:cubicBezTo>
                    <a:pt x="782651" y="2736655"/>
                    <a:pt x="721346" y="2696741"/>
                    <a:pt x="808556" y="2733077"/>
                  </a:cubicBezTo>
                  <a:cubicBezTo>
                    <a:pt x="827551" y="2740991"/>
                    <a:pt x="843684" y="2756220"/>
                    <a:pt x="863772" y="2760684"/>
                  </a:cubicBezTo>
                  <a:cubicBezTo>
                    <a:pt x="899831" y="2768697"/>
                    <a:pt x="937393" y="2766819"/>
                    <a:pt x="974204" y="2769886"/>
                  </a:cubicBezTo>
                  <a:cubicBezTo>
                    <a:pt x="1001812" y="2776021"/>
                    <a:pt x="1029093" y="2783880"/>
                    <a:pt x="1057028" y="2788291"/>
                  </a:cubicBezTo>
                  <a:cubicBezTo>
                    <a:pt x="1087479" y="2793099"/>
                    <a:pt x="1118226" y="2797493"/>
                    <a:pt x="1149054" y="2797493"/>
                  </a:cubicBezTo>
                  <a:cubicBezTo>
                    <a:pt x="1409814" y="2797493"/>
                    <a:pt x="1670539" y="2791358"/>
                    <a:pt x="1931281" y="2788291"/>
                  </a:cubicBezTo>
                  <a:lnTo>
                    <a:pt x="2474238" y="2769886"/>
                  </a:lnTo>
                  <a:cubicBezTo>
                    <a:pt x="2566331" y="2765163"/>
                    <a:pt x="2659231" y="2757461"/>
                    <a:pt x="2750318" y="2742280"/>
                  </a:cubicBezTo>
                  <a:cubicBezTo>
                    <a:pt x="2765747" y="2739709"/>
                    <a:pt x="2780994" y="2736145"/>
                    <a:pt x="2796332" y="2733077"/>
                  </a:cubicBezTo>
                  <a:cubicBezTo>
                    <a:pt x="2925844" y="2668323"/>
                    <a:pt x="2763766" y="2746106"/>
                    <a:pt x="2934372" y="2677864"/>
                  </a:cubicBezTo>
                  <a:cubicBezTo>
                    <a:pt x="2949710" y="2671729"/>
                    <a:pt x="2964501" y="2663997"/>
                    <a:pt x="2980385" y="2659459"/>
                  </a:cubicBezTo>
                  <a:cubicBezTo>
                    <a:pt x="3007578" y="2651690"/>
                    <a:pt x="3035772" y="2647913"/>
                    <a:pt x="3063209" y="2641054"/>
                  </a:cubicBezTo>
                  <a:cubicBezTo>
                    <a:pt x="3072620" y="2638701"/>
                    <a:pt x="3081406" y="2634205"/>
                    <a:pt x="3090817" y="2631852"/>
                  </a:cubicBezTo>
                  <a:cubicBezTo>
                    <a:pt x="3105992" y="2628059"/>
                    <a:pt x="3121493" y="2625717"/>
                    <a:pt x="3136831" y="2622650"/>
                  </a:cubicBezTo>
                  <a:lnTo>
                    <a:pt x="3219655" y="2567436"/>
                  </a:lnTo>
                  <a:cubicBezTo>
                    <a:pt x="3228858" y="2561301"/>
                    <a:pt x="3236771" y="2552530"/>
                    <a:pt x="3247263" y="2549032"/>
                  </a:cubicBezTo>
                  <a:cubicBezTo>
                    <a:pt x="3256466" y="2545964"/>
                    <a:pt x="3266195" y="2544167"/>
                    <a:pt x="3274871" y="2539829"/>
                  </a:cubicBezTo>
                  <a:cubicBezTo>
                    <a:pt x="3286077" y="2534226"/>
                    <a:pt x="3334074" y="2498511"/>
                    <a:pt x="3339289" y="2493818"/>
                  </a:cubicBezTo>
                  <a:cubicBezTo>
                    <a:pt x="3421924" y="2419449"/>
                    <a:pt x="3368035" y="2462903"/>
                    <a:pt x="3431316" y="2392593"/>
                  </a:cubicBezTo>
                  <a:cubicBezTo>
                    <a:pt x="3493196" y="2323840"/>
                    <a:pt x="3464629" y="2369650"/>
                    <a:pt x="3523343" y="2291368"/>
                  </a:cubicBezTo>
                  <a:cubicBezTo>
                    <a:pt x="3589393" y="2203306"/>
                    <a:pt x="3531556" y="2264750"/>
                    <a:pt x="3587761" y="2208547"/>
                  </a:cubicBezTo>
                  <a:cubicBezTo>
                    <a:pt x="3613268" y="2132032"/>
                    <a:pt x="3571094" y="2241084"/>
                    <a:pt x="3633775" y="2153334"/>
                  </a:cubicBezTo>
                  <a:cubicBezTo>
                    <a:pt x="3641126" y="2143042"/>
                    <a:pt x="3638536" y="2128366"/>
                    <a:pt x="3642977" y="2116524"/>
                  </a:cubicBezTo>
                  <a:cubicBezTo>
                    <a:pt x="3647794" y="2103679"/>
                    <a:pt x="3655979" y="2092324"/>
                    <a:pt x="3661383" y="2079715"/>
                  </a:cubicBezTo>
                  <a:cubicBezTo>
                    <a:pt x="3665204" y="2070799"/>
                    <a:pt x="3665772" y="2060530"/>
                    <a:pt x="3670585" y="2052108"/>
                  </a:cubicBezTo>
                  <a:cubicBezTo>
                    <a:pt x="3678195" y="2038792"/>
                    <a:pt x="3688990" y="2027569"/>
                    <a:pt x="3698193" y="2015299"/>
                  </a:cubicBezTo>
                  <a:cubicBezTo>
                    <a:pt x="3710463" y="1969288"/>
                    <a:pt x="3719945" y="1922441"/>
                    <a:pt x="3735004" y="1877265"/>
                  </a:cubicBezTo>
                  <a:cubicBezTo>
                    <a:pt x="3741139" y="1858860"/>
                    <a:pt x="3745381" y="1839712"/>
                    <a:pt x="3753409" y="1822051"/>
                  </a:cubicBezTo>
                  <a:cubicBezTo>
                    <a:pt x="3760811" y="1805768"/>
                    <a:pt x="3773018" y="1792038"/>
                    <a:pt x="3781017" y="1776040"/>
                  </a:cubicBezTo>
                  <a:cubicBezTo>
                    <a:pt x="3796265" y="1745546"/>
                    <a:pt x="3806371" y="1706321"/>
                    <a:pt x="3817828" y="1674815"/>
                  </a:cubicBezTo>
                  <a:cubicBezTo>
                    <a:pt x="3823473" y="1659291"/>
                    <a:pt x="3827909" y="1643072"/>
                    <a:pt x="3836233" y="1628804"/>
                  </a:cubicBezTo>
                  <a:cubicBezTo>
                    <a:pt x="3849529" y="1606011"/>
                    <a:pt x="3866909" y="1585860"/>
                    <a:pt x="3882247" y="1564388"/>
                  </a:cubicBezTo>
                  <a:cubicBezTo>
                    <a:pt x="3885314" y="1552118"/>
                    <a:pt x="3887815" y="1539692"/>
                    <a:pt x="3891449" y="1527578"/>
                  </a:cubicBezTo>
                  <a:cubicBezTo>
                    <a:pt x="3897024" y="1508996"/>
                    <a:pt x="3909475" y="1491761"/>
                    <a:pt x="3909855" y="1472365"/>
                  </a:cubicBezTo>
                  <a:cubicBezTo>
                    <a:pt x="3912562" y="1334323"/>
                    <a:pt x="3906063" y="1196224"/>
                    <a:pt x="3900652" y="1058262"/>
                  </a:cubicBezTo>
                  <a:cubicBezTo>
                    <a:pt x="3898444" y="1001964"/>
                    <a:pt x="3891525" y="1003174"/>
                    <a:pt x="3863841" y="957037"/>
                  </a:cubicBezTo>
                  <a:cubicBezTo>
                    <a:pt x="3860774" y="944767"/>
                    <a:pt x="3858114" y="932389"/>
                    <a:pt x="3854639" y="920228"/>
                  </a:cubicBezTo>
                  <a:cubicBezTo>
                    <a:pt x="3849330" y="901647"/>
                    <a:pt x="3833511" y="859570"/>
                    <a:pt x="3827031" y="846610"/>
                  </a:cubicBezTo>
                  <a:cubicBezTo>
                    <a:pt x="3819032" y="830612"/>
                    <a:pt x="3807840" y="816380"/>
                    <a:pt x="3799423" y="800598"/>
                  </a:cubicBezTo>
                  <a:cubicBezTo>
                    <a:pt x="3740185" y="689532"/>
                    <a:pt x="3780470" y="735634"/>
                    <a:pt x="3725801" y="680969"/>
                  </a:cubicBezTo>
                  <a:cubicBezTo>
                    <a:pt x="3713531" y="656429"/>
                    <a:pt x="3702129" y="631436"/>
                    <a:pt x="3688991" y="607350"/>
                  </a:cubicBezTo>
                  <a:cubicBezTo>
                    <a:pt x="3672968" y="577977"/>
                    <a:pt x="3653911" y="562497"/>
                    <a:pt x="3633775" y="533732"/>
                  </a:cubicBezTo>
                  <a:cubicBezTo>
                    <a:pt x="3623518" y="519079"/>
                    <a:pt x="3618050" y="501089"/>
                    <a:pt x="3606167" y="487721"/>
                  </a:cubicBezTo>
                  <a:cubicBezTo>
                    <a:pt x="3593117" y="473041"/>
                    <a:pt x="3574935" y="463846"/>
                    <a:pt x="3560153" y="450912"/>
                  </a:cubicBezTo>
                  <a:cubicBezTo>
                    <a:pt x="3550359" y="442342"/>
                    <a:pt x="3541191" y="433032"/>
                    <a:pt x="3532545" y="423305"/>
                  </a:cubicBezTo>
                  <a:cubicBezTo>
                    <a:pt x="3516628" y="405399"/>
                    <a:pt x="3503473" y="385031"/>
                    <a:pt x="3486532" y="368091"/>
                  </a:cubicBezTo>
                  <a:cubicBezTo>
                    <a:pt x="3475686" y="357246"/>
                    <a:pt x="3462483" y="348992"/>
                    <a:pt x="3449721" y="340484"/>
                  </a:cubicBezTo>
                  <a:cubicBezTo>
                    <a:pt x="3419066" y="320048"/>
                    <a:pt x="3376100" y="291844"/>
                    <a:pt x="3339289" y="276068"/>
                  </a:cubicBezTo>
                  <a:cubicBezTo>
                    <a:pt x="3330373" y="272247"/>
                    <a:pt x="3320884" y="269933"/>
                    <a:pt x="3311681" y="266866"/>
                  </a:cubicBezTo>
                  <a:cubicBezTo>
                    <a:pt x="3272004" y="207352"/>
                    <a:pt x="3306112" y="243967"/>
                    <a:pt x="3182844" y="220855"/>
                  </a:cubicBezTo>
                  <a:cubicBezTo>
                    <a:pt x="3081011" y="201762"/>
                    <a:pt x="3200683" y="221432"/>
                    <a:pt x="3118425" y="202450"/>
                  </a:cubicBezTo>
                  <a:cubicBezTo>
                    <a:pt x="3087943" y="195416"/>
                    <a:pt x="3056748" y="191632"/>
                    <a:pt x="3026399" y="184045"/>
                  </a:cubicBezTo>
                  <a:lnTo>
                    <a:pt x="2989588" y="174843"/>
                  </a:lnTo>
                  <a:cubicBezTo>
                    <a:pt x="2980385" y="168708"/>
                    <a:pt x="2972472" y="159936"/>
                    <a:pt x="2961980" y="156439"/>
                  </a:cubicBezTo>
                  <a:cubicBezTo>
                    <a:pt x="2925983" y="144441"/>
                    <a:pt x="2851548" y="128832"/>
                    <a:pt x="2851548" y="128832"/>
                  </a:cubicBezTo>
                  <a:cubicBezTo>
                    <a:pt x="2668138" y="37132"/>
                    <a:pt x="2860606" y="130814"/>
                    <a:pt x="2731913" y="73618"/>
                  </a:cubicBezTo>
                  <a:cubicBezTo>
                    <a:pt x="2703777" y="61113"/>
                    <a:pt x="2695847" y="52311"/>
                    <a:pt x="2667494" y="46011"/>
                  </a:cubicBezTo>
                  <a:cubicBezTo>
                    <a:pt x="2649279" y="41964"/>
                    <a:pt x="2630493" y="40856"/>
                    <a:pt x="2612278" y="36809"/>
                  </a:cubicBezTo>
                  <a:cubicBezTo>
                    <a:pt x="2602809" y="34705"/>
                    <a:pt x="2594139" y="29711"/>
                    <a:pt x="2584670" y="27607"/>
                  </a:cubicBezTo>
                  <a:cubicBezTo>
                    <a:pt x="2566455" y="23559"/>
                    <a:pt x="2547699" y="22314"/>
                    <a:pt x="2529454" y="18404"/>
                  </a:cubicBezTo>
                  <a:cubicBezTo>
                    <a:pt x="2504720" y="13104"/>
                    <a:pt x="2480373" y="6135"/>
                    <a:pt x="2455833" y="0"/>
                  </a:cubicBezTo>
                  <a:cubicBezTo>
                    <a:pt x="2382212" y="3067"/>
                    <a:pt x="2308289" y="1870"/>
                    <a:pt x="2234969" y="9202"/>
                  </a:cubicBezTo>
                  <a:cubicBezTo>
                    <a:pt x="2215664" y="11132"/>
                    <a:pt x="2195896" y="16846"/>
                    <a:pt x="2179753" y="27607"/>
                  </a:cubicBezTo>
                  <a:cubicBezTo>
                    <a:pt x="2149592" y="47713"/>
                    <a:pt x="2163205" y="46011"/>
                    <a:pt x="2142942" y="46011"/>
                  </a:cubicBezTo>
                </a:path>
              </a:pathLst>
            </a:custGeom>
            <a:solidFill>
              <a:srgbClr val="FF6600">
                <a:alpha val="52000"/>
              </a:srgbClr>
            </a:solidFill>
            <a:ln>
              <a:noFill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111856" y="3949330"/>
              <a:ext cx="234475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E8950E"/>
                  </a:solidFill>
                  <a:latin typeface="Chalkboard"/>
                  <a:cs typeface="Chalkboard"/>
                </a:rPr>
                <a:t>Requires exponential</a:t>
              </a:r>
              <a:br>
                <a:rPr lang="en-US" dirty="0" smtClean="0">
                  <a:solidFill>
                    <a:srgbClr val="E8950E"/>
                  </a:solidFill>
                  <a:latin typeface="Chalkboard"/>
                  <a:cs typeface="Chalkboard"/>
                </a:rPr>
              </a:br>
              <a:r>
                <a:rPr lang="en-US" dirty="0" smtClean="0">
                  <a:solidFill>
                    <a:srgbClr val="E8950E"/>
                  </a:solidFill>
                  <a:latin typeface="Chalkboard"/>
                  <a:cs typeface="Chalkboard"/>
                </a:rPr>
                <a:t>time to solve on</a:t>
              </a:r>
              <a:br>
                <a:rPr lang="en-US" dirty="0" smtClean="0">
                  <a:solidFill>
                    <a:srgbClr val="E8950E"/>
                  </a:solidFill>
                  <a:latin typeface="Chalkboard"/>
                  <a:cs typeface="Chalkboard"/>
                </a:rPr>
              </a:br>
              <a:r>
                <a:rPr lang="en-US" dirty="0" smtClean="0">
                  <a:solidFill>
                    <a:srgbClr val="E8950E"/>
                  </a:solidFill>
                  <a:latin typeface="Chalkboard"/>
                  <a:cs typeface="Chalkboard"/>
                </a:rPr>
                <a:t>classical computers.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823411" y="4485589"/>
            <a:ext cx="6800467" cy="1555393"/>
            <a:chOff x="1823411" y="4485589"/>
            <a:chExt cx="6800467" cy="1555393"/>
          </a:xfrm>
        </p:grpSpPr>
        <p:sp>
          <p:nvSpPr>
            <p:cNvPr id="33" name="Freeform 32"/>
            <p:cNvSpPr/>
            <p:nvPr/>
          </p:nvSpPr>
          <p:spPr>
            <a:xfrm>
              <a:off x="1823411" y="4485589"/>
              <a:ext cx="3839068" cy="1555393"/>
            </a:xfrm>
            <a:custGeom>
              <a:avLst/>
              <a:gdLst>
                <a:gd name="connsiteX0" fmla="*/ 3728381 w 3839068"/>
                <a:gd name="connsiteY0" fmla="*/ 0 h 1555393"/>
                <a:gd name="connsiteX1" fmla="*/ 2324413 w 3839068"/>
                <a:gd name="connsiteY1" fmla="*/ 244669 h 1555393"/>
                <a:gd name="connsiteX2" fmla="*/ 1048607 w 3839068"/>
                <a:gd name="connsiteY2" fmla="*/ 198065 h 1555393"/>
                <a:gd name="connsiteX3" fmla="*/ 0 w 3839068"/>
                <a:gd name="connsiteY3" fmla="*/ 157287 h 1555393"/>
                <a:gd name="connsiteX4" fmla="*/ 11652 w 3839068"/>
                <a:gd name="connsiteY4" fmla="*/ 932071 h 1555393"/>
                <a:gd name="connsiteX5" fmla="*/ 233024 w 3839068"/>
                <a:gd name="connsiteY5" fmla="*/ 1252470 h 1555393"/>
                <a:gd name="connsiteX6" fmla="*/ 961224 w 3839068"/>
                <a:gd name="connsiteY6" fmla="*/ 1549568 h 1555393"/>
                <a:gd name="connsiteX7" fmla="*/ 2318587 w 3839068"/>
                <a:gd name="connsiteY7" fmla="*/ 1555393 h 1555393"/>
                <a:gd name="connsiteX8" fmla="*/ 3099217 w 3839068"/>
                <a:gd name="connsiteY8" fmla="*/ 1374804 h 1555393"/>
                <a:gd name="connsiteX9" fmla="*/ 3617695 w 3839068"/>
                <a:gd name="connsiteY9" fmla="*/ 873816 h 1555393"/>
                <a:gd name="connsiteX10" fmla="*/ 3839068 w 3839068"/>
                <a:gd name="connsiteY10" fmla="*/ 291272 h 1555393"/>
                <a:gd name="connsiteX11" fmla="*/ 3798288 w 3839068"/>
                <a:gd name="connsiteY11" fmla="*/ 5826 h 15553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839068" h="1555393">
                  <a:moveTo>
                    <a:pt x="3728381" y="0"/>
                  </a:moveTo>
                  <a:lnTo>
                    <a:pt x="2324413" y="244669"/>
                  </a:lnTo>
                  <a:lnTo>
                    <a:pt x="1048607" y="198065"/>
                  </a:lnTo>
                  <a:lnTo>
                    <a:pt x="0" y="157287"/>
                  </a:lnTo>
                  <a:lnTo>
                    <a:pt x="11652" y="932071"/>
                  </a:lnTo>
                  <a:lnTo>
                    <a:pt x="233024" y="1252470"/>
                  </a:lnTo>
                  <a:lnTo>
                    <a:pt x="961224" y="1549568"/>
                  </a:lnTo>
                  <a:lnTo>
                    <a:pt x="2318587" y="1555393"/>
                  </a:lnTo>
                  <a:lnTo>
                    <a:pt x="3099217" y="1374804"/>
                  </a:lnTo>
                  <a:lnTo>
                    <a:pt x="3617695" y="873816"/>
                  </a:lnTo>
                  <a:lnTo>
                    <a:pt x="3839068" y="291272"/>
                  </a:lnTo>
                  <a:lnTo>
                    <a:pt x="3798288" y="5826"/>
                  </a:lnTo>
                </a:path>
              </a:pathLst>
            </a:custGeom>
            <a:solidFill>
              <a:srgbClr val="B50B1B">
                <a:alpha val="46000"/>
              </a:srgbClr>
            </a:solidFill>
            <a:ln>
              <a:noFill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217651" y="5095394"/>
              <a:ext cx="240622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halkboard"/>
                  <a:cs typeface="Chalkboard"/>
                </a:rPr>
                <a:t>Requires exponential</a:t>
              </a:r>
              <a:br>
                <a:rPr lang="en-US" dirty="0" smtClean="0">
                  <a:solidFill>
                    <a:srgbClr val="FF0000"/>
                  </a:solidFill>
                  <a:latin typeface="Chalkboard"/>
                  <a:cs typeface="Chalkboard"/>
                </a:rPr>
              </a:br>
              <a:r>
                <a:rPr lang="en-US" dirty="0" smtClean="0">
                  <a:solidFill>
                    <a:srgbClr val="FF0000"/>
                  </a:solidFill>
                  <a:latin typeface="Chalkboard"/>
                  <a:cs typeface="Chalkboard"/>
                </a:rPr>
                <a:t>time to solve even on</a:t>
              </a:r>
              <a:br>
                <a:rPr lang="en-US" dirty="0" smtClean="0">
                  <a:solidFill>
                    <a:srgbClr val="FF0000"/>
                  </a:solidFill>
                  <a:latin typeface="Chalkboard"/>
                  <a:cs typeface="Chalkboard"/>
                </a:rPr>
              </a:br>
              <a:r>
                <a:rPr lang="en-US" dirty="0" smtClean="0">
                  <a:solidFill>
                    <a:srgbClr val="FF0000"/>
                  </a:solidFill>
                  <a:latin typeface="Chalkboard"/>
                  <a:cs typeface="Chalkboard"/>
                </a:rPr>
                <a:t>quantum computers.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3985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 </a:t>
            </a:r>
            <a:r>
              <a:rPr lang="en-US" dirty="0" err="1" smtClean="0"/>
              <a:t>vs</a:t>
            </a:r>
            <a:r>
              <a:rPr lang="en-US" dirty="0" smtClean="0"/>
              <a:t> QMA</a:t>
            </a:r>
            <a:endParaRPr lang="en-US" dirty="0"/>
          </a:p>
        </p:txBody>
      </p:sp>
      <p:pic>
        <p:nvPicPr>
          <p:cNvPr id="4" name="Picture 3" descr="The-Blue-Marble-from-Apollo-17-580x58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881" y="3560319"/>
            <a:ext cx="2185169" cy="2185169"/>
          </a:xfrm>
          <a:prstGeom prst="rect">
            <a:avLst/>
          </a:prstGeom>
        </p:spPr>
      </p:pic>
      <p:pic>
        <p:nvPicPr>
          <p:cNvPr id="5" name="Picture 4" descr="Mars-Attacks-Ship-Ornament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346" y="1416188"/>
            <a:ext cx="2059229" cy="2059229"/>
          </a:xfrm>
          <a:prstGeom prst="rect">
            <a:avLst/>
          </a:prstGeom>
        </p:spPr>
      </p:pic>
      <p:sp>
        <p:nvSpPr>
          <p:cNvPr id="9" name="Oval Callout 8"/>
          <p:cNvSpPr/>
          <p:nvPr/>
        </p:nvSpPr>
        <p:spPr>
          <a:xfrm>
            <a:off x="425389" y="1242308"/>
            <a:ext cx="3936675" cy="2006097"/>
          </a:xfrm>
          <a:prstGeom prst="wedgeEllipseCallou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latin typeface="Chalkboard"/>
                <a:cs typeface="Chalkboard"/>
              </a:rPr>
              <a:t>Here is the QCD Hamiltonian.  Can you </a:t>
            </a:r>
            <a:r>
              <a:rPr lang="en-US" dirty="0" err="1">
                <a:latin typeface="Chalkboard"/>
                <a:cs typeface="Chalkboard"/>
              </a:rPr>
              <a:t>decribe</a:t>
            </a:r>
            <a:r>
              <a:rPr lang="en-US" dirty="0">
                <a:latin typeface="Chalkboard"/>
                <a:cs typeface="Chalkboard"/>
              </a:rPr>
              <a:t> the </a:t>
            </a:r>
            <a:r>
              <a:rPr lang="en-US" dirty="0" err="1">
                <a:latin typeface="Chalkboard"/>
                <a:cs typeface="Chalkboard"/>
              </a:rPr>
              <a:t>wavefunction</a:t>
            </a:r>
            <a:r>
              <a:rPr lang="en-US" dirty="0">
                <a:latin typeface="Chalkboard"/>
                <a:cs typeface="Chalkboard"/>
              </a:rPr>
              <a:t> of the proton in a way that will let me compute its mass?</a:t>
            </a:r>
          </a:p>
          <a:p>
            <a:pPr algn="ctr"/>
            <a:endParaRPr lang="en-US" dirty="0">
              <a:latin typeface="Chalkboard"/>
              <a:cs typeface="Chalkboard"/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5530803" y="4141027"/>
            <a:ext cx="1987776" cy="1831253"/>
          </a:xfrm>
          <a:prstGeom prst="wedgeRectCallout">
            <a:avLst>
              <a:gd name="adj1" fmla="val 31019"/>
              <a:gd name="adj2" fmla="val -75691"/>
            </a:avLst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 smtClean="0">
                <a:latin typeface="Synchro LET"/>
                <a:cs typeface="Synchro LET"/>
              </a:rPr>
              <a:t>Greetings! The proton is the ground state of the u, u and d quarks.</a:t>
            </a:r>
            <a:endParaRPr lang="en-US" dirty="0">
              <a:latin typeface="Synchro LET"/>
              <a:cs typeface="Synchro LET"/>
            </a:endParaRPr>
          </a:p>
        </p:txBody>
      </p:sp>
      <p:sp>
        <p:nvSpPr>
          <p:cNvPr id="12" name="Oval Callout 11"/>
          <p:cNvSpPr/>
          <p:nvPr/>
        </p:nvSpPr>
        <p:spPr>
          <a:xfrm>
            <a:off x="425389" y="1242308"/>
            <a:ext cx="3936675" cy="2006097"/>
          </a:xfrm>
          <a:prstGeom prst="wedgeEllipseCallou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latin typeface="Chalkboard"/>
                <a:cs typeface="Chalkboard"/>
              </a:rPr>
              <a:t>Can you give me some description I can use to get a 0.1% accurate estimate using fewer than 10</a:t>
            </a:r>
            <a:r>
              <a:rPr lang="en-US" baseline="30000" dirty="0" smtClean="0">
                <a:latin typeface="Chalkboard"/>
                <a:cs typeface="Chalkboard"/>
              </a:rPr>
              <a:t>50</a:t>
            </a:r>
            <a:r>
              <a:rPr lang="en-US" dirty="0" smtClean="0">
                <a:latin typeface="Chalkboard"/>
                <a:cs typeface="Chalkboard"/>
              </a:rPr>
              <a:t> steps?</a:t>
            </a:r>
            <a:endParaRPr lang="en-US" dirty="0">
              <a:latin typeface="Chalkboard"/>
              <a:cs typeface="Chalkboard"/>
            </a:endParaRPr>
          </a:p>
          <a:p>
            <a:pPr algn="ctr"/>
            <a:endParaRPr lang="en-US" dirty="0">
              <a:latin typeface="Chalkboard"/>
              <a:cs typeface="Chalkboard"/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4459249" y="3914235"/>
            <a:ext cx="1987776" cy="1831253"/>
          </a:xfrm>
          <a:prstGeom prst="wedgeRectCallout">
            <a:avLst>
              <a:gd name="adj1" fmla="val -925"/>
              <a:gd name="adj2" fmla="val -76696"/>
            </a:avLst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latin typeface="Synchro LET"/>
                <a:cs typeface="Synchro LET"/>
              </a:rPr>
              <a:t>No.</a:t>
            </a:r>
            <a:endParaRPr lang="en-US" dirty="0">
              <a:latin typeface="Synchro LET"/>
              <a:cs typeface="Synchro LET"/>
            </a:endParaRPr>
          </a:p>
        </p:txBody>
      </p:sp>
      <p:sp>
        <p:nvSpPr>
          <p:cNvPr id="14" name="Rectangular Callout 13"/>
          <p:cNvSpPr/>
          <p:nvPr/>
        </p:nvSpPr>
        <p:spPr>
          <a:xfrm>
            <a:off x="6930721" y="4141027"/>
            <a:ext cx="1987776" cy="1831253"/>
          </a:xfrm>
          <a:prstGeom prst="wedgeRectCallout">
            <a:avLst>
              <a:gd name="adj1" fmla="val 1"/>
              <a:gd name="adj2" fmla="val -71671"/>
            </a:avLst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 smtClean="0">
                <a:latin typeface="Synchro LET"/>
                <a:cs typeface="Synchro LET"/>
              </a:rPr>
              <a:t>I can, however, give you many protons, whose mass you can measure.</a:t>
            </a:r>
            <a:endParaRPr lang="en-US" dirty="0">
              <a:latin typeface="Synchro LET"/>
              <a:cs typeface="Synchro LET"/>
            </a:endParaRPr>
          </a:p>
        </p:txBody>
      </p:sp>
    </p:spTree>
    <p:extLst>
      <p:ext uri="{BB962C8B-B14F-4D97-AF65-F5344CB8AC3E}">
        <p14:creationId xmlns:p14="http://schemas.microsoft.com/office/powerpoint/2010/main" val="240876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1" grpId="0" animBg="1"/>
      <p:bldP spid="11" grpId="1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 accuracy?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46404" y="1290586"/>
            <a:ext cx="7770813" cy="86066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u="sng" dirty="0" smtClean="0">
                <a:latin typeface="Chalkboard"/>
                <a:cs typeface="Chalkboard"/>
              </a:rPr>
              <a:t>3-SAT revisited:</a:t>
            </a:r>
            <a:r>
              <a:rPr lang="en-US" sz="2000" u="sng" dirty="0">
                <a:latin typeface="Chalkboard"/>
                <a:cs typeface="Chalkboard"/>
              </a:rPr>
              <a:t/>
            </a:r>
            <a:br>
              <a:rPr lang="en-US" sz="2000" u="sng" dirty="0">
                <a:latin typeface="Chalkboard"/>
                <a:cs typeface="Chalkboard"/>
              </a:rPr>
            </a:br>
            <a:r>
              <a:rPr lang="en-US" sz="2000" dirty="0">
                <a:latin typeface="Chalkboard"/>
                <a:cs typeface="Chalkboard"/>
              </a:rPr>
              <a:t>NP-hard to determine if </a:t>
            </a:r>
            <a:r>
              <a:rPr lang="en-US" sz="2000" dirty="0" smtClean="0">
                <a:latin typeface="Chalkboard"/>
                <a:cs typeface="Chalkboard"/>
              </a:rPr>
              <a:t>UNSAT=</a:t>
            </a:r>
            <a:r>
              <a:rPr lang="en-US" sz="2000" dirty="0">
                <a:solidFill>
                  <a:srgbClr val="FFFF00"/>
                </a:solidFill>
                <a:latin typeface="Chalkboard"/>
                <a:cs typeface="Chalkboard"/>
              </a:rPr>
              <a:t>0</a:t>
            </a:r>
            <a:r>
              <a:rPr lang="en-US" sz="2000" dirty="0">
                <a:latin typeface="Chalkboard"/>
                <a:cs typeface="Chalkboard"/>
              </a:rPr>
              <a:t> or </a:t>
            </a:r>
            <a:r>
              <a:rPr lang="en-US" sz="2000" dirty="0" smtClean="0">
                <a:latin typeface="Chalkboard"/>
                <a:cs typeface="Chalkboard"/>
              </a:rPr>
              <a:t>UNSAT </a:t>
            </a:r>
            <a:r>
              <a:rPr lang="en-US" sz="2000" dirty="0">
                <a:latin typeface="Chalkboard"/>
                <a:cs typeface="Chalkboard"/>
              </a:rPr>
              <a:t>≥ </a:t>
            </a:r>
            <a:r>
              <a:rPr lang="en-US" sz="2000" dirty="0">
                <a:solidFill>
                  <a:srgbClr val="FFFF00"/>
                </a:solidFill>
                <a:latin typeface="Chalkboard"/>
                <a:cs typeface="Chalkboard"/>
              </a:rPr>
              <a:t>1/n</a:t>
            </a:r>
            <a:r>
              <a:rPr lang="en-US" sz="2000" baseline="30000" dirty="0">
                <a:solidFill>
                  <a:srgbClr val="FFFF00"/>
                </a:solidFill>
                <a:latin typeface="Chalkboard"/>
                <a:cs typeface="Chalkboard"/>
              </a:rPr>
              <a:t>3</a:t>
            </a:r>
            <a:endParaRPr lang="en-US" sz="2000" u="sng" baseline="30000" dirty="0">
              <a:solidFill>
                <a:srgbClr val="FFFF00"/>
              </a:solidFill>
              <a:latin typeface="Chalkboard"/>
              <a:cs typeface="Chalkboard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46404" y="2244934"/>
            <a:ext cx="8251042" cy="1100337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u="sng" dirty="0">
                <a:latin typeface="Chalkboard"/>
                <a:cs typeface="Chalkboard"/>
              </a:rPr>
              <a:t>PCP </a:t>
            </a:r>
            <a:r>
              <a:rPr lang="en-US" sz="2000" u="sng" dirty="0" smtClean="0">
                <a:latin typeface="Chalkboard"/>
                <a:cs typeface="Chalkboard"/>
              </a:rPr>
              <a:t>theorem:</a:t>
            </a:r>
            <a:r>
              <a:rPr lang="en-US" sz="2000" dirty="0" smtClean="0">
                <a:latin typeface="Chalkboard"/>
                <a:cs typeface="Chalkboard"/>
              </a:rPr>
              <a:t> </a:t>
            </a:r>
            <a:r>
              <a:rPr lang="en-US" sz="1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alkboard"/>
                <a:cs typeface="Chalkboard"/>
              </a:rPr>
              <a:t>[</a:t>
            </a:r>
            <a:r>
              <a:rPr lang="en-US" sz="16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alkboard"/>
                <a:cs typeface="Chalkboard"/>
              </a:rPr>
              <a:t>Babai</a:t>
            </a:r>
            <a:r>
              <a:rPr lang="en-US" sz="1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alkboard"/>
                <a:cs typeface="Chalkboard"/>
              </a:rPr>
              <a:t>-</a:t>
            </a:r>
            <a:r>
              <a:rPr lang="en-US" sz="16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alkboard"/>
                <a:cs typeface="Chalkboard"/>
              </a:rPr>
              <a:t>Fortnow</a:t>
            </a:r>
            <a:r>
              <a:rPr lang="en-US" sz="1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alkboard"/>
                <a:cs typeface="Chalkboard"/>
              </a:rPr>
              <a:t>-Lund </a:t>
            </a:r>
            <a:r>
              <a:rPr lang="fr-FR" sz="1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alkboard"/>
                <a:cs typeface="Chalkboard"/>
              </a:rPr>
              <a:t>’</a:t>
            </a:r>
            <a:r>
              <a:rPr lang="en-US" sz="1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alkboard"/>
                <a:cs typeface="Chalkboard"/>
              </a:rPr>
              <a:t>90, </a:t>
            </a:r>
            <a:r>
              <a:rPr lang="en-US" sz="16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alkboard"/>
                <a:cs typeface="Chalkboard"/>
              </a:rPr>
              <a:t>Arora</a:t>
            </a:r>
            <a:r>
              <a:rPr lang="en-US" sz="1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alkboard"/>
                <a:cs typeface="Chalkboard"/>
              </a:rPr>
              <a:t>-Lund-</a:t>
            </a:r>
            <a:r>
              <a:rPr lang="en-US" sz="16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alkboard"/>
                <a:cs typeface="Chalkboard"/>
              </a:rPr>
              <a:t>Motwani</a:t>
            </a:r>
            <a:r>
              <a:rPr lang="en-US" sz="1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alkboard"/>
                <a:cs typeface="Chalkboard"/>
              </a:rPr>
              <a:t>-Sudan-</a:t>
            </a:r>
            <a:r>
              <a:rPr lang="en-US" sz="16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alkboard"/>
                <a:cs typeface="Chalkboard"/>
              </a:rPr>
              <a:t>Szegedy</a:t>
            </a:r>
            <a:r>
              <a:rPr lang="en-US" sz="1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alkboard"/>
                <a:cs typeface="Chalkboard"/>
              </a:rPr>
              <a:t> </a:t>
            </a:r>
            <a:r>
              <a:rPr lang="fr-FR" sz="1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alkboard"/>
                <a:cs typeface="Chalkboard"/>
              </a:rPr>
              <a:t>’</a:t>
            </a:r>
            <a:r>
              <a:rPr lang="en-US" sz="1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alkboard"/>
                <a:cs typeface="Chalkboard"/>
              </a:rPr>
              <a:t>98]</a:t>
            </a:r>
          </a:p>
          <a:p>
            <a:r>
              <a:rPr lang="en-US" sz="2000" dirty="0" smtClean="0">
                <a:latin typeface="Chalkboard"/>
                <a:cs typeface="Chalkboard"/>
              </a:rPr>
              <a:t>NP</a:t>
            </a:r>
            <a:r>
              <a:rPr lang="en-US" sz="2000" dirty="0">
                <a:latin typeface="Chalkboard"/>
                <a:cs typeface="Chalkboard"/>
              </a:rPr>
              <a:t>-hard to determine if UNSAT(C)=</a:t>
            </a:r>
            <a:r>
              <a:rPr lang="en-US" sz="2000" dirty="0">
                <a:solidFill>
                  <a:srgbClr val="FFFF00"/>
                </a:solidFill>
                <a:latin typeface="Chalkboard"/>
                <a:cs typeface="Chalkboard"/>
              </a:rPr>
              <a:t>0</a:t>
            </a:r>
            <a:r>
              <a:rPr lang="en-US" sz="2000" dirty="0">
                <a:latin typeface="Chalkboard"/>
                <a:cs typeface="Chalkboard"/>
              </a:rPr>
              <a:t> or UNSAT(C) ≥ </a:t>
            </a:r>
            <a:r>
              <a:rPr lang="en-US" sz="2000" dirty="0" smtClean="0">
                <a:solidFill>
                  <a:srgbClr val="FFFF00"/>
                </a:solidFill>
                <a:latin typeface="Chalkboard"/>
                <a:cs typeface="Chalkboard"/>
              </a:rPr>
              <a:t>0.1</a:t>
            </a:r>
            <a:br>
              <a:rPr lang="en-US" sz="2000" dirty="0" smtClean="0">
                <a:solidFill>
                  <a:srgbClr val="FFFF00"/>
                </a:solidFill>
                <a:latin typeface="Chalkboard"/>
                <a:cs typeface="Chalkboard"/>
              </a:rPr>
            </a:br>
            <a:r>
              <a:rPr lang="en-US" sz="2000" dirty="0" smtClean="0">
                <a:latin typeface="Chalkboard"/>
                <a:cs typeface="Chalkboard"/>
              </a:rPr>
              <a:t>Equivalent to existence of </a:t>
            </a:r>
            <a:r>
              <a:rPr lang="en-US" sz="2000" dirty="0" smtClean="0">
                <a:solidFill>
                  <a:schemeClr val="accent4"/>
                </a:solidFill>
                <a:latin typeface="Chalkboard"/>
                <a:cs typeface="Chalkboard"/>
              </a:rPr>
              <a:t>P</a:t>
            </a:r>
            <a:r>
              <a:rPr lang="en-US" sz="2000" dirty="0" smtClean="0">
                <a:latin typeface="Chalkboard"/>
                <a:cs typeface="Chalkboard"/>
              </a:rPr>
              <a:t>robabilistically </a:t>
            </a:r>
            <a:r>
              <a:rPr lang="en-US" sz="2000" dirty="0" smtClean="0">
                <a:solidFill>
                  <a:srgbClr val="E8950E"/>
                </a:solidFill>
                <a:latin typeface="Chalkboard"/>
                <a:cs typeface="Chalkboard"/>
              </a:rPr>
              <a:t>C</a:t>
            </a:r>
            <a:r>
              <a:rPr lang="en-US" sz="2000" dirty="0" smtClean="0">
                <a:latin typeface="Chalkboard"/>
                <a:cs typeface="Chalkboard"/>
              </a:rPr>
              <a:t>heckable </a:t>
            </a:r>
            <a:r>
              <a:rPr lang="en-US" sz="2000" dirty="0" smtClean="0">
                <a:solidFill>
                  <a:srgbClr val="E8950E"/>
                </a:solidFill>
                <a:latin typeface="Chalkboard"/>
                <a:cs typeface="Chalkboard"/>
              </a:rPr>
              <a:t>P</a:t>
            </a:r>
            <a:r>
              <a:rPr lang="en-US" sz="2000" dirty="0" smtClean="0">
                <a:latin typeface="Chalkboard"/>
                <a:cs typeface="Chalkboard"/>
              </a:rPr>
              <a:t>roofs for NP.</a:t>
            </a:r>
            <a:endParaRPr lang="en-US" sz="2000" u="sng" baseline="30000" dirty="0">
              <a:solidFill>
                <a:srgbClr val="FFFF00"/>
              </a:solidFill>
              <a:latin typeface="Chalkboard"/>
              <a:cs typeface="Chalkboard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46404" y="3521692"/>
            <a:ext cx="8251042" cy="1100337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u="sng" dirty="0" smtClean="0">
                <a:latin typeface="Chalkboard"/>
                <a:cs typeface="Chalkboard"/>
              </a:rPr>
              <a:t>Quantum PCP conjecture:</a:t>
            </a:r>
            <a:endParaRPr lang="en-US" sz="1600" dirty="0" smtClean="0">
              <a:latin typeface="Chalkboard"/>
              <a:cs typeface="Chalkboard"/>
            </a:endParaRPr>
          </a:p>
          <a:p>
            <a:r>
              <a:rPr lang="en-US" sz="2000" dirty="0" smtClean="0">
                <a:latin typeface="Chalkboard"/>
                <a:cs typeface="Chalkboard"/>
              </a:rPr>
              <a:t>There exists a constant </a:t>
            </a:r>
            <a:r>
              <a:rPr lang="en-US" sz="2000" dirty="0" err="1" smtClean="0">
                <a:solidFill>
                  <a:srgbClr val="FFFF00"/>
                </a:solidFill>
                <a:latin typeface="Chalkboard"/>
                <a:cs typeface="Chalkboard"/>
              </a:rPr>
              <a:t>Δ</a:t>
            </a:r>
            <a:r>
              <a:rPr lang="en-US" sz="2000" dirty="0" smtClean="0">
                <a:solidFill>
                  <a:srgbClr val="FFFF00"/>
                </a:solidFill>
                <a:latin typeface="Chalkboard"/>
                <a:cs typeface="Chalkboard"/>
              </a:rPr>
              <a:t>&gt;0</a:t>
            </a:r>
            <a:r>
              <a:rPr lang="en-US" sz="2000" dirty="0" smtClean="0">
                <a:latin typeface="Chalkboard"/>
                <a:cs typeface="Chalkboard"/>
              </a:rPr>
              <a:t> such that it is QMA complete to estimate </a:t>
            </a:r>
            <a:r>
              <a:rPr lang="en-US" sz="2000" dirty="0" err="1" smtClean="0">
                <a:solidFill>
                  <a:srgbClr val="FFFF00"/>
                </a:solidFill>
                <a:latin typeface="Chalkboard"/>
                <a:cs typeface="Chalkboard"/>
              </a:rPr>
              <a:t>λ</a:t>
            </a:r>
            <a:r>
              <a:rPr lang="en-US" sz="2000" baseline="-25000" dirty="0" err="1" smtClean="0">
                <a:solidFill>
                  <a:srgbClr val="FFFF00"/>
                </a:solidFill>
                <a:latin typeface="Chalkboard"/>
                <a:cs typeface="Chalkboard"/>
              </a:rPr>
              <a:t>min</a:t>
            </a:r>
            <a:r>
              <a:rPr lang="en-US" sz="2000" dirty="0">
                <a:latin typeface="Chalkboard"/>
                <a:cs typeface="Chalkboard"/>
              </a:rPr>
              <a:t> </a:t>
            </a:r>
            <a:r>
              <a:rPr lang="en-US" sz="2000" dirty="0" smtClean="0">
                <a:latin typeface="Chalkboard"/>
                <a:cs typeface="Chalkboard"/>
              </a:rPr>
              <a:t>of a </a:t>
            </a:r>
            <a:r>
              <a:rPr lang="en-US" sz="2000" dirty="0" smtClean="0">
                <a:solidFill>
                  <a:srgbClr val="FFFF00"/>
                </a:solidFill>
                <a:latin typeface="Chalkboard"/>
                <a:cs typeface="Chalkboard"/>
              </a:rPr>
              <a:t>2</a:t>
            </a:r>
            <a:r>
              <a:rPr lang="en-US" sz="2000" dirty="0" smtClean="0">
                <a:latin typeface="Chalkboard"/>
                <a:cs typeface="Chalkboard"/>
              </a:rPr>
              <a:t>-local Hamiltonian H to accuracy </a:t>
            </a:r>
            <a:r>
              <a:rPr lang="en-US" sz="2000" dirty="0" err="1" smtClean="0">
                <a:solidFill>
                  <a:srgbClr val="FFFF00"/>
                </a:solidFill>
                <a:latin typeface="Chalkboard"/>
                <a:cs typeface="Chalkboard"/>
              </a:rPr>
              <a:t>Δ</a:t>
            </a:r>
            <a:r>
              <a:rPr lang="en-US" sz="2000" dirty="0" smtClean="0">
                <a:solidFill>
                  <a:srgbClr val="FFFF00"/>
                </a:solidFill>
                <a:latin typeface="Chalkboard"/>
                <a:cs typeface="Chalkboard"/>
              </a:rPr>
              <a:t>⋅||H||</a:t>
            </a:r>
            <a:r>
              <a:rPr lang="en-US" sz="2000" dirty="0" smtClean="0">
                <a:latin typeface="Chalkboard"/>
                <a:cs typeface="Chalkboard"/>
              </a:rPr>
              <a:t>.</a:t>
            </a:r>
            <a:endParaRPr lang="en-US" sz="2000" u="sng" baseline="30000" dirty="0">
              <a:solidFill>
                <a:srgbClr val="FFFF00"/>
              </a:solidFill>
              <a:latin typeface="Chalkboard"/>
              <a:cs typeface="Chalkboar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4802187"/>
            <a:ext cx="809708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Lucida Grande"/>
              <a:buChar char="-"/>
            </a:pPr>
            <a:r>
              <a:rPr lang="en-US" sz="2000" dirty="0" smtClean="0">
                <a:solidFill>
                  <a:srgbClr val="9ED0F1"/>
                </a:solidFill>
                <a:latin typeface="Chalkboard"/>
                <a:cs typeface="Chalkboard"/>
              </a:rPr>
              <a:t>[</a:t>
            </a:r>
            <a:r>
              <a:rPr lang="en-US" sz="2000" dirty="0" err="1" smtClean="0">
                <a:solidFill>
                  <a:srgbClr val="9ED0F1"/>
                </a:solidFill>
                <a:latin typeface="Chalkboard"/>
                <a:cs typeface="Chalkboard"/>
              </a:rPr>
              <a:t>Bravyi</a:t>
            </a:r>
            <a:r>
              <a:rPr lang="en-US" sz="2000" dirty="0" smtClean="0">
                <a:solidFill>
                  <a:srgbClr val="9ED0F1"/>
                </a:solidFill>
                <a:latin typeface="Chalkboard"/>
                <a:cs typeface="Chalkboard"/>
              </a:rPr>
              <a:t>, </a:t>
            </a:r>
            <a:r>
              <a:rPr lang="en-US" sz="2000" dirty="0" err="1" smtClean="0">
                <a:solidFill>
                  <a:srgbClr val="9ED0F1"/>
                </a:solidFill>
                <a:latin typeface="Chalkboard"/>
                <a:cs typeface="Chalkboard"/>
              </a:rPr>
              <a:t>DiVincenzo</a:t>
            </a:r>
            <a:r>
              <a:rPr lang="en-US" sz="2000" dirty="0" smtClean="0">
                <a:solidFill>
                  <a:srgbClr val="9ED0F1"/>
                </a:solidFill>
                <a:latin typeface="Chalkboard"/>
                <a:cs typeface="Chalkboard"/>
              </a:rPr>
              <a:t>, </a:t>
            </a:r>
            <a:r>
              <a:rPr lang="en-US" sz="2000" dirty="0" err="1" smtClean="0">
                <a:solidFill>
                  <a:srgbClr val="9ED0F1"/>
                </a:solidFill>
                <a:latin typeface="Chalkboard"/>
                <a:cs typeface="Chalkboard"/>
              </a:rPr>
              <a:t>Terhal</a:t>
            </a:r>
            <a:r>
              <a:rPr lang="en-US" sz="2000" dirty="0" smtClean="0">
                <a:solidFill>
                  <a:srgbClr val="9ED0F1"/>
                </a:solidFill>
                <a:latin typeface="Chalkboard"/>
                <a:cs typeface="Chalkboard"/>
              </a:rPr>
              <a:t>, Loss ‘08]</a:t>
            </a:r>
            <a:r>
              <a:rPr lang="en-US" sz="2000" dirty="0" smtClean="0">
                <a:latin typeface="Chalkboard"/>
                <a:cs typeface="Chalkboard"/>
              </a:rPr>
              <a:t> Equivalent to conjecture for</a:t>
            </a:r>
            <a:br>
              <a:rPr lang="en-US" sz="2000" dirty="0" smtClean="0">
                <a:latin typeface="Chalkboard"/>
                <a:cs typeface="Chalkboard"/>
              </a:rPr>
            </a:br>
            <a:r>
              <a:rPr lang="en-US" sz="2000" dirty="0" smtClean="0">
                <a:solidFill>
                  <a:srgbClr val="FFFF00"/>
                </a:solidFill>
                <a:latin typeface="Chalkboard"/>
                <a:cs typeface="Chalkboard"/>
              </a:rPr>
              <a:t>O(1)</a:t>
            </a:r>
            <a:r>
              <a:rPr lang="en-US" sz="2000" dirty="0" smtClean="0">
                <a:latin typeface="Chalkboard"/>
                <a:cs typeface="Chalkboard"/>
              </a:rPr>
              <a:t>-local Hamiltonians over </a:t>
            </a:r>
            <a:r>
              <a:rPr lang="en-US" sz="2000" dirty="0" err="1" smtClean="0">
                <a:latin typeface="Chalkboard"/>
                <a:cs typeface="Chalkboard"/>
              </a:rPr>
              <a:t>qu</a:t>
            </a:r>
            <a:r>
              <a:rPr lang="en-US" sz="2000" dirty="0" err="1" smtClean="0">
                <a:solidFill>
                  <a:srgbClr val="FFFF00"/>
                </a:solidFill>
                <a:latin typeface="Chalkboard"/>
                <a:cs typeface="Chalkboard"/>
              </a:rPr>
              <a:t>d</a:t>
            </a:r>
            <a:r>
              <a:rPr lang="en-US" sz="2000" dirty="0" err="1" smtClean="0">
                <a:latin typeface="Chalkboard"/>
                <a:cs typeface="Chalkboard"/>
              </a:rPr>
              <a:t>its</a:t>
            </a:r>
            <a:r>
              <a:rPr lang="en-US" sz="2000" dirty="0" smtClean="0">
                <a:latin typeface="Chalkboard"/>
                <a:cs typeface="Chalkboard"/>
              </a:rPr>
              <a:t>.</a:t>
            </a:r>
          </a:p>
          <a:p>
            <a:pPr marL="342900" indent="-342900">
              <a:buFont typeface="Lucida Grande"/>
              <a:buChar char="-"/>
            </a:pPr>
            <a:r>
              <a:rPr lang="en-US" sz="2000" dirty="0" smtClean="0">
                <a:latin typeface="Chalkboard"/>
                <a:cs typeface="Chalkboard"/>
              </a:rPr>
              <a:t>≈ equivalent to estimating the energy at constant temperature.</a:t>
            </a:r>
          </a:p>
          <a:p>
            <a:pPr marL="342900" indent="-342900">
              <a:buFont typeface="Lucida Grande"/>
              <a:buChar char="-"/>
            </a:pPr>
            <a:r>
              <a:rPr lang="en-US" sz="2000" dirty="0" smtClean="0">
                <a:latin typeface="Chalkboard"/>
                <a:cs typeface="Chalkboard"/>
              </a:rPr>
              <a:t>Contained in </a:t>
            </a:r>
            <a:r>
              <a:rPr lang="en-US" sz="2000" dirty="0" smtClean="0">
                <a:solidFill>
                  <a:schemeClr val="accent4"/>
                </a:solidFill>
                <a:latin typeface="Chalkboard"/>
                <a:cs typeface="Chalkboard"/>
              </a:rPr>
              <a:t>QMA</a:t>
            </a:r>
            <a:r>
              <a:rPr lang="en-US" sz="2000" dirty="0" smtClean="0">
                <a:latin typeface="Chalkboard"/>
                <a:cs typeface="Chalkboard"/>
              </a:rPr>
              <a:t>.  At least </a:t>
            </a:r>
            <a:r>
              <a:rPr lang="en-US" sz="2000" dirty="0" smtClean="0">
                <a:solidFill>
                  <a:srgbClr val="E8950E"/>
                </a:solidFill>
                <a:latin typeface="Chalkboard"/>
                <a:cs typeface="Chalkboard"/>
              </a:rPr>
              <a:t>NP</a:t>
            </a:r>
            <a:r>
              <a:rPr lang="en-US" sz="2000" dirty="0" smtClean="0">
                <a:latin typeface="Chalkboard"/>
                <a:cs typeface="Chalkboard"/>
              </a:rPr>
              <a:t>-hard (by the PCP theorem).</a:t>
            </a:r>
          </a:p>
          <a:p>
            <a:endParaRPr lang="en-US" sz="2000" dirty="0" smtClean="0"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182755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9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59764" y="0"/>
            <a:ext cx="9058594" cy="17485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dirty="0" smtClean="0">
                <a:latin typeface="Chalkboard"/>
                <a:cs typeface="Chalkboard"/>
              </a:rPr>
              <a:t>Previous Work and Obstructions</a:t>
            </a:r>
            <a:r>
              <a:rPr lang="en-GB" sz="4000" dirty="0" smtClean="0">
                <a:latin typeface="Chalkboard"/>
                <a:cs typeface="Chalkboard"/>
              </a:rPr>
              <a:t/>
            </a:r>
            <a:br>
              <a:rPr lang="en-GB" sz="4000" dirty="0" smtClean="0">
                <a:latin typeface="Chalkboard"/>
                <a:cs typeface="Chalkboard"/>
              </a:rPr>
            </a:br>
            <a:endParaRPr lang="en-GB" sz="4000" dirty="0">
              <a:latin typeface="Chalkboard"/>
              <a:cs typeface="Chalkboard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7500" y="1182688"/>
            <a:ext cx="822325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Chalkboard"/>
                <a:cs typeface="Chalkboard"/>
              </a:rPr>
              <a:t>[</a:t>
            </a:r>
            <a:r>
              <a:rPr lang="en-US" sz="20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alkboard"/>
                <a:cs typeface="Chalkboard"/>
              </a:rPr>
              <a:t>Aharonov</a:t>
            </a:r>
            <a:r>
              <a:rPr 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alkboard"/>
                <a:cs typeface="Chalkboard"/>
              </a:rPr>
              <a:t>, Arad, Landau, </a:t>
            </a:r>
            <a:r>
              <a:rPr lang="en-US" sz="20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alkboard"/>
                <a:cs typeface="Chalkboard"/>
              </a:rPr>
              <a:t>Vazirani</a:t>
            </a:r>
            <a:r>
              <a:rPr 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alkboard"/>
                <a:cs typeface="Chalkboard"/>
              </a:rPr>
              <a:t> </a:t>
            </a:r>
            <a:r>
              <a:rPr lang="fr-FR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alkboard"/>
                <a:cs typeface="Chalkboard"/>
              </a:rPr>
              <a:t>’</a:t>
            </a:r>
            <a:r>
              <a:rPr lang="en-US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halkboard"/>
                <a:cs typeface="Chalkboard"/>
              </a:rPr>
              <a:t>08]</a:t>
            </a:r>
          </a:p>
          <a:p>
            <a:r>
              <a:rPr lang="en-US" sz="2400" dirty="0" smtClean="0">
                <a:latin typeface="Chalkboard"/>
                <a:cs typeface="Chalkboard"/>
              </a:rPr>
              <a:t>Quantum version of 1 of 3 parts of </a:t>
            </a:r>
            <a:r>
              <a:rPr lang="en-US" sz="2400" dirty="0" err="1" smtClean="0">
                <a:latin typeface="Chalkboard"/>
                <a:cs typeface="Chalkboard"/>
              </a:rPr>
              <a:t>Dinur’s</a:t>
            </a:r>
            <a:r>
              <a:rPr lang="en-US" sz="2400" dirty="0" smtClean="0">
                <a:latin typeface="Chalkboard"/>
                <a:cs typeface="Chalkboard"/>
              </a:rPr>
              <a:t> proof of the PCP </a:t>
            </a:r>
            <a:r>
              <a:rPr lang="en-US" sz="2400" dirty="0" err="1" smtClean="0">
                <a:latin typeface="Chalkboard"/>
                <a:cs typeface="Chalkboard"/>
              </a:rPr>
              <a:t>thm</a:t>
            </a:r>
            <a:r>
              <a:rPr lang="en-US" sz="2400" dirty="0">
                <a:latin typeface="Chalkboard"/>
                <a:cs typeface="Chalkboard"/>
              </a:rPr>
              <a:t> </a:t>
            </a:r>
            <a:r>
              <a:rPr lang="en-US" sz="2400" dirty="0" smtClean="0">
                <a:latin typeface="Chalkboard"/>
                <a:cs typeface="Chalkboard"/>
              </a:rPr>
              <a:t>(</a:t>
            </a:r>
            <a:r>
              <a:rPr lang="en-US" sz="2400" dirty="0" smtClean="0">
                <a:solidFill>
                  <a:srgbClr val="E8950E"/>
                </a:solidFill>
                <a:latin typeface="Chalkboard"/>
                <a:cs typeface="Chalkboard"/>
              </a:rPr>
              <a:t>gap amplification</a:t>
            </a:r>
            <a:r>
              <a:rPr lang="en-US" sz="2400" dirty="0" smtClean="0">
                <a:latin typeface="Chalkboard"/>
                <a:cs typeface="Chalkboard"/>
              </a:rPr>
              <a:t>)</a:t>
            </a:r>
          </a:p>
          <a:p>
            <a:endParaRPr lang="en-US" sz="2400" dirty="0">
              <a:latin typeface="Chalkboard"/>
              <a:cs typeface="Chalkboard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Chalkboard"/>
                <a:cs typeface="Chalkboard"/>
              </a:rPr>
              <a:t>But:</a:t>
            </a:r>
            <a:r>
              <a:rPr lang="en-US" sz="2400" dirty="0" smtClean="0">
                <a:latin typeface="Chalkboard"/>
                <a:cs typeface="Chalkboard"/>
              </a:rPr>
              <a:t> The other two parts (</a:t>
            </a:r>
            <a:r>
              <a:rPr lang="en-US" sz="2400" dirty="0" smtClean="0">
                <a:solidFill>
                  <a:schemeClr val="accent4"/>
                </a:solidFill>
                <a:latin typeface="Chalkboard"/>
                <a:cs typeface="Chalkboard"/>
              </a:rPr>
              <a:t>alphabet</a:t>
            </a:r>
            <a:r>
              <a:rPr lang="en-US" sz="2400" dirty="0" smtClean="0">
                <a:latin typeface="Chalkboard"/>
                <a:cs typeface="Chalkboard"/>
              </a:rPr>
              <a:t> and </a:t>
            </a:r>
            <a:r>
              <a:rPr lang="en-US" sz="2400" dirty="0" smtClean="0">
                <a:solidFill>
                  <a:srgbClr val="E8950E"/>
                </a:solidFill>
                <a:latin typeface="Chalkboard"/>
                <a:cs typeface="Chalkboard"/>
              </a:rPr>
              <a:t>degree reductions</a:t>
            </a:r>
            <a:r>
              <a:rPr lang="en-US" sz="2400" dirty="0" smtClean="0">
                <a:latin typeface="Chalkboard"/>
                <a:cs typeface="Chalkboard"/>
              </a:rPr>
              <a:t>) involve massive copying of information; not clear how to do it with a highly entangled assignment</a:t>
            </a:r>
          </a:p>
          <a:p>
            <a:endParaRPr lang="en-US" sz="2400" dirty="0">
              <a:latin typeface="Chalkboard"/>
              <a:cs typeface="Chalkboard"/>
            </a:endParaRPr>
          </a:p>
          <a:p>
            <a:r>
              <a:rPr lang="en-US" sz="2000" dirty="0">
                <a:solidFill>
                  <a:srgbClr val="9ED0F1"/>
                </a:solidFill>
                <a:latin typeface="Chalkboard"/>
                <a:cs typeface="Chalkboard"/>
              </a:rPr>
              <a:t>[</a:t>
            </a:r>
            <a:r>
              <a:rPr lang="en-US" sz="2000" dirty="0" err="1" smtClean="0">
                <a:solidFill>
                  <a:srgbClr val="9ED0F1"/>
                </a:solidFill>
                <a:latin typeface="Chalkboard"/>
                <a:cs typeface="Chalkboard"/>
              </a:rPr>
              <a:t>Bravyi</a:t>
            </a:r>
            <a:r>
              <a:rPr lang="en-US" sz="2000" dirty="0" smtClean="0">
                <a:solidFill>
                  <a:srgbClr val="9ED0F1"/>
                </a:solidFill>
                <a:latin typeface="Chalkboard"/>
                <a:cs typeface="Chalkboard"/>
              </a:rPr>
              <a:t>, </a:t>
            </a:r>
            <a:r>
              <a:rPr lang="en-US" sz="2000" dirty="0" err="1" smtClean="0">
                <a:solidFill>
                  <a:srgbClr val="9ED0F1"/>
                </a:solidFill>
                <a:latin typeface="Chalkboard"/>
                <a:cs typeface="Chalkboard"/>
              </a:rPr>
              <a:t>Vyalyi</a:t>
            </a:r>
            <a:r>
              <a:rPr lang="en-US" sz="2000" dirty="0" smtClean="0">
                <a:solidFill>
                  <a:srgbClr val="9ED0F1"/>
                </a:solidFill>
                <a:latin typeface="Chalkboard"/>
                <a:cs typeface="Chalkboard"/>
              </a:rPr>
              <a:t> </a:t>
            </a:r>
            <a:r>
              <a:rPr lang="fr-FR" sz="2000" dirty="0" smtClean="0">
                <a:solidFill>
                  <a:srgbClr val="9ED0F1"/>
                </a:solidFill>
                <a:latin typeface="Chalkboard"/>
                <a:cs typeface="Chalkboard"/>
              </a:rPr>
              <a:t>’</a:t>
            </a:r>
            <a:r>
              <a:rPr lang="en-US" sz="2000" dirty="0" smtClean="0">
                <a:solidFill>
                  <a:srgbClr val="9ED0F1"/>
                </a:solidFill>
                <a:latin typeface="Chalkboard"/>
                <a:cs typeface="Chalkboard"/>
              </a:rPr>
              <a:t>03; Arad </a:t>
            </a:r>
            <a:r>
              <a:rPr lang="fr-FR" sz="2000" dirty="0" smtClean="0">
                <a:solidFill>
                  <a:srgbClr val="9ED0F1"/>
                </a:solidFill>
                <a:latin typeface="Chalkboard"/>
                <a:cs typeface="Chalkboard"/>
              </a:rPr>
              <a:t>’</a:t>
            </a:r>
            <a:r>
              <a:rPr lang="en-US" sz="2000" dirty="0" smtClean="0">
                <a:solidFill>
                  <a:srgbClr val="9ED0F1"/>
                </a:solidFill>
                <a:latin typeface="Chalkboard"/>
                <a:cs typeface="Chalkboard"/>
              </a:rPr>
              <a:t>10; Hastings </a:t>
            </a:r>
            <a:r>
              <a:rPr lang="fr-FR" sz="2000" dirty="0" smtClean="0">
                <a:solidFill>
                  <a:srgbClr val="9ED0F1"/>
                </a:solidFill>
                <a:latin typeface="Chalkboard"/>
                <a:cs typeface="Chalkboard"/>
              </a:rPr>
              <a:t>’</a:t>
            </a:r>
            <a:r>
              <a:rPr lang="en-US" sz="2000" dirty="0" smtClean="0">
                <a:solidFill>
                  <a:srgbClr val="9ED0F1"/>
                </a:solidFill>
                <a:latin typeface="Chalkboard"/>
                <a:cs typeface="Chalkboard"/>
              </a:rPr>
              <a:t>12; Freedman, Hastings </a:t>
            </a:r>
            <a:r>
              <a:rPr lang="fr-FR" sz="2000" dirty="0" smtClean="0">
                <a:solidFill>
                  <a:srgbClr val="9ED0F1"/>
                </a:solidFill>
                <a:latin typeface="Chalkboard"/>
                <a:cs typeface="Chalkboard"/>
              </a:rPr>
              <a:t>’</a:t>
            </a:r>
            <a:r>
              <a:rPr lang="en-US" sz="2000" dirty="0" smtClean="0">
                <a:solidFill>
                  <a:srgbClr val="9ED0F1"/>
                </a:solidFill>
                <a:latin typeface="Chalkboard"/>
                <a:cs typeface="Chalkboard"/>
              </a:rPr>
              <a:t>13; </a:t>
            </a:r>
            <a:r>
              <a:rPr lang="en-US" sz="2000" dirty="0" err="1" smtClean="0">
                <a:solidFill>
                  <a:srgbClr val="9ED0F1"/>
                </a:solidFill>
                <a:latin typeface="Chalkboard"/>
                <a:cs typeface="Chalkboard"/>
              </a:rPr>
              <a:t>Aharonov</a:t>
            </a:r>
            <a:r>
              <a:rPr lang="en-US" sz="2000" dirty="0">
                <a:solidFill>
                  <a:srgbClr val="9ED0F1"/>
                </a:solidFill>
                <a:latin typeface="Chalkboard"/>
                <a:cs typeface="Chalkboard"/>
              </a:rPr>
              <a:t>,</a:t>
            </a:r>
            <a:r>
              <a:rPr lang="en-US" sz="2000" dirty="0" smtClean="0">
                <a:solidFill>
                  <a:srgbClr val="9ED0F1"/>
                </a:solidFill>
                <a:latin typeface="Chalkboard"/>
                <a:cs typeface="Chalkboard"/>
              </a:rPr>
              <a:t> </a:t>
            </a:r>
            <a:r>
              <a:rPr lang="en-US" sz="2000" dirty="0" err="1" smtClean="0">
                <a:solidFill>
                  <a:srgbClr val="9ED0F1"/>
                </a:solidFill>
                <a:latin typeface="Chalkboard"/>
                <a:cs typeface="Chalkboard"/>
              </a:rPr>
              <a:t>Eldar</a:t>
            </a:r>
            <a:r>
              <a:rPr lang="en-US" sz="2000" dirty="0" smtClean="0">
                <a:solidFill>
                  <a:srgbClr val="9ED0F1"/>
                </a:solidFill>
                <a:latin typeface="Chalkboard"/>
                <a:cs typeface="Chalkboard"/>
              </a:rPr>
              <a:t> </a:t>
            </a:r>
            <a:r>
              <a:rPr lang="fr-FR" sz="2000" dirty="0" smtClean="0">
                <a:solidFill>
                  <a:srgbClr val="9ED0F1"/>
                </a:solidFill>
                <a:latin typeface="Chalkboard"/>
                <a:cs typeface="Chalkboard"/>
              </a:rPr>
              <a:t>’</a:t>
            </a:r>
            <a:r>
              <a:rPr lang="en-US" sz="2000" dirty="0" smtClean="0">
                <a:solidFill>
                  <a:srgbClr val="9ED0F1"/>
                </a:solidFill>
                <a:latin typeface="Chalkboard"/>
                <a:cs typeface="Chalkboard"/>
              </a:rPr>
              <a:t>13, …</a:t>
            </a:r>
            <a:r>
              <a:rPr lang="en-US" sz="2000" dirty="0">
                <a:solidFill>
                  <a:srgbClr val="9ED0F1"/>
                </a:solidFill>
                <a:latin typeface="Chalkboard"/>
                <a:cs typeface="Chalkboard"/>
              </a:rPr>
              <a:t>]</a:t>
            </a:r>
            <a:endParaRPr lang="en-US" sz="2000" dirty="0" smtClean="0">
              <a:solidFill>
                <a:srgbClr val="9ED0F1"/>
              </a:solidFill>
              <a:latin typeface="Chalkboard"/>
              <a:cs typeface="Chalkboard"/>
            </a:endParaRPr>
          </a:p>
          <a:p>
            <a:r>
              <a:rPr lang="en-US" sz="2400" dirty="0" smtClean="0">
                <a:latin typeface="Chalkboard"/>
                <a:cs typeface="Chalkboard"/>
              </a:rPr>
              <a:t>No-go (NP witnesses) for large class of </a:t>
            </a:r>
            <a:r>
              <a:rPr lang="en-US" sz="2400" dirty="0" smtClean="0">
                <a:solidFill>
                  <a:srgbClr val="E8950E"/>
                </a:solidFill>
                <a:latin typeface="Chalkboard"/>
                <a:cs typeface="Chalkboard"/>
              </a:rPr>
              <a:t>commuting</a:t>
            </a:r>
            <a:r>
              <a:rPr lang="en-US" sz="2400" dirty="0" smtClean="0">
                <a:latin typeface="Chalkboard"/>
                <a:cs typeface="Chalkboard"/>
              </a:rPr>
              <a:t> Hamiltonians and almost-commuting Hamiltonians </a:t>
            </a:r>
          </a:p>
          <a:p>
            <a:endParaRPr lang="en-US" sz="2400" dirty="0" smtClean="0">
              <a:latin typeface="Chalkboard"/>
              <a:cs typeface="Chalkboard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Chalkboard"/>
                <a:cs typeface="Chalkboard"/>
              </a:rPr>
              <a:t>But:</a:t>
            </a:r>
            <a:r>
              <a:rPr lang="en-US" sz="2400" dirty="0" smtClean="0">
                <a:latin typeface="Chalkboard"/>
                <a:cs typeface="Chalkboard"/>
              </a:rPr>
              <a:t> </a:t>
            </a:r>
            <a:r>
              <a:rPr lang="en-US" sz="2400" dirty="0">
                <a:latin typeface="Chalkboard"/>
                <a:cs typeface="Chalkboard"/>
              </a:rPr>
              <a:t>C</a:t>
            </a:r>
            <a:r>
              <a:rPr lang="en-US" sz="2400" dirty="0" smtClean="0">
                <a:latin typeface="Chalkboard"/>
                <a:cs typeface="Chalkboard"/>
              </a:rPr>
              <a:t>ommuting case might really be easier</a:t>
            </a:r>
          </a:p>
        </p:txBody>
      </p:sp>
    </p:spTree>
    <p:extLst>
      <p:ext uri="{BB962C8B-B14F-4D97-AF65-F5344CB8AC3E}">
        <p14:creationId xmlns:p14="http://schemas.microsoft.com/office/powerpoint/2010/main" val="2854788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Default Theme">
  <a:themeElements>
    <a:clrScheme name="Story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Story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Story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50000"/>
                <a:lumMod val="120000"/>
              </a:schemeClr>
              <a:schemeClr val="phClr">
                <a:satMod val="350000"/>
                <a:lumMod val="150000"/>
              </a:schemeClr>
            </a:duotone>
          </a:blip>
          <a:tile tx="0" ty="0" sx="20000" sy="20000" flip="none" algn="ctr"/>
        </a:blipFill>
        <a:gradFill rotWithShape="1">
          <a:gsLst>
            <a:gs pos="0">
              <a:schemeClr val="phClr">
                <a:shade val="20000"/>
                <a:satMod val="130000"/>
              </a:schemeClr>
            </a:gs>
            <a:gs pos="5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200000"/>
                <a:lumMod val="120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2100000" sx="104000" sy="104000" algn="br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127000" dist="63500" dir="5400000" sx="103000" sy="103000" rotWithShape="0">
              <a:srgbClr val="000000">
                <a:alpha val="75000"/>
              </a:srgbClr>
            </a:outerShdw>
          </a:effectLst>
          <a:scene3d>
            <a:camera prst="perspectiveFront" fov="3000000"/>
            <a:lightRig rig="balanced" dir="t">
              <a:rot lat="0" lon="0" rev="18000000"/>
            </a:lightRig>
          </a:scene3d>
          <a:sp3d prstMaterial="plastic">
            <a:bevelT w="254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50000"/>
              </a:schemeClr>
              <a:schemeClr val="phClr">
                <a:tint val="60000"/>
                <a:satMod val="4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>
        <a:effectLst/>
      </a:spPr>
      <a:bodyPr rtlCol="0" anchor="ctr"/>
      <a:lstStyle>
        <a:defPPr algn="ctr">
          <a:defRPr>
            <a:latin typeface="Chalkboard"/>
            <a:cs typeface="Chalkboard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err="1" smtClean="0">
            <a:latin typeface="Chalkboard"/>
            <a:cs typeface="Chalkboard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3070</TotalTime>
  <Words>1129</Words>
  <Application>Microsoft Macintosh PowerPoint</Application>
  <PresentationFormat>On-screen Show (4:3)</PresentationFormat>
  <Paragraphs>199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Default Theme</vt:lpstr>
      <vt:lpstr>Product-state approximations to quantum ground states</vt:lpstr>
      <vt:lpstr>PowerPoint Presentation</vt:lpstr>
      <vt:lpstr>CSPs » eigenvalue problems</vt:lpstr>
      <vt:lpstr>Local Hamiltonians, aka quantum k-CSPs</vt:lpstr>
      <vt:lpstr>The local Hamiltonian problem</vt:lpstr>
      <vt:lpstr>quantum complexity theory</vt:lpstr>
      <vt:lpstr>NP vs QMA</vt:lpstr>
      <vt:lpstr>Constant accuracy?</vt:lpstr>
      <vt:lpstr>PowerPoint Presentation</vt:lpstr>
      <vt:lpstr>result 1: high-degree in NP</vt:lpstr>
      <vt:lpstr>intuition: mean-field theory</vt:lpstr>
      <vt:lpstr>clustered approximation</vt:lpstr>
      <vt:lpstr>1. Approximation from low expansion</vt:lpstr>
      <vt:lpstr>2. Approximation from high degree</vt:lpstr>
      <vt:lpstr>3. Approximation from low entanglement</vt:lpstr>
      <vt:lpstr>proof sketch</vt:lpstr>
      <vt:lpstr>Does this work quantumly?</vt:lpstr>
      <vt:lpstr>Proof of qPCP no-go</vt:lpstr>
      <vt:lpstr>result 2: “P”TAS</vt:lpstr>
      <vt:lpstr>The Lasserre SDP hierarchy for local Hamiltonians</vt:lpstr>
      <vt:lpstr>Open questions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Quantum de Finetti theorems for local measurements</dc:title>
  <dc:creator>Aram Harrow</dc:creator>
  <cp:lastModifiedBy>Aram Harrow</cp:lastModifiedBy>
  <cp:revision>86</cp:revision>
  <dcterms:created xsi:type="dcterms:W3CDTF">2013-06-04T03:29:26Z</dcterms:created>
  <dcterms:modified xsi:type="dcterms:W3CDTF">2013-11-27T15:40:06Z</dcterms:modified>
</cp:coreProperties>
</file>