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1"/>
  </p:notesMasterIdLst>
  <p:sldIdLst>
    <p:sldId id="256" r:id="rId2"/>
    <p:sldId id="257" r:id="rId3"/>
    <p:sldId id="282" r:id="rId4"/>
    <p:sldId id="258" r:id="rId5"/>
    <p:sldId id="275" r:id="rId6"/>
    <p:sldId id="276" r:id="rId7"/>
    <p:sldId id="259" r:id="rId8"/>
    <p:sldId id="260" r:id="rId9"/>
    <p:sldId id="277" r:id="rId10"/>
    <p:sldId id="278" r:id="rId11"/>
    <p:sldId id="266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6" autoAdjust="0"/>
  </p:normalViewPr>
  <p:slideViewPr>
    <p:cSldViewPr snapToGrid="0" snapToObjects="1">
      <p:cViewPr>
        <p:scale>
          <a:sx n="110" d="100"/>
          <a:sy n="110" d="100"/>
        </p:scale>
        <p:origin x="-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2E96-9C0C-E64C-9D10-182C2BAE4B56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55DE6-30B2-664E-813D-8D6092DA1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Evidence from</a:t>
            </a:r>
            <a:r>
              <a:rPr lang="en-US" baseline="0" smtClean="0"/>
              <a:t> above and below that SSE/UGC is subexponential.</a:t>
            </a:r>
            <a:br>
              <a:rPr lang="en-US" baseline="0" smtClean="0"/>
            </a:br>
            <a:r>
              <a:rPr lang="en-US" baseline="0" smtClean="0"/>
              <a:t>Also, exciting new connections to more settings.</a:t>
            </a:r>
          </a:p>
          <a:p>
            <a:r>
              <a:rPr lang="en-US" baseline="0" smtClean="0"/>
              <a:t>On the other hand, this somewhat wipes out some previous advances.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5DE6-30B2-664E-813D-8D6092DA18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9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5DE6-30B2-664E-813D-8D6092DA18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5/21/13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2700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224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944"/>
            <a:ext cx="7772400" cy="978408"/>
          </a:xfrm>
        </p:spPr>
        <p:txBody>
          <a:bodyPr/>
          <a:lstStyle/>
          <a:p>
            <a:r>
              <a:rPr lang="en-US" dirty="0" smtClean="0"/>
              <a:t>separable states,</a:t>
            </a:r>
            <a:br>
              <a:rPr lang="en-US" dirty="0" smtClean="0"/>
            </a:br>
            <a:r>
              <a:rPr lang="en-US" dirty="0"/>
              <a:t>unique games and</a:t>
            </a:r>
            <a:br>
              <a:rPr lang="en-US" dirty="0"/>
            </a:br>
            <a:r>
              <a:rPr lang="en-US" dirty="0"/>
              <a:t>monogamy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19" y="3413607"/>
            <a:ext cx="7772400" cy="1052564"/>
          </a:xfrm>
        </p:spPr>
        <p:txBody>
          <a:bodyPr>
            <a:normAutofit/>
          </a:bodyPr>
          <a:lstStyle/>
          <a:p>
            <a:r>
              <a:rPr lang="en-US" dirty="0"/>
              <a:t>Aram Harrow (MIT)</a:t>
            </a:r>
            <a:br>
              <a:rPr lang="en-US" dirty="0"/>
            </a:br>
            <a:r>
              <a:rPr lang="en-US" dirty="0"/>
              <a:t>TQC 2013</a:t>
            </a:r>
            <a:br>
              <a:rPr lang="en-US" dirty="0"/>
            </a:br>
            <a:r>
              <a:rPr lang="en-US" dirty="0"/>
              <a:t>arXiv:1205.4484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83902" y="4614333"/>
            <a:ext cx="3217931" cy="1714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based on work with </a:t>
            </a:r>
            <a:br>
              <a:rPr lang="en-US" u="sng" dirty="0" smtClean="0"/>
            </a:br>
            <a:r>
              <a:rPr lang="en-US" dirty="0" smtClean="0"/>
              <a:t>Boaz Barak (Microsoft)</a:t>
            </a:r>
          </a:p>
          <a:p>
            <a:r>
              <a:rPr lang="en-US" dirty="0" smtClean="0"/>
              <a:t>Fernando Brand</a:t>
            </a:r>
            <a:r>
              <a:rPr lang="en-US" dirty="0" smtClean="0"/>
              <a:t>ão (UCL)</a:t>
            </a:r>
          </a:p>
          <a:p>
            <a:r>
              <a:rPr lang="en-US" dirty="0"/>
              <a:t>Jon Kelner (MIT)</a:t>
            </a:r>
          </a:p>
          <a:p>
            <a:r>
              <a:rPr lang="en-US" dirty="0" smtClean="0"/>
              <a:t>David Steurer (Cornell)</a:t>
            </a:r>
          </a:p>
          <a:p>
            <a:r>
              <a:rPr lang="en-US" dirty="0"/>
              <a:t>Yuan Zhou (CMU)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58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SSE hardness??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31" y="5213633"/>
            <a:ext cx="2154415" cy="161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19" y="1486779"/>
            <a:ext cx="8191366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1. Estimating </a:t>
            </a:r>
            <a:r>
              <a:rPr lang="en-US" sz="2400">
                <a:solidFill>
                  <a:srgbClr val="FFFF00"/>
                </a:solidFill>
              </a:rPr>
              <a:t>h</a:t>
            </a:r>
            <a:r>
              <a:rPr lang="en-US" sz="2400" baseline="-25000">
                <a:solidFill>
                  <a:srgbClr val="FFFF00"/>
                </a:solidFill>
              </a:rPr>
              <a:t>Sep</a:t>
            </a:r>
            <a:r>
              <a:rPr lang="en-US" sz="2400">
                <a:solidFill>
                  <a:srgbClr val="FFFF00"/>
                </a:solidFill>
              </a:rPr>
              <a:t>(M) ± 0.1</a:t>
            </a:r>
            <a:r>
              <a:rPr lang="en-US" sz="2400"/>
              <a:t> for </a:t>
            </a:r>
            <a:r>
              <a:rPr lang="en-US" sz="2400">
                <a:solidFill>
                  <a:srgbClr val="FFFF00"/>
                </a:solidFill>
              </a:rPr>
              <a:t>n</a:t>
            </a:r>
            <a:r>
              <a:rPr lang="en-US" sz="2400"/>
              <a:t>-dimensional </a:t>
            </a:r>
            <a:r>
              <a:rPr lang="en-US" sz="2400">
                <a:solidFill>
                  <a:srgbClr val="FFFF00"/>
                </a:solidFill>
              </a:rPr>
              <a:t>M</a:t>
            </a:r>
            <a:r>
              <a:rPr lang="en-US" sz="2400"/>
              <a:t> is at least</a:t>
            </a:r>
            <a:br>
              <a:rPr lang="en-US" sz="2400"/>
            </a:br>
            <a:r>
              <a:rPr lang="en-US" sz="2400"/>
              <a:t>as hard as solving 3-SAT instance of length </a:t>
            </a:r>
            <a:r>
              <a:rPr lang="en-US" sz="2400">
                <a:solidFill>
                  <a:srgbClr val="FFFF00"/>
                </a:solidFill>
              </a:rPr>
              <a:t>≈log</a:t>
            </a:r>
            <a:r>
              <a:rPr lang="en-US" sz="2400" baseline="30000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(n)</a:t>
            </a:r>
            <a:r>
              <a:rPr lang="en-US" sz="2400"/>
              <a:t>.</a:t>
            </a:r>
            <a:br>
              <a:rPr lang="en-US" sz="2400"/>
            </a:br>
            <a:r>
              <a:rPr lang="en-US" sz="1600"/>
              <a:t>[H.-Montanaro 1001.0017]  [Aaronson-Beigi-Drucker-Fefferman-Shor 0804.0802]</a:t>
            </a:r>
            <a:br>
              <a:rPr lang="en-US" sz="1600"/>
            </a:br>
            <a:endParaRPr lang="en-US" sz="2400"/>
          </a:p>
          <a:p>
            <a:r>
              <a:rPr lang="en-US" sz="2400"/>
              <a:t>2. The Exponential-Time Hypothesis (ETH) implies a lower</a:t>
            </a:r>
            <a:br>
              <a:rPr lang="en-US" sz="2400"/>
            </a:br>
            <a:r>
              <a:rPr lang="en-US" sz="2400"/>
              <a:t>bound of </a:t>
            </a:r>
            <a:r>
              <a:rPr lang="en-US" sz="2400">
                <a:solidFill>
                  <a:srgbClr val="FFFF00"/>
                </a:solidFill>
              </a:rPr>
              <a:t>Ω(n</a:t>
            </a:r>
            <a:r>
              <a:rPr lang="en-US" sz="2400" baseline="30000">
                <a:solidFill>
                  <a:srgbClr val="FFFF00"/>
                </a:solidFill>
              </a:rPr>
              <a:t>log(n)</a:t>
            </a:r>
            <a:r>
              <a:rPr lang="en-US" sz="2400">
                <a:solidFill>
                  <a:srgbClr val="FFFF00"/>
                </a:solidFill>
              </a:rPr>
              <a:t>)</a:t>
            </a:r>
            <a:r>
              <a:rPr lang="en-US" sz="2400"/>
              <a:t> for </a:t>
            </a:r>
            <a:r>
              <a:rPr lang="en-US" sz="2400">
                <a:solidFill>
                  <a:srgbClr val="FFFF00"/>
                </a:solidFill>
              </a:rPr>
              <a:t>h</a:t>
            </a:r>
            <a:r>
              <a:rPr lang="en-US" sz="2400" baseline="-25000">
                <a:solidFill>
                  <a:srgbClr val="FFFF00"/>
                </a:solidFill>
              </a:rPr>
              <a:t>Sep</a:t>
            </a:r>
            <a:r>
              <a:rPr lang="en-US" sz="2400">
                <a:solidFill>
                  <a:srgbClr val="FFFF00"/>
                </a:solidFill>
              </a:rPr>
              <a:t>(M)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3. ∴ lower bound of </a:t>
            </a:r>
            <a:r>
              <a:rPr lang="en-US" sz="2400">
                <a:solidFill>
                  <a:srgbClr val="FFFF00"/>
                </a:solidFill>
              </a:rPr>
              <a:t>Ω(n</a:t>
            </a:r>
            <a:r>
              <a:rPr lang="en-US" sz="2400" baseline="30000">
                <a:solidFill>
                  <a:srgbClr val="FFFF00"/>
                </a:solidFill>
              </a:rPr>
              <a:t>log(n)</a:t>
            </a:r>
            <a:r>
              <a:rPr lang="en-US" sz="2400">
                <a:solidFill>
                  <a:srgbClr val="FFFF00"/>
                </a:solidFill>
              </a:rPr>
              <a:t>)</a:t>
            </a:r>
            <a:r>
              <a:rPr lang="en-US" sz="2400"/>
              <a:t> for estimating </a:t>
            </a:r>
            <a:r>
              <a:rPr lang="en-US" sz="2400">
                <a:solidFill>
                  <a:srgbClr val="FFFF00"/>
                </a:solidFill>
              </a:rPr>
              <a:t>||A||</a:t>
            </a:r>
            <a:r>
              <a:rPr lang="en-US" sz="2400" baseline="-25000">
                <a:solidFill>
                  <a:srgbClr val="FFFF00"/>
                </a:solidFill>
              </a:rPr>
              <a:t>2-&gt;4</a:t>
            </a:r>
            <a:r>
              <a:rPr lang="en-US" sz="2400"/>
              <a:t> for</a:t>
            </a:r>
            <a:br>
              <a:rPr lang="en-US" sz="2400"/>
            </a:br>
            <a:r>
              <a:rPr lang="en-US" sz="2400"/>
              <a:t>some family of projectors </a:t>
            </a:r>
            <a:r>
              <a:rPr lang="en-US" sz="2400">
                <a:solidFill>
                  <a:srgbClr val="FFFF00"/>
                </a:solidFill>
              </a:rPr>
              <a:t>A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4. These </a:t>
            </a:r>
            <a:r>
              <a:rPr lang="en-US" sz="2400">
                <a:solidFill>
                  <a:srgbClr val="FFFF00"/>
                </a:solidFill>
              </a:rPr>
              <a:t>A</a:t>
            </a:r>
            <a:r>
              <a:rPr lang="en-US" sz="2400"/>
              <a:t> might not be </a:t>
            </a:r>
            <a:r>
              <a:rPr lang="en-US" sz="2400">
                <a:solidFill>
                  <a:srgbClr val="FFFF00"/>
                </a:solidFill>
              </a:rPr>
              <a:t>P</a:t>
            </a:r>
            <a:r>
              <a:rPr lang="en-US" sz="2400" baseline="-25000">
                <a:solidFill>
                  <a:srgbClr val="FFFF00"/>
                </a:solidFill>
              </a:rPr>
              <a:t>≥λ</a:t>
            </a:r>
            <a:r>
              <a:rPr lang="en-US" sz="2400"/>
              <a:t> for any graph </a:t>
            </a:r>
            <a:r>
              <a:rPr lang="en-US" sz="2400">
                <a:solidFill>
                  <a:srgbClr val="FFFF00"/>
                </a:solidFill>
              </a:rPr>
              <a:t>G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5. (Still, first proof of hardness for</a:t>
            </a:r>
            <a:br>
              <a:rPr lang="en-US" sz="2400"/>
            </a:br>
            <a:r>
              <a:rPr lang="en-US" sz="2400"/>
              <a:t>constant-factor approximation of ||</a:t>
            </a:r>
            <a:r>
              <a:rPr lang="en-US" sz="2400">
                <a:latin typeface="cmsy10"/>
                <a:ea typeface="cmsy10"/>
                <a:cs typeface="cmsy10"/>
              </a:rPr>
              <a:t>¢</a:t>
            </a:r>
            <a:r>
              <a:rPr lang="en-US" sz="2400"/>
              <a:t>||</a:t>
            </a:r>
            <a:r>
              <a:rPr lang="en-US" sz="2400" baseline="-25000"/>
              <a:t>2</a:t>
            </a:r>
            <a:r>
              <a:rPr lang="en-US" sz="2400" baseline="-25000">
                <a:sym typeface="Wingdings"/>
              </a:rPr>
              <a:t>4</a:t>
            </a:r>
            <a:r>
              <a:rPr lang="en-US" sz="2400">
                <a:sym typeface="Wingdings"/>
              </a:rPr>
              <a:t>).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39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30" y="299076"/>
            <a:ext cx="8326048" cy="1429871"/>
          </a:xfrm>
        </p:spPr>
        <p:txBody>
          <a:bodyPr>
            <a:normAutofit fontScale="90000"/>
          </a:bodyPr>
          <a:lstStyle/>
          <a:p>
            <a:r>
              <a:rPr lang="en-US"/>
              <a:t>algorithms:</a:t>
            </a:r>
            <a:br>
              <a:rPr lang="en-US"/>
            </a:br>
            <a:r>
              <a:rPr lang="en-US" sz="3600"/>
              <a:t>semi-definite programming (SDP) hierarchies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26" y="1913613"/>
            <a:ext cx="8499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Problem: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Maximize a polynomial f(x) over x</a:t>
            </a:r>
            <a:r>
              <a:rPr lang="en-US" sz="2000">
                <a:latin typeface="cmsy10"/>
                <a:ea typeface="cmsy10"/>
                <a:cs typeface="cmsy10"/>
              </a:rPr>
              <a:t>2</a:t>
            </a:r>
            <a:r>
              <a:rPr lang="en-US" sz="2000">
                <a:latin typeface="msbm10"/>
                <a:ea typeface="msbm10"/>
                <a:cs typeface="msbm10"/>
              </a:rPr>
              <a:t>R</a:t>
            </a:r>
            <a:r>
              <a:rPr lang="en-US" sz="2000" baseline="30000">
                <a:latin typeface="Chalkboard"/>
                <a:ea typeface="msbm10"/>
                <a:cs typeface="msbm10"/>
              </a:rPr>
              <a:t>n</a:t>
            </a:r>
            <a:r>
              <a:rPr lang="en-US" sz="2000"/>
              <a:t> subject to polynomial constraints</a:t>
            </a:r>
            <a:br>
              <a:rPr lang="en-US" sz="2000"/>
            </a:br>
            <a:r>
              <a:rPr lang="en-US" sz="2000"/>
              <a:t>g</a:t>
            </a:r>
            <a:r>
              <a:rPr lang="en-US" sz="2000" baseline="-25000"/>
              <a:t>1</a:t>
            </a:r>
            <a:r>
              <a:rPr lang="en-US" sz="2000"/>
              <a:t>(x) ≥ 0, …, g</a:t>
            </a:r>
            <a:r>
              <a:rPr lang="en-US" sz="2000" baseline="-25000"/>
              <a:t>m</a:t>
            </a:r>
            <a:r>
              <a:rPr lang="en-US" sz="2000"/>
              <a:t>(x) ≥ 0.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3426" y="3163454"/>
            <a:ext cx="7742477" cy="2189370"/>
            <a:chOff x="643426" y="3163454"/>
            <a:chExt cx="7742477" cy="2189370"/>
          </a:xfrm>
        </p:grpSpPr>
        <p:sp>
          <p:nvSpPr>
            <p:cNvPr id="5" name="TextBox 4"/>
            <p:cNvSpPr txBox="1"/>
            <p:nvPr/>
          </p:nvSpPr>
          <p:spPr>
            <a:xfrm>
              <a:off x="646655" y="3163454"/>
              <a:ext cx="77392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</a:rPr>
                <a:t>SDP:</a:t>
              </a:r>
              <a:r>
                <a:rPr lang="en-US" sz="2000"/>
                <a:t/>
              </a:r>
              <a:br>
                <a:rPr lang="en-US" sz="2000"/>
              </a:br>
              <a:r>
                <a:rPr lang="en-US" sz="2000"/>
                <a:t>Optimize over “pseudo-expectations” of k’th-order moments of x.</a:t>
              </a:r>
              <a:br>
                <a:rPr lang="en-US" sz="2000"/>
              </a:br>
              <a:r>
                <a:rPr lang="en-US" sz="2000"/>
                <a:t>Run-time is n</a:t>
              </a:r>
              <a:r>
                <a:rPr lang="en-US" sz="2000" baseline="30000"/>
                <a:t>O(k)</a:t>
              </a:r>
              <a:r>
                <a:rPr lang="en-US" sz="2000"/>
                <a:t>.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55" y="4186920"/>
              <a:ext cx="6692900" cy="5461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26" y="4806724"/>
              <a:ext cx="2425700" cy="5461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16840" y="1544281"/>
            <a:ext cx="28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[Parrilo ‘00; Lasserre </a:t>
            </a:r>
            <a:r>
              <a:rPr lang="fr-FR"/>
              <a:t>’</a:t>
            </a:r>
            <a:r>
              <a:rPr lang="en-US"/>
              <a:t>01]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30" y="5477200"/>
            <a:ext cx="6250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Dual: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min </a:t>
            </a:r>
            <a:r>
              <a:rPr lang="en-US" sz="2000">
                <a:latin typeface="cmmi10"/>
                <a:ea typeface="cmmi10"/>
                <a:cs typeface="cmmi10"/>
              </a:rPr>
              <a:t>¸</a:t>
            </a:r>
            <a:r>
              <a:rPr lang="en-US" sz="2000"/>
              <a:t> s.t. </a:t>
            </a:r>
            <a:r>
              <a:rPr lang="en-US" sz="2000">
                <a:latin typeface="cmmi10"/>
                <a:ea typeface="cmmi10"/>
                <a:cs typeface="cmmi10"/>
              </a:rPr>
              <a:t>¸</a:t>
            </a:r>
            <a:r>
              <a:rPr lang="en-US" sz="2000"/>
              <a:t> - f(x) = r</a:t>
            </a:r>
            <a:r>
              <a:rPr lang="en-US" sz="2000" baseline="-25000"/>
              <a:t>0</a:t>
            </a:r>
            <a:r>
              <a:rPr lang="en-US" sz="2000"/>
              <a:t>(x) + r</a:t>
            </a:r>
            <a:r>
              <a:rPr lang="en-US" sz="2000" baseline="-25000"/>
              <a:t>1</a:t>
            </a:r>
            <a:r>
              <a:rPr lang="en-US" sz="2000"/>
              <a:t>(x)g</a:t>
            </a:r>
            <a:r>
              <a:rPr lang="en-US" sz="2000" baseline="-25000"/>
              <a:t>1</a:t>
            </a:r>
            <a:r>
              <a:rPr lang="en-US" sz="2000"/>
              <a:t>(x) + … + r</a:t>
            </a:r>
            <a:r>
              <a:rPr lang="en-US" sz="2000" baseline="-25000"/>
              <a:t>m</a:t>
            </a:r>
            <a:r>
              <a:rPr lang="en-US" sz="2000"/>
              <a:t>(x)g</a:t>
            </a:r>
            <a:r>
              <a:rPr lang="en-US" sz="2000" baseline="-25000"/>
              <a:t>m</a:t>
            </a:r>
            <a:r>
              <a:rPr lang="en-US" sz="2000"/>
              <a:t>(x)</a:t>
            </a:r>
            <a:br>
              <a:rPr lang="en-US" sz="2000"/>
            </a:br>
            <a:r>
              <a:rPr lang="en-US" sz="2000"/>
              <a:t>and r</a:t>
            </a:r>
            <a:r>
              <a:rPr lang="en-US" sz="2000" baseline="-25000"/>
              <a:t>0</a:t>
            </a:r>
            <a:r>
              <a:rPr lang="en-US" sz="2000"/>
              <a:t>, …, r</a:t>
            </a:r>
            <a:r>
              <a:rPr lang="en-US" sz="2000" baseline="-25000"/>
              <a:t>m</a:t>
            </a:r>
            <a:r>
              <a:rPr lang="en-US" sz="2000"/>
              <a:t> are SOS (sums of squares).</a:t>
            </a:r>
          </a:p>
        </p:txBody>
      </p:sp>
    </p:spTree>
    <p:extLst>
      <p:ext uri="{BB962C8B-B14F-4D97-AF65-F5344CB8AC3E}">
        <p14:creationId xmlns:p14="http://schemas.microsoft.com/office/powerpoint/2010/main" val="355331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SDP hierarchy for Sep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0544" y="1334067"/>
            <a:ext cx="6817191" cy="2308324"/>
            <a:chOff x="1090481" y="1808703"/>
            <a:chExt cx="6817191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090481" y="1808703"/>
              <a:ext cx="68171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/>
                <a:t>Relax </a:t>
              </a:r>
              <a:r>
                <a:rPr lang="en-US" sz="2400" u="sng">
                  <a:solidFill>
                    <a:srgbClr val="FFFF00"/>
                  </a:solidFill>
                </a:rPr>
                <a:t>ρ</a:t>
              </a:r>
              <a:r>
                <a:rPr lang="en-US" sz="2400" u="sng" baseline="30000">
                  <a:solidFill>
                    <a:srgbClr val="FFFF00"/>
                  </a:solidFill>
                </a:rPr>
                <a:t>AB</a:t>
              </a:r>
              <a:r>
                <a:rPr lang="en-US" sz="2400" u="sng">
                  <a:solidFill>
                    <a:srgbClr val="FFFF00"/>
                  </a:solidFill>
                </a:rPr>
                <a:t>∈Sep</a:t>
              </a:r>
              <a:r>
                <a:rPr lang="en-US" sz="2400" u="sng"/>
                <a:t> to</a:t>
              </a:r>
            </a:p>
            <a:p>
              <a:r>
                <a:rPr lang="en-US" sz="2400"/>
                <a:t/>
              </a:r>
              <a:br>
                <a:rPr lang="en-US" sz="2400"/>
              </a:br>
              <a:r>
                <a:rPr lang="en-US" sz="2400"/>
                <a:t>1.                      symmetric under permuting</a:t>
              </a:r>
              <a:br>
                <a:rPr lang="en-US" sz="2400"/>
              </a:br>
              <a:r>
                <a:rPr lang="en-US" sz="2400"/>
                <a:t>A</a:t>
              </a:r>
              <a:r>
                <a:rPr lang="en-US" sz="2400" baseline="-25000"/>
                <a:t>1</a:t>
              </a:r>
              <a:r>
                <a:rPr lang="en-US" sz="2400"/>
                <a:t>, …, A</a:t>
              </a:r>
              <a:r>
                <a:rPr lang="en-US" sz="2400" baseline="-25000"/>
                <a:t>k</a:t>
              </a:r>
              <a:r>
                <a:rPr lang="en-US" sz="2400"/>
                <a:t>, B</a:t>
              </a:r>
              <a:r>
                <a:rPr lang="en-US" sz="2400" baseline="-25000"/>
                <a:t>1</a:t>
              </a:r>
              <a:r>
                <a:rPr lang="en-US" sz="2400"/>
                <a:t>, …, B</a:t>
              </a:r>
              <a:r>
                <a:rPr lang="en-US" sz="2400" baseline="-25000"/>
                <a:t>k</a:t>
              </a:r>
              <a:r>
                <a:rPr lang="en-US" sz="2400"/>
                <a:t> and partial transposes.</a:t>
              </a:r>
            </a:p>
            <a:p>
              <a:endParaRPr lang="en-US" sz="2400"/>
            </a:p>
            <a:p>
              <a:r>
                <a:rPr lang="en-US" sz="2400"/>
                <a:t>2. require                     for each i,j.</a:t>
              </a: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826" y="2528322"/>
              <a:ext cx="2447636" cy="484909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104" y="3580190"/>
              <a:ext cx="2251364" cy="48490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84406" y="3784146"/>
            <a:ext cx="79688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/>
              <a:t>Lazier versions</a:t>
            </a:r>
          </a:p>
          <a:p>
            <a:pPr marL="342900" indent="-342900">
              <a:buAutoNum type="arabicPeriod"/>
            </a:pPr>
            <a:r>
              <a:rPr lang="en-US" sz="2000"/>
              <a:t>Only use systems AB</a:t>
            </a:r>
            <a:r>
              <a:rPr lang="en-US" sz="2000" baseline="-25000"/>
              <a:t>1</a:t>
            </a:r>
            <a:r>
              <a:rPr lang="en-US" sz="2000"/>
              <a:t>…B</a:t>
            </a:r>
            <a:r>
              <a:rPr lang="en-US" sz="2000" baseline="-25000"/>
              <a:t>k</a:t>
            </a:r>
            <a:r>
              <a:rPr lang="en-US" sz="2000"/>
              <a:t>.   </a:t>
            </a:r>
            <a:r>
              <a:rPr lang="en-US" sz="2000">
                <a:sym typeface="Wingdings"/>
              </a:rPr>
              <a:t> “k-extendable + PPT” relaxation.</a:t>
            </a:r>
          </a:p>
          <a:p>
            <a:pPr marL="342900" indent="-342900">
              <a:buAutoNum type="arabicPeriod"/>
            </a:pPr>
            <a:r>
              <a:rPr lang="en-US" sz="2000">
                <a:sym typeface="Wingdings"/>
              </a:rPr>
              <a:t>Drop PPT requirement.       “k-extendable” relaxation.</a:t>
            </a:r>
            <a:endParaRPr lang="en-US" sz="2000"/>
          </a:p>
        </p:txBody>
      </p:sp>
      <p:grpSp>
        <p:nvGrpSpPr>
          <p:cNvPr id="24" name="Group 23"/>
          <p:cNvGrpSpPr/>
          <p:nvPr/>
        </p:nvGrpSpPr>
        <p:grpSpPr>
          <a:xfrm>
            <a:off x="417322" y="5208039"/>
            <a:ext cx="7438626" cy="1503384"/>
            <a:chOff x="417322" y="5208039"/>
            <a:chExt cx="7438626" cy="1503384"/>
          </a:xfrm>
        </p:grpSpPr>
        <p:sp>
          <p:nvSpPr>
            <p:cNvPr id="9" name="Rounded Rectangle 8"/>
            <p:cNvSpPr/>
            <p:nvPr/>
          </p:nvSpPr>
          <p:spPr>
            <a:xfrm>
              <a:off x="418870" y="5208039"/>
              <a:ext cx="7437078" cy="1475184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6919" y="5281938"/>
              <a:ext cx="2365701" cy="975328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Sep =</a:t>
              </a:r>
              <a:br>
                <a:rPr lang="en-US"/>
              </a:br>
              <a:r>
                <a:rPr lang="en-US"/>
                <a:t>∞-Ext =</a:t>
              </a:r>
              <a:br>
                <a:rPr lang="en-US"/>
              </a:br>
              <a:r>
                <a:rPr lang="en-US"/>
                <a:t>∞-Ext + PPT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8870" y="5281938"/>
              <a:ext cx="3404226" cy="97532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4869" y="5461922"/>
              <a:ext cx="8842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k-Ext</a:t>
              </a:r>
              <a:br>
                <a:rPr lang="en-US"/>
              </a:br>
              <a:r>
                <a:rPr lang="en-US"/>
                <a:t>  +PPT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2683" y="5281937"/>
              <a:ext cx="3452027" cy="1401285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9665" y="6313890"/>
              <a:ext cx="776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k-Ext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17322" y="5293230"/>
              <a:ext cx="5740686" cy="97532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5481" y="5500405"/>
              <a:ext cx="796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2-Ext</a:t>
              </a:r>
              <a:br>
                <a:rPr lang="en-US"/>
              </a:br>
              <a:r>
                <a:rPr lang="en-US"/>
                <a:t> +PPT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1432" y="5283445"/>
              <a:ext cx="5740686" cy="142797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4125" y="628138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2-Ext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4452" y="5291694"/>
              <a:ext cx="7401496" cy="97532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4004" y="5526061"/>
              <a:ext cx="58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PPT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14591" y="631389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1-Ext = 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8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dream: quantum proofs for classical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004" y="1529087"/>
            <a:ext cx="8322933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Information-theory proofs of de Finetti/monogamy,</a:t>
            </a:r>
            <a:br>
              <a:rPr lang="en-US" sz="2400"/>
            </a:br>
            <a:r>
              <a:rPr lang="en-US" sz="2000"/>
              <a:t>e.g. [Brand</a:t>
            </a:r>
            <a:r>
              <a:rPr lang="en-US" sz="2000"/>
              <a:t>ão-Christandl-Yard, 1010.1750] [Brandão-H., 1210.6367]</a:t>
            </a:r>
            <a:br>
              <a:rPr lang="en-US" sz="2000"/>
            </a:br>
            <a:r>
              <a:rPr lang="en-US" sz="2000"/>
              <a:t> </a:t>
            </a:r>
            <a:r>
              <a:rPr lang="en-US" sz="2400"/>
              <a:t>h</a:t>
            </a:r>
            <a:r>
              <a:rPr lang="en-US" sz="2400" baseline="-25000"/>
              <a:t>Sep</a:t>
            </a:r>
            <a:r>
              <a:rPr lang="en-US" sz="2400"/>
              <a:t>(M) ≤ h</a:t>
            </a:r>
            <a:r>
              <a:rPr lang="en-US" sz="2400" baseline="-25000"/>
              <a:t>k-Ext</a:t>
            </a:r>
            <a:r>
              <a:rPr lang="en-US" sz="2400"/>
              <a:t>(M) ≤ h</a:t>
            </a:r>
            <a:r>
              <a:rPr lang="en-US" sz="2400" baseline="-25000"/>
              <a:t>Sep</a:t>
            </a:r>
            <a:r>
              <a:rPr lang="en-US" sz="2400"/>
              <a:t>(M) + </a:t>
            </a:r>
            <a:r>
              <a:rPr lang="en-US" sz="2400">
                <a:solidFill>
                  <a:srgbClr val="FFFF00"/>
                </a:solidFill>
              </a:rPr>
              <a:t>(log(n) / k)</a:t>
            </a:r>
            <a:r>
              <a:rPr lang="en-US" sz="2400" baseline="30000">
                <a:solidFill>
                  <a:srgbClr val="FFFF00"/>
                </a:solidFill>
              </a:rPr>
              <a:t>1/2</a:t>
            </a:r>
            <a:r>
              <a:rPr lang="en-US" sz="2400">
                <a:solidFill>
                  <a:srgbClr val="FFFF00"/>
                </a:solidFill>
              </a:rPr>
              <a:t> ||M||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if M∈1-LOCC 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M = ∑</a:t>
            </a:r>
            <a:r>
              <a:rPr lang="en-US" sz="2400" baseline="-25000"/>
              <a:t>i</a:t>
            </a:r>
            <a:r>
              <a:rPr lang="en-US" sz="2400"/>
              <a:t> |a</a:t>
            </a:r>
            <a:r>
              <a:rPr lang="en-US" sz="2400" baseline="-25000"/>
              <a:t>i</a:t>
            </a:r>
            <a:r>
              <a:rPr lang="en-US" sz="2400">
                <a:latin typeface="cmsy10"/>
                <a:ea typeface="cmsy10"/>
                <a:cs typeface="cmsy10"/>
              </a:rPr>
              <a:t>ih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| </a:t>
            </a:r>
            <a:r>
              <a:rPr lang="en-US" sz="2400">
                <a:latin typeface="cmsy10"/>
                <a:ea typeface="cmsy10"/>
                <a:cs typeface="cmsy10"/>
              </a:rPr>
              <a:t>­</a:t>
            </a:r>
            <a:r>
              <a:rPr lang="en-US" sz="2400"/>
              <a:t> |a</a:t>
            </a:r>
            <a:r>
              <a:rPr lang="en-US" sz="2400" baseline="-25000"/>
              <a:t>i</a:t>
            </a:r>
            <a:r>
              <a:rPr lang="en-US" sz="2400">
                <a:latin typeface="cmsy10"/>
                <a:ea typeface="cmsy10"/>
                <a:cs typeface="cmsy10"/>
              </a:rPr>
              <a:t>ih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| is ∝ 1-LOCC.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Constant-factor approximation in time n</a:t>
            </a:r>
            <a:r>
              <a:rPr lang="en-US" sz="2400" baseline="30000"/>
              <a:t>O(log(n))</a:t>
            </a:r>
            <a:r>
              <a:rPr lang="en-US" sz="2400"/>
              <a:t>?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Problem: ||M|| can be ≫ h</a:t>
            </a:r>
            <a:r>
              <a:rPr lang="en-US" sz="2400" baseline="-25000"/>
              <a:t>Sep</a:t>
            </a:r>
            <a:r>
              <a:rPr lang="en-US" sz="2400"/>
              <a:t>(M).  Need </a:t>
            </a:r>
            <a:r>
              <a:rPr lang="en-US" sz="2400">
                <a:solidFill>
                  <a:srgbClr val="FFFF00"/>
                </a:solidFill>
              </a:rPr>
              <a:t>multiplicative</a:t>
            </a:r>
            <a:r>
              <a:rPr lang="en-US" sz="2400"/>
              <a:t> approximaton.</a:t>
            </a:r>
            <a:br>
              <a:rPr lang="en-US" sz="2400"/>
            </a:br>
            <a:r>
              <a:rPr lang="en-US" sz="2400"/>
              <a:t>Also: implementing M via 1-LOCC loses dim factors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Still yields subexponential-time algorithm.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738" y="5847007"/>
            <a:ext cx="1337723" cy="10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way 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10" y="1387584"/>
            <a:ext cx="5224780" cy="52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0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conjectures </a:t>
            </a:r>
            <a:r>
              <a:rPr lang="en-US">
                <a:sym typeface="Wingdings"/>
              </a:rPr>
              <a:t></a:t>
            </a:r>
            <a:r>
              <a:rPr lang="en-US"/>
              <a:t> hardness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" y="-14145"/>
            <a:ext cx="1137065" cy="114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35" y="0"/>
            <a:ext cx="1137065" cy="1147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728" y="1685698"/>
            <a:ext cx="694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Currently approximating h</a:t>
            </a:r>
            <a:r>
              <a:rPr lang="en-US" sz="2000" baseline="-25000"/>
              <a:t>Sep</a:t>
            </a:r>
            <a:r>
              <a:rPr lang="en-US" sz="2000"/>
              <a:t>(M) is at least as hard as</a:t>
            </a:r>
            <a:br>
              <a:rPr lang="en-US" sz="2000"/>
            </a:br>
            <a:r>
              <a:rPr lang="en-US" sz="2000">
                <a:solidFill>
                  <a:srgbClr val="FFFF00"/>
                </a:solidFill>
              </a:rPr>
              <a:t>3-SAT[log</a:t>
            </a:r>
            <a:r>
              <a:rPr lang="en-US" sz="2000" baseline="30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(n)]</a:t>
            </a:r>
            <a:r>
              <a:rPr lang="en-US" sz="2000"/>
              <a:t> for M of the form </a:t>
            </a:r>
            <a:r>
              <a:rPr lang="en-US" sz="2000">
                <a:solidFill>
                  <a:srgbClr val="FFFF00"/>
                </a:solidFill>
              </a:rPr>
              <a:t>M = ∑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 |a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solidFill>
                  <a:srgbClr val="FFFF00"/>
                </a:solidFill>
              </a:rPr>
              <a:t>a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|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solidFill>
                  <a:srgbClr val="FFFF00"/>
                </a:solidFill>
              </a:rPr>
              <a:t> |a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solidFill>
                  <a:srgbClr val="FFFF00"/>
                </a:solidFill>
              </a:rPr>
              <a:t>a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|</a:t>
            </a:r>
            <a:r>
              <a:rPr lang="en-US" sz="200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9" y="2759367"/>
            <a:ext cx="629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>
                <a:solidFill>
                  <a:prstClr val="white"/>
                </a:solidFill>
              </a:rPr>
              <a:t>Can we extend this so that </a:t>
            </a:r>
            <a:r>
              <a:rPr lang="en-US" sz="2000">
                <a:solidFill>
                  <a:srgbClr val="FFFF00"/>
                </a:solidFill>
              </a:rPr>
              <a:t>|a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 = P</a:t>
            </a:r>
            <a:r>
              <a:rPr lang="en-US" sz="2000" baseline="-25000">
                <a:solidFill>
                  <a:srgbClr val="FFFF00"/>
                </a:solidFill>
              </a:rPr>
              <a:t>≥λ</a:t>
            </a:r>
            <a:r>
              <a:rPr lang="en-US" sz="2000">
                <a:solidFill>
                  <a:srgbClr val="FFFF00"/>
                </a:solidFill>
              </a:rPr>
              <a:t>|i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prstClr val="white"/>
                </a:solidFill>
              </a:rPr>
              <a:t/>
            </a:r>
            <a:br>
              <a:rPr lang="en-US" sz="2000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for </a:t>
            </a:r>
            <a:r>
              <a:rPr lang="en-US" sz="2000">
                <a:solidFill>
                  <a:srgbClr val="FFFF00"/>
                </a:solidFill>
              </a:rPr>
              <a:t>P</a:t>
            </a:r>
            <a:r>
              <a:rPr lang="en-US" sz="2000" baseline="-25000">
                <a:solidFill>
                  <a:srgbClr val="FFFF00"/>
                </a:solidFill>
              </a:rPr>
              <a:t>≥λ</a:t>
            </a:r>
            <a:r>
              <a:rPr lang="en-US" sz="2000">
                <a:solidFill>
                  <a:prstClr val="white"/>
                </a:solidFill>
              </a:rPr>
              <a:t> a projector onto the </a:t>
            </a:r>
            <a:r>
              <a:rPr lang="en-US" sz="2000">
                <a:solidFill>
                  <a:srgbClr val="FFFF00"/>
                </a:solidFill>
              </a:rPr>
              <a:t>≥λ</a:t>
            </a:r>
            <a:r>
              <a:rPr lang="en-US" sz="2000">
                <a:solidFill>
                  <a:prstClr val="white"/>
                </a:solidFill>
              </a:rPr>
              <a:t> eigenspace of some</a:t>
            </a:r>
            <a:br>
              <a:rPr lang="en-US" sz="2000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symmetric stochastic matrix?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65" y="4020135"/>
            <a:ext cx="7007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>
                <a:solidFill>
                  <a:prstClr val="white"/>
                </a:solidFill>
              </a:rPr>
              <a:t>Or can we reduce the 2-&gt;4 norm of a general matrix </a:t>
            </a:r>
            <a:r>
              <a:rPr lang="en-US" sz="2000">
                <a:solidFill>
                  <a:srgbClr val="FFFF00"/>
                </a:solidFill>
              </a:rPr>
              <a:t>A</a:t>
            </a:r>
            <a:r>
              <a:rPr lang="en-US" sz="2000">
                <a:solidFill>
                  <a:prstClr val="white"/>
                </a:solidFill>
              </a:rPr>
              <a:t> to</a:t>
            </a:r>
          </a:p>
          <a:p>
            <a:pPr lvl="0"/>
            <a:r>
              <a:rPr lang="en-US" sz="2000">
                <a:solidFill>
                  <a:prstClr val="white"/>
                </a:solidFill>
              </a:rPr>
              <a:t>SSE of some graph </a:t>
            </a:r>
            <a:r>
              <a:rPr lang="en-US" sz="2000">
                <a:solidFill>
                  <a:srgbClr val="FFFF00"/>
                </a:solidFill>
              </a:rPr>
              <a:t>G</a:t>
            </a:r>
            <a:r>
              <a:rPr lang="en-US" sz="200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644" y="5287818"/>
            <a:ext cx="5926243" cy="40011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/>
              <a:t>Would yield n</a:t>
            </a:r>
            <a:r>
              <a:rPr lang="en-US" sz="2000" baseline="30000"/>
              <a:t>Ω(log(n))</a:t>
            </a:r>
            <a:r>
              <a:rPr lang="en-US" sz="2000"/>
              <a:t> lower bound for SSE and UG.</a:t>
            </a:r>
          </a:p>
        </p:txBody>
      </p:sp>
    </p:spTree>
    <p:extLst>
      <p:ext uri="{BB962C8B-B14F-4D97-AF65-F5344CB8AC3E}">
        <p14:creationId xmlns:p14="http://schemas.microsoft.com/office/powerpoint/2010/main" val="426062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3414"/>
            <a:ext cx="7770813" cy="887838"/>
          </a:xfrm>
        </p:spPr>
        <p:txBody>
          <a:bodyPr/>
          <a:lstStyle/>
          <a:p>
            <a:r>
              <a:rPr lang="en-US"/>
              <a:t>conjectures </a:t>
            </a:r>
            <a:r>
              <a:rPr lang="en-US">
                <a:sym typeface="Wingdings"/>
              </a:rPr>
              <a:t></a:t>
            </a:r>
            <a:r>
              <a:rPr lang="en-US"/>
              <a:t>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7" y="16126"/>
            <a:ext cx="939723" cy="94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421" y="18726"/>
            <a:ext cx="939723" cy="948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728" y="1685698"/>
            <a:ext cx="6061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Goal</a:t>
            </a:r>
            <a:r>
              <a:rPr lang="en-US" sz="2000"/>
              <a:t>: </a:t>
            </a:r>
            <a:r>
              <a:rPr lang="en-US" sz="2000">
                <a:solidFill>
                  <a:srgbClr val="FFFF00"/>
                </a:solidFill>
              </a:rPr>
              <a:t>M = (</a:t>
            </a:r>
            <a:r>
              <a:rPr lang="en-US" sz="2000">
                <a:solidFill>
                  <a:srgbClr val="FFFF00"/>
                </a:solidFill>
              </a:rPr>
              <a:t>P</a:t>
            </a:r>
            <a:r>
              <a:rPr lang="en-US" sz="2000" baseline="-25000">
                <a:solidFill>
                  <a:srgbClr val="FFFF00"/>
                </a:solidFill>
              </a:rPr>
              <a:t>≥λ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solidFill>
                  <a:srgbClr val="FFFF00"/>
                </a:solidFill>
              </a:rPr>
              <a:t> P</a:t>
            </a:r>
            <a:r>
              <a:rPr lang="en-US" sz="2000" baseline="-25000">
                <a:solidFill>
                  <a:srgbClr val="FFFF00"/>
                </a:solidFill>
              </a:rPr>
              <a:t>≥λ</a:t>
            </a:r>
            <a:r>
              <a:rPr lang="en-US" sz="2000">
                <a:solidFill>
                  <a:srgbClr val="FFFF00"/>
                </a:solidFill>
              </a:rPr>
              <a:t>)† </a:t>
            </a:r>
            <a:r>
              <a:rPr lang="en-US" sz="2000">
                <a:solidFill>
                  <a:srgbClr val="FFFF00"/>
                </a:solidFill>
              </a:rPr>
              <a:t>∑</a:t>
            </a:r>
            <a:r>
              <a:rPr lang="en-US" sz="2000" baseline="-25000">
                <a:solidFill>
                  <a:srgbClr val="FFFF00"/>
                </a:solidFill>
              </a:rPr>
              <a:t>i</a:t>
            </a:r>
            <a:r>
              <a:rPr lang="en-US" sz="2000">
                <a:solidFill>
                  <a:srgbClr val="FFFF00"/>
                </a:solidFill>
              </a:rPr>
              <a:t> |i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solidFill>
                  <a:srgbClr val="FFFF00"/>
                </a:solidFill>
              </a:rPr>
              <a:t>i|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solidFill>
                  <a:srgbClr val="FFFF00"/>
                </a:solidFill>
              </a:rPr>
              <a:t> |i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solidFill>
                  <a:srgbClr val="FFFF00"/>
                </a:solidFill>
              </a:rPr>
              <a:t>i| (P</a:t>
            </a:r>
            <a:r>
              <a:rPr lang="en-US" sz="2000" baseline="-25000">
                <a:solidFill>
                  <a:srgbClr val="FFFF00"/>
                </a:solidFill>
              </a:rPr>
              <a:t>≥λ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solidFill>
                  <a:srgbClr val="FFFF00"/>
                </a:solidFill>
              </a:rPr>
              <a:t> P</a:t>
            </a:r>
            <a:r>
              <a:rPr lang="en-US" sz="2000" baseline="-25000">
                <a:solidFill>
                  <a:srgbClr val="FFFF00"/>
                </a:solidFill>
              </a:rPr>
              <a:t>≥λ</a:t>
            </a:r>
            <a:r>
              <a:rPr lang="en-US" sz="2000">
                <a:solidFill>
                  <a:srgbClr val="FFFF00"/>
                </a:solidFill>
              </a:rPr>
              <a:t>)</a:t>
            </a:r>
          </a:p>
          <a:p>
            <a:r>
              <a:rPr lang="en-US" sz="2000"/>
              <a:t>Decide whether h</a:t>
            </a:r>
            <a:r>
              <a:rPr lang="en-US" sz="2000" baseline="-25000"/>
              <a:t>Sep</a:t>
            </a:r>
            <a:r>
              <a:rPr lang="en-US" sz="2000"/>
              <a:t>(M) is ≥1000/n or ≤10/n.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644" y="5287818"/>
            <a:ext cx="6328381" cy="707886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/>
              <a:t>Multiplicative approximation would yield </a:t>
            </a:r>
            <a:r>
              <a:rPr lang="en-US" sz="2000">
                <a:solidFill>
                  <a:srgbClr val="FFFF00"/>
                </a:solidFill>
              </a:rPr>
              <a:t>n</a:t>
            </a:r>
            <a:r>
              <a:rPr lang="en-US" sz="2000" baseline="30000">
                <a:solidFill>
                  <a:srgbClr val="FFFF00"/>
                </a:solidFill>
              </a:rPr>
              <a:t>O(log(n))</a:t>
            </a:r>
            <a:r>
              <a:rPr lang="en-US" sz="2000"/>
              <a:t>–time</a:t>
            </a:r>
          </a:p>
          <a:p>
            <a:r>
              <a:rPr lang="en-US" sz="2000"/>
              <a:t>algorithm for SSE and (sort of) UG.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51" y="2548355"/>
            <a:ext cx="6536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Known</a:t>
            </a:r>
            <a:r>
              <a:rPr lang="en-US" sz="2000"/>
              <a:t>: [BCY]</a:t>
            </a:r>
            <a:br>
              <a:rPr lang="en-US" sz="2000"/>
            </a:br>
            <a:r>
              <a:rPr lang="en-US" sz="2000"/>
              <a:t>can achieve error</a:t>
            </a:r>
            <a:r>
              <a:rPr lang="en-US" sz="2000">
                <a:solidFill>
                  <a:srgbClr val="FFFF00"/>
                </a:solidFill>
              </a:rPr>
              <a:t> ελ</a:t>
            </a:r>
            <a:r>
              <a:rPr lang="en-US" sz="2000"/>
              <a:t> in time </a:t>
            </a:r>
            <a:r>
              <a:rPr lang="en-US" sz="2000">
                <a:solidFill>
                  <a:srgbClr val="FFFF00"/>
                </a:solidFill>
              </a:rPr>
              <a:t>exp(log</a:t>
            </a:r>
            <a:r>
              <a:rPr lang="en-US" sz="2000" baseline="30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(n)/ε</a:t>
            </a:r>
            <a:r>
              <a:rPr lang="en-US" sz="2000" baseline="30000">
                <a:solidFill>
                  <a:srgbClr val="FFFF00"/>
                </a:solidFill>
              </a:rPr>
              <a:t>2</a:t>
            </a:r>
            <a:r>
              <a:rPr lang="en-US" sz="2000">
                <a:solidFill>
                  <a:srgbClr val="FFFF00"/>
                </a:solidFill>
              </a:rPr>
              <a:t>)</a:t>
            </a:r>
            <a:r>
              <a:rPr lang="en-US" sz="2000"/>
              <a:t> where</a:t>
            </a:r>
            <a:br>
              <a:rPr lang="en-US" sz="2000"/>
            </a:br>
            <a:r>
              <a:rPr lang="en-US" sz="2000"/>
              <a:t>λ = min {λ : </a:t>
            </a:r>
            <a:r>
              <a:rPr lang="en-US" sz="2000">
                <a:solidFill>
                  <a:srgbClr val="FFFF00"/>
                </a:solidFill>
              </a:rPr>
              <a:t>M ≤ λN</a:t>
            </a:r>
            <a:r>
              <a:rPr lang="en-US" sz="2000"/>
              <a:t> for some 1-LOCC N}</a:t>
            </a:r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92951" y="3797574"/>
            <a:ext cx="6623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Improvements?</a:t>
            </a:r>
            <a:r>
              <a:rPr lang="en-US" sz="2000"/>
              <a:t> </a:t>
            </a:r>
          </a:p>
          <a:p>
            <a:r>
              <a:rPr lang="en-US" sz="2000"/>
              <a:t>1. Remove 1-LOCC restriction: replace λ with ||M||</a:t>
            </a:r>
          </a:p>
          <a:p>
            <a:r>
              <a:rPr lang="en-US" sz="2000"/>
              <a:t>2. </a:t>
            </a:r>
            <a:r>
              <a:rPr lang="en-US" sz="2000"/>
              <a:t>Multiplicative approximation: replace λ with h</a:t>
            </a:r>
            <a:r>
              <a:rPr lang="en-US" sz="2000" baseline="-25000"/>
              <a:t>Sep</a:t>
            </a:r>
            <a:r>
              <a:rPr lang="en-US" sz="2000"/>
              <a:t>(M).</a:t>
            </a:r>
          </a:p>
        </p:txBody>
      </p:sp>
    </p:spTree>
    <p:extLst>
      <p:ext uri="{BB962C8B-B14F-4D97-AF65-F5344CB8AC3E}">
        <p14:creationId xmlns:p14="http://schemas.microsoft.com/office/powerpoint/2010/main" val="310344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</a:t>
            </a:r>
          </a:p>
        </p:txBody>
      </p:sp>
      <p:pic>
        <p:nvPicPr>
          <p:cNvPr id="5" name="Picture 4" descr="GillrayBritann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81" y="2079125"/>
            <a:ext cx="4663393" cy="39493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4727" y="4491183"/>
            <a:ext cx="3532909" cy="1200329"/>
            <a:chOff x="184727" y="4491183"/>
            <a:chExt cx="353290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84727" y="4491183"/>
              <a:ext cx="18774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Analyzing the</a:t>
              </a:r>
              <a:br>
                <a:rPr lang="en-US"/>
              </a:br>
              <a:r>
                <a:rPr lang="en-US"/>
                <a:t>k-extendable</a:t>
              </a:r>
            </a:p>
            <a:p>
              <a:r>
                <a:rPr lang="en-US"/>
                <a:t>relaxation</a:t>
              </a:r>
              <a:br>
                <a:rPr lang="en-US"/>
              </a:br>
              <a:r>
                <a:rPr lang="en-US"/>
                <a:t>using monogamy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V="1">
              <a:off x="2062164" y="4606636"/>
              <a:ext cx="1655472" cy="4847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4727" y="1412410"/>
            <a:ext cx="7393837" cy="2031325"/>
            <a:chOff x="184727" y="1412410"/>
            <a:chExt cx="7393837" cy="2031325"/>
          </a:xfrm>
        </p:grpSpPr>
        <p:sp>
          <p:nvSpPr>
            <p:cNvPr id="10" name="TextBox 9"/>
            <p:cNvSpPr txBox="1"/>
            <p:nvPr/>
          </p:nvSpPr>
          <p:spPr>
            <a:xfrm>
              <a:off x="184727" y="1412410"/>
              <a:ext cx="7393837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Antisymmetric state on </a:t>
              </a:r>
              <a:r>
                <a:rPr lang="en-US">
                  <a:solidFill>
                    <a:srgbClr val="FFFF00"/>
                  </a:solidFill>
                  <a:latin typeface="Chalkboard"/>
                  <a:ea typeface="msbm10"/>
                  <a:cs typeface="msbm10"/>
                </a:rPr>
                <a:t>C</a:t>
              </a:r>
              <a:r>
                <a:rPr lang="en-US" baseline="30000">
                  <a:solidFill>
                    <a:srgbClr val="FFFF00"/>
                  </a:solidFill>
                  <a:latin typeface="Chalkboard"/>
                  <a:ea typeface="msbm10"/>
                  <a:cs typeface="msbm10"/>
                </a:rPr>
                <a:t>n</a:t>
              </a:r>
              <a:r>
                <a:rPr lang="en-US">
                  <a:solidFill>
                    <a:srgbClr val="FFFF00"/>
                  </a:solidFill>
                  <a:latin typeface="cmsy10"/>
                  <a:ea typeface="cmsy10"/>
                  <a:cs typeface="cmsy10"/>
                </a:rPr>
                <a:t>­</a:t>
              </a:r>
              <a:r>
                <a:rPr lang="en-US">
                  <a:solidFill>
                    <a:srgbClr val="FFFF00"/>
                  </a:solidFill>
                  <a:latin typeface="Chalkboard"/>
                  <a:ea typeface="msbm10"/>
                  <a:cs typeface="msbm10"/>
                </a:rPr>
                <a:t>C</a:t>
              </a:r>
              <a:r>
                <a:rPr lang="en-US" baseline="30000">
                  <a:solidFill>
                    <a:srgbClr val="FFFF00"/>
                  </a:solidFill>
                  <a:latin typeface="Chalkboard"/>
                  <a:ea typeface="msbm10"/>
                  <a:cs typeface="msbm10"/>
                </a:rPr>
                <a:t>n </a:t>
              </a:r>
              <a:r>
                <a:rPr lang="en-US">
                  <a:latin typeface="Chalkboard"/>
                  <a:ea typeface="msbm10"/>
                  <a:cs typeface="msbm10"/>
                </a:rPr>
                <a:t>(a.k.a. “the universal counter-example”)</a:t>
              </a:r>
              <a:endParaRPr lang="en-US" baseline="30000">
                <a:latin typeface="Chalkboard"/>
                <a:ea typeface="msbm10"/>
                <a:cs typeface="msbm10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Chalkboard"/>
                  <a:ea typeface="msbm10"/>
                  <a:cs typeface="msbm10"/>
                </a:rPr>
                <a:t>(n-1)-extendable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Chalkboard"/>
                  <a:ea typeface="msbm10"/>
                  <a:cs typeface="msbm10"/>
                </a:rPr>
                <a:t>far from Sep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Chalkboard"/>
                  <a:ea typeface="msbm10"/>
                  <a:cs typeface="msbm10"/>
                </a:rPr>
                <a:t>although only</a:t>
              </a:r>
              <a:br>
                <a:rPr lang="en-US">
                  <a:latin typeface="Chalkboard"/>
                  <a:ea typeface="msbm10"/>
                  <a:cs typeface="msbm10"/>
                </a:rPr>
              </a:br>
              <a:r>
                <a:rPr lang="en-US">
                  <a:latin typeface="Chalkboard"/>
                  <a:ea typeface="msbm10"/>
                  <a:cs typeface="msbm10"/>
                </a:rPr>
                <a:t>with non-PPT</a:t>
              </a:r>
              <a:br>
                <a:rPr lang="en-US">
                  <a:latin typeface="Chalkboard"/>
                  <a:ea typeface="msbm10"/>
                  <a:cs typeface="msbm10"/>
                </a:rPr>
              </a:br>
              <a:r>
                <a:rPr lang="en-US">
                  <a:latin typeface="Chalkboard"/>
                  <a:ea typeface="msbm10"/>
                  <a:cs typeface="msbm10"/>
                </a:rPr>
                <a:t>measurements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>
                  <a:latin typeface="Chalkboard"/>
                  <a:ea typeface="msbm10"/>
                  <a:cs typeface="msbm10"/>
                </a:rPr>
                <a:t>also, not PPT</a:t>
              </a:r>
              <a:endParaRPr lang="en-US">
                <a:latin typeface="Chalkboard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62164" y="2355273"/>
              <a:ext cx="962745" cy="42718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630718" y="3505285"/>
            <a:ext cx="3513282" cy="3306533"/>
            <a:chOff x="5630718" y="3505285"/>
            <a:chExt cx="3513282" cy="3306533"/>
          </a:xfrm>
        </p:grpSpPr>
        <p:sp>
          <p:nvSpPr>
            <p:cNvPr id="15" name="TextBox 14"/>
            <p:cNvSpPr txBox="1"/>
            <p:nvPr/>
          </p:nvSpPr>
          <p:spPr>
            <a:xfrm>
              <a:off x="7197138" y="3505285"/>
              <a:ext cx="1946862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“Near-optimal</a:t>
              </a:r>
              <a:br>
                <a:rPr lang="en-US"/>
              </a:br>
              <a:r>
                <a:rPr lang="en-US"/>
                <a:t>and explicit</a:t>
              </a:r>
              <a:br>
                <a:rPr lang="en-US"/>
              </a:br>
              <a:r>
                <a:rPr lang="en-US"/>
                <a:t>Bell inequality</a:t>
              </a:r>
            </a:p>
            <a:p>
              <a:r>
                <a:rPr lang="en-US"/>
                <a:t>violations”</a:t>
              </a:r>
              <a:br>
                <a:rPr lang="en-US"/>
              </a:br>
              <a:r>
                <a:rPr lang="en-US"/>
                <a:t>[Buhrman, Regev,</a:t>
              </a:r>
              <a:br>
                <a:rPr lang="en-US"/>
              </a:br>
              <a:r>
                <a:rPr lang="en-US"/>
                <a:t>Scarpa, de Wolf</a:t>
              </a:r>
              <a:br>
                <a:rPr lang="en-US"/>
              </a:br>
              <a:r>
                <a:rPr lang="en-US"/>
                <a:t>1012.5043]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/>
                <a:t>M ∈ LO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/>
                <a:t>based on UG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718" y="6049818"/>
              <a:ext cx="3124200" cy="76200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5" idx="1"/>
            </p:cNvCxnSpPr>
            <p:nvPr/>
          </p:nvCxnSpPr>
          <p:spPr>
            <a:xfrm flipH="1">
              <a:off x="6130636" y="4797947"/>
              <a:ext cx="1066502" cy="17814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6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room for hope?</a:t>
            </a:r>
          </a:p>
        </p:txBody>
      </p:sp>
      <p:pic>
        <p:nvPicPr>
          <p:cNvPr id="4" name="Picture 3" descr="GillrayBritann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4491" cy="1384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68" y="0"/>
            <a:ext cx="1513432" cy="1526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587" y="1673210"/>
            <a:ext cx="8294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/>
              <a:t>Improvements?</a:t>
            </a:r>
            <a:r>
              <a:rPr lang="en-US" sz="2000"/>
              <a:t> </a:t>
            </a:r>
          </a:p>
          <a:p>
            <a:r>
              <a:rPr lang="en-US" sz="2000"/>
              <a:t>1. Remove 1-LOCC restriction: replace λ with min{λ: M≤λN, N∈SEP}</a:t>
            </a:r>
          </a:p>
          <a:p>
            <a:r>
              <a:rPr lang="en-US" sz="2000"/>
              <a:t>2. </a:t>
            </a:r>
            <a:r>
              <a:rPr lang="en-US" sz="2000"/>
              <a:t>Multiplicative approximation: replace λ with h</a:t>
            </a:r>
            <a:r>
              <a:rPr lang="en-US" sz="2000" baseline="-25000"/>
              <a:t>Sep</a:t>
            </a:r>
            <a:r>
              <a:rPr lang="en-US" sz="2000"/>
              <a:t>(M).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405" y="3082628"/>
            <a:ext cx="852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1. Note: λ=||M|| won’t work because of antisymmetric counterexample</a:t>
            </a:r>
            <a:br>
              <a:rPr lang="en-US"/>
            </a:br>
            <a:r>
              <a:rPr lang="en-US" u="sng"/>
              <a:t>Need</a:t>
            </a:r>
            <a:r>
              <a:rPr lang="en-US"/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/>
              <a:t>To change 1-LOCC to SEP in the BCY bound.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/>
              <a:t>To hope that ||M|| is not too much bigger than h</a:t>
            </a:r>
            <a:r>
              <a:rPr lang="en-US" baseline="-25000"/>
              <a:t>Sep</a:t>
            </a:r>
            <a:r>
              <a:rPr lang="en-US"/>
              <a:t>(M) in relevant cases.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405" y="4633770"/>
            <a:ext cx="790472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 Impossible in general without PPT (because of Buhrman et al. example)</a:t>
            </a:r>
            <a:br>
              <a:rPr lang="en-US"/>
            </a:br>
            <a:r>
              <a:rPr lang="en-US"/>
              <a:t>Only one positive result for k-Ext + PPT.</a:t>
            </a:r>
            <a:br>
              <a:rPr lang="en-US"/>
            </a:br>
            <a:endParaRPr lang="en-US"/>
          </a:p>
          <a:p>
            <a:r>
              <a:rPr lang="en-US" u="sng"/>
              <a:t>[Navascues, Owari, Plenio. 0906.2731]</a:t>
            </a:r>
          </a:p>
          <a:p>
            <a:r>
              <a:rPr lang="en-US"/>
              <a:t>trace dist(k-Ext, Sep) ～ </a:t>
            </a:r>
            <a:r>
              <a:rPr lang="en-US">
                <a:solidFill>
                  <a:srgbClr val="FFFF00"/>
                </a:solidFill>
              </a:rPr>
              <a:t>n/k</a:t>
            </a:r>
            <a:br>
              <a:rPr lang="en-US">
                <a:solidFill>
                  <a:srgbClr val="FFFF00"/>
                </a:solidFill>
              </a:rPr>
            </a:br>
            <a:r>
              <a:rPr lang="en-US"/>
              <a:t>trace dist(k-Ext+PPT, Sep) ～ </a:t>
            </a:r>
            <a:r>
              <a:rPr lang="en-US">
                <a:solidFill>
                  <a:srgbClr val="FFFF00"/>
                </a:solidFill>
              </a:rPr>
              <a:t>(n/k)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818" y="1524014"/>
            <a:ext cx="74993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What is the status of QMA vs QMA(k) for k = 2 or poly(n)?</a:t>
            </a:r>
            <a:br>
              <a:rPr lang="en-US"/>
            </a:br>
            <a:r>
              <a:rPr lang="en-US"/>
              <a:t>Improving BCY from 1-LOCC to SEP would show QMA = QMA(poly).</a:t>
            </a:r>
            <a:br>
              <a:rPr lang="en-US"/>
            </a:br>
            <a:r>
              <a:rPr lang="en-US"/>
              <a:t>Note that QMA = BellQMA(poly)  [Brand</a:t>
            </a:r>
            <a:r>
              <a:rPr lang="en-US"/>
              <a:t>ão-H. </a:t>
            </a:r>
            <a:r>
              <a:rPr lang="en-US"/>
              <a:t>1210.6367]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How do monogamy relations differ between entangled states and</a:t>
            </a:r>
            <a:br>
              <a:rPr lang="en-US"/>
            </a:br>
            <a:r>
              <a:rPr lang="en-US"/>
              <a:t>general no-signaling boxes?  </a:t>
            </a:r>
            <a:br>
              <a:rPr lang="en-US"/>
            </a:br>
            <a:r>
              <a:rPr lang="en-US"/>
              <a:t>(cf. 1210.6367 for connection to NEXP vs MIP*)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More counter-example states.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What does it mean when I(A:B|E)=ε?</a:t>
            </a:r>
            <a:br>
              <a:rPr lang="en-US"/>
            </a:br>
            <a:r>
              <a:rPr lang="en-US"/>
              <a:t>Does it imply O(1/ε)-extendability?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84" y="5150969"/>
            <a:ext cx="1513432" cy="15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50"/>
            <a:ext cx="7770813" cy="976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motivation: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approximation problems with intermediate complexity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09" y="1010900"/>
            <a:ext cx="8085667" cy="50995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Unique Games (UG):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Given a system of linear equations: x</a:t>
            </a:r>
            <a:r>
              <a:rPr lang="en-US" baseline="-25000" dirty="0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mod k.</a:t>
            </a:r>
            <a:br>
              <a:rPr lang="en-US" dirty="0" smtClean="0"/>
            </a:br>
            <a:r>
              <a:rPr lang="en-US" dirty="0" smtClean="0"/>
              <a:t>Determine whether ≥1-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 or ≤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 fraction are </a:t>
            </a:r>
            <a:r>
              <a:rPr lang="en-US" dirty="0" err="1" smtClean="0"/>
              <a:t>satisfiable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Small-Set Expansion (SSE):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>Is the minimum expansion of a set with ≤</a:t>
            </a:r>
            <a:r>
              <a:rPr lang="en-US" dirty="0" smtClean="0">
                <a:latin typeface="cmmi10"/>
                <a:ea typeface="cmmi10"/>
                <a:cs typeface="cmmi10"/>
              </a:rPr>
              <a:t>±</a:t>
            </a:r>
            <a:r>
              <a:rPr lang="en-US" dirty="0" smtClean="0"/>
              <a:t>n vertices </a:t>
            </a:r>
            <a:br>
              <a:rPr lang="en-US" dirty="0" smtClean="0"/>
            </a:br>
            <a:r>
              <a:rPr lang="en-US" dirty="0" smtClean="0"/>
              <a:t>≥1-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 or ≤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2-&gt;4 norm: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Given A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latin typeface="msbm10"/>
                <a:ea typeface="msbm10"/>
                <a:cs typeface="msbm10"/>
              </a:rPr>
              <a:t>R</a:t>
            </a:r>
            <a:r>
              <a:rPr lang="en-US" baseline="30000" dirty="0" smtClean="0">
                <a:ea typeface="msbm10"/>
                <a:cs typeface="msbm10"/>
              </a:rPr>
              <a:t>m</a:t>
            </a:r>
            <a:r>
              <a:rPr lang="en-US" baseline="30000" dirty="0" smtClean="0">
                <a:latin typeface="cmsy10"/>
                <a:ea typeface="cmsy10"/>
                <a:cs typeface="cmsy10"/>
              </a:rPr>
              <a:t>£</a:t>
            </a:r>
            <a:r>
              <a:rPr lang="en-US" baseline="30000" dirty="0" smtClean="0">
                <a:ea typeface="cmsy10"/>
                <a:cs typeface="Chalkboard"/>
              </a:rPr>
              <a:t>n</a:t>
            </a:r>
            <a:r>
              <a:rPr lang="en-US" dirty="0" smtClean="0"/>
              <a:t>.  Define ||x||</a:t>
            </a:r>
            <a:r>
              <a:rPr lang="en-US" baseline="-25000" dirty="0" smtClean="0"/>
              <a:t>p</a:t>
            </a:r>
            <a:r>
              <a:rPr lang="en-US" dirty="0" smtClean="0"/>
              <a:t> := (∑</a:t>
            </a:r>
            <a:r>
              <a:rPr lang="en-US" baseline="-25000" dirty="0" err="1" smtClean="0">
                <a:ea typeface="msbm10"/>
                <a:cs typeface="msbm10"/>
              </a:rPr>
              <a:t>i</a:t>
            </a:r>
            <a:r>
              <a:rPr lang="en-US" dirty="0" smtClean="0"/>
              <a:t> |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|</a:t>
            </a:r>
            <a:r>
              <a:rPr lang="en-US" baseline="30000" dirty="0" err="1"/>
              <a:t>p</a:t>
            </a:r>
            <a:r>
              <a:rPr lang="en-US" dirty="0" smtClean="0"/>
              <a:t>)</a:t>
            </a:r>
            <a:r>
              <a:rPr lang="en-US" baseline="30000" dirty="0" smtClean="0"/>
              <a:t>1/p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Approximate ||A||</a:t>
            </a:r>
            <a:r>
              <a:rPr lang="en-US" baseline="-25000" dirty="0" smtClean="0"/>
              <a:t>2</a:t>
            </a:r>
            <a:r>
              <a:rPr lang="en-US" baseline="-25000" dirty="0" smtClean="0">
                <a:latin typeface="cmsy10"/>
                <a:ea typeface="cmsy10"/>
                <a:cs typeface="cmsy10"/>
              </a:rPr>
              <a:t>!</a:t>
            </a:r>
            <a:r>
              <a:rPr lang="en-US" baseline="-25000" dirty="0" smtClean="0">
                <a:ea typeface="cmsy10"/>
                <a:cs typeface="Chalkboard"/>
              </a:rPr>
              <a:t>4</a:t>
            </a:r>
            <a:r>
              <a:rPr lang="en-US" dirty="0" smtClean="0"/>
              <a:t> := </a:t>
            </a:r>
            <a:r>
              <a:rPr lang="en-US" dirty="0" err="1" smtClean="0"/>
              <a:t>sup</a:t>
            </a:r>
            <a:r>
              <a:rPr lang="en-US" baseline="-25000" dirty="0" err="1" smtClean="0"/>
              <a:t>x</a:t>
            </a:r>
            <a:r>
              <a:rPr lang="en-US" dirty="0" smtClean="0"/>
              <a:t> ||Ax||</a:t>
            </a:r>
            <a:r>
              <a:rPr lang="en-US" baseline="-25000" dirty="0" smtClean="0"/>
              <a:t>4</a:t>
            </a:r>
            <a:r>
              <a:rPr lang="en-US" dirty="0" smtClean="0"/>
              <a:t>/||x||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Sep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Given M with 0≤M≤I acting on </a:t>
            </a:r>
            <a:r>
              <a:rPr lang="en-US" dirty="0" smtClean="0">
                <a:ea typeface="msbm10"/>
                <a:cs typeface="msbm10"/>
              </a:rPr>
              <a:t>C</a:t>
            </a:r>
            <a:r>
              <a:rPr lang="en-US" baseline="30000" dirty="0" smtClean="0">
                <a:ea typeface="msbm10"/>
                <a:cs typeface="msbm10"/>
              </a:rPr>
              <a:t>n</a:t>
            </a:r>
            <a:r>
              <a:rPr lang="en-US" dirty="0" smtClean="0">
                <a:ea typeface="cmsy10"/>
                <a:cs typeface="cmsy10"/>
              </a:rPr>
              <a:t>­</a:t>
            </a:r>
            <a:r>
              <a:rPr lang="en-US" dirty="0" smtClean="0">
                <a:ea typeface="msbm10"/>
                <a:cs typeface="msbm10"/>
              </a:rPr>
              <a:t>C</a:t>
            </a:r>
            <a:r>
              <a:rPr lang="en-US" baseline="30000" dirty="0" smtClean="0">
                <a:ea typeface="msbm10"/>
                <a:cs typeface="msbm10"/>
              </a:rPr>
              <a:t>n</a:t>
            </a:r>
            <a:r>
              <a:rPr lang="en-US" dirty="0" smtClean="0"/>
              <a:t>, estimate h</a:t>
            </a:r>
            <a:r>
              <a:rPr lang="en-US" baseline="-25000" dirty="0" smtClean="0"/>
              <a:t>Sep</a:t>
            </a:r>
            <a:r>
              <a:rPr lang="en-US" dirty="0" smtClean="0"/>
              <a:t>(M) = max{tr Mρ:ρ∈Sep}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weak membership for Sep:</a:t>
            </a:r>
            <a:r>
              <a:rPr lang="en-US" dirty="0"/>
              <a:t> Given ρsuch that either ρ∈Sep or dist(ρ,Sep) &gt; ε, determine which is the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0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5327"/>
            <a:ext cx="7770813" cy="1429871"/>
          </a:xfrm>
        </p:spPr>
        <p:txBody>
          <a:bodyPr/>
          <a:lstStyle/>
          <a:p>
            <a:r>
              <a:rPr lang="en-US"/>
              <a:t>unique games motivation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8545" y="4000981"/>
            <a:ext cx="8901545" cy="2566792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rgbClr val="FFFF00"/>
                </a:solidFill>
              </a:rPr>
              <a:t>Theorem: </a:t>
            </a:r>
            <a:r>
              <a:rPr lang="en-US" sz="2400"/>
              <a:t>[Raghavendra </a:t>
            </a:r>
            <a:r>
              <a:rPr lang="fr-FR" sz="2400"/>
              <a:t>’</a:t>
            </a:r>
            <a:r>
              <a:rPr lang="en-US" sz="2400"/>
              <a:t>08]</a:t>
            </a:r>
          </a:p>
          <a:p>
            <a:r>
              <a:rPr lang="en-US" sz="2400"/>
              <a:t>If the unique games problem is NP-complete, then for every CSP, ∃α&gt;0 such that</a:t>
            </a:r>
            <a:br>
              <a:rPr lang="en-US" sz="2400"/>
            </a:b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an α-approximation is achievable in poly time using SDP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it is NP-hard to achieve a α+εapproximation</a:t>
            </a:r>
          </a:p>
          <a:p>
            <a:endParaRPr lang="en-US" sz="2400" baseline="30000"/>
          </a:p>
        </p:txBody>
      </p:sp>
      <p:sp>
        <p:nvSpPr>
          <p:cNvPr id="6" name="TextBox 5"/>
          <p:cNvSpPr txBox="1"/>
          <p:nvPr/>
        </p:nvSpPr>
        <p:spPr>
          <a:xfrm>
            <a:off x="324629" y="1550826"/>
            <a:ext cx="6365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Example: MAX-CUT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trivial algorithm achieves ½-approximation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SDP achieves </a:t>
            </a:r>
            <a:r>
              <a:rPr lang="en-US" sz="2400">
                <a:solidFill>
                  <a:srgbClr val="FFFF00"/>
                </a:solidFill>
              </a:rPr>
              <a:t>0.878…</a:t>
            </a:r>
            <a:r>
              <a:rPr lang="en-US" sz="2400"/>
              <a:t>-approximation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NP-hard to achieve </a:t>
            </a:r>
            <a:r>
              <a:rPr lang="en-US" sz="2400">
                <a:solidFill>
                  <a:srgbClr val="FFFF00"/>
                </a:solidFill>
              </a:rPr>
              <a:t>0.941…</a:t>
            </a:r>
            <a:r>
              <a:rPr lang="en-US" sz="2400"/>
              <a:t>-approximation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0" y="881351"/>
            <a:ext cx="535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CSP = constraint satisfaction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155123"/>
            <a:ext cx="6600245" cy="461665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/>
              <a:t>If UG is NP-complete, then </a:t>
            </a:r>
            <a:r>
              <a:rPr lang="en-US" sz="2400">
                <a:solidFill>
                  <a:srgbClr val="FFFF00"/>
                </a:solidFill>
              </a:rPr>
              <a:t>0.878…</a:t>
            </a:r>
            <a:r>
              <a:rPr lang="en-US" sz="2400"/>
              <a:t> is optimal! </a:t>
            </a:r>
          </a:p>
        </p:txBody>
      </p:sp>
    </p:spTree>
    <p:extLst>
      <p:ext uri="{BB962C8B-B14F-4D97-AF65-F5344CB8AC3E}">
        <p14:creationId xmlns:p14="http://schemas.microsoft.com/office/powerpoint/2010/main" val="30111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0170" y="1685916"/>
            <a:ext cx="895767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UG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3" y="121023"/>
            <a:ext cx="7770813" cy="1429871"/>
          </a:xfrm>
        </p:spPr>
        <p:txBody>
          <a:bodyPr/>
          <a:lstStyle/>
          <a:p>
            <a:r>
              <a:rPr lang="en-US" dirty="0" smtClean="0"/>
              <a:t>TFA≈E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7150" y="1706553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9872" y="1703396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2-&gt;4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16189" y="1654167"/>
            <a:ext cx="1219616" cy="8011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h</a:t>
            </a:r>
            <a:r>
              <a:rPr lang="en-US" sz="3200" baseline="-25000"/>
              <a:t>Sep</a:t>
            </a:r>
            <a:endParaRPr lang="en-US" sz="3200"/>
          </a:p>
        </p:txBody>
      </p:sp>
      <p:sp>
        <p:nvSpPr>
          <p:cNvPr id="9" name="Rounded Rectangle 8"/>
          <p:cNvSpPr/>
          <p:nvPr/>
        </p:nvSpPr>
        <p:spPr>
          <a:xfrm>
            <a:off x="7617870" y="1510271"/>
            <a:ext cx="1306192" cy="123087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WMEM(Sep)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95937" y="2009113"/>
            <a:ext cx="6421933" cy="116597"/>
            <a:chOff x="1195937" y="2009113"/>
            <a:chExt cx="6421933" cy="116597"/>
          </a:xfrm>
        </p:grpSpPr>
        <p:cxnSp>
          <p:nvCxnSpPr>
            <p:cNvPr id="11" name="Straight Arrow Connector 10"/>
            <p:cNvCxnSpPr>
              <a:stCxn id="4" idx="3"/>
              <a:endCxn id="6" idx="1"/>
            </p:cNvCxnSpPr>
            <p:nvPr/>
          </p:nvCxnSpPr>
          <p:spPr>
            <a:xfrm>
              <a:off x="1195937" y="2009113"/>
              <a:ext cx="791213" cy="2063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/>
          </p:nvCxnSpPr>
          <p:spPr>
            <a:xfrm flipV="1">
              <a:off x="3206766" y="2026593"/>
              <a:ext cx="753106" cy="31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3"/>
              <a:endCxn id="8" idx="1"/>
            </p:cNvCxnSpPr>
            <p:nvPr/>
          </p:nvCxnSpPr>
          <p:spPr>
            <a:xfrm>
              <a:off x="5179488" y="2026593"/>
              <a:ext cx="636701" cy="2817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9" idx="1"/>
            </p:cNvCxnSpPr>
            <p:nvPr/>
          </p:nvCxnSpPr>
          <p:spPr>
            <a:xfrm>
              <a:off x="7035805" y="2054764"/>
              <a:ext cx="582065" cy="7094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50335" y="2211917"/>
            <a:ext cx="1703916" cy="2152828"/>
            <a:chOff x="550334" y="2211917"/>
            <a:chExt cx="3111499" cy="2152828"/>
          </a:xfrm>
        </p:grpSpPr>
        <p:sp>
          <p:nvSpPr>
            <p:cNvPr id="23" name="TextBox 22"/>
            <p:cNvSpPr txBox="1"/>
            <p:nvPr/>
          </p:nvSpPr>
          <p:spPr>
            <a:xfrm>
              <a:off x="550334" y="3164416"/>
              <a:ext cx="3111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Raghavendra</a:t>
              </a:r>
              <a:br>
                <a:rPr lang="en-US"/>
              </a:br>
              <a:r>
                <a:rPr lang="en-US"/>
                <a:t>Steurer</a:t>
              </a:r>
              <a:br>
                <a:rPr lang="en-US"/>
              </a:br>
              <a:r>
                <a:rPr lang="en-US"/>
                <a:t>Tulsiani</a:t>
              </a:r>
              <a:br>
                <a:rPr lang="en-US"/>
              </a:br>
              <a:r>
                <a:rPr lang="en-US"/>
                <a:t>CCC ‘12</a:t>
              </a:r>
            </a:p>
          </p:txBody>
        </p:sp>
        <p:cxnSp>
          <p:nvCxnSpPr>
            <p:cNvPr id="25" name="Straight Arrow Connector 24"/>
            <p:cNvCxnSpPr>
              <a:stCxn id="23" idx="0"/>
            </p:cNvCxnSpPr>
            <p:nvPr/>
          </p:nvCxnSpPr>
          <p:spPr>
            <a:xfrm flipV="1">
              <a:off x="2106084" y="2211917"/>
              <a:ext cx="318879" cy="9524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62953" y="2374113"/>
            <a:ext cx="3481047" cy="3342613"/>
            <a:chOff x="-66776" y="1914797"/>
            <a:chExt cx="3481047" cy="3342613"/>
          </a:xfrm>
        </p:grpSpPr>
        <p:sp>
          <p:nvSpPr>
            <p:cNvPr id="28" name="TextBox 27"/>
            <p:cNvSpPr txBox="1"/>
            <p:nvPr/>
          </p:nvSpPr>
          <p:spPr>
            <a:xfrm>
              <a:off x="-66776" y="3503083"/>
              <a:ext cx="3481047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convex optimization</a:t>
              </a:r>
              <a:br>
                <a:rPr lang="en-US"/>
              </a:br>
              <a:r>
                <a:rPr lang="en-US"/>
                <a:t>(ellipsoid):</a:t>
              </a:r>
              <a:br>
                <a:rPr lang="en-US"/>
              </a:br>
              <a:r>
                <a:rPr lang="en-US"/>
                <a:t>Gurvits, STOC </a:t>
              </a:r>
              <a:r>
                <a:rPr lang="fr-FR"/>
                <a:t>’</a:t>
              </a:r>
              <a:r>
                <a:rPr lang="en-US"/>
                <a:t>03</a:t>
              </a:r>
              <a:br>
                <a:rPr lang="en-US"/>
              </a:br>
              <a:r>
                <a:rPr lang="en-US"/>
                <a:t>Liu, thesis ‘07</a:t>
              </a:r>
              <a:br>
                <a:rPr lang="en-US"/>
              </a:br>
              <a:r>
                <a:rPr lang="en-US"/>
                <a:t>Gharibian, QIC </a:t>
              </a:r>
              <a:r>
                <a:rPr lang="fr-FR"/>
                <a:t>’</a:t>
              </a:r>
              <a:r>
                <a:rPr lang="en-US"/>
                <a:t>10</a:t>
              </a:r>
              <a:br>
                <a:rPr lang="en-US"/>
              </a:br>
              <a:r>
                <a:rPr lang="en-US"/>
                <a:t>Gr</a:t>
              </a:r>
              <a:r>
                <a:rPr lang="en-US"/>
                <a:t>ö</a:t>
              </a:r>
              <a:r>
                <a:rPr lang="en-US"/>
                <a:t>tschel-Lov</a:t>
              </a:r>
              <a:r>
                <a:rPr lang="en-US"/>
                <a:t>á</a:t>
              </a:r>
              <a:r>
                <a:rPr lang="en-US"/>
                <a:t>sz-Schrijver, ‘93</a:t>
              </a:r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V="1">
              <a:off x="1673748" y="1914797"/>
              <a:ext cx="0" cy="1588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809750" y="1517679"/>
            <a:ext cx="5461000" cy="3124232"/>
            <a:chOff x="1809750" y="1517679"/>
            <a:chExt cx="5461000" cy="3124232"/>
          </a:xfrm>
        </p:grpSpPr>
        <p:sp>
          <p:nvSpPr>
            <p:cNvPr id="34" name="Rectangle 33"/>
            <p:cNvSpPr/>
            <p:nvPr/>
          </p:nvSpPr>
          <p:spPr>
            <a:xfrm>
              <a:off x="1809750" y="1517679"/>
              <a:ext cx="5461000" cy="117680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372505" y="2899832"/>
              <a:ext cx="1174734" cy="1742079"/>
              <a:chOff x="550334" y="1791669"/>
              <a:chExt cx="2145167" cy="174207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50334" y="3164416"/>
                <a:ext cx="2145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this work</a:t>
                </a:r>
              </a:p>
            </p:txBody>
          </p:sp>
          <p:cxnSp>
            <p:nvCxnSpPr>
              <p:cNvPr id="39" name="Straight Arrow Connector 38"/>
              <p:cNvCxnSpPr>
                <a:stCxn id="38" idx="0"/>
              </p:cNvCxnSpPr>
              <p:nvPr/>
            </p:nvCxnSpPr>
            <p:spPr>
              <a:xfrm flipV="1">
                <a:off x="1622917" y="1791669"/>
                <a:ext cx="302654" cy="13727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154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675" y="347647"/>
            <a:ext cx="4825063" cy="976622"/>
          </a:xfrm>
        </p:spPr>
        <p:txBody>
          <a:bodyPr/>
          <a:lstStyle/>
          <a:p>
            <a:r>
              <a:rPr lang="en-US"/>
              <a:t>the dream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7150" y="1509006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9872" y="1505849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2-&gt;4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6189" y="1424871"/>
            <a:ext cx="1219616" cy="8011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h</a:t>
            </a:r>
            <a:r>
              <a:rPr lang="en-US" sz="3200" baseline="-25000"/>
              <a:t>Sep</a:t>
            </a:r>
            <a:endParaRPr lang="en-US" sz="320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3206766" y="1829046"/>
            <a:ext cx="753106" cy="315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79488" y="1825468"/>
            <a:ext cx="636701" cy="357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51" y="2573878"/>
            <a:ext cx="5994401" cy="3136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03917" y="3599566"/>
            <a:ext cx="2040083" cy="1043001"/>
            <a:chOff x="7103917" y="3853555"/>
            <a:chExt cx="2040083" cy="1043001"/>
          </a:xfrm>
        </p:grpSpPr>
        <p:sp>
          <p:nvSpPr>
            <p:cNvPr id="13" name="TextBox 12"/>
            <p:cNvSpPr txBox="1"/>
            <p:nvPr/>
          </p:nvSpPr>
          <p:spPr>
            <a:xfrm>
              <a:off x="7527251" y="3853555"/>
              <a:ext cx="1616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algorithms</a:t>
              </a:r>
            </a:p>
          </p:txBody>
        </p:sp>
        <p:cxnSp>
          <p:nvCxnSpPr>
            <p:cNvPr id="15" name="Straight Arrow Connector 14"/>
            <p:cNvCxnSpPr>
              <a:stCxn id="13" idx="2"/>
            </p:cNvCxnSpPr>
            <p:nvPr/>
          </p:nvCxnSpPr>
          <p:spPr>
            <a:xfrm flipH="1">
              <a:off x="7103917" y="4315220"/>
              <a:ext cx="1231709" cy="58133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7059" y="3338040"/>
            <a:ext cx="2988348" cy="1043001"/>
            <a:chOff x="7527251" y="3853555"/>
            <a:chExt cx="2988348" cy="1043001"/>
          </a:xfrm>
        </p:grpSpPr>
        <p:sp>
          <p:nvSpPr>
            <p:cNvPr id="18" name="TextBox 17"/>
            <p:cNvSpPr txBox="1"/>
            <p:nvPr/>
          </p:nvSpPr>
          <p:spPr>
            <a:xfrm>
              <a:off x="7527251" y="3853555"/>
              <a:ext cx="1403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hardness</a:t>
              </a: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8229008" y="4315220"/>
              <a:ext cx="2286591" cy="58133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845" y="6024226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…quasipolynomial (=exp(polylog(n)) upper and lower bounds for unique games</a:t>
            </a:r>
          </a:p>
        </p:txBody>
      </p:sp>
    </p:spTree>
    <p:extLst>
      <p:ext uri="{BB962C8B-B14F-4D97-AF65-F5344CB8AC3E}">
        <p14:creationId xmlns:p14="http://schemas.microsoft.com/office/powerpoint/2010/main" val="25882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37" y="1790989"/>
            <a:ext cx="6146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small-set expansion (SSE) ≈ 2-&gt;4 norm</a:t>
            </a:r>
            <a:endParaRPr lang="en-US" sz="3200"/>
          </a:p>
        </p:txBody>
      </p:sp>
      <p:grpSp>
        <p:nvGrpSpPr>
          <p:cNvPr id="27" name="Group 26"/>
          <p:cNvGrpSpPr/>
          <p:nvPr/>
        </p:nvGrpSpPr>
        <p:grpSpPr>
          <a:xfrm>
            <a:off x="6993110" y="1450106"/>
            <a:ext cx="1832210" cy="1194179"/>
            <a:chOff x="5295536" y="3886200"/>
            <a:chExt cx="3124200" cy="2251262"/>
          </a:xfrm>
        </p:grpSpPr>
        <p:sp>
          <p:nvSpPr>
            <p:cNvPr id="28" name="Oval 27"/>
            <p:cNvSpPr/>
            <p:nvPr/>
          </p:nvSpPr>
          <p:spPr>
            <a:xfrm rot="20596051">
              <a:off x="5295536" y="3886200"/>
              <a:ext cx="3124200" cy="2251262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739991">
              <a:off x="5638800" y="5060349"/>
              <a:ext cx="1353561" cy="92024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6315581" y="4919197"/>
              <a:ext cx="157210" cy="58177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913331" y="4909307"/>
              <a:ext cx="402252" cy="59166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6315581" y="5285150"/>
              <a:ext cx="698329" cy="215818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6315581" y="5500968"/>
              <a:ext cx="790044" cy="4134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6315581" y="5500968"/>
              <a:ext cx="735014" cy="189698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 flipV="1">
              <a:off x="6315581" y="5136790"/>
              <a:ext cx="551585" cy="364176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36" name="Oval 35"/>
            <p:cNvSpPr/>
            <p:nvPr/>
          </p:nvSpPr>
          <p:spPr>
            <a:xfrm rot="739991">
              <a:off x="5782010" y="5183064"/>
              <a:ext cx="1065515" cy="696231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082427" y="5209088"/>
                  <a:ext cx="417631" cy="4707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427" y="5209088"/>
                  <a:ext cx="417631" cy="470718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r="-20000" b="-39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955178" y="1487278"/>
            <a:ext cx="515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alkboard"/>
                <a:cs typeface="Chalkboard"/>
              </a:rPr>
              <a:t>G = normalized adjacency matrix</a:t>
            </a:r>
          </a:p>
          <a:p>
            <a:r>
              <a:rPr lang="en-US" sz="2400">
                <a:latin typeface="Chalkboard"/>
                <a:cs typeface="Chalkboard"/>
              </a:rPr>
              <a:t>P</a:t>
            </a:r>
            <a:r>
              <a:rPr lang="en-US" sz="2400" baseline="-25000">
                <a:latin typeface="Chalkboard"/>
                <a:cs typeface="Chalkboard"/>
              </a:rPr>
              <a:t>≥λ</a:t>
            </a:r>
            <a:r>
              <a:rPr lang="en-US" sz="2400">
                <a:latin typeface="Chalkboard"/>
                <a:cs typeface="Chalkboard"/>
              </a:rPr>
              <a:t> = largest projector s.t.  G ≥ </a:t>
            </a:r>
            <a:r>
              <a:rPr lang="en-US" sz="2400">
                <a:latin typeface="cmmi10"/>
                <a:ea typeface="cmmi10"/>
                <a:cs typeface="cmmi10"/>
              </a:rPr>
              <a:t>¸</a:t>
            </a:r>
            <a:r>
              <a:rPr lang="en-US" sz="2400">
                <a:latin typeface="Chalkboard"/>
                <a:cs typeface="Chalkboard"/>
              </a:rPr>
              <a:t>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5177" y="2991287"/>
            <a:ext cx="7199199" cy="16855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solidFill>
                  <a:srgbClr val="FFFF00"/>
                </a:solidFill>
              </a:rPr>
              <a:t>Theorem:</a:t>
            </a:r>
          </a:p>
          <a:p>
            <a:r>
              <a:rPr lang="en-US" sz="2400"/>
              <a:t>All sets of volume ≤ </a:t>
            </a:r>
            <a:r>
              <a:rPr lang="en-US" sz="2400">
                <a:latin typeface="cmmi10"/>
                <a:ea typeface="cmmi10"/>
                <a:cs typeface="cmmi10"/>
              </a:rPr>
              <a:t>±</a:t>
            </a:r>
            <a:r>
              <a:rPr lang="en-US" sz="2400"/>
              <a:t> have expansion ≥ 1 - </a:t>
            </a:r>
            <a:r>
              <a:rPr lang="en-US" sz="2400">
                <a:latin typeface="cmmi10"/>
                <a:ea typeface="cmmi10"/>
                <a:cs typeface="cmmi10"/>
              </a:rPr>
              <a:t>¸</a:t>
            </a:r>
            <a:r>
              <a:rPr lang="en-US" sz="2400" baseline="30000">
                <a:latin typeface="cmmi10"/>
                <a:ea typeface="cmmi10"/>
                <a:cs typeface="cmmi10"/>
              </a:rPr>
              <a:t>O</a:t>
            </a:r>
            <a:r>
              <a:rPr lang="en-US" sz="2400" baseline="30000">
                <a:latin typeface="Chalkboard"/>
                <a:ea typeface="cmmi10"/>
                <a:cs typeface="Chalkboard"/>
              </a:rPr>
              <a:t>(1)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        iff</a:t>
            </a:r>
          </a:p>
          <a:p>
            <a:r>
              <a:rPr lang="en-US" sz="2400"/>
              <a:t>||P</a:t>
            </a:r>
            <a:r>
              <a:rPr lang="en-US" sz="2400" baseline="-25000">
                <a:cs typeface="Chalkboard"/>
              </a:rPr>
              <a:t>≥λ</a:t>
            </a:r>
            <a:r>
              <a:rPr lang="en-US" sz="2400"/>
              <a:t>||</a:t>
            </a:r>
            <a:r>
              <a:rPr lang="en-US" sz="2400" baseline="-25000"/>
              <a:t>2-&gt;4</a:t>
            </a:r>
            <a:r>
              <a:rPr lang="en-US" sz="2400"/>
              <a:t> ≤ n</a:t>
            </a:r>
            <a:r>
              <a:rPr lang="en-US" sz="2400" baseline="30000"/>
              <a:t>-1/4 </a:t>
            </a:r>
            <a:r>
              <a:rPr lang="en-US" sz="2400"/>
              <a:t>/ </a:t>
            </a:r>
            <a:r>
              <a:rPr lang="en-US" sz="2400">
                <a:latin typeface="cmmi10"/>
                <a:ea typeface="cmmi10"/>
                <a:cs typeface="cmmi10"/>
              </a:rPr>
              <a:t>±</a:t>
            </a:r>
            <a:r>
              <a:rPr lang="en-US" sz="2400" baseline="30000"/>
              <a:t>O(1)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118245"/>
            <a:ext cx="84176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/>
              <a:t>Definitions</a:t>
            </a:r>
          </a:p>
          <a:p>
            <a:r>
              <a:rPr lang="en-US" sz="2400"/>
              <a:t>volume = fraction of vertices weighted by degree</a:t>
            </a:r>
            <a:br>
              <a:rPr lang="en-US" sz="2400"/>
            </a:br>
            <a:r>
              <a:rPr lang="en-US" sz="2400"/>
              <a:t>expansion of set S = Pr [ e leaves S | e has endpoint in S ]</a:t>
            </a:r>
          </a:p>
        </p:txBody>
      </p:sp>
    </p:spTree>
    <p:extLst>
      <p:ext uri="{BB962C8B-B14F-4D97-AF65-F5344CB8AC3E}">
        <p14:creationId xmlns:p14="http://schemas.microsoft.com/office/powerpoint/2010/main" val="42308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2-&gt;4 norm ≈ h</a:t>
            </a:r>
            <a:r>
              <a:rPr lang="en-US" baseline="-25000"/>
              <a:t>Sep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7621" y="5124294"/>
            <a:ext cx="7904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Harder direction:</a:t>
            </a:r>
          </a:p>
          <a:p>
            <a:r>
              <a:rPr lang="en-US" sz="2000"/>
              <a:t>2-&gt;4 norm ≥ h</a:t>
            </a:r>
            <a:r>
              <a:rPr lang="en-US" sz="2000" baseline="-25000"/>
              <a:t>Sep</a:t>
            </a:r>
            <a:br>
              <a:rPr lang="en-US" sz="2000" baseline="-25000"/>
            </a:br>
            <a:r>
              <a:rPr lang="en-US" sz="2000"/>
              <a:t>Given an arbitrary M, can we make it look like </a:t>
            </a:r>
            <a:r>
              <a:rPr lang="en-US" sz="2000">
                <a:latin typeface="Symbol"/>
                <a:sym typeface="Symbol"/>
              </a:rPr>
              <a:t></a:t>
            </a:r>
            <a:r>
              <a:rPr lang="en-US" sz="2000" baseline="-25000"/>
              <a:t>i</a:t>
            </a:r>
            <a:r>
              <a:rPr lang="en-US" sz="2000"/>
              <a:t> |</a:t>
            </a:r>
            <a:r>
              <a:rPr lang="en-US" sz="2000">
                <a:latin typeface="Chalkboard"/>
              </a:rPr>
              <a:t>a</a:t>
            </a:r>
            <a:r>
              <a:rPr lang="en-US" sz="2000" baseline="-25000">
                <a:latin typeface="Chalkboard"/>
              </a:rPr>
              <a:t>i</a:t>
            </a:r>
            <a:r>
              <a:rPr lang="en-US" sz="2000"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latin typeface="Chalkboard"/>
              </a:rPr>
              <a:t>a</a:t>
            </a:r>
            <a:r>
              <a:rPr lang="en-US" sz="2000" baseline="-25000">
                <a:latin typeface="Chalkboard"/>
              </a:rPr>
              <a:t>i</a:t>
            </a:r>
            <a:r>
              <a:rPr lang="en-US" sz="2000"/>
              <a:t>|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/>
              <a:t> |</a:t>
            </a:r>
            <a:r>
              <a:rPr lang="en-US" sz="2000">
                <a:latin typeface="Chalkboard"/>
              </a:rPr>
              <a:t>a</a:t>
            </a:r>
            <a:r>
              <a:rPr lang="en-US" sz="2000" baseline="-25000">
                <a:latin typeface="Chalkboard"/>
              </a:rPr>
              <a:t>i</a:t>
            </a:r>
            <a:r>
              <a:rPr lang="en-US" sz="2000">
                <a:latin typeface="cmsy10"/>
                <a:ea typeface="cmsy10"/>
                <a:cs typeface="cmsy10"/>
              </a:rPr>
              <a:t>ih</a:t>
            </a:r>
            <a:r>
              <a:rPr lang="en-US" sz="2000">
                <a:latin typeface="Chalkboard"/>
              </a:rPr>
              <a:t>a</a:t>
            </a:r>
            <a:r>
              <a:rPr lang="en-US" sz="2000" baseline="-25000">
                <a:latin typeface="Chalkboard"/>
              </a:rPr>
              <a:t>i</a:t>
            </a:r>
            <a:r>
              <a:rPr lang="en-US" sz="2000"/>
              <a:t>|?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346" y="2449583"/>
            <a:ext cx="222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Easy direction:</a:t>
            </a:r>
            <a:br>
              <a:rPr lang="en-US" sz="2000">
                <a:solidFill>
                  <a:srgbClr val="FFFF00"/>
                </a:solidFill>
              </a:rPr>
            </a:br>
            <a:r>
              <a:rPr lang="en-US" sz="2000"/>
              <a:t>h</a:t>
            </a:r>
            <a:r>
              <a:rPr lang="en-US" sz="2000" baseline="-25000"/>
              <a:t>Sep</a:t>
            </a:r>
            <a:r>
              <a:rPr lang="en-US" sz="2000"/>
              <a:t> ≥  2-&gt;4 norm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1" y="4319260"/>
            <a:ext cx="3759200" cy="5461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6" y="1294141"/>
            <a:ext cx="2146882" cy="94462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94427" y="2213248"/>
            <a:ext cx="8450998" cy="2400238"/>
            <a:chOff x="294427" y="2213248"/>
            <a:chExt cx="8450998" cy="2400238"/>
          </a:xfrm>
        </p:grpSpPr>
        <p:grpSp>
          <p:nvGrpSpPr>
            <p:cNvPr id="23" name="Group 22"/>
            <p:cNvGrpSpPr/>
            <p:nvPr/>
          </p:nvGrpSpPr>
          <p:grpSpPr>
            <a:xfrm>
              <a:off x="5228908" y="3784167"/>
              <a:ext cx="3516517" cy="829319"/>
              <a:chOff x="5228908" y="3784167"/>
              <a:chExt cx="3516517" cy="829319"/>
            </a:xfrm>
          </p:grpSpPr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061" y="4186304"/>
                <a:ext cx="3267364" cy="427182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228908" y="3784167"/>
                <a:ext cx="249154" cy="409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4821498" y="2213248"/>
              <a:ext cx="3495732" cy="1161580"/>
              <a:chOff x="4821498" y="2213248"/>
              <a:chExt cx="3495732" cy="116158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934860" y="2860573"/>
                <a:ext cx="543201" cy="5142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1498" y="2213248"/>
                <a:ext cx="3495732" cy="676594"/>
              </a:xfrm>
              <a:prstGeom prst="rect">
                <a:avLst/>
              </a:prstGeom>
            </p:spPr>
          </p:pic>
        </p:grpSp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27" y="3313546"/>
              <a:ext cx="5068455" cy="900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64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166336" cy="1429871"/>
          </a:xfrm>
        </p:spPr>
        <p:txBody>
          <a:bodyPr>
            <a:normAutofit/>
          </a:bodyPr>
          <a:lstStyle/>
          <a:p>
            <a:r>
              <a:rPr lang="en-US" sz="4000"/>
              <a:t>reduction from h</a:t>
            </a:r>
            <a:r>
              <a:rPr lang="en-US" sz="4000" baseline="-25000"/>
              <a:t>Sep</a:t>
            </a:r>
            <a:r>
              <a:rPr lang="en-US" sz="4000"/>
              <a:t> to 2-&gt;4 norm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314" y="1330590"/>
            <a:ext cx="79816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Goal: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Convert any M≥0 into the form ∑</a:t>
            </a:r>
            <a:r>
              <a:rPr lang="en-US" sz="2400" baseline="-25000"/>
              <a:t>i</a:t>
            </a:r>
            <a:r>
              <a:rPr lang="en-US" sz="2400"/>
              <a:t> |a</a:t>
            </a:r>
            <a:r>
              <a:rPr lang="en-US" sz="2400" baseline="-25000"/>
              <a:t>i</a:t>
            </a:r>
            <a:r>
              <a:rPr lang="en-US" sz="2400">
                <a:latin typeface="cmsy10"/>
                <a:ea typeface="cmsy10"/>
                <a:cs typeface="cmsy10"/>
              </a:rPr>
              <a:t>ih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| </a:t>
            </a:r>
            <a:r>
              <a:rPr lang="en-US" sz="2400">
                <a:latin typeface="cmsy10"/>
                <a:ea typeface="cmsy10"/>
                <a:cs typeface="cmsy10"/>
              </a:rPr>
              <a:t>­</a:t>
            </a:r>
            <a:r>
              <a:rPr lang="en-US" sz="2400"/>
              <a:t> |a</a:t>
            </a:r>
            <a:r>
              <a:rPr lang="en-US" sz="2400" baseline="-25000"/>
              <a:t>i</a:t>
            </a:r>
            <a:r>
              <a:rPr lang="en-US" sz="2400">
                <a:latin typeface="cmsy10"/>
                <a:ea typeface="cmsy10"/>
                <a:cs typeface="cmsy10"/>
              </a:rPr>
              <a:t>ih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| while</a:t>
            </a:r>
            <a:br>
              <a:rPr lang="en-US" sz="2400"/>
            </a:br>
            <a:r>
              <a:rPr lang="en-US" sz="2400"/>
              <a:t>approximately preserving </a:t>
            </a:r>
            <a:r>
              <a:rPr lang="en-US" sz="2400">
                <a:latin typeface="Chalkboard"/>
              </a:rPr>
              <a:t>h</a:t>
            </a:r>
            <a:r>
              <a:rPr lang="en-US" sz="2400" baseline="-25000">
                <a:latin typeface="Chalkboard"/>
              </a:rPr>
              <a:t>Sep</a:t>
            </a:r>
            <a:r>
              <a:rPr lang="en-US" sz="2400">
                <a:latin typeface="Chalkboard"/>
              </a:rPr>
              <a:t>(M).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488984" y="2524369"/>
            <a:ext cx="69942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Construction:</a:t>
            </a:r>
            <a:r>
              <a:rPr lang="en-US" sz="2400"/>
              <a:t>  </a:t>
            </a:r>
            <a:r>
              <a:rPr lang="en-US" sz="1600"/>
              <a:t>[H.–Montanaro, 1001.0017]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A</a:t>
            </a:r>
            <a:r>
              <a:rPr lang="en-US" sz="2400"/>
              <a:t>mplify so that h</a:t>
            </a:r>
            <a:r>
              <a:rPr lang="en-US" sz="2400" baseline="-25000"/>
              <a:t>Sep</a:t>
            </a:r>
            <a:r>
              <a:rPr lang="en-US" sz="2400"/>
              <a:t>(M) is ≈1 or ≪1.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L</a:t>
            </a:r>
            <a:r>
              <a:rPr lang="en-US" sz="2400"/>
              <a:t>et |</a:t>
            </a:r>
            <a:r>
              <a:rPr lang="en-US" sz="2400">
                <a:latin typeface="Chalkboard"/>
              </a:rPr>
              <a:t>a</a:t>
            </a:r>
            <a:r>
              <a:rPr lang="en-US" sz="2400" baseline="-25000">
                <a:latin typeface="Chalkboard"/>
              </a:rPr>
              <a:t>i</a:t>
            </a:r>
            <a:r>
              <a:rPr lang="en-US" sz="2400">
                <a:latin typeface="cmsy10"/>
                <a:ea typeface="cmsy10"/>
                <a:cs typeface="cmsy10"/>
              </a:rPr>
              <a:t>i</a:t>
            </a:r>
            <a:r>
              <a:rPr lang="en-US" sz="2400"/>
              <a:t> = M</a:t>
            </a:r>
            <a:r>
              <a:rPr lang="en-US" sz="2400" baseline="30000"/>
              <a:t>1/2</a:t>
            </a:r>
            <a:r>
              <a:rPr lang="en-US" sz="2400"/>
              <a:t>(|</a:t>
            </a:r>
            <a:r>
              <a:rPr lang="en-US" sz="2400">
                <a:latin typeface="Chalkboard"/>
              </a:rPr>
              <a:t>φ</a:t>
            </a:r>
            <a:r>
              <a:rPr lang="en-US" sz="2400">
                <a:latin typeface="cmsy10"/>
                <a:ea typeface="cmsy10"/>
                <a:cs typeface="cmsy10"/>
              </a:rPr>
              <a:t>i­</a:t>
            </a:r>
            <a:r>
              <a:rPr lang="en-US" sz="2400"/>
              <a:t>|φ</a:t>
            </a:r>
            <a:r>
              <a:rPr lang="en-US" sz="2400">
                <a:latin typeface="cmsy10"/>
                <a:ea typeface="cmsy10"/>
                <a:cs typeface="cmsy10"/>
              </a:rPr>
              <a:t>i</a:t>
            </a:r>
            <a:r>
              <a:rPr lang="en-US" sz="2400"/>
              <a:t>) for Haar-random |φ</a:t>
            </a:r>
            <a:r>
              <a:rPr lang="en-US" sz="2400">
                <a:latin typeface="cmsy10"/>
                <a:ea typeface="cmsy10"/>
                <a:cs typeface="cmsy10"/>
              </a:rPr>
              <a:t>i</a:t>
            </a:r>
            <a:r>
              <a:rPr lang="en-US" sz="2400"/>
              <a:t>.</a:t>
            </a:r>
            <a:endParaRPr lang="en-US" sz="2400" baseline="-25000">
              <a:latin typeface="Chalkboar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4878" y="3870885"/>
            <a:ext cx="4720972" cy="2902944"/>
            <a:chOff x="444878" y="3870885"/>
            <a:chExt cx="4720972" cy="2902944"/>
          </a:xfrm>
        </p:grpSpPr>
        <p:sp>
          <p:nvSpPr>
            <p:cNvPr id="8" name="Rounded Rectangle 7"/>
            <p:cNvSpPr/>
            <p:nvPr/>
          </p:nvSpPr>
          <p:spPr>
            <a:xfrm>
              <a:off x="1135749" y="3870885"/>
              <a:ext cx="752618" cy="9768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</a:t>
              </a:r>
              <a:r>
                <a:rPr lang="en-US" baseline="30000"/>
                <a:t>1/2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35749" y="5085642"/>
              <a:ext cx="752618" cy="9768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</a:t>
              </a:r>
              <a:r>
                <a:rPr lang="en-US" baseline="30000"/>
                <a:t>1/2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61992" y="4115105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4878" y="4646046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471" y="5311308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1992" y="5805615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888368" y="4084340"/>
              <a:ext cx="1921891" cy="1758384"/>
              <a:chOff x="1888368" y="4084340"/>
              <a:chExt cx="2921242" cy="175838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888368" y="4084340"/>
                <a:ext cx="29212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888368" y="4646046"/>
                <a:ext cx="29212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888368" y="5281018"/>
                <a:ext cx="29212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888368" y="5842724"/>
                <a:ext cx="29212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3844860" y="3870885"/>
              <a:ext cx="637101" cy="9768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</a:t>
              </a:r>
              <a:r>
                <a:rPr lang="en-US" baseline="30000"/>
                <a:t>1/2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44860" y="5085642"/>
              <a:ext cx="637101" cy="9768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</a:t>
              </a:r>
              <a:r>
                <a:rPr lang="en-US" baseline="30000"/>
                <a:t>1/2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74221" y="4084815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57107" y="4615756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69700" y="5281018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74221" y="5775325"/>
              <a:ext cx="691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324079" y="3870885"/>
              <a:ext cx="366392" cy="1648034"/>
              <a:chOff x="2711143" y="4212793"/>
              <a:chExt cx="451856" cy="164803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711143" y="421279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2723355" y="542118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2918753" y="4457013"/>
                <a:ext cx="0" cy="11962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309172" y="4426699"/>
              <a:ext cx="366392" cy="1648034"/>
              <a:chOff x="2711143" y="4212793"/>
              <a:chExt cx="451856" cy="164803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711143" y="421279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723355" y="542118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2918753" y="4457013"/>
                <a:ext cx="0" cy="11962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Left Brace 22"/>
            <p:cNvSpPr/>
            <p:nvPr/>
          </p:nvSpPr>
          <p:spPr>
            <a:xfrm rot="16200000">
              <a:off x="2814431" y="5384247"/>
              <a:ext cx="384478" cy="1607177"/>
            </a:xfrm>
            <a:prstGeom prst="leftBrace">
              <a:avLst>
                <a:gd name="adj1" fmla="val 8333"/>
                <a:gd name="adj2" fmla="val 49532"/>
              </a:avLst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77523" y="6404497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swap tests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78386" y="3923488"/>
            <a:ext cx="3375966" cy="2575617"/>
            <a:chOff x="5478386" y="3923488"/>
            <a:chExt cx="3375966" cy="2575617"/>
          </a:xfrm>
        </p:grpSpPr>
        <p:grpSp>
          <p:nvGrpSpPr>
            <p:cNvPr id="44" name="Group 43"/>
            <p:cNvGrpSpPr/>
            <p:nvPr/>
          </p:nvGrpSpPr>
          <p:grpSpPr>
            <a:xfrm>
              <a:off x="5478386" y="3923488"/>
              <a:ext cx="366392" cy="1648034"/>
              <a:chOff x="2711143" y="4212793"/>
              <a:chExt cx="451856" cy="164803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711143" y="421279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2723355" y="5421183"/>
                <a:ext cx="439644" cy="439644"/>
                <a:chOff x="2711143" y="4212793"/>
                <a:chExt cx="439644" cy="43964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2711143" y="4212793"/>
                  <a:ext cx="439644" cy="43964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918753" y="4457013"/>
                <a:ext cx="0" cy="11962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904" y="4241493"/>
              <a:ext cx="1676400" cy="9398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17" y="6100262"/>
              <a:ext cx="3211735" cy="3988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96000" y="5381059"/>
              <a:ext cx="2024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= “swap test”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01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1793</TotalTime>
  <Words>740</Words>
  <Application>Microsoft Macintosh PowerPoint</Application>
  <PresentationFormat>On-screen Show (4:3)</PresentationFormat>
  <Paragraphs>153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separable states, unique games and monogamy</vt:lpstr>
      <vt:lpstr>motivation:  approximation problems with intermediate complexity</vt:lpstr>
      <vt:lpstr>unique games motivation</vt:lpstr>
      <vt:lpstr>TFA≈E</vt:lpstr>
      <vt:lpstr>the dream</vt:lpstr>
      <vt:lpstr>progress so far</vt:lpstr>
      <vt:lpstr>small-set expansion (SSE) ≈ 2-&gt;4 norm</vt:lpstr>
      <vt:lpstr>2-&gt;4 norm ≈ hSep</vt:lpstr>
      <vt:lpstr>reduction from hSep to 2-&gt;4 norm</vt:lpstr>
      <vt:lpstr>SSE hardness??</vt:lpstr>
      <vt:lpstr>algorithms: semi-definite programming (SDP) hierarchies</vt:lpstr>
      <vt:lpstr>SDP hierarchy for Sep</vt:lpstr>
      <vt:lpstr>the dream: quantum proofs for classical algorithms</vt:lpstr>
      <vt:lpstr>the way forward</vt:lpstr>
      <vt:lpstr>conjectures  hardness</vt:lpstr>
      <vt:lpstr>conjectures  algorithms</vt:lpstr>
      <vt:lpstr>difficulties</vt:lpstr>
      <vt:lpstr>room for hope?</vt:lpstr>
      <vt:lpstr>more open questions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2 -&gt; 4 norm </dc:title>
  <dc:creator>Aram Harrow</dc:creator>
  <cp:lastModifiedBy>Aram Harrow</cp:lastModifiedBy>
  <cp:revision>89</cp:revision>
  <dcterms:created xsi:type="dcterms:W3CDTF">2012-06-04T06:46:38Z</dcterms:created>
  <dcterms:modified xsi:type="dcterms:W3CDTF">2013-05-22T18:49:43Z</dcterms:modified>
</cp:coreProperties>
</file>