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415" r:id="rId3"/>
    <p:sldId id="456" r:id="rId4"/>
    <p:sldId id="527" r:id="rId5"/>
    <p:sldId id="523" r:id="rId6"/>
    <p:sldId id="460" r:id="rId7"/>
    <p:sldId id="420" r:id="rId8"/>
    <p:sldId id="468" r:id="rId9"/>
    <p:sldId id="543" r:id="rId10"/>
    <p:sldId id="548" r:id="rId11"/>
    <p:sldId id="466" r:id="rId12"/>
    <p:sldId id="479" r:id="rId13"/>
    <p:sldId id="478" r:id="rId14"/>
    <p:sldId id="472" r:id="rId15"/>
    <p:sldId id="475" r:id="rId16"/>
    <p:sldId id="474" r:id="rId17"/>
    <p:sldId id="473" r:id="rId18"/>
    <p:sldId id="487" r:id="rId19"/>
    <p:sldId id="490" r:id="rId20"/>
    <p:sldId id="550" r:id="rId21"/>
    <p:sldId id="497" r:id="rId22"/>
    <p:sldId id="552" r:id="rId23"/>
    <p:sldId id="500" r:id="rId24"/>
    <p:sldId id="501" r:id="rId25"/>
    <p:sldId id="529" r:id="rId26"/>
    <p:sldId id="459" r:id="rId27"/>
    <p:sldId id="437" r:id="rId28"/>
    <p:sldId id="432" r:id="rId29"/>
    <p:sldId id="434" r:id="rId30"/>
    <p:sldId id="435" r:id="rId31"/>
    <p:sldId id="436" r:id="rId32"/>
    <p:sldId id="506" r:id="rId33"/>
    <p:sldId id="509" r:id="rId34"/>
    <p:sldId id="510" r:id="rId35"/>
    <p:sldId id="551" r:id="rId36"/>
    <p:sldId id="511" r:id="rId37"/>
    <p:sldId id="512" r:id="rId38"/>
    <p:sldId id="513" r:id="rId39"/>
    <p:sldId id="53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E02"/>
    <a:srgbClr val="E3EBF8"/>
    <a:srgbClr val="CEDDF2"/>
    <a:srgbClr val="9F47E3"/>
    <a:srgbClr val="B14FFF"/>
    <a:srgbClr val="B881FF"/>
    <a:srgbClr val="DBFFFA"/>
    <a:srgbClr val="D9DDFF"/>
    <a:srgbClr val="CC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507"/>
    <p:restoredTop sz="89506"/>
  </p:normalViewPr>
  <p:slideViewPr>
    <p:cSldViewPr snapToGrid="0" snapToObjects="1">
      <p:cViewPr varScale="1">
        <p:scale>
          <a:sx n="69" d="100"/>
          <a:sy n="69" d="100"/>
        </p:scale>
        <p:origin x="200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22F1F-934A-D043-B1A6-AF3D639B5C05}" type="datetimeFigureOut">
              <a:rPr lang="en-US" smtClean="0"/>
              <a:t>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9AEF6-543E-8D46-B1EE-36FAF3E80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53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78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58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02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4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4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06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35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3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1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9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9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21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07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23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29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65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83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9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30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3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8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19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AEF6-543E-8D46-B1EE-36FAF3E800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0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2FB4-5FC8-C143-943A-3D7BCABFE098}" type="datetime1">
              <a:rPr lang="en-US" smtClean="0"/>
              <a:t>1/14/17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173198" y="6153879"/>
            <a:ext cx="762000" cy="2714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E4BAC9-6D41-4691-9299-18EF07EF0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5DFD-985F-0C42-ACCB-D88E614F971D}" type="datetime1">
              <a:rPr lang="en-US" smtClean="0"/>
              <a:t>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D778-5047-B644-9C26-EACD7D40D95B}" type="datetime1">
              <a:rPr lang="en-US" smtClean="0"/>
              <a:t>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990B-EA5B-5045-BDB5-022CEA2E07B3}" type="datetime1">
              <a:rPr lang="en-US" smtClean="0"/>
              <a:t>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83FC-EE66-2749-BB29-36A8C43F1283}" type="datetime1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9EA2-9F6D-C347-85D8-CE2B9C1FCD1E}" type="datetime1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A912-EAE0-7742-B528-06F913A551B1}" type="datetime1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E4BAC9-6D41-4691-9299-18EF07EF0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521E191C-57CE-6540-9394-005FDA25678C}" type="datetime1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2F61-D7D8-D449-812B-50B0941C588D}" type="datetime1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0B94-2D03-8B44-87D8-C77777AFADF8}" type="datetime1">
              <a:rPr lang="en-US" smtClean="0"/>
              <a:t>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02F3-F62B-4E4C-B671-2D45C0198B73}" type="datetime1">
              <a:rPr lang="en-US" smtClean="0"/>
              <a:t>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7AB5-CC87-8C45-99B1-7503BDDF8AA4}" type="datetime1">
              <a:rPr lang="en-US" smtClean="0"/>
              <a:t>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98EB-E783-F64C-859F-06EA1801B435}" type="datetime1">
              <a:rPr lang="en-US" smtClean="0"/>
              <a:t>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644E-D1AD-0C4B-A191-4326DABBB26E}" type="datetime1">
              <a:rPr lang="en-US" smtClean="0"/>
              <a:t>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1842FB4-5FC8-C143-943A-3D7BCABFE098}" type="datetime1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0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7.png"/><Relationship Id="rId7" Type="http://schemas.openxmlformats.org/officeDocument/2006/relationships/image" Target="../media/image55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0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61.png"/><Relationship Id="rId7" Type="http://schemas.openxmlformats.org/officeDocument/2006/relationships/image" Target="../media/image57.png"/><Relationship Id="rId8" Type="http://schemas.openxmlformats.org/officeDocument/2006/relationships/image" Target="../media/image55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64.png"/><Relationship Id="rId13" Type="http://schemas.openxmlformats.org/officeDocument/2006/relationships/image" Target="../media/image62.png"/><Relationship Id="rId1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0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61.png"/><Relationship Id="rId7" Type="http://schemas.openxmlformats.org/officeDocument/2006/relationships/image" Target="../media/image57.png"/><Relationship Id="rId8" Type="http://schemas.openxmlformats.org/officeDocument/2006/relationships/image" Target="../media/image55.png"/><Relationship Id="rId9" Type="http://schemas.openxmlformats.org/officeDocument/2006/relationships/image" Target="../media/image58.png"/><Relationship Id="rId10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59.png"/><Relationship Id="rId13" Type="http://schemas.openxmlformats.org/officeDocument/2006/relationships/image" Target="../media/image66.png"/><Relationship Id="rId1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0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61.png"/><Relationship Id="rId7" Type="http://schemas.openxmlformats.org/officeDocument/2006/relationships/image" Target="../media/image65.png"/><Relationship Id="rId8" Type="http://schemas.openxmlformats.org/officeDocument/2006/relationships/image" Target="../media/image57.png"/><Relationship Id="rId9" Type="http://schemas.openxmlformats.org/officeDocument/2006/relationships/image" Target="../media/image55.png"/><Relationship Id="rId10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8.png"/><Relationship Id="rId13" Type="http://schemas.openxmlformats.org/officeDocument/2006/relationships/image" Target="../media/image59.png"/><Relationship Id="rId14" Type="http://schemas.openxmlformats.org/officeDocument/2006/relationships/image" Target="../media/image69.png"/><Relationship Id="rId15" Type="http://schemas.openxmlformats.org/officeDocument/2006/relationships/image" Target="../media/image67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0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61.png"/><Relationship Id="rId7" Type="http://schemas.openxmlformats.org/officeDocument/2006/relationships/image" Target="../media/image65.png"/><Relationship Id="rId8" Type="http://schemas.openxmlformats.org/officeDocument/2006/relationships/image" Target="../media/image57.png"/><Relationship Id="rId9" Type="http://schemas.openxmlformats.org/officeDocument/2006/relationships/image" Target="../media/image55.png"/><Relationship Id="rId10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openxmlformats.org/officeDocument/2006/relationships/image" Target="../media/image71.png"/><Relationship Id="rId13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0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61.png"/><Relationship Id="rId7" Type="http://schemas.openxmlformats.org/officeDocument/2006/relationships/image" Target="../media/image65.png"/><Relationship Id="rId8" Type="http://schemas.openxmlformats.org/officeDocument/2006/relationships/image" Target="../media/image55.png"/><Relationship Id="rId9" Type="http://schemas.openxmlformats.org/officeDocument/2006/relationships/image" Target="../media/image58.png"/><Relationship Id="rId10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png"/><Relationship Id="rId12" Type="http://schemas.openxmlformats.org/officeDocument/2006/relationships/image" Target="../media/image68.png"/><Relationship Id="rId13" Type="http://schemas.openxmlformats.org/officeDocument/2006/relationships/image" Target="../media/image76.png"/><Relationship Id="rId1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0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61.png"/><Relationship Id="rId7" Type="http://schemas.openxmlformats.org/officeDocument/2006/relationships/image" Target="../media/image65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61.png"/><Relationship Id="rId7" Type="http://schemas.openxmlformats.org/officeDocument/2006/relationships/image" Target="../media/image65.png"/><Relationship Id="rId8" Type="http://schemas.openxmlformats.org/officeDocument/2006/relationships/image" Target="../media/image7.png"/><Relationship Id="rId9" Type="http://schemas.openxmlformats.org/officeDocument/2006/relationships/image" Target="../media/image51.png"/><Relationship Id="rId10" Type="http://schemas.openxmlformats.org/officeDocument/2006/relationships/image" Target="../media/image79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70.png"/><Relationship Id="rId19" Type="http://schemas.openxmlformats.org/officeDocument/2006/relationships/image" Target="../media/image88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4" Type="http://schemas.openxmlformats.org/officeDocument/2006/relationships/image" Target="../media/image13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3.png"/><Relationship Id="rId1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3.png"/><Relationship Id="rId1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103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571" y="464457"/>
            <a:ext cx="7968343" cy="36576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 anchorCtr="0"/>
          <a:lstStyle/>
          <a:p>
            <a:r>
              <a:rPr lang="en-US" dirty="0" smtClean="0">
                <a:latin typeface="+mn-lt"/>
                <a:cs typeface="Arial"/>
              </a:rPr>
              <a:t>Near-Optimal</a:t>
            </a:r>
            <a:br>
              <a:rPr lang="en-US" dirty="0" smtClean="0">
                <a:latin typeface="+mn-lt"/>
                <a:cs typeface="Arial"/>
              </a:rPr>
            </a:br>
            <a:r>
              <a:rPr lang="en-US" dirty="0" smtClean="0">
                <a:latin typeface="+mn-lt"/>
                <a:cs typeface="Arial"/>
              </a:rPr>
              <a:t>(Euclidean)</a:t>
            </a:r>
            <a:br>
              <a:rPr lang="en-US" dirty="0" smtClean="0">
                <a:latin typeface="+mn-lt"/>
                <a:cs typeface="Arial"/>
              </a:rPr>
            </a:br>
            <a:r>
              <a:rPr lang="en-US" dirty="0" smtClean="0">
                <a:latin typeface="+mn-lt"/>
                <a:cs typeface="Arial"/>
              </a:rPr>
              <a:t>Metric Compression</a:t>
            </a:r>
            <a:endParaRPr lang="en-US" dirty="0">
              <a:latin typeface="+mn-lt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52932"/>
              </p:ext>
            </p:extLst>
          </p:nvPr>
        </p:nvGraphicFramePr>
        <p:xfrm>
          <a:off x="1284428" y="4506177"/>
          <a:ext cx="657640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6943"/>
                <a:gridCol w="34194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>
                          <a:latin typeface="+mn-lt"/>
                          <a:cs typeface="Arial"/>
                        </a:rPr>
                        <a:t>Piotr </a:t>
                      </a:r>
                      <a:r>
                        <a:rPr lang="en-US" sz="2200" baseline="0" dirty="0" err="1" smtClean="0">
                          <a:latin typeface="+mn-lt"/>
                          <a:cs typeface="Arial"/>
                        </a:rPr>
                        <a:t>Indyk</a:t>
                      </a:r>
                      <a:endParaRPr lang="en-US" sz="2200" baseline="0" dirty="0" smtClean="0">
                        <a:latin typeface="+mn-lt"/>
                        <a:cs typeface="Arial"/>
                      </a:endParaRPr>
                    </a:p>
                    <a:p>
                      <a:pPr algn="ctr"/>
                      <a:r>
                        <a:rPr lang="en-US" sz="2200" dirty="0" smtClean="0">
                          <a:solidFill>
                            <a:srgbClr val="FFC000"/>
                          </a:solidFill>
                          <a:latin typeface="+mn-lt"/>
                          <a:cs typeface="Arial"/>
                        </a:rPr>
                        <a:t>(MIT)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  <a:cs typeface="Arial"/>
                        </a:rPr>
                        <a:t>Tal Wagner</a:t>
                      </a:r>
                      <a:endParaRPr lang="en-US" sz="2200" baseline="0" dirty="0" smtClean="0">
                        <a:latin typeface="+mn-lt"/>
                        <a:cs typeface="Arial"/>
                      </a:endParaRPr>
                    </a:p>
                    <a:p>
                      <a:pPr algn="ctr"/>
                      <a:r>
                        <a:rPr lang="en-US" sz="2200" dirty="0" smtClean="0">
                          <a:solidFill>
                            <a:srgbClr val="FFC000"/>
                          </a:solidFill>
                          <a:latin typeface="+mn-lt"/>
                          <a:cs typeface="Arial"/>
                        </a:rPr>
                        <a:t>(MIT)</a:t>
                      </a:r>
                    </a:p>
                    <a:p>
                      <a:pPr algn="ctr"/>
                      <a:endParaRPr lang="en-US" sz="2200" dirty="0" smtClean="0">
                        <a:solidFill>
                          <a:srgbClr val="7C8F97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9"/>
    </mc:Choice>
    <mc:Fallback xmlns="">
      <p:transition spd="slow" advTm="866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Related Work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9803" y="1828800"/>
            <a:ext cx="561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Arbitrary metrics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5178356"/>
                  </p:ext>
                </p:extLst>
              </p:nvPr>
            </p:nvGraphicFramePr>
            <p:xfrm>
              <a:off x="314793" y="2228910"/>
              <a:ext cx="8514413" cy="2562052"/>
            </p:xfrm>
            <a:graphic>
              <a:graphicData uri="http://schemas.openxmlformats.org/drawingml/2006/table">
                <a:tbl>
                  <a:tblPr bandRow="1">
                    <a:tableStyleId>{5DA37D80-6434-44D0-A028-1B22A696006F}</a:tableStyleId>
                  </a:tblPr>
                  <a:tblGrid>
                    <a:gridCol w="4122295"/>
                    <a:gridCol w="4392118"/>
                  </a:tblGrid>
                  <a:tr h="929300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[Althöfer-Das-Dobkin-Joseph-Soares’93] [Matoušek’96] [Thorup-Zwick’00] [</a:t>
                          </a:r>
                          <a:r>
                            <a:rPr lang="is-IS" sz="1800" baseline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…]</a:t>
                          </a:r>
                          <a:endParaRPr lang="en-US" sz="180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𝑂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b="0" i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1+1/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k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</a:rPr>
                            <a:t> for s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tretch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−1≥3</m:t>
                              </m:r>
                            </m:oMath>
                          </a14:m>
                          <a:endParaRPr lang="en-US" sz="18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l"/>
                          <a:endParaRPr lang="en-US" sz="800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l"/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ight by Erd</a:t>
                          </a:r>
                          <a:r>
                            <a:rPr lang="hu-HU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ő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s Girth Conjecture</a:t>
                          </a:r>
                        </a:p>
                      </a:txBody>
                      <a:tcPr anchor="ctr"/>
                    </a:tc>
                  </a:tr>
                  <a:tr h="734608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Bipartite graphs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for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</a:rPr>
                            <a:t> s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tretch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&lt;3</m:t>
                              </m:r>
                            </m:oMath>
                          </a14:m>
                          <a:endParaRPr lang="en-US" sz="1800" dirty="0" smtClean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346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This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charset="0"/>
                                                </a:rPr>
                                                <m:t>𝜖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Φ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000" baseline="0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500" baseline="0" dirty="0" smtClean="0">
                            <a:solidFill>
                              <a:srgbClr val="7030A0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</a:rPr>
                            <a:t>for stretch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1+</m:t>
                              </m:r>
                              <m:r>
                                <a:rPr lang="en-US" sz="1800" b="0" i="1" baseline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𝜖</m:t>
                              </m:r>
                            </m:oMath>
                          </a14:m>
                          <a:endParaRPr lang="en-US" sz="1800" dirty="0" smtClean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5178356"/>
                  </p:ext>
                </p:extLst>
              </p:nvPr>
            </p:nvGraphicFramePr>
            <p:xfrm>
              <a:off x="314793" y="2228910"/>
              <a:ext cx="8514413" cy="2562052"/>
            </p:xfrm>
            <a:graphic>
              <a:graphicData uri="http://schemas.openxmlformats.org/drawingml/2006/table">
                <a:tbl>
                  <a:tblPr bandRow="1">
                    <a:tableStyleId>{5DA37D80-6434-44D0-A028-1B22A696006F}</a:tableStyleId>
                  </a:tblPr>
                  <a:tblGrid>
                    <a:gridCol w="4122295"/>
                    <a:gridCol w="4392118"/>
                  </a:tblGrid>
                  <a:tr h="929300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[Althöfer-Das-Dobkin-Joseph-Soares’93] [Matoušek’96] [Thorup-Zwick’00] [</a:t>
                          </a:r>
                          <a:r>
                            <a:rPr lang="is-IS" sz="1800" baseline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…]</a:t>
                          </a:r>
                          <a:endParaRPr lang="en-US" sz="180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36" t="-654" r="-277" b="-185621"/>
                          </a:stretch>
                        </a:blipFill>
                      </a:tcPr>
                    </a:tc>
                  </a:tr>
                  <a:tr h="734608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Bipartite graphs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36" t="-128333" r="-277" b="-136667"/>
                          </a:stretch>
                        </a:blipFill>
                      </a:tcPr>
                    </a:tc>
                  </a:tr>
                  <a:tr h="89814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This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36" t="-185135" r="-277" b="-108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27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0"/>
    </mc:Choice>
    <mc:Fallback xmlns="">
      <p:transition spd="slow" advTm="108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663" y="2029365"/>
            <a:ext cx="4881966" cy="2626640"/>
          </a:xfrm>
        </p:spPr>
        <p:txBody>
          <a:bodyPr/>
          <a:lstStyle/>
          <a:p>
            <a:r>
              <a:rPr lang="en-US" dirty="0" smtClean="0"/>
              <a:t>Algorithm</a:t>
            </a:r>
            <a:br>
              <a:rPr lang="en-US" dirty="0" smtClean="0"/>
            </a:br>
            <a:r>
              <a:rPr lang="en-US" dirty="0" smtClean="0"/>
              <a:t>Overview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6556025" y="1662637"/>
            <a:ext cx="1053885" cy="599668"/>
          </a:xfrm>
          <a:prstGeom prst="can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Summ</a:t>
            </a:r>
            <a:endParaRPr lang="en-US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6556024" y="3785641"/>
            <a:ext cx="1053885" cy="599668"/>
          </a:xfrm>
          <a:prstGeom prst="can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endParaRPr lang="en-US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6025" y="2934631"/>
            <a:ext cx="1053885" cy="23513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sketch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7349526" y="795132"/>
                <a:ext cx="379708" cy="4127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526" y="795132"/>
                <a:ext cx="379708" cy="41274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656801" y="4845339"/>
                <a:ext cx="852218" cy="412748"/>
              </a:xfrm>
              <a:prstGeom prst="roundRect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01" y="4845339"/>
                <a:ext cx="852218" cy="41274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476081" y="795132"/>
                <a:ext cx="379708" cy="4127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081" y="795132"/>
                <a:ext cx="379708" cy="41274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5499285" y="3879101"/>
                <a:ext cx="572688" cy="4127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285" y="3879101"/>
                <a:ext cx="572688" cy="41274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3" idx="2"/>
          </p:cNvCxnSpPr>
          <p:nvPr/>
        </p:nvCxnSpPr>
        <p:spPr>
          <a:xfrm>
            <a:off x="6665935" y="1207880"/>
            <a:ext cx="189854" cy="454757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7349526" y="1207880"/>
            <a:ext cx="189854" cy="454757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9" idx="0"/>
          </p:cNvCxnSpPr>
          <p:nvPr/>
        </p:nvCxnSpPr>
        <p:spPr>
          <a:xfrm>
            <a:off x="7082968" y="2262305"/>
            <a:ext cx="0" cy="672326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8" idx="1"/>
          </p:cNvCxnSpPr>
          <p:nvPr/>
        </p:nvCxnSpPr>
        <p:spPr>
          <a:xfrm flipH="1">
            <a:off x="7082967" y="3169764"/>
            <a:ext cx="1" cy="615877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</p:cNvCxnSpPr>
          <p:nvPr/>
        </p:nvCxnSpPr>
        <p:spPr>
          <a:xfrm flipH="1">
            <a:off x="7082910" y="4385309"/>
            <a:ext cx="57" cy="429034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3"/>
            <a:endCxn id="8" idx="2"/>
          </p:cNvCxnSpPr>
          <p:nvPr/>
        </p:nvCxnSpPr>
        <p:spPr>
          <a:xfrm>
            <a:off x="6071973" y="4085475"/>
            <a:ext cx="484051" cy="0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6"/>
    </mc:Choice>
    <mc:Fallback xmlns="">
      <p:transition spd="slow" advTm="759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Surrogates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46069" y="2200222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78304" y="3827125"/>
            <a:ext cx="6140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Store each point as displacement from a nearby point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742335" y="2603618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015051" y="2336580"/>
            <a:ext cx="1331018" cy="40339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72510" y="2481928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510" y="2481928"/>
                <a:ext cx="79425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8304" y="3513611"/>
                <a:ext cx="794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/>
                    </a:solidFill>
                  </a:rPr>
                  <a:t>Fix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</a:rPr>
                  <a:t> 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04" y="3513611"/>
                <a:ext cx="794035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763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5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32"/>
    </mc:Choice>
    <mc:Fallback xmlns="">
      <p:transition spd="slow" advTm="1693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Surrogates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42335" y="2603618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6069" y="2200222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5" idx="6"/>
            <a:endCxn id="6" idx="2"/>
          </p:cNvCxnSpPr>
          <p:nvPr/>
        </p:nvCxnSpPr>
        <p:spPr>
          <a:xfrm flipV="1">
            <a:off x="2015051" y="2336580"/>
            <a:ext cx="1331018" cy="40339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8304" y="3827125"/>
                <a:ext cx="6140950" cy="2534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Store each point as displacement from a nearby point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Define a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surrogate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≔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≔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 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04" y="3827125"/>
                <a:ext cx="6140950" cy="2534092"/>
              </a:xfrm>
              <a:prstGeom prst="rect">
                <a:avLst/>
              </a:prstGeom>
              <a:blipFill rotWithShape="0">
                <a:blip r:embed="rId6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1752222" y="2611470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38780" y="2987586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62911" y="2844387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911" y="2844387"/>
                <a:ext cx="593557" cy="406778"/>
              </a:xfrm>
              <a:prstGeom prst="rect">
                <a:avLst/>
              </a:prstGeom>
              <a:blipFill rotWithShape="0"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78359" y="3217801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359" y="3217801"/>
                <a:ext cx="593557" cy="406778"/>
              </a:xfrm>
              <a:prstGeom prst="rect">
                <a:avLst/>
              </a:prstGeom>
              <a:blipFill rotWithShape="0">
                <a:blip r:embed="rId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V="1">
            <a:off x="3293573" y="5368318"/>
            <a:ext cx="1921178" cy="157526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14751" y="4938429"/>
                <a:ext cx="3534492" cy="10156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rounded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000" dirty="0" smtClean="0"/>
                  <a:t>-net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⋅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𝜖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7030A0"/>
                        </a:solidFill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751" y="4938429"/>
                <a:ext cx="3534492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1978716" y="2839178"/>
            <a:ext cx="1253780" cy="279696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719010">
                <a:off x="2089087" y="2988329"/>
                <a:ext cx="1093359" cy="387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19010">
                <a:off x="2089087" y="2988329"/>
                <a:ext cx="1093359" cy="387222"/>
              </a:xfrm>
              <a:prstGeom prst="rect">
                <a:avLst/>
              </a:prstGeom>
              <a:blipFill rotWithShape="0"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20601911">
                <a:off x="2065682" y="2181501"/>
                <a:ext cx="1093359" cy="37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01911">
                <a:off x="2065682" y="2181501"/>
                <a:ext cx="1093359" cy="37542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8304" y="3513611"/>
                <a:ext cx="794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/>
                    </a:solidFill>
                  </a:rPr>
                  <a:t>Fix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</a:rPr>
                  <a:t> 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04" y="3513611"/>
                <a:ext cx="794035" cy="400110"/>
              </a:xfrm>
              <a:prstGeom prst="rect">
                <a:avLst/>
              </a:prstGeom>
              <a:blipFill rotWithShape="0">
                <a:blip r:embed="rId12"/>
                <a:stretch>
                  <a:fillRect l="-763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1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34"/>
    </mc:Choice>
    <mc:Fallback xmlns="">
      <p:transition spd="slow" advTm="3543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Surrogates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42335" y="2603618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6069" y="2200222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75385" y="2448979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5" idx="6"/>
            <a:endCxn id="6" idx="2"/>
          </p:cNvCxnSpPr>
          <p:nvPr/>
        </p:nvCxnSpPr>
        <p:spPr>
          <a:xfrm flipV="1">
            <a:off x="2015051" y="2336580"/>
            <a:ext cx="1331018" cy="40339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6"/>
            <a:endCxn id="7" idx="2"/>
          </p:cNvCxnSpPr>
          <p:nvPr/>
        </p:nvCxnSpPr>
        <p:spPr>
          <a:xfrm>
            <a:off x="3618785" y="2336580"/>
            <a:ext cx="1456600" cy="24875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4933413" y="2036120"/>
                <a:ext cx="653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33413" y="2036120"/>
                <a:ext cx="65379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8304" y="3827125"/>
                <a:ext cx="6140950" cy="2534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Store each point as displacement from a nearby point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Define a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surrogate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≔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≔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 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04" y="3827125"/>
                <a:ext cx="6140950" cy="2534092"/>
              </a:xfrm>
              <a:prstGeom prst="rect">
                <a:avLst/>
              </a:prstGeom>
              <a:blipFill rotWithShape="0">
                <a:blip r:embed="rId7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1752222" y="2611470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38780" y="2987586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62911" y="2844387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911" y="2844387"/>
                <a:ext cx="593557" cy="406778"/>
              </a:xfrm>
              <a:prstGeom prst="rect">
                <a:avLst/>
              </a:prstGeom>
              <a:blipFill rotWithShape="0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78359" y="3217801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359" y="3217801"/>
                <a:ext cx="593557" cy="406778"/>
              </a:xfrm>
              <a:prstGeom prst="rect">
                <a:avLst/>
              </a:prstGeom>
              <a:blipFill rotWithShape="0">
                <a:blip r:embed="rId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V="1">
            <a:off x="3293573" y="5368318"/>
            <a:ext cx="1921178" cy="157526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14751" y="4938429"/>
                <a:ext cx="3534492" cy="10156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rounded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000" dirty="0" smtClean="0"/>
                  <a:t>-net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⋅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𝜖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7030A0"/>
                        </a:solidFill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751" y="4938429"/>
                <a:ext cx="3534492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949960" y="2060848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960" y="2060848"/>
                <a:ext cx="794250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78304" y="3513611"/>
                <a:ext cx="794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/>
                    </a:solidFill>
                  </a:rPr>
                  <a:t>Fix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</a:rPr>
                  <a:t> 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04" y="3513611"/>
                <a:ext cx="794035" cy="400110"/>
              </a:xfrm>
              <a:prstGeom prst="rect">
                <a:avLst/>
              </a:prstGeom>
              <a:blipFill rotWithShape="0">
                <a:blip r:embed="rId12"/>
                <a:stretch>
                  <a:fillRect l="-763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2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9"/>
    </mc:Choice>
    <mc:Fallback xmlns="">
      <p:transition spd="slow" advTm="620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Surrogates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42335" y="2603618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6069" y="2200222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75385" y="2448979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5" idx="6"/>
            <a:endCxn id="6" idx="2"/>
          </p:cNvCxnSpPr>
          <p:nvPr/>
        </p:nvCxnSpPr>
        <p:spPr>
          <a:xfrm flipV="1">
            <a:off x="2015051" y="2336580"/>
            <a:ext cx="1331018" cy="40339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6"/>
            <a:endCxn id="7" idx="2"/>
          </p:cNvCxnSpPr>
          <p:nvPr/>
        </p:nvCxnSpPr>
        <p:spPr>
          <a:xfrm>
            <a:off x="3618785" y="2336580"/>
            <a:ext cx="1456600" cy="24875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4933413" y="2036120"/>
                <a:ext cx="653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33413" y="2036120"/>
                <a:ext cx="65379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8304" y="3827125"/>
                <a:ext cx="6140950" cy="2534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Store each point as displacement from a nearby point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Define a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surrogate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≔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≔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 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04" y="3827125"/>
                <a:ext cx="6140950" cy="2534092"/>
              </a:xfrm>
              <a:prstGeom prst="rect">
                <a:avLst/>
              </a:prstGeom>
              <a:blipFill rotWithShape="0">
                <a:blip r:embed="rId7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1752222" y="2611470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38780" y="2987586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62911" y="2844387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911" y="2844387"/>
                <a:ext cx="593557" cy="406778"/>
              </a:xfrm>
              <a:prstGeom prst="rect">
                <a:avLst/>
              </a:prstGeom>
              <a:blipFill rotWithShape="0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78359" y="3217801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359" y="3217801"/>
                <a:ext cx="593557" cy="406778"/>
              </a:xfrm>
              <a:prstGeom prst="rect">
                <a:avLst/>
              </a:prstGeom>
              <a:blipFill rotWithShape="0">
                <a:blip r:embed="rId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5066278" y="3236391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05857" y="3466606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857" y="3466606"/>
                <a:ext cx="593557" cy="406778"/>
              </a:xfrm>
              <a:prstGeom prst="rect">
                <a:avLst/>
              </a:prstGeom>
              <a:blipFill rotWithShape="0"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V="1">
            <a:off x="3293573" y="5368318"/>
            <a:ext cx="1921178" cy="157526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14751" y="4938429"/>
                <a:ext cx="3534492" cy="10156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rounded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000" dirty="0" smtClean="0"/>
                  <a:t>-net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⋅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𝜖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7030A0"/>
                        </a:solidFill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751" y="4938429"/>
                <a:ext cx="3534492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3529459" y="3103760"/>
            <a:ext cx="1554782" cy="248805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618122">
                <a:off x="3683361" y="3231629"/>
                <a:ext cx="1093359" cy="387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18122">
                <a:off x="3683361" y="3231629"/>
                <a:ext cx="1093359" cy="387542"/>
              </a:xfrm>
              <a:prstGeom prst="rect">
                <a:avLst/>
              </a:prstGeom>
              <a:blipFill rotWithShape="0">
                <a:blip r:embed="rId1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20790650">
                <a:off x="3602392" y="2521585"/>
                <a:ext cx="1093359" cy="37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90650">
                <a:off x="3602392" y="2521585"/>
                <a:ext cx="1093359" cy="37542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V="1">
            <a:off x="3529459" y="2661573"/>
            <a:ext cx="1603827" cy="44218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8304" y="3513611"/>
                <a:ext cx="794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/>
                    </a:solidFill>
                  </a:rPr>
                  <a:t>Fix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</a:rPr>
                  <a:t> 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04" y="3513611"/>
                <a:ext cx="794035" cy="400110"/>
              </a:xfrm>
              <a:prstGeom prst="rect">
                <a:avLst/>
              </a:prstGeom>
              <a:blipFill rotWithShape="0">
                <a:blip r:embed="rId14"/>
                <a:stretch>
                  <a:fillRect l="-763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0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7"/>
    </mc:Choice>
    <mc:Fallback xmlns="">
      <p:transition spd="slow" advTm="1687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Surrogates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42335" y="2603618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6069" y="2200222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75385" y="2448979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19910" y="2073057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5" idx="6"/>
            <a:endCxn id="6" idx="2"/>
          </p:cNvCxnSpPr>
          <p:nvPr/>
        </p:nvCxnSpPr>
        <p:spPr>
          <a:xfrm flipV="1">
            <a:off x="2015051" y="2336580"/>
            <a:ext cx="1331018" cy="40339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6"/>
            <a:endCxn id="7" idx="2"/>
          </p:cNvCxnSpPr>
          <p:nvPr/>
        </p:nvCxnSpPr>
        <p:spPr>
          <a:xfrm>
            <a:off x="3618785" y="2336580"/>
            <a:ext cx="1456600" cy="24875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6"/>
            <a:endCxn id="8" idx="2"/>
          </p:cNvCxnSpPr>
          <p:nvPr/>
        </p:nvCxnSpPr>
        <p:spPr>
          <a:xfrm flipV="1">
            <a:off x="5348101" y="2209415"/>
            <a:ext cx="1471809" cy="37592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4933413" y="2036120"/>
                <a:ext cx="653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33413" y="2036120"/>
                <a:ext cx="65379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59489" y="1641806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89" y="1641806"/>
                <a:ext cx="59355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8304" y="3827125"/>
                <a:ext cx="6140950" cy="2534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Store each point as displacement from a nearby point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Define a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surrogate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≔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≔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 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04" y="3827125"/>
                <a:ext cx="6140950" cy="2534092"/>
              </a:xfrm>
              <a:prstGeom prst="rect">
                <a:avLst/>
              </a:prstGeom>
              <a:blipFill rotWithShape="0">
                <a:blip r:embed="rId8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1752222" y="2611470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38780" y="2987586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62911" y="2844387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911" y="2844387"/>
                <a:ext cx="593557" cy="406778"/>
              </a:xfrm>
              <a:prstGeom prst="rect">
                <a:avLst/>
              </a:prstGeom>
              <a:blipFill rotWithShape="0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78359" y="3217801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359" y="3217801"/>
                <a:ext cx="593557" cy="406778"/>
              </a:xfrm>
              <a:prstGeom prst="rect">
                <a:avLst/>
              </a:prstGeom>
              <a:blipFill rotWithShape="0">
                <a:blip r:embed="rId10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5066278" y="3236391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05857" y="3466606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857" y="3466606"/>
                <a:ext cx="593557" cy="406778"/>
              </a:xfrm>
              <a:prstGeom prst="rect">
                <a:avLst/>
              </a:prstGeom>
              <a:blipFill rotWithShape="0"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V="1">
            <a:off x="3293573" y="5368318"/>
            <a:ext cx="1921178" cy="157526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14751" y="4938429"/>
                <a:ext cx="3534492" cy="10156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rounded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000" dirty="0" smtClean="0"/>
                  <a:t>-net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⋅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𝜖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7030A0"/>
                        </a:solidFill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751" y="4938429"/>
                <a:ext cx="3534492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46015" y="2041962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015" y="2041962"/>
                <a:ext cx="79425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8304" y="3513611"/>
                <a:ext cx="794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/>
                    </a:solidFill>
                  </a:rPr>
                  <a:t>Fix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</a:rPr>
                  <a:t> 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04" y="3513611"/>
                <a:ext cx="794035" cy="400110"/>
              </a:xfrm>
              <a:prstGeom prst="rect">
                <a:avLst/>
              </a:prstGeom>
              <a:blipFill rotWithShape="0">
                <a:blip r:embed="rId14"/>
                <a:stretch>
                  <a:fillRect l="-763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5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9"/>
    </mc:Choice>
    <mc:Fallback xmlns="">
      <p:transition spd="slow" advTm="247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Surrogates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42335" y="2603618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6069" y="2200222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75385" y="2448979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19910" y="2073057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5" idx="6"/>
            <a:endCxn id="6" idx="2"/>
          </p:cNvCxnSpPr>
          <p:nvPr/>
        </p:nvCxnSpPr>
        <p:spPr>
          <a:xfrm flipV="1">
            <a:off x="2015051" y="2336580"/>
            <a:ext cx="1331018" cy="40339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6"/>
            <a:endCxn id="7" idx="2"/>
          </p:cNvCxnSpPr>
          <p:nvPr/>
        </p:nvCxnSpPr>
        <p:spPr>
          <a:xfrm>
            <a:off x="3618785" y="2336580"/>
            <a:ext cx="1456600" cy="24875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6"/>
            <a:endCxn id="8" idx="2"/>
          </p:cNvCxnSpPr>
          <p:nvPr/>
        </p:nvCxnSpPr>
        <p:spPr>
          <a:xfrm flipV="1">
            <a:off x="5348101" y="2209415"/>
            <a:ext cx="1471809" cy="37592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4933413" y="2036120"/>
                <a:ext cx="653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33413" y="2036120"/>
                <a:ext cx="65379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59489" y="1641806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89" y="1641806"/>
                <a:ext cx="59355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8304" y="3827125"/>
                <a:ext cx="6140950" cy="2534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Store each point as displacement from a nearby point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Define a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surrogate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≔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≔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 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04" y="3827125"/>
                <a:ext cx="6140950" cy="2534092"/>
              </a:xfrm>
              <a:prstGeom prst="rect">
                <a:avLst/>
              </a:prstGeom>
              <a:blipFill rotWithShape="0">
                <a:blip r:embed="rId8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1752222" y="2611470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38780" y="2987586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62911" y="2844387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911" y="2844387"/>
                <a:ext cx="593557" cy="406778"/>
              </a:xfrm>
              <a:prstGeom prst="rect">
                <a:avLst/>
              </a:prstGeom>
              <a:blipFill rotWithShape="0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78359" y="3217801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359" y="3217801"/>
                <a:ext cx="593557" cy="406778"/>
              </a:xfrm>
              <a:prstGeom prst="rect">
                <a:avLst/>
              </a:prstGeom>
              <a:blipFill rotWithShape="0">
                <a:blip r:embed="rId10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5066278" y="3236391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05857" y="3466606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857" y="3466606"/>
                <a:ext cx="593557" cy="406778"/>
              </a:xfrm>
              <a:prstGeom prst="rect">
                <a:avLst/>
              </a:prstGeom>
              <a:blipFill rotWithShape="0"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6819910" y="3011333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59489" y="3241548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89" y="3241548"/>
                <a:ext cx="593557" cy="406778"/>
              </a:xfrm>
              <a:prstGeom prst="rect">
                <a:avLst/>
              </a:prstGeom>
              <a:blipFill rotWithShape="0">
                <a:blip r:embed="rId1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V="1">
            <a:off x="3293573" y="5368318"/>
            <a:ext cx="1921178" cy="157526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14751" y="4938429"/>
                <a:ext cx="3534492" cy="10156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rounded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000" dirty="0" smtClean="0"/>
                  <a:t>-net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⋅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𝜖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7030A0"/>
                        </a:solidFill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751" y="4938429"/>
                <a:ext cx="3534492" cy="101566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V="1">
            <a:off x="5338994" y="3147691"/>
            <a:ext cx="1480916" cy="225058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21319140">
                <a:off x="5555269" y="3282639"/>
                <a:ext cx="1093359" cy="388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19140">
                <a:off x="5555269" y="3282639"/>
                <a:ext cx="1093359" cy="38895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19822564">
                <a:off x="5248029" y="2559129"/>
                <a:ext cx="1093359" cy="37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22564">
                <a:off x="5248029" y="2559129"/>
                <a:ext cx="1093359" cy="37542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 flipV="1">
            <a:off x="5299056" y="2305835"/>
            <a:ext cx="1560792" cy="97049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78304" y="3513611"/>
                <a:ext cx="794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/>
                    </a:solidFill>
                  </a:rPr>
                  <a:t>Fix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</a:rPr>
                  <a:t> 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04" y="3513611"/>
                <a:ext cx="794035" cy="400110"/>
              </a:xfrm>
              <a:prstGeom prst="rect">
                <a:avLst/>
              </a:prstGeom>
              <a:blipFill rotWithShape="0">
                <a:blip r:embed="rId16"/>
                <a:stretch>
                  <a:fillRect l="-763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5"/>
    </mc:Choice>
    <mc:Fallback xmlns="">
      <p:transition spd="slow" advTm="311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Surrogates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42335" y="2603618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6069" y="2200222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75385" y="2448979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19910" y="2073057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>
            <a:stCxn id="6" idx="6"/>
            <a:endCxn id="7" idx="2"/>
          </p:cNvCxnSpPr>
          <p:nvPr/>
        </p:nvCxnSpPr>
        <p:spPr>
          <a:xfrm>
            <a:off x="3618785" y="2336580"/>
            <a:ext cx="1456600" cy="24875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4933413" y="2036120"/>
                <a:ext cx="653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33413" y="2036120"/>
                <a:ext cx="65379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59489" y="1641806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89" y="1641806"/>
                <a:ext cx="59355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1752222" y="2611470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38780" y="2987586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62911" y="2844387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911" y="2844387"/>
                <a:ext cx="593557" cy="406778"/>
              </a:xfrm>
              <a:prstGeom prst="rect">
                <a:avLst/>
              </a:prstGeom>
              <a:blipFill rotWithShape="0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78359" y="3217801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359" y="3217801"/>
                <a:ext cx="593557" cy="406778"/>
              </a:xfrm>
              <a:prstGeom prst="rect">
                <a:avLst/>
              </a:prstGeom>
              <a:blipFill rotWithShape="0">
                <a:blip r:embed="rId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5066278" y="3236391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05857" y="3466606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857" y="3466606"/>
                <a:ext cx="593557" cy="406778"/>
              </a:xfrm>
              <a:prstGeom prst="rect">
                <a:avLst/>
              </a:prstGeom>
              <a:blipFill rotWithShape="0"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6819910" y="3011333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59489" y="3241548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89" y="3241548"/>
                <a:ext cx="593557" cy="406778"/>
              </a:xfrm>
              <a:prstGeom prst="rect">
                <a:avLst/>
              </a:prstGeom>
              <a:blipFill rotWithShape="0"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1968" y="5544546"/>
              <a:ext cx="6096000" cy="452819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1534113"/>
                    <a:gridCol w="456188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Corollary:</a:t>
                          </a:r>
                          <a:endParaRPr lang="en-US" sz="20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1±4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‖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‖</m:t>
                              </m:r>
                            </m:oMath>
                          </a14:m>
                          <a:r>
                            <a:rPr lang="en-US" sz="2000" dirty="0" smtClean="0"/>
                            <a:t> 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1968" y="5544546"/>
              <a:ext cx="6096000" cy="452819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1534113"/>
                    <a:gridCol w="4561887"/>
                  </a:tblGrid>
                  <a:tr h="452819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Corollary:</a:t>
                          </a:r>
                          <a:endParaRPr lang="en-US" sz="20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3645" t="-8000" b="-1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1968" y="4783838"/>
              <a:ext cx="6363488" cy="396431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1026989"/>
                    <a:gridCol w="5336499"/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Claim:</a:t>
                          </a:r>
                          <a:endParaRPr lang="en-US" sz="20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≤2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𝜖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⋅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7030A0"/>
                              </a:solidFill>
                            </a:rPr>
                            <a:t>       </a:t>
                          </a:r>
                          <a:r>
                            <a:rPr lang="en-US" sz="2000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(Proof:</a:t>
                          </a:r>
                          <a:r>
                            <a:rPr lang="en-US" sz="2000" baseline="0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 by induction)</a:t>
                          </a:r>
                          <a:endParaRPr lang="en-US" sz="200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1968" y="4783838"/>
              <a:ext cx="6363488" cy="396431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1026989"/>
                    <a:gridCol w="5336499"/>
                  </a:tblGrid>
                  <a:tr h="39643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Claim:</a:t>
                          </a:r>
                          <a:endParaRPr lang="en-US" sz="20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9292" t="-9091" b="-27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8" name="TextBox 27"/>
          <p:cNvSpPr txBox="1"/>
          <p:nvPr/>
        </p:nvSpPr>
        <p:spPr>
          <a:xfrm>
            <a:off x="561968" y="4020248"/>
            <a:ext cx="2314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Estimation:</a:t>
            </a:r>
            <a:endParaRPr lang="en-US" sz="2200" b="1" dirty="0">
              <a:solidFill>
                <a:srgbClr val="002060"/>
              </a:solidFill>
            </a:endParaRPr>
          </a:p>
        </p:txBody>
      </p:sp>
      <p:cxnSp>
        <p:nvCxnSpPr>
          <p:cNvPr id="29" name="Straight Connector 28"/>
          <p:cNvCxnSpPr>
            <a:stCxn id="32" idx="0"/>
            <a:endCxn id="6" idx="4"/>
          </p:cNvCxnSpPr>
          <p:nvPr/>
        </p:nvCxnSpPr>
        <p:spPr>
          <a:xfrm flipV="1">
            <a:off x="3375138" y="2472938"/>
            <a:ext cx="107289" cy="514648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7" idx="0"/>
            <a:endCxn id="7" idx="4"/>
          </p:cNvCxnSpPr>
          <p:nvPr/>
        </p:nvCxnSpPr>
        <p:spPr>
          <a:xfrm flipV="1">
            <a:off x="5202636" y="2721695"/>
            <a:ext cx="9107" cy="514696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9"/>
    </mc:Choice>
    <mc:Fallback xmlns="">
      <p:transition spd="slow" advTm="1603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Surrogates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42335" y="2603618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6069" y="2200222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75385" y="2448979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19910" y="2073057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4933413" y="2036120"/>
                <a:ext cx="653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33413" y="2036120"/>
                <a:ext cx="65379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59489" y="1641806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89" y="1641806"/>
                <a:ext cx="59355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loud Callout 34"/>
          <p:cNvSpPr/>
          <p:nvPr/>
        </p:nvSpPr>
        <p:spPr>
          <a:xfrm rot="712443">
            <a:off x="1550505" y="2861760"/>
            <a:ext cx="2260635" cy="1151689"/>
          </a:xfrm>
          <a:prstGeom prst="cloudCallout">
            <a:avLst>
              <a:gd name="adj1" fmla="val 22769"/>
              <a:gd name="adj2" fmla="val -9091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Callout 35"/>
          <p:cNvSpPr/>
          <p:nvPr/>
        </p:nvSpPr>
        <p:spPr>
          <a:xfrm rot="884224">
            <a:off x="3945067" y="3164173"/>
            <a:ext cx="2260635" cy="1151689"/>
          </a:xfrm>
          <a:prstGeom prst="cloudCallout">
            <a:avLst>
              <a:gd name="adj1" fmla="val -2795"/>
              <a:gd name="adj2" fmla="val -833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loud Callout 40"/>
          <p:cNvSpPr/>
          <p:nvPr/>
        </p:nvSpPr>
        <p:spPr>
          <a:xfrm>
            <a:off x="6195344" y="2715439"/>
            <a:ext cx="2260635" cy="1151689"/>
          </a:xfrm>
          <a:prstGeom prst="cloudCallout">
            <a:avLst>
              <a:gd name="adj1" fmla="val -14446"/>
              <a:gd name="adj2" fmla="val -7261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25406" y="3258190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64985" y="3488405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985" y="3488405"/>
                <a:ext cx="593557" cy="406778"/>
              </a:xfrm>
              <a:prstGeom prst="rect">
                <a:avLst/>
              </a:prstGeom>
              <a:blipFill rotWithShape="0">
                <a:blip r:embed="rId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2030013" y="3154715"/>
            <a:ext cx="1095393" cy="239833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719010">
                <a:off x="1981997" y="3264003"/>
                <a:ext cx="1093359" cy="387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19010">
                <a:off x="1981997" y="3264003"/>
                <a:ext cx="1093359" cy="387222"/>
              </a:xfrm>
              <a:prstGeom prst="rect">
                <a:avLst/>
              </a:prstGeom>
              <a:blipFill rotWithShape="0"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5643812" y="3516824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83391" y="3747039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391" y="3747039"/>
                <a:ext cx="593557" cy="406778"/>
              </a:xfrm>
              <a:prstGeom prst="rect">
                <a:avLst/>
              </a:prstGeom>
              <a:blipFill rotWithShape="0"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4215348" y="3428014"/>
            <a:ext cx="1428464" cy="225168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618122">
                <a:off x="4387310" y="3532246"/>
                <a:ext cx="1093359" cy="387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18122">
                <a:off x="4387310" y="3532246"/>
                <a:ext cx="1093359" cy="387542"/>
              </a:xfrm>
              <a:prstGeom prst="rect">
                <a:avLst/>
              </a:prstGeom>
              <a:blipFill rotWithShape="0">
                <a:blip r:embed="rId11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7830583" y="2938839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70162" y="3169054"/>
                <a:ext cx="593557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162" y="3169054"/>
                <a:ext cx="593557" cy="4067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21004719">
                <a:off x="6598026" y="3178061"/>
                <a:ext cx="1093359" cy="388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04719">
                <a:off x="6598026" y="3178061"/>
                <a:ext cx="1093359" cy="3889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36751" y="3975513"/>
                <a:ext cx="7626968" cy="220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Sketch:</a:t>
                </a:r>
                <a:r>
                  <a:rPr lang="en-US" sz="2000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store</a:t>
                </a:r>
              </a:p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dirty="0" smtClean="0"/>
                  <a:t>Ingress label: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−1</m:t>
                    </m:r>
                  </m:oMath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dirty="0"/>
                  <a:t>R</a:t>
                </a:r>
                <a:r>
                  <a:rPr lang="en-US" sz="2000" dirty="0" smtClean="0"/>
                  <a:t>ounded displacement: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Size: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 smtClean="0"/>
                  <a:t> bits per point</a:t>
                </a:r>
                <a:endParaRPr lang="en-US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1" y="3975513"/>
                <a:ext cx="7626968" cy="2209387"/>
              </a:xfrm>
              <a:prstGeom prst="rect">
                <a:avLst/>
              </a:prstGeom>
              <a:blipFill rotWithShape="0">
                <a:blip r:embed="rId14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6522902" y="3062141"/>
            <a:ext cx="1278689" cy="233723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81"/>
    </mc:Choice>
    <mc:Fallback xmlns="">
      <p:transition spd="slow" advTm="3038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25" y="1843314"/>
            <a:ext cx="5868195" cy="4339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Task:</a:t>
            </a:r>
            <a:r>
              <a:rPr lang="en-US" sz="2000" dirty="0" smtClean="0"/>
              <a:t> Given a finite metric space, store all distances, approximately, with minimum space.</a:t>
            </a:r>
          </a:p>
          <a:p>
            <a:pPr marL="0" indent="0">
              <a:buNone/>
            </a:pPr>
            <a:r>
              <a:rPr lang="en-US" sz="2000" u="sng" dirty="0" smtClean="0"/>
              <a:t>Formally:</a:t>
            </a:r>
          </a:p>
          <a:p>
            <a:endParaRPr lang="en-US" sz="2000" dirty="0" smtClean="0"/>
          </a:p>
        </p:txBody>
      </p:sp>
      <p:sp>
        <p:nvSpPr>
          <p:cNvPr id="5" name="Can 4"/>
          <p:cNvSpPr/>
          <p:nvPr/>
        </p:nvSpPr>
        <p:spPr>
          <a:xfrm>
            <a:off x="7609909" y="2670026"/>
            <a:ext cx="1053885" cy="599668"/>
          </a:xfrm>
          <a:prstGeom prst="can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Summ</a:t>
            </a:r>
            <a:endParaRPr lang="en-US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7609908" y="4793030"/>
            <a:ext cx="1053885" cy="599668"/>
          </a:xfrm>
          <a:prstGeom prst="can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endParaRPr lang="en-US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09909" y="3942020"/>
            <a:ext cx="1053885" cy="23513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sketch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8403410" y="1802521"/>
                <a:ext cx="379708" cy="4127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410" y="1802521"/>
                <a:ext cx="379708" cy="41274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7710685" y="5852728"/>
                <a:ext cx="852218" cy="412748"/>
              </a:xfrm>
              <a:prstGeom prst="roundRect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5" y="5852728"/>
                <a:ext cx="852218" cy="41274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529965" y="1802521"/>
                <a:ext cx="379708" cy="4127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65" y="1802521"/>
                <a:ext cx="379708" cy="41274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553169" y="4886490"/>
                <a:ext cx="572688" cy="4127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69" y="4886490"/>
                <a:ext cx="572688" cy="41274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7719819" y="2215269"/>
            <a:ext cx="189854" cy="454757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</p:cNvCxnSpPr>
          <p:nvPr/>
        </p:nvCxnSpPr>
        <p:spPr>
          <a:xfrm flipH="1">
            <a:off x="8403410" y="2215269"/>
            <a:ext cx="189854" cy="454757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7" idx="0"/>
          </p:cNvCxnSpPr>
          <p:nvPr/>
        </p:nvCxnSpPr>
        <p:spPr>
          <a:xfrm>
            <a:off x="8136852" y="3269694"/>
            <a:ext cx="0" cy="672326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6" idx="1"/>
          </p:cNvCxnSpPr>
          <p:nvPr/>
        </p:nvCxnSpPr>
        <p:spPr>
          <a:xfrm flipH="1">
            <a:off x="8136851" y="4177153"/>
            <a:ext cx="1" cy="615877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3"/>
          </p:cNvCxnSpPr>
          <p:nvPr/>
        </p:nvCxnSpPr>
        <p:spPr>
          <a:xfrm flipH="1">
            <a:off x="8136794" y="5392698"/>
            <a:ext cx="57" cy="429034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3"/>
            <a:endCxn id="6" idx="2"/>
          </p:cNvCxnSpPr>
          <p:nvPr/>
        </p:nvCxnSpPr>
        <p:spPr>
          <a:xfrm>
            <a:off x="7125857" y="5092864"/>
            <a:ext cx="484051" cy="0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Metric Sketching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a.k.a. Distance Oracle</a:t>
            </a:r>
            <a:endParaRPr lang="en-US" sz="2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6625" y="3124840"/>
              <a:ext cx="5868195" cy="253857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1482175"/>
                    <a:gridCol w="4386020"/>
                  </a:tblGrid>
                  <a:tr h="502134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Input: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Metric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2000" dirty="0" smtClean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1,…,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 smtClean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𝜖</m:t>
                              </m:r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&gt;0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</a:tr>
                  <a:tr h="509109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Summary: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Given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 smtClean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sz="2000" dirty="0" smtClean="0"/>
                            <a:t>, output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s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{</m:t>
                              </m:r>
                              <m:r>
                                <a:rPr lang="en-US" sz="2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0,1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0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𝒃</m:t>
                                  </m:r>
                                </m:sup>
                              </m:sSup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</a:tr>
                  <a:tr h="509109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Estimation: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Given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sz="2000" dirty="0" smtClean="0"/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𝑠𝑘</m:t>
                              </m:r>
                            </m:oMath>
                          </a14:m>
                          <a:r>
                            <a:rPr lang="en-US" sz="2000" dirty="0" smtClean="0"/>
                            <a:t>, output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US" sz="2000" b="0" i="1" dirty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endParaRPr lang="en-US" sz="2000" dirty="0" smtClean="0"/>
                        </a:p>
                      </a:txBody>
                      <a:tcPr anchor="ctr"/>
                    </a:tc>
                  </a:tr>
                  <a:tr h="509109"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≤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𝐷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000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≤</m:t>
                                </m:r>
                                <m:d>
                                  <m:dPr>
                                    <m:ctrlPr>
                                      <a:rPr lang="en-US" sz="2000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1+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sz="2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𝐷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n-US" sz="2000" b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509109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Goal: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Minimize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𝒃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6625" y="3124840"/>
              <a:ext cx="5868195" cy="253857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1482175"/>
                    <a:gridCol w="4386020"/>
                  </a:tblGrid>
                  <a:tr h="502134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Input: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33703" b="-413253"/>
                          </a:stretch>
                        </a:blipFill>
                      </a:tcPr>
                    </a:tc>
                  </a:tr>
                  <a:tr h="509109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Summary: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33703" t="-98810" b="-308333"/>
                          </a:stretch>
                        </a:blipFill>
                      </a:tcPr>
                    </a:tc>
                  </a:tr>
                  <a:tr h="509109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Estimation: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33703" t="-201205" b="-212048"/>
                          </a:stretch>
                        </a:blipFill>
                      </a:tcPr>
                    </a:tc>
                  </a:tr>
                  <a:tr h="509109"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33703" t="-297619" b="-109524"/>
                          </a:stretch>
                        </a:blipFill>
                      </a:tcPr>
                    </a:tc>
                  </a:tr>
                  <a:tr h="509109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Goal: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33703" t="-397619" b="-95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284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6"/>
    </mc:Choice>
    <mc:Fallback xmlns="">
      <p:transition spd="slow" advTm="922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Surrogates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42335" y="2603618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6069" y="2200222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75385" y="2448979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19910" y="2073057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84" y="2211360"/>
                <a:ext cx="59355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34555" y="1760766"/>
                <a:ext cx="694448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4933413" y="2036120"/>
                <a:ext cx="653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33413" y="2036120"/>
                <a:ext cx="65379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59489" y="1641806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89" y="1641806"/>
                <a:ext cx="59355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636751" y="3975513"/>
                <a:ext cx="7626968" cy="220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Sketch:</a:t>
                </a:r>
                <a:r>
                  <a:rPr lang="en-US" sz="2000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store</a:t>
                </a:r>
              </a:p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dirty="0" smtClean="0"/>
                  <a:t>Ingress label: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−1</m:t>
                    </m:r>
                  </m:oMath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dirty="0"/>
                  <a:t>R</a:t>
                </a:r>
                <a:r>
                  <a:rPr lang="en-US" sz="2000" dirty="0" smtClean="0"/>
                  <a:t>ounded displacement: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Size: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 smtClean="0"/>
                  <a:t> bits per point</a:t>
                </a:r>
                <a:endParaRPr lang="en-US" sz="20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1" y="3975513"/>
                <a:ext cx="7626968" cy="2209387"/>
              </a:xfrm>
              <a:prstGeom prst="rect">
                <a:avLst/>
              </a:prstGeom>
              <a:blipFill rotWithShape="0">
                <a:blip r:embed="rId8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20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015051" y="2336580"/>
            <a:ext cx="1331018" cy="40339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18785" y="2336580"/>
            <a:ext cx="1456600" cy="24875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48101" y="2209415"/>
            <a:ext cx="1471809" cy="37592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93011" y="2173217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011" y="2173217"/>
                <a:ext cx="79425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17062" y="2064806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62" y="2064806"/>
                <a:ext cx="794250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46885" y="2064806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85" y="2064806"/>
                <a:ext cx="794250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494507" y="3150118"/>
                <a:ext cx="3285387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 smtClean="0"/>
                  <a:t>Scheme works because </a:t>
                </a:r>
                <a:r>
                  <a:rPr lang="en-US" sz="2000" b="1" smtClean="0"/>
                  <a:t>all </a:t>
                </a:r>
                <a:r>
                  <a:rPr lang="en-US" sz="2000" b="1" smtClean="0"/>
                  <a:t>displacements </a:t>
                </a:r>
                <a:r>
                  <a:rPr lang="en-US" sz="2000" b="1" smtClean="0"/>
                  <a:t>have length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𝒓</m:t>
                    </m:r>
                  </m:oMath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507" y="3150118"/>
                <a:ext cx="3285387" cy="1015663"/>
              </a:xfrm>
              <a:prstGeom prst="rect">
                <a:avLst/>
              </a:prstGeom>
              <a:blipFill rotWithShape="0">
                <a:blip r:embed="rId11"/>
                <a:stretch>
                  <a:fillRect l="-1479" b="-59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3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02"/>
    </mc:Choice>
    <mc:Fallback xmlns="">
      <p:transition spd="slow" advTm="1430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Multiple Distance Scales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00884" y="2723227"/>
            <a:ext cx="272716" cy="27271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11398" y="2282427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5" idx="6"/>
            <a:endCxn id="6" idx="2"/>
          </p:cNvCxnSpPr>
          <p:nvPr/>
        </p:nvCxnSpPr>
        <p:spPr>
          <a:xfrm flipV="1">
            <a:off x="3873600" y="2418785"/>
            <a:ext cx="1037798" cy="4408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99258" y="2414867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258" y="2414867"/>
                <a:ext cx="593557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4688603" y="1861719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88603" y="1861719"/>
                <a:ext cx="694448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3162493" y="2798627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98796" y="2260706"/>
            <a:ext cx="272716" cy="27271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87263" y="2333367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263" y="2333367"/>
                <a:ext cx="59355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flipH="1">
                <a:off x="5134365" y="1892567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34365" y="1892567"/>
                <a:ext cx="694448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31" idx="6"/>
            <a:endCxn id="5" idx="2"/>
          </p:cNvCxnSpPr>
          <p:nvPr/>
        </p:nvCxnSpPr>
        <p:spPr>
          <a:xfrm flipV="1">
            <a:off x="3435209" y="2859585"/>
            <a:ext cx="165675" cy="754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6"/>
            <a:endCxn id="33" idx="2"/>
          </p:cNvCxnSpPr>
          <p:nvPr/>
        </p:nvCxnSpPr>
        <p:spPr>
          <a:xfrm flipV="1">
            <a:off x="5184114" y="2397064"/>
            <a:ext cx="114682" cy="2172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154006" y="2840011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06" y="2840011"/>
                <a:ext cx="79425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855357" y="2347247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357" y="2347247"/>
                <a:ext cx="79425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81428" y="2594485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28" y="2594485"/>
                <a:ext cx="794250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17453" y="2333367"/>
                <a:ext cx="1219200" cy="55399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453" y="2333367"/>
                <a:ext cx="1219200" cy="55399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56"/>
    </mc:Choice>
    <mc:Fallback xmlns="">
      <p:transition spd="slow" advTm="1975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Multiple Distance Scales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00884" y="2723227"/>
            <a:ext cx="272716" cy="27271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11398" y="2282427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5" idx="6"/>
            <a:endCxn id="6" idx="2"/>
          </p:cNvCxnSpPr>
          <p:nvPr/>
        </p:nvCxnSpPr>
        <p:spPr>
          <a:xfrm flipV="1">
            <a:off x="3873600" y="2418785"/>
            <a:ext cx="1037798" cy="4408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99258" y="2414867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258" y="2414867"/>
                <a:ext cx="593557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4688603" y="1861719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88603" y="1861719"/>
                <a:ext cx="694448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3162493" y="2798627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98796" y="2260706"/>
            <a:ext cx="272716" cy="27271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87263" y="2333367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263" y="2333367"/>
                <a:ext cx="59355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flipH="1">
                <a:off x="5134365" y="1892567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34365" y="1892567"/>
                <a:ext cx="694448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31" idx="6"/>
            <a:endCxn id="5" idx="2"/>
          </p:cNvCxnSpPr>
          <p:nvPr/>
        </p:nvCxnSpPr>
        <p:spPr>
          <a:xfrm flipV="1">
            <a:off x="3435209" y="2859585"/>
            <a:ext cx="165675" cy="754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6"/>
            <a:endCxn id="33" idx="2"/>
          </p:cNvCxnSpPr>
          <p:nvPr/>
        </p:nvCxnSpPr>
        <p:spPr>
          <a:xfrm flipV="1">
            <a:off x="5184114" y="2397064"/>
            <a:ext cx="114682" cy="2172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154006" y="2840011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06" y="2840011"/>
                <a:ext cx="79425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855357" y="2347247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357" y="2347247"/>
                <a:ext cx="79425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81428" y="2594485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28" y="2594485"/>
                <a:ext cx="794250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162493" y="2821124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389507" y="2516852"/>
            <a:ext cx="1681116" cy="1314546"/>
            <a:chOff x="1194512" y="2437127"/>
            <a:chExt cx="1681116" cy="131454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754017" y="2437127"/>
              <a:ext cx="1028631" cy="81674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54017" y="3253873"/>
              <a:ext cx="848895" cy="36144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94512" y="2976488"/>
              <a:ext cx="326727" cy="18096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1481301" y="3117515"/>
              <a:ext cx="272716" cy="272716"/>
            </a:xfrm>
            <a:prstGeom prst="ellipse">
              <a:avLst/>
            </a:prstGeom>
            <a:noFill/>
            <a:ln w="444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602912" y="3478957"/>
              <a:ext cx="272716" cy="272716"/>
            </a:xfrm>
            <a:prstGeom prst="ellipse">
              <a:avLst/>
            </a:prstGeom>
            <a:noFill/>
            <a:ln w="444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86989" y="2554020"/>
            <a:ext cx="794250" cy="988215"/>
            <a:chOff x="2586230" y="2490742"/>
            <a:chExt cx="794250" cy="988215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2739270" y="2490742"/>
              <a:ext cx="95798" cy="988215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586230" y="2934466"/>
                  <a:ext cx="7942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230" y="2934466"/>
                  <a:ext cx="794250" cy="40011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134365" y="4013884"/>
            <a:ext cx="3216181" cy="1354168"/>
            <a:chOff x="4634544" y="3219798"/>
            <a:chExt cx="3216181" cy="1354168"/>
          </a:xfrm>
        </p:grpSpPr>
        <p:sp>
          <p:nvSpPr>
            <p:cNvPr id="36" name="Cloud Callout 35"/>
            <p:cNvSpPr/>
            <p:nvPr/>
          </p:nvSpPr>
          <p:spPr>
            <a:xfrm>
              <a:off x="4634544" y="3219798"/>
              <a:ext cx="3216181" cy="1354168"/>
            </a:xfrm>
            <a:prstGeom prst="cloudCallout">
              <a:avLst>
                <a:gd name="adj1" fmla="val -45778"/>
                <a:gd name="adj2" fmla="val -9432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272251" y="3584654"/>
                  <a:ext cx="1940766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 smtClean="0"/>
                    <a:t>Error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en-US" dirty="0" smtClean="0"/>
                    <a:t> too big for distance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he-IL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251" y="3584654"/>
                  <a:ext cx="1940766" cy="64633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4717" r="-629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/>
          <p:cNvSpPr txBox="1"/>
          <p:nvPr/>
        </p:nvSpPr>
        <p:spPr>
          <a:xfrm>
            <a:off x="371959" y="3974510"/>
            <a:ext cx="8431077" cy="499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Previous scheme breaks down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17453" y="2333367"/>
                <a:ext cx="1219200" cy="55399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453" y="2333367"/>
                <a:ext cx="1219200" cy="55399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56"/>
    </mc:Choice>
    <mc:Fallback xmlns="">
      <p:transition spd="slow" advTm="1975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Multiple Distance Scales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00884" y="2723227"/>
            <a:ext cx="272716" cy="27271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11398" y="2282427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5" idx="6"/>
            <a:endCxn id="6" idx="2"/>
          </p:cNvCxnSpPr>
          <p:nvPr/>
        </p:nvCxnSpPr>
        <p:spPr>
          <a:xfrm flipV="1">
            <a:off x="3873600" y="2418785"/>
            <a:ext cx="1037798" cy="4408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99258" y="2414867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258" y="2414867"/>
                <a:ext cx="593557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4688603" y="1861719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88603" y="1861719"/>
                <a:ext cx="694448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3162493" y="2798627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98796" y="2260706"/>
            <a:ext cx="272716" cy="27271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87263" y="2333367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263" y="2333367"/>
                <a:ext cx="59355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flipH="1">
                <a:off x="5134365" y="1892567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34365" y="1892567"/>
                <a:ext cx="694448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31" idx="6"/>
            <a:endCxn id="5" idx="2"/>
          </p:cNvCxnSpPr>
          <p:nvPr/>
        </p:nvCxnSpPr>
        <p:spPr>
          <a:xfrm flipV="1">
            <a:off x="3435209" y="2859585"/>
            <a:ext cx="165675" cy="754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6"/>
            <a:endCxn id="33" idx="2"/>
          </p:cNvCxnSpPr>
          <p:nvPr/>
        </p:nvCxnSpPr>
        <p:spPr>
          <a:xfrm flipV="1">
            <a:off x="5184114" y="2397064"/>
            <a:ext cx="114682" cy="2172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154006" y="2840011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06" y="2840011"/>
                <a:ext cx="79425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855357" y="2347247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357" y="2347247"/>
                <a:ext cx="79425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81428" y="2594485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28" y="2594485"/>
                <a:ext cx="794250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162493" y="2821124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17453" y="2333367"/>
                <a:ext cx="1219200" cy="55399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453" y="2333367"/>
                <a:ext cx="1219200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flipV="1">
            <a:off x="3988282" y="2531939"/>
            <a:ext cx="1028631" cy="816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988282" y="2776217"/>
            <a:ext cx="908191" cy="5724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896473" y="2639859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389507" y="3056213"/>
            <a:ext cx="326727" cy="180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676296" y="3197240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71959" y="3974510"/>
                <a:ext cx="8431077" cy="163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dirty="0" smtClean="0"/>
                  <a:t>Previous scheme breaks down</a:t>
                </a:r>
              </a:p>
              <a:p>
                <a:pPr marL="285750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b="1" dirty="0" smtClean="0"/>
                  <a:t>What can we do?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b="1" dirty="0"/>
                  <a:t>Option 1: </a:t>
                </a:r>
                <a:r>
                  <a:rPr lang="en-US" sz="2000" dirty="0"/>
                  <a:t>Use better precision: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𝑅</m:t>
                        </m:r>
                      </m:sub>
                    </m:sSub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≔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𝜖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bg-BG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𝑟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   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(costs more bits</a:t>
                </a:r>
                <a:r>
                  <a:rPr lang="en-US" sz="20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endParaRPr lang="en-US" sz="20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9" y="3974510"/>
                <a:ext cx="8431077" cy="1631024"/>
              </a:xfrm>
              <a:prstGeom prst="rect">
                <a:avLst/>
              </a:prstGeom>
              <a:blipFill rotWithShape="0">
                <a:blip r:embed="rId12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1"/>
    </mc:Choice>
    <mc:Fallback xmlns="">
      <p:transition spd="slow" advTm="1094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Multiple Distance Scales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00884" y="2723227"/>
            <a:ext cx="272716" cy="27271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11398" y="2282427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1" y="1828564"/>
                <a:ext cx="1026694" cy="5309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5" idx="6"/>
            <a:endCxn id="6" idx="2"/>
          </p:cNvCxnSpPr>
          <p:nvPr/>
        </p:nvCxnSpPr>
        <p:spPr>
          <a:xfrm flipV="1">
            <a:off x="3873600" y="2418785"/>
            <a:ext cx="1037798" cy="4408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99258" y="2414867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258" y="2414867"/>
                <a:ext cx="593557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4688603" y="1861719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88603" y="1861719"/>
                <a:ext cx="694448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3162493" y="2798627"/>
            <a:ext cx="272716" cy="272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98796" y="2260706"/>
            <a:ext cx="272716" cy="27271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87263" y="2333367"/>
                <a:ext cx="593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263" y="2333367"/>
                <a:ext cx="59355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flipH="1">
                <a:off x="5134365" y="1892567"/>
                <a:ext cx="694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34365" y="1892567"/>
                <a:ext cx="694448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31" idx="6"/>
            <a:endCxn id="5" idx="2"/>
          </p:cNvCxnSpPr>
          <p:nvPr/>
        </p:nvCxnSpPr>
        <p:spPr>
          <a:xfrm flipV="1">
            <a:off x="3435209" y="2859585"/>
            <a:ext cx="165675" cy="754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6"/>
            <a:endCxn id="33" idx="2"/>
          </p:cNvCxnSpPr>
          <p:nvPr/>
        </p:nvCxnSpPr>
        <p:spPr>
          <a:xfrm flipV="1">
            <a:off x="5184114" y="2397064"/>
            <a:ext cx="114682" cy="2172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154006" y="2840011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06" y="2840011"/>
                <a:ext cx="79425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855357" y="2347247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357" y="2347247"/>
                <a:ext cx="79425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81428" y="2594485"/>
                <a:ext cx="794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28" y="2594485"/>
                <a:ext cx="794250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162493" y="2821124"/>
            <a:ext cx="272716" cy="272716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17453" y="2333367"/>
                <a:ext cx="1219200" cy="55399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453" y="2333367"/>
                <a:ext cx="1219200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71959" y="3974510"/>
                <a:ext cx="8431077" cy="20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dirty="0" smtClean="0"/>
                  <a:t>Previous scheme breaks down</a:t>
                </a:r>
              </a:p>
              <a:p>
                <a:pPr marL="285750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b="1" dirty="0" smtClean="0"/>
                  <a:t>What can we do?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b="1" dirty="0"/>
                  <a:t>Option 1: </a:t>
                </a:r>
                <a:r>
                  <a:rPr lang="en-US" sz="2000" dirty="0"/>
                  <a:t>Use better precision: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𝑅</m:t>
                        </m:r>
                      </m:sub>
                    </m:sSub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≔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𝜖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bg-BG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𝑟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   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(costs more bits)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b="1" dirty="0"/>
                  <a:t>Option 2: </a:t>
                </a:r>
                <a:r>
                  <a:rPr lang="en-US" sz="2000" dirty="0"/>
                  <a:t>Contract pairs to single points      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(saves bits, works 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&lt;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𝜖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sz="20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endParaRPr lang="en-US" sz="20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9" y="3974510"/>
                <a:ext cx="8431077" cy="2054217"/>
              </a:xfrm>
              <a:prstGeom prst="rect">
                <a:avLst/>
              </a:prstGeom>
              <a:blipFill rotWithShape="0">
                <a:blip r:embed="rId12"/>
                <a:stretch>
                  <a:fillRect l="-651" b="-4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 rot="21013527">
            <a:off x="3132138" y="2724819"/>
            <a:ext cx="737562" cy="357577"/>
          </a:xfrm>
          <a:prstGeom prst="ellipse">
            <a:avLst/>
          </a:prstGeom>
          <a:noFill/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21066934">
            <a:off x="4891454" y="2238645"/>
            <a:ext cx="684382" cy="351458"/>
          </a:xfrm>
          <a:prstGeom prst="ellipse">
            <a:avLst/>
          </a:prstGeom>
          <a:noFill/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52"/>
    </mc:Choice>
    <mc:Fallback xmlns="">
      <p:transition spd="slow" advTm="3565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General Case: Overview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6225" y="1893722"/>
            <a:ext cx="80531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2200" dirty="0" smtClean="0"/>
              <a:t>Store each point as </a:t>
            </a:r>
            <a:r>
              <a:rPr lang="en-US" sz="2200" dirty="0" smtClean="0">
                <a:solidFill>
                  <a:srgbClr val="7030A0"/>
                </a:solidFill>
              </a:rPr>
              <a:t>displacement</a:t>
            </a:r>
            <a:r>
              <a:rPr lang="en-US" sz="2200" dirty="0" smtClean="0"/>
              <a:t> from a nearby point 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2200" dirty="0" smtClean="0"/>
              <a:t>Tune precision </a:t>
            </a:r>
            <a:r>
              <a:rPr lang="en-US" sz="2200" dirty="0" smtClean="0">
                <a:solidFill>
                  <a:srgbClr val="7030A0"/>
                </a:solidFill>
              </a:rPr>
              <a:t>individually</a:t>
            </a:r>
            <a:r>
              <a:rPr lang="en-US" sz="2200" dirty="0" smtClean="0"/>
              <a:t> per cluster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2200" dirty="0" smtClean="0">
                <a:solidFill>
                  <a:srgbClr val="7030A0"/>
                </a:solidFill>
              </a:rPr>
              <a:t>Contract</a:t>
            </a:r>
            <a:r>
              <a:rPr lang="en-US" sz="2200" dirty="0" smtClean="0"/>
              <a:t> isolated clusters into single point </a:t>
            </a:r>
            <a:r>
              <a:rPr lang="en-US" dirty="0" smtClean="0"/>
              <a:t>(from external </a:t>
            </a:r>
            <a:r>
              <a:rPr lang="en-US" dirty="0" err="1" smtClean="0"/>
              <a:t>pov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8"/>
    </mc:Choice>
    <mc:Fallback xmlns="">
      <p:transition spd="slow" advTm="1106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Step 1: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Construct cluster tree.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In level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draw edges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and </a:t>
                </a:r>
                <a:r>
                  <a:rPr lang="en-US" sz="2000" dirty="0">
                    <a:solidFill>
                      <a:schemeClr val="tx1"/>
                    </a:solidFill>
                  </a:rPr>
                  <a:t>take connected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components.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  <a:blipFill rotWithShape="0">
                <a:blip r:embed="rId3"/>
                <a:stretch>
                  <a:fillRect l="-819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8109117" y="573883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75049" y="6027594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80790" y="4587955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53506" y="508898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80587" y="456582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75049" y="4011900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109117" y="4429468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272472" y="353059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"/>
    </mc:Choice>
    <mc:Fallback xmlns="">
      <p:transition spd="slow" advTm="602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Step 1: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Construct cluster tree.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In level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draw edges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and </a:t>
                </a:r>
                <a:r>
                  <a:rPr lang="en-US" sz="2000" dirty="0">
                    <a:solidFill>
                      <a:schemeClr val="tx1"/>
                    </a:solidFill>
                  </a:rPr>
                  <a:t>take connected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components.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  <a:blipFill rotWithShape="0">
                <a:blip r:embed="rId3"/>
                <a:stretch>
                  <a:fillRect l="-819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667082" y="58885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80025" y="588478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2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877470" y="590641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3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90413" y="5889129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88366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5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01309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6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10223" y="58997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919137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8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8109117" y="573883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675049" y="6027594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180790" y="4587955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53506" y="508898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880587" y="456582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75049" y="4011900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109117" y="4429468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272472" y="353059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4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0"/>
    </mc:Choice>
    <mc:Fallback xmlns="">
      <p:transition spd="slow" advTm="398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Step 1: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Construct cluster tree.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In level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draw edges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and </a:t>
                </a:r>
                <a:r>
                  <a:rPr lang="en-US" sz="2000" dirty="0">
                    <a:solidFill>
                      <a:schemeClr val="tx1"/>
                    </a:solidFill>
                  </a:rPr>
                  <a:t>take connected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components.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  <a:blipFill rotWithShape="0">
                <a:blip r:embed="rId3"/>
                <a:stretch>
                  <a:fillRect l="-819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>
            <a:stCxn id="56" idx="4"/>
            <a:endCxn id="58" idx="1"/>
          </p:cNvCxnSpPr>
          <p:nvPr/>
        </p:nvCxnSpPr>
        <p:spPr>
          <a:xfrm>
            <a:off x="6317148" y="4829675"/>
            <a:ext cx="176296" cy="29924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58" idx="7"/>
          </p:cNvCxnSpPr>
          <p:nvPr/>
        </p:nvCxnSpPr>
        <p:spPr>
          <a:xfrm flipH="1">
            <a:off x="6686284" y="4838542"/>
            <a:ext cx="330661" cy="29037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6" idx="6"/>
          </p:cNvCxnSpPr>
          <p:nvPr/>
        </p:nvCxnSpPr>
        <p:spPr>
          <a:xfrm>
            <a:off x="6453506" y="4693317"/>
            <a:ext cx="427081" cy="886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5" idx="6"/>
            <a:endCxn id="54" idx="3"/>
          </p:cNvCxnSpPr>
          <p:nvPr/>
        </p:nvCxnSpPr>
        <p:spPr>
          <a:xfrm flipV="1">
            <a:off x="7947765" y="5971614"/>
            <a:ext cx="201290" cy="19233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7907827" y="4244678"/>
            <a:ext cx="241228" cy="2247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505250" y="3763369"/>
            <a:ext cx="209737" cy="28846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67082" y="58885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280025" y="588478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2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877470" y="590641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3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490413" y="5889129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088366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5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01309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6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310223" y="58997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919137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8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803440" y="5516510"/>
            <a:ext cx="513160" cy="37206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1276662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3086426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592978" y="5287144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1413020" y="5556448"/>
            <a:ext cx="3363" cy="32833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509440" y="5516510"/>
            <a:ext cx="504388" cy="38990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2626771" y="5516510"/>
            <a:ext cx="499593" cy="372619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222784" y="5556448"/>
            <a:ext cx="1940" cy="334972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319204" y="5516510"/>
            <a:ext cx="518463" cy="37491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4446581" y="5559860"/>
            <a:ext cx="282755" cy="33991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729336" y="5559860"/>
            <a:ext cx="326159" cy="33156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8109117" y="573883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675049" y="6027594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180790" y="4587955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453506" y="508898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880587" y="456582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675049" y="4011900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8109117" y="4429468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272472" y="353059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8"/>
    </mc:Choice>
    <mc:Fallback xmlns="">
      <p:transition spd="slow" advTm="525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Step 1: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Construct cluster tree.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In level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draw edges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and </a:t>
                </a:r>
                <a:r>
                  <a:rPr lang="en-US" sz="2000" dirty="0">
                    <a:solidFill>
                      <a:schemeClr val="tx1"/>
                    </a:solidFill>
                  </a:rPr>
                  <a:t>take connected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components.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  <a:blipFill rotWithShape="0">
                <a:blip r:embed="rId3"/>
                <a:stretch>
                  <a:fillRect l="-819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>
            <a:stCxn id="56" idx="4"/>
            <a:endCxn id="58" idx="1"/>
          </p:cNvCxnSpPr>
          <p:nvPr/>
        </p:nvCxnSpPr>
        <p:spPr>
          <a:xfrm>
            <a:off x="6317148" y="4829675"/>
            <a:ext cx="176296" cy="29924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58" idx="7"/>
          </p:cNvCxnSpPr>
          <p:nvPr/>
        </p:nvCxnSpPr>
        <p:spPr>
          <a:xfrm flipH="1">
            <a:off x="6686284" y="4838542"/>
            <a:ext cx="330661" cy="29037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6" idx="6"/>
          </p:cNvCxnSpPr>
          <p:nvPr/>
        </p:nvCxnSpPr>
        <p:spPr>
          <a:xfrm>
            <a:off x="6453506" y="4693317"/>
            <a:ext cx="427081" cy="886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5" idx="6"/>
            <a:endCxn id="54" idx="3"/>
          </p:cNvCxnSpPr>
          <p:nvPr/>
        </p:nvCxnSpPr>
        <p:spPr>
          <a:xfrm flipV="1">
            <a:off x="7947765" y="5971614"/>
            <a:ext cx="201290" cy="19233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7907827" y="4244678"/>
            <a:ext cx="241228" cy="2247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505250" y="3763369"/>
            <a:ext cx="209737" cy="28846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113365" y="4244678"/>
            <a:ext cx="601622" cy="36108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67082" y="58885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280025" y="588478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2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877470" y="590641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3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490413" y="5889129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088366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5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701309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6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10223" y="58997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919137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8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803440" y="5516510"/>
            <a:ext cx="513160" cy="37206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1276662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224735" y="469051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3086426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604728" y="4692615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4592978" y="5287144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1413020" y="5556448"/>
            <a:ext cx="3363" cy="32833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413020" y="4896774"/>
            <a:ext cx="84818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437290" y="4896774"/>
            <a:ext cx="78549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729240" y="4934260"/>
            <a:ext cx="96" cy="352884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509440" y="5516510"/>
            <a:ext cx="504388" cy="38990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2626771" y="5516510"/>
            <a:ext cx="499593" cy="372619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222784" y="5556448"/>
            <a:ext cx="1940" cy="334972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319204" y="5516510"/>
            <a:ext cx="518463" cy="37491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4446581" y="5559860"/>
            <a:ext cx="282755" cy="33991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729336" y="5559860"/>
            <a:ext cx="326159" cy="33156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8109117" y="573883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675049" y="6027594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180790" y="4587955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453506" y="508898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880587" y="456582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675049" y="4011900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8109117" y="4429468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7272472" y="353059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6"/>
    </mc:Choice>
    <mc:Fallback xmlns="">
      <p:transition spd="slow" advTm="44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Euclidean Metrics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6" y="1843314"/>
                <a:ext cx="8186057" cy="433977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There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𝑦</m:t>
                    </m:r>
                    <m:r>
                      <a:rPr lang="en-US" sz="2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endParaRPr lang="en-US" sz="800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𝐷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=‖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‖</m:t>
                      </m:r>
                    </m:oMath>
                  </m:oMathPara>
                </a14:m>
                <a:endParaRPr lang="en-US" sz="2000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0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smtClean="0"/>
                  <a:t>is known during summary, unknown during estimation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6" y="1843314"/>
                <a:ext cx="8186057" cy="4339772"/>
              </a:xfrm>
              <a:blipFill rotWithShape="0">
                <a:blip r:embed="rId2"/>
                <a:stretch>
                  <a:fillRect l="-670" t="-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3"/>
    </mc:Choice>
    <mc:Fallback xmlns="">
      <p:transition spd="slow" advTm="1137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Step 1: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Construct cluster tree.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In level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draw edges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and </a:t>
                </a:r>
                <a:r>
                  <a:rPr lang="en-US" sz="2000" dirty="0">
                    <a:solidFill>
                      <a:schemeClr val="tx1"/>
                    </a:solidFill>
                  </a:rPr>
                  <a:t>take connected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components.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  <a:blipFill rotWithShape="0">
                <a:blip r:embed="rId3"/>
                <a:stretch>
                  <a:fillRect l="-819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>
            <a:stCxn id="56" idx="4"/>
            <a:endCxn id="58" idx="1"/>
          </p:cNvCxnSpPr>
          <p:nvPr/>
        </p:nvCxnSpPr>
        <p:spPr>
          <a:xfrm>
            <a:off x="6317148" y="4829675"/>
            <a:ext cx="176296" cy="29924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58" idx="7"/>
          </p:cNvCxnSpPr>
          <p:nvPr/>
        </p:nvCxnSpPr>
        <p:spPr>
          <a:xfrm flipH="1">
            <a:off x="6686284" y="4838542"/>
            <a:ext cx="330661" cy="29037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6" idx="6"/>
          </p:cNvCxnSpPr>
          <p:nvPr/>
        </p:nvCxnSpPr>
        <p:spPr>
          <a:xfrm>
            <a:off x="6453506" y="4693317"/>
            <a:ext cx="427081" cy="886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5" idx="6"/>
            <a:endCxn id="54" idx="3"/>
          </p:cNvCxnSpPr>
          <p:nvPr/>
        </p:nvCxnSpPr>
        <p:spPr>
          <a:xfrm flipV="1">
            <a:off x="7947765" y="5971614"/>
            <a:ext cx="201290" cy="19233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7907827" y="4244678"/>
            <a:ext cx="241228" cy="2247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505250" y="3763369"/>
            <a:ext cx="209737" cy="28846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113365" y="4244678"/>
            <a:ext cx="601622" cy="36108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7016945" y="3803307"/>
            <a:ext cx="391885" cy="76251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153303" y="4565826"/>
            <a:ext cx="955814" cy="13635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Arc 61"/>
          <p:cNvSpPr/>
          <p:nvPr/>
        </p:nvSpPr>
        <p:spPr>
          <a:xfrm>
            <a:off x="6954573" y="3626087"/>
            <a:ext cx="1290902" cy="1478034"/>
          </a:xfrm>
          <a:prstGeom prst="arc">
            <a:avLst>
              <a:gd name="adj1" fmla="val 15893106"/>
              <a:gd name="adj2" fmla="val 323463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Oval 62"/>
          <p:cNvSpPr/>
          <p:nvPr/>
        </p:nvSpPr>
        <p:spPr>
          <a:xfrm>
            <a:off x="667082" y="58885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1280025" y="588478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2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77470" y="590641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3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490413" y="5889129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088366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5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701309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6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310223" y="58997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19137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8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803440" y="5516510"/>
            <a:ext cx="513160" cy="37206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1276662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2224735" y="469051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210997" y="405566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086426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604728" y="4692615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601557" y="405566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4592978" y="5287144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1413020" y="5556448"/>
            <a:ext cx="3363" cy="32833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1413020" y="4896774"/>
            <a:ext cx="84818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335509" y="4297312"/>
            <a:ext cx="13738" cy="393205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726069" y="4297312"/>
            <a:ext cx="3171" cy="39530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437290" y="4896774"/>
            <a:ext cx="78549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729240" y="4934260"/>
            <a:ext cx="96" cy="352884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509440" y="5516510"/>
            <a:ext cx="504388" cy="38990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2626771" y="5516510"/>
            <a:ext cx="499593" cy="372619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222784" y="5556448"/>
            <a:ext cx="1940" cy="334972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319204" y="5516510"/>
            <a:ext cx="518463" cy="37491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4446581" y="5559860"/>
            <a:ext cx="282755" cy="33991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729336" y="5559860"/>
            <a:ext cx="326159" cy="33156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8109117" y="573883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675049" y="6027594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180790" y="4587955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453506" y="508898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880587" y="456582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675049" y="4011900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109117" y="4429468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272472" y="353059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5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"/>
    </mc:Choice>
    <mc:Fallback xmlns="">
      <p:transition spd="slow" advTm="92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Step 1: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Construct cluster tree.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In level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draw edges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and </a:t>
                </a:r>
                <a:r>
                  <a:rPr lang="en-US" sz="2000" dirty="0">
                    <a:solidFill>
                      <a:schemeClr val="tx1"/>
                    </a:solidFill>
                  </a:rPr>
                  <a:t>take connected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components.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  <a:blipFill rotWithShape="0">
                <a:blip r:embed="rId3"/>
                <a:stretch>
                  <a:fillRect l="-819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>
            <a:stCxn id="56" idx="4"/>
            <a:endCxn id="58" idx="1"/>
          </p:cNvCxnSpPr>
          <p:nvPr/>
        </p:nvCxnSpPr>
        <p:spPr>
          <a:xfrm>
            <a:off x="6317148" y="4829675"/>
            <a:ext cx="176296" cy="29924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58" idx="7"/>
          </p:cNvCxnSpPr>
          <p:nvPr/>
        </p:nvCxnSpPr>
        <p:spPr>
          <a:xfrm flipH="1">
            <a:off x="6686284" y="4838542"/>
            <a:ext cx="330661" cy="29037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6" idx="6"/>
          </p:cNvCxnSpPr>
          <p:nvPr/>
        </p:nvCxnSpPr>
        <p:spPr>
          <a:xfrm>
            <a:off x="6453506" y="4693317"/>
            <a:ext cx="427081" cy="886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5" idx="6"/>
            <a:endCxn id="54" idx="3"/>
          </p:cNvCxnSpPr>
          <p:nvPr/>
        </p:nvCxnSpPr>
        <p:spPr>
          <a:xfrm flipV="1">
            <a:off x="7947765" y="5971614"/>
            <a:ext cx="201290" cy="19233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7907827" y="4244678"/>
            <a:ext cx="241228" cy="2247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505250" y="3763369"/>
            <a:ext cx="209737" cy="28846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113365" y="4244678"/>
            <a:ext cx="601622" cy="36108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7016945" y="3803307"/>
            <a:ext cx="391885" cy="76251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153303" y="4565826"/>
            <a:ext cx="955814" cy="13635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Arc 61"/>
          <p:cNvSpPr/>
          <p:nvPr/>
        </p:nvSpPr>
        <p:spPr>
          <a:xfrm>
            <a:off x="6954573" y="3626087"/>
            <a:ext cx="1290902" cy="1478034"/>
          </a:xfrm>
          <a:prstGeom prst="arc">
            <a:avLst>
              <a:gd name="adj1" fmla="val 15893106"/>
              <a:gd name="adj2" fmla="val 323463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8245475" y="4702184"/>
            <a:ext cx="0" cy="103665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413568" y="3666949"/>
            <a:ext cx="858904" cy="92994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667082" y="58885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1280025" y="588478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2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877470" y="590641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3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490413" y="5889129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3088366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5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3701309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6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310223" y="58997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919137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8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803440" y="5516510"/>
            <a:ext cx="513160" cy="37206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1276662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2224735" y="469051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2210997" y="405566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3377764" y="3552775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3086426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4604728" y="4692615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601557" y="405566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4592978" y="5287144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1413020" y="5556448"/>
            <a:ext cx="3363" cy="32833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1413020" y="4896774"/>
            <a:ext cx="84818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335509" y="4297312"/>
            <a:ext cx="13738" cy="393205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2423552" y="3759032"/>
            <a:ext cx="990681" cy="33202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590319" y="3759032"/>
            <a:ext cx="1047707" cy="33202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726069" y="4297312"/>
            <a:ext cx="3171" cy="39530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437290" y="4896774"/>
            <a:ext cx="78549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729240" y="4934260"/>
            <a:ext cx="96" cy="352884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509440" y="5516510"/>
            <a:ext cx="504388" cy="38990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2626771" y="5516510"/>
            <a:ext cx="499593" cy="372619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222784" y="5556448"/>
            <a:ext cx="1940" cy="334972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319204" y="5516510"/>
            <a:ext cx="518463" cy="37491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4446581" y="5559860"/>
            <a:ext cx="282755" cy="33991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729336" y="5559860"/>
            <a:ext cx="326159" cy="33156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8109117" y="573883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675049" y="6027594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180790" y="4587955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453506" y="508898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880587" y="456582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675049" y="4011900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8109117" y="4429468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7272472" y="353059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3"/>
    </mc:Choice>
    <mc:Fallback xmlns="">
      <p:transition spd="slow" advTm="841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Surrogates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Step 2: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Store </a:t>
                </a:r>
                <a:r>
                  <a:rPr lang="en-US" sz="2000" dirty="0">
                    <a:solidFill>
                      <a:schemeClr val="tx1"/>
                    </a:solidFill>
                  </a:rPr>
                  <a:t>each point as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displacement </a:t>
                </a:r>
                <a:r>
                  <a:rPr lang="en-US" sz="2000" dirty="0">
                    <a:solidFill>
                      <a:schemeClr val="tx1"/>
                    </a:solidFill>
                  </a:rPr>
                  <a:t>from a nearby point.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Tune </a:t>
                </a:r>
                <a:r>
                  <a:rPr lang="en-US" sz="2000" dirty="0">
                    <a:solidFill>
                      <a:srgbClr val="7030A0"/>
                    </a:solidFill>
                  </a:rPr>
                  <a:t>precision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 individually per cluster (based on its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level </a:t>
                </a:r>
                <a:r>
                  <a:rPr lang="en-US" sz="2000" dirty="0">
                    <a:solidFill>
                      <a:schemeClr val="tx1"/>
                    </a:solidFill>
                  </a:rPr>
                  <a:t>and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diameter</a:t>
                </a:r>
                <a:r>
                  <a:rPr lang="en-US" sz="2000" dirty="0">
                    <a:solidFill>
                      <a:schemeClr val="tx1"/>
                    </a:solidFill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2">
                        <a:lumMod val="50000"/>
                      </a:schemeClr>
                    </a:solidFill>
                  </a:rPr>
                  <a:t>Claim</a:t>
                </a:r>
                <a:r>
                  <a:rPr lang="en-US" sz="2000" dirty="0">
                    <a:solidFill>
                      <a:schemeClr val="tx1"/>
                    </a:solidFill>
                  </a:rPr>
                  <a:t>: Amortized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func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/>
                  <a:t>bits per cluster.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  <a:blipFill rotWithShape="0">
                <a:blip r:embed="rId3"/>
                <a:stretch>
                  <a:fillRect l="-819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Oval 157"/>
          <p:cNvSpPr/>
          <p:nvPr/>
        </p:nvSpPr>
        <p:spPr>
          <a:xfrm>
            <a:off x="667082" y="58885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1280025" y="588478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2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1877470" y="590641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3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490413" y="5889129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3088366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5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3701309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6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4310223" y="58997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4919137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8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166" name="Straight Connector 165"/>
          <p:cNvCxnSpPr/>
          <p:nvPr/>
        </p:nvCxnSpPr>
        <p:spPr>
          <a:xfrm flipH="1">
            <a:off x="803440" y="5516510"/>
            <a:ext cx="513160" cy="37206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1276662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224735" y="469051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210997" y="405566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3377764" y="3552775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86426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4604728" y="4692615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601557" y="405566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592978" y="5287144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413020" y="5556448"/>
            <a:ext cx="3363" cy="32833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1413020" y="4896774"/>
            <a:ext cx="84818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335509" y="4297312"/>
            <a:ext cx="13738" cy="393205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2423552" y="3759032"/>
            <a:ext cx="990681" cy="33202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3590319" y="3759032"/>
            <a:ext cx="1047707" cy="33202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4726069" y="4297312"/>
            <a:ext cx="3171" cy="39530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437290" y="4896774"/>
            <a:ext cx="78549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4729240" y="4934260"/>
            <a:ext cx="96" cy="352884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509440" y="5516510"/>
            <a:ext cx="504388" cy="38990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2626771" y="5516510"/>
            <a:ext cx="499593" cy="372619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222784" y="5556448"/>
            <a:ext cx="1940" cy="334972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319204" y="5516510"/>
            <a:ext cx="518463" cy="37491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4446581" y="5559860"/>
            <a:ext cx="282755" cy="33991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4729336" y="5559860"/>
            <a:ext cx="326159" cy="33156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8109117" y="573883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675049" y="6027594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180790" y="4587955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453506" y="508898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880587" y="456582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7675049" y="4011900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8109117" y="4429468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7272472" y="353059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02" name="Straight Arrow Connector 201"/>
          <p:cNvCxnSpPr>
            <a:stCxn id="198" idx="5"/>
            <a:endCxn id="194" idx="1"/>
          </p:cNvCxnSpPr>
          <p:nvPr/>
        </p:nvCxnSpPr>
        <p:spPr>
          <a:xfrm>
            <a:off x="7113365" y="4798604"/>
            <a:ext cx="1035690" cy="980170"/>
          </a:xfrm>
          <a:prstGeom prst="straightConnector1">
            <a:avLst/>
          </a:prstGeom>
          <a:ln>
            <a:solidFill>
              <a:srgbClr val="7030A0"/>
            </a:solidFill>
            <a:prstDash val="sysDot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206" idx="4"/>
            <a:endCxn id="207" idx="1"/>
          </p:cNvCxnSpPr>
          <p:nvPr/>
        </p:nvCxnSpPr>
        <p:spPr>
          <a:xfrm>
            <a:off x="6317148" y="4860671"/>
            <a:ext cx="176296" cy="268248"/>
          </a:xfrm>
          <a:prstGeom prst="straightConnector1">
            <a:avLst/>
          </a:prstGeom>
          <a:ln>
            <a:solidFill>
              <a:srgbClr val="7030A0"/>
            </a:solidFill>
            <a:prstDash val="sysDot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206" idx="6"/>
            <a:endCxn id="208" idx="2"/>
          </p:cNvCxnSpPr>
          <p:nvPr/>
        </p:nvCxnSpPr>
        <p:spPr>
          <a:xfrm flipV="1">
            <a:off x="6453506" y="4702184"/>
            <a:ext cx="427081" cy="22129"/>
          </a:xfrm>
          <a:prstGeom prst="straightConnector1">
            <a:avLst/>
          </a:prstGeom>
          <a:ln>
            <a:solidFill>
              <a:srgbClr val="7030A0"/>
            </a:solidFill>
            <a:prstDash val="sysDot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7505250" y="3763369"/>
            <a:ext cx="209737" cy="288469"/>
          </a:xfrm>
          <a:prstGeom prst="straightConnector1">
            <a:avLst/>
          </a:prstGeom>
          <a:ln>
            <a:solidFill>
              <a:srgbClr val="7030A0"/>
            </a:solidFill>
            <a:prstDash val="sysDot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7907827" y="4244678"/>
            <a:ext cx="241228" cy="224728"/>
          </a:xfrm>
          <a:prstGeom prst="straightConnector1">
            <a:avLst/>
          </a:prstGeom>
          <a:ln>
            <a:solidFill>
              <a:srgbClr val="7030A0"/>
            </a:solidFill>
            <a:prstDash val="sysDot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204" idx="3"/>
          </p:cNvCxnSpPr>
          <p:nvPr/>
        </p:nvCxnSpPr>
        <p:spPr>
          <a:xfrm flipH="1">
            <a:off x="7907827" y="5971614"/>
            <a:ext cx="241228" cy="95918"/>
          </a:xfrm>
          <a:prstGeom prst="straightConnector1">
            <a:avLst/>
          </a:prstGeom>
          <a:ln>
            <a:solidFill>
              <a:srgbClr val="7030A0"/>
            </a:solidFill>
            <a:prstDash val="sysDot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198" idx="0"/>
            <a:endCxn id="201" idx="4"/>
          </p:cNvCxnSpPr>
          <p:nvPr/>
        </p:nvCxnSpPr>
        <p:spPr>
          <a:xfrm flipV="1">
            <a:off x="7016945" y="3803307"/>
            <a:ext cx="391885" cy="762519"/>
          </a:xfrm>
          <a:prstGeom prst="straightConnector1">
            <a:avLst/>
          </a:prstGeom>
          <a:ln>
            <a:solidFill>
              <a:srgbClr val="7030A0"/>
            </a:solidFill>
            <a:prstDash val="sysDot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Curved Connector 288"/>
          <p:cNvCxnSpPr/>
          <p:nvPr/>
        </p:nvCxnSpPr>
        <p:spPr>
          <a:xfrm rot="10800000" flipV="1">
            <a:off x="2327132" y="3669769"/>
            <a:ext cx="1042255" cy="382069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Curved Connector 292"/>
          <p:cNvCxnSpPr>
            <a:stCxn id="169" idx="3"/>
            <a:endCxn id="168" idx="1"/>
          </p:cNvCxnSpPr>
          <p:nvPr/>
        </p:nvCxnSpPr>
        <p:spPr>
          <a:xfrm rot="16200000" flipH="1">
            <a:off x="2022345" y="4487045"/>
            <a:ext cx="463981" cy="13738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Curved Connector 296"/>
          <p:cNvCxnSpPr>
            <a:stCxn id="168" idx="2"/>
            <a:endCxn id="167" idx="0"/>
          </p:cNvCxnSpPr>
          <p:nvPr/>
        </p:nvCxnSpPr>
        <p:spPr>
          <a:xfrm rot="10800000" flipV="1">
            <a:off x="1413021" y="4811340"/>
            <a:ext cx="811715" cy="472392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Curved Connector 299"/>
          <p:cNvCxnSpPr>
            <a:stCxn id="167" idx="2"/>
            <a:endCxn id="158" idx="0"/>
          </p:cNvCxnSpPr>
          <p:nvPr/>
        </p:nvCxnSpPr>
        <p:spPr>
          <a:xfrm rot="10800000" flipV="1">
            <a:off x="803440" y="5420090"/>
            <a:ext cx="473222" cy="468486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Curved Connector 303"/>
          <p:cNvCxnSpPr>
            <a:stCxn id="158" idx="6"/>
            <a:endCxn id="159" idx="2"/>
          </p:cNvCxnSpPr>
          <p:nvPr/>
        </p:nvCxnSpPr>
        <p:spPr>
          <a:xfrm flipV="1">
            <a:off x="939798" y="6021144"/>
            <a:ext cx="340227" cy="3790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Curved Connector 306"/>
          <p:cNvCxnSpPr>
            <a:stCxn id="158" idx="4"/>
            <a:endCxn id="160" idx="4"/>
          </p:cNvCxnSpPr>
          <p:nvPr/>
        </p:nvCxnSpPr>
        <p:spPr>
          <a:xfrm rot="16200000" flipH="1">
            <a:off x="1399717" y="5565015"/>
            <a:ext cx="17834" cy="1210388"/>
          </a:xfrm>
          <a:prstGeom prst="curvedConnector3">
            <a:avLst>
              <a:gd name="adj1" fmla="val 1381821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Curved Connector 309"/>
          <p:cNvCxnSpPr>
            <a:stCxn id="160" idx="0"/>
            <a:endCxn id="171" idx="2"/>
          </p:cNvCxnSpPr>
          <p:nvPr/>
        </p:nvCxnSpPr>
        <p:spPr>
          <a:xfrm rot="5400000" flipH="1" flipV="1">
            <a:off x="2306967" y="5126951"/>
            <a:ext cx="486320" cy="1072598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Curved Connector 317"/>
          <p:cNvCxnSpPr>
            <a:stCxn id="160" idx="0"/>
            <a:endCxn id="173" idx="2"/>
          </p:cNvCxnSpPr>
          <p:nvPr/>
        </p:nvCxnSpPr>
        <p:spPr>
          <a:xfrm rot="5400000" flipH="1" flipV="1">
            <a:off x="2442732" y="3747586"/>
            <a:ext cx="1729920" cy="2587729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Curved Connector 320"/>
          <p:cNvCxnSpPr>
            <a:stCxn id="161" idx="6"/>
            <a:endCxn id="162" idx="2"/>
          </p:cNvCxnSpPr>
          <p:nvPr/>
        </p:nvCxnSpPr>
        <p:spPr>
          <a:xfrm>
            <a:off x="2763129" y="6025487"/>
            <a:ext cx="325237" cy="2291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Curved Connector 323"/>
          <p:cNvCxnSpPr>
            <a:stCxn id="162" idx="6"/>
            <a:endCxn id="163" idx="2"/>
          </p:cNvCxnSpPr>
          <p:nvPr/>
        </p:nvCxnSpPr>
        <p:spPr>
          <a:xfrm>
            <a:off x="3361082" y="6027778"/>
            <a:ext cx="340227" cy="12700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Curved Connector 326"/>
          <p:cNvCxnSpPr>
            <a:stCxn id="164" idx="6"/>
            <a:endCxn id="165" idx="2"/>
          </p:cNvCxnSpPr>
          <p:nvPr/>
        </p:nvCxnSpPr>
        <p:spPr>
          <a:xfrm flipV="1">
            <a:off x="4582939" y="6027778"/>
            <a:ext cx="336198" cy="8356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Curved Connector 329"/>
          <p:cNvCxnSpPr>
            <a:stCxn id="171" idx="2"/>
            <a:endCxn id="161" idx="0"/>
          </p:cNvCxnSpPr>
          <p:nvPr/>
        </p:nvCxnSpPr>
        <p:spPr>
          <a:xfrm rot="10800000" flipV="1">
            <a:off x="2626772" y="5420089"/>
            <a:ext cx="459655" cy="469039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Curved Connector 332"/>
          <p:cNvCxnSpPr>
            <a:stCxn id="174" idx="2"/>
            <a:endCxn id="164" idx="1"/>
          </p:cNvCxnSpPr>
          <p:nvPr/>
        </p:nvCxnSpPr>
        <p:spPr>
          <a:xfrm rot="10800000" flipV="1">
            <a:off x="4350162" y="5423502"/>
            <a:ext cx="242817" cy="516212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Curved Connector 337"/>
          <p:cNvCxnSpPr>
            <a:stCxn id="173" idx="3"/>
            <a:endCxn id="172" idx="1"/>
          </p:cNvCxnSpPr>
          <p:nvPr/>
        </p:nvCxnSpPr>
        <p:spPr>
          <a:xfrm rot="16200000" flipH="1">
            <a:off x="4406572" y="4493377"/>
            <a:ext cx="466079" cy="3171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Curved Connector 340"/>
          <p:cNvCxnSpPr>
            <a:stCxn id="172" idx="3"/>
            <a:endCxn id="174" idx="1"/>
          </p:cNvCxnSpPr>
          <p:nvPr/>
        </p:nvCxnSpPr>
        <p:spPr>
          <a:xfrm rot="5400000">
            <a:off x="4422952" y="5108837"/>
            <a:ext cx="428210" cy="8281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054613" y="4824997"/>
                <a:ext cx="5110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𝜖</m:t>
                      </m:r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13" y="4824997"/>
                <a:ext cx="51109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45898" y="5937761"/>
                <a:ext cx="5110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𝜖</m:t>
                      </m:r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98" y="5937761"/>
                <a:ext cx="511098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795233" y="3951937"/>
                <a:ext cx="5110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𝜖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233" y="3951937"/>
                <a:ext cx="51109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145160" y="5454601"/>
                <a:ext cx="5110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𝜖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160" y="5454601"/>
                <a:ext cx="51109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480708" y="4869254"/>
                <a:ext cx="51109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𝜖</m:t>
                      </m:r>
                    </m:oMath>
                  </m:oMathPara>
                </a14:m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708" y="4869254"/>
                <a:ext cx="511098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095342" y="4341733"/>
                <a:ext cx="51109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𝜖</m:t>
                      </m:r>
                    </m:oMath>
                  </m:oMathPara>
                </a14:m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342" y="4341733"/>
                <a:ext cx="511098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69"/>
    </mc:Choice>
    <mc:Fallback xmlns="">
      <p:transition spd="slow" advTm="40669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Tree Compression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Oval 157"/>
          <p:cNvSpPr/>
          <p:nvPr/>
        </p:nvSpPr>
        <p:spPr>
          <a:xfrm>
            <a:off x="667082" y="58885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1280025" y="588478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2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1877470" y="590641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3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490413" y="5889129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3088366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5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3701309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6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4310223" y="58997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4919137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8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166" name="Straight Connector 165"/>
          <p:cNvCxnSpPr/>
          <p:nvPr/>
        </p:nvCxnSpPr>
        <p:spPr>
          <a:xfrm flipH="1">
            <a:off x="803440" y="5516510"/>
            <a:ext cx="513160" cy="37206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1276662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224735" y="469051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210997" y="405566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3377764" y="3552775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86426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4604728" y="4692615"/>
            <a:ext cx="249024" cy="2416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601557" y="4055667"/>
            <a:ext cx="249024" cy="2416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592978" y="5287144"/>
            <a:ext cx="272716" cy="2727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413020" y="5556448"/>
            <a:ext cx="3363" cy="32833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1413020" y="4896774"/>
            <a:ext cx="84818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335509" y="4297312"/>
            <a:ext cx="13738" cy="393205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2423552" y="3759032"/>
            <a:ext cx="990681" cy="33202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3590319" y="3759032"/>
            <a:ext cx="1047707" cy="33202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4726069" y="4297312"/>
            <a:ext cx="3171" cy="3953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437290" y="4896774"/>
            <a:ext cx="78549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4729240" y="4934260"/>
            <a:ext cx="96" cy="3528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509440" y="5516510"/>
            <a:ext cx="504388" cy="38990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2626771" y="5516510"/>
            <a:ext cx="499593" cy="372619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222784" y="5556448"/>
            <a:ext cx="1940" cy="334972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319204" y="5516510"/>
            <a:ext cx="518463" cy="37491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4446581" y="5559860"/>
            <a:ext cx="282755" cy="33991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4729336" y="5559860"/>
            <a:ext cx="326159" cy="33156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8109117" y="573883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675049" y="6027594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180790" y="4587955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453506" y="508898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880587" y="456582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7675049" y="4011900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8109117" y="4429468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7272472" y="353059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89" name="Curved Connector 288"/>
          <p:cNvCxnSpPr/>
          <p:nvPr/>
        </p:nvCxnSpPr>
        <p:spPr>
          <a:xfrm rot="10800000" flipV="1">
            <a:off x="2327132" y="3669769"/>
            <a:ext cx="1042255" cy="382069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Curved Connector 292"/>
          <p:cNvCxnSpPr>
            <a:stCxn id="169" idx="3"/>
            <a:endCxn id="168" idx="1"/>
          </p:cNvCxnSpPr>
          <p:nvPr/>
        </p:nvCxnSpPr>
        <p:spPr>
          <a:xfrm rot="16200000" flipH="1">
            <a:off x="2022345" y="4487045"/>
            <a:ext cx="463981" cy="13738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Curved Connector 296"/>
          <p:cNvCxnSpPr>
            <a:stCxn id="168" idx="2"/>
            <a:endCxn id="167" idx="0"/>
          </p:cNvCxnSpPr>
          <p:nvPr/>
        </p:nvCxnSpPr>
        <p:spPr>
          <a:xfrm rot="10800000" flipV="1">
            <a:off x="1413021" y="4811340"/>
            <a:ext cx="811715" cy="472392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Curved Connector 299"/>
          <p:cNvCxnSpPr>
            <a:stCxn id="167" idx="2"/>
            <a:endCxn id="158" idx="0"/>
          </p:cNvCxnSpPr>
          <p:nvPr/>
        </p:nvCxnSpPr>
        <p:spPr>
          <a:xfrm rot="10800000" flipV="1">
            <a:off x="803440" y="5420090"/>
            <a:ext cx="473222" cy="468486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Curved Connector 303"/>
          <p:cNvCxnSpPr>
            <a:stCxn id="158" idx="6"/>
            <a:endCxn id="159" idx="2"/>
          </p:cNvCxnSpPr>
          <p:nvPr/>
        </p:nvCxnSpPr>
        <p:spPr>
          <a:xfrm flipV="1">
            <a:off x="939798" y="6021144"/>
            <a:ext cx="340227" cy="3790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Curved Connector 306"/>
          <p:cNvCxnSpPr>
            <a:stCxn id="158" idx="4"/>
            <a:endCxn id="160" idx="4"/>
          </p:cNvCxnSpPr>
          <p:nvPr/>
        </p:nvCxnSpPr>
        <p:spPr>
          <a:xfrm rot="16200000" flipH="1">
            <a:off x="1399717" y="5565015"/>
            <a:ext cx="17834" cy="1210388"/>
          </a:xfrm>
          <a:prstGeom prst="curvedConnector3">
            <a:avLst>
              <a:gd name="adj1" fmla="val 1381821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Curved Connector 309"/>
          <p:cNvCxnSpPr>
            <a:stCxn id="160" idx="0"/>
            <a:endCxn id="171" idx="2"/>
          </p:cNvCxnSpPr>
          <p:nvPr/>
        </p:nvCxnSpPr>
        <p:spPr>
          <a:xfrm rot="5400000" flipH="1" flipV="1">
            <a:off x="2306967" y="5126951"/>
            <a:ext cx="486320" cy="1072598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Curved Connector 317"/>
          <p:cNvCxnSpPr>
            <a:stCxn id="160" idx="0"/>
            <a:endCxn id="173" idx="2"/>
          </p:cNvCxnSpPr>
          <p:nvPr/>
        </p:nvCxnSpPr>
        <p:spPr>
          <a:xfrm rot="5400000" flipH="1" flipV="1">
            <a:off x="2442732" y="3747586"/>
            <a:ext cx="1729920" cy="2587729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Curved Connector 320"/>
          <p:cNvCxnSpPr>
            <a:stCxn id="161" idx="6"/>
            <a:endCxn id="162" idx="2"/>
          </p:cNvCxnSpPr>
          <p:nvPr/>
        </p:nvCxnSpPr>
        <p:spPr>
          <a:xfrm>
            <a:off x="2763129" y="6025487"/>
            <a:ext cx="325237" cy="2291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Curved Connector 323"/>
          <p:cNvCxnSpPr>
            <a:stCxn id="162" idx="6"/>
            <a:endCxn id="163" idx="2"/>
          </p:cNvCxnSpPr>
          <p:nvPr/>
        </p:nvCxnSpPr>
        <p:spPr>
          <a:xfrm>
            <a:off x="3361082" y="6027778"/>
            <a:ext cx="340227" cy="12700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Curved Connector 326"/>
          <p:cNvCxnSpPr>
            <a:stCxn id="164" idx="6"/>
            <a:endCxn id="165" idx="2"/>
          </p:cNvCxnSpPr>
          <p:nvPr/>
        </p:nvCxnSpPr>
        <p:spPr>
          <a:xfrm flipV="1">
            <a:off x="4582939" y="6027778"/>
            <a:ext cx="336198" cy="8356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Curved Connector 329"/>
          <p:cNvCxnSpPr>
            <a:stCxn id="171" idx="2"/>
            <a:endCxn id="161" idx="0"/>
          </p:cNvCxnSpPr>
          <p:nvPr/>
        </p:nvCxnSpPr>
        <p:spPr>
          <a:xfrm rot="10800000" flipV="1">
            <a:off x="2626772" y="5420089"/>
            <a:ext cx="459655" cy="469039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Curved Connector 332"/>
          <p:cNvCxnSpPr>
            <a:stCxn id="174" idx="2"/>
            <a:endCxn id="164" idx="1"/>
          </p:cNvCxnSpPr>
          <p:nvPr/>
        </p:nvCxnSpPr>
        <p:spPr>
          <a:xfrm rot="10800000" flipV="1">
            <a:off x="4350162" y="5423502"/>
            <a:ext cx="242817" cy="516212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Curved Connector 337"/>
          <p:cNvCxnSpPr>
            <a:stCxn id="173" idx="3"/>
            <a:endCxn id="172" idx="1"/>
          </p:cNvCxnSpPr>
          <p:nvPr/>
        </p:nvCxnSpPr>
        <p:spPr>
          <a:xfrm rot="16200000" flipH="1">
            <a:off x="4406572" y="4493377"/>
            <a:ext cx="466079" cy="3171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Curved Connector 340"/>
          <p:cNvCxnSpPr>
            <a:stCxn id="172" idx="3"/>
            <a:endCxn id="174" idx="1"/>
          </p:cNvCxnSpPr>
          <p:nvPr/>
        </p:nvCxnSpPr>
        <p:spPr>
          <a:xfrm rot="5400000">
            <a:off x="4422952" y="5108837"/>
            <a:ext cx="428210" cy="8281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 rot="19696442">
            <a:off x="7498340" y="5721377"/>
            <a:ext cx="1035250" cy="627110"/>
          </a:xfrm>
          <a:prstGeom prst="ellipse">
            <a:avLst/>
          </a:prstGeom>
          <a:noFill/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493485" y="1842014"/>
            <a:ext cx="8186057" cy="4339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Step 3: </a:t>
            </a:r>
            <a:r>
              <a:rPr lang="en-US" sz="2000" dirty="0" smtClean="0">
                <a:solidFill>
                  <a:srgbClr val="7030A0"/>
                </a:solidFill>
              </a:rPr>
              <a:t>Contract isolated clusters </a:t>
            </a:r>
            <a:r>
              <a:rPr lang="en-US" sz="2000" dirty="0" smtClean="0">
                <a:solidFill>
                  <a:schemeClr val="tx1"/>
                </a:solidFill>
              </a:rPr>
              <a:t>(from external </a:t>
            </a:r>
            <a:r>
              <a:rPr lang="en-US" sz="2000" dirty="0" err="1" smtClean="0">
                <a:solidFill>
                  <a:schemeClr val="tx1"/>
                </a:solidFill>
              </a:rPr>
              <a:t>pov</a:t>
            </a:r>
            <a:r>
              <a:rPr lang="en-US" sz="2000" dirty="0" smtClean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Compresses </a:t>
            </a:r>
            <a:r>
              <a:rPr lang="en-US" sz="2000" dirty="0">
                <a:solidFill>
                  <a:srgbClr val="FF0000"/>
                </a:solidFill>
              </a:rPr>
              <a:t>long degree-1 paths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 cluster tree.</a:t>
            </a:r>
          </a:p>
          <a:p>
            <a:pPr marL="0" indent="0">
              <a:buFont typeface="Arial" pitchFamily="34" charset="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6"/>
    </mc:Choice>
    <mc:Fallback xmlns="">
      <p:transition spd="slow" advTm="1906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Tree Compression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Oval 157"/>
          <p:cNvSpPr/>
          <p:nvPr/>
        </p:nvSpPr>
        <p:spPr>
          <a:xfrm>
            <a:off x="667082" y="58885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1280025" y="588478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2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1877470" y="590641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3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490413" y="5889129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3088366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5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3701309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6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4310223" y="58997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4919137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8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166" name="Straight Connector 165"/>
          <p:cNvCxnSpPr/>
          <p:nvPr/>
        </p:nvCxnSpPr>
        <p:spPr>
          <a:xfrm flipH="1">
            <a:off x="803440" y="5516510"/>
            <a:ext cx="513160" cy="37206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1276662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224735" y="469051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210997" y="405566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3377764" y="3552775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86426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601557" y="4055667"/>
            <a:ext cx="249024" cy="2416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592978" y="5287144"/>
            <a:ext cx="272716" cy="2727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413020" y="5556448"/>
            <a:ext cx="3363" cy="32833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1413020" y="4896774"/>
            <a:ext cx="84818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335509" y="4297312"/>
            <a:ext cx="13738" cy="393205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2423552" y="3759032"/>
            <a:ext cx="990681" cy="33202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3590319" y="3759032"/>
            <a:ext cx="1047707" cy="33202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437290" y="4896774"/>
            <a:ext cx="78549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509440" y="5516510"/>
            <a:ext cx="504388" cy="38990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2626771" y="5516510"/>
            <a:ext cx="499593" cy="372619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222784" y="5556448"/>
            <a:ext cx="1940" cy="334972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319204" y="5516510"/>
            <a:ext cx="518463" cy="37491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4446581" y="5559860"/>
            <a:ext cx="282755" cy="33991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4729336" y="5559860"/>
            <a:ext cx="326159" cy="33156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8109117" y="573883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675049" y="6027594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180790" y="4587955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453506" y="508898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880587" y="456582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7675049" y="4011900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8109117" y="4429468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7272472" y="353059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89" name="Curved Connector 288"/>
          <p:cNvCxnSpPr/>
          <p:nvPr/>
        </p:nvCxnSpPr>
        <p:spPr>
          <a:xfrm rot="10800000" flipV="1">
            <a:off x="2327132" y="3669769"/>
            <a:ext cx="1042255" cy="382069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Curved Connector 292"/>
          <p:cNvCxnSpPr>
            <a:stCxn id="169" idx="3"/>
            <a:endCxn id="168" idx="1"/>
          </p:cNvCxnSpPr>
          <p:nvPr/>
        </p:nvCxnSpPr>
        <p:spPr>
          <a:xfrm rot="16200000" flipH="1">
            <a:off x="2022345" y="4487045"/>
            <a:ext cx="463981" cy="13738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Curved Connector 296"/>
          <p:cNvCxnSpPr>
            <a:stCxn id="168" idx="2"/>
            <a:endCxn id="167" idx="0"/>
          </p:cNvCxnSpPr>
          <p:nvPr/>
        </p:nvCxnSpPr>
        <p:spPr>
          <a:xfrm rot="10800000" flipV="1">
            <a:off x="1413021" y="4811340"/>
            <a:ext cx="811715" cy="472392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Curved Connector 299"/>
          <p:cNvCxnSpPr>
            <a:stCxn id="167" idx="2"/>
            <a:endCxn id="158" idx="0"/>
          </p:cNvCxnSpPr>
          <p:nvPr/>
        </p:nvCxnSpPr>
        <p:spPr>
          <a:xfrm rot="10800000" flipV="1">
            <a:off x="803440" y="5420090"/>
            <a:ext cx="473222" cy="468486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Curved Connector 303"/>
          <p:cNvCxnSpPr>
            <a:stCxn id="158" idx="6"/>
            <a:endCxn id="159" idx="2"/>
          </p:cNvCxnSpPr>
          <p:nvPr/>
        </p:nvCxnSpPr>
        <p:spPr>
          <a:xfrm flipV="1">
            <a:off x="939798" y="6021144"/>
            <a:ext cx="340227" cy="3790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Curved Connector 306"/>
          <p:cNvCxnSpPr>
            <a:stCxn id="158" idx="4"/>
            <a:endCxn id="160" idx="4"/>
          </p:cNvCxnSpPr>
          <p:nvPr/>
        </p:nvCxnSpPr>
        <p:spPr>
          <a:xfrm rot="16200000" flipH="1">
            <a:off x="1399717" y="5565015"/>
            <a:ext cx="17834" cy="1210388"/>
          </a:xfrm>
          <a:prstGeom prst="curvedConnector3">
            <a:avLst>
              <a:gd name="adj1" fmla="val 1381821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Curved Connector 309"/>
          <p:cNvCxnSpPr>
            <a:stCxn id="160" idx="0"/>
            <a:endCxn id="171" idx="2"/>
          </p:cNvCxnSpPr>
          <p:nvPr/>
        </p:nvCxnSpPr>
        <p:spPr>
          <a:xfrm rot="5400000" flipH="1" flipV="1">
            <a:off x="2306967" y="5126951"/>
            <a:ext cx="486320" cy="1072598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Curved Connector 317"/>
          <p:cNvCxnSpPr>
            <a:stCxn id="160" idx="0"/>
            <a:endCxn id="173" idx="2"/>
          </p:cNvCxnSpPr>
          <p:nvPr/>
        </p:nvCxnSpPr>
        <p:spPr>
          <a:xfrm rot="5400000" flipH="1" flipV="1">
            <a:off x="2442732" y="3747586"/>
            <a:ext cx="1729920" cy="2587729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Curved Connector 320"/>
          <p:cNvCxnSpPr>
            <a:stCxn id="161" idx="6"/>
            <a:endCxn id="162" idx="2"/>
          </p:cNvCxnSpPr>
          <p:nvPr/>
        </p:nvCxnSpPr>
        <p:spPr>
          <a:xfrm>
            <a:off x="2763129" y="6025487"/>
            <a:ext cx="325237" cy="2291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Curved Connector 323"/>
          <p:cNvCxnSpPr>
            <a:stCxn id="162" idx="6"/>
            <a:endCxn id="163" idx="2"/>
          </p:cNvCxnSpPr>
          <p:nvPr/>
        </p:nvCxnSpPr>
        <p:spPr>
          <a:xfrm>
            <a:off x="3361082" y="6027778"/>
            <a:ext cx="340227" cy="12700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Curved Connector 326"/>
          <p:cNvCxnSpPr>
            <a:stCxn id="164" idx="6"/>
            <a:endCxn id="165" idx="2"/>
          </p:cNvCxnSpPr>
          <p:nvPr/>
        </p:nvCxnSpPr>
        <p:spPr>
          <a:xfrm flipV="1">
            <a:off x="4582939" y="6027778"/>
            <a:ext cx="336198" cy="8356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Curved Connector 329"/>
          <p:cNvCxnSpPr>
            <a:stCxn id="171" idx="2"/>
            <a:endCxn id="161" idx="0"/>
          </p:cNvCxnSpPr>
          <p:nvPr/>
        </p:nvCxnSpPr>
        <p:spPr>
          <a:xfrm rot="10800000" flipV="1">
            <a:off x="2626772" y="5420089"/>
            <a:ext cx="459655" cy="469039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Curved Connector 332"/>
          <p:cNvCxnSpPr>
            <a:stCxn id="174" idx="2"/>
            <a:endCxn id="164" idx="1"/>
          </p:cNvCxnSpPr>
          <p:nvPr/>
        </p:nvCxnSpPr>
        <p:spPr>
          <a:xfrm rot="10800000" flipV="1">
            <a:off x="4350162" y="5423502"/>
            <a:ext cx="242817" cy="516212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 rot="19696442">
            <a:off x="7498340" y="5721377"/>
            <a:ext cx="1035250" cy="627110"/>
          </a:xfrm>
          <a:prstGeom prst="ellipse">
            <a:avLst/>
          </a:prstGeom>
          <a:noFill/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174" idx="0"/>
          </p:cNvCxnSpPr>
          <p:nvPr/>
        </p:nvCxnSpPr>
        <p:spPr>
          <a:xfrm flipH="1">
            <a:off x="4729336" y="4297312"/>
            <a:ext cx="8578" cy="98983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552387" y="4537505"/>
            <a:ext cx="102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“long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edge”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Step 3: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Contract isolated clusters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(from external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pov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Compresses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long degree-1 paths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in cluster tree.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Claim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: Tree size becomes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5" y="1842014"/>
                <a:ext cx="8186057" cy="4339772"/>
              </a:xfrm>
              <a:blipFill rotWithShape="0">
                <a:blip r:embed="rId4"/>
                <a:stretch>
                  <a:fillRect l="-819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57"/>
    </mc:Choice>
    <mc:Fallback xmlns="">
      <p:transition spd="slow" advTm="29457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Sketch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01216" y="1707502"/>
                <a:ext cx="6400799" cy="434086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sz="2000" dirty="0" smtClean="0"/>
                  <a:t>Store the tree: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#nodes: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sz="2000" dirty="0" smtClean="0"/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Lengths of long edges: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000" dirty="0" smtClean="0"/>
                  <a:t>bits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 smtClean="0"/>
                  <a:t>For each node, store: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Center label: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 smtClean="0"/>
                  <a:t> bits 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Ingress label: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 smtClean="0"/>
                  <a:t> bits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Approx. displacement: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−2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b="0" dirty="0" smtClean="0"/>
                  <a:t> bits </a:t>
                </a:r>
                <a:r>
                  <a:rPr lang="en-US" sz="1600" b="0" dirty="0" smtClean="0"/>
                  <a:t>(amortized)</a:t>
                </a:r>
                <a:endParaRPr lang="en-US" sz="1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16" y="1707502"/>
                <a:ext cx="6400799" cy="4340868"/>
              </a:xfrm>
              <a:prstGeom prst="rect">
                <a:avLst/>
              </a:prstGeom>
              <a:blipFill rotWithShape="0">
                <a:blip r:embed="rId3"/>
                <a:stretch>
                  <a:fillRect l="-952" b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7463813" y="1712010"/>
            <a:ext cx="1387962" cy="149772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35</a:t>
            </a:fld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7599428" y="1775946"/>
            <a:ext cx="1249320" cy="1298407"/>
            <a:chOff x="6180790" y="3228117"/>
            <a:chExt cx="2868217" cy="3072193"/>
          </a:xfrm>
        </p:grpSpPr>
        <p:sp>
          <p:nvSpPr>
            <p:cNvPr id="69" name="Oval 68"/>
            <p:cNvSpPr/>
            <p:nvPr/>
          </p:nvSpPr>
          <p:spPr>
            <a:xfrm>
              <a:off x="8109117" y="5738836"/>
              <a:ext cx="272716" cy="2727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C00000"/>
                  </a:solidFill>
                </a:rPr>
                <a:t>7</a:t>
              </a:r>
              <a:endParaRPr lang="en-US" sz="800" dirty="0">
                <a:solidFill>
                  <a:srgbClr val="C00000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675049" y="6027594"/>
              <a:ext cx="272716" cy="2727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C00000"/>
                  </a:solidFill>
                </a:rPr>
                <a:t>8</a:t>
              </a:r>
              <a:endParaRPr lang="en-US" sz="800" dirty="0">
                <a:solidFill>
                  <a:srgbClr val="C00000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180790" y="4587955"/>
              <a:ext cx="272716" cy="2727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C00000"/>
                  </a:solidFill>
                </a:rPr>
                <a:t>1</a:t>
              </a:r>
              <a:endParaRPr lang="en-US" sz="800" dirty="0">
                <a:solidFill>
                  <a:srgbClr val="C00000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6453506" y="5088981"/>
              <a:ext cx="272716" cy="2727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C00000"/>
                  </a:solidFill>
                </a:rPr>
                <a:t>2</a:t>
              </a:r>
              <a:endParaRPr lang="en-US" sz="800" dirty="0">
                <a:solidFill>
                  <a:srgbClr val="C00000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6880587" y="4565826"/>
              <a:ext cx="272716" cy="2727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C00000"/>
                  </a:solidFill>
                </a:rPr>
                <a:t>3</a:t>
              </a:r>
              <a:endParaRPr lang="en-US" sz="800" dirty="0">
                <a:solidFill>
                  <a:srgbClr val="C00000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7675049" y="4011900"/>
              <a:ext cx="272716" cy="2727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C00000"/>
                  </a:solidFill>
                </a:rPr>
                <a:t>5</a:t>
              </a:r>
              <a:endParaRPr lang="en-US" sz="800" dirty="0">
                <a:solidFill>
                  <a:srgbClr val="C00000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8109117" y="4429468"/>
              <a:ext cx="272716" cy="2727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C00000"/>
                  </a:solidFill>
                </a:rPr>
                <a:t>6</a:t>
              </a:r>
              <a:endParaRPr lang="en-US" sz="800" dirty="0">
                <a:solidFill>
                  <a:srgbClr val="C00000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7272472" y="3530591"/>
              <a:ext cx="272716" cy="2727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C00000"/>
                  </a:solidFill>
                </a:rPr>
                <a:t>4</a:t>
              </a:r>
              <a:endParaRPr lang="en-US" sz="8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8022313" y="3228117"/>
                  <a:ext cx="1026694" cy="311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2313" y="3228117"/>
                  <a:ext cx="1026694" cy="3115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5841854" y="3946368"/>
            <a:ext cx="3006894" cy="1946254"/>
            <a:chOff x="667082" y="3552775"/>
            <a:chExt cx="4524771" cy="2626351"/>
          </a:xfrm>
        </p:grpSpPr>
        <p:sp>
          <p:nvSpPr>
            <p:cNvPr id="79" name="Oval 78"/>
            <p:cNvSpPr/>
            <p:nvPr/>
          </p:nvSpPr>
          <p:spPr>
            <a:xfrm>
              <a:off x="667082" y="5888576"/>
              <a:ext cx="272716" cy="272716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1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280025" y="5884786"/>
              <a:ext cx="272716" cy="272716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2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877470" y="5906410"/>
              <a:ext cx="272716" cy="272716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3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490413" y="5889129"/>
              <a:ext cx="272716" cy="272716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4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088366" y="5891420"/>
              <a:ext cx="272716" cy="272716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5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701309" y="5891420"/>
              <a:ext cx="272716" cy="272716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6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4310223" y="5899776"/>
              <a:ext cx="272716" cy="272716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7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919137" y="5891420"/>
              <a:ext cx="272716" cy="272716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8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>
              <a:off x="803440" y="5516510"/>
              <a:ext cx="513160" cy="372066"/>
            </a:xfrm>
            <a:prstGeom prst="line">
              <a:avLst/>
            </a:prstGeom>
            <a:ln w="25400">
              <a:solidFill>
                <a:srgbClr val="347E0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1276662" y="5283732"/>
              <a:ext cx="272716" cy="272716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1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2224735" y="4690517"/>
              <a:ext cx="249024" cy="241645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1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2210997" y="4055667"/>
              <a:ext cx="249024" cy="241645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1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3377764" y="3552775"/>
              <a:ext cx="249024" cy="241645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1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086426" y="5283732"/>
              <a:ext cx="272716" cy="272716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4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4601557" y="4055667"/>
              <a:ext cx="249024" cy="241645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7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4592978" y="5287144"/>
              <a:ext cx="272716" cy="272716"/>
            </a:xfrm>
            <a:prstGeom prst="ellipse">
              <a:avLst/>
            </a:prstGeom>
            <a:noFill/>
            <a:ln w="19050">
              <a:solidFill>
                <a:srgbClr val="347E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347E02"/>
                  </a:solidFill>
                </a:rPr>
                <a:t>7</a:t>
              </a:r>
              <a:endParaRPr lang="en-US" dirty="0">
                <a:solidFill>
                  <a:srgbClr val="347E02"/>
                </a:solidFill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1413020" y="5556448"/>
              <a:ext cx="3363" cy="328338"/>
            </a:xfrm>
            <a:prstGeom prst="line">
              <a:avLst/>
            </a:prstGeom>
            <a:ln w="25400">
              <a:solidFill>
                <a:srgbClr val="347E0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1413020" y="4896774"/>
              <a:ext cx="848184" cy="386958"/>
            </a:xfrm>
            <a:prstGeom prst="line">
              <a:avLst/>
            </a:prstGeom>
            <a:ln w="25400">
              <a:solidFill>
                <a:srgbClr val="347E0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2335509" y="4297312"/>
              <a:ext cx="13738" cy="393205"/>
            </a:xfrm>
            <a:prstGeom prst="line">
              <a:avLst/>
            </a:prstGeom>
            <a:ln w="25400">
              <a:solidFill>
                <a:srgbClr val="347E0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2423552" y="3759032"/>
              <a:ext cx="990681" cy="332023"/>
            </a:xfrm>
            <a:prstGeom prst="line">
              <a:avLst/>
            </a:prstGeom>
            <a:ln w="25400">
              <a:solidFill>
                <a:srgbClr val="347E0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590319" y="3759032"/>
              <a:ext cx="1047707" cy="332023"/>
            </a:xfrm>
            <a:prstGeom prst="line">
              <a:avLst/>
            </a:prstGeom>
            <a:ln w="25400">
              <a:solidFill>
                <a:srgbClr val="347E0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2437290" y="4896774"/>
              <a:ext cx="785494" cy="386958"/>
            </a:xfrm>
            <a:prstGeom prst="line">
              <a:avLst/>
            </a:prstGeom>
            <a:ln w="25400">
              <a:solidFill>
                <a:srgbClr val="347E0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509440" y="5516510"/>
              <a:ext cx="504388" cy="389900"/>
            </a:xfrm>
            <a:prstGeom prst="line">
              <a:avLst/>
            </a:prstGeom>
            <a:ln w="25400">
              <a:solidFill>
                <a:srgbClr val="347E0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2626771" y="5516510"/>
              <a:ext cx="499593" cy="372619"/>
            </a:xfrm>
            <a:prstGeom prst="line">
              <a:avLst/>
            </a:prstGeom>
            <a:ln w="25400">
              <a:solidFill>
                <a:srgbClr val="347E0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222784" y="5556448"/>
              <a:ext cx="1940" cy="334972"/>
            </a:xfrm>
            <a:prstGeom prst="line">
              <a:avLst/>
            </a:prstGeom>
            <a:ln w="25400">
              <a:solidFill>
                <a:srgbClr val="347E0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3319204" y="5516510"/>
              <a:ext cx="518463" cy="374910"/>
            </a:xfrm>
            <a:prstGeom prst="line">
              <a:avLst/>
            </a:prstGeom>
            <a:ln w="25400">
              <a:solidFill>
                <a:srgbClr val="347E0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4446581" y="5559860"/>
              <a:ext cx="282755" cy="339916"/>
            </a:xfrm>
            <a:prstGeom prst="line">
              <a:avLst/>
            </a:prstGeom>
            <a:ln w="25400">
              <a:solidFill>
                <a:srgbClr val="347E0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729336" y="5559860"/>
              <a:ext cx="326159" cy="331560"/>
            </a:xfrm>
            <a:prstGeom prst="line">
              <a:avLst/>
            </a:prstGeom>
            <a:ln w="25400">
              <a:solidFill>
                <a:srgbClr val="347E0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urved Connector 160"/>
            <p:cNvCxnSpPr/>
            <p:nvPr/>
          </p:nvCxnSpPr>
          <p:spPr>
            <a:xfrm rot="10800000" flipV="1">
              <a:off x="2327132" y="3669769"/>
              <a:ext cx="1042255" cy="382069"/>
            </a:xfrm>
            <a:prstGeom prst="curvedConnector2">
              <a:avLst/>
            </a:prstGeom>
            <a:ln>
              <a:solidFill>
                <a:srgbClr val="7030A0"/>
              </a:solidFill>
              <a:prstDash val="sysDot"/>
              <a:headEnd w="lg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urved Connector 161"/>
            <p:cNvCxnSpPr/>
            <p:nvPr/>
          </p:nvCxnSpPr>
          <p:spPr>
            <a:xfrm rot="16200000" flipH="1">
              <a:off x="2022345" y="4487045"/>
              <a:ext cx="463981" cy="1373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7030A0"/>
              </a:solidFill>
              <a:prstDash val="sysDot"/>
              <a:headEnd w="lg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urved Connector 162"/>
            <p:cNvCxnSpPr/>
            <p:nvPr/>
          </p:nvCxnSpPr>
          <p:spPr>
            <a:xfrm rot="10800000" flipV="1">
              <a:off x="1413021" y="4811340"/>
              <a:ext cx="811715" cy="472392"/>
            </a:xfrm>
            <a:prstGeom prst="curvedConnector2">
              <a:avLst/>
            </a:prstGeom>
            <a:ln>
              <a:solidFill>
                <a:srgbClr val="7030A0"/>
              </a:solidFill>
              <a:prstDash val="sysDot"/>
              <a:headEnd w="lg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urved Connector 163"/>
            <p:cNvCxnSpPr/>
            <p:nvPr/>
          </p:nvCxnSpPr>
          <p:spPr>
            <a:xfrm rot="10800000" flipV="1">
              <a:off x="803440" y="5420090"/>
              <a:ext cx="473222" cy="468486"/>
            </a:xfrm>
            <a:prstGeom prst="curvedConnector2">
              <a:avLst/>
            </a:prstGeom>
            <a:ln>
              <a:solidFill>
                <a:srgbClr val="7030A0"/>
              </a:solidFill>
              <a:prstDash val="sysDot"/>
              <a:headEnd w="lg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urved Connector 164"/>
            <p:cNvCxnSpPr/>
            <p:nvPr/>
          </p:nvCxnSpPr>
          <p:spPr>
            <a:xfrm flipV="1">
              <a:off x="939798" y="6021144"/>
              <a:ext cx="340227" cy="379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7030A0"/>
              </a:solidFill>
              <a:prstDash val="sysDot"/>
              <a:headEnd w="lg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urved Connector 165"/>
            <p:cNvCxnSpPr/>
            <p:nvPr/>
          </p:nvCxnSpPr>
          <p:spPr>
            <a:xfrm rot="16200000" flipH="1">
              <a:off x="1399717" y="5565015"/>
              <a:ext cx="17834" cy="1210388"/>
            </a:xfrm>
            <a:prstGeom prst="curvedConnector3">
              <a:avLst>
                <a:gd name="adj1" fmla="val 1381821"/>
              </a:avLst>
            </a:prstGeom>
            <a:ln>
              <a:solidFill>
                <a:srgbClr val="7030A0"/>
              </a:solidFill>
              <a:prstDash val="sysDot"/>
              <a:headEnd w="lg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urved Connector 166"/>
            <p:cNvCxnSpPr/>
            <p:nvPr/>
          </p:nvCxnSpPr>
          <p:spPr>
            <a:xfrm rot="5400000" flipH="1" flipV="1">
              <a:off x="2306967" y="5126951"/>
              <a:ext cx="486320" cy="1072598"/>
            </a:xfrm>
            <a:prstGeom prst="curvedConnector2">
              <a:avLst/>
            </a:prstGeom>
            <a:ln>
              <a:solidFill>
                <a:srgbClr val="7030A0"/>
              </a:solidFill>
              <a:prstDash val="sysDot"/>
              <a:headEnd w="lg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urved Connector 167"/>
            <p:cNvCxnSpPr/>
            <p:nvPr/>
          </p:nvCxnSpPr>
          <p:spPr>
            <a:xfrm rot="5400000" flipH="1" flipV="1">
              <a:off x="2442732" y="3747586"/>
              <a:ext cx="1729920" cy="2587729"/>
            </a:xfrm>
            <a:prstGeom prst="curvedConnector2">
              <a:avLst/>
            </a:prstGeom>
            <a:ln>
              <a:solidFill>
                <a:srgbClr val="7030A0"/>
              </a:solidFill>
              <a:prstDash val="sysDot"/>
              <a:headEnd w="lg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urved Connector 168"/>
            <p:cNvCxnSpPr/>
            <p:nvPr/>
          </p:nvCxnSpPr>
          <p:spPr>
            <a:xfrm>
              <a:off x="2763129" y="6025487"/>
              <a:ext cx="325237" cy="229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7030A0"/>
              </a:solidFill>
              <a:prstDash val="sysDot"/>
              <a:headEnd w="lg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urved Connector 169"/>
            <p:cNvCxnSpPr/>
            <p:nvPr/>
          </p:nvCxnSpPr>
          <p:spPr>
            <a:xfrm>
              <a:off x="3361082" y="6027778"/>
              <a:ext cx="340227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7030A0"/>
              </a:solidFill>
              <a:prstDash val="sysDot"/>
              <a:headEnd w="lg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urved Connector 170"/>
            <p:cNvCxnSpPr/>
            <p:nvPr/>
          </p:nvCxnSpPr>
          <p:spPr>
            <a:xfrm flipV="1">
              <a:off x="4582939" y="6027778"/>
              <a:ext cx="336198" cy="83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7030A0"/>
              </a:solidFill>
              <a:prstDash val="sysDot"/>
              <a:headEnd w="lg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urved Connector 171"/>
            <p:cNvCxnSpPr/>
            <p:nvPr/>
          </p:nvCxnSpPr>
          <p:spPr>
            <a:xfrm rot="10800000" flipV="1">
              <a:off x="2626772" y="5420089"/>
              <a:ext cx="459655" cy="469039"/>
            </a:xfrm>
            <a:prstGeom prst="curvedConnector2">
              <a:avLst/>
            </a:prstGeom>
            <a:ln>
              <a:solidFill>
                <a:srgbClr val="7030A0"/>
              </a:solidFill>
              <a:prstDash val="sysDot"/>
              <a:headEnd w="lg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urved Connector 172"/>
            <p:cNvCxnSpPr/>
            <p:nvPr/>
          </p:nvCxnSpPr>
          <p:spPr>
            <a:xfrm rot="10800000" flipV="1">
              <a:off x="4350162" y="5423502"/>
              <a:ext cx="242817" cy="516212"/>
            </a:xfrm>
            <a:prstGeom prst="curvedConnector2">
              <a:avLst/>
            </a:prstGeom>
            <a:ln>
              <a:solidFill>
                <a:srgbClr val="7030A0"/>
              </a:solidFill>
              <a:prstDash val="sysDot"/>
              <a:headEnd w="lg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4729336" y="4297312"/>
              <a:ext cx="8578" cy="989832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183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Estimation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Oval 157"/>
          <p:cNvSpPr/>
          <p:nvPr/>
        </p:nvSpPr>
        <p:spPr>
          <a:xfrm>
            <a:off x="667082" y="58885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1280025" y="588478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2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1877470" y="590641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3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490413" y="5889129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3088366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5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3701309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6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4310223" y="58997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4919137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8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166" name="Straight Connector 165"/>
          <p:cNvCxnSpPr/>
          <p:nvPr/>
        </p:nvCxnSpPr>
        <p:spPr>
          <a:xfrm flipH="1">
            <a:off x="803440" y="5516510"/>
            <a:ext cx="513160" cy="37206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1276662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224735" y="469051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210997" y="405566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3377764" y="3552775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86426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601557" y="405566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592978" y="5287144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413020" y="5556448"/>
            <a:ext cx="3363" cy="32833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1413020" y="4896774"/>
            <a:ext cx="84818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335509" y="4297312"/>
            <a:ext cx="13738" cy="393205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2423552" y="3759032"/>
            <a:ext cx="990681" cy="33202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3590319" y="3759032"/>
            <a:ext cx="1047707" cy="33202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437290" y="4896774"/>
            <a:ext cx="78549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509440" y="5516510"/>
            <a:ext cx="504388" cy="38990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2626771" y="5516510"/>
            <a:ext cx="499593" cy="372619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222784" y="5556448"/>
            <a:ext cx="1940" cy="334972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319204" y="5516510"/>
            <a:ext cx="518463" cy="37491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4446581" y="5559860"/>
            <a:ext cx="282755" cy="33991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4729336" y="5559860"/>
            <a:ext cx="326159" cy="33156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8109117" y="573883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675049" y="6027594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180790" y="4587955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453506" y="508898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880587" y="456582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7675049" y="4011900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8109117" y="4429468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7272472" y="353059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89" name="Curved Connector 288"/>
          <p:cNvCxnSpPr/>
          <p:nvPr/>
        </p:nvCxnSpPr>
        <p:spPr>
          <a:xfrm rot="10800000" flipV="1">
            <a:off x="2327132" y="3669769"/>
            <a:ext cx="1042255" cy="382069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Curved Connector 292"/>
          <p:cNvCxnSpPr>
            <a:stCxn id="169" idx="3"/>
            <a:endCxn id="168" idx="1"/>
          </p:cNvCxnSpPr>
          <p:nvPr/>
        </p:nvCxnSpPr>
        <p:spPr>
          <a:xfrm rot="16200000" flipH="1">
            <a:off x="2022345" y="4487045"/>
            <a:ext cx="463981" cy="13738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Curved Connector 296"/>
          <p:cNvCxnSpPr>
            <a:stCxn id="168" idx="2"/>
            <a:endCxn id="167" idx="0"/>
          </p:cNvCxnSpPr>
          <p:nvPr/>
        </p:nvCxnSpPr>
        <p:spPr>
          <a:xfrm rot="10800000" flipV="1">
            <a:off x="1413021" y="4811340"/>
            <a:ext cx="811715" cy="472392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Curved Connector 299"/>
          <p:cNvCxnSpPr>
            <a:stCxn id="167" idx="2"/>
            <a:endCxn id="158" idx="0"/>
          </p:cNvCxnSpPr>
          <p:nvPr/>
        </p:nvCxnSpPr>
        <p:spPr>
          <a:xfrm rot="10800000" flipV="1">
            <a:off x="803440" y="5420090"/>
            <a:ext cx="473222" cy="468486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Curved Connector 303"/>
          <p:cNvCxnSpPr>
            <a:stCxn id="158" idx="6"/>
            <a:endCxn id="159" idx="2"/>
          </p:cNvCxnSpPr>
          <p:nvPr/>
        </p:nvCxnSpPr>
        <p:spPr>
          <a:xfrm flipV="1">
            <a:off x="939798" y="6021144"/>
            <a:ext cx="340227" cy="3790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Curved Connector 306"/>
          <p:cNvCxnSpPr>
            <a:stCxn id="158" idx="4"/>
            <a:endCxn id="160" idx="4"/>
          </p:cNvCxnSpPr>
          <p:nvPr/>
        </p:nvCxnSpPr>
        <p:spPr>
          <a:xfrm rot="16200000" flipH="1">
            <a:off x="1399717" y="5565015"/>
            <a:ext cx="17834" cy="1210388"/>
          </a:xfrm>
          <a:prstGeom prst="curvedConnector3">
            <a:avLst>
              <a:gd name="adj1" fmla="val 1381821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Curved Connector 309"/>
          <p:cNvCxnSpPr>
            <a:stCxn id="160" idx="0"/>
            <a:endCxn id="171" idx="2"/>
          </p:cNvCxnSpPr>
          <p:nvPr/>
        </p:nvCxnSpPr>
        <p:spPr>
          <a:xfrm rot="5400000" flipH="1" flipV="1">
            <a:off x="2306967" y="5126951"/>
            <a:ext cx="486320" cy="1072598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Curved Connector 317"/>
          <p:cNvCxnSpPr>
            <a:stCxn id="160" idx="0"/>
            <a:endCxn id="173" idx="2"/>
          </p:cNvCxnSpPr>
          <p:nvPr/>
        </p:nvCxnSpPr>
        <p:spPr>
          <a:xfrm rot="5400000" flipH="1" flipV="1">
            <a:off x="2442732" y="3747586"/>
            <a:ext cx="1729920" cy="2587729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Curved Connector 320"/>
          <p:cNvCxnSpPr>
            <a:stCxn id="161" idx="6"/>
            <a:endCxn id="162" idx="2"/>
          </p:cNvCxnSpPr>
          <p:nvPr/>
        </p:nvCxnSpPr>
        <p:spPr>
          <a:xfrm>
            <a:off x="2763129" y="6025487"/>
            <a:ext cx="325237" cy="2291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Curved Connector 323"/>
          <p:cNvCxnSpPr>
            <a:stCxn id="162" idx="6"/>
            <a:endCxn id="163" idx="2"/>
          </p:cNvCxnSpPr>
          <p:nvPr/>
        </p:nvCxnSpPr>
        <p:spPr>
          <a:xfrm>
            <a:off x="3361082" y="6027778"/>
            <a:ext cx="340227" cy="12700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Curved Connector 326"/>
          <p:cNvCxnSpPr>
            <a:stCxn id="164" idx="6"/>
            <a:endCxn id="165" idx="2"/>
          </p:cNvCxnSpPr>
          <p:nvPr/>
        </p:nvCxnSpPr>
        <p:spPr>
          <a:xfrm flipV="1">
            <a:off x="4582939" y="6027778"/>
            <a:ext cx="336198" cy="8356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Curved Connector 329"/>
          <p:cNvCxnSpPr>
            <a:stCxn id="171" idx="2"/>
            <a:endCxn id="161" idx="0"/>
          </p:cNvCxnSpPr>
          <p:nvPr/>
        </p:nvCxnSpPr>
        <p:spPr>
          <a:xfrm rot="10800000" flipV="1">
            <a:off x="2626772" y="5420089"/>
            <a:ext cx="459655" cy="469039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Curved Connector 332"/>
          <p:cNvCxnSpPr>
            <a:stCxn id="174" idx="2"/>
            <a:endCxn id="164" idx="1"/>
          </p:cNvCxnSpPr>
          <p:nvPr/>
        </p:nvCxnSpPr>
        <p:spPr>
          <a:xfrm rot="10800000" flipV="1">
            <a:off x="4350162" y="5423502"/>
            <a:ext cx="242817" cy="516212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174" idx="0"/>
          </p:cNvCxnSpPr>
          <p:nvPr/>
        </p:nvCxnSpPr>
        <p:spPr>
          <a:xfrm flipH="1">
            <a:off x="4729336" y="4297312"/>
            <a:ext cx="8578" cy="98983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ontent Placeholder 2"/>
          <p:cNvSpPr txBox="1">
            <a:spLocks/>
          </p:cNvSpPr>
          <p:nvPr/>
        </p:nvSpPr>
        <p:spPr>
          <a:xfrm>
            <a:off x="493485" y="1842014"/>
            <a:ext cx="8186057" cy="4339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Given a pair of point labels,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Compute best </a:t>
            </a:r>
            <a:r>
              <a:rPr lang="en-US" sz="2000" dirty="0" smtClean="0">
                <a:solidFill>
                  <a:srgbClr val="7030A0"/>
                </a:solidFill>
              </a:rPr>
              <a:t>surrogates</a:t>
            </a:r>
            <a:r>
              <a:rPr lang="en-US" sz="2000" dirty="0" smtClean="0">
                <a:solidFill>
                  <a:schemeClr val="tx1"/>
                </a:solidFill>
              </a:rPr>
              <a:t> available in sketch.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Return distance between them.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4"/>
    </mc:Choice>
    <mc:Fallback xmlns="">
      <p:transition spd="slow" advTm="13264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Estimation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Oval 157"/>
          <p:cNvSpPr/>
          <p:nvPr/>
        </p:nvSpPr>
        <p:spPr>
          <a:xfrm>
            <a:off x="667082" y="5888576"/>
            <a:ext cx="272716" cy="2727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1280025" y="5884786"/>
            <a:ext cx="272716" cy="272716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1877470" y="590641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3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490413" y="5889129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3088366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5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3701309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6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4310223" y="58997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4919137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8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166" name="Straight Connector 165"/>
          <p:cNvCxnSpPr/>
          <p:nvPr/>
        </p:nvCxnSpPr>
        <p:spPr>
          <a:xfrm flipH="1">
            <a:off x="803440" y="5516510"/>
            <a:ext cx="513160" cy="37206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1276662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224735" y="469051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210997" y="405566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3377764" y="3552775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86426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601557" y="4055667"/>
            <a:ext cx="249024" cy="24164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7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592978" y="5287144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413020" y="5556448"/>
            <a:ext cx="3363" cy="32833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1413020" y="4896774"/>
            <a:ext cx="84818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335509" y="4297312"/>
            <a:ext cx="13738" cy="393205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2423552" y="3759032"/>
            <a:ext cx="990681" cy="33202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3590319" y="3759032"/>
            <a:ext cx="1047707" cy="33202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437290" y="4896774"/>
            <a:ext cx="78549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509440" y="5516510"/>
            <a:ext cx="504388" cy="38990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2626771" y="5516510"/>
            <a:ext cx="499593" cy="372619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222784" y="5556448"/>
            <a:ext cx="1940" cy="334972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319204" y="5516510"/>
            <a:ext cx="518463" cy="37491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4446581" y="5559860"/>
            <a:ext cx="282755" cy="33991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4729336" y="5559860"/>
            <a:ext cx="326159" cy="33156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8109117" y="573883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675049" y="6027594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180790" y="4587955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453506" y="508898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880587" y="456582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7675049" y="4011900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8109117" y="4429468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7272472" y="353059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04" name="Curved Connector 303"/>
          <p:cNvCxnSpPr>
            <a:stCxn id="158" idx="6"/>
            <a:endCxn id="159" idx="2"/>
          </p:cNvCxnSpPr>
          <p:nvPr/>
        </p:nvCxnSpPr>
        <p:spPr>
          <a:xfrm flipV="1">
            <a:off x="939798" y="6021144"/>
            <a:ext cx="340227" cy="3790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Curved Connector 306"/>
          <p:cNvCxnSpPr>
            <a:stCxn id="158" idx="4"/>
            <a:endCxn id="160" idx="4"/>
          </p:cNvCxnSpPr>
          <p:nvPr/>
        </p:nvCxnSpPr>
        <p:spPr>
          <a:xfrm rot="16200000" flipH="1">
            <a:off x="1399717" y="5565015"/>
            <a:ext cx="17834" cy="1210388"/>
          </a:xfrm>
          <a:prstGeom prst="curvedConnector3">
            <a:avLst>
              <a:gd name="adj1" fmla="val 1381821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Curved Connector 317"/>
          <p:cNvCxnSpPr>
            <a:stCxn id="160" idx="0"/>
            <a:endCxn id="173" idx="2"/>
          </p:cNvCxnSpPr>
          <p:nvPr/>
        </p:nvCxnSpPr>
        <p:spPr>
          <a:xfrm rot="5400000" flipH="1" flipV="1">
            <a:off x="2442732" y="3747586"/>
            <a:ext cx="1729920" cy="2587729"/>
          </a:xfrm>
          <a:prstGeom prst="curvedConnector2">
            <a:avLst/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174" idx="0"/>
          </p:cNvCxnSpPr>
          <p:nvPr/>
        </p:nvCxnSpPr>
        <p:spPr>
          <a:xfrm flipH="1">
            <a:off x="4729336" y="4297312"/>
            <a:ext cx="8578" cy="98983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53506" y="2589570"/>
            <a:ext cx="1791969" cy="430887"/>
          </a:xfrm>
          <a:prstGeom prst="rect">
            <a:avLst/>
          </a:prstGeom>
          <a:solidFill>
            <a:srgbClr val="E3EBF8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2060"/>
                </a:solidFill>
              </a:rPr>
              <a:t>Dist</a:t>
            </a:r>
            <a:r>
              <a:rPr lang="en-US" sz="2200" b="1" dirty="0" smtClean="0">
                <a:solidFill>
                  <a:srgbClr val="002060"/>
                </a:solidFill>
              </a:rPr>
              <a:t>(2,8) = ?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41395" y="5601591"/>
            <a:ext cx="272716" cy="272716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963515" y="5283732"/>
            <a:ext cx="249024" cy="241645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7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59" name="Straight Connector 58"/>
          <p:cNvCxnSpPr>
            <a:stCxn id="56" idx="0"/>
            <a:endCxn id="197" idx="3"/>
          </p:cNvCxnSpPr>
          <p:nvPr/>
        </p:nvCxnSpPr>
        <p:spPr>
          <a:xfrm flipV="1">
            <a:off x="6377753" y="5321759"/>
            <a:ext cx="115691" cy="279832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7" idx="4"/>
            <a:endCxn id="194" idx="0"/>
          </p:cNvCxnSpPr>
          <p:nvPr/>
        </p:nvCxnSpPr>
        <p:spPr>
          <a:xfrm>
            <a:off x="8088027" y="5525377"/>
            <a:ext cx="157448" cy="213459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6" idx="6"/>
            <a:endCxn id="57" idx="2"/>
          </p:cNvCxnSpPr>
          <p:nvPr/>
        </p:nvCxnSpPr>
        <p:spPr>
          <a:xfrm flipV="1">
            <a:off x="6514111" y="5404555"/>
            <a:ext cx="1449404" cy="333394"/>
          </a:xfrm>
          <a:prstGeom prst="straightConnector1">
            <a:avLst/>
          </a:prstGeom>
          <a:ln>
            <a:solidFill>
              <a:srgbClr val="7030A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/>
          <p:cNvSpPr txBox="1">
            <a:spLocks/>
          </p:cNvSpPr>
          <p:nvPr/>
        </p:nvSpPr>
        <p:spPr>
          <a:xfrm>
            <a:off x="493485" y="1842014"/>
            <a:ext cx="8186057" cy="4339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Given a pair of point labels,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Compute best </a:t>
            </a:r>
            <a:r>
              <a:rPr lang="en-US" sz="2000" dirty="0" smtClean="0">
                <a:solidFill>
                  <a:srgbClr val="7030A0"/>
                </a:solidFill>
              </a:rPr>
              <a:t>surrogates</a:t>
            </a:r>
            <a:r>
              <a:rPr lang="en-US" sz="2000" dirty="0" smtClean="0">
                <a:solidFill>
                  <a:schemeClr val="tx1"/>
                </a:solidFill>
              </a:rPr>
              <a:t> available in sketch.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Return distance between them.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78"/>
    </mc:Choice>
    <mc:Fallback xmlns="">
      <p:transition spd="slow" advTm="21378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Estimation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13" y="3228117"/>
                <a:ext cx="1026694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Oval 157"/>
          <p:cNvSpPr/>
          <p:nvPr/>
        </p:nvSpPr>
        <p:spPr>
          <a:xfrm>
            <a:off x="667082" y="588857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1280025" y="5884786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2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1877470" y="590641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3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490413" y="5889129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3088366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5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3701309" y="5891420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6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4310223" y="5899776"/>
            <a:ext cx="272716" cy="2727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4919137" y="5891420"/>
            <a:ext cx="272716" cy="272716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8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66" name="Straight Connector 165"/>
          <p:cNvCxnSpPr/>
          <p:nvPr/>
        </p:nvCxnSpPr>
        <p:spPr>
          <a:xfrm flipH="1">
            <a:off x="803440" y="5516510"/>
            <a:ext cx="513160" cy="37206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1276662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224735" y="469051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210997" y="405566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3377764" y="3552775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1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86426" y="5283732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4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601557" y="4055667"/>
            <a:ext cx="249024" cy="241645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592978" y="5287144"/>
            <a:ext cx="272716" cy="272716"/>
          </a:xfrm>
          <a:prstGeom prst="ellipse">
            <a:avLst/>
          </a:prstGeom>
          <a:noFill/>
          <a:ln w="19050">
            <a:solidFill>
              <a:srgbClr val="347E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47E02"/>
                </a:solidFill>
              </a:rPr>
              <a:t>7</a:t>
            </a:r>
            <a:endParaRPr lang="en-US" dirty="0">
              <a:solidFill>
                <a:srgbClr val="347E02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413020" y="5556448"/>
            <a:ext cx="3363" cy="32833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1413020" y="4896774"/>
            <a:ext cx="84818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335509" y="4297312"/>
            <a:ext cx="13738" cy="393205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2423552" y="3759032"/>
            <a:ext cx="990681" cy="33202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3590319" y="3759032"/>
            <a:ext cx="1047707" cy="332023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437290" y="4896774"/>
            <a:ext cx="785494" cy="386958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509440" y="5516510"/>
            <a:ext cx="504388" cy="38990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2626771" y="5516510"/>
            <a:ext cx="499593" cy="372619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222784" y="5556448"/>
            <a:ext cx="1940" cy="334972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319204" y="5516510"/>
            <a:ext cx="518463" cy="37491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4446581" y="5559860"/>
            <a:ext cx="282755" cy="339916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4729336" y="5559860"/>
            <a:ext cx="326159" cy="331560"/>
          </a:xfrm>
          <a:prstGeom prst="line">
            <a:avLst/>
          </a:prstGeom>
          <a:ln w="25400">
            <a:solidFill>
              <a:srgbClr val="347E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8109117" y="573883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675049" y="6027594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180790" y="4587955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453506" y="508898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880587" y="4565826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7675049" y="4011900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8109117" y="4429468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7272472" y="3530591"/>
            <a:ext cx="272716" cy="2727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27" name="Curved Connector 326"/>
          <p:cNvCxnSpPr>
            <a:stCxn id="164" idx="6"/>
            <a:endCxn id="165" idx="2"/>
          </p:cNvCxnSpPr>
          <p:nvPr/>
        </p:nvCxnSpPr>
        <p:spPr>
          <a:xfrm flipV="1">
            <a:off x="4582939" y="6027778"/>
            <a:ext cx="336198" cy="8356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ot"/>
            <a:headEnd w="lg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174" idx="0"/>
          </p:cNvCxnSpPr>
          <p:nvPr/>
        </p:nvCxnSpPr>
        <p:spPr>
          <a:xfrm flipH="1">
            <a:off x="4729336" y="4297312"/>
            <a:ext cx="8578" cy="98983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53506" y="2589570"/>
            <a:ext cx="1791969" cy="430887"/>
          </a:xfrm>
          <a:prstGeom prst="rect">
            <a:avLst/>
          </a:prstGeom>
          <a:solidFill>
            <a:srgbClr val="E3EBF8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2060"/>
                </a:solidFill>
              </a:rPr>
              <a:t>Dist</a:t>
            </a:r>
            <a:r>
              <a:rPr lang="en-US" sz="2200" b="1" dirty="0" smtClean="0">
                <a:solidFill>
                  <a:srgbClr val="002060"/>
                </a:solidFill>
              </a:rPr>
              <a:t>(7,8) = ?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429138" y="5738836"/>
            <a:ext cx="272716" cy="272716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8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119904" y="5758460"/>
            <a:ext cx="249024" cy="241645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7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7712641" y="5875194"/>
            <a:ext cx="407263" cy="4089"/>
          </a:xfrm>
          <a:prstGeom prst="straightConnector1">
            <a:avLst/>
          </a:prstGeom>
          <a:ln>
            <a:solidFill>
              <a:srgbClr val="7030A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7661916" y="5971614"/>
            <a:ext cx="53071" cy="95918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/>
          <p:cNvSpPr txBox="1">
            <a:spLocks/>
          </p:cNvSpPr>
          <p:nvPr/>
        </p:nvSpPr>
        <p:spPr>
          <a:xfrm>
            <a:off x="493485" y="1842014"/>
            <a:ext cx="8186057" cy="4339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Given a pair of point labels,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Compute best </a:t>
            </a:r>
            <a:r>
              <a:rPr lang="en-US" sz="2000" dirty="0" smtClean="0">
                <a:solidFill>
                  <a:srgbClr val="7030A0"/>
                </a:solidFill>
              </a:rPr>
              <a:t>surrogates</a:t>
            </a:r>
            <a:r>
              <a:rPr lang="en-US" sz="2000" dirty="0" smtClean="0">
                <a:solidFill>
                  <a:schemeClr val="tx1"/>
                </a:solidFill>
              </a:rPr>
              <a:t> available in sketch.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Return distance between them.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0"/>
    </mc:Choice>
    <mc:Fallback xmlns="">
      <p:transition spd="slow" advTm="1327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6431796" y="4606161"/>
            <a:ext cx="2216634" cy="1569660"/>
          </a:xfrm>
          <a:prstGeom prst="foldedCorner">
            <a:avLst/>
          </a:prstGeom>
          <a:solidFill>
            <a:srgbClr val="E3EBF8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Subsequent Extensions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318" y="1858803"/>
                <a:ext cx="7345363" cy="431701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Recover </a:t>
                </a:r>
                <a:r>
                  <a:rPr lang="en-US" dirty="0">
                    <a:solidFill>
                      <a:srgbClr val="7030A0"/>
                    </a:solidFill>
                  </a:rPr>
                  <a:t>low-dimensional embedding</a:t>
                </a:r>
                <a:r>
                  <a:rPr lang="en-US" dirty="0"/>
                  <a:t> </a:t>
                </a:r>
              </a:p>
              <a:p>
                <a:r>
                  <a:rPr lang="en-US" dirty="0" smtClean="0"/>
                  <a:t>Approximate nearest neighbor of a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new query point</a:t>
                </a:r>
              </a:p>
              <a:p>
                <a:r>
                  <a:rPr lang="en-US" dirty="0" smtClean="0"/>
                  <a:t>Estimate all distances from a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new query point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Open problem: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gap for Euclidean metrics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400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Φ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400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Φ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18" y="1858803"/>
                <a:ext cx="7345363" cy="4317017"/>
              </a:xfrm>
              <a:blipFill rotWithShape="0">
                <a:blip r:embed="rId3"/>
                <a:stretch>
                  <a:fillRect l="-1163" t="-1130" b="-1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524786" y="4692424"/>
            <a:ext cx="2030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Thank you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2"/>
    </mc:Choice>
    <mc:Fallback xmlns="">
      <p:transition spd="slow" advTm="517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Dimension Reduction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6" y="1708879"/>
                <a:ext cx="8186057" cy="469192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For Euclidean metrics, dimension is reducible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</a:p>
              <a:p>
                <a:pPr marL="350838" lvl="1" indent="0">
                  <a:lnSpc>
                    <a:spcPct val="150000"/>
                  </a:lnSpc>
                  <a:buNone/>
                </a:pPr>
                <a:r>
                  <a:rPr lang="en-US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[Johnson-Lindenstrauss’84]</a:t>
                </a:r>
              </a:p>
              <a:p>
                <a:r>
                  <a:rPr lang="en-US" sz="2000" b="1" dirty="0" smtClean="0"/>
                  <a:t>Resulting sketch size: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 smtClean="0"/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numbers</a:t>
                </a:r>
                <a:endParaRPr lang="en-US" sz="2000" b="1" dirty="0" smtClean="0"/>
              </a:p>
              <a:p>
                <a:r>
                  <a:rPr lang="en-US" sz="2000" dirty="0" smtClean="0"/>
                  <a:t>How many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bits</a:t>
                </a:r>
                <a:r>
                  <a:rPr lang="en-US" sz="2000" dirty="0" smtClean="0"/>
                  <a:t>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 smtClean="0"/>
                  <a:t>Depends on </a:t>
                </a:r>
                <a:r>
                  <a:rPr lang="en-US" sz="2000" dirty="0" err="1" smtClean="0"/>
                  <a:t>numerics</a:t>
                </a:r>
                <a:r>
                  <a:rPr lang="en-US" sz="2000" dirty="0" smtClean="0"/>
                  <a:t> of input metric 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(has to!)</a:t>
                </a:r>
              </a:p>
              <a:p>
                <a:pPr lvl="1"/>
                <a:r>
                  <a:rPr lang="en-US" sz="2000" dirty="0"/>
                  <a:t>The </a:t>
                </a:r>
                <a:r>
                  <a:rPr lang="en-US" sz="2000" b="1" dirty="0"/>
                  <a:t>spread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𝑋</m:t>
                    </m:r>
                    <m:r>
                      <a:rPr lang="en-US" sz="2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𝐷</m:t>
                    </m:r>
                    <m:r>
                      <a:rPr lang="en-US" sz="2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/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We get (essentially):</a:t>
                </a:r>
                <a:endParaRPr lang="en-US" sz="800" dirty="0" smtClean="0"/>
              </a:p>
              <a:p>
                <a:pPr marL="350838" lvl="1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Φ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b="1" dirty="0" smtClean="0"/>
                  <a:t>bits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6" y="1708879"/>
                <a:ext cx="8186057" cy="4691921"/>
              </a:xfrm>
              <a:blipFill rotWithShape="0">
                <a:blip r:embed="rId2"/>
                <a:stretch>
                  <a:fillRect l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42"/>
    </mc:Choice>
    <mc:Fallback xmlns="">
      <p:transition spd="slow" advTm="2554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Is JL Optimal?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6" y="1843314"/>
                <a:ext cx="8186057" cy="433977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For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dimension reduction</a:t>
                </a:r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</a:t>
                </a:r>
                <a:r>
                  <a:rPr lang="en-US" sz="2000" b="1" dirty="0" smtClean="0"/>
                  <a:t>Yes</a:t>
                </a:r>
                <a:r>
                  <a:rPr lang="en-US" sz="2000" dirty="0" smtClean="0"/>
                  <a:t> </a:t>
                </a:r>
                <a:r>
                  <a:rPr lang="en-US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[Larsen-Nelson’16]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Previously: </a:t>
                </a:r>
                <a:r>
                  <a:rPr lang="en-US" sz="2000" b="1" dirty="0" smtClean="0"/>
                  <a:t>Almost</a:t>
                </a:r>
                <a:r>
                  <a:rPr lang="en-US" sz="2000" dirty="0" smtClean="0"/>
                  <a:t> - up to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log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⁡(1/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𝜖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smtClean="0"/>
                  <a:t>factor </a:t>
                </a:r>
                <a:r>
                  <a:rPr lang="en-US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[Alon’03]</a:t>
                </a:r>
              </a:p>
              <a:p>
                <a:pPr marL="0" indent="0">
                  <a:buNone/>
                </a:pPr>
                <a:endParaRPr lang="en-US" sz="800" dirty="0" smtClean="0">
                  <a:solidFill>
                    <a:schemeClr val="accent6"/>
                  </a:solidFill>
                </a:endParaRPr>
              </a:p>
              <a:p>
                <a:r>
                  <a:rPr lang="en-US" sz="2000" dirty="0" smtClean="0"/>
                  <a:t>For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metric sketching</a:t>
                </a:r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	No </a:t>
                </a:r>
                <a:r>
                  <a:rPr lang="en-US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[this work]</a:t>
                </a:r>
                <a:endParaRPr lang="en-US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6" y="1843314"/>
                <a:ext cx="8186057" cy="4339772"/>
              </a:xfrm>
              <a:blipFill rotWithShape="0">
                <a:blip r:embed="rId2"/>
                <a:stretch>
                  <a:fillRect l="-670" t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55"/>
    </mc:Choice>
    <mc:Fallback xmlns="">
      <p:transition spd="slow" advTm="2165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Results: Euclidean Metrics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6" y="1843314"/>
                <a:ext cx="8186057" cy="433977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Theorem</a:t>
                </a:r>
                <a:r>
                  <a:rPr lang="en-US" sz="2000" dirty="0" smtClean="0"/>
                  <a:t>: For Euclidean metrics,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−2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000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000" b="0" i="1" dirty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Φ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000" dirty="0" smtClean="0"/>
                  <a:t> bits.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7030A0"/>
                        </a:solidFill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−2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Φ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bits.  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(tight up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1/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𝜖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Compare with: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−2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Φ</m:t>
                            </m:r>
                          </m:e>
                        </m:d>
                      </m:e>
                    </m:func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(by JL)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7030A0"/>
                        </a:solidFill>
                        <a:latin typeface="Cambria Math" charset="0"/>
                      </a:rPr>
                      <m:t>Φ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𝑝𝑜𝑙𝑦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𝜖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7030A0"/>
                        </a:solidFill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vs.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bits per point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Same upper and lower bounds </a:t>
                </a: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metrics.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6" y="1843314"/>
                <a:ext cx="8186057" cy="4339772"/>
              </a:xfrm>
              <a:blipFill rotWithShape="0">
                <a:blip r:embed="rId2"/>
                <a:stretch>
                  <a:fillRect l="-670"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1"/>
    </mc:Choice>
    <mc:Fallback xmlns="">
      <p:transition spd="slow" advTm="407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Running Times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6" y="1843314"/>
                <a:ext cx="8186057" cy="433977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Theorem</a:t>
                </a:r>
                <a:r>
                  <a:rPr lang="en-US" sz="2000" dirty="0" smtClean="0"/>
                  <a:t>: For Euclidean metrics,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−2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000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000" b="0" i="1" dirty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Φ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000" dirty="0" smtClean="0"/>
                  <a:t> bits.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/>
                  <a:t>Construction time: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1+</m:t>
                            </m:r>
                            <m: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−2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 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000" dirty="0" smtClean="0"/>
                  <a:t>    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(by LSH)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/>
                  <a:t>Estimation time: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−2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6" y="1843314"/>
                <a:ext cx="8186057" cy="4339772"/>
              </a:xfrm>
              <a:blipFill rotWithShape="0">
                <a:blip r:embed="rId2"/>
                <a:stretch>
                  <a:fillRect l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81"/>
    </mc:Choice>
    <mc:Fallback xmlns="">
      <p:transition spd="slow" advTm="2038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Results: Arbitrary Metrics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6" y="1708879"/>
                <a:ext cx="8186057" cy="492439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Theorem</a:t>
                </a:r>
                <a:r>
                  <a:rPr lang="en-US" sz="2000" dirty="0" smtClean="0"/>
                  <a:t>: For arbitrary metrics,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Φ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000" dirty="0" smtClean="0"/>
                  <a:t> bits.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7030A0"/>
                        </a:solidFill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Φ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     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(tight)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Compare with: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Φ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000" dirty="0" smtClean="0"/>
                  <a:t> (naïve rounding)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7030A0"/>
                        </a:solidFill>
                        <a:latin typeface="Cambria Math" charset="0"/>
                      </a:rPr>
                      <m:t>Φ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𝑝𝑜𝑙𝑦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𝜖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7030A0"/>
                        </a:solidFill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bits per point.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Same algorithm)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6" y="1708879"/>
                <a:ext cx="8186057" cy="4924396"/>
              </a:xfrm>
              <a:blipFill rotWithShape="0">
                <a:blip r:embed="rId2"/>
                <a:stretch>
                  <a:fillRect l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5"/>
    </mc:Choice>
    <mc:Fallback xmlns="">
      <p:transition spd="slow" advTm="2589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Related Work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61674210"/>
                  </p:ext>
                </p:extLst>
              </p:nvPr>
            </p:nvGraphicFramePr>
            <p:xfrm>
              <a:off x="299803" y="2228910"/>
              <a:ext cx="8514413" cy="3306398"/>
            </p:xfrm>
            <a:graphic>
              <a:graphicData uri="http://schemas.openxmlformats.org/drawingml/2006/table">
                <a:tbl>
                  <a:tblPr bandRow="1">
                    <a:tableStyleId>{5DA37D80-6434-44D0-A028-1B22A696006F}</a:tableStyleId>
                  </a:tblPr>
                  <a:tblGrid>
                    <a:gridCol w="4107305"/>
                    <a:gridCol w="4407108"/>
                  </a:tblGrid>
                  <a:tr h="611333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JL (essentially)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−2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𝑛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</a:tr>
                  <a:tr h="682446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[Kushilevitz-Ostrovsky-Rabani’98]</a:t>
                          </a:r>
                        </a:p>
                        <a:p>
                          <a:r>
                            <a:rPr lang="en-US" sz="180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[Alon-Klartag’16]</a:t>
                          </a:r>
                          <a:endParaRPr 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00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sz="200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00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−2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00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200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Φ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7030A0"/>
                              </a:solidFill>
                            </a:rPr>
                            <a:t>) </a:t>
                          </a:r>
                          <a:endParaRPr lang="en-US" sz="20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670873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[Molinaro-Woodruff-Yaroslavtsev’13]</a:t>
                          </a:r>
                          <a:endParaRPr 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0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sz="20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en-US" sz="20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200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charset="0"/>
                                              </a:rPr>
                                              <m:t>Φ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rgbClr val="7030A0"/>
                            </a:solidFill>
                          </a:endParaRPr>
                        </a:p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But in a different communication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</a:rPr>
                            <a:t> model</a:t>
                          </a:r>
                        </a:p>
                      </a:txBody>
                      <a:tcPr anchor="ctr"/>
                    </a:tc>
                  </a:tr>
                  <a:tr h="670873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This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0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0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𝑛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𝜖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  <m:r>
                                        <a:rPr lang="en-US" sz="2000" b="0" i="0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sz="200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dirty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000" i="1" dirty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i="1" dirty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i="1" dirty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charset="0"/>
                                                </a:rPr>
                                                <m:t>𝜖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lang="en-US" sz="20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20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Φ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</a:tr>
                  <a:tr h="670873">
                    <a:tc vMerge="1"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0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0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𝑛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𝜖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  <m:r>
                                        <a:rPr lang="en-US" sz="2000" b="0" i="0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0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lang="en-US" sz="20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20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Φ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61674210"/>
                  </p:ext>
                </p:extLst>
              </p:nvPr>
            </p:nvGraphicFramePr>
            <p:xfrm>
              <a:off x="299803" y="2228910"/>
              <a:ext cx="8514413" cy="3306398"/>
            </p:xfrm>
            <a:graphic>
              <a:graphicData uri="http://schemas.openxmlformats.org/drawingml/2006/table">
                <a:tbl>
                  <a:tblPr bandRow="1">
                    <a:tableStyleId>{5DA37D80-6434-44D0-A028-1B22A696006F}</a:tableStyleId>
                  </a:tblPr>
                  <a:tblGrid>
                    <a:gridCol w="4107305"/>
                    <a:gridCol w="4407108"/>
                  </a:tblGrid>
                  <a:tr h="611333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JL (essentially)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3361" t="-990" r="-277" b="-498020"/>
                          </a:stretch>
                        </a:blipFill>
                      </a:tcPr>
                    </a:tc>
                  </a:tr>
                  <a:tr h="682446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[Kushilevitz-Ostrovsky-Rabani’98]</a:t>
                          </a:r>
                        </a:p>
                        <a:p>
                          <a:r>
                            <a:rPr lang="en-US" sz="180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[Alon-Klartag’16]</a:t>
                          </a:r>
                          <a:endParaRPr 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3361" t="-91071" r="-277" b="-349107"/>
                          </a:stretch>
                        </a:blipFill>
                      </a:tcPr>
                    </a:tc>
                  </a:tr>
                  <a:tr h="670873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[Molinaro-Woodruff-Yaroslavtsev’13]</a:t>
                          </a:r>
                          <a:endParaRPr 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3361" t="-194545" r="-277" b="-255455"/>
                          </a:stretch>
                        </a:blipFill>
                      </a:tcPr>
                    </a:tc>
                  </a:tr>
                  <a:tr h="670873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This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3361" t="-291892" r="-277" b="-153153"/>
                          </a:stretch>
                        </a:blipFill>
                      </a:tcPr>
                    </a:tc>
                  </a:tr>
                  <a:tr h="670873">
                    <a:tc vMerge="1"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3361" t="-395455" r="-277" b="-5454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299803" y="1828800"/>
            <a:ext cx="561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Euclidean metrics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8"/>
    </mc:Choice>
    <mc:Fallback xmlns="">
      <p:transition spd="slow" advTm="7698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73703</TotalTime>
  <Words>1095</Words>
  <Application>Microsoft Macintosh PowerPoint</Application>
  <PresentationFormat>On-screen Show (4:3)</PresentationFormat>
  <Paragraphs>723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Brush Script MT</vt:lpstr>
      <vt:lpstr>Calibri</vt:lpstr>
      <vt:lpstr>Calisto MT</vt:lpstr>
      <vt:lpstr>Cambria Math</vt:lpstr>
      <vt:lpstr>Arial</vt:lpstr>
      <vt:lpstr>Capital</vt:lpstr>
      <vt:lpstr>Near-Optimal (Euclidean) Metric Compression</vt:lpstr>
      <vt:lpstr>Metric Sketching a.k.a. Distance Oracle</vt:lpstr>
      <vt:lpstr>Euclidean Metrics</vt:lpstr>
      <vt:lpstr>Dimension Reduction</vt:lpstr>
      <vt:lpstr>Is JL Optimal?</vt:lpstr>
      <vt:lpstr>Results: Euclidean Metrics</vt:lpstr>
      <vt:lpstr>Running Times</vt:lpstr>
      <vt:lpstr>Results: Arbitrary Metrics</vt:lpstr>
      <vt:lpstr>Related Work</vt:lpstr>
      <vt:lpstr>Related Work</vt:lpstr>
      <vt:lpstr>Algorithm Overview </vt:lpstr>
      <vt:lpstr>Surrogates</vt:lpstr>
      <vt:lpstr>Surrogates</vt:lpstr>
      <vt:lpstr>Surrogates</vt:lpstr>
      <vt:lpstr>Surrogates</vt:lpstr>
      <vt:lpstr>Surrogates</vt:lpstr>
      <vt:lpstr>Surrogates</vt:lpstr>
      <vt:lpstr>Surrogates</vt:lpstr>
      <vt:lpstr>Surrogates</vt:lpstr>
      <vt:lpstr>Surrogates</vt:lpstr>
      <vt:lpstr>Multiple Distance Scales</vt:lpstr>
      <vt:lpstr>Multiple Distance Scales</vt:lpstr>
      <vt:lpstr>Multiple Distance Scales</vt:lpstr>
      <vt:lpstr>Multiple Distance Scales</vt:lpstr>
      <vt:lpstr>General Case: Overview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Surrogates</vt:lpstr>
      <vt:lpstr>Tree Compression</vt:lpstr>
      <vt:lpstr>Tree Compression</vt:lpstr>
      <vt:lpstr>The Sketch</vt:lpstr>
      <vt:lpstr>Estimation</vt:lpstr>
      <vt:lpstr>Estimation</vt:lpstr>
      <vt:lpstr>Estimation</vt:lpstr>
      <vt:lpstr>Subsequent Extensions</vt:lpstr>
    </vt:vector>
  </TitlesOfParts>
  <Company>vmware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Resistance Sparsifiers</dc:title>
  <dc:creator>Tal Wagner</dc:creator>
  <cp:lastModifiedBy>Microsoft Office User</cp:lastModifiedBy>
  <cp:revision>627</cp:revision>
  <cp:lastPrinted>2017-01-17T20:09:59Z</cp:lastPrinted>
  <dcterms:created xsi:type="dcterms:W3CDTF">2015-08-06T22:23:48Z</dcterms:created>
  <dcterms:modified xsi:type="dcterms:W3CDTF">2017-01-17T23:13:32Z</dcterms:modified>
</cp:coreProperties>
</file>