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82" r:id="rId4"/>
    <p:sldId id="258" r:id="rId5"/>
    <p:sldId id="263" r:id="rId6"/>
    <p:sldId id="285" r:id="rId7"/>
    <p:sldId id="264" r:id="rId8"/>
    <p:sldId id="265" r:id="rId9"/>
    <p:sldId id="260" r:id="rId10"/>
    <p:sldId id="261" r:id="rId11"/>
    <p:sldId id="283" r:id="rId12"/>
    <p:sldId id="284" r:id="rId13"/>
    <p:sldId id="267" r:id="rId14"/>
    <p:sldId id="268" r:id="rId15"/>
    <p:sldId id="269" r:id="rId16"/>
    <p:sldId id="270" r:id="rId17"/>
    <p:sldId id="271" r:id="rId18"/>
    <p:sldId id="272" r:id="rId19"/>
    <p:sldId id="273" r:id="rId20"/>
    <p:sldId id="274" r:id="rId21"/>
    <p:sldId id="280" r:id="rId22"/>
    <p:sldId id="278" r:id="rId23"/>
    <p:sldId id="28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4"/>
    <p:restoredTop sz="94534" autoAdjust="0"/>
  </p:normalViewPr>
  <p:slideViewPr>
    <p:cSldViewPr snapToGrid="0" snapToObjects="1">
      <p:cViewPr>
        <p:scale>
          <a:sx n="98" d="100"/>
          <a:sy n="98" d="100"/>
        </p:scale>
        <p:origin x="1104" y="-4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F4CE9A-DFE2-CB40-BAA5-050E0D6F44F0}" type="datetimeFigureOut">
              <a:rPr lang="en-US" smtClean="0"/>
              <a:t>4/15/21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71CB5E-C004-AB4C-83D1-2026DE659367}" type="slidenum">
              <a:rPr lang="en-US" smtClean="0"/>
              <a:t>‹#›</a:t>
            </a:fld>
            <a:endParaRPr lang="en-US"/>
          </a:p>
        </p:txBody>
      </p:sp>
    </p:spTree>
    <p:extLst>
      <p:ext uri="{BB962C8B-B14F-4D97-AF65-F5344CB8AC3E}">
        <p14:creationId xmlns:p14="http://schemas.microsoft.com/office/powerpoint/2010/main" val="35277333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papers</a:t>
            </a:r>
            <a:r>
              <a:rPr lang="mr-IN" dirty="0"/>
              <a:t>…</a:t>
            </a:r>
            <a:r>
              <a:rPr lang="en-US" dirty="0"/>
              <a:t>.</a:t>
            </a:r>
          </a:p>
        </p:txBody>
      </p:sp>
      <p:sp>
        <p:nvSpPr>
          <p:cNvPr id="4" name="Slide Number Placeholder 3"/>
          <p:cNvSpPr>
            <a:spLocks noGrp="1"/>
          </p:cNvSpPr>
          <p:nvPr>
            <p:ph type="sldNum" sz="quarter" idx="10"/>
          </p:nvPr>
        </p:nvSpPr>
        <p:spPr/>
        <p:txBody>
          <a:bodyPr/>
          <a:lstStyle/>
          <a:p>
            <a:fld id="{EE71CB5E-C004-AB4C-83D1-2026DE659367}" type="slidenum">
              <a:rPr lang="en-US" smtClean="0"/>
              <a:t>2</a:t>
            </a:fld>
            <a:endParaRPr lang="en-US"/>
          </a:p>
        </p:txBody>
      </p:sp>
    </p:spTree>
    <p:extLst>
      <p:ext uri="{BB962C8B-B14F-4D97-AF65-F5344CB8AC3E}">
        <p14:creationId xmlns:p14="http://schemas.microsoft.com/office/powerpoint/2010/main" val="804207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1CB5E-C004-AB4C-83D1-2026DE659367}" type="slidenum">
              <a:rPr lang="en-US" smtClean="0"/>
              <a:t>11</a:t>
            </a:fld>
            <a:endParaRPr lang="en-US"/>
          </a:p>
        </p:txBody>
      </p:sp>
    </p:spTree>
    <p:extLst>
      <p:ext uri="{BB962C8B-B14F-4D97-AF65-F5344CB8AC3E}">
        <p14:creationId xmlns:p14="http://schemas.microsoft.com/office/powerpoint/2010/main" val="91832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set: 1 standard object and</a:t>
            </a:r>
            <a:r>
              <a:rPr lang="en-US" baseline="0" dirty="0"/>
              <a:t> 3 comparison objects, one of which was the standard’s best match along some particular dimension </a:t>
            </a:r>
          </a:p>
          <a:p>
            <a:endParaRPr lang="en-US" baseline="0" dirty="0"/>
          </a:p>
          <a:p>
            <a:r>
              <a:rPr lang="en-US" baseline="0" dirty="0"/>
              <a:t>9 Dimensions of interest that correspond to the EPs (Texture, hardness, temperature, weight, volume, general shape, exact shape, part motion, function)</a:t>
            </a:r>
          </a:p>
          <a:p>
            <a:endParaRPr lang="en-US" baseline="0" dirty="0"/>
          </a:p>
        </p:txBody>
      </p:sp>
      <p:sp>
        <p:nvSpPr>
          <p:cNvPr id="4" name="Slide Number Placeholder 3"/>
          <p:cNvSpPr>
            <a:spLocks noGrp="1"/>
          </p:cNvSpPr>
          <p:nvPr>
            <p:ph type="sldNum" sz="quarter" idx="10"/>
          </p:nvPr>
        </p:nvSpPr>
        <p:spPr/>
        <p:txBody>
          <a:bodyPr/>
          <a:lstStyle/>
          <a:p>
            <a:fld id="{EE71CB5E-C004-AB4C-83D1-2026DE659367}" type="slidenum">
              <a:rPr lang="en-US" smtClean="0"/>
              <a:t>13</a:t>
            </a:fld>
            <a:endParaRPr lang="en-US"/>
          </a:p>
        </p:txBody>
      </p:sp>
    </p:spTree>
    <p:extLst>
      <p:ext uri="{BB962C8B-B14F-4D97-AF65-F5344CB8AC3E}">
        <p14:creationId xmlns:p14="http://schemas.microsoft.com/office/powerpoint/2010/main" val="438786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each set they were presented with, participants were told what dimension</a:t>
            </a:r>
            <a:r>
              <a:rPr lang="en-US" baseline="0" dirty="0"/>
              <a:t> they should match the objects on </a:t>
            </a:r>
          </a:p>
          <a:p>
            <a:r>
              <a:rPr lang="en-US" baseline="0" dirty="0"/>
              <a:t>Participants were blindfolded, headphones used to muffle environmental sounds</a:t>
            </a:r>
          </a:p>
          <a:p>
            <a:endParaRPr lang="en-US" baseline="0" dirty="0"/>
          </a:p>
          <a:p>
            <a:r>
              <a:rPr lang="en-US" baseline="0" dirty="0"/>
              <a:t>As objects were explored, hands were videotaped</a:t>
            </a:r>
          </a:p>
          <a:p>
            <a:r>
              <a:rPr lang="en-US" baseline="0" dirty="0"/>
              <a:t>For every single set, the video frames were labeled as showing one of first six EPs (whereas part motion and function only checked for those sets). A frame could also be labeled as “Task maintenance” : maintain object in stable position or reorientation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Reliability: there were two scorers, weren’t using the same rules, I found this part pretty vague and unsatisfying </a:t>
            </a: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E71CB5E-C004-AB4C-83D1-2026DE659367}" type="slidenum">
              <a:rPr lang="en-US" smtClean="0"/>
              <a:t>14</a:t>
            </a:fld>
            <a:endParaRPr lang="en-US"/>
          </a:p>
        </p:txBody>
      </p:sp>
    </p:spTree>
    <p:extLst>
      <p:ext uri="{BB962C8B-B14F-4D97-AF65-F5344CB8AC3E}">
        <p14:creationId xmlns:p14="http://schemas.microsoft.com/office/powerpoint/2010/main" val="2817206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1CB5E-C004-AB4C-83D1-2026DE659367}" type="slidenum">
              <a:rPr lang="en-US" smtClean="0"/>
              <a:t>15</a:t>
            </a:fld>
            <a:endParaRPr lang="en-US"/>
          </a:p>
        </p:txBody>
      </p:sp>
    </p:spTree>
    <p:extLst>
      <p:ext uri="{BB962C8B-B14F-4D97-AF65-F5344CB8AC3E}">
        <p14:creationId xmlns:p14="http://schemas.microsoft.com/office/powerpoint/2010/main" val="3185838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Contour following</a:t>
            </a:r>
            <a:r>
              <a:rPr lang="en-US" baseline="0" dirty="0"/>
              <a:t> tends to take longer overall, z-scores (normalized by EP)</a:t>
            </a:r>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EE71CB5E-C004-AB4C-83D1-2026DE659367}" type="slidenum">
              <a:rPr lang="en-US" smtClean="0"/>
              <a:t>16</a:t>
            </a:fld>
            <a:endParaRPr lang="en-US"/>
          </a:p>
        </p:txBody>
      </p:sp>
    </p:spTree>
    <p:extLst>
      <p:ext uri="{BB962C8B-B14F-4D97-AF65-F5344CB8AC3E}">
        <p14:creationId xmlns:p14="http://schemas.microsoft.com/office/powerpoint/2010/main" val="542051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Excluded function and part</a:t>
            </a:r>
            <a:r>
              <a:rPr lang="en-US" baseline="0" dirty="0"/>
              <a:t> motion </a:t>
            </a:r>
          </a:p>
          <a:p>
            <a:endParaRPr lang="en-US" baseline="0" dirty="0"/>
          </a:p>
          <a:p>
            <a:r>
              <a:rPr lang="en-US" baseline="0" dirty="0"/>
              <a:t>- Enclosure: participants had to keep their hands on the table, palm up</a:t>
            </a:r>
            <a:endParaRPr lang="en-US" dirty="0"/>
          </a:p>
        </p:txBody>
      </p:sp>
      <p:sp>
        <p:nvSpPr>
          <p:cNvPr id="4" name="Slide Number Placeholder 3"/>
          <p:cNvSpPr>
            <a:spLocks noGrp="1"/>
          </p:cNvSpPr>
          <p:nvPr>
            <p:ph type="sldNum" sz="quarter" idx="10"/>
          </p:nvPr>
        </p:nvSpPr>
        <p:spPr/>
        <p:txBody>
          <a:bodyPr/>
          <a:lstStyle/>
          <a:p>
            <a:fld id="{EE71CB5E-C004-AB4C-83D1-2026DE659367}" type="slidenum">
              <a:rPr lang="en-US" smtClean="0"/>
              <a:t>17</a:t>
            </a:fld>
            <a:endParaRPr lang="en-US"/>
          </a:p>
        </p:txBody>
      </p:sp>
    </p:spTree>
    <p:extLst>
      <p:ext uri="{BB962C8B-B14F-4D97-AF65-F5344CB8AC3E}">
        <p14:creationId xmlns:p14="http://schemas.microsoft.com/office/powerpoint/2010/main" val="4135786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Excluded function and part</a:t>
            </a:r>
            <a:r>
              <a:rPr lang="en-US" baseline="0" dirty="0"/>
              <a:t> motion </a:t>
            </a:r>
          </a:p>
          <a:p>
            <a:endParaRPr lang="en-US" baseline="0" dirty="0"/>
          </a:p>
          <a:p>
            <a:r>
              <a:rPr lang="en-US" baseline="0" dirty="0"/>
              <a:t>How much better an EP does in its most successful condition than in other circumstances</a:t>
            </a:r>
          </a:p>
          <a:p>
            <a:r>
              <a:rPr lang="en-US" baseline="0" dirty="0"/>
              <a:t>Z-scores within an instruction</a:t>
            </a:r>
            <a:endParaRPr lang="en-US" dirty="0"/>
          </a:p>
        </p:txBody>
      </p:sp>
      <p:sp>
        <p:nvSpPr>
          <p:cNvPr id="4" name="Slide Number Placeholder 3"/>
          <p:cNvSpPr>
            <a:spLocks noGrp="1"/>
          </p:cNvSpPr>
          <p:nvPr>
            <p:ph type="sldNum" sz="quarter" idx="10"/>
          </p:nvPr>
        </p:nvSpPr>
        <p:spPr/>
        <p:txBody>
          <a:bodyPr/>
          <a:lstStyle/>
          <a:p>
            <a:fld id="{EE71CB5E-C004-AB4C-83D1-2026DE659367}" type="slidenum">
              <a:rPr lang="en-US" smtClean="0"/>
              <a:t>18</a:t>
            </a:fld>
            <a:endParaRPr lang="en-US"/>
          </a:p>
        </p:txBody>
      </p:sp>
    </p:spTree>
    <p:extLst>
      <p:ext uri="{BB962C8B-B14F-4D97-AF65-F5344CB8AC3E}">
        <p14:creationId xmlns:p14="http://schemas.microsoft.com/office/powerpoint/2010/main" val="4135786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Enclosure and contour following are the most general of the EPs,</a:t>
            </a:r>
            <a:r>
              <a:rPr lang="en-US" baseline="0" dirty="0"/>
              <a:t> can get some information about all of dimensions</a:t>
            </a:r>
          </a:p>
          <a:p>
            <a:r>
              <a:rPr lang="en-US" baseline="0" dirty="0"/>
              <a:t>Lateral motion and pressure </a:t>
            </a:r>
          </a:p>
          <a:p>
            <a:endParaRPr lang="en-US" baseline="0" dirty="0"/>
          </a:p>
          <a:p>
            <a:r>
              <a:rPr lang="en-US" baseline="0" dirty="0"/>
              <a:t>Strange that they included static contact given the results of the first experiment? It just basically never happened.</a:t>
            </a:r>
            <a:endParaRPr lang="en-US" dirty="0"/>
          </a:p>
        </p:txBody>
      </p:sp>
      <p:sp>
        <p:nvSpPr>
          <p:cNvPr id="4" name="Slide Number Placeholder 3"/>
          <p:cNvSpPr>
            <a:spLocks noGrp="1"/>
          </p:cNvSpPr>
          <p:nvPr>
            <p:ph type="sldNum" sz="quarter" idx="10"/>
          </p:nvPr>
        </p:nvSpPr>
        <p:spPr/>
        <p:txBody>
          <a:bodyPr/>
          <a:lstStyle/>
          <a:p>
            <a:fld id="{EE71CB5E-C004-AB4C-83D1-2026DE659367}" type="slidenum">
              <a:rPr lang="en-US" smtClean="0"/>
              <a:t>19</a:t>
            </a:fld>
            <a:endParaRPr lang="en-US"/>
          </a:p>
        </p:txBody>
      </p:sp>
    </p:spTree>
    <p:extLst>
      <p:ext uri="{BB962C8B-B14F-4D97-AF65-F5344CB8AC3E}">
        <p14:creationId xmlns:p14="http://schemas.microsoft.com/office/powerpoint/2010/main" val="3233267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 exactly the paper I wanted. Wanted to see the effects of hand constraints on exploratory </a:t>
            </a:r>
            <a:r>
              <a:rPr lang="en-US" baseline="0" dirty="0" err="1"/>
              <a:t>behaviour</a:t>
            </a:r>
            <a:r>
              <a:rPr lang="en-US" baseline="0" dirty="0"/>
              <a:t>. First we’ll go through this and then play around with some more objects </a:t>
            </a:r>
            <a:endParaRPr lang="en-US" dirty="0"/>
          </a:p>
        </p:txBody>
      </p:sp>
      <p:sp>
        <p:nvSpPr>
          <p:cNvPr id="4" name="Slide Number Placeholder 3"/>
          <p:cNvSpPr>
            <a:spLocks noGrp="1"/>
          </p:cNvSpPr>
          <p:nvPr>
            <p:ph type="sldNum" sz="quarter" idx="10"/>
          </p:nvPr>
        </p:nvSpPr>
        <p:spPr/>
        <p:txBody>
          <a:bodyPr/>
          <a:lstStyle/>
          <a:p>
            <a:fld id="{EE71CB5E-C004-AB4C-83D1-2026DE659367}" type="slidenum">
              <a:rPr lang="en-US" smtClean="0"/>
              <a:t>20</a:t>
            </a:fld>
            <a:endParaRPr lang="en-US"/>
          </a:p>
        </p:txBody>
      </p:sp>
    </p:spTree>
    <p:extLst>
      <p:ext uri="{BB962C8B-B14F-4D97-AF65-F5344CB8AC3E}">
        <p14:creationId xmlns:p14="http://schemas.microsoft.com/office/powerpoint/2010/main" val="804207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Constraint</a:t>
            </a:r>
            <a:r>
              <a:rPr lang="en-US" baseline="0" dirty="0"/>
              <a:t> 1: Less contact with the object, can’t manipulate in hand</a:t>
            </a:r>
          </a:p>
          <a:p>
            <a:endParaRPr lang="en-US" baseline="0" dirty="0"/>
          </a:p>
          <a:p>
            <a:r>
              <a:rPr lang="en-US" baseline="0" dirty="0"/>
              <a:t>Constraint 2: reduced spatially distributed force patterns, thermal information</a:t>
            </a:r>
          </a:p>
          <a:p>
            <a:endParaRPr lang="en-US" baseline="0" dirty="0"/>
          </a:p>
          <a:p>
            <a:r>
              <a:rPr lang="en-US" baseline="0" dirty="0"/>
              <a:t>Constraint 3: Can’t match hand to object </a:t>
            </a:r>
            <a:endParaRPr lang="en-US" dirty="0"/>
          </a:p>
          <a:p>
            <a:endParaRPr lang="en-US" dirty="0"/>
          </a:p>
          <a:p>
            <a:r>
              <a:rPr lang="en-US" dirty="0"/>
              <a:t>Constraint</a:t>
            </a:r>
            <a:r>
              <a:rPr lang="en-US" baseline="0" dirty="0"/>
              <a:t> 4: in a previous paper, they found texture perception was only moderately impaired (temporal)</a:t>
            </a:r>
          </a:p>
          <a:p>
            <a:r>
              <a:rPr lang="en-US" baseline="0" dirty="0"/>
              <a:t>No cutaneous deformation, no kinesthetic or thermal cues</a:t>
            </a:r>
          </a:p>
          <a:p>
            <a:endParaRPr lang="en-US" baseline="0" dirty="0"/>
          </a:p>
          <a:p>
            <a:r>
              <a:rPr lang="en-US" baseline="0" dirty="0"/>
              <a:t>Constraint 5: </a:t>
            </a:r>
            <a:endParaRPr lang="en-US" dirty="0"/>
          </a:p>
        </p:txBody>
      </p:sp>
      <p:sp>
        <p:nvSpPr>
          <p:cNvPr id="4" name="Slide Number Placeholder 3"/>
          <p:cNvSpPr>
            <a:spLocks noGrp="1"/>
          </p:cNvSpPr>
          <p:nvPr>
            <p:ph type="sldNum" sz="quarter" idx="10"/>
          </p:nvPr>
        </p:nvSpPr>
        <p:spPr/>
        <p:txBody>
          <a:bodyPr/>
          <a:lstStyle/>
          <a:p>
            <a:fld id="{EE71CB5E-C004-AB4C-83D1-2026DE659367}" type="slidenum">
              <a:rPr lang="en-US" smtClean="0"/>
              <a:t>21</a:t>
            </a:fld>
            <a:endParaRPr lang="en-US"/>
          </a:p>
        </p:txBody>
      </p:sp>
    </p:spTree>
    <p:extLst>
      <p:ext uri="{BB962C8B-B14F-4D97-AF65-F5344CB8AC3E}">
        <p14:creationId xmlns:p14="http://schemas.microsoft.com/office/powerpoint/2010/main" val="2288921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Lederman and </a:t>
            </a:r>
            <a:r>
              <a:rPr lang="en-US" baseline="0" dirty="0" err="1"/>
              <a:t>Klatzky</a:t>
            </a:r>
            <a:r>
              <a:rPr lang="en-US" baseline="0" dirty="0"/>
              <a:t> had a paper in 1985 that showed that blindfolded people could identify everyday 3D objects (such as a whistle, pen, sweater) nearly completely accurately after touching them for only a couple seconds. </a:t>
            </a:r>
            <a:endParaRPr lang="en-US" dirty="0"/>
          </a:p>
        </p:txBody>
      </p:sp>
      <p:sp>
        <p:nvSpPr>
          <p:cNvPr id="4" name="Slide Number Placeholder 3"/>
          <p:cNvSpPr>
            <a:spLocks noGrp="1"/>
          </p:cNvSpPr>
          <p:nvPr>
            <p:ph type="sldNum" sz="quarter" idx="10"/>
          </p:nvPr>
        </p:nvSpPr>
        <p:spPr/>
        <p:txBody>
          <a:bodyPr/>
          <a:lstStyle/>
          <a:p>
            <a:fld id="{EE71CB5E-C004-AB4C-83D1-2026DE659367}" type="slidenum">
              <a:rPr lang="en-US" smtClean="0"/>
              <a:t>3</a:t>
            </a:fld>
            <a:endParaRPr lang="en-US"/>
          </a:p>
        </p:txBody>
      </p:sp>
    </p:spTree>
    <p:extLst>
      <p:ext uri="{BB962C8B-B14F-4D97-AF65-F5344CB8AC3E}">
        <p14:creationId xmlns:p14="http://schemas.microsoft.com/office/powerpoint/2010/main" val="804207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Do you use the same EPs</a:t>
            </a:r>
            <a:r>
              <a:rPr lang="en-US" baseline="0" dirty="0"/>
              <a:t> adapted to new tools? Do you come up with new EPs or fail otherwise?</a:t>
            </a:r>
          </a:p>
          <a:p>
            <a:pPr marL="171450" indent="-171450">
              <a:buFontTx/>
              <a:buChar char="-"/>
            </a:pPr>
            <a:endParaRPr lang="en-US" baseline="0" dirty="0"/>
          </a:p>
          <a:p>
            <a:pPr marL="0" indent="0">
              <a:buFontTx/>
              <a:buNone/>
            </a:pPr>
            <a:r>
              <a:rPr lang="en-US" baseline="0" dirty="0" err="1"/>
              <a:t>Eg</a:t>
            </a:r>
            <a:r>
              <a:rPr lang="en-US" baseline="0" dirty="0"/>
              <a:t>. Size (Exact shape)</a:t>
            </a:r>
          </a:p>
          <a:p>
            <a:pPr marL="171450" indent="-171450">
              <a:buFontTx/>
              <a:buChar char="-"/>
            </a:pPr>
            <a:r>
              <a:rPr lang="en-US" baseline="0" dirty="0"/>
              <a:t>Linguine, the way I did this: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Two fingers: wiggling the end </a:t>
            </a:r>
          </a:p>
          <a:p>
            <a:pPr marL="0" indent="0">
              <a:buFontTx/>
              <a:buNone/>
            </a:pPr>
            <a:r>
              <a:rPr lang="en-US" baseline="0" dirty="0"/>
              <a:t>Chopsticks, single finger: contour following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Two hands: grab ends, </a:t>
            </a:r>
            <a:r>
              <a:rPr lang="en-US" baseline="0" dirty="0" err="1"/>
              <a:t>kinesthetics</a:t>
            </a:r>
            <a:r>
              <a:rPr lang="en-US" baseline="0" dirty="0"/>
              <a:t> </a:t>
            </a:r>
          </a:p>
          <a:p>
            <a:pPr marL="0" indent="0">
              <a:buFontTx/>
              <a:buNone/>
            </a:pPr>
            <a:endParaRPr lang="en-US" baseline="0" dirty="0"/>
          </a:p>
          <a:p>
            <a:pPr marL="0" indent="0">
              <a:buFontTx/>
              <a:buNone/>
            </a:pPr>
            <a:r>
              <a:rPr lang="en-US" baseline="0" dirty="0" err="1"/>
              <a:t>Eg</a:t>
            </a:r>
            <a:r>
              <a:rPr lang="en-US" baseline="0" dirty="0"/>
              <a:t>. Global shape</a:t>
            </a:r>
          </a:p>
          <a:p>
            <a:pPr marL="0" indent="0">
              <a:buFontTx/>
              <a:buNone/>
            </a:pPr>
            <a:r>
              <a:rPr lang="en-US" baseline="0" dirty="0"/>
              <a:t>Pipe cleaner, rigid probe, </a:t>
            </a:r>
            <a:r>
              <a:rPr lang="en-US" baseline="0" dirty="0" err="1"/>
              <a:t>ducttaped</a:t>
            </a:r>
            <a:r>
              <a:rPr lang="en-US" baseline="0" dirty="0"/>
              <a:t> hands, normal hands: medicine bottle </a:t>
            </a:r>
          </a:p>
          <a:p>
            <a:pPr marL="0" indent="0">
              <a:buFontTx/>
              <a:buNone/>
            </a:pPr>
            <a:endParaRPr lang="en-US" baseline="0" dirty="0"/>
          </a:p>
          <a:p>
            <a:pPr marL="0" indent="0">
              <a:buFontTx/>
              <a:buNone/>
            </a:pPr>
            <a:r>
              <a:rPr lang="en-US" baseline="0" dirty="0" err="1"/>
              <a:t>Eg</a:t>
            </a:r>
            <a:r>
              <a:rPr lang="en-US" baseline="0" dirty="0"/>
              <a:t>. Weight </a:t>
            </a:r>
          </a:p>
          <a:p>
            <a:pPr marL="0" indent="0">
              <a:buFontTx/>
              <a:buNone/>
            </a:pPr>
            <a:r>
              <a:rPr lang="en-US" baseline="0" dirty="0"/>
              <a:t>- Clay on textured surfaces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One chopstick: push around </a:t>
            </a:r>
          </a:p>
          <a:p>
            <a:pPr marL="0" indent="0">
              <a:buFontTx/>
              <a:buNone/>
            </a:pPr>
            <a:r>
              <a:rPr lang="en-US" baseline="0" dirty="0"/>
              <a:t>Two chopstick (slippery object): </a:t>
            </a:r>
          </a:p>
          <a:p>
            <a:pPr marL="0" indent="0">
              <a:buFontTx/>
              <a:buNone/>
            </a:pPr>
            <a:endParaRPr lang="en-US" baseline="0" dirty="0"/>
          </a:p>
          <a:p>
            <a:pPr marL="0" indent="0">
              <a:buFontTx/>
              <a:buNone/>
            </a:pPr>
            <a:r>
              <a:rPr lang="en-US" baseline="0" dirty="0" err="1"/>
              <a:t>Eg</a:t>
            </a:r>
            <a:r>
              <a:rPr lang="en-US" baseline="0" dirty="0"/>
              <a:t>. Texture</a:t>
            </a:r>
          </a:p>
          <a:p>
            <a:pPr marL="0" indent="0">
              <a:buFontTx/>
              <a:buNone/>
            </a:pPr>
            <a:r>
              <a:rPr lang="en-US" baseline="0" dirty="0"/>
              <a:t>-Instant noodles (brittleness, how do you know you can break it?): hands, chopsticks</a:t>
            </a:r>
          </a:p>
          <a:p>
            <a:pPr marL="0" indent="0">
              <a:buFontTx/>
              <a:buNone/>
            </a:pPr>
            <a:r>
              <a:rPr lang="en-US" baseline="0" dirty="0"/>
              <a:t>-Gloves: ball materials, black beans and rice</a:t>
            </a:r>
          </a:p>
          <a:p>
            <a:pPr marL="0" indent="0">
              <a:buFontTx/>
              <a:buNone/>
            </a:pPr>
            <a:r>
              <a:rPr lang="en-US" baseline="0" dirty="0"/>
              <a:t>-opening bag of black beans and rice and using probes</a:t>
            </a:r>
          </a:p>
          <a:p>
            <a:pPr marL="0" indent="0">
              <a:buFontTx/>
              <a:buNone/>
            </a:pPr>
            <a:endParaRPr lang="en-US" baseline="0" dirty="0"/>
          </a:p>
          <a:p>
            <a:pPr marL="0" indent="0">
              <a:buFontTx/>
              <a:buNone/>
            </a:pPr>
            <a:r>
              <a:rPr lang="en-US" baseline="0" dirty="0" err="1"/>
              <a:t>Eg</a:t>
            </a:r>
            <a:r>
              <a:rPr lang="en-US" baseline="0" dirty="0"/>
              <a:t>. Hardness</a:t>
            </a:r>
          </a:p>
          <a:p>
            <a:pPr marL="0" indent="0">
              <a:buFontTx/>
              <a:buNone/>
            </a:pPr>
            <a:r>
              <a:rPr lang="en-US" baseline="0" dirty="0"/>
              <a:t>Start with a pipe cleaner and press on different things</a:t>
            </a:r>
          </a:p>
        </p:txBody>
      </p:sp>
      <p:sp>
        <p:nvSpPr>
          <p:cNvPr id="4" name="Slide Number Placeholder 3"/>
          <p:cNvSpPr>
            <a:spLocks noGrp="1"/>
          </p:cNvSpPr>
          <p:nvPr>
            <p:ph type="sldNum" sz="quarter" idx="10"/>
          </p:nvPr>
        </p:nvSpPr>
        <p:spPr/>
        <p:txBody>
          <a:bodyPr/>
          <a:lstStyle/>
          <a:p>
            <a:fld id="{EE71CB5E-C004-AB4C-83D1-2026DE659367}" type="slidenum">
              <a:rPr lang="en-US" smtClean="0"/>
              <a:t>23</a:t>
            </a:fld>
            <a:endParaRPr lang="en-US"/>
          </a:p>
        </p:txBody>
      </p:sp>
    </p:spTree>
    <p:extLst>
      <p:ext uri="{BB962C8B-B14F-4D97-AF65-F5344CB8AC3E}">
        <p14:creationId xmlns:p14="http://schemas.microsoft.com/office/powerpoint/2010/main" val="68711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When they wrote that paper, they were responding to a consensus in the literature that the haptic system could not perceive spatial structure effectively; and this had been tested through getting participants to essentially trace raised line drawings.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So let’s compare 3D and 2D haptic perception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DEMO</a:t>
            </a:r>
            <a:r>
              <a:rPr lang="mr-IN" baseline="0" dirty="0"/>
              <a:t>–</a:t>
            </a:r>
            <a:r>
              <a:rPr lang="en-US" baseline="0" dirty="0"/>
              <a:t> duck outline, real 3D duck, outline of something else that hasn’t been seen yet? Press into hand. twist. Trace.</a:t>
            </a:r>
          </a:p>
          <a:p>
            <a:pPr marL="171450" marR="0" indent="-171450" algn="l" defTabSz="457200" rtl="0" eaLnBrk="1" fontAlgn="auto" latinLnBrk="0" hangingPunct="1">
              <a:lnSpc>
                <a:spcPct val="100000"/>
              </a:lnSpc>
              <a:spcBef>
                <a:spcPts val="0"/>
              </a:spcBef>
              <a:spcAft>
                <a:spcPts val="0"/>
              </a:spcAft>
              <a:buClrTx/>
              <a:buSzTx/>
              <a:buFont typeface="Wingdings" charset="0"/>
              <a:buChar char="Ø"/>
              <a:tabLst/>
              <a:defRPr/>
            </a:pPr>
            <a:r>
              <a:rPr lang="en-US" baseline="0" dirty="0"/>
              <a:t>questions: what are some differences between the 2D and 3D? Differences between having seen this thing ^ and touching a raised display for something you haven’t seen before</a:t>
            </a:r>
          </a:p>
          <a:p>
            <a:pPr marL="171450" marR="0" indent="-171450" algn="l" defTabSz="457200" rtl="0" eaLnBrk="1" fontAlgn="auto" latinLnBrk="0" hangingPunct="1">
              <a:lnSpc>
                <a:spcPct val="100000"/>
              </a:lnSpc>
              <a:spcBef>
                <a:spcPts val="0"/>
              </a:spcBef>
              <a:spcAft>
                <a:spcPts val="0"/>
              </a:spcAft>
              <a:buClrTx/>
              <a:buSzTx/>
              <a:buFont typeface="Wingdings" charset="0"/>
              <a:buChar char="Ø"/>
              <a:tabLst/>
              <a:defRPr/>
            </a:pPr>
            <a:r>
              <a:rPr lang="en-US" baseline="0" dirty="0"/>
              <a:t>3d things have Shape, size, texture, weight, but 2d things do not. </a:t>
            </a:r>
            <a:r>
              <a:rPr lang="en-US" baseline="0" dirty="0" err="1"/>
              <a:t>Kinesthetics</a:t>
            </a:r>
            <a:r>
              <a:rPr lang="en-US" baseline="0" dirty="0"/>
              <a:t> are only in 2d have lots of experience </a:t>
            </a:r>
            <a:r>
              <a:rPr lang="en-US" baseline="0" dirty="0" err="1"/>
              <a:t>seeing&amp;touching</a:t>
            </a:r>
            <a:r>
              <a:rPr lang="en-US" baseline="0" dirty="0"/>
              <a:t> things like this. not trying to determine very accurate spatial information.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 </a:t>
            </a:r>
          </a:p>
        </p:txBody>
      </p:sp>
      <p:sp>
        <p:nvSpPr>
          <p:cNvPr id="4" name="Slide Number Placeholder 3"/>
          <p:cNvSpPr>
            <a:spLocks noGrp="1"/>
          </p:cNvSpPr>
          <p:nvPr>
            <p:ph type="sldNum" sz="quarter" idx="10"/>
          </p:nvPr>
        </p:nvSpPr>
        <p:spPr/>
        <p:txBody>
          <a:bodyPr/>
          <a:lstStyle/>
          <a:p>
            <a:fld id="{EE71CB5E-C004-AB4C-83D1-2026DE659367}" type="slidenum">
              <a:rPr lang="en-US" smtClean="0"/>
              <a:t>4</a:t>
            </a:fld>
            <a:endParaRPr lang="en-US"/>
          </a:p>
        </p:txBody>
      </p:sp>
    </p:spTree>
    <p:extLst>
      <p:ext uri="{BB962C8B-B14F-4D97-AF65-F5344CB8AC3E}">
        <p14:creationId xmlns:p14="http://schemas.microsoft.com/office/powerpoint/2010/main" val="411490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What</a:t>
            </a:r>
            <a:r>
              <a:rPr lang="en-US" baseline="0" dirty="0"/>
              <a:t> do </a:t>
            </a:r>
            <a:r>
              <a:rPr lang="en-US" baseline="0" dirty="0" err="1"/>
              <a:t>threeD</a:t>
            </a:r>
            <a:r>
              <a:rPr lang="en-US" baseline="0" dirty="0"/>
              <a:t> objects buy you? Very different involvement of motor system</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Cutaneous inputs: mechanoreceptors and </a:t>
            </a:r>
            <a:r>
              <a:rPr lang="en-US" dirty="0" err="1"/>
              <a:t>thermoreceptors</a:t>
            </a:r>
            <a:endParaRPr lang="en-US" dirty="0"/>
          </a:p>
          <a:p>
            <a:pPr marL="0" marR="0" indent="0" algn="l" defTabSz="457200" rtl="0" eaLnBrk="1" fontAlgn="auto" latinLnBrk="0" hangingPunct="1">
              <a:lnSpc>
                <a:spcPct val="100000"/>
              </a:lnSpc>
              <a:spcBef>
                <a:spcPts val="0"/>
              </a:spcBef>
              <a:spcAft>
                <a:spcPts val="0"/>
              </a:spcAft>
              <a:buClrTx/>
              <a:buSzTx/>
              <a:buFont typeface="Wingdings" charset="0"/>
              <a:buNone/>
              <a:tabLst/>
              <a:defRPr/>
            </a:pPr>
            <a:r>
              <a:rPr lang="en-US" dirty="0"/>
              <a:t>Four different kinds of mechanoreceptors in skin: different</a:t>
            </a:r>
            <a:r>
              <a:rPr lang="en-US" baseline="0" dirty="0"/>
              <a:t> areas of receptive field and different adaptation rates (i.e. some will continue to respond to a sustained input)</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Kinesthetic:</a:t>
            </a:r>
            <a:r>
              <a:rPr lang="en-US" baseline="0" dirty="0"/>
              <a:t> mechanoreceptors in muscles, tendons, joints </a:t>
            </a:r>
            <a:r>
              <a:rPr lang="en-US" baseline="0" dirty="0">
                <a:sym typeface="Wingdings"/>
              </a:rPr>
              <a:t> limb position and movement</a:t>
            </a:r>
            <a:endParaRPr lang="en-US" dirty="0"/>
          </a:p>
        </p:txBody>
      </p:sp>
      <p:sp>
        <p:nvSpPr>
          <p:cNvPr id="4" name="Slide Number Placeholder 3"/>
          <p:cNvSpPr>
            <a:spLocks noGrp="1"/>
          </p:cNvSpPr>
          <p:nvPr>
            <p:ph type="sldNum" sz="quarter" idx="10"/>
          </p:nvPr>
        </p:nvSpPr>
        <p:spPr/>
        <p:txBody>
          <a:bodyPr/>
          <a:lstStyle/>
          <a:p>
            <a:fld id="{EE71CB5E-C004-AB4C-83D1-2026DE659367}" type="slidenum">
              <a:rPr lang="en-US" smtClean="0"/>
              <a:t>5</a:t>
            </a:fld>
            <a:endParaRPr lang="en-US"/>
          </a:p>
        </p:txBody>
      </p:sp>
    </p:spTree>
    <p:extLst>
      <p:ext uri="{BB962C8B-B14F-4D97-AF65-F5344CB8AC3E}">
        <p14:creationId xmlns:p14="http://schemas.microsoft.com/office/powerpoint/2010/main" val="2389817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DEMO with </a:t>
            </a:r>
            <a:r>
              <a:rPr lang="en-US" baseline="0" dirty="0" err="1"/>
              <a:t>pencaps</a:t>
            </a:r>
            <a:r>
              <a:rPr lang="en-US" baseline="0" dirty="0"/>
              <a:t>, </a:t>
            </a:r>
            <a:r>
              <a:rPr lang="en-US" baseline="0" dirty="0" err="1"/>
              <a:t>toliet</a:t>
            </a:r>
            <a:r>
              <a:rPr lang="en-US" baseline="0" dirty="0"/>
              <a:t> paper roll: everyone hold their hand out without moving. I put something in their palm. See what you can tell without motion.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Then allow people to close their hand around the object. What can they tell now?</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Finally, move your hand around the object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J.J. Gibson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1962: Observations</a:t>
            </a:r>
            <a:r>
              <a:rPr lang="en-US" baseline="0" dirty="0"/>
              <a:t> on active touch</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1966: Senses considered as perceptual systems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consider “perceptual” systems rather than “sensory” systems,  “obtain” rather than “receive” a stimulus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71CB5E-C004-AB4C-83D1-2026DE659367}" type="slidenum">
              <a:rPr lang="en-US" smtClean="0"/>
              <a:t>6</a:t>
            </a:fld>
            <a:endParaRPr lang="en-US"/>
          </a:p>
        </p:txBody>
      </p:sp>
    </p:spTree>
    <p:extLst>
      <p:ext uri="{BB962C8B-B14F-4D97-AF65-F5344CB8AC3E}">
        <p14:creationId xmlns:p14="http://schemas.microsoft.com/office/powerpoint/2010/main" val="2389817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Lederman&amp;Klatzky’s</a:t>
            </a:r>
            <a:r>
              <a:rPr lang="en-US" dirty="0"/>
              <a:t> hypothesis</a:t>
            </a:r>
          </a:p>
          <a:p>
            <a:r>
              <a:rPr lang="en-US" dirty="0"/>
              <a:t>We’ll talk about the specific exploratory procedures they hypothesize existing</a:t>
            </a:r>
            <a:r>
              <a:rPr lang="en-US" baseline="0" dirty="0"/>
              <a:t> after we try this out for ourselves </a:t>
            </a:r>
          </a:p>
          <a:p>
            <a:endParaRPr lang="en-US" baseline="0" dirty="0"/>
          </a:p>
          <a:p>
            <a:r>
              <a:rPr lang="en-US" baseline="0" dirty="0"/>
              <a:t>Doesn’t seem like the same definition of “invariance” as Gibson</a:t>
            </a:r>
            <a:r>
              <a:rPr lang="mr-IN" baseline="0" dirty="0"/>
              <a:t>…</a:t>
            </a:r>
            <a:endParaRPr lang="en-US" dirty="0"/>
          </a:p>
        </p:txBody>
      </p:sp>
      <p:sp>
        <p:nvSpPr>
          <p:cNvPr id="4" name="Slide Number Placeholder 3"/>
          <p:cNvSpPr>
            <a:spLocks noGrp="1"/>
          </p:cNvSpPr>
          <p:nvPr>
            <p:ph type="sldNum" sz="quarter" idx="10"/>
          </p:nvPr>
        </p:nvSpPr>
        <p:spPr/>
        <p:txBody>
          <a:bodyPr/>
          <a:lstStyle/>
          <a:p>
            <a:fld id="{EE71CB5E-C004-AB4C-83D1-2026DE659367}" type="slidenum">
              <a:rPr lang="en-US" smtClean="0"/>
              <a:t>7</a:t>
            </a:fld>
            <a:endParaRPr lang="en-US"/>
          </a:p>
        </p:txBody>
      </p:sp>
    </p:spTree>
    <p:extLst>
      <p:ext uri="{BB962C8B-B14F-4D97-AF65-F5344CB8AC3E}">
        <p14:creationId xmlns:p14="http://schemas.microsoft.com/office/powerpoint/2010/main" val="4060419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Demos: explore stuff in a bag</a:t>
            </a:r>
            <a:r>
              <a:rPr lang="en-US" baseline="0" dirty="0"/>
              <a:t> </a:t>
            </a:r>
            <a:r>
              <a:rPr lang="mr-IN" baseline="0" dirty="0"/>
              <a:t>…</a:t>
            </a:r>
            <a:r>
              <a:rPr lang="en-US" baseline="0" dirty="0"/>
              <a:t> </a:t>
            </a:r>
            <a:r>
              <a:rPr lang="en-US" dirty="0"/>
              <a:t>BUY PAPER BAGS to put all objects in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Any motions that you find yourself doing for each object/prompt?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How do you tell that something in your hand is a single coherent object? </a:t>
            </a:r>
          </a:p>
          <a:p>
            <a:endParaRPr lang="en-US" dirty="0"/>
          </a:p>
          <a:p>
            <a:r>
              <a:rPr lang="en-US" dirty="0"/>
              <a:t>Non</a:t>
            </a:r>
            <a:r>
              <a:rPr lang="en-US" baseline="0" dirty="0"/>
              <a:t>-EPs</a:t>
            </a:r>
            <a:r>
              <a:rPr lang="mr-IN" baseline="0" dirty="0"/>
              <a:t>…</a:t>
            </a:r>
            <a:endParaRPr lang="en-US" dirty="0"/>
          </a:p>
          <a:p>
            <a:r>
              <a:rPr lang="en-US" dirty="0" err="1"/>
              <a:t>Bluetac</a:t>
            </a:r>
            <a:r>
              <a:rPr lang="en-US" dirty="0"/>
              <a:t>, </a:t>
            </a:r>
            <a:r>
              <a:rPr lang="en-US" dirty="0" err="1"/>
              <a:t>hairtie</a:t>
            </a:r>
            <a:r>
              <a:rPr lang="en-US" dirty="0"/>
              <a:t>: pliable &gt;&gt; stretching (find something elastic)</a:t>
            </a:r>
          </a:p>
          <a:p>
            <a:r>
              <a:rPr lang="en-US" dirty="0"/>
              <a:t>Black beans vs.</a:t>
            </a:r>
            <a:r>
              <a:rPr lang="en-US" baseline="0" dirty="0"/>
              <a:t> rice vs. flour in balloon &gt;&gt; rolling/pressure combined motion </a:t>
            </a:r>
          </a:p>
          <a:p>
            <a:r>
              <a:rPr lang="en-US" baseline="0" dirty="0"/>
              <a:t>(There’s three balloons in the bag with items inside them. Find the one with rice inside it.) </a:t>
            </a:r>
            <a:endParaRPr lang="en-US" dirty="0"/>
          </a:p>
          <a:p>
            <a:r>
              <a:rPr lang="en-US" dirty="0"/>
              <a:t>Red pepper slice:</a:t>
            </a:r>
            <a:r>
              <a:rPr lang="en-US" baseline="0" dirty="0"/>
              <a:t> wet (name something in there that’s wet) </a:t>
            </a:r>
            <a:r>
              <a:rPr lang="en-US" baseline="0" dirty="0">
                <a:sym typeface="Wingdings"/>
              </a:rPr>
              <a:t></a:t>
            </a:r>
            <a:r>
              <a:rPr lang="en-US" baseline="0" dirty="0"/>
              <a:t> other interesting thing about this one is the texture on both sides</a:t>
            </a:r>
          </a:p>
          <a:p>
            <a:endParaRPr lang="en-US" dirty="0"/>
          </a:p>
          <a:p>
            <a:r>
              <a:rPr lang="en-US" dirty="0"/>
              <a:t>EPs</a:t>
            </a:r>
            <a:r>
              <a:rPr lang="mr-IN" dirty="0"/>
              <a:t>…</a:t>
            </a:r>
            <a:r>
              <a:rPr lang="en-US" dirty="0"/>
              <a:t> </a:t>
            </a:r>
          </a:p>
          <a:p>
            <a:r>
              <a:rPr lang="en-US" baseline="0" dirty="0"/>
              <a:t>Marbles (find the smallest object in the bag</a:t>
            </a:r>
            <a:r>
              <a:rPr lang="mr-IN" baseline="0" dirty="0"/>
              <a:t>…</a:t>
            </a:r>
            <a:r>
              <a:rPr lang="en-US" baseline="0" dirty="0"/>
              <a:t> what are different materials?)</a:t>
            </a:r>
          </a:p>
          <a:p>
            <a:r>
              <a:rPr lang="en-US" dirty="0"/>
              <a:t>Wooden block</a:t>
            </a:r>
            <a:r>
              <a:rPr lang="en-US" baseline="0" dirty="0"/>
              <a:t> (find something made of wood)</a:t>
            </a:r>
          </a:p>
          <a:p>
            <a:r>
              <a:rPr lang="en-US" baseline="0" dirty="0"/>
              <a:t>Velcro (specific function </a:t>
            </a:r>
            <a:r>
              <a:rPr lang="mr-IN" baseline="0" dirty="0"/>
              <a:t>…</a:t>
            </a:r>
            <a:r>
              <a:rPr lang="en-US" baseline="0" dirty="0"/>
              <a:t> “sound” confirmation)</a:t>
            </a:r>
          </a:p>
          <a:p>
            <a:r>
              <a:rPr lang="en-US" baseline="0" dirty="0"/>
              <a:t>Sharpened sticks (find something sharp </a:t>
            </a:r>
            <a:r>
              <a:rPr lang="mr-IN" baseline="0" dirty="0"/>
              <a:t>–</a:t>
            </a:r>
            <a:r>
              <a:rPr lang="en-US" baseline="0" dirty="0"/>
              <a:t> pressure)</a:t>
            </a:r>
          </a:p>
          <a:p>
            <a:pPr marL="0" indent="0">
              <a:buFont typeface="Wingdings" charset="0"/>
              <a:buNone/>
            </a:pPr>
            <a:endParaRPr lang="en-US" baseline="0" dirty="0"/>
          </a:p>
          <a:p>
            <a:pPr marL="0" indent="0">
              <a:buFont typeface="Wingdings" charset="0"/>
              <a:buNone/>
            </a:pPr>
            <a:r>
              <a:rPr lang="en-US" baseline="0" dirty="0"/>
              <a:t>Observations???</a:t>
            </a:r>
          </a:p>
          <a:p>
            <a:pPr marL="171450" indent="-171450">
              <a:buFont typeface="Wingdings" charset="0"/>
              <a:buChar char="Ø"/>
            </a:pPr>
            <a:r>
              <a:rPr lang="en-US" baseline="0" dirty="0"/>
              <a:t>Pick it up first always</a:t>
            </a:r>
          </a:p>
          <a:p>
            <a:pPr marL="171450" indent="-171450">
              <a:buFont typeface="Wingdings" charset="0"/>
              <a:buChar char="Ø"/>
            </a:pPr>
            <a:r>
              <a:rPr lang="en-US" baseline="0" dirty="0"/>
              <a:t>Often are doing more than one thing at once, doing some action achieves many types of information gathering</a:t>
            </a:r>
          </a:p>
          <a:p>
            <a:pPr marL="171450" indent="-171450">
              <a:buFont typeface="Wingdings" charset="0"/>
              <a:buChar char="Ø"/>
            </a:pPr>
            <a:r>
              <a:rPr lang="en-US" baseline="0" dirty="0"/>
              <a:t>Isolated object in hand</a:t>
            </a:r>
          </a:p>
          <a:p>
            <a:pPr marL="171450" indent="-171450">
              <a:buFont typeface="Wingdings" charset="0"/>
              <a:buChar char="Ø"/>
            </a:pPr>
            <a:r>
              <a:rPr lang="en-US" baseline="0" dirty="0"/>
              <a:t>Ever do scratching instead of rubbing?</a:t>
            </a:r>
          </a:p>
          <a:p>
            <a:pPr marL="171450" indent="-171450">
              <a:buFont typeface="Wingdings" charset="0"/>
              <a:buChar char="Ø"/>
            </a:pPr>
            <a:r>
              <a:rPr lang="en-US" baseline="0" dirty="0"/>
              <a:t>I feel like the in hand manipulations of the object are really important, rotations applying pressure to one side, etc. and feeling the pressure on the other parts of the hand is really important, but hard to verbalize</a:t>
            </a:r>
          </a:p>
          <a:p>
            <a:pPr marL="171450" indent="-171450">
              <a:buFont typeface="Wingdings" charset="0"/>
              <a:buChar char="Ø"/>
            </a:pPr>
            <a:endParaRPr lang="en-US" baseline="0" dirty="0"/>
          </a:p>
          <a:p>
            <a:pPr marL="0" indent="0">
              <a:buFont typeface="Wingdings" charset="0"/>
              <a:buNone/>
            </a:pPr>
            <a:r>
              <a:rPr lang="en-US" baseline="0" dirty="0"/>
              <a:t>ONE more --- </a:t>
            </a:r>
          </a:p>
          <a:p>
            <a:pPr marL="0" indent="0">
              <a:buFont typeface="Wingdings" charset="0"/>
              <a:buNone/>
            </a:pPr>
            <a:r>
              <a:rPr lang="en-US" baseline="0" dirty="0"/>
              <a:t>Eggs. One partner close eyes and take the eggs. The other partner crinkles the paper bag. Figure out the difference between them </a:t>
            </a:r>
            <a:endParaRPr lang="en-US" dirty="0"/>
          </a:p>
        </p:txBody>
      </p:sp>
      <p:sp>
        <p:nvSpPr>
          <p:cNvPr id="4" name="Slide Number Placeholder 3"/>
          <p:cNvSpPr>
            <a:spLocks noGrp="1"/>
          </p:cNvSpPr>
          <p:nvPr>
            <p:ph type="sldNum" sz="quarter" idx="10"/>
          </p:nvPr>
        </p:nvSpPr>
        <p:spPr/>
        <p:txBody>
          <a:bodyPr/>
          <a:lstStyle/>
          <a:p>
            <a:fld id="{EE71CB5E-C004-AB4C-83D1-2026DE659367}" type="slidenum">
              <a:rPr lang="en-US" smtClean="0"/>
              <a:t>8</a:t>
            </a:fld>
            <a:endParaRPr lang="en-US"/>
          </a:p>
        </p:txBody>
      </p:sp>
    </p:spTree>
    <p:extLst>
      <p:ext uri="{BB962C8B-B14F-4D97-AF65-F5344CB8AC3E}">
        <p14:creationId xmlns:p14="http://schemas.microsoft.com/office/powerpoint/2010/main" val="3028941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THEIR</a:t>
            </a:r>
            <a:r>
              <a:rPr lang="en-US" baseline="0" dirty="0"/>
              <a:t> EPs:</a:t>
            </a:r>
            <a:endParaRPr lang="en-US" dirty="0"/>
          </a:p>
          <a:p>
            <a:pPr marL="171450" indent="-171450">
              <a:buFontTx/>
              <a:buChar char="-"/>
            </a:pPr>
            <a:endParaRPr lang="en-US" dirty="0"/>
          </a:p>
          <a:p>
            <a:pPr marL="171450" indent="-171450">
              <a:buFontTx/>
              <a:buChar char="-"/>
            </a:pPr>
            <a:r>
              <a:rPr lang="en-US" dirty="0"/>
              <a:t>Lateral motion</a:t>
            </a:r>
            <a:r>
              <a:rPr lang="en-US" baseline="0" dirty="0"/>
              <a:t> &gt;&gt; sideways movement between skin and object surface, supposed to be for texture</a:t>
            </a:r>
          </a:p>
          <a:p>
            <a:pPr marL="171450" indent="-171450">
              <a:buFontTx/>
              <a:buChar char="-"/>
            </a:pPr>
            <a:r>
              <a:rPr lang="en-US" baseline="0" dirty="0"/>
              <a:t>Pressure &gt;&gt; apply torque, normal forces to object while another part is stabilized, supposed to be for hardness</a:t>
            </a:r>
          </a:p>
          <a:p>
            <a:pPr marL="171450" indent="-171450">
              <a:buFontTx/>
              <a:buChar char="-"/>
            </a:pPr>
            <a:r>
              <a:rPr lang="en-US" baseline="0" dirty="0"/>
              <a:t>Static Contact &gt;&gt; supported externally, hand rests on it without molding, supposed to be for temperature</a:t>
            </a:r>
          </a:p>
          <a:p>
            <a:pPr marL="171450" indent="-171450">
              <a:buFontTx/>
              <a:buChar char="-"/>
            </a:pPr>
            <a:r>
              <a:rPr lang="en-US" baseline="0" dirty="0"/>
              <a:t>Unsupported holding &gt;&gt; object lifted away from any supporting surface and maintained in hand, supposed to be for weight</a:t>
            </a:r>
            <a:endParaRPr lang="en-US" dirty="0"/>
          </a:p>
        </p:txBody>
      </p:sp>
      <p:sp>
        <p:nvSpPr>
          <p:cNvPr id="4" name="Slide Number Placeholder 3"/>
          <p:cNvSpPr>
            <a:spLocks noGrp="1"/>
          </p:cNvSpPr>
          <p:nvPr>
            <p:ph type="sldNum" sz="quarter" idx="10"/>
          </p:nvPr>
        </p:nvSpPr>
        <p:spPr/>
        <p:txBody>
          <a:bodyPr/>
          <a:lstStyle/>
          <a:p>
            <a:fld id="{EE71CB5E-C004-AB4C-83D1-2026DE659367}" type="slidenum">
              <a:rPr lang="en-US" smtClean="0"/>
              <a:t>9</a:t>
            </a:fld>
            <a:endParaRPr lang="en-US"/>
          </a:p>
        </p:txBody>
      </p:sp>
    </p:spTree>
    <p:extLst>
      <p:ext uri="{BB962C8B-B14F-4D97-AF65-F5344CB8AC3E}">
        <p14:creationId xmlns:p14="http://schemas.microsoft.com/office/powerpoint/2010/main" val="1573946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Enclosure &gt;&gt; wrap</a:t>
            </a:r>
            <a:r>
              <a:rPr lang="en-US" baseline="0" dirty="0"/>
              <a:t> hand around as much of object as possible, supposed to be for global shape &amp; volume</a:t>
            </a:r>
          </a:p>
          <a:p>
            <a:r>
              <a:rPr lang="en-US" baseline="0" dirty="0"/>
              <a:t>Contour following &gt;&gt; hand maintains contact with contour of object (exact shape, volume)</a:t>
            </a:r>
          </a:p>
          <a:p>
            <a:r>
              <a:rPr lang="en-US" baseline="0" dirty="0"/>
              <a:t>Part motion test &gt;&gt; stabilize one part of object while applying force to another ( to check if there’s a moving part )</a:t>
            </a:r>
          </a:p>
          <a:p>
            <a:r>
              <a:rPr lang="en-US" baseline="0" dirty="0"/>
              <a:t>Function testing &gt;&gt; testing out a possible specific function of an object </a:t>
            </a:r>
          </a:p>
          <a:p>
            <a:endParaRPr lang="en-US" baseline="0" dirty="0"/>
          </a:p>
          <a:p>
            <a:endParaRPr lang="en-US" baseline="0" dirty="0"/>
          </a:p>
          <a:p>
            <a:r>
              <a:rPr lang="en-US" baseline="0" dirty="0"/>
              <a:t>&gt;&gt;&gt; more discussion</a:t>
            </a:r>
            <a:r>
              <a:rPr lang="mr-IN" baseline="0" dirty="0"/>
              <a:t>…</a:t>
            </a:r>
            <a:endParaRPr lang="en-US" baseline="0" dirty="0"/>
          </a:p>
        </p:txBody>
      </p:sp>
      <p:sp>
        <p:nvSpPr>
          <p:cNvPr id="4" name="Slide Number Placeholder 3"/>
          <p:cNvSpPr>
            <a:spLocks noGrp="1"/>
          </p:cNvSpPr>
          <p:nvPr>
            <p:ph type="sldNum" sz="quarter" idx="10"/>
          </p:nvPr>
        </p:nvSpPr>
        <p:spPr/>
        <p:txBody>
          <a:bodyPr/>
          <a:lstStyle/>
          <a:p>
            <a:fld id="{EE71CB5E-C004-AB4C-83D1-2026DE659367}" type="slidenum">
              <a:rPr lang="en-US" smtClean="0"/>
              <a:t>10</a:t>
            </a:fld>
            <a:endParaRPr lang="en-US"/>
          </a:p>
        </p:txBody>
      </p:sp>
    </p:spTree>
    <p:extLst>
      <p:ext uri="{BB962C8B-B14F-4D97-AF65-F5344CB8AC3E}">
        <p14:creationId xmlns:p14="http://schemas.microsoft.com/office/powerpoint/2010/main" val="296135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EF38B-0632-C845-829D-EE449177D0EC}" type="datetimeFigureOut">
              <a:rPr lang="en-US" smtClean="0"/>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807B1-42DD-5D41-8F3E-FC1E25A35A5D}" type="slidenum">
              <a:rPr lang="en-US" smtClean="0"/>
              <a:t>‹#›</a:t>
            </a:fld>
            <a:endParaRPr lang="en-US"/>
          </a:p>
        </p:txBody>
      </p:sp>
    </p:spTree>
    <p:extLst>
      <p:ext uri="{BB962C8B-B14F-4D97-AF65-F5344CB8AC3E}">
        <p14:creationId xmlns:p14="http://schemas.microsoft.com/office/powerpoint/2010/main" val="54245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BEF38B-0632-C845-829D-EE449177D0EC}" type="datetimeFigureOut">
              <a:rPr lang="en-US" smtClean="0"/>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807B1-42DD-5D41-8F3E-FC1E25A35A5D}" type="slidenum">
              <a:rPr lang="en-US" smtClean="0"/>
              <a:t>‹#›</a:t>
            </a:fld>
            <a:endParaRPr lang="en-US"/>
          </a:p>
        </p:txBody>
      </p:sp>
    </p:spTree>
    <p:extLst>
      <p:ext uri="{BB962C8B-B14F-4D97-AF65-F5344CB8AC3E}">
        <p14:creationId xmlns:p14="http://schemas.microsoft.com/office/powerpoint/2010/main" val="73003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BEF38B-0632-C845-829D-EE449177D0EC}" type="datetimeFigureOut">
              <a:rPr lang="en-US" smtClean="0"/>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807B1-42DD-5D41-8F3E-FC1E25A35A5D}" type="slidenum">
              <a:rPr lang="en-US" smtClean="0"/>
              <a:t>‹#›</a:t>
            </a:fld>
            <a:endParaRPr lang="en-US"/>
          </a:p>
        </p:txBody>
      </p:sp>
    </p:spTree>
    <p:extLst>
      <p:ext uri="{BB962C8B-B14F-4D97-AF65-F5344CB8AC3E}">
        <p14:creationId xmlns:p14="http://schemas.microsoft.com/office/powerpoint/2010/main" val="81906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BEF38B-0632-C845-829D-EE449177D0EC}" type="datetimeFigureOut">
              <a:rPr lang="en-US" smtClean="0"/>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807B1-42DD-5D41-8F3E-FC1E25A35A5D}" type="slidenum">
              <a:rPr lang="en-US" smtClean="0"/>
              <a:t>‹#›</a:t>
            </a:fld>
            <a:endParaRPr lang="en-US"/>
          </a:p>
        </p:txBody>
      </p:sp>
    </p:spTree>
    <p:extLst>
      <p:ext uri="{BB962C8B-B14F-4D97-AF65-F5344CB8AC3E}">
        <p14:creationId xmlns:p14="http://schemas.microsoft.com/office/powerpoint/2010/main" val="4172885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BEF38B-0632-C845-829D-EE449177D0EC}" type="datetimeFigureOut">
              <a:rPr lang="en-US" smtClean="0"/>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807B1-42DD-5D41-8F3E-FC1E25A35A5D}" type="slidenum">
              <a:rPr lang="en-US" smtClean="0"/>
              <a:t>‹#›</a:t>
            </a:fld>
            <a:endParaRPr lang="en-US"/>
          </a:p>
        </p:txBody>
      </p:sp>
    </p:spTree>
    <p:extLst>
      <p:ext uri="{BB962C8B-B14F-4D97-AF65-F5344CB8AC3E}">
        <p14:creationId xmlns:p14="http://schemas.microsoft.com/office/powerpoint/2010/main" val="151721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BEF38B-0632-C845-829D-EE449177D0EC}" type="datetimeFigureOut">
              <a:rPr lang="en-US" smtClean="0"/>
              <a:t>4/15/21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807B1-42DD-5D41-8F3E-FC1E25A35A5D}" type="slidenum">
              <a:rPr lang="en-US" smtClean="0"/>
              <a:t>‹#›</a:t>
            </a:fld>
            <a:endParaRPr lang="en-US"/>
          </a:p>
        </p:txBody>
      </p:sp>
    </p:spTree>
    <p:extLst>
      <p:ext uri="{BB962C8B-B14F-4D97-AF65-F5344CB8AC3E}">
        <p14:creationId xmlns:p14="http://schemas.microsoft.com/office/powerpoint/2010/main" val="668984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BEF38B-0632-C845-829D-EE449177D0EC}" type="datetimeFigureOut">
              <a:rPr lang="en-US" smtClean="0"/>
              <a:t>4/15/21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C807B1-42DD-5D41-8F3E-FC1E25A35A5D}" type="slidenum">
              <a:rPr lang="en-US" smtClean="0"/>
              <a:t>‹#›</a:t>
            </a:fld>
            <a:endParaRPr lang="en-US"/>
          </a:p>
        </p:txBody>
      </p:sp>
    </p:spTree>
    <p:extLst>
      <p:ext uri="{BB962C8B-B14F-4D97-AF65-F5344CB8AC3E}">
        <p14:creationId xmlns:p14="http://schemas.microsoft.com/office/powerpoint/2010/main" val="383623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BEF38B-0632-C845-829D-EE449177D0EC}" type="datetimeFigureOut">
              <a:rPr lang="en-US" smtClean="0"/>
              <a:t>4/15/21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C807B1-42DD-5D41-8F3E-FC1E25A35A5D}" type="slidenum">
              <a:rPr lang="en-US" smtClean="0"/>
              <a:t>‹#›</a:t>
            </a:fld>
            <a:endParaRPr lang="en-US"/>
          </a:p>
        </p:txBody>
      </p:sp>
    </p:spTree>
    <p:extLst>
      <p:ext uri="{BB962C8B-B14F-4D97-AF65-F5344CB8AC3E}">
        <p14:creationId xmlns:p14="http://schemas.microsoft.com/office/powerpoint/2010/main" val="3152724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EF38B-0632-C845-829D-EE449177D0EC}" type="datetimeFigureOut">
              <a:rPr lang="en-US" smtClean="0"/>
              <a:t>4/15/21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C807B1-42DD-5D41-8F3E-FC1E25A35A5D}" type="slidenum">
              <a:rPr lang="en-US" smtClean="0"/>
              <a:t>‹#›</a:t>
            </a:fld>
            <a:endParaRPr lang="en-US"/>
          </a:p>
        </p:txBody>
      </p:sp>
    </p:spTree>
    <p:extLst>
      <p:ext uri="{BB962C8B-B14F-4D97-AF65-F5344CB8AC3E}">
        <p14:creationId xmlns:p14="http://schemas.microsoft.com/office/powerpoint/2010/main" val="367133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BEF38B-0632-C845-829D-EE449177D0EC}" type="datetimeFigureOut">
              <a:rPr lang="en-US" smtClean="0"/>
              <a:t>4/15/21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807B1-42DD-5D41-8F3E-FC1E25A35A5D}" type="slidenum">
              <a:rPr lang="en-US" smtClean="0"/>
              <a:t>‹#›</a:t>
            </a:fld>
            <a:endParaRPr lang="en-US"/>
          </a:p>
        </p:txBody>
      </p:sp>
    </p:spTree>
    <p:extLst>
      <p:ext uri="{BB962C8B-B14F-4D97-AF65-F5344CB8AC3E}">
        <p14:creationId xmlns:p14="http://schemas.microsoft.com/office/powerpoint/2010/main" val="320669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BEF38B-0632-C845-829D-EE449177D0EC}" type="datetimeFigureOut">
              <a:rPr lang="en-US" smtClean="0"/>
              <a:t>4/15/21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807B1-42DD-5D41-8F3E-FC1E25A35A5D}" type="slidenum">
              <a:rPr lang="en-US" smtClean="0"/>
              <a:t>‹#›</a:t>
            </a:fld>
            <a:endParaRPr lang="en-US"/>
          </a:p>
        </p:txBody>
      </p:sp>
    </p:spTree>
    <p:extLst>
      <p:ext uri="{BB962C8B-B14F-4D97-AF65-F5344CB8AC3E}">
        <p14:creationId xmlns:p14="http://schemas.microsoft.com/office/powerpoint/2010/main" val="1064613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EF38B-0632-C845-829D-EE449177D0EC}" type="datetimeFigureOut">
              <a:rPr lang="en-US" smtClean="0"/>
              <a:t>4/15/21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807B1-42DD-5D41-8F3E-FC1E25A35A5D}" type="slidenum">
              <a:rPr lang="en-US" smtClean="0"/>
              <a:t>‹#›</a:t>
            </a:fld>
            <a:endParaRPr lang="en-US"/>
          </a:p>
        </p:txBody>
      </p:sp>
    </p:spTree>
    <p:extLst>
      <p:ext uri="{BB962C8B-B14F-4D97-AF65-F5344CB8AC3E}">
        <p14:creationId xmlns:p14="http://schemas.microsoft.com/office/powerpoint/2010/main" val="941471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Haptic exploration</a:t>
            </a:r>
          </a:p>
        </p:txBody>
      </p:sp>
      <p:sp>
        <p:nvSpPr>
          <p:cNvPr id="3" name="Subtitle 2"/>
          <p:cNvSpPr>
            <a:spLocks noGrp="1"/>
          </p:cNvSpPr>
          <p:nvPr>
            <p:ph type="subTitle" idx="1"/>
          </p:nvPr>
        </p:nvSpPr>
        <p:spPr/>
        <p:txBody>
          <a:bodyPr/>
          <a:lstStyle/>
          <a:p>
            <a:r>
              <a:rPr lang="en-US" dirty="0"/>
              <a:t>9.357: Touching and Grasping with Soft Fingers </a:t>
            </a:r>
          </a:p>
          <a:p>
            <a:r>
              <a:rPr lang="en-US" dirty="0" err="1"/>
              <a:t>Maddie</a:t>
            </a:r>
            <a:r>
              <a:rPr lang="en-US" dirty="0"/>
              <a:t> </a:t>
            </a:r>
            <a:r>
              <a:rPr lang="en-US" dirty="0" err="1"/>
              <a:t>Cusimano</a:t>
            </a:r>
            <a:endParaRPr lang="en-US" dirty="0"/>
          </a:p>
        </p:txBody>
      </p:sp>
      <p:pic>
        <p:nvPicPr>
          <p:cNvPr id="4" name="Picture 3">
            <a:extLst>
              <a:ext uri="{FF2B5EF4-FFF2-40B4-BE49-F238E27FC236}">
                <a16:creationId xmlns:a16="http://schemas.microsoft.com/office/drawing/2014/main" id="{9C0EF466-B8D1-5243-8D6B-E47A074BFBAD}"/>
              </a:ext>
            </a:extLst>
          </p:cNvPr>
          <p:cNvPicPr>
            <a:picLocks noChangeAspect="1"/>
          </p:cNvPicPr>
          <p:nvPr/>
        </p:nvPicPr>
        <p:blipFill>
          <a:blip r:embed="rId2"/>
          <a:stretch>
            <a:fillRect/>
          </a:stretch>
        </p:blipFill>
        <p:spPr>
          <a:xfrm>
            <a:off x="7282178" y="6208568"/>
            <a:ext cx="1823721" cy="621723"/>
          </a:xfrm>
          <a:prstGeom prst="rect">
            <a:avLst/>
          </a:prstGeom>
        </p:spPr>
      </p:pic>
    </p:spTree>
    <p:extLst>
      <p:ext uri="{BB962C8B-B14F-4D97-AF65-F5344CB8AC3E}">
        <p14:creationId xmlns:p14="http://schemas.microsoft.com/office/powerpoint/2010/main" val="8364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384300"/>
            <a:ext cx="9144000" cy="4079452"/>
          </a:xfrm>
          <a:prstGeom prst="rect">
            <a:avLst/>
          </a:prstGeom>
        </p:spPr>
      </p:pic>
    </p:spTree>
    <p:extLst>
      <p:ext uri="{BB962C8B-B14F-4D97-AF65-F5344CB8AC3E}">
        <p14:creationId xmlns:p14="http://schemas.microsoft.com/office/powerpoint/2010/main" val="668965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match-to-sample tasks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Varied instructions and videotaped hands during exploration</a:t>
            </a:r>
          </a:p>
          <a:p>
            <a:pPr marL="914400" lvl="1" indent="-514350"/>
            <a:r>
              <a:rPr lang="en-US" dirty="0"/>
              <a:t>Are EPs driven by the type of information sought?</a:t>
            </a:r>
          </a:p>
          <a:p>
            <a:pPr marL="514350" indent="-514350">
              <a:buFont typeface="+mj-lt"/>
              <a:buAutoNum type="arabicPeriod"/>
            </a:pPr>
            <a:endParaRPr lang="en-US" dirty="0"/>
          </a:p>
          <a:p>
            <a:pPr marL="514350" indent="-514350">
              <a:buFont typeface="+mj-lt"/>
              <a:buAutoNum type="arabicPeriod"/>
            </a:pPr>
            <a:r>
              <a:rPr lang="en-US" dirty="0">
                <a:solidFill>
                  <a:schemeClr val="bg1"/>
                </a:solidFill>
              </a:rPr>
              <a:t>Allowed only 1 EP during exploration</a:t>
            </a:r>
          </a:p>
          <a:p>
            <a:pPr lvl="1"/>
            <a:r>
              <a:rPr lang="en-US" dirty="0">
                <a:solidFill>
                  <a:schemeClr val="bg1"/>
                </a:solidFill>
              </a:rPr>
              <a:t>How effective is each EP at obtaining different types of information?</a:t>
            </a:r>
          </a:p>
        </p:txBody>
      </p:sp>
    </p:spTree>
    <p:extLst>
      <p:ext uri="{BB962C8B-B14F-4D97-AF65-F5344CB8AC3E}">
        <p14:creationId xmlns:p14="http://schemas.microsoft.com/office/powerpoint/2010/main" val="1264284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match-to-sample tasks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Varied instructions and videotaped hands during exploration</a:t>
            </a:r>
          </a:p>
          <a:p>
            <a:pPr marL="914400" lvl="1" indent="-514350"/>
            <a:r>
              <a:rPr lang="en-US" dirty="0"/>
              <a:t>Are EPs driven by the type of information sought?</a:t>
            </a:r>
          </a:p>
          <a:p>
            <a:pPr marL="514350" indent="-514350">
              <a:buFont typeface="+mj-lt"/>
              <a:buAutoNum type="arabicPeriod"/>
            </a:pPr>
            <a:endParaRPr lang="en-US" dirty="0"/>
          </a:p>
          <a:p>
            <a:pPr marL="514350" indent="-514350">
              <a:buFont typeface="+mj-lt"/>
              <a:buAutoNum type="arabicPeriod"/>
            </a:pPr>
            <a:r>
              <a:rPr lang="en-US" dirty="0"/>
              <a:t>Allowed only 1 EP during exploration</a:t>
            </a:r>
          </a:p>
          <a:p>
            <a:pPr lvl="1"/>
            <a:r>
              <a:rPr lang="en-US" dirty="0"/>
              <a:t>How effective is each EP at obtaining different types of information?</a:t>
            </a:r>
          </a:p>
        </p:txBody>
      </p:sp>
    </p:spTree>
    <p:extLst>
      <p:ext uri="{BB962C8B-B14F-4D97-AF65-F5344CB8AC3E}">
        <p14:creationId xmlns:p14="http://schemas.microsoft.com/office/powerpoint/2010/main" val="3268701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1: method</a:t>
            </a:r>
          </a:p>
        </p:txBody>
      </p:sp>
      <p:sp>
        <p:nvSpPr>
          <p:cNvPr id="3" name="Content Placeholder 2"/>
          <p:cNvSpPr>
            <a:spLocks noGrp="1"/>
          </p:cNvSpPr>
          <p:nvPr>
            <p:ph idx="1"/>
          </p:nvPr>
        </p:nvSpPr>
        <p:spPr/>
        <p:txBody>
          <a:bodyPr/>
          <a:lstStyle/>
          <a:p>
            <a:r>
              <a:rPr lang="en-US" dirty="0"/>
              <a:t>Mostly unfamiliar objects</a:t>
            </a:r>
          </a:p>
        </p:txBody>
      </p:sp>
      <p:pic>
        <p:nvPicPr>
          <p:cNvPr id="4" name="Picture 3"/>
          <p:cNvPicPr>
            <a:picLocks noChangeAspect="1"/>
          </p:cNvPicPr>
          <p:nvPr/>
        </p:nvPicPr>
        <p:blipFill>
          <a:blip r:embed="rId3"/>
          <a:stretch>
            <a:fillRect/>
          </a:stretch>
        </p:blipFill>
        <p:spPr>
          <a:xfrm>
            <a:off x="1117600" y="2468563"/>
            <a:ext cx="6896100" cy="3657600"/>
          </a:xfrm>
          <a:prstGeom prst="rect">
            <a:avLst/>
          </a:prstGeom>
        </p:spPr>
      </p:pic>
    </p:spTree>
    <p:extLst>
      <p:ext uri="{BB962C8B-B14F-4D97-AF65-F5344CB8AC3E}">
        <p14:creationId xmlns:p14="http://schemas.microsoft.com/office/powerpoint/2010/main" val="3208179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93800" y="571500"/>
            <a:ext cx="6756400" cy="5715000"/>
          </a:xfrm>
          <a:prstGeom prst="rect">
            <a:avLst/>
          </a:prstGeom>
        </p:spPr>
      </p:pic>
    </p:spTree>
    <p:extLst>
      <p:ext uri="{BB962C8B-B14F-4D97-AF65-F5344CB8AC3E}">
        <p14:creationId xmlns:p14="http://schemas.microsoft.com/office/powerpoint/2010/main" val="3060883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Experiment 1: </a:t>
            </a:r>
            <a:br>
              <a:rPr lang="en-US" dirty="0"/>
            </a:br>
            <a:r>
              <a:rPr lang="en-US" dirty="0"/>
              <a:t>matching accuracy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77511498"/>
              </p:ext>
            </p:extLst>
          </p:nvPr>
        </p:nvGraphicFramePr>
        <p:xfrm>
          <a:off x="457200" y="1839569"/>
          <a:ext cx="8229600" cy="3977640"/>
        </p:xfrm>
        <a:graphic>
          <a:graphicData uri="http://schemas.openxmlformats.org/drawingml/2006/table">
            <a:tbl>
              <a:tblPr firstRow="1" bandRow="1">
                <a:tableStyleId>{8EC20E35-A176-4012-BC5E-935CFFF8708E}</a:tableStyleId>
              </a:tblPr>
              <a:tblGrid>
                <a:gridCol w="2727704">
                  <a:extLst>
                    <a:ext uri="{9D8B030D-6E8A-4147-A177-3AD203B41FA5}">
                      <a16:colId xmlns:a16="http://schemas.microsoft.com/office/drawing/2014/main" val="20000"/>
                    </a:ext>
                  </a:extLst>
                </a:gridCol>
                <a:gridCol w="2781751">
                  <a:extLst>
                    <a:ext uri="{9D8B030D-6E8A-4147-A177-3AD203B41FA5}">
                      <a16:colId xmlns:a16="http://schemas.microsoft.com/office/drawing/2014/main" val="20001"/>
                    </a:ext>
                  </a:extLst>
                </a:gridCol>
                <a:gridCol w="2720145">
                  <a:extLst>
                    <a:ext uri="{9D8B030D-6E8A-4147-A177-3AD203B41FA5}">
                      <a16:colId xmlns:a16="http://schemas.microsoft.com/office/drawing/2014/main" val="20002"/>
                    </a:ext>
                  </a:extLst>
                </a:gridCol>
              </a:tblGrid>
              <a:tr h="370840">
                <a:tc>
                  <a:txBody>
                    <a:bodyPr/>
                    <a:lstStyle/>
                    <a:p>
                      <a:r>
                        <a:rPr lang="en-US" dirty="0">
                          <a:solidFill>
                            <a:schemeClr val="tx1"/>
                          </a:solidFill>
                        </a:rPr>
                        <a:t>Matching</a:t>
                      </a:r>
                      <a:r>
                        <a:rPr lang="en-US" baseline="0" dirty="0">
                          <a:solidFill>
                            <a:schemeClr val="tx1"/>
                          </a:solidFill>
                        </a:rPr>
                        <a:t> dimension</a:t>
                      </a:r>
                      <a:endParaRPr lang="en-US" dirty="0">
                        <a:solidFill>
                          <a:schemeClr val="tx1"/>
                        </a:solidFill>
                      </a:endParaRPr>
                    </a:p>
                  </a:txBody>
                  <a:tcPr>
                    <a:noFill/>
                  </a:tcPr>
                </a:tc>
                <a:tc gridSpan="2">
                  <a:txBody>
                    <a:bodyPr/>
                    <a:lstStyle/>
                    <a:p>
                      <a:r>
                        <a:rPr lang="en-US" dirty="0">
                          <a:solidFill>
                            <a:srgbClr val="000000"/>
                          </a:solidFill>
                        </a:rPr>
                        <a:t>Mean % Agreement</a:t>
                      </a:r>
                    </a:p>
                    <a:p>
                      <a:r>
                        <a:rPr lang="en-US" b="0" dirty="0">
                          <a:solidFill>
                            <a:srgbClr val="000000"/>
                          </a:solidFill>
                        </a:rPr>
                        <a:t>Range over sets                Overall</a:t>
                      </a:r>
                      <a:r>
                        <a:rPr lang="en-US" b="0" baseline="0" dirty="0">
                          <a:solidFill>
                            <a:srgbClr val="000000"/>
                          </a:solidFill>
                        </a:rPr>
                        <a:t> category mean</a:t>
                      </a:r>
                      <a:endParaRPr lang="en-US" b="0" dirty="0">
                        <a:solidFill>
                          <a:srgbClr val="000000"/>
                        </a:solidFill>
                      </a:endParaRPr>
                    </a:p>
                  </a:txBody>
                  <a:tcPr>
                    <a:noFill/>
                  </a:tcPr>
                </a:tc>
                <a:tc hMerge="1">
                  <a:txBody>
                    <a:bodyPr/>
                    <a:lstStyle/>
                    <a:p>
                      <a:endParaRPr lang="en-US" dirty="0"/>
                    </a:p>
                  </a:txBody>
                  <a:tcPr>
                    <a:noFill/>
                  </a:tcPr>
                </a:tc>
                <a:extLst>
                  <a:ext uri="{0D108BD9-81ED-4DB2-BD59-A6C34878D82A}">
                    <a16:rowId xmlns:a16="http://schemas.microsoft.com/office/drawing/2014/main" val="10000"/>
                  </a:ext>
                </a:extLst>
              </a:tr>
              <a:tr h="370840">
                <a:tc>
                  <a:txBody>
                    <a:bodyPr/>
                    <a:lstStyle/>
                    <a:p>
                      <a:r>
                        <a:rPr lang="en-US" dirty="0"/>
                        <a:t>Texture</a:t>
                      </a:r>
                    </a:p>
                  </a:txBody>
                  <a:tcPr/>
                </a:tc>
                <a:tc>
                  <a:txBody>
                    <a:bodyPr/>
                    <a:lstStyle/>
                    <a:p>
                      <a:pPr algn="r"/>
                      <a:r>
                        <a:rPr lang="en-US" dirty="0"/>
                        <a:t>88.9 </a:t>
                      </a:r>
                      <a:r>
                        <a:rPr lang="mr-IN" dirty="0"/>
                        <a:t>–</a:t>
                      </a:r>
                      <a:r>
                        <a:rPr lang="en-US" dirty="0"/>
                        <a:t> 100.0 </a:t>
                      </a:r>
                    </a:p>
                  </a:txBody>
                  <a:tcPr/>
                </a:tc>
                <a:tc>
                  <a:txBody>
                    <a:bodyPr/>
                    <a:lstStyle/>
                    <a:p>
                      <a:pPr algn="r"/>
                      <a:r>
                        <a:rPr lang="en-US" dirty="0"/>
                        <a:t>93.05</a:t>
                      </a:r>
                    </a:p>
                  </a:txBody>
                  <a:tcPr/>
                </a:tc>
                <a:extLst>
                  <a:ext uri="{0D108BD9-81ED-4DB2-BD59-A6C34878D82A}">
                    <a16:rowId xmlns:a16="http://schemas.microsoft.com/office/drawing/2014/main" val="10001"/>
                  </a:ext>
                </a:extLst>
              </a:tr>
              <a:tr h="370840">
                <a:tc>
                  <a:txBody>
                    <a:bodyPr/>
                    <a:lstStyle/>
                    <a:p>
                      <a:r>
                        <a:rPr lang="en-US" dirty="0"/>
                        <a:t>Hardness</a:t>
                      </a:r>
                    </a:p>
                  </a:txBody>
                  <a:tcPr/>
                </a:tc>
                <a:tc>
                  <a:txBody>
                    <a:bodyPr/>
                    <a:lstStyle/>
                    <a:p>
                      <a:pPr algn="r"/>
                      <a:r>
                        <a:rPr lang="en-US" dirty="0"/>
                        <a:t>88.9</a:t>
                      </a:r>
                      <a:r>
                        <a:rPr lang="en-US" baseline="0" dirty="0"/>
                        <a:t> </a:t>
                      </a:r>
                      <a:r>
                        <a:rPr lang="mr-IN" dirty="0"/>
                        <a:t>–</a:t>
                      </a:r>
                      <a:r>
                        <a:rPr lang="en-US" dirty="0"/>
                        <a:t> 100.0</a:t>
                      </a:r>
                    </a:p>
                  </a:txBody>
                  <a:tcPr/>
                </a:tc>
                <a:tc>
                  <a:txBody>
                    <a:bodyPr/>
                    <a:lstStyle/>
                    <a:p>
                      <a:pPr algn="r"/>
                      <a:r>
                        <a:rPr lang="en-US" dirty="0"/>
                        <a:t>94.43</a:t>
                      </a:r>
                    </a:p>
                  </a:txBody>
                  <a:tcPr/>
                </a:tc>
                <a:extLst>
                  <a:ext uri="{0D108BD9-81ED-4DB2-BD59-A6C34878D82A}">
                    <a16:rowId xmlns:a16="http://schemas.microsoft.com/office/drawing/2014/main" val="10002"/>
                  </a:ext>
                </a:extLst>
              </a:tr>
              <a:tr h="370840">
                <a:tc>
                  <a:txBody>
                    <a:bodyPr/>
                    <a:lstStyle/>
                    <a:p>
                      <a:r>
                        <a:rPr lang="en-US" dirty="0"/>
                        <a:t>Temperature</a:t>
                      </a:r>
                    </a:p>
                  </a:txBody>
                  <a:tcPr/>
                </a:tc>
                <a:tc>
                  <a:txBody>
                    <a:bodyPr/>
                    <a:lstStyle/>
                    <a:p>
                      <a:pPr algn="r"/>
                      <a:r>
                        <a:rPr lang="en-US" dirty="0"/>
                        <a:t>72.2</a:t>
                      </a:r>
                      <a:r>
                        <a:rPr lang="en-US" baseline="0" dirty="0"/>
                        <a:t> </a:t>
                      </a:r>
                      <a:r>
                        <a:rPr lang="mr-IN" dirty="0"/>
                        <a:t>–</a:t>
                      </a:r>
                      <a:r>
                        <a:rPr lang="en-US" dirty="0"/>
                        <a:t> 100.0</a:t>
                      </a:r>
                    </a:p>
                  </a:txBody>
                  <a:tcPr/>
                </a:tc>
                <a:tc>
                  <a:txBody>
                    <a:bodyPr/>
                    <a:lstStyle/>
                    <a:p>
                      <a:pPr algn="r"/>
                      <a:r>
                        <a:rPr lang="en-US" dirty="0"/>
                        <a:t>88.73</a:t>
                      </a:r>
                    </a:p>
                  </a:txBody>
                  <a:tcPr/>
                </a:tc>
                <a:extLst>
                  <a:ext uri="{0D108BD9-81ED-4DB2-BD59-A6C34878D82A}">
                    <a16:rowId xmlns:a16="http://schemas.microsoft.com/office/drawing/2014/main" val="10003"/>
                  </a:ext>
                </a:extLst>
              </a:tr>
              <a:tr h="370840">
                <a:tc>
                  <a:txBody>
                    <a:bodyPr/>
                    <a:lstStyle/>
                    <a:p>
                      <a:r>
                        <a:rPr lang="en-US" dirty="0"/>
                        <a:t>Weight</a:t>
                      </a:r>
                    </a:p>
                  </a:txBody>
                  <a:tcPr/>
                </a:tc>
                <a:tc>
                  <a:txBody>
                    <a:bodyPr/>
                    <a:lstStyle/>
                    <a:p>
                      <a:pPr algn="r"/>
                      <a:r>
                        <a:rPr lang="en-US" dirty="0"/>
                        <a:t>44.4</a:t>
                      </a:r>
                      <a:r>
                        <a:rPr lang="en-US" baseline="0" dirty="0"/>
                        <a:t> </a:t>
                      </a:r>
                      <a:r>
                        <a:rPr lang="mr-IN" dirty="0"/>
                        <a:t>–</a:t>
                      </a:r>
                      <a:r>
                        <a:rPr lang="en-US" dirty="0"/>
                        <a:t> 88.9</a:t>
                      </a:r>
                    </a:p>
                  </a:txBody>
                  <a:tcPr/>
                </a:tc>
                <a:tc>
                  <a:txBody>
                    <a:bodyPr/>
                    <a:lstStyle/>
                    <a:p>
                      <a:pPr algn="r"/>
                      <a:r>
                        <a:rPr lang="en-US" dirty="0"/>
                        <a:t>65.28</a:t>
                      </a:r>
                    </a:p>
                  </a:txBody>
                  <a:tcPr/>
                </a:tc>
                <a:extLst>
                  <a:ext uri="{0D108BD9-81ED-4DB2-BD59-A6C34878D82A}">
                    <a16:rowId xmlns:a16="http://schemas.microsoft.com/office/drawing/2014/main" val="10004"/>
                  </a:ext>
                </a:extLst>
              </a:tr>
              <a:tr h="370840">
                <a:tc>
                  <a:txBody>
                    <a:bodyPr/>
                    <a:lstStyle/>
                    <a:p>
                      <a:r>
                        <a:rPr lang="en-US" dirty="0"/>
                        <a:t>Volume</a:t>
                      </a:r>
                    </a:p>
                  </a:txBody>
                  <a:tcPr/>
                </a:tc>
                <a:tc>
                  <a:txBody>
                    <a:bodyPr/>
                    <a:lstStyle/>
                    <a:p>
                      <a:pPr algn="r"/>
                      <a:r>
                        <a:rPr lang="en-US" dirty="0"/>
                        <a:t>61.1 </a:t>
                      </a:r>
                      <a:r>
                        <a:rPr lang="mr-IN" dirty="0"/>
                        <a:t>–</a:t>
                      </a:r>
                      <a:r>
                        <a:rPr lang="en-US" dirty="0"/>
                        <a:t> 100.0</a:t>
                      </a:r>
                    </a:p>
                  </a:txBody>
                  <a:tcPr/>
                </a:tc>
                <a:tc>
                  <a:txBody>
                    <a:bodyPr/>
                    <a:lstStyle/>
                    <a:p>
                      <a:pPr algn="r"/>
                      <a:r>
                        <a:rPr lang="en-US" dirty="0"/>
                        <a:t>80.55</a:t>
                      </a:r>
                    </a:p>
                  </a:txBody>
                  <a:tcPr/>
                </a:tc>
                <a:extLst>
                  <a:ext uri="{0D108BD9-81ED-4DB2-BD59-A6C34878D82A}">
                    <a16:rowId xmlns:a16="http://schemas.microsoft.com/office/drawing/2014/main" val="10005"/>
                  </a:ext>
                </a:extLst>
              </a:tr>
              <a:tr h="370840">
                <a:tc>
                  <a:txBody>
                    <a:bodyPr/>
                    <a:lstStyle/>
                    <a:p>
                      <a:r>
                        <a:rPr lang="en-US" dirty="0"/>
                        <a:t>General shape</a:t>
                      </a:r>
                    </a:p>
                  </a:txBody>
                  <a:tcPr/>
                </a:tc>
                <a:tc>
                  <a:txBody>
                    <a:bodyPr/>
                    <a:lstStyle/>
                    <a:p>
                      <a:pPr algn="r"/>
                      <a:r>
                        <a:rPr lang="en-US" dirty="0"/>
                        <a:t>72.2 </a:t>
                      </a:r>
                      <a:r>
                        <a:rPr lang="mr-IN" dirty="0"/>
                        <a:t>–</a:t>
                      </a:r>
                      <a:r>
                        <a:rPr lang="en-US" dirty="0"/>
                        <a:t> 100.0 </a:t>
                      </a:r>
                    </a:p>
                  </a:txBody>
                  <a:tcPr/>
                </a:tc>
                <a:tc>
                  <a:txBody>
                    <a:bodyPr/>
                    <a:lstStyle/>
                    <a:p>
                      <a:pPr algn="r"/>
                      <a:r>
                        <a:rPr lang="en-US" dirty="0"/>
                        <a:t>87.48</a:t>
                      </a:r>
                    </a:p>
                  </a:txBody>
                  <a:tcPr/>
                </a:tc>
                <a:extLst>
                  <a:ext uri="{0D108BD9-81ED-4DB2-BD59-A6C34878D82A}">
                    <a16:rowId xmlns:a16="http://schemas.microsoft.com/office/drawing/2014/main" val="10006"/>
                  </a:ext>
                </a:extLst>
              </a:tr>
              <a:tr h="370840">
                <a:tc>
                  <a:txBody>
                    <a:bodyPr/>
                    <a:lstStyle/>
                    <a:p>
                      <a:r>
                        <a:rPr lang="en-US" dirty="0"/>
                        <a:t>Exact shape</a:t>
                      </a:r>
                    </a:p>
                  </a:txBody>
                  <a:tcPr/>
                </a:tc>
                <a:tc>
                  <a:txBody>
                    <a:bodyPr/>
                    <a:lstStyle/>
                    <a:p>
                      <a:pPr algn="r"/>
                      <a:r>
                        <a:rPr lang="en-US" dirty="0"/>
                        <a:t>66.7 </a:t>
                      </a:r>
                      <a:r>
                        <a:rPr lang="mr-IN" dirty="0"/>
                        <a:t>–</a:t>
                      </a:r>
                      <a:r>
                        <a:rPr lang="en-US" dirty="0"/>
                        <a:t> 88.9 </a:t>
                      </a:r>
                    </a:p>
                  </a:txBody>
                  <a:tcPr/>
                </a:tc>
                <a:tc>
                  <a:txBody>
                    <a:bodyPr/>
                    <a:lstStyle/>
                    <a:p>
                      <a:pPr algn="r"/>
                      <a:r>
                        <a:rPr lang="en-US" dirty="0"/>
                        <a:t>76.40</a:t>
                      </a:r>
                    </a:p>
                  </a:txBody>
                  <a:tcPr/>
                </a:tc>
                <a:extLst>
                  <a:ext uri="{0D108BD9-81ED-4DB2-BD59-A6C34878D82A}">
                    <a16:rowId xmlns:a16="http://schemas.microsoft.com/office/drawing/2014/main" val="10007"/>
                  </a:ext>
                </a:extLst>
              </a:tr>
              <a:tr h="370840">
                <a:tc>
                  <a:txBody>
                    <a:bodyPr/>
                    <a:lstStyle/>
                    <a:p>
                      <a:r>
                        <a:rPr lang="en-US" dirty="0"/>
                        <a:t>Part motion</a:t>
                      </a:r>
                    </a:p>
                  </a:txBody>
                  <a:tcPr/>
                </a:tc>
                <a:tc>
                  <a:txBody>
                    <a:bodyPr/>
                    <a:lstStyle/>
                    <a:p>
                      <a:pPr algn="r"/>
                      <a:r>
                        <a:rPr lang="en-US" dirty="0"/>
                        <a:t>83.3 </a:t>
                      </a:r>
                      <a:r>
                        <a:rPr lang="mr-IN" dirty="0"/>
                        <a:t>–</a:t>
                      </a:r>
                      <a:r>
                        <a:rPr lang="en-US" dirty="0"/>
                        <a:t> 100.0</a:t>
                      </a:r>
                    </a:p>
                  </a:txBody>
                  <a:tcPr/>
                </a:tc>
                <a:tc>
                  <a:txBody>
                    <a:bodyPr/>
                    <a:lstStyle/>
                    <a:p>
                      <a:pPr algn="r"/>
                      <a:r>
                        <a:rPr lang="en-US" dirty="0"/>
                        <a:t>93.05</a:t>
                      </a:r>
                    </a:p>
                  </a:txBody>
                  <a:tcPr/>
                </a:tc>
                <a:extLst>
                  <a:ext uri="{0D108BD9-81ED-4DB2-BD59-A6C34878D82A}">
                    <a16:rowId xmlns:a16="http://schemas.microsoft.com/office/drawing/2014/main" val="10008"/>
                  </a:ext>
                </a:extLst>
              </a:tr>
              <a:tr h="370840">
                <a:tc>
                  <a:txBody>
                    <a:bodyPr/>
                    <a:lstStyle/>
                    <a:p>
                      <a:r>
                        <a:rPr lang="en-US" dirty="0"/>
                        <a:t>Function</a:t>
                      </a:r>
                    </a:p>
                  </a:txBody>
                  <a:tcPr/>
                </a:tc>
                <a:tc>
                  <a:txBody>
                    <a:bodyPr/>
                    <a:lstStyle/>
                    <a:p>
                      <a:pPr algn="r"/>
                      <a:r>
                        <a:rPr lang="en-US" dirty="0"/>
                        <a:t>83.3 </a:t>
                      </a:r>
                      <a:r>
                        <a:rPr lang="mr-IN" dirty="0"/>
                        <a:t>–</a:t>
                      </a:r>
                      <a:r>
                        <a:rPr lang="en-US" dirty="0"/>
                        <a:t> 88.9</a:t>
                      </a:r>
                    </a:p>
                  </a:txBody>
                  <a:tcPr/>
                </a:tc>
                <a:tc>
                  <a:txBody>
                    <a:bodyPr/>
                    <a:lstStyle/>
                    <a:p>
                      <a:pPr algn="r"/>
                      <a:r>
                        <a:rPr lang="en-US" dirty="0"/>
                        <a:t>84.70</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17128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Experiment 1:</a:t>
            </a:r>
            <a:br>
              <a:rPr lang="en-US" dirty="0"/>
            </a:br>
            <a:r>
              <a:rPr lang="en-US" dirty="0"/>
              <a:t>EP durations</a:t>
            </a:r>
          </a:p>
        </p:txBody>
      </p:sp>
      <p:pic>
        <p:nvPicPr>
          <p:cNvPr id="4" name="Content Placeholder 3"/>
          <p:cNvPicPr>
            <a:picLocks noGrp="1" noChangeAspect="1"/>
          </p:cNvPicPr>
          <p:nvPr>
            <p:ph idx="1"/>
          </p:nvPr>
        </p:nvPicPr>
        <p:blipFill rotWithShape="1">
          <a:blip r:embed="rId3"/>
          <a:srcRect t="1822" b="299"/>
          <a:stretch/>
        </p:blipFill>
        <p:spPr>
          <a:xfrm>
            <a:off x="457200" y="1669542"/>
            <a:ext cx="8229600" cy="4456621"/>
          </a:xfrm>
        </p:spPr>
      </p:pic>
      <p:sp>
        <p:nvSpPr>
          <p:cNvPr id="6" name="Rectangle 5"/>
          <p:cNvSpPr/>
          <p:nvPr/>
        </p:nvSpPr>
        <p:spPr>
          <a:xfrm>
            <a:off x="5878532" y="3679853"/>
            <a:ext cx="582111" cy="258613"/>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893842" y="4670795"/>
            <a:ext cx="582111" cy="258613"/>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544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2: method</a:t>
            </a:r>
          </a:p>
        </p:txBody>
      </p:sp>
      <p:sp>
        <p:nvSpPr>
          <p:cNvPr id="3" name="Content Placeholder 2"/>
          <p:cNvSpPr>
            <a:spLocks noGrp="1"/>
          </p:cNvSpPr>
          <p:nvPr>
            <p:ph idx="1"/>
          </p:nvPr>
        </p:nvSpPr>
        <p:spPr/>
        <p:txBody>
          <a:bodyPr/>
          <a:lstStyle/>
          <a:p>
            <a:r>
              <a:rPr lang="en-US" dirty="0"/>
              <a:t>Same match-to-sample task as experiment 1, but participants were instructed to only use a specific motion</a:t>
            </a:r>
          </a:p>
        </p:txBody>
      </p:sp>
    </p:spTree>
    <p:extLst>
      <p:ext uri="{BB962C8B-B14F-4D97-AF65-F5344CB8AC3E}">
        <p14:creationId xmlns:p14="http://schemas.microsoft.com/office/powerpoint/2010/main" val="3902625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2: method</a:t>
            </a:r>
          </a:p>
        </p:txBody>
      </p:sp>
      <p:sp>
        <p:nvSpPr>
          <p:cNvPr id="3" name="Content Placeholder 2"/>
          <p:cNvSpPr>
            <a:spLocks noGrp="1"/>
          </p:cNvSpPr>
          <p:nvPr>
            <p:ph idx="1"/>
          </p:nvPr>
        </p:nvSpPr>
        <p:spPr/>
        <p:txBody>
          <a:bodyPr>
            <a:normAutofit lnSpcReduction="10000"/>
          </a:bodyPr>
          <a:lstStyle/>
          <a:p>
            <a:r>
              <a:rPr lang="en-US" dirty="0">
                <a:solidFill>
                  <a:srgbClr val="FF0000"/>
                </a:solidFill>
              </a:rPr>
              <a:t>N</a:t>
            </a:r>
            <a:r>
              <a:rPr lang="en-US" dirty="0"/>
              <a:t>ecessary: only EP to produce above chance performance</a:t>
            </a:r>
          </a:p>
          <a:p>
            <a:r>
              <a:rPr lang="en-US" dirty="0"/>
              <a:t>Sufficient: EPs that lead to above chance performance on a task</a:t>
            </a:r>
          </a:p>
          <a:p>
            <a:r>
              <a:rPr lang="en-US" dirty="0">
                <a:solidFill>
                  <a:srgbClr val="3366FF"/>
                </a:solidFill>
              </a:rPr>
              <a:t>O</a:t>
            </a:r>
            <a:r>
              <a:rPr lang="en-US" dirty="0"/>
              <a:t>ptimal: Greater accuracy than any other EP (if comparable accuracy, look at speed)</a:t>
            </a:r>
          </a:p>
          <a:p>
            <a:endParaRPr lang="en-US" dirty="0"/>
          </a:p>
          <a:p>
            <a:r>
              <a:rPr lang="en-US" dirty="0"/>
              <a:t>Specialization: </a:t>
            </a:r>
            <a:r>
              <a:rPr lang="en-US" dirty="0" err="1"/>
              <a:t>z</a:t>
            </a:r>
            <a:r>
              <a:rPr lang="en-US" baseline="-25000" dirty="0" err="1"/>
              <a:t>max</a:t>
            </a:r>
            <a:r>
              <a:rPr lang="en-US" baseline="-25000" dirty="0"/>
              <a:t> </a:t>
            </a:r>
            <a:r>
              <a:rPr lang="mr-IN" dirty="0"/>
              <a:t>–</a:t>
            </a:r>
            <a:r>
              <a:rPr lang="en-US" dirty="0"/>
              <a:t> mean(</a:t>
            </a:r>
            <a:r>
              <a:rPr lang="en-US" dirty="0" err="1"/>
              <a:t>z</a:t>
            </a:r>
            <a:r>
              <a:rPr lang="en-US" baseline="-25000" dirty="0" err="1"/>
              <a:t>rest</a:t>
            </a:r>
            <a:r>
              <a:rPr lang="en-US" dirty="0"/>
              <a:t>)</a:t>
            </a:r>
          </a:p>
        </p:txBody>
      </p:sp>
    </p:spTree>
    <p:extLst>
      <p:ext uri="{BB962C8B-B14F-4D97-AF65-F5344CB8AC3E}">
        <p14:creationId xmlns:p14="http://schemas.microsoft.com/office/powerpoint/2010/main" val="3662104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Experiment 2: </a:t>
            </a:r>
            <a:br>
              <a:rPr lang="en-US" dirty="0"/>
            </a:br>
            <a:r>
              <a:rPr lang="en-US" dirty="0"/>
              <a:t>analysis summary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6124076"/>
              </p:ext>
            </p:extLst>
          </p:nvPr>
        </p:nvGraphicFramePr>
        <p:xfrm>
          <a:off x="363821" y="1992352"/>
          <a:ext cx="8495380" cy="3606800"/>
        </p:xfrm>
        <a:graphic>
          <a:graphicData uri="http://schemas.openxmlformats.org/drawingml/2006/table">
            <a:tbl>
              <a:tblPr firstRow="1" bandRow="1">
                <a:tableStyleId>{8EC20E35-A176-4012-BC5E-935CFFF8708E}</a:tableStyleId>
              </a:tblPr>
              <a:tblGrid>
                <a:gridCol w="1692109">
                  <a:extLst>
                    <a:ext uri="{9D8B030D-6E8A-4147-A177-3AD203B41FA5}">
                      <a16:colId xmlns:a16="http://schemas.microsoft.com/office/drawing/2014/main" val="20000"/>
                    </a:ext>
                  </a:extLst>
                </a:gridCol>
                <a:gridCol w="1031347">
                  <a:extLst>
                    <a:ext uri="{9D8B030D-6E8A-4147-A177-3AD203B41FA5}">
                      <a16:colId xmlns:a16="http://schemas.microsoft.com/office/drawing/2014/main" val="20001"/>
                    </a:ext>
                  </a:extLst>
                </a:gridCol>
                <a:gridCol w="1212284">
                  <a:extLst>
                    <a:ext uri="{9D8B030D-6E8A-4147-A177-3AD203B41FA5}">
                      <a16:colId xmlns:a16="http://schemas.microsoft.com/office/drawing/2014/main" val="20002"/>
                    </a:ext>
                  </a:extLst>
                </a:gridCol>
                <a:gridCol w="1078988">
                  <a:extLst>
                    <a:ext uri="{9D8B030D-6E8A-4147-A177-3AD203B41FA5}">
                      <a16:colId xmlns:a16="http://schemas.microsoft.com/office/drawing/2014/main" val="20003"/>
                    </a:ext>
                  </a:extLst>
                </a:gridCol>
                <a:gridCol w="1157882">
                  <a:extLst>
                    <a:ext uri="{9D8B030D-6E8A-4147-A177-3AD203B41FA5}">
                      <a16:colId xmlns:a16="http://schemas.microsoft.com/office/drawing/2014/main" val="20004"/>
                    </a:ext>
                  </a:extLst>
                </a:gridCol>
                <a:gridCol w="1109144">
                  <a:extLst>
                    <a:ext uri="{9D8B030D-6E8A-4147-A177-3AD203B41FA5}">
                      <a16:colId xmlns:a16="http://schemas.microsoft.com/office/drawing/2014/main" val="20005"/>
                    </a:ext>
                  </a:extLst>
                </a:gridCol>
                <a:gridCol w="1213626">
                  <a:extLst>
                    <a:ext uri="{9D8B030D-6E8A-4147-A177-3AD203B41FA5}">
                      <a16:colId xmlns:a16="http://schemas.microsoft.com/office/drawing/2014/main" val="20006"/>
                    </a:ext>
                  </a:extLst>
                </a:gridCol>
              </a:tblGrid>
              <a:tr h="370840">
                <a:tc>
                  <a:txBody>
                    <a:bodyPr/>
                    <a:lstStyle/>
                    <a:p>
                      <a:r>
                        <a:rPr lang="en-US" dirty="0">
                          <a:solidFill>
                            <a:srgbClr val="000000"/>
                          </a:solidFill>
                        </a:rPr>
                        <a:t>Dimension</a:t>
                      </a:r>
                    </a:p>
                  </a:txBody>
                  <a:tcPr>
                    <a:solidFill>
                      <a:srgbClr val="FFFFFF"/>
                    </a:solidFill>
                  </a:tcPr>
                </a:tc>
                <a:tc>
                  <a:txBody>
                    <a:bodyPr/>
                    <a:lstStyle/>
                    <a:p>
                      <a:r>
                        <a:rPr lang="en-US" dirty="0">
                          <a:solidFill>
                            <a:srgbClr val="000000"/>
                          </a:solidFill>
                        </a:rPr>
                        <a:t>Lateral Motion</a:t>
                      </a:r>
                    </a:p>
                  </a:txBody>
                  <a:tcPr>
                    <a:solidFill>
                      <a:srgbClr val="FFFFFF"/>
                    </a:solidFill>
                  </a:tcPr>
                </a:tc>
                <a:tc>
                  <a:txBody>
                    <a:bodyPr/>
                    <a:lstStyle/>
                    <a:p>
                      <a:r>
                        <a:rPr lang="en-US" dirty="0">
                          <a:solidFill>
                            <a:srgbClr val="000000"/>
                          </a:solidFill>
                        </a:rPr>
                        <a:t>Pressure</a:t>
                      </a:r>
                    </a:p>
                  </a:txBody>
                  <a:tcPr>
                    <a:solidFill>
                      <a:srgbClr val="FFFFFF"/>
                    </a:solidFill>
                  </a:tcPr>
                </a:tc>
                <a:tc>
                  <a:txBody>
                    <a:bodyPr/>
                    <a:lstStyle/>
                    <a:p>
                      <a:r>
                        <a:rPr lang="en-US" dirty="0">
                          <a:solidFill>
                            <a:srgbClr val="000000"/>
                          </a:solidFill>
                        </a:rPr>
                        <a:t>Static Contact</a:t>
                      </a:r>
                    </a:p>
                  </a:txBody>
                  <a:tcPr>
                    <a:solidFill>
                      <a:srgbClr val="FFFFFF"/>
                    </a:solidFill>
                  </a:tcPr>
                </a:tc>
                <a:tc>
                  <a:txBody>
                    <a:bodyPr/>
                    <a:lstStyle/>
                    <a:p>
                      <a:r>
                        <a:rPr lang="en-US" dirty="0" err="1">
                          <a:solidFill>
                            <a:srgbClr val="000000"/>
                          </a:solidFill>
                        </a:rPr>
                        <a:t>Unsupp</a:t>
                      </a:r>
                      <a:r>
                        <a:rPr lang="en-US" dirty="0">
                          <a:solidFill>
                            <a:srgbClr val="000000"/>
                          </a:solidFill>
                        </a:rPr>
                        <a:t>. Holding</a:t>
                      </a:r>
                    </a:p>
                  </a:txBody>
                  <a:tcPr>
                    <a:solidFill>
                      <a:srgbClr val="FFFFFF"/>
                    </a:solidFill>
                  </a:tcPr>
                </a:tc>
                <a:tc>
                  <a:txBody>
                    <a:bodyPr/>
                    <a:lstStyle/>
                    <a:p>
                      <a:r>
                        <a:rPr lang="en-US" dirty="0">
                          <a:solidFill>
                            <a:srgbClr val="000000"/>
                          </a:solidFill>
                        </a:rPr>
                        <a:t>Enclose</a:t>
                      </a:r>
                    </a:p>
                  </a:txBody>
                  <a:tcPr>
                    <a:solidFill>
                      <a:srgbClr val="FFFFFF"/>
                    </a:solidFill>
                  </a:tcPr>
                </a:tc>
                <a:tc>
                  <a:txBody>
                    <a:bodyPr/>
                    <a:lstStyle/>
                    <a:p>
                      <a:r>
                        <a:rPr lang="en-US" dirty="0">
                          <a:solidFill>
                            <a:srgbClr val="000000"/>
                          </a:solidFill>
                        </a:rPr>
                        <a:t>Contour following</a:t>
                      </a:r>
                    </a:p>
                  </a:txBody>
                  <a:tcPr>
                    <a:solidFill>
                      <a:srgbClr val="FFFFFF"/>
                    </a:solidFill>
                  </a:tcPr>
                </a:tc>
                <a:extLst>
                  <a:ext uri="{0D108BD9-81ED-4DB2-BD59-A6C34878D82A}">
                    <a16:rowId xmlns:a16="http://schemas.microsoft.com/office/drawing/2014/main" val="10000"/>
                  </a:ext>
                </a:extLst>
              </a:tr>
              <a:tr h="370840">
                <a:tc>
                  <a:txBody>
                    <a:bodyPr/>
                    <a:lstStyle/>
                    <a:p>
                      <a:r>
                        <a:rPr lang="en-US" dirty="0"/>
                        <a:t>Texture</a:t>
                      </a:r>
                    </a:p>
                  </a:txBody>
                  <a:tcPr/>
                </a:tc>
                <a:tc>
                  <a:txBody>
                    <a:bodyPr/>
                    <a:lstStyle/>
                    <a:p>
                      <a:r>
                        <a:rPr lang="en-US" dirty="0">
                          <a:solidFill>
                            <a:srgbClr val="3366FF"/>
                          </a:solidFill>
                        </a:rPr>
                        <a:t>O</a:t>
                      </a:r>
                    </a:p>
                  </a:txBody>
                  <a:tcPr/>
                </a:tc>
                <a:tc>
                  <a:txBody>
                    <a:bodyPr/>
                    <a:lstStyle/>
                    <a:p>
                      <a:r>
                        <a:rPr lang="en-US" dirty="0"/>
                        <a:t>S</a:t>
                      </a:r>
                    </a:p>
                  </a:txBody>
                  <a:tcPr/>
                </a:tc>
                <a:tc>
                  <a:txBody>
                    <a:bodyPr/>
                    <a:lstStyle/>
                    <a:p>
                      <a:r>
                        <a:rPr lang="en-US" dirty="0"/>
                        <a:t>S</a:t>
                      </a:r>
                    </a:p>
                  </a:txBody>
                  <a:tcPr/>
                </a:tc>
                <a:tc>
                  <a:txBody>
                    <a:bodyPr/>
                    <a:lstStyle/>
                    <a:p>
                      <a:endParaRPr lang="en-US" dirty="0"/>
                    </a:p>
                  </a:txBody>
                  <a:tcPr/>
                </a:tc>
                <a:tc>
                  <a:txBody>
                    <a:bodyPr/>
                    <a:lstStyle/>
                    <a:p>
                      <a:r>
                        <a:rPr lang="en-US" dirty="0"/>
                        <a:t>S</a:t>
                      </a:r>
                    </a:p>
                  </a:txBody>
                  <a:tcPr/>
                </a:tc>
                <a:tc>
                  <a:txBody>
                    <a:bodyPr/>
                    <a:lstStyle/>
                    <a:p>
                      <a:r>
                        <a:rPr lang="en-US" dirty="0"/>
                        <a:t>S</a:t>
                      </a:r>
                    </a:p>
                  </a:txBody>
                  <a:tcPr/>
                </a:tc>
                <a:extLst>
                  <a:ext uri="{0D108BD9-81ED-4DB2-BD59-A6C34878D82A}">
                    <a16:rowId xmlns:a16="http://schemas.microsoft.com/office/drawing/2014/main" val="10001"/>
                  </a:ext>
                </a:extLst>
              </a:tr>
              <a:tr h="370840">
                <a:tc>
                  <a:txBody>
                    <a:bodyPr/>
                    <a:lstStyle/>
                    <a:p>
                      <a:r>
                        <a:rPr lang="en-US" dirty="0"/>
                        <a:t>Hardness</a:t>
                      </a:r>
                    </a:p>
                  </a:txBody>
                  <a:tcPr/>
                </a:tc>
                <a:tc>
                  <a:txBody>
                    <a:bodyPr/>
                    <a:lstStyle/>
                    <a:p>
                      <a:r>
                        <a:rPr lang="en-US" dirty="0"/>
                        <a:t>S</a:t>
                      </a:r>
                    </a:p>
                  </a:txBody>
                  <a:tcPr/>
                </a:tc>
                <a:tc>
                  <a:txBody>
                    <a:bodyPr/>
                    <a:lstStyle/>
                    <a:p>
                      <a:r>
                        <a:rPr lang="en-US" dirty="0">
                          <a:solidFill>
                            <a:srgbClr val="3366FF"/>
                          </a:solidFill>
                        </a:rPr>
                        <a:t>O</a:t>
                      </a:r>
                    </a:p>
                  </a:txBody>
                  <a:tcPr/>
                </a:tc>
                <a:tc>
                  <a:txBody>
                    <a:bodyPr/>
                    <a:lstStyle/>
                    <a:p>
                      <a:endParaRPr lang="en-US"/>
                    </a:p>
                  </a:txBody>
                  <a:tcPr/>
                </a:tc>
                <a:tc>
                  <a:txBody>
                    <a:bodyPr/>
                    <a:lstStyle/>
                    <a:p>
                      <a:r>
                        <a:rPr lang="en-US" dirty="0"/>
                        <a:t>S</a:t>
                      </a:r>
                    </a:p>
                  </a:txBody>
                  <a:tcPr/>
                </a:tc>
                <a:tc>
                  <a:txBody>
                    <a:bodyPr/>
                    <a:lstStyle/>
                    <a:p>
                      <a:r>
                        <a:rPr lang="en-US" dirty="0"/>
                        <a:t>S</a:t>
                      </a:r>
                    </a:p>
                  </a:txBody>
                  <a:tcPr/>
                </a:tc>
                <a:tc>
                  <a:txBody>
                    <a:bodyPr/>
                    <a:lstStyle/>
                    <a:p>
                      <a:r>
                        <a:rPr lang="en-US" dirty="0"/>
                        <a:t>S</a:t>
                      </a:r>
                    </a:p>
                  </a:txBody>
                  <a:tcPr/>
                </a:tc>
                <a:extLst>
                  <a:ext uri="{0D108BD9-81ED-4DB2-BD59-A6C34878D82A}">
                    <a16:rowId xmlns:a16="http://schemas.microsoft.com/office/drawing/2014/main" val="10002"/>
                  </a:ext>
                </a:extLst>
              </a:tr>
              <a:tr h="370840">
                <a:tc>
                  <a:txBody>
                    <a:bodyPr/>
                    <a:lstStyle/>
                    <a:p>
                      <a:r>
                        <a:rPr lang="en-US" dirty="0"/>
                        <a:t>Temperature</a:t>
                      </a:r>
                    </a:p>
                  </a:txBody>
                  <a:tcPr/>
                </a:tc>
                <a:tc>
                  <a:txBody>
                    <a:bodyPr/>
                    <a:lstStyle/>
                    <a:p>
                      <a:r>
                        <a:rPr lang="en-US" dirty="0"/>
                        <a:t>S</a:t>
                      </a:r>
                    </a:p>
                  </a:txBody>
                  <a:tcPr/>
                </a:tc>
                <a:tc>
                  <a:txBody>
                    <a:bodyPr/>
                    <a:lstStyle/>
                    <a:p>
                      <a:r>
                        <a:rPr lang="en-US" dirty="0"/>
                        <a:t>S</a:t>
                      </a:r>
                    </a:p>
                  </a:txBody>
                  <a:tcPr/>
                </a:tc>
                <a:tc>
                  <a:txBody>
                    <a:bodyPr/>
                    <a:lstStyle/>
                    <a:p>
                      <a:r>
                        <a:rPr lang="en-US" dirty="0">
                          <a:solidFill>
                            <a:srgbClr val="3366FF"/>
                          </a:solidFill>
                        </a:rPr>
                        <a:t>O</a:t>
                      </a:r>
                    </a:p>
                  </a:txBody>
                  <a:tcPr/>
                </a:tc>
                <a:tc>
                  <a:txBody>
                    <a:bodyPr/>
                    <a:lstStyle/>
                    <a:p>
                      <a:r>
                        <a:rPr lang="en-US" dirty="0"/>
                        <a:t>S</a:t>
                      </a:r>
                    </a:p>
                  </a:txBody>
                  <a:tcPr/>
                </a:tc>
                <a:tc>
                  <a:txBody>
                    <a:bodyPr/>
                    <a:lstStyle/>
                    <a:p>
                      <a:r>
                        <a:rPr lang="en-US" dirty="0"/>
                        <a:t>S</a:t>
                      </a:r>
                    </a:p>
                  </a:txBody>
                  <a:tcPr/>
                </a:tc>
                <a:tc>
                  <a:txBody>
                    <a:bodyPr/>
                    <a:lstStyle/>
                    <a:p>
                      <a:r>
                        <a:rPr lang="en-US" dirty="0"/>
                        <a:t>S</a:t>
                      </a:r>
                    </a:p>
                  </a:txBody>
                  <a:tcPr/>
                </a:tc>
                <a:extLst>
                  <a:ext uri="{0D108BD9-81ED-4DB2-BD59-A6C34878D82A}">
                    <a16:rowId xmlns:a16="http://schemas.microsoft.com/office/drawing/2014/main" val="10003"/>
                  </a:ext>
                </a:extLst>
              </a:tr>
              <a:tr h="370840">
                <a:tc>
                  <a:txBody>
                    <a:bodyPr/>
                    <a:lstStyle/>
                    <a:p>
                      <a:r>
                        <a:rPr lang="en-US" dirty="0"/>
                        <a:t>Weight</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r>
                        <a:rPr lang="en-US" dirty="0">
                          <a:solidFill>
                            <a:srgbClr val="3366FF"/>
                          </a:solidFill>
                        </a:rPr>
                        <a:t>O</a:t>
                      </a:r>
                    </a:p>
                  </a:txBody>
                  <a:tcPr/>
                </a:tc>
                <a:tc>
                  <a:txBody>
                    <a:bodyPr/>
                    <a:lstStyle/>
                    <a:p>
                      <a:r>
                        <a:rPr lang="en-US" dirty="0"/>
                        <a:t>S</a:t>
                      </a:r>
                    </a:p>
                  </a:txBody>
                  <a:tcPr/>
                </a:tc>
                <a:tc>
                  <a:txBody>
                    <a:bodyPr/>
                    <a:lstStyle/>
                    <a:p>
                      <a:r>
                        <a:rPr lang="en-US" dirty="0"/>
                        <a:t>S</a:t>
                      </a:r>
                    </a:p>
                  </a:txBody>
                  <a:tcPr/>
                </a:tc>
                <a:extLst>
                  <a:ext uri="{0D108BD9-81ED-4DB2-BD59-A6C34878D82A}">
                    <a16:rowId xmlns:a16="http://schemas.microsoft.com/office/drawing/2014/main" val="10004"/>
                  </a:ext>
                </a:extLst>
              </a:tr>
              <a:tr h="370840">
                <a:tc>
                  <a:txBody>
                    <a:bodyPr/>
                    <a:lstStyle/>
                    <a:p>
                      <a:r>
                        <a:rPr lang="en-US" dirty="0"/>
                        <a:t>Volume</a:t>
                      </a:r>
                    </a:p>
                  </a:txBody>
                  <a:tcPr/>
                </a:tc>
                <a:tc>
                  <a:txBody>
                    <a:bodyPr/>
                    <a:lstStyle/>
                    <a:p>
                      <a:endParaRPr lang="en-US" dirty="0"/>
                    </a:p>
                  </a:txBody>
                  <a:tcPr/>
                </a:tc>
                <a:tc>
                  <a:txBody>
                    <a:bodyPr/>
                    <a:lstStyle/>
                    <a:p>
                      <a:endParaRPr lang="en-US"/>
                    </a:p>
                  </a:txBody>
                  <a:tcPr/>
                </a:tc>
                <a:tc>
                  <a:txBody>
                    <a:bodyPr/>
                    <a:lstStyle/>
                    <a:p>
                      <a:r>
                        <a:rPr lang="en-US" dirty="0">
                          <a:solidFill>
                            <a:srgbClr val="3366FF"/>
                          </a:solidFill>
                        </a:rPr>
                        <a:t>O</a:t>
                      </a:r>
                    </a:p>
                  </a:txBody>
                  <a:tcPr/>
                </a:tc>
                <a:tc>
                  <a:txBody>
                    <a:bodyPr/>
                    <a:lstStyle/>
                    <a:p>
                      <a:r>
                        <a:rPr lang="en-US" dirty="0">
                          <a:solidFill>
                            <a:srgbClr val="000000"/>
                          </a:solidFill>
                        </a:rPr>
                        <a:t>S</a:t>
                      </a:r>
                    </a:p>
                  </a:txBody>
                  <a:tcPr/>
                </a:tc>
                <a:tc>
                  <a:txBody>
                    <a:bodyPr/>
                    <a:lstStyle/>
                    <a:p>
                      <a:r>
                        <a:rPr lang="en-US" dirty="0">
                          <a:solidFill>
                            <a:srgbClr val="000000"/>
                          </a:solidFill>
                        </a:rPr>
                        <a:t>S</a:t>
                      </a:r>
                    </a:p>
                  </a:txBody>
                  <a:tcPr/>
                </a:tc>
                <a:tc>
                  <a:txBody>
                    <a:bodyPr/>
                    <a:lstStyle/>
                    <a:p>
                      <a:r>
                        <a:rPr lang="en-US" dirty="0"/>
                        <a:t>S</a:t>
                      </a:r>
                    </a:p>
                  </a:txBody>
                  <a:tcPr/>
                </a:tc>
                <a:extLst>
                  <a:ext uri="{0D108BD9-81ED-4DB2-BD59-A6C34878D82A}">
                    <a16:rowId xmlns:a16="http://schemas.microsoft.com/office/drawing/2014/main" val="10005"/>
                  </a:ext>
                </a:extLst>
              </a:tr>
              <a:tr h="370840">
                <a:tc>
                  <a:txBody>
                    <a:bodyPr/>
                    <a:lstStyle/>
                    <a:p>
                      <a:r>
                        <a:rPr lang="en-US" dirty="0"/>
                        <a:t>Global Shape</a:t>
                      </a:r>
                    </a:p>
                  </a:txBody>
                  <a:tcPr/>
                </a:tc>
                <a:tc>
                  <a:txBody>
                    <a:bodyPr/>
                    <a:lstStyle/>
                    <a:p>
                      <a:endParaRPr lang="en-US"/>
                    </a:p>
                  </a:txBody>
                  <a:tcPr/>
                </a:tc>
                <a:tc>
                  <a:txBody>
                    <a:bodyPr/>
                    <a:lstStyle/>
                    <a:p>
                      <a:endParaRPr lang="en-US"/>
                    </a:p>
                  </a:txBody>
                  <a:tcPr/>
                </a:tc>
                <a:tc>
                  <a:txBody>
                    <a:bodyPr/>
                    <a:lstStyle/>
                    <a:p>
                      <a:r>
                        <a:rPr lang="en-US" dirty="0">
                          <a:solidFill>
                            <a:srgbClr val="3366FF"/>
                          </a:solidFill>
                        </a:rPr>
                        <a:t>O</a:t>
                      </a:r>
                    </a:p>
                  </a:txBody>
                  <a:tcPr/>
                </a:tc>
                <a:tc>
                  <a:txBody>
                    <a:bodyPr/>
                    <a:lstStyle/>
                    <a:p>
                      <a:r>
                        <a:rPr lang="en-US" dirty="0"/>
                        <a:t>S</a:t>
                      </a:r>
                    </a:p>
                  </a:txBody>
                  <a:tcPr/>
                </a:tc>
                <a:tc>
                  <a:txBody>
                    <a:bodyPr/>
                    <a:lstStyle/>
                    <a:p>
                      <a:r>
                        <a:rPr lang="en-US" dirty="0"/>
                        <a:t>S</a:t>
                      </a:r>
                    </a:p>
                  </a:txBody>
                  <a:tcPr/>
                </a:tc>
                <a:tc>
                  <a:txBody>
                    <a:bodyPr/>
                    <a:lstStyle/>
                    <a:p>
                      <a:r>
                        <a:rPr lang="en-US" dirty="0"/>
                        <a:t>S</a:t>
                      </a:r>
                    </a:p>
                  </a:txBody>
                  <a:tcPr/>
                </a:tc>
                <a:extLst>
                  <a:ext uri="{0D108BD9-81ED-4DB2-BD59-A6C34878D82A}">
                    <a16:rowId xmlns:a16="http://schemas.microsoft.com/office/drawing/2014/main" val="10006"/>
                  </a:ext>
                </a:extLst>
              </a:tr>
              <a:tr h="370840">
                <a:tc>
                  <a:txBody>
                    <a:bodyPr/>
                    <a:lstStyle/>
                    <a:p>
                      <a:r>
                        <a:rPr lang="en-US" dirty="0"/>
                        <a:t>Exact Shape</a:t>
                      </a:r>
                    </a:p>
                  </a:txBody>
                  <a:tcPr>
                    <a:lnB w="28575" cap="flat" cmpd="sng" algn="ctr">
                      <a:solidFill>
                        <a:srgbClr val="000000"/>
                      </a:solidFill>
                      <a:prstDash val="solid"/>
                      <a:round/>
                      <a:headEnd type="none" w="med" len="med"/>
                      <a:tailEnd type="none" w="med" len="med"/>
                    </a:lnB>
                  </a:tcPr>
                </a:tc>
                <a:tc>
                  <a:txBody>
                    <a:bodyPr/>
                    <a:lstStyle/>
                    <a:p>
                      <a:endParaRPr lang="en-US" dirty="0"/>
                    </a:p>
                  </a:txBody>
                  <a:tcPr>
                    <a:lnB w="28575" cap="flat" cmpd="sng" algn="ctr">
                      <a:solidFill>
                        <a:srgbClr val="000000"/>
                      </a:solidFill>
                      <a:prstDash val="solid"/>
                      <a:round/>
                      <a:headEnd type="none" w="med" len="med"/>
                      <a:tailEnd type="none" w="med" len="med"/>
                    </a:lnB>
                  </a:tcPr>
                </a:tc>
                <a:tc>
                  <a:txBody>
                    <a:bodyPr/>
                    <a:lstStyle/>
                    <a:p>
                      <a:endParaRPr lang="en-US" dirty="0"/>
                    </a:p>
                  </a:txBody>
                  <a:tcPr>
                    <a:lnB w="28575" cap="flat" cmpd="sng" algn="ctr">
                      <a:solidFill>
                        <a:srgbClr val="000000"/>
                      </a:solidFill>
                      <a:prstDash val="solid"/>
                      <a:round/>
                      <a:headEnd type="none" w="med" len="med"/>
                      <a:tailEnd type="none" w="med" len="med"/>
                    </a:lnB>
                  </a:tcPr>
                </a:tc>
                <a:tc>
                  <a:txBody>
                    <a:bodyPr/>
                    <a:lstStyle/>
                    <a:p>
                      <a:endParaRPr lang="en-US"/>
                    </a:p>
                  </a:txBody>
                  <a:tcPr>
                    <a:lnB w="28575" cap="flat" cmpd="sng" algn="ctr">
                      <a:solidFill>
                        <a:srgbClr val="000000"/>
                      </a:solidFill>
                      <a:prstDash val="solid"/>
                      <a:round/>
                      <a:headEnd type="none" w="med" len="med"/>
                      <a:tailEnd type="none" w="med" len="med"/>
                    </a:lnB>
                  </a:tcPr>
                </a:tc>
                <a:tc>
                  <a:txBody>
                    <a:bodyPr/>
                    <a:lstStyle/>
                    <a:p>
                      <a:endParaRPr lang="en-US"/>
                    </a:p>
                  </a:txBody>
                  <a:tcPr>
                    <a:lnB w="28575" cap="flat" cmpd="sng" algn="ctr">
                      <a:solidFill>
                        <a:srgbClr val="000000"/>
                      </a:solidFill>
                      <a:prstDash val="solid"/>
                      <a:round/>
                      <a:headEnd type="none" w="med" len="med"/>
                      <a:tailEnd type="none" w="med" len="med"/>
                    </a:lnB>
                  </a:tcPr>
                </a:tc>
                <a:tc>
                  <a:txBody>
                    <a:bodyPr/>
                    <a:lstStyle/>
                    <a:p>
                      <a:endParaRPr lang="en-US" dirty="0"/>
                    </a:p>
                  </a:txBody>
                  <a:tcPr>
                    <a:lnB w="28575" cap="flat" cmpd="sng" algn="ctr">
                      <a:solidFill>
                        <a:srgbClr val="000000"/>
                      </a:solidFill>
                      <a:prstDash val="solid"/>
                      <a:round/>
                      <a:headEnd type="none" w="med" len="med"/>
                      <a:tailEnd type="none" w="med" len="med"/>
                    </a:lnB>
                  </a:tcPr>
                </a:tc>
                <a:tc>
                  <a:txBody>
                    <a:bodyPr/>
                    <a:lstStyle/>
                    <a:p>
                      <a:r>
                        <a:rPr lang="en-US" b="0" dirty="0">
                          <a:solidFill>
                            <a:srgbClr val="FF0000"/>
                          </a:solidFill>
                        </a:rPr>
                        <a:t>N</a:t>
                      </a:r>
                    </a:p>
                  </a:txBody>
                  <a:tcPr>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dirty="0"/>
                        <a:t>Special score</a:t>
                      </a:r>
                    </a:p>
                  </a:txBody>
                  <a:tcPr>
                    <a:lnT w="28575" cap="flat" cmpd="sng" algn="ctr">
                      <a:solidFill>
                        <a:srgbClr val="000000"/>
                      </a:solidFill>
                      <a:prstDash val="solid"/>
                      <a:round/>
                      <a:headEnd type="none" w="med" len="med"/>
                      <a:tailEnd type="none" w="med" len="med"/>
                    </a:lnT>
                    <a:noFill/>
                  </a:tcPr>
                </a:tc>
                <a:tc>
                  <a:txBody>
                    <a:bodyPr/>
                    <a:lstStyle/>
                    <a:p>
                      <a:r>
                        <a:rPr lang="en-US" dirty="0"/>
                        <a:t>2.06</a:t>
                      </a:r>
                    </a:p>
                  </a:txBody>
                  <a:tcPr>
                    <a:lnT w="28575" cap="flat" cmpd="sng" algn="ctr">
                      <a:solidFill>
                        <a:srgbClr val="000000"/>
                      </a:solidFill>
                      <a:prstDash val="solid"/>
                      <a:round/>
                      <a:headEnd type="none" w="med" len="med"/>
                      <a:tailEnd type="none" w="med" len="med"/>
                    </a:lnT>
                    <a:noFill/>
                  </a:tcPr>
                </a:tc>
                <a:tc>
                  <a:txBody>
                    <a:bodyPr/>
                    <a:lstStyle/>
                    <a:p>
                      <a:r>
                        <a:rPr lang="en-US" dirty="0"/>
                        <a:t>2.79</a:t>
                      </a:r>
                    </a:p>
                  </a:txBody>
                  <a:tcPr>
                    <a:lnT w="28575" cap="flat" cmpd="sng" algn="ctr">
                      <a:solidFill>
                        <a:srgbClr val="000000"/>
                      </a:solidFill>
                      <a:prstDash val="solid"/>
                      <a:round/>
                      <a:headEnd type="none" w="med" len="med"/>
                      <a:tailEnd type="none" w="med" len="med"/>
                    </a:lnT>
                    <a:noFill/>
                  </a:tcPr>
                </a:tc>
                <a:tc>
                  <a:txBody>
                    <a:bodyPr/>
                    <a:lstStyle/>
                    <a:p>
                      <a:r>
                        <a:rPr lang="en-US" dirty="0"/>
                        <a:t>1.56</a:t>
                      </a:r>
                    </a:p>
                  </a:txBody>
                  <a:tcPr>
                    <a:lnT w="28575" cap="flat" cmpd="sng" algn="ctr">
                      <a:solidFill>
                        <a:srgbClr val="000000"/>
                      </a:solidFill>
                      <a:prstDash val="solid"/>
                      <a:round/>
                      <a:headEnd type="none" w="med" len="med"/>
                      <a:tailEnd type="none" w="med" len="med"/>
                    </a:lnT>
                    <a:noFill/>
                  </a:tcPr>
                </a:tc>
                <a:tc>
                  <a:txBody>
                    <a:bodyPr/>
                    <a:lstStyle/>
                    <a:p>
                      <a:r>
                        <a:rPr lang="en-US" dirty="0"/>
                        <a:t>1.95</a:t>
                      </a:r>
                    </a:p>
                  </a:txBody>
                  <a:tcPr>
                    <a:lnT w="28575" cap="flat" cmpd="sng" algn="ctr">
                      <a:solidFill>
                        <a:srgbClr val="000000"/>
                      </a:solidFill>
                      <a:prstDash val="solid"/>
                      <a:round/>
                      <a:headEnd type="none" w="med" len="med"/>
                      <a:tailEnd type="none" w="med" len="med"/>
                    </a:lnT>
                    <a:noFill/>
                  </a:tcPr>
                </a:tc>
                <a:tc>
                  <a:txBody>
                    <a:bodyPr/>
                    <a:lstStyle/>
                    <a:p>
                      <a:r>
                        <a:rPr lang="en-US" dirty="0"/>
                        <a:t>0.62</a:t>
                      </a:r>
                    </a:p>
                  </a:txBody>
                  <a:tcPr>
                    <a:lnT w="28575" cap="flat" cmpd="sng" algn="ctr">
                      <a:solidFill>
                        <a:srgbClr val="000000"/>
                      </a:solidFill>
                      <a:prstDash val="solid"/>
                      <a:round/>
                      <a:headEnd type="none" w="med" len="med"/>
                      <a:tailEnd type="none" w="med" len="med"/>
                    </a:lnT>
                    <a:noFill/>
                  </a:tcPr>
                </a:tc>
                <a:tc>
                  <a:txBody>
                    <a:bodyPr/>
                    <a:lstStyle/>
                    <a:p>
                      <a:r>
                        <a:rPr lang="en-US" b="0" dirty="0">
                          <a:solidFill>
                            <a:srgbClr val="000000"/>
                          </a:solidFill>
                        </a:rPr>
                        <a:t>1.92</a:t>
                      </a:r>
                    </a:p>
                  </a:txBody>
                  <a:tcPr>
                    <a:lnT w="28575"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32027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solidFill>
                  <a:srgbClr val="000000"/>
                </a:solidFill>
              </a:rPr>
              <a:t>Lederman &amp; </a:t>
            </a:r>
            <a:r>
              <a:rPr lang="en-US" dirty="0" err="1">
                <a:solidFill>
                  <a:srgbClr val="000000"/>
                </a:solidFill>
              </a:rPr>
              <a:t>Klatzky</a:t>
            </a:r>
            <a:r>
              <a:rPr lang="en-US" dirty="0">
                <a:solidFill>
                  <a:srgbClr val="000000"/>
                </a:solidFill>
              </a:rPr>
              <a:t> (1987), Hand Movements: A Window into Haptic Object Recognition.</a:t>
            </a:r>
          </a:p>
          <a:p>
            <a:r>
              <a:rPr lang="en-US" dirty="0"/>
              <a:t>Lederman &amp; </a:t>
            </a:r>
            <a:r>
              <a:rPr lang="en-US" dirty="0" err="1"/>
              <a:t>Klatzky</a:t>
            </a:r>
            <a:r>
              <a:rPr lang="en-US" dirty="0"/>
              <a:t> (2004), Haptic identification of common objects: Effects of constraining the manual exploration process</a:t>
            </a:r>
          </a:p>
        </p:txBody>
      </p:sp>
    </p:spTree>
    <p:extLst>
      <p:ext uri="{BB962C8B-B14F-4D97-AF65-F5344CB8AC3E}">
        <p14:creationId xmlns:p14="http://schemas.microsoft.com/office/powerpoint/2010/main" val="18722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Lederman &amp; </a:t>
            </a:r>
            <a:r>
              <a:rPr lang="en-US" dirty="0" err="1"/>
              <a:t>Klatzky</a:t>
            </a:r>
            <a:r>
              <a:rPr lang="en-US" dirty="0"/>
              <a:t> (1987), Hand Movements: A Window into Haptic Object Recognition.</a:t>
            </a:r>
          </a:p>
          <a:p>
            <a:r>
              <a:rPr lang="en-US" b="1" dirty="0"/>
              <a:t>Lederman &amp; </a:t>
            </a:r>
            <a:r>
              <a:rPr lang="en-US" b="1" dirty="0" err="1"/>
              <a:t>Klatzky</a:t>
            </a:r>
            <a:r>
              <a:rPr lang="en-US" b="1" dirty="0"/>
              <a:t> (2004), Haptic identification of common objects: Effects of constraining the manual exploration process</a:t>
            </a:r>
          </a:p>
        </p:txBody>
      </p:sp>
    </p:spTree>
    <p:extLst>
      <p:ext uri="{BB962C8B-B14F-4D97-AF65-F5344CB8AC3E}">
        <p14:creationId xmlns:p14="http://schemas.microsoft.com/office/powerpoint/2010/main" val="823096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constraints</a:t>
            </a:r>
          </a:p>
        </p:txBody>
      </p:sp>
      <p:sp>
        <p:nvSpPr>
          <p:cNvPr id="3" name="Content Placeholder 2"/>
          <p:cNvSpPr>
            <a:spLocks noGrp="1"/>
          </p:cNvSpPr>
          <p:nvPr>
            <p:ph idx="1"/>
          </p:nvPr>
        </p:nvSpPr>
        <p:spPr>
          <a:xfrm>
            <a:off x="457200" y="1532651"/>
            <a:ext cx="8229600" cy="1951216"/>
          </a:xfrm>
        </p:spPr>
        <p:txBody>
          <a:bodyPr>
            <a:normAutofit fontScale="77500" lnSpcReduction="20000"/>
          </a:bodyPr>
          <a:lstStyle/>
          <a:p>
            <a:pPr marL="514350" indent="-514350">
              <a:buFont typeface="+mj-lt"/>
              <a:buAutoNum type="arabicPeriod"/>
            </a:pPr>
            <a:r>
              <a:rPr lang="en-US" dirty="0"/>
              <a:t>Fewer fingers</a:t>
            </a:r>
          </a:p>
          <a:p>
            <a:pPr marL="514350" indent="-514350">
              <a:buFont typeface="+mj-lt"/>
              <a:buAutoNum type="arabicPeriod"/>
            </a:pPr>
            <a:r>
              <a:rPr lang="en-US" dirty="0"/>
              <a:t>Compliant glove (can bend, skin covered)</a:t>
            </a:r>
          </a:p>
          <a:p>
            <a:pPr marL="514350" indent="-514350">
              <a:buFont typeface="+mj-lt"/>
              <a:buAutoNum type="arabicPeriod"/>
            </a:pPr>
            <a:r>
              <a:rPr lang="en-US" dirty="0"/>
              <a:t>Rigid finger splint (cannot bend, skin uncovered)</a:t>
            </a:r>
          </a:p>
          <a:p>
            <a:pPr marL="514350" indent="-514350">
              <a:buFont typeface="+mj-lt"/>
              <a:buAutoNum type="arabicPeriod"/>
            </a:pPr>
            <a:r>
              <a:rPr lang="en-US" dirty="0"/>
              <a:t>Rigid finger sheath (cannot bend, skin covered)</a:t>
            </a:r>
          </a:p>
          <a:p>
            <a:pPr marL="514350" indent="-514350">
              <a:buFont typeface="+mj-lt"/>
              <a:buAutoNum type="arabicPeriod"/>
            </a:pPr>
            <a:r>
              <a:rPr lang="en-US" dirty="0"/>
              <a:t>Rigid probe</a:t>
            </a:r>
          </a:p>
        </p:txBody>
      </p:sp>
      <p:grpSp>
        <p:nvGrpSpPr>
          <p:cNvPr id="7" name="Group 6"/>
          <p:cNvGrpSpPr/>
          <p:nvPr/>
        </p:nvGrpSpPr>
        <p:grpSpPr>
          <a:xfrm>
            <a:off x="1053908" y="3692508"/>
            <a:ext cx="6985516" cy="2715948"/>
            <a:chOff x="1134980" y="4142052"/>
            <a:chExt cx="6985516" cy="2715948"/>
          </a:xfrm>
        </p:grpSpPr>
        <p:pic>
          <p:nvPicPr>
            <p:cNvPr id="4" name="Picture 3"/>
            <p:cNvPicPr>
              <a:picLocks noChangeAspect="1"/>
            </p:cNvPicPr>
            <p:nvPr/>
          </p:nvPicPr>
          <p:blipFill rotWithShape="1">
            <a:blip r:embed="rId3"/>
            <a:srcRect r="87396"/>
            <a:stretch/>
          </p:blipFill>
          <p:spPr>
            <a:xfrm>
              <a:off x="1645662" y="4142053"/>
              <a:ext cx="1152556" cy="2715947"/>
            </a:xfrm>
            <a:prstGeom prst="rect">
              <a:avLst/>
            </a:prstGeom>
          </p:spPr>
        </p:pic>
        <p:pic>
          <p:nvPicPr>
            <p:cNvPr id="5" name="Picture 4"/>
            <p:cNvPicPr>
              <a:picLocks noChangeAspect="1"/>
            </p:cNvPicPr>
            <p:nvPr/>
          </p:nvPicPr>
          <p:blipFill rotWithShape="1">
            <a:blip r:embed="rId3"/>
            <a:srcRect l="47322" t="18579"/>
            <a:stretch/>
          </p:blipFill>
          <p:spPr>
            <a:xfrm>
              <a:off x="2798218" y="4646640"/>
              <a:ext cx="4816881" cy="2211360"/>
            </a:xfrm>
            <a:prstGeom prst="rect">
              <a:avLst/>
            </a:prstGeom>
          </p:spPr>
        </p:pic>
        <p:pic>
          <p:nvPicPr>
            <p:cNvPr id="6" name="Picture 5"/>
            <p:cNvPicPr>
              <a:picLocks noChangeAspect="1"/>
            </p:cNvPicPr>
            <p:nvPr/>
          </p:nvPicPr>
          <p:blipFill rotWithShape="1">
            <a:blip r:embed="rId3"/>
            <a:srcRect l="12413" r="11193" b="77056"/>
            <a:stretch/>
          </p:blipFill>
          <p:spPr>
            <a:xfrm>
              <a:off x="1134980" y="4142052"/>
              <a:ext cx="6985516" cy="623165"/>
            </a:xfrm>
            <a:prstGeom prst="rect">
              <a:avLst/>
            </a:prstGeom>
          </p:spPr>
        </p:pic>
      </p:grpSp>
      <p:pic>
        <p:nvPicPr>
          <p:cNvPr id="8" name="Picture 7"/>
          <p:cNvPicPr>
            <a:picLocks noChangeAspect="1"/>
          </p:cNvPicPr>
          <p:nvPr/>
        </p:nvPicPr>
        <p:blipFill rotWithShape="1">
          <a:blip r:embed="rId4"/>
          <a:srcRect l="32872"/>
          <a:stretch/>
        </p:blipFill>
        <p:spPr>
          <a:xfrm rot="16200000">
            <a:off x="-2972899" y="226899"/>
            <a:ext cx="2127816" cy="3052678"/>
          </a:xfrm>
          <a:prstGeom prst="rect">
            <a:avLst/>
          </a:prstGeom>
        </p:spPr>
      </p:pic>
    </p:spTree>
    <p:extLst>
      <p:ext uri="{BB962C8B-B14F-4D97-AF65-F5344CB8AC3E}">
        <p14:creationId xmlns:p14="http://schemas.microsoft.com/office/powerpoint/2010/main" val="648480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358" y="194014"/>
            <a:ext cx="8229600" cy="1143000"/>
          </a:xfrm>
        </p:spPr>
        <p:txBody>
          <a:bodyPr>
            <a:normAutofit fontScale="90000"/>
          </a:bodyPr>
          <a:lstStyle/>
          <a:p>
            <a:r>
              <a:rPr lang="en-US" dirty="0"/>
              <a:t>Results: </a:t>
            </a:r>
            <a:br>
              <a:rPr lang="en-US" dirty="0"/>
            </a:br>
            <a:r>
              <a:rPr lang="en-US" dirty="0"/>
              <a:t>recognition of everyday objects</a:t>
            </a:r>
          </a:p>
        </p:txBody>
      </p:sp>
      <p:pic>
        <p:nvPicPr>
          <p:cNvPr id="7" name="Picture 6"/>
          <p:cNvPicPr>
            <a:picLocks noChangeAspect="1"/>
          </p:cNvPicPr>
          <p:nvPr/>
        </p:nvPicPr>
        <p:blipFill>
          <a:blip r:embed="rId2"/>
          <a:stretch>
            <a:fillRect/>
          </a:stretch>
        </p:blipFill>
        <p:spPr>
          <a:xfrm>
            <a:off x="381002" y="1482503"/>
            <a:ext cx="8378876" cy="5252010"/>
          </a:xfrm>
          <a:prstGeom prst="rect">
            <a:avLst/>
          </a:prstGeom>
        </p:spPr>
      </p:pic>
    </p:spTree>
    <p:extLst>
      <p:ext uri="{BB962C8B-B14F-4D97-AF65-F5344CB8AC3E}">
        <p14:creationId xmlns:p14="http://schemas.microsoft.com/office/powerpoint/2010/main" val="2778148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EPs?</a:t>
            </a:r>
          </a:p>
        </p:txBody>
      </p:sp>
      <p:sp>
        <p:nvSpPr>
          <p:cNvPr id="3" name="Content Placeholder 2"/>
          <p:cNvSpPr>
            <a:spLocks noGrp="1"/>
          </p:cNvSpPr>
          <p:nvPr>
            <p:ph idx="1"/>
          </p:nvPr>
        </p:nvSpPr>
        <p:spPr/>
        <p:txBody>
          <a:bodyPr/>
          <a:lstStyle/>
          <a:p>
            <a:r>
              <a:rPr lang="en-US" dirty="0"/>
              <a:t>Constraints:</a:t>
            </a:r>
          </a:p>
          <a:p>
            <a:pPr lvl="1"/>
            <a:r>
              <a:rPr lang="en-US" dirty="0"/>
              <a:t>One or two fingers</a:t>
            </a:r>
          </a:p>
          <a:p>
            <a:pPr lvl="1"/>
            <a:r>
              <a:rPr lang="en-US" dirty="0"/>
              <a:t>Rigid probe: one or two chopsticks</a:t>
            </a:r>
          </a:p>
          <a:p>
            <a:pPr lvl="1"/>
            <a:r>
              <a:rPr lang="en-US" dirty="0"/>
              <a:t>Non-rigid probe: pipe cleaner </a:t>
            </a:r>
          </a:p>
          <a:p>
            <a:pPr lvl="1"/>
            <a:r>
              <a:rPr lang="en-US" dirty="0"/>
              <a:t>Clay/</a:t>
            </a:r>
            <a:r>
              <a:rPr lang="en-US" dirty="0" err="1"/>
              <a:t>styrofoam</a:t>
            </a:r>
            <a:r>
              <a:rPr lang="en-US" dirty="0"/>
              <a:t> tips</a:t>
            </a:r>
          </a:p>
          <a:p>
            <a:pPr lvl="1"/>
            <a:r>
              <a:rPr lang="en-US" dirty="0"/>
              <a:t>Compliant gloves, bags </a:t>
            </a:r>
          </a:p>
          <a:p>
            <a:pPr lvl="1"/>
            <a:r>
              <a:rPr lang="en-US" dirty="0"/>
              <a:t>Duct-taped hands </a:t>
            </a:r>
          </a:p>
          <a:p>
            <a:pPr lvl="1"/>
            <a:endParaRPr lang="en-US" dirty="0"/>
          </a:p>
        </p:txBody>
      </p:sp>
    </p:spTree>
    <p:extLst>
      <p:ext uri="{BB962C8B-B14F-4D97-AF65-F5344CB8AC3E}">
        <p14:creationId xmlns:p14="http://schemas.microsoft.com/office/powerpoint/2010/main" val="2439903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Lederman &amp; </a:t>
            </a:r>
            <a:r>
              <a:rPr lang="en-US" b="1" dirty="0" err="1"/>
              <a:t>Klatzky</a:t>
            </a:r>
            <a:r>
              <a:rPr lang="en-US" b="1" dirty="0"/>
              <a:t> (1987), Hand Movements: A Window into Haptic Object Recognition.</a:t>
            </a:r>
          </a:p>
          <a:p>
            <a:r>
              <a:rPr lang="en-US" dirty="0"/>
              <a:t>Lederman &amp; </a:t>
            </a:r>
            <a:r>
              <a:rPr lang="en-US" dirty="0" err="1"/>
              <a:t>Klatzky</a:t>
            </a:r>
            <a:r>
              <a:rPr lang="en-US" dirty="0"/>
              <a:t> (2004), Haptic identification of common objects: Effects of constraining the manual exploration process</a:t>
            </a:r>
          </a:p>
        </p:txBody>
      </p:sp>
    </p:spTree>
    <p:extLst>
      <p:ext uri="{BB962C8B-B14F-4D97-AF65-F5344CB8AC3E}">
        <p14:creationId xmlns:p14="http://schemas.microsoft.com/office/powerpoint/2010/main" val="1249358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3410" y="1167164"/>
            <a:ext cx="4296569" cy="4337199"/>
          </a:xfrm>
          <a:prstGeom prst="rect">
            <a:avLst/>
          </a:prstGeom>
        </p:spPr>
      </p:pic>
      <p:pic>
        <p:nvPicPr>
          <p:cNvPr id="7" name="Picture 6"/>
          <p:cNvPicPr>
            <a:picLocks noChangeAspect="1"/>
          </p:cNvPicPr>
          <p:nvPr/>
        </p:nvPicPr>
        <p:blipFill>
          <a:blip r:embed="rId4"/>
          <a:stretch>
            <a:fillRect/>
          </a:stretch>
        </p:blipFill>
        <p:spPr>
          <a:xfrm>
            <a:off x="4596678" y="1205651"/>
            <a:ext cx="4289798" cy="4337199"/>
          </a:xfrm>
          <a:prstGeom prst="rect">
            <a:avLst/>
          </a:prstGeom>
        </p:spPr>
      </p:pic>
      <p:sp>
        <p:nvSpPr>
          <p:cNvPr id="8" name="TextBox 7"/>
          <p:cNvSpPr txBox="1"/>
          <p:nvPr/>
        </p:nvSpPr>
        <p:spPr>
          <a:xfrm>
            <a:off x="5030943" y="5600362"/>
            <a:ext cx="4620767" cy="369332"/>
          </a:xfrm>
          <a:prstGeom prst="rect">
            <a:avLst/>
          </a:prstGeom>
          <a:noFill/>
        </p:spPr>
        <p:txBody>
          <a:bodyPr wrap="square" rtlCol="0">
            <a:spAutoFit/>
          </a:bodyPr>
          <a:lstStyle/>
          <a:p>
            <a:r>
              <a:rPr lang="en-US" dirty="0"/>
              <a:t>Lederman, </a:t>
            </a:r>
            <a:r>
              <a:rPr lang="en-US" dirty="0" err="1"/>
              <a:t>Klatzky</a:t>
            </a:r>
            <a:r>
              <a:rPr lang="en-US" dirty="0"/>
              <a:t>, &amp; Barber, 1985</a:t>
            </a:r>
          </a:p>
        </p:txBody>
      </p:sp>
      <p:sp>
        <p:nvSpPr>
          <p:cNvPr id="9" name="TextBox 8"/>
          <p:cNvSpPr txBox="1"/>
          <p:nvPr/>
        </p:nvSpPr>
        <p:spPr>
          <a:xfrm>
            <a:off x="1568882" y="5606242"/>
            <a:ext cx="4620767" cy="369332"/>
          </a:xfrm>
          <a:prstGeom prst="rect">
            <a:avLst/>
          </a:prstGeom>
          <a:noFill/>
        </p:spPr>
        <p:txBody>
          <a:bodyPr wrap="square" rtlCol="0">
            <a:spAutoFit/>
          </a:bodyPr>
          <a:lstStyle/>
          <a:p>
            <a:r>
              <a:rPr lang="en-US" dirty="0"/>
              <a:t>Magee &amp; Kennedy, 1980 </a:t>
            </a:r>
          </a:p>
        </p:txBody>
      </p:sp>
    </p:spTree>
    <p:extLst>
      <p:ext uri="{BB962C8B-B14F-4D97-AF65-F5344CB8AC3E}">
        <p14:creationId xmlns:p14="http://schemas.microsoft.com/office/powerpoint/2010/main" val="2630618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Haptic ‘subsystems’</a:t>
            </a:r>
          </a:p>
        </p:txBody>
      </p:sp>
      <p:sp>
        <p:nvSpPr>
          <p:cNvPr id="3" name="Content Placeholder 2"/>
          <p:cNvSpPr>
            <a:spLocks noGrp="1"/>
          </p:cNvSpPr>
          <p:nvPr>
            <p:ph idx="1"/>
          </p:nvPr>
        </p:nvSpPr>
        <p:spPr/>
        <p:txBody>
          <a:bodyPr>
            <a:normAutofit/>
          </a:bodyPr>
          <a:lstStyle/>
          <a:p>
            <a:r>
              <a:rPr lang="en-US" dirty="0"/>
              <a:t>Sensory </a:t>
            </a:r>
            <a:r>
              <a:rPr lang="mr-IN" dirty="0"/>
              <a:t>–</a:t>
            </a:r>
            <a:r>
              <a:rPr lang="en-US" dirty="0"/>
              <a:t> cutaneous, kinesthetic input</a:t>
            </a:r>
          </a:p>
          <a:p>
            <a:r>
              <a:rPr lang="en-US" dirty="0"/>
              <a:t>Motor </a:t>
            </a:r>
            <a:r>
              <a:rPr lang="mr-IN" dirty="0"/>
              <a:t>–</a:t>
            </a:r>
            <a:r>
              <a:rPr lang="en-US" dirty="0"/>
              <a:t> active manipulation </a:t>
            </a:r>
          </a:p>
          <a:p>
            <a:endParaRPr lang="en-US" dirty="0"/>
          </a:p>
          <a:p>
            <a:r>
              <a:rPr lang="en-US" dirty="0">
                <a:solidFill>
                  <a:srgbClr val="FFFFFF"/>
                </a:solidFill>
              </a:rPr>
              <a:t>Key idea: hand’s motor abilities are inherent to its sensory abilities </a:t>
            </a:r>
          </a:p>
          <a:p>
            <a:r>
              <a:rPr lang="en-US" dirty="0">
                <a:solidFill>
                  <a:srgbClr val="FFFFFF"/>
                </a:solidFill>
              </a:rPr>
              <a:t>J.J. Gibson (1962, 1966): </a:t>
            </a:r>
          </a:p>
          <a:p>
            <a:pPr lvl="1"/>
            <a:r>
              <a:rPr lang="en-US" dirty="0">
                <a:solidFill>
                  <a:srgbClr val="FFFFFF"/>
                </a:solidFill>
              </a:rPr>
              <a:t>“perceptual” vs. “sensory” systems</a:t>
            </a:r>
          </a:p>
        </p:txBody>
      </p:sp>
    </p:spTree>
    <p:extLst>
      <p:ext uri="{BB962C8B-B14F-4D97-AF65-F5344CB8AC3E}">
        <p14:creationId xmlns:p14="http://schemas.microsoft.com/office/powerpoint/2010/main" val="527422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Haptic ‘subsystems’</a:t>
            </a:r>
          </a:p>
        </p:txBody>
      </p:sp>
      <p:sp>
        <p:nvSpPr>
          <p:cNvPr id="3" name="Content Placeholder 2"/>
          <p:cNvSpPr>
            <a:spLocks noGrp="1"/>
          </p:cNvSpPr>
          <p:nvPr>
            <p:ph idx="1"/>
          </p:nvPr>
        </p:nvSpPr>
        <p:spPr/>
        <p:txBody>
          <a:bodyPr>
            <a:normAutofit/>
          </a:bodyPr>
          <a:lstStyle/>
          <a:p>
            <a:r>
              <a:rPr lang="en-US" dirty="0"/>
              <a:t>Sensory </a:t>
            </a:r>
            <a:r>
              <a:rPr lang="mr-IN" dirty="0"/>
              <a:t>–</a:t>
            </a:r>
            <a:r>
              <a:rPr lang="en-US" dirty="0"/>
              <a:t> cutaneous, kinesthetic input</a:t>
            </a:r>
          </a:p>
          <a:p>
            <a:r>
              <a:rPr lang="en-US" dirty="0"/>
              <a:t>Motor </a:t>
            </a:r>
            <a:r>
              <a:rPr lang="mr-IN" dirty="0"/>
              <a:t>–</a:t>
            </a:r>
            <a:r>
              <a:rPr lang="en-US" dirty="0"/>
              <a:t> active manipulation </a:t>
            </a:r>
          </a:p>
          <a:p>
            <a:endParaRPr lang="en-US" dirty="0"/>
          </a:p>
          <a:p>
            <a:r>
              <a:rPr lang="en-US" dirty="0"/>
              <a:t>Key idea: hand’s motor abilities are inherent to its sensory abilities </a:t>
            </a:r>
          </a:p>
          <a:p>
            <a:r>
              <a:rPr lang="en-US" dirty="0"/>
              <a:t>J.J. Gibson (1962, 1966): </a:t>
            </a:r>
          </a:p>
          <a:p>
            <a:pPr lvl="1"/>
            <a:r>
              <a:rPr lang="en-US" dirty="0"/>
              <a:t>“perceptual” vs. “sensory” systems</a:t>
            </a:r>
          </a:p>
        </p:txBody>
      </p:sp>
    </p:spTree>
    <p:extLst>
      <p:ext uri="{BB962C8B-B14F-4D97-AF65-F5344CB8AC3E}">
        <p14:creationId xmlns:p14="http://schemas.microsoft.com/office/powerpoint/2010/main" val="2698034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a:t>
            </a:r>
          </a:p>
        </p:txBody>
      </p:sp>
      <p:sp>
        <p:nvSpPr>
          <p:cNvPr id="3" name="Content Placeholder 2"/>
          <p:cNvSpPr>
            <a:spLocks noGrp="1"/>
          </p:cNvSpPr>
          <p:nvPr>
            <p:ph idx="1"/>
          </p:nvPr>
        </p:nvSpPr>
        <p:spPr/>
        <p:txBody>
          <a:bodyPr/>
          <a:lstStyle/>
          <a:p>
            <a:r>
              <a:rPr lang="en-US" dirty="0"/>
              <a:t>Hand movements should vary with sensory input and type of information desired</a:t>
            </a:r>
          </a:p>
          <a:p>
            <a:endParaRPr lang="en-US" dirty="0"/>
          </a:p>
          <a:p>
            <a:r>
              <a:rPr lang="en-US" dirty="0"/>
              <a:t>Exploratory procedures (EP)</a:t>
            </a:r>
          </a:p>
          <a:p>
            <a:pPr lvl="1"/>
            <a:r>
              <a:rPr lang="en-US" dirty="0"/>
              <a:t>Stereotyped movement pattern with certain invariance  </a:t>
            </a:r>
          </a:p>
        </p:txBody>
      </p:sp>
    </p:spTree>
    <p:extLst>
      <p:ext uri="{BB962C8B-B14F-4D97-AF65-F5344CB8AC3E}">
        <p14:creationId xmlns:p14="http://schemas.microsoft.com/office/powerpoint/2010/main" val="25849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explore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24803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1371600"/>
            <a:ext cx="9144000" cy="4089820"/>
          </a:xfrm>
          <a:prstGeom prst="rect">
            <a:avLst/>
          </a:prstGeom>
        </p:spPr>
      </p:pic>
    </p:spTree>
    <p:extLst>
      <p:ext uri="{BB962C8B-B14F-4D97-AF65-F5344CB8AC3E}">
        <p14:creationId xmlns:p14="http://schemas.microsoft.com/office/powerpoint/2010/main" val="3692770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1993</TotalTime>
  <Words>1934</Words>
  <Application>Microsoft Macintosh PowerPoint</Application>
  <PresentationFormat>On-screen Show (4:3)</PresentationFormat>
  <Paragraphs>292</Paragraphs>
  <Slides>23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Mangal</vt:lpstr>
      <vt:lpstr>News Gothic MT</vt:lpstr>
      <vt:lpstr>Wingdings</vt:lpstr>
      <vt:lpstr>Office Theme</vt:lpstr>
      <vt:lpstr>Haptic exploration</vt:lpstr>
      <vt:lpstr>PowerPoint Presentation</vt:lpstr>
      <vt:lpstr>PowerPoint Presentation</vt:lpstr>
      <vt:lpstr>PowerPoint Presentation</vt:lpstr>
      <vt:lpstr>Haptic ‘subsystems’</vt:lpstr>
      <vt:lpstr>Haptic ‘subsystems’</vt:lpstr>
      <vt:lpstr>Hypothesis</vt:lpstr>
      <vt:lpstr>Let’s explore</vt:lpstr>
      <vt:lpstr>PowerPoint Presentation</vt:lpstr>
      <vt:lpstr>PowerPoint Presentation</vt:lpstr>
      <vt:lpstr>2 match-to-sample tasks</vt:lpstr>
      <vt:lpstr>2 match-to-sample tasks</vt:lpstr>
      <vt:lpstr>Experiment 1: method</vt:lpstr>
      <vt:lpstr>PowerPoint Presentation</vt:lpstr>
      <vt:lpstr>Experiment 1:  matching accuracy</vt:lpstr>
      <vt:lpstr>Experiment 1: EP durations</vt:lpstr>
      <vt:lpstr>Experiment 2: method</vt:lpstr>
      <vt:lpstr>Experiment 2: method</vt:lpstr>
      <vt:lpstr>Experiment 2:  analysis summary</vt:lpstr>
      <vt:lpstr>PowerPoint Presentation</vt:lpstr>
      <vt:lpstr>Types of constraints</vt:lpstr>
      <vt:lpstr>Results:  recognition of everyday objects</vt:lpstr>
      <vt:lpstr>What about EPs?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Haptic exploration</dc:title>
  <dc:creator>mcusi</dc:creator>
  <cp:lastModifiedBy>mcusi</cp:lastModifiedBy>
  <cp:revision>57</cp:revision>
  <dcterms:created xsi:type="dcterms:W3CDTF">2017-03-12T15:33:07Z</dcterms:created>
  <dcterms:modified xsi:type="dcterms:W3CDTF">2021-04-16T00:48:49Z</dcterms:modified>
</cp:coreProperties>
</file>