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0" r:id="rId2"/>
    <p:sldId id="313" r:id="rId3"/>
    <p:sldId id="315" r:id="rId4"/>
    <p:sldId id="328" r:id="rId5"/>
    <p:sldId id="340" r:id="rId6"/>
    <p:sldId id="339" r:id="rId7"/>
    <p:sldId id="341" r:id="rId8"/>
    <p:sldId id="344" r:id="rId9"/>
    <p:sldId id="362" r:id="rId10"/>
    <p:sldId id="342" r:id="rId11"/>
    <p:sldId id="346" r:id="rId12"/>
    <p:sldId id="347" r:id="rId13"/>
    <p:sldId id="348" r:id="rId14"/>
    <p:sldId id="354" r:id="rId15"/>
    <p:sldId id="355" r:id="rId16"/>
    <p:sldId id="356" r:id="rId17"/>
    <p:sldId id="357" r:id="rId18"/>
    <p:sldId id="358" r:id="rId19"/>
    <p:sldId id="361" r:id="rId20"/>
    <p:sldId id="359" r:id="rId21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A6F"/>
    <a:srgbClr val="406AA5"/>
    <a:srgbClr val="894B09"/>
    <a:srgbClr val="B0AFB1"/>
    <a:srgbClr val="192D4B"/>
    <a:srgbClr val="A1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112" d="100"/>
          <a:sy n="112" d="100"/>
        </p:scale>
        <p:origin x="360" y="138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C9D1C5-8829-4D0F-A873-0B0436F4B918}" type="datetime1">
              <a:rPr lang="en-US" altLang="en-US"/>
              <a:pPr/>
              <a:t>9/17/2015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F1D9AAE-B02A-43ED-962A-8683393E6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23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5F818D-1F53-4138-9F8B-2F84C6F9EEE2}" type="datetime1">
              <a:rPr lang="en-US" altLang="en-US"/>
              <a:pPr/>
              <a:t>9/17/2015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A95909B-B1A0-4F4B-94E5-6BCC24C34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418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Left to the title, a presenter can insert his/her own image pertinent to the presentation.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9774C-D88E-4AC3-AFC4-975543D60DC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8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1395AE-2839-4B14-A6CE-2B47FC695FC0}" type="slidenum">
              <a:rPr lang="en-US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9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98EC3D4-206F-4E18-B96D-07879A35A18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PPTCoverTITLEv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7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49748" y="1447800"/>
            <a:ext cx="6477000" cy="860425"/>
          </a:xfrm>
        </p:spPr>
        <p:txBody>
          <a:bodyPr/>
          <a:lstStyle/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23870" y="2564922"/>
            <a:ext cx="5715000" cy="914400"/>
          </a:xfrm>
        </p:spPr>
        <p:txBody>
          <a:bodyPr>
            <a:normAutofit fontScale="92500" lnSpcReduction="20000"/>
          </a:bodyPr>
          <a:lstStyle>
            <a:lvl1pPr>
              <a:buNone/>
              <a:defRPr/>
            </a:lvl1pPr>
          </a:lstStyle>
          <a:p>
            <a:r>
              <a:rPr lang="en-US" dirty="0" smtClean="0"/>
              <a:t>By Name of Presenter</a:t>
            </a:r>
          </a:p>
          <a:p>
            <a:r>
              <a:rPr lang="en-US" dirty="0" smtClean="0"/>
              <a:t>Titles Can be Quite Long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2438400" cy="1981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79335-BDC9-48D5-AA23-F008F43D3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4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51537-C962-4A2A-90B9-438ECD148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1AB1FB4-A518-4287-9BB3-7B729E3FF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FBDDCE-4D8D-423C-A088-1F87228B4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2822D6-165D-44BD-B9A6-C993DF7F5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9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244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84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7244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4384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056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7056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7F1D4EB-181C-47C4-A9A8-54E50CFC0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7200" y="1066800"/>
            <a:ext cx="8229600" cy="25908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572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244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40F76B1B-B310-4A08-BA21-43E44C9B5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14400" y="1600200"/>
            <a:ext cx="7315200" cy="37338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A48A1157-A475-465F-A207-A9FF5BB7D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38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763"/>
            <a:ext cx="6096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99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0"/>
            <a:ext cx="83677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7F39E2-663C-47E3-9CFB-5F182624FF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36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46.png"/><Relationship Id="rId7" Type="http://schemas.openxmlformats.org/officeDocument/2006/relationships/image" Target="../media/image180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47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1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9.png"/><Relationship Id="rId3" Type="http://schemas.openxmlformats.org/officeDocument/2006/relationships/image" Target="../media/image420.png"/><Relationship Id="rId7" Type="http://schemas.openxmlformats.org/officeDocument/2006/relationships/image" Target="../media/image12.png"/><Relationship Id="rId12" Type="http://schemas.openxmlformats.org/officeDocument/2006/relationships/image" Target="../media/image5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500.png"/><Relationship Id="rId5" Type="http://schemas.openxmlformats.org/officeDocument/2006/relationships/image" Target="../media/image440.png"/><Relationship Id="rId10" Type="http://schemas.openxmlformats.org/officeDocument/2006/relationships/image" Target="../media/image490.png"/><Relationship Id="rId4" Type="http://schemas.openxmlformats.org/officeDocument/2006/relationships/image" Target="../media/image430.png"/><Relationship Id="rId9" Type="http://schemas.openxmlformats.org/officeDocument/2006/relationships/image" Target="../media/image4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ites.google.com/site/countminsketch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148415-6358-46F5-BC46-2AF05DA572E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ctrTitle"/>
          </p:nvPr>
        </p:nvSpPr>
        <p:spPr>
          <a:xfrm>
            <a:off x="1524000" y="1828800"/>
            <a:ext cx="6934200" cy="8604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Lecture 4: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err="1" smtClean="0">
                <a:solidFill>
                  <a:schemeClr val="tx1"/>
                </a:solidFill>
              </a:rPr>
              <a:t>CountSketch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High Frequencies</a:t>
            </a:r>
            <a:endParaRPr lang="en-US" altLang="en-US" sz="3400" dirty="0" smtClean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876800" y="152400"/>
            <a:ext cx="4038600" cy="91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600" dirty="0" smtClean="0"/>
              <a:t>COMS E6998-9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F15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Moments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578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General moments: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moment: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normalized: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∑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via Tug of War (</a:t>
                </a:r>
                <a:r>
                  <a:rPr lang="en-US" dirty="0" err="1" smtClean="0"/>
                  <a:t>Lec</a:t>
                </a:r>
                <a:r>
                  <a:rPr lang="en-US" dirty="0" smtClean="0"/>
                  <a:t>. 3)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: count # distinct!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[</a:t>
                </a:r>
                <a:r>
                  <a:rPr lang="en-US" dirty="0" err="1" smtClean="0"/>
                  <a:t>Flajolet</a:t>
                </a:r>
                <a:r>
                  <a:rPr lang="en-US" dirty="0" smtClean="0"/>
                  <a:t>-Martin] from </a:t>
                </a:r>
                <a:r>
                  <a:rPr lang="en-US" dirty="0" err="1" smtClean="0"/>
                  <a:t>Lec</a:t>
                </a:r>
                <a:r>
                  <a:rPr lang="en-US" dirty="0" smtClean="0"/>
                  <a:t>. 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∑|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: will see later (for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dirty="0" smtClean="0"/>
                  <a:t> (normalized):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Impossible to approximate, but can heavy hitters (</a:t>
                </a:r>
                <a:r>
                  <a:rPr lang="en-US" dirty="0" err="1" smtClean="0"/>
                  <a:t>Lec</a:t>
                </a:r>
                <a:r>
                  <a:rPr lang="en-US" dirty="0" smtClean="0"/>
                  <a:t>. 3)</a:t>
                </a:r>
              </a:p>
              <a:p>
                <a:pPr lvl="1"/>
                <a:r>
                  <a:rPr lang="en-US" dirty="0" smtClean="0"/>
                  <a:t>Remains: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pPr lvl="2"/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Precision Sampling (next)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57800"/>
              </a:xfrm>
              <a:blipFill rotWithShape="0">
                <a:blip r:embed="rId6"/>
                <a:stretch>
                  <a:fillRect l="-1259" t="-2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1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3400"/>
            <a:ext cx="2286000" cy="60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46080107"/>
                  </p:ext>
                </p:extLst>
              </p:nvPr>
            </p:nvGraphicFramePr>
            <p:xfrm>
              <a:off x="6476998" y="1200436"/>
              <a:ext cx="2514602" cy="2743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7301"/>
                    <a:gridCol w="1257301"/>
                  </a:tblGrid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IP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Frequency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…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46080107"/>
                  </p:ext>
                </p:extLst>
              </p:nvPr>
            </p:nvGraphicFramePr>
            <p:xfrm>
              <a:off x="6476998" y="1200436"/>
              <a:ext cx="2514602" cy="2743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7301"/>
                    <a:gridCol w="1257301"/>
                  </a:tblGrid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IP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Frequency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…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2" marB="34292">
                        <a:blipFill rotWithShape="0">
                          <a:blip r:embed="rId5"/>
                          <a:stretch>
                            <a:fillRect l="-483" t="-716071" r="-101932" b="-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457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andoni\AppData\Local\Microsoft\Windows\Temporary Internet Files\Content.IE5\79PG5YO2\MC90043389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8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task: estimate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97180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defRPr/>
                </a:pPr>
                <a:r>
                  <a:rPr lang="en-US" dirty="0" smtClean="0">
                    <a:solidFill>
                      <a:schemeClr val="tx1"/>
                    </a:solidFill>
                  </a:rPr>
                  <a:t>Given: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quantities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…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 the range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r>
                  <a:rPr lang="en-US" dirty="0" smtClean="0">
                    <a:solidFill>
                      <a:schemeClr val="tx1"/>
                    </a:solidFill>
                  </a:rPr>
                  <a:t>Goal: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“cheaply”</a:t>
                </a:r>
                <a:endParaRPr lang="en-US" baseline="-25000" dirty="0" smtClean="0">
                  <a:solidFill>
                    <a:schemeClr val="tx1"/>
                  </a:solidFill>
                </a:endParaRPr>
              </a:p>
              <a:p>
                <a:pPr lvl="1">
                  <a:defRPr/>
                </a:pPr>
                <a:endParaRPr lang="en-US" baseline="-25000" dirty="0" smtClean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r>
                  <a:rPr lang="en-US" dirty="0" smtClean="0">
                    <a:solidFill>
                      <a:schemeClr val="tx1"/>
                    </a:solidFill>
                  </a:rPr>
                  <a:t>Standard sampling: pick random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>
                  <a:defRPr/>
                </a:pPr>
                <a:r>
                  <a:rPr lang="en-US" dirty="0" smtClean="0">
                    <a:solidFill>
                      <a:schemeClr val="tx1"/>
                    </a:solidFill>
                  </a:rPr>
                  <a:t>Estimator: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r>
                  <a:rPr lang="en-US" dirty="0" err="1" smtClean="0">
                    <a:solidFill>
                      <a:schemeClr val="tx1"/>
                    </a:solidFill>
                  </a:rPr>
                  <a:t>Chebyshev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bound: with 90% success probability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Font typeface="Wingdings 3" panose="05040102010807070707" pitchFamily="18" charset="2"/>
                  <a:buNone/>
                  <a:defRPr/>
                </a:pPr>
                <a:r>
                  <a:rPr lang="en-US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&lt;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r>
                  <a:rPr lang="en-US" dirty="0" smtClean="0">
                    <a:solidFill>
                      <a:schemeClr val="tx1"/>
                    </a:solidFill>
                  </a:rPr>
                  <a:t>For constant additive error, need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Ω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971800"/>
              </a:xfrm>
              <a:blipFill rotWithShape="0">
                <a:blip r:embed="rId3"/>
                <a:stretch>
                  <a:fillRect l="-815" t="-3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57610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610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610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57610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85863" y="600233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</a:t>
            </a:r>
            <a:r>
              <a:rPr lang="en-US" sz="2300" baseline="-250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48025" y="598963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</a:t>
            </a:r>
            <a:r>
              <a:rPr lang="en-US" sz="2300" baseline="-2500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57825" y="5997575"/>
            <a:ext cx="4572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</a:t>
            </a:r>
            <a:r>
              <a:rPr lang="en-US" sz="2300" baseline="-25000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07275" y="598963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</a:t>
            </a:r>
            <a:r>
              <a:rPr lang="en-US" sz="2300" baseline="-25000">
                <a:solidFill>
                  <a:srgbClr val="A50021"/>
                </a:solidFill>
              </a:rPr>
              <a:t>4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843088" y="4719638"/>
            <a:ext cx="1509712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86000" y="530383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 dirty="0">
                <a:solidFill>
                  <a:srgbClr val="A50021"/>
                </a:solidFill>
              </a:rPr>
              <a:t>a</a:t>
            </a:r>
            <a:r>
              <a:rPr lang="en-US" sz="2300" baseline="-25000" dirty="0">
                <a:solidFill>
                  <a:srgbClr val="A50021"/>
                </a:solidFill>
              </a:rPr>
              <a:t>1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257800" y="4719638"/>
            <a:ext cx="657225" cy="1041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791200" y="527208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</a:t>
            </a:r>
            <a:r>
              <a:rPr lang="en-US" sz="2300" baseline="-25000">
                <a:solidFill>
                  <a:srgbClr val="A50021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>
                <a:spLocks noChangeArrowheads="1"/>
              </p:cNvSpPr>
              <p:nvPr/>
            </p:nvSpPr>
            <p:spPr bwMode="auto">
              <a:xfrm>
                <a:off x="2133600" y="4419600"/>
                <a:ext cx="4635051" cy="45358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300" dirty="0" smtClean="0">
                    <a:solidFill>
                      <a:schemeClr val="tx1"/>
                    </a:solidFill>
                  </a:rPr>
                  <a:t>Compute an estimate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300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300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3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3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300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300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4419600"/>
                <a:ext cx="4635051" cy="453586"/>
              </a:xfrm>
              <a:prstGeom prst="rect">
                <a:avLst/>
              </a:prstGeom>
              <a:blipFill rotWithShape="0">
                <a:blip r:embed="rId5"/>
                <a:stretch>
                  <a:fillRect l="-1706" t="-6579" b="-27632"/>
                </a:stretch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1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1" grpId="0"/>
      <p:bldP spid="26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57610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610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610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57610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Precision Sampling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02145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Alternative “access”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 smtClean="0">
                    <a:solidFill>
                      <a:schemeClr val="tx1"/>
                    </a:solidFill>
                  </a:rPr>
                  <a:t>’s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For each term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we get a (rough)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up to some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precision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chosen in advance: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–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| &lt; </m:t>
                    </m:r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endParaRPr lang="en-US" baseline="-25000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Challenge: achieve good trade-off between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quality of approximation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use only weak precisions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(minimize “cost” of estimating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021451"/>
              </a:xfrm>
              <a:blipFill rotWithShape="0">
                <a:blip r:embed="rId3"/>
                <a:stretch>
                  <a:fillRect l="-1259" t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85863" y="600233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</a:t>
            </a:r>
            <a:r>
              <a:rPr lang="en-US" sz="2300" baseline="-250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48025" y="598963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</a:t>
            </a:r>
            <a:r>
              <a:rPr lang="en-US" sz="2300" baseline="-2500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457825" y="5997575"/>
            <a:ext cx="4572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</a:t>
            </a:r>
            <a:r>
              <a:rPr lang="en-US" sz="2300" baseline="-25000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407275" y="598963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</a:t>
            </a:r>
            <a:r>
              <a:rPr lang="en-US" sz="2300" baseline="-25000">
                <a:solidFill>
                  <a:srgbClr val="A50021"/>
                </a:solidFill>
              </a:rPr>
              <a:t>4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219200" y="4694238"/>
            <a:ext cx="1862138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276600" y="4694238"/>
            <a:ext cx="790575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73625" y="4719638"/>
            <a:ext cx="584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621338" y="4660900"/>
            <a:ext cx="1747837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600200" y="494188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u</a:t>
            </a:r>
            <a:r>
              <a:rPr lang="en-US" sz="2300" baseline="-250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276600" y="494188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u</a:t>
            </a:r>
            <a:r>
              <a:rPr lang="en-US" sz="2300" baseline="-2500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786313" y="494188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u</a:t>
            </a:r>
            <a:r>
              <a:rPr lang="en-US" sz="2300" baseline="-25000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157913" y="492283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u</a:t>
            </a:r>
            <a:r>
              <a:rPr lang="en-US" sz="2300" baseline="-25000">
                <a:solidFill>
                  <a:srgbClr val="A50021"/>
                </a:solidFill>
              </a:rPr>
              <a:t>4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843088" y="4719638"/>
            <a:ext cx="1509712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286000" y="530383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ã</a:t>
            </a:r>
            <a:r>
              <a:rPr lang="en-US" sz="2300" baseline="-25000">
                <a:solidFill>
                  <a:srgbClr val="A50021"/>
                </a:solidFill>
              </a:rPr>
              <a:t>1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705225" y="4719638"/>
            <a:ext cx="561975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257800" y="4719638"/>
            <a:ext cx="657225" cy="1041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115050" y="4660900"/>
            <a:ext cx="1520825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86200" y="530383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ã</a:t>
            </a:r>
            <a:r>
              <a:rPr lang="en-US" sz="2300" baseline="-2500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791200" y="527208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ã</a:t>
            </a:r>
            <a:r>
              <a:rPr lang="en-US" sz="2300" baseline="-25000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467600" y="527208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ã</a:t>
            </a:r>
            <a:r>
              <a:rPr lang="en-US" sz="2300" baseline="-25000">
                <a:solidFill>
                  <a:srgbClr val="A50021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>
                <a:spLocks noChangeArrowheads="1"/>
              </p:cNvSpPr>
              <p:nvPr/>
            </p:nvSpPr>
            <p:spPr bwMode="auto">
              <a:xfrm>
                <a:off x="1752600" y="4423214"/>
                <a:ext cx="5706947" cy="45358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300" dirty="0" smtClean="0"/>
                  <a:t>Compute an estimate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300" dirty="0" smtClean="0"/>
                  <a:t> </a:t>
                </a:r>
                <a:r>
                  <a:rPr lang="en-US" sz="2300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300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00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3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3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300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00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3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3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300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00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3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sz="2300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00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300" baseline="-25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4423214"/>
                <a:ext cx="5706947" cy="453586"/>
              </a:xfrm>
              <a:prstGeom prst="rect">
                <a:avLst/>
              </a:prstGeom>
              <a:blipFill rotWithShape="0">
                <a:blip r:embed="rId5"/>
                <a:stretch>
                  <a:fillRect l="-1493" t="-7895" b="-27632"/>
                </a:stretch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2" descr="C:\Users\andoni\AppData\Local\Microsoft\Windows\Temporary Internet Files\Content.IE5\79PG5YO2\MC900433893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8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1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3" grpId="0"/>
      <p:bldP spid="37" grpId="0"/>
      <p:bldP spid="38" grpId="0"/>
      <p:bldP spid="39" grpId="0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Formalization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9288" y="1325563"/>
            <a:ext cx="21764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b="1"/>
              <a:t>Sum Estimator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2413" y="1325563"/>
            <a:ext cx="15652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b="1"/>
              <a:t>Adversary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4876800" y="2133600"/>
                <a:ext cx="197470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000" dirty="0" smtClean="0"/>
                  <a:t>1.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fix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2133600"/>
                <a:ext cx="1974708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3086" t="-6061" b="-2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650875" y="2133600"/>
                <a:ext cx="223182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000" dirty="0" smtClean="0">
                    <a:solidFill>
                      <a:schemeClr val="tx1"/>
                    </a:solidFill>
                  </a:rPr>
                  <a:t>1. fix precisions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875" y="2133600"/>
                <a:ext cx="2231829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3005" t="-6061" b="-2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>
                <a:spLocks noChangeArrowheads="1"/>
              </p:cNvSpPr>
              <p:nvPr/>
            </p:nvSpPr>
            <p:spPr bwMode="auto">
              <a:xfrm>
                <a:off x="4876800" y="2667000"/>
                <a:ext cx="40417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lvl="1" eaLnBrk="1" hangingPunct="1"/>
                <a:r>
                  <a:rPr lang="en-US" sz="2000" dirty="0" smtClean="0"/>
                  <a:t>2.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fix</a:t>
                </a:r>
                <a:r>
                  <a:rPr lang="en-US" sz="2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s.t</a:t>
                </a:r>
                <a:r>
                  <a:rPr lang="en-US" sz="2000" dirty="0" err="1">
                    <a:solidFill>
                      <a:schemeClr val="tx1"/>
                    </a:solidFill>
                    <a:sym typeface="Symbol" panose="05050102010706020507" pitchFamily="18" charset="2"/>
                  </a:rPr>
                  <a:t>.</a:t>
                </a:r>
                <a:r>
                  <a:rPr lang="en-US" sz="2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 &lt; </m:t>
                    </m:r>
                    <m:r>
                      <a:rPr lang="en-US" sz="20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endParaRPr lang="en-US" sz="2000" baseline="-250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2667000"/>
                <a:ext cx="4041775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508" t="-7692" b="-2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650875" y="2971800"/>
                <a:ext cx="3851311" cy="753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000" dirty="0" smtClean="0"/>
                  <a:t>3. giv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>
                    <a:solidFill>
                      <a:schemeClr val="tx1"/>
                    </a:solidFill>
                  </a:rPr>
                  <a:t>output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s.t.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sz="20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acc>
                          <m:accPr>
                            <m:chr m:val="̃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(for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875" y="2971800"/>
                <a:ext cx="3851311" cy="753861"/>
              </a:xfrm>
              <a:prstGeom prst="rect">
                <a:avLst/>
              </a:prstGeom>
              <a:blipFill rotWithShape="0">
                <a:blip r:embed="rId11"/>
                <a:stretch>
                  <a:fillRect l="-5854" t="-21138" r="-791" b="-951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398463" y="3962400"/>
                <a:ext cx="8229600" cy="23622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2200" dirty="0" smtClean="0">
                    <a:sym typeface="Symbol" panose="05050102010706020507" pitchFamily="18" charset="2"/>
                  </a:rPr>
                  <a:t>What </a:t>
                </a:r>
                <a:r>
                  <a:rPr lang="en-US" sz="22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is cost?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19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Here, average cost = </a:t>
                </a:r>
                <a14:m>
                  <m:oMath xmlns:m="http://schemas.openxmlformats.org/officeDocument/2006/math">
                    <m:r>
                      <a:rPr lang="en-US" sz="19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  <m:r>
                      <a:rPr lang="en-US" sz="19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r>
                      <a:rPr lang="en-US" sz="19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19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⋅∑ </m:t>
                    </m:r>
                    <m:r>
                      <a:rPr lang="en-US" sz="19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  <m:r>
                      <a:rPr lang="en-US" sz="19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r>
                      <a:rPr lang="en-US" sz="19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sz="1900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19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to achieve precision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sz="1900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, use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  <m:r>
                      <a:rPr lang="en-US" sz="1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r>
                      <a:rPr lang="en-US" sz="19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sz="1900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“resources”: e.g., if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US" sz="1900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is itself a sum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US" sz="1900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sz="1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=∑</m:t>
                    </m:r>
                    <m:r>
                      <a:rPr lang="en-US" sz="1900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sz="19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US" sz="1900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𝑖𝑗</m:t>
                    </m:r>
                    <m:r>
                      <a:rPr lang="en-US" sz="1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computed by subsampling, then one needs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9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Θ</m:t>
                    </m:r>
                    <m:r>
                      <a:rPr lang="en-US" sz="1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1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  <m:r>
                      <a:rPr lang="en-US" sz="1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r>
                      <a:rPr lang="en-US" sz="19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sz="1900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sz="1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19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samples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22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For example, can choose all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sz="2200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19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Average cost ≈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endParaRPr lang="en-US" sz="1900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sz="2200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8463" y="3962400"/>
                <a:ext cx="8229600" cy="2362200"/>
              </a:xfrm>
              <a:blipFill rotWithShape="0">
                <a:blip r:embed="rId7"/>
                <a:stretch>
                  <a:fillRect l="-815" t="-3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795338"/>
            <a:ext cx="19843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aandoni\AppData\Local\Microsoft\Windows\Temporary Internet Files\Content.IE5\FJ52DA8L\MC900432574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1047750"/>
            <a:ext cx="1162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80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Sampling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dirty="0" smtClean="0">
                    <a:sym typeface="Symbol" pitchFamily="18" charset="2"/>
                  </a:rPr>
                  <a:t>Goal: estimate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∑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ym typeface="Symbol" pitchFamily="18" charset="2"/>
                  </a:rPr>
                  <a:t>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</a:t>
                </a:r>
                <a:r>
                  <a:rPr lang="en-US" dirty="0" smtClean="0">
                    <a:sym typeface="Symbol" pitchFamily="18" charset="2"/>
                  </a:rPr>
                  <a:t>satisfying	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|&lt;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ym typeface="Symbol" pitchFamily="18" charset="2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dirty="0">
                    <a:solidFill>
                      <a:srgbClr val="0070C0"/>
                    </a:solidFill>
                    <a:sym typeface="Symbol" pitchFamily="18" charset="2"/>
                  </a:rPr>
                  <a:t>Precision Sampling Lemma: </a:t>
                </a:r>
                <a:r>
                  <a:rPr lang="en-US" dirty="0">
                    <a:sym typeface="Symbol" pitchFamily="18" charset="2"/>
                  </a:rPr>
                  <a:t>can get, with 90% </a:t>
                </a:r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success: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600" dirty="0">
                    <a:solidFill>
                      <a:schemeClr val="tx1"/>
                    </a:solidFill>
                    <a:sym typeface="Symbol" pitchFamily="18" charset="2"/>
                  </a:rPr>
                  <a:t>O(1) additive error and </a:t>
                </a:r>
                <a:r>
                  <a:rPr lang="en-US" sz="2600" dirty="0" smtClean="0">
                    <a:solidFill>
                      <a:schemeClr val="tx1"/>
                    </a:solidFill>
                    <a:sym typeface="Symbol" pitchFamily="18" charset="2"/>
                  </a:rPr>
                  <a:t>1.5 </a:t>
                </a:r>
                <a:r>
                  <a:rPr lang="en-US" sz="2600" dirty="0">
                    <a:solidFill>
                      <a:schemeClr val="tx1"/>
                    </a:solidFill>
                    <a:sym typeface="Symbol" pitchFamily="18" charset="2"/>
                  </a:rPr>
                  <a:t>multiplicative error: </a:t>
                </a:r>
              </a:p>
              <a:p>
                <a:pPr marL="593725" lvl="2" indent="0" eaLnBrk="1" hangingPunct="1">
                  <a:lnSpc>
                    <a:spcPct val="90000"/>
                  </a:lnSpc>
                  <a:buFont typeface="Wingdings 3" panose="05040102010807070707" pitchFamily="18" charset="2"/>
                  <a:buNone/>
                  <a:defRPr/>
                </a:pPr>
                <a:r>
                  <a:rPr lang="en-US" sz="2600" dirty="0">
                    <a:solidFill>
                      <a:schemeClr val="tx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/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  <m:r>
                      <a:rPr lang="en-US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5</m:t>
                    </m:r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𝑂</m:t>
                    </m:r>
                    <m:d>
                      <m:dPr>
                        <m:ctrlP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e>
                    </m:d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acc>
                      <m:accPr>
                        <m:chr m:val="̃"/>
                        <m:ctrlP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𝑆</m:t>
                        </m:r>
                      </m:e>
                    </m:acc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5</m:t>
                    </m:r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⋅</m:t>
                    </m:r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𝑂</m:t>
                    </m:r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600" dirty="0">
                    <a:solidFill>
                      <a:schemeClr val="tx1"/>
                    </a:solidFill>
                    <a:sym typeface="Symbol" pitchFamily="18" charset="2"/>
                  </a:rPr>
                  <a:t>with average cost equal to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𝑂</m:t>
                    </m:r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m:rPr>
                        <m:sty m:val="p"/>
                      </m:rP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log</m:t>
                    </m:r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⁡</m:t>
                    </m:r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:endParaRPr lang="en-US" sz="2600" dirty="0" smtClean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lvl="2" eaLnBrk="1" hangingPunct="1">
                  <a:lnSpc>
                    <a:spcPct val="90000"/>
                  </a:lnSpc>
                  <a:defRPr/>
                </a:pPr>
                <a:endParaRPr lang="en-US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Example: distinguish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Σ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3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sym typeface="Symbol" pitchFamily="18" charset="2"/>
                  </a:rPr>
                  <a:t>vs</a:t>
                </a:r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Σ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</m:oMath>
                </a14:m>
                <a:endParaRPr lang="en-US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600" dirty="0">
                    <a:solidFill>
                      <a:schemeClr val="tx1"/>
                    </a:solidFill>
                    <a:sym typeface="Symbol" pitchFamily="18" charset="2"/>
                  </a:rPr>
                  <a:t>Consider two extreme cases:</a:t>
                </a:r>
              </a:p>
              <a:p>
                <a:pPr lvl="2" eaLnBrk="1" hangingPunct="1">
                  <a:lnSpc>
                    <a:spcPct val="90000"/>
                  </a:lnSpc>
                  <a:defRPr/>
                </a:pPr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if three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: enough to have crude </a:t>
                </a:r>
                <a:r>
                  <a:rPr lang="en-US" dirty="0" err="1">
                    <a:solidFill>
                      <a:schemeClr val="tx1"/>
                    </a:solidFill>
                    <a:sym typeface="Symbol" pitchFamily="18" charset="2"/>
                  </a:rPr>
                  <a:t>approx</a:t>
                </a:r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𝑢</m:t>
                    </m:r>
                    <m:r>
                      <a:rPr lang="en-US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lvl="2" eaLnBrk="1" hangingPunct="1">
                  <a:lnSpc>
                    <a:spcPct val="90000"/>
                  </a:lnSpc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if </a:t>
                </a:r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3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/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: only few with good </a:t>
                </a:r>
                <a:r>
                  <a:rPr lang="en-US" dirty="0" err="1">
                    <a:solidFill>
                      <a:schemeClr val="tx1"/>
                    </a:solidFill>
                    <a:sym typeface="Symbol" pitchFamily="18" charset="2"/>
                  </a:rPr>
                  <a:t>approx</a:t>
                </a:r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𝑢</m:t>
                    </m:r>
                    <m:r>
                      <a:rPr lang="en-US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/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, and the rest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𝑢</m:t>
                    </m:r>
                    <m:r>
                      <a:rPr lang="en-US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endParaRPr lang="en-US" dirty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3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731044" y="1752600"/>
            <a:ext cx="7543800" cy="20574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Sampling: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Precision Sampling Lemma</a:t>
                </a:r>
                <a:r>
                  <a:rPr lang="en-US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: </a:t>
                </a:r>
                <a:r>
                  <a:rPr lang="en-US" dirty="0">
                    <a:sym typeface="Symbol" panose="05050102010706020507" pitchFamily="18" charset="2"/>
                  </a:rPr>
                  <a:t>can get, with 90% </a:t>
                </a:r>
                <a:r>
                  <a:rPr 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success: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2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O(1) additive error and 1.5  multiplicative error: </a:t>
                </a:r>
              </a:p>
              <a:p>
                <a:pPr marL="593725" lvl="2" indent="0" eaLnBrk="1" hangingPunct="1">
                  <a:lnSpc>
                    <a:spcPct val="90000"/>
                  </a:lnSpc>
                  <a:buFont typeface="Wingdings 3" panose="05040102010807070707" pitchFamily="18" charset="2"/>
                  <a:buNone/>
                </a:pPr>
                <a:r>
                  <a:rPr lang="en-US" sz="19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/1.5</m:t>
                    </m:r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d>
                      <m:d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e>
                    </m:d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acc>
                      <m:accPr>
                        <m:chr m:val="̃"/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</m:e>
                    </m:acc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&lt;1.5⋅</m:t>
                    </m:r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(1)</m:t>
                    </m:r>
                  </m:oMath>
                </a14:m>
                <a:endParaRPr lang="en-US" sz="19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2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with average cost equal to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log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⁡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endParaRPr lang="en-US" dirty="0">
                  <a:solidFill>
                    <a:schemeClr val="tx1"/>
                  </a:solidFill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dirty="0">
                    <a:solidFill>
                      <a:schemeClr val="tx1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Algorithm: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200" dirty="0">
                    <a:solidFill>
                      <a:schemeClr val="tx1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Choose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𝑢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𝐸𝑥𝑝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(1)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i.i.d</a:t>
                </a:r>
                <a:r>
                  <a:rPr lang="en-US" sz="2200" dirty="0">
                    <a:solidFill>
                      <a:schemeClr val="tx1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200" dirty="0">
                    <a:solidFill>
                      <a:schemeClr val="tx1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Estimator: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𝑆</m:t>
                        </m:r>
                      </m:e>
                    </m:acc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=</m:t>
                    </m:r>
                    <m:limLow>
                      <m:limLow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max</m:t>
                        </m:r>
                      </m:e>
                      <m:li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𝑖</m:t>
                        </m:r>
                      </m:lim>
                    </m:limLow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/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𝑢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. </a:t>
                </a:r>
                <a:endParaRPr lang="en-US" sz="2200" dirty="0">
                  <a:solidFill>
                    <a:schemeClr val="tx1"/>
                  </a:solidFill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Proof of correctness:</a:t>
                </a:r>
              </a:p>
              <a:p>
                <a:pPr lvl="1"/>
                <a:r>
                  <a:rPr lang="en-US" dirty="0" smtClean="0">
                    <a:solidFill>
                      <a:srgbClr val="406AA5"/>
                    </a:solidFill>
                  </a:rPr>
                  <a:t>Claim 1: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∼∑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Hence,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𝐸𝑥𝑝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406AA5"/>
                    </a:solidFill>
                  </a:rPr>
                  <a:t>Claim 2: </a:t>
                </a:r>
                <a:r>
                  <a:rPr lang="en-US" dirty="0" err="1" smtClean="0"/>
                  <a:t>Avg</a:t>
                </a:r>
                <a:r>
                  <a:rPr lang="en-US" dirty="0" smtClean="0"/>
                  <a:t> cost 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3360" r="-1111" b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15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6253005" y="2140633"/>
            <a:ext cx="2855536" cy="2507567"/>
            <a:chOff x="6253005" y="2140633"/>
            <a:chExt cx="2855536" cy="25075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3005" y="2363771"/>
              <a:ext cx="2855536" cy="228442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876605" y="2140633"/>
                  <a:ext cx="2021066" cy="4462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𝐸𝑥𝑝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(1)∼</m:t>
                        </m:r>
                        <m:sSup>
                          <m:sSup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sz="23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605" y="2140633"/>
                  <a:ext cx="2021066" cy="44627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19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5441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-moments via Prec. Sampling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9048" b="-6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Theorem: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linear sketch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-moment </a:t>
                </a:r>
                <a:r>
                  <a:rPr lang="en-US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approximation,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fName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space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(with 90</a:t>
                </a:r>
                <a:r>
                  <a:rPr lang="en-US" dirty="0">
                    <a:solidFill>
                      <a:schemeClr val="tx1"/>
                    </a:solidFill>
                  </a:rPr>
                  <a:t>%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succ</a:t>
                </a:r>
                <a:r>
                  <a:rPr lang="en-US" dirty="0" smtClean="0"/>
                  <a:t>ess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probability).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Sketch: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Pick random </a:t>
                </a:r>
                <a14:m>
                  <m:oMath xmlns:m="http://schemas.openxmlformats.org/officeDocument/2006/math"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{±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endParaRPr lang="en-US" baseline="30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Hash into a hash </a:t>
                </a:r>
                <a:r>
                  <a:rPr lang="en-US" dirty="0">
                    <a:solidFill>
                      <a:schemeClr val="tx1"/>
                    </a:solidFill>
                  </a:rPr>
                  <a:t>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sup>
                    </m:sSup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cells</a:t>
                </a:r>
              </a:p>
              <a:p>
                <a:r>
                  <a:rPr lang="en-US" dirty="0">
                    <a:solidFill>
                      <a:srgbClr val="406AA5"/>
                    </a:solidFill>
                  </a:rPr>
                  <a:t>Estimator: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e>
                    </m:func>
                  </m:oMath>
                </a14:m>
                <a:endParaRPr lang="en-US" baseline="30000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Linear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 t="-3129" b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3798473"/>
                  </p:ext>
                </p:extLst>
              </p:nvPr>
            </p:nvGraphicFramePr>
            <p:xfrm>
              <a:off x="5181600" y="4470400"/>
              <a:ext cx="3886200" cy="3968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/>
                    <a:gridCol w="647700"/>
                    <a:gridCol w="647700"/>
                    <a:gridCol w="647700"/>
                    <a:gridCol w="647700"/>
                    <a:gridCol w="647700"/>
                  </a:tblGrid>
                  <a:tr h="3968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3798473"/>
                  </p:ext>
                </p:extLst>
              </p:nvPr>
            </p:nvGraphicFramePr>
            <p:xfrm>
              <a:off x="5181600" y="4470400"/>
              <a:ext cx="3886200" cy="3968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/>
                    <a:gridCol w="647700"/>
                    <a:gridCol w="647700"/>
                    <a:gridCol w="647700"/>
                    <a:gridCol w="647700"/>
                    <a:gridCol w="64770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1887" t="-1515" r="-505660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100935" t="-1515" r="-400935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202830" t="-1515" r="-304717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302830" t="-1515" r="-204717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399065" t="-1515" r="-102804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503774" t="-1515" r="-3774" b="-151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3479738"/>
                  </p:ext>
                </p:extLst>
              </p:nvPr>
            </p:nvGraphicFramePr>
            <p:xfrm>
              <a:off x="5867400" y="5546725"/>
              <a:ext cx="1828800" cy="1006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9600"/>
                    <a:gridCol w="609600"/>
                    <a:gridCol w="609600"/>
                  </a:tblGrid>
                  <a:tr h="10064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49" marB="45749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49" marB="45749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49" marB="45749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3479738"/>
                  </p:ext>
                </p:extLst>
              </p:nvPr>
            </p:nvGraphicFramePr>
            <p:xfrm>
              <a:off x="5867400" y="5546725"/>
              <a:ext cx="1828800" cy="1006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9600"/>
                    <a:gridCol w="609600"/>
                    <a:gridCol w="609600"/>
                  </a:tblGrid>
                  <a:tr h="10064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49" marB="45749">
                        <a:blipFill rotWithShape="0">
                          <a:blip r:embed="rId5"/>
                          <a:stretch>
                            <a:fillRect l="-1000" t="-602" r="-205000" b="-3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49" marB="45749">
                        <a:blipFill rotWithShape="0">
                          <a:blip r:embed="rId5"/>
                          <a:stretch>
                            <a:fillRect l="-100000" t="-602" r="-102970" b="-3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49" marB="45749">
                        <a:blipFill rotWithShape="0">
                          <a:blip r:embed="rId5"/>
                          <a:stretch>
                            <a:fillRect l="-202000" t="-602" r="-4000" b="-30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562600" y="485140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72200" y="485140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0" y="48514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315200" y="48514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620000" y="48514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81800" y="48514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4648200" y="4470400"/>
                <a:ext cx="6673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4470400"/>
                <a:ext cx="667362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>
                <a:spLocks noChangeArrowheads="1"/>
              </p:cNvSpPr>
              <p:nvPr/>
            </p:nvSpPr>
            <p:spPr bwMode="auto">
              <a:xfrm>
                <a:off x="5155154" y="5765800"/>
                <a:ext cx="66005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5154" y="5765800"/>
                <a:ext cx="660052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20000" y="2038350"/>
                <a:ext cx="1291892" cy="4462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038350"/>
                <a:ext cx="1291892" cy="44627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97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</a:t>
            </a:r>
            <a:r>
              <a:rPr lang="en-US" dirty="0" smtClean="0"/>
              <a:t>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2578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Theorem</a:t>
                </a:r>
                <a:r>
                  <a:rPr lang="en-US" dirty="0">
                    <a:solidFill>
                      <a:srgbClr val="0070C0"/>
                    </a:solidFill>
                  </a:rPr>
                  <a:t>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600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i="1" dirty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dirty="0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600" i="1" dirty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600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approximation with 90%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probability, with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1−2/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cells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 smtClean="0"/>
                  <a:t>Use Precision Sampling </a:t>
                </a:r>
                <a:r>
                  <a:rPr lang="en-US" dirty="0" err="1" smtClean="0"/>
                  <a:t>Lem</a:t>
                </a:r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/>
                  <a:t>Need 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small</a:t>
                </a:r>
              </a:p>
              <a:p>
                <a:pPr lvl="2"/>
                <a:r>
                  <a:rPr lang="en-US" dirty="0"/>
                  <a:t>m</a:t>
                </a:r>
                <a:r>
                  <a:rPr lang="en-US" dirty="0" smtClean="0"/>
                  <a:t>ore precisely: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257800" cy="5257800"/>
              </a:xfrm>
              <a:blipFill rotWithShape="0">
                <a:blip r:embed="rId2"/>
                <a:stretch>
                  <a:fillRect l="-2317" t="-3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62600" y="826532"/>
                <a:ext cx="3429000" cy="328826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Algorithm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PrecisionSamplingFp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: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Initialize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(w):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array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S[w]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hash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func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h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into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[w]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hash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func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𝑟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into {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±1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}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reals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𝐸𝑥𝑝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distribution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Process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∈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ℜ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):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for(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=0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;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&lt;n; 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++)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 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S[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h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]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+=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⋅</m:t>
                    </m:r>
                    <m:f>
                      <m:f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</m:ctrlPr>
                          </m:sSubSupPr>
                          <m:e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1/</m:t>
                            </m:r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𝑝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;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Estimator:</a:t>
                </a:r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nsolas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nsolas" pitchFamily="49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nsolas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onsolas" pitchFamily="49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𝑝</m:t>
                            </m:r>
                          </m:sup>
                        </m:sSup>
                      </m:e>
                    </m:func>
                  </m:oMath>
                </a14:m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826532"/>
                <a:ext cx="3429000" cy="3288268"/>
              </a:xfrm>
              <a:prstGeom prst="rect">
                <a:avLst/>
              </a:prstGeom>
              <a:blipFill rotWithShape="0">
                <a:blip r:embed="rId3"/>
                <a:stretch>
                  <a:fillRect l="-177" t="-552" b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37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endParaRPr lang="en-US" dirty="0" smtClean="0">
                  <a:solidFill>
                    <a:srgbClr val="000099"/>
                  </a:solidFill>
                </a:endParaRPr>
              </a:p>
              <a:p>
                <a:r>
                  <a:rPr lang="en-US" dirty="0" smtClean="0">
                    <a:solidFill>
                      <a:srgbClr val="000099"/>
                    </a:solidFill>
                  </a:rPr>
                  <a:t>Claim:</a:t>
                </a:r>
                <a:r>
                  <a:rPr lang="en-US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Consider cell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aseline="-25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How </a:t>
                </a:r>
                <a:r>
                  <a:rPr lang="en-US" dirty="0">
                    <a:solidFill>
                      <a:schemeClr val="tx1"/>
                    </a:solidFill>
                  </a:rPr>
                  <a:t>much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chaff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dirty="0">
                    <a:solidFill>
                      <a:schemeClr val="tx1"/>
                    </a:solidFill>
                  </a:rPr>
                  <a:t>there?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𝑖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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h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𝑧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…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≤ </m:t>
                    </m:r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/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𝑤</m:t>
                    </m:r>
                  </m:oMath>
                </a14:m>
                <a:endParaRPr lang="en-US" dirty="0">
                  <a:solidFill>
                    <a:schemeClr val="tx1"/>
                  </a:solidFill>
                  <a:sym typeface="Symbol"/>
                </a:endParaRPr>
              </a:p>
              <a:p>
                <a:pPr lvl="1"/>
                <a:r>
                  <a:rPr lang="en-US" dirty="0" smtClean="0">
                    <a:sym typeface="Symbol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 ? </a:t>
                </a:r>
                <a:endParaRPr lang="en-US" i="1" dirty="0" smtClean="0">
                  <a:solidFill>
                    <a:schemeClr val="tx1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𝑢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≤ </m:t>
                    </m:r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/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𝑝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= </m:t>
                    </m:r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aseline="30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≤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/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𝑝</m:t>
                        </m:r>
                      </m:sup>
                    </m:sSup>
                    <m:r>
                      <m:rPr>
                        <m:lit/>
                      </m:rP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m:rPr>
                        <m:lit/>
                      </m:rP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bSup>
                  </m:oMath>
                </a14:m>
                <a:endParaRPr lang="en-US" baseline="30000" dirty="0">
                  <a:solidFill>
                    <a:schemeClr val="tx1"/>
                  </a:solidFill>
                  <a:sym typeface="Symbol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By Markov’s: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≤ </m:t>
                    </m:r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b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/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𝑝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func>
                      <m:func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)/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probability &gt;90%</a:t>
                </a:r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/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𝑝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sym typeface="Symbol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then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20195" y="2465425"/>
                <a:ext cx="2219005" cy="10953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en-US" sz="2000" baseline="30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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{±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exponential </a:t>
                </a:r>
                <a:r>
                  <a:rPr lang="en-US" sz="2000" dirty="0" err="1" smtClean="0"/>
                  <a:t>r.v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195" y="2465425"/>
                <a:ext cx="2219005" cy="1095300"/>
              </a:xfrm>
              <a:prstGeom prst="rect">
                <a:avLst/>
              </a:prstGeom>
              <a:blipFill rotWithShape="0">
                <a:blip r:embed="rId3"/>
                <a:stretch>
                  <a:fillRect l="-2732" r="-820" b="-82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810000" y="4419600"/>
            <a:ext cx="2057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4930160"/>
                  </p:ext>
                </p:extLst>
              </p:nvPr>
            </p:nvGraphicFramePr>
            <p:xfrm>
              <a:off x="5257800" y="50800"/>
              <a:ext cx="3886200" cy="3968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/>
                    <a:gridCol w="647700"/>
                    <a:gridCol w="647700"/>
                    <a:gridCol w="647700"/>
                    <a:gridCol w="647700"/>
                    <a:gridCol w="647700"/>
                  </a:tblGrid>
                  <a:tr h="3968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4930160"/>
                  </p:ext>
                </p:extLst>
              </p:nvPr>
            </p:nvGraphicFramePr>
            <p:xfrm>
              <a:off x="5257800" y="50800"/>
              <a:ext cx="3886200" cy="3968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/>
                    <a:gridCol w="647700"/>
                    <a:gridCol w="647700"/>
                    <a:gridCol w="647700"/>
                    <a:gridCol w="647700"/>
                    <a:gridCol w="64770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943" t="-1515" r="-506604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100000" t="-1515" r="-401869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201887" t="-1515" r="-305660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301887" t="-1515" r="-205660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398131" t="-1515" r="-103738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502830" t="-1515" r="-4717" b="-151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6446000"/>
                  </p:ext>
                </p:extLst>
              </p:nvPr>
            </p:nvGraphicFramePr>
            <p:xfrm>
              <a:off x="6019800" y="1127125"/>
              <a:ext cx="1828800" cy="1006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9600"/>
                    <a:gridCol w="609600"/>
                    <a:gridCol w="609600"/>
                  </a:tblGrid>
                  <a:tr h="10064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i="1" dirty="0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rgbClr val="A50021"/>
                            </a:solidFill>
                          </a:endParaRPr>
                        </a:p>
                      </a:txBody>
                      <a:tcPr marT="45749" marB="45749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rgbClr val="A50021"/>
                            </a:solidFill>
                          </a:endParaRPr>
                        </a:p>
                      </a:txBody>
                      <a:tcPr marT="45749" marB="45749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000" i="1" dirty="0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sz="2000" i="1" dirty="0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rgbClr val="A50021"/>
                            </a:solidFill>
                          </a:endParaRPr>
                        </a:p>
                      </a:txBody>
                      <a:tcPr marT="45749" marB="45749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6446000"/>
                  </p:ext>
                </p:extLst>
              </p:nvPr>
            </p:nvGraphicFramePr>
            <p:xfrm>
              <a:off x="6019800" y="1127125"/>
              <a:ext cx="1828800" cy="1006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9600"/>
                    <a:gridCol w="609600"/>
                    <a:gridCol w="609600"/>
                  </a:tblGrid>
                  <a:tr h="10064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49" marB="45749">
                        <a:blipFill rotWithShape="0">
                          <a:blip r:embed="rId5"/>
                          <a:stretch>
                            <a:fillRect l="-1000" t="-602" r="-205000" b="-3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49" marB="45749">
                        <a:blipFill rotWithShape="0">
                          <a:blip r:embed="rId5"/>
                          <a:stretch>
                            <a:fillRect l="-100000" t="-602" r="-102970" b="-3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49" marB="45749">
                        <a:blipFill rotWithShape="0">
                          <a:blip r:embed="rId5"/>
                          <a:stretch>
                            <a:fillRect l="-202000" t="-602" r="-4000" b="-30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5638800" y="43180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248400" y="43180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72200" y="4318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391400" y="4318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96200" y="4318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858000" y="4318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5383754" y="1346200"/>
                <a:ext cx="66005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3754" y="1346200"/>
                <a:ext cx="66005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7162800" y="1447800"/>
            <a:ext cx="762000" cy="685800"/>
          </a:xfrm>
          <a:prstGeom prst="ellipse">
            <a:avLst/>
          </a:prstGeom>
          <a:noFill/>
          <a:ln w="50800" cmpd="sng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(final)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rgbClr val="000099"/>
                    </a:solidFill>
                  </a:rPr>
                  <a:t>Claim:</a:t>
                </a:r>
                <a:r>
                  <a:rPr lang="en-US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𝑖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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h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Proved: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his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with 90% for fixed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But need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!</a:t>
                </a:r>
              </a:p>
              <a:p>
                <a:r>
                  <a:rPr lang="en-US" dirty="0" smtClean="0"/>
                  <a:t>Want: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with high probability for some smallish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indeed prove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strong concentration inequality (Bernstein).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433" b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Scriber?</a:t>
            </a:r>
          </a:p>
          <a:p>
            <a:endParaRPr lang="en-US" dirty="0" smtClean="0"/>
          </a:p>
          <a:p>
            <a:r>
              <a:rPr lang="en-US" dirty="0" smtClean="0"/>
              <a:t>Plan:</a:t>
            </a:r>
          </a:p>
          <a:p>
            <a:pPr lvl="1"/>
            <a:r>
              <a:rPr lang="en-US" dirty="0" err="1" smtClean="0"/>
              <a:t>CountMin</a:t>
            </a:r>
            <a:r>
              <a:rPr lang="en-US" dirty="0" smtClean="0"/>
              <a:t>/</a:t>
            </a:r>
            <a:r>
              <a:rPr lang="en-US" dirty="0" err="1" smtClean="0"/>
              <a:t>CountSketch</a:t>
            </a:r>
            <a:r>
              <a:rPr lang="en-US" dirty="0" smtClean="0"/>
              <a:t> (continuing from last time)</a:t>
            </a:r>
          </a:p>
          <a:p>
            <a:pPr lvl="1"/>
            <a:r>
              <a:rPr lang="en-US" dirty="0" smtClean="0"/>
              <a:t>High frequency moments via Precision Sampling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58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CountSketch:</a:t>
                </a:r>
              </a:p>
              <a:p>
                <a:pPr lvl="1"/>
                <a:r>
                  <a:rPr lang="en-US" dirty="0" smtClean="0"/>
                  <a:t>Linear sketch for general streaming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-moment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Via Precision Sampling</a:t>
                </a:r>
              </a:p>
              <a:p>
                <a:pPr lvl="2"/>
                <a:r>
                  <a:rPr lang="en-US" dirty="0" smtClean="0"/>
                  <a:t>Estimate of sum from poor estimates</a:t>
                </a:r>
              </a:p>
              <a:p>
                <a:pPr lvl="1"/>
                <a:r>
                  <a:rPr lang="en-US" dirty="0" smtClean="0"/>
                  <a:t>Sketch: </a:t>
                </a:r>
                <a:r>
                  <a:rPr lang="en-US" dirty="0" err="1" smtClean="0"/>
                  <a:t>Exp</a:t>
                </a:r>
                <a:r>
                  <a:rPr lang="en-US" smtClean="0"/>
                  <a:t> variables + CountSketch</a:t>
                </a: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4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</a:t>
            </a:r>
            <a:r>
              <a:rPr lang="en-US" dirty="0" err="1" smtClean="0"/>
              <a:t>CountMin</a:t>
            </a:r>
            <a:r>
              <a:rPr lang="en-US" dirty="0" smtClean="0"/>
              <a:t>/</a:t>
            </a:r>
            <a:r>
              <a:rPr lang="en-US" dirty="0" err="1" smtClean="0"/>
              <a:t>CountSketch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frequency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Last lecture:</a:t>
                </a:r>
              </a:p>
              <a:p>
                <a:pPr lvl="1"/>
                <a:r>
                  <a:rPr lang="en-US" dirty="0" smtClean="0"/>
                  <a:t>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moment: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Tug of War </a:t>
                </a:r>
                <a:endParaRPr lang="en-US" dirty="0"/>
              </a:p>
              <a:p>
                <a:pPr lvl="1"/>
                <a:r>
                  <a:rPr lang="en-US" dirty="0" smtClean="0"/>
                  <a:t>Max: heavy hitter</a:t>
                </a:r>
              </a:p>
              <a:p>
                <a:pPr lvl="2"/>
                <a:r>
                  <a:rPr lang="en-US" dirty="0" err="1" smtClean="0"/>
                  <a:t>CountMin</a:t>
                </a: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286000" cy="60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38957181"/>
                  </p:ext>
                </p:extLst>
              </p:nvPr>
            </p:nvGraphicFramePr>
            <p:xfrm>
              <a:off x="6476998" y="1505236"/>
              <a:ext cx="2514602" cy="2743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7301"/>
                    <a:gridCol w="1257301"/>
                  </a:tblGrid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IP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Frequency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…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38957181"/>
                  </p:ext>
                </p:extLst>
              </p:nvPr>
            </p:nvGraphicFramePr>
            <p:xfrm>
              <a:off x="6476998" y="1505236"/>
              <a:ext cx="2514602" cy="2743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7301"/>
                    <a:gridCol w="1257301"/>
                  </a:tblGrid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IP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Frequency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…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2" marB="34292">
                        <a:blipFill rotWithShape="0">
                          <a:blip r:embed="rId5"/>
                          <a:stretch>
                            <a:fillRect l="-483" t="-716071" r="-101932" b="-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2203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CountMin</a:t>
            </a:r>
            <a:r>
              <a:rPr lang="en-US" dirty="0" smtClean="0"/>
              <a:t>: overall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58611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Heavy hitters: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 smtClean="0"/>
                  <a:t>, not reported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 smtClean="0"/>
                  <a:t>, reported as heavy hitter</a:t>
                </a:r>
              </a:p>
              <a:p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𝜖𝜙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cells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586110" cy="5257800"/>
              </a:xfrm>
              <a:blipFill rotWithShape="0">
                <a:blip r:embed="rId2"/>
                <a:stretch>
                  <a:fillRect l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953000" y="826532"/>
                <a:ext cx="4038600" cy="321206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Algorithm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CountMin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:</a:t>
                </a: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Initialize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(L, w):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array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S[L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][w]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L hash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…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into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{1,…w}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cs typeface="Consolas" pitchFamily="49" charset="0"/>
                  </a:rPr>
                  <a:t>Process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int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):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for(j=0; j&lt;L; j++)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 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S[j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][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] += 1;</a:t>
                </a: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Estimator:</a:t>
                </a:r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foreach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in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PossibleIP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{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𝑚𝑖𝑛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(S[j][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]);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}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826532"/>
                <a:ext cx="4038600" cy="3212068"/>
              </a:xfrm>
              <a:prstGeom prst="rect">
                <a:avLst/>
              </a:prstGeom>
              <a:blipFill rotWithShape="0">
                <a:blip r:embed="rId4"/>
                <a:stretch>
                  <a:fillRect l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8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208409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Can improve time; space degrades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𝜖𝜙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Idea:</a:t>
                </a:r>
                <a:r>
                  <a:rPr lang="en-US" dirty="0" smtClean="0"/>
                  <a:t> dyadic intervals</a:t>
                </a:r>
              </a:p>
              <a:p>
                <a:pPr lvl="1"/>
                <a:r>
                  <a:rPr lang="en-US" dirty="0" smtClean="0"/>
                  <a:t>Each level: one </a:t>
                </a:r>
                <a:r>
                  <a:rPr lang="en-US" dirty="0" err="1" smtClean="0"/>
                  <a:t>CountMin</a:t>
                </a:r>
                <a:r>
                  <a:rPr lang="en-US" dirty="0" smtClean="0"/>
                  <a:t> sketch on the virtual stream</a:t>
                </a:r>
              </a:p>
              <a:p>
                <a:pPr lvl="1"/>
                <a:r>
                  <a:rPr lang="en-US" dirty="0" smtClean="0"/>
                  <a:t>Find heavy hitters by following down the tree the heavy hitters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2084098"/>
              </a:xfrm>
              <a:blipFill rotWithShape="0">
                <a:blip r:embed="rId2"/>
                <a:stretch>
                  <a:fillRect l="-1037"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Oval 4"/>
          <p:cNvSpPr/>
          <p:nvPr/>
        </p:nvSpPr>
        <p:spPr>
          <a:xfrm>
            <a:off x="3124200" y="312938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5200" y="2895600"/>
                <a:ext cx="75847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895600"/>
                <a:ext cx="758477" cy="8485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206277" y="3981065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35077" y="3981065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95400" y="3747282"/>
                <a:ext cx="758477" cy="882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747282"/>
                <a:ext cx="758477" cy="8822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68477" y="3738983"/>
                <a:ext cx="970907" cy="989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477" y="3738983"/>
                <a:ext cx="970907" cy="9891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Arrow 10"/>
          <p:cNvSpPr/>
          <p:nvPr/>
        </p:nvSpPr>
        <p:spPr>
          <a:xfrm>
            <a:off x="6172200" y="3205583"/>
            <a:ext cx="762000" cy="266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6172200" y="4043783"/>
            <a:ext cx="762000" cy="266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86600" y="2819400"/>
            <a:ext cx="178446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(virtual) stream 1,</a:t>
            </a:r>
          </a:p>
          <a:p>
            <a:r>
              <a:rPr lang="en-US" sz="1600" dirty="0"/>
              <a:t>w</a:t>
            </a:r>
            <a:r>
              <a:rPr lang="en-US" sz="1600" dirty="0" smtClean="0"/>
              <a:t>ith 1 element</a:t>
            </a:r>
          </a:p>
          <a:p>
            <a:r>
              <a:rPr lang="en-US" sz="1600" dirty="0" smtClean="0"/>
              <a:t>[1,n]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3733800"/>
            <a:ext cx="178446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(virtual) stream 2,</a:t>
            </a:r>
          </a:p>
          <a:p>
            <a:r>
              <a:rPr lang="en-US" sz="1600" dirty="0"/>
              <a:t>w</a:t>
            </a:r>
            <a:r>
              <a:rPr lang="en-US" sz="1600" dirty="0" smtClean="0"/>
              <a:t>ith 2 elements</a:t>
            </a:r>
          </a:p>
          <a:p>
            <a:r>
              <a:rPr lang="en-US" sz="1600" dirty="0" smtClean="0"/>
              <a:t>[1,n/2], [n/2+1,n]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06549" y="4647388"/>
                <a:ext cx="1747914" cy="8390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(virtual) stream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600" dirty="0" smtClean="0"/>
                  <a:t>,</a:t>
                </a:r>
              </a:p>
              <a:p>
                <a:r>
                  <a:rPr lang="en-US" sz="1600" dirty="0"/>
                  <a:t>w</a:t>
                </a:r>
                <a:r>
                  <a:rPr lang="en-US" sz="1600" dirty="0" smtClean="0"/>
                  <a:t>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1600" dirty="0" smtClean="0"/>
                  <a:t> elements</a:t>
                </a:r>
              </a:p>
              <a:p>
                <a:r>
                  <a:rPr lang="en-US" sz="1600" dirty="0" smtClean="0"/>
                  <a:t>[1,n/2^j], …</a:t>
                </a:r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549" y="4647388"/>
                <a:ext cx="1747914" cy="839012"/>
              </a:xfrm>
              <a:prstGeom prst="rect">
                <a:avLst/>
              </a:prstGeom>
              <a:blipFill rotWithShape="0">
                <a:blip r:embed="rId6"/>
                <a:stretch>
                  <a:fillRect l="-1730" t="-1429" r="-346" b="-785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Arrow 15"/>
          <p:cNvSpPr/>
          <p:nvPr/>
        </p:nvSpPr>
        <p:spPr>
          <a:xfrm>
            <a:off x="6172200" y="4842472"/>
            <a:ext cx="762000" cy="266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86600" y="5569803"/>
                <a:ext cx="1886286" cy="83099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(real) stream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1600" dirty="0" smtClean="0"/>
                  <a:t>,</a:t>
                </a:r>
              </a:p>
              <a:p>
                <a:r>
                  <a:rPr lang="en-US" sz="1600" dirty="0"/>
                  <a:t>w</a:t>
                </a:r>
                <a:r>
                  <a:rPr lang="en-US" sz="1600" dirty="0" smtClean="0"/>
                  <a:t>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 smtClean="0"/>
                  <a:t> elements</a:t>
                </a:r>
              </a:p>
              <a:p>
                <a:r>
                  <a:rPr lang="en-US" sz="1600" dirty="0" smtClean="0"/>
                  <a:t>1,2,…n</a:t>
                </a:r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569803"/>
                <a:ext cx="1886286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1608" t="-1449" r="-322" b="-797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Arrow 17"/>
          <p:cNvSpPr/>
          <p:nvPr/>
        </p:nvSpPr>
        <p:spPr>
          <a:xfrm>
            <a:off x="6190384" y="5564318"/>
            <a:ext cx="762000" cy="266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68424" y="5562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362200" y="5562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447800" y="5562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5800" y="5562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10200" y="5562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982106" y="4370165"/>
            <a:ext cx="7745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 smtClean="0"/>
              <a:t>…</a:t>
            </a:r>
            <a:endParaRPr lang="en-US" sz="4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8200" y="5811492"/>
                <a:ext cx="441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11492"/>
                <a:ext cx="441403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56846" y="5811492"/>
                <a:ext cx="446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846" y="5811492"/>
                <a:ext cx="446724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48275" y="5831711"/>
                <a:ext cx="446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275" y="5831711"/>
                <a:ext cx="446724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89899" y="5811492"/>
                <a:ext cx="4140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899" y="5811492"/>
                <a:ext cx="414024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88573" y="5831018"/>
                <a:ext cx="451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573" y="5831018"/>
                <a:ext cx="451790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>
            <a:stCxn id="5" idx="3"/>
            <a:endCxn id="7" idx="7"/>
          </p:cNvCxnSpPr>
          <p:nvPr/>
        </p:nvCxnSpPr>
        <p:spPr>
          <a:xfrm flipH="1">
            <a:off x="2531481" y="3454587"/>
            <a:ext cx="648515" cy="582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5"/>
            <a:endCxn id="8" idx="1"/>
          </p:cNvCxnSpPr>
          <p:nvPr/>
        </p:nvCxnSpPr>
        <p:spPr>
          <a:xfrm>
            <a:off x="3449404" y="3454587"/>
            <a:ext cx="641469" cy="582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0" idx="7"/>
          </p:cNvCxnSpPr>
          <p:nvPr/>
        </p:nvCxnSpPr>
        <p:spPr>
          <a:xfrm flipH="1">
            <a:off x="2687404" y="5303444"/>
            <a:ext cx="228146" cy="314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22" idx="7"/>
          </p:cNvCxnSpPr>
          <p:nvPr/>
        </p:nvCxnSpPr>
        <p:spPr>
          <a:xfrm flipH="1">
            <a:off x="1011004" y="5283923"/>
            <a:ext cx="284396" cy="334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21" idx="1"/>
          </p:cNvCxnSpPr>
          <p:nvPr/>
        </p:nvCxnSpPr>
        <p:spPr>
          <a:xfrm>
            <a:off x="1313323" y="5283923"/>
            <a:ext cx="190273" cy="334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88358" y="5152154"/>
            <a:ext cx="332266" cy="41044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2262" y="4800600"/>
            <a:ext cx="332266" cy="41044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31481" y="4419600"/>
            <a:ext cx="332266" cy="41044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42615" y="3570619"/>
            <a:ext cx="332266" cy="41044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48567" y="2896256"/>
            <a:ext cx="332266" cy="41044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03012" y="5638800"/>
            <a:ext cx="3048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11422" y="5005823"/>
            <a:ext cx="669751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[3,4]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22324" y="4036861"/>
            <a:ext cx="841992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[1,n/2]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28270" y="3302187"/>
            <a:ext cx="652903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[1,n]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1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41" grpId="0" animBg="1"/>
      <p:bldP spid="42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CountMin</a:t>
            </a:r>
            <a:r>
              <a:rPr lang="en-US" dirty="0" smtClean="0"/>
              <a:t>: linearity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Is </a:t>
                </a:r>
                <a:r>
                  <a:rPr lang="en-US" dirty="0" err="1" smtClean="0"/>
                  <a:t>CountMin</a:t>
                </a:r>
                <a:r>
                  <a:rPr lang="en-US" dirty="0" smtClean="0"/>
                  <a:t> linear?</a:t>
                </a:r>
              </a:p>
              <a:p>
                <a:pPr lvl="1"/>
                <a:r>
                  <a:rPr lang="en-US" dirty="0" err="1" smtClean="0"/>
                  <a:t>CountMin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 smtClean="0"/>
                  <a:t>) from </a:t>
                </a:r>
                <a:r>
                  <a:rPr lang="en-US" dirty="0" err="1" smtClean="0"/>
                  <a:t>CountMin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) and </a:t>
                </a:r>
                <a:r>
                  <a:rPr lang="en-US" dirty="0" err="1" smtClean="0"/>
                  <a:t>CountMin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 smtClean="0"/>
                  <a:t>) ?</a:t>
                </a:r>
              </a:p>
              <a:p>
                <a:pPr lvl="1"/>
                <a:r>
                  <a:rPr lang="en-US" dirty="0" smtClean="0"/>
                  <a:t>Just sum the two! </a:t>
                </a:r>
              </a:p>
              <a:p>
                <a:pPr lvl="2"/>
                <a:r>
                  <a:rPr lang="en-US" dirty="0" smtClean="0"/>
                  <a:t>sum the 2 arrays, assuming we use the same hash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Used a lot in practice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>
                    <a:hlinkClick r:id="rId2"/>
                  </a:rPr>
                  <a:t>https://sites.google.com/site/countminsketch/</a:t>
                </a:r>
                <a:endParaRPr lang="en-US" dirty="0"/>
              </a:p>
              <a:p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506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Count</a:t>
            </a:r>
            <a:r>
              <a:rPr lang="en-US" dirty="0" err="1" smtClean="0">
                <a:solidFill>
                  <a:srgbClr val="C00000"/>
                </a:solidFill>
              </a:rPr>
              <a:t>Sketch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How </a:t>
                </a:r>
                <a:r>
                  <a:rPr lang="en-US" dirty="0"/>
                  <a:t>about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Or general streaming</a:t>
                </a:r>
                <a:endParaRPr lang="en-US" dirty="0"/>
              </a:p>
              <a:p>
                <a:pPr lvl="1"/>
                <a:r>
                  <a:rPr lang="en-US" dirty="0"/>
                  <a:t>“Heavy hitter”: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“min” is an issue</a:t>
                </a:r>
              </a:p>
              <a:p>
                <a:pPr lvl="1"/>
                <a:r>
                  <a:rPr lang="en-US" dirty="0"/>
                  <a:t>But median is still ok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Ideas </a:t>
                </a:r>
                <a:r>
                  <a:rPr lang="en-US" dirty="0"/>
                  <a:t>to improve it further?</a:t>
                </a:r>
              </a:p>
              <a:p>
                <a:pPr lvl="1"/>
                <a:r>
                  <a:rPr lang="en-US" dirty="0"/>
                  <a:t>Use Tug of War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in each bucket =&gt; </a:t>
                </a:r>
                <a:r>
                  <a:rPr lang="en-US" dirty="0" err="1"/>
                  <a:t>CountSketch</a:t>
                </a:r>
                <a:endParaRPr lang="en-US" dirty="0"/>
              </a:p>
              <a:p>
                <a:pPr lvl="1"/>
                <a:r>
                  <a:rPr lang="en-US" dirty="0"/>
                  <a:t>Better in certain </a:t>
                </a:r>
                <a:r>
                  <a:rPr lang="en-US" dirty="0" smtClean="0"/>
                  <a:t>sense (cancelations in a cell)</a:t>
                </a: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10200" y="826532"/>
                <a:ext cx="3581400" cy="328826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Algorithm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CountSketch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: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Initialize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(L, w):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array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S[L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][w]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L hash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func’s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…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into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[w]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L hash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func’s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,…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into {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±1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}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cs typeface="Consolas" pitchFamily="49" charset="0"/>
                  </a:rPr>
                  <a:t>Process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int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real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𝛿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):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for(j=0; j&lt;L; j++)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 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S[j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][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] +=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⋅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𝛿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;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Estimator:</a:t>
                </a:r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foreach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in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PossibleIP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{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𝑚𝑒𝑑𝑖𝑎</m:t>
                    </m:r>
                    <m:sSub>
                      <m:sSubPr>
                        <m:ctrlP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𝑛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(S[j][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]);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}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826532"/>
                <a:ext cx="3581400" cy="3288268"/>
              </a:xfrm>
              <a:prstGeom prst="rect">
                <a:avLst/>
              </a:prstGeom>
              <a:blipFill rotWithShape="0">
                <a:blip r:embed="rId5"/>
                <a:stretch>
                  <a:fillRect l="-169" t="-737" b="-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67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0"/>
                <a:ext cx="8839200" cy="639763"/>
              </a:xfrm>
            </p:spPr>
            <p:txBody>
              <a:bodyPr/>
              <a:lstStyle/>
              <a:p>
                <a:r>
                  <a:rPr lang="en-US" dirty="0" smtClean="0"/>
                  <a:t>CountSketch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Compressed Sensing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0"/>
                <a:ext cx="8839200" cy="639763"/>
              </a:xfrm>
              <a:blipFill rotWithShape="0">
                <a:blip r:embed="rId2"/>
                <a:stretch>
                  <a:fillRect l="-2828" t="-19048" r="-2345" b="-6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Sparse approximations: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-sparse approximation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Solution: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=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heaviest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Compressed Sensing: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[Candes-Romberg-Tao’04, Donoho’04]</a:t>
                </a:r>
              </a:p>
              <a:p>
                <a:pPr lvl="1"/>
                <a:r>
                  <a:rPr lang="en-US" dirty="0" smtClean="0"/>
                  <a:t>Want to acquire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Acquisition: linear measurements (sketch)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𝑆𝑓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Goal: recover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-sparse approximation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𝑆𝑓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Error guarantee: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𝑠𝑝𝑎𝑟𝑠𝑒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406AA5"/>
                    </a:solidFill>
                  </a:rPr>
                  <a:t>Theorem</a:t>
                </a:r>
                <a:r>
                  <a:rPr lang="en-US" dirty="0" smtClean="0"/>
                  <a:t>: need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–size sketch!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59" t="-2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2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Acquisition for 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562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Single pixel camera</a:t>
                </a:r>
              </a:p>
              <a:p>
                <a:pPr marL="800100" lvl="2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[Takhar-Laska-Waskin-Duarte-Baron-Sarvotham-Kelly-Baraniuk’06]</a:t>
                </a:r>
              </a:p>
              <a:p>
                <a:pPr marL="1257300" lvl="2" indent="-457200"/>
                <a:r>
                  <a:rPr lang="en-US" dirty="0" smtClean="0"/>
                  <a:t>One linear measurement = one row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marL="1257300" lvl="2" indent="-457200"/>
                <a:endParaRPr lang="en-US" dirty="0" smtClean="0"/>
              </a:p>
              <a:p>
                <a:pPr marL="857250" lvl="1" indent="-457200"/>
                <a:endParaRPr lang="en-US" dirty="0" smtClean="0"/>
              </a:p>
              <a:p>
                <a:pPr marL="857250" lvl="1" indent="-457200"/>
                <a:endParaRPr lang="en-US" dirty="0"/>
              </a:p>
              <a:p>
                <a:pPr marL="857250" lvl="1" indent="-457200"/>
                <a:endParaRPr lang="en-US" dirty="0" smtClean="0"/>
              </a:p>
              <a:p>
                <a:pPr marL="457200" indent="-457200"/>
                <a:r>
                  <a:rPr lang="en-US" dirty="0" err="1" smtClean="0"/>
                  <a:t>CountSketch</a:t>
                </a:r>
                <a:r>
                  <a:rPr lang="en-US" dirty="0" smtClean="0"/>
                  <a:t>: a version of </a:t>
                </a:r>
                <a:r>
                  <a:rPr lang="en-US" dirty="0" err="1" smtClean="0"/>
                  <a:t>Compr</a:t>
                </a:r>
                <a:r>
                  <a:rPr lang="en-US" dirty="0" smtClean="0"/>
                  <a:t> Sensing</a:t>
                </a:r>
              </a:p>
              <a:p>
                <a:pPr marL="857250" lvl="1" indent="-457200"/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857250" lvl="1" indent="-4572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 smtClean="0"/>
                  <a:t>: take all the heavy hitters (or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largest)</a:t>
                </a:r>
              </a:p>
              <a:p>
                <a:pPr marL="857250" lvl="1" indent="-457200"/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 smtClean="0"/>
              </a:p>
              <a:p>
                <a:pPr marL="857250" lvl="1" indent="-45720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562600"/>
              </a:xfrm>
              <a:blipFill rotWithShape="0">
                <a:blip r:embed="rId2"/>
                <a:stretch>
                  <a:fillRect l="-1704" t="-2300" r="-296" b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557790"/>
            <a:ext cx="4372157" cy="1534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4081790"/>
            <a:ext cx="48397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ource: http</a:t>
            </a:r>
            <a:r>
              <a:rPr lang="en-US" sz="1100" dirty="0"/>
              <a:t>://dsp.rice.edu/sites/dsp.rice.edu/files/cs/cscam-SPIEJan06.pdf</a:t>
            </a:r>
          </a:p>
        </p:txBody>
      </p:sp>
    </p:spTree>
    <p:extLst>
      <p:ext uri="{BB962C8B-B14F-4D97-AF65-F5344CB8AC3E}">
        <p14:creationId xmlns:p14="http://schemas.microsoft.com/office/powerpoint/2010/main" val="167892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5319</TotalTime>
  <Words>585</Words>
  <Application>Microsoft Office PowerPoint</Application>
  <PresentationFormat>On-screen Show (4:3)</PresentationFormat>
  <Paragraphs>356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Cambria Math</vt:lpstr>
      <vt:lpstr>Consolas</vt:lpstr>
      <vt:lpstr>Symbol</vt:lpstr>
      <vt:lpstr>Trebuchet MS</vt:lpstr>
      <vt:lpstr>Wingdings 3</vt:lpstr>
      <vt:lpstr>Office Theme</vt:lpstr>
      <vt:lpstr>Lecture 4: CountSketch High Frequencies</vt:lpstr>
      <vt:lpstr>Plan</vt:lpstr>
      <vt:lpstr>Part 1: CountMin/CountSketch</vt:lpstr>
      <vt:lpstr>CountMin: overall</vt:lpstr>
      <vt:lpstr>Time</vt:lpstr>
      <vt:lpstr>CountMin: linearity</vt:lpstr>
      <vt:lpstr>CountSketch</vt:lpstr>
      <vt:lpstr>CountSketch⇒Compressed Sensing</vt:lpstr>
      <vt:lpstr>Signal Acquisition for CS</vt:lpstr>
      <vt:lpstr>Back to Moments</vt:lpstr>
      <vt:lpstr>A task: estimate sum</vt:lpstr>
      <vt:lpstr>Precision Sampling Framework</vt:lpstr>
      <vt:lpstr>Formalization </vt:lpstr>
      <vt:lpstr>Precision Sampling Lemma</vt:lpstr>
      <vt:lpstr>Precision Sampling: Algorithm</vt:lpstr>
      <vt:lpstr>p-moments via Prec. Sampling</vt:lpstr>
      <vt:lpstr>Correctness of estimation</vt:lpstr>
      <vt:lpstr>Correctness 2</vt:lpstr>
      <vt:lpstr>Correctness (final)</vt:lpstr>
      <vt:lpstr>Recap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andoni@mit.edu</cp:lastModifiedBy>
  <cp:revision>230</cp:revision>
  <dcterms:created xsi:type="dcterms:W3CDTF">2010-07-22T19:31:42Z</dcterms:created>
  <dcterms:modified xsi:type="dcterms:W3CDTF">2015-09-17T20:11:35Z</dcterms:modified>
</cp:coreProperties>
</file>