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305" r:id="rId3"/>
    <p:sldId id="295" r:id="rId4"/>
    <p:sldId id="296" r:id="rId5"/>
    <p:sldId id="33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24" r:id="rId14"/>
    <p:sldId id="325" r:id="rId15"/>
    <p:sldId id="326" r:id="rId16"/>
    <p:sldId id="327" r:id="rId17"/>
    <p:sldId id="331" r:id="rId18"/>
    <p:sldId id="329" r:id="rId19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6F"/>
    <a:srgbClr val="406AA5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360" y="13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10/1/2015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10/1/2015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1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2" Type="http://schemas.openxmlformats.org/officeDocument/2006/relationships/image" Target="../media/image80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11" Type="http://schemas.microsoft.com/office/2007/relationships/hdphoto" Target="../media/hdphoto1.wdp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8: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Dimension Reduction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dimension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Just repeat the 1D embedding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times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random Gaussian matrix</a:t>
                </a:r>
              </a:p>
              <a:p>
                <a:endParaRPr lang="en-US" dirty="0"/>
              </a:p>
              <a:p>
                <a:r>
                  <a:rPr lang="en-US" dirty="0" smtClean="0"/>
                  <a:t>Again, want to prove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0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is distributed as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5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 smtClean="0">
                  <a:solidFill>
                    <a:schemeClr val="tx1"/>
                  </a:solidFill>
                  <a:latin typeface="GillSans"/>
                </a:endParaRPr>
              </a:p>
              <a:p>
                <a:pPr lvl="1"/>
                <a:r>
                  <a:rPr lang="en-US" sz="2500" dirty="0">
                    <a:solidFill>
                      <a:schemeClr val="tx1"/>
                    </a:solidFill>
                    <a:latin typeface="GillSans"/>
                  </a:rPr>
                  <a:t>w</a:t>
                </a:r>
                <a:r>
                  <a:rPr lang="en-US" sz="2500" dirty="0" smtClean="0">
                    <a:solidFill>
                      <a:schemeClr val="tx1"/>
                    </a:solidFill>
                    <a:latin typeface="GillSans"/>
                  </a:rPr>
                  <a:t>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chemeClr val="tx1"/>
                    </a:solidFill>
                    <a:latin typeface="GillSans"/>
                  </a:rPr>
                  <a:t> is distributed as Gaussian</a:t>
                </a:r>
                <a:endParaRPr lang="en-US" sz="2500" dirty="0">
                  <a:solidFill>
                    <a:schemeClr val="tx1"/>
                  </a:solidFill>
                  <a:latin typeface="GillSans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called chi-squared distribution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degrees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Fact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chi-squared very well concentrated: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Ω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Akin to central limit theorem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3"/>
                <a:stretch>
                  <a:fillRect l="-1569" t="-2133" r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</a:t>
            </a:r>
            <a:r>
              <a:rPr lang="en-US" dirty="0" err="1" smtClean="0"/>
              <a:t>Lindenstrauss</a:t>
            </a:r>
            <a:r>
              <a:rPr lang="en-US" dirty="0" smtClean="0"/>
              <a:t>: wrap-up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/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with high probability</a:t>
                </a:r>
              </a:p>
              <a:p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Contrast to Tug-Of-War: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𝑅𝑥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contained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Only proved 90% probability</a:t>
                </a:r>
              </a:p>
              <a:p>
                <a:pPr lvl="2"/>
                <a:r>
                  <a:rPr lang="en-US" dirty="0" smtClean="0"/>
                  <a:t>Would apply median to get high probability</a:t>
                </a:r>
              </a:p>
              <a:p>
                <a:pPr lvl="1"/>
                <a:r>
                  <a:rPr lang="en-US" dirty="0" smtClean="0"/>
                  <a:t>Can also prove high probability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[Achlioptas’01]</a:t>
                </a:r>
              </a:p>
              <a:p>
                <a:pPr lvl="1"/>
                <a:r>
                  <a:rPr lang="en-US" dirty="0" smtClean="0"/>
                  <a:t>Gaussians have geometric interpretation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Dimension 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49" t="-17143" b="-5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Dimension reduction?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Essentially no </a:t>
                </a:r>
                <a:r>
                  <a:rPr lang="en-US" dirty="0">
                    <a:solidFill>
                      <a:srgbClr val="0070C0"/>
                    </a:solidFill>
                  </a:rPr>
                  <a:t>[CS’02, BC’03, LN’04, JN’10…]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points,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approximation: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>
                    <a:solidFill>
                      <a:srgbClr val="0070C0"/>
                    </a:solidFill>
                  </a:rPr>
                  <a:t>BC03, NR10, ANN10…] 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ven if map depends on the dataset!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In contrast: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[JL]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gives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doesn’t depend on the dataset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No distributional dimension reduction either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But can sketch</a:t>
                </a:r>
                <a:r>
                  <a:rPr lang="en-US" dirty="0"/>
                  <a:t>!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0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Can we do the “analog” of Euclidean projections?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smtClean="0"/>
                  <a:t>we used: Gaussian distribution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stability property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Is there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something similar for 1-norm?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Cauchy distribution!</a:t>
                </a:r>
              </a:p>
              <a:p>
                <a:pPr lvl="1"/>
                <a:r>
                  <a:rPr lang="ro-RO" dirty="0" smtClean="0">
                    <a:solidFill>
                      <a:schemeClr val="tx1"/>
                    </a:solidFill>
                  </a:rPr>
                  <a:t>1-stable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What’s wrong then?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Cauchy are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heavy-tailed…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oesn’t even have finite expectation (of abs)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𝑝𝑑𝑓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8/8c/Cauchy_pdf.svg/360px-Cauchy_pdf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42" y="4648200"/>
            <a:ext cx="2606030" cy="20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Sketching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[Indyk’00]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49" t="-17143" b="-5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Still, can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consider map as before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ach coordinate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Cauchy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Take 1-norm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does not have finite expectation, but…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Can estimate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by:</a:t>
                </a:r>
              </a:p>
              <a:p>
                <a:pPr lvl="1"/>
                <a:r>
                  <a:rPr lang="en-US" i="1" dirty="0" smtClean="0">
                    <a:solidFill>
                      <a:schemeClr val="tx1"/>
                    </a:solidFill>
                  </a:rPr>
                  <a:t>Median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of absolute values of coordinates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!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Correctness claim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259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Estimator: 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Correctness </a:t>
                </a:r>
                <a:r>
                  <a:rPr lang="en-US" dirty="0">
                    <a:solidFill>
                      <a:srgbClr val="0070C0"/>
                    </a:solidFill>
                  </a:rPr>
                  <a:t>claim: </a:t>
                </a: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&gt;1/2+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Need to verify that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9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Estimator: 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Correctness </a:t>
                </a:r>
                <a:r>
                  <a:rPr lang="en-US" dirty="0">
                    <a:solidFill>
                      <a:srgbClr val="0070C0"/>
                    </a:solidFill>
                  </a:rPr>
                  <a:t>claim: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&gt;1/2+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≥1/2+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US" dirty="0" smtClean="0"/>
                  <a:t> (by Chebyshev)</a:t>
                </a:r>
              </a:p>
              <a:p>
                <a:pPr lvl="1"/>
                <a:r>
                  <a:rPr lang="en-US" dirty="0" smtClean="0"/>
                  <a:t>Similarly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above means that</a:t>
                </a:r>
              </a:p>
              <a:p>
                <a:pPr lvl="1"/>
                <a:r>
                  <a:rPr lang="en-US" dirty="0" smtClean="0"/>
                  <a:t>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with probability at least </a:t>
                </a:r>
                <a:r>
                  <a:rPr lang="en-US" dirty="0" smtClean="0"/>
                  <a:t>0.90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1600200" y="1821597"/>
            <a:ext cx="3429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0" y="1447800"/>
                <a:ext cx="11608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f holds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116089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7895" r="-789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160895" y="1863299"/>
            <a:ext cx="457200" cy="110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46581" y="2357864"/>
            <a:ext cx="3429000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0" y="2133600"/>
                <a:ext cx="11608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f holds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3600"/>
                <a:ext cx="1160895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7895" r="-789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2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Avg</a:t>
            </a:r>
            <a:r>
              <a:rPr lang="en-US" dirty="0" smtClean="0"/>
              <a:t>: 65.4</a:t>
            </a:r>
          </a:p>
          <a:p>
            <a:r>
              <a:rPr lang="en-US" dirty="0" smtClean="0"/>
              <a:t>Standard deviation: 20.5</a:t>
            </a:r>
          </a:p>
          <a:p>
            <a:r>
              <a:rPr lang="en-US" dirty="0" smtClean="0"/>
              <a:t>Max: 96</a:t>
            </a:r>
          </a:p>
          <a:p>
            <a:endParaRPr lang="en-US" dirty="0"/>
          </a:p>
          <a:p>
            <a:r>
              <a:rPr lang="en-US" dirty="0" smtClean="0"/>
              <a:t>By problems (average % points):</a:t>
            </a:r>
          </a:p>
          <a:p>
            <a:pPr marL="457200" lvl="1" indent="0">
              <a:buNone/>
            </a:pPr>
            <a:r>
              <a:rPr lang="en-US" dirty="0" smtClean="0"/>
              <a:t>1: 0.83</a:t>
            </a:r>
          </a:p>
          <a:p>
            <a:pPr marL="457200" lvl="1" indent="0">
              <a:buNone/>
            </a:pPr>
            <a:r>
              <a:rPr lang="en-US" dirty="0" smtClean="0"/>
              <a:t>2: 0.62</a:t>
            </a:r>
          </a:p>
          <a:p>
            <a:pPr marL="457200" lvl="1" indent="0">
              <a:buNone/>
            </a:pPr>
            <a:r>
              <a:rPr lang="en-US" dirty="0" smtClean="0"/>
              <a:t>3: 0.44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PS1 at the end of the class</a:t>
            </a:r>
          </a:p>
          <a:p>
            <a:r>
              <a:rPr lang="en-US" dirty="0" smtClean="0"/>
              <a:t>PS2 out</a:t>
            </a:r>
          </a:p>
          <a:p>
            <a:endParaRPr lang="en-US" dirty="0"/>
          </a:p>
          <a:p>
            <a:r>
              <a:rPr lang="en-US" dirty="0" smtClean="0"/>
              <a:t>Dimension Reduction</a:t>
            </a:r>
          </a:p>
          <a:p>
            <a:r>
              <a:rPr lang="en-US" dirty="0" smtClean="0"/>
              <a:t>Fast Dimension Reduction</a:t>
            </a:r>
          </a:p>
          <a:p>
            <a:endParaRPr lang="en-US" dirty="0"/>
          </a:p>
          <a:p>
            <a:r>
              <a:rPr lang="en-US" dirty="0" smtClean="0"/>
              <a:t>Scriber?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High-dimensional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/>
                  <a:t>E</a:t>
                </a:r>
                <a:r>
                  <a:rPr lang="en-US" sz="2800" dirty="0" smtClean="0"/>
                  <a:t>xact algorithms degrade rapidly with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594225"/>
              </a:xfrm>
              <a:blipFill rotWithShape="0">
                <a:blip r:embed="rId2"/>
                <a:stretch>
                  <a:fillRect l="-1333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9666505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72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03846" r="-191218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03846" r="-1964" b="-203846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16912" r="-191218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16912" r="-1964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2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4847447" y="4829671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838199"/>
                <a:ext cx="8001000" cy="25146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ym typeface="Symbol"/>
                  </a:rPr>
                  <a:t>R</a:t>
                </a:r>
                <a:r>
                  <a:rPr lang="en-US" dirty="0" smtClean="0">
                    <a:sym typeface="Symbol"/>
                  </a:rPr>
                  <a:t>educe high dimension?!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“flatten”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into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Not possible in general: packing bound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But can if: for a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fixed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subset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838199"/>
                <a:ext cx="8001000" cy="2514601"/>
              </a:xfrm>
              <a:blipFill rotWithShape="0">
                <a:blip r:embed="rId2"/>
                <a:stretch>
                  <a:fillRect l="-1752" t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38200" y="3944342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5715000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4940300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5997" y="475615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476220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5912" y="477490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4758829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432534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5255816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485874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5103416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Johnson-</a:t>
            </a:r>
            <a:r>
              <a:rPr lang="en-US" dirty="0" err="1"/>
              <a:t>Lindenstrauss</a:t>
            </a:r>
            <a:r>
              <a:rPr lang="en-US" dirty="0"/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810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[JL84]: </a:t>
                </a:r>
                <a:r>
                  <a:rPr lang="en-US" dirty="0">
                    <a:sym typeface="Symbol"/>
                  </a:rPr>
                  <a:t>There is a randomized linear map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>
                    <a:sym typeface="Symbol"/>
                  </a:rPr>
                  <a:t>, that preserves distance between two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</a:p>
              <a:p>
                <a:pPr lvl="1"/>
                <a:r>
                  <a:rPr lang="en-US" dirty="0">
                    <a:sym typeface="Symbol"/>
                  </a:rPr>
                  <a:t>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1+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</m:oMath>
                </a14:m>
                <a:r>
                  <a:rPr lang="en-US" dirty="0">
                    <a:sym typeface="Symbol"/>
                  </a:rPr>
                  <a:t> factor: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  <m:t>𝑦</m:t>
                          </m:r>
                        </m:e>
                      </m:d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Symbol"/>
                            </a:rPr>
                            <m:t>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probability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 some constant)</a:t>
                </a:r>
              </a:p>
              <a:p>
                <a:endParaRPr lang="en-US" dirty="0"/>
              </a:p>
              <a:p>
                <a:r>
                  <a:rPr lang="en-US" dirty="0"/>
                  <a:t>Preserves distances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810000"/>
              </a:xfrm>
              <a:blipFill rotWithShape="0">
                <a:blip r:embed="rId2"/>
                <a:stretch>
                  <a:fillRect l="-1259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47447" y="5363071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4477742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38200" y="6248400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38200" y="5473700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45997" y="528955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529560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5912" y="530830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5292229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485874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9400" y="5789216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71600" y="539214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5636816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792162"/>
            <a:ext cx="7924800" cy="2408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Dim-Reduction for NNS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[JL84]: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There is a randomized linear map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, that preserves distance between two vectors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up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1+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factor: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𝑦</m:t>
                          </m:r>
                        </m:e>
                      </m:d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𝜖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𝐶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probability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some constant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)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Application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: NNS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bSup>
                  </m:oMath>
                </a14:m>
                <a:endParaRPr lang="en-US" baseline="30000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Trivial scan: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query time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Reduce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𝑑𝑖𝑚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𝑟𝑒𝑑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after </a:t>
                </a:r>
                <a:r>
                  <a:rPr lang="en-US" dirty="0" smtClean="0"/>
                  <a:t>using dimension reduction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𝑑𝑖𝑚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time to reduce dimension of the query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point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Important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is </a:t>
                </a:r>
                <a:r>
                  <a:rPr lang="en-US" i="1" dirty="0" smtClean="0">
                    <a:solidFill>
                      <a:schemeClr val="tx1"/>
                    </a:solidFill>
                    <a:sym typeface="Symbol"/>
                  </a:rPr>
                  <a:t>oblivious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!</a:t>
                </a:r>
              </a:p>
              <a:p>
                <a:r>
                  <a:rPr lang="en-US" dirty="0" smtClean="0">
                    <a:sym typeface="Symbol"/>
                  </a:rPr>
                  <a:t>Have we seen something similar to </a:t>
                </a: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JL84</a:t>
                </a:r>
                <a:r>
                  <a:rPr lang="en-US" dirty="0" smtClean="0">
                    <a:sym typeface="Symbol"/>
                  </a:rPr>
                  <a:t> in class?</a:t>
                </a:r>
                <a:endParaRPr lang="en-US" dirty="0">
                  <a:solidFill>
                    <a:schemeClr val="tx1"/>
                  </a:solidFill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549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762000" y="792162"/>
            <a:ext cx="7924800" cy="2408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295642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Project onto a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random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subspace 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!</a:t>
                </a:r>
              </a:p>
              <a:p>
                <a:r>
                  <a:rPr lang="en-US" dirty="0" smtClean="0"/>
                  <a:t>In general,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linear: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Ok to </a:t>
                </a:r>
                <a:r>
                  <a:rPr lang="en-US" dirty="0" smtClean="0"/>
                  <a:t>prove that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8229600" cy="2956421"/>
              </a:xfrm>
              <a:blipFill rotWithShape="0">
                <a:blip r:embed="rId2"/>
                <a:stretch>
                  <a:fillRect l="-1481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847447" y="4829671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38200" y="3944342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200" y="5715000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38200" y="4940300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997" y="475615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91400" y="476220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85912" y="477490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10400" y="4758829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28800" y="432534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19400" y="5255816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71600" y="485874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86000" y="5103416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733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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, </a:t>
                </a:r>
              </a:p>
              <a:p>
                <a:pPr lvl="2"/>
                <a:r>
                  <a:rPr lang="en-US" dirty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sym typeface="Symbol"/>
                  </a:rPr>
                  <a:t>are </a:t>
                </a:r>
                <a:r>
                  <a:rPr lang="en-US" dirty="0" err="1">
                    <a:sym typeface="Symbol"/>
                  </a:rPr>
                  <a:t>iid</a:t>
                </a:r>
                <a:r>
                  <a:rPr lang="en-US" dirty="0">
                    <a:sym typeface="Symbol"/>
                  </a:rPr>
                  <a:t> normal (Gaussian) random variable</a:t>
                </a:r>
              </a:p>
              <a:p>
                <a:r>
                  <a:rPr lang="en-US" dirty="0">
                    <a:sym typeface="Symbol"/>
                  </a:rPr>
                  <a:t>Why Gaussian?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Stability property</a:t>
                </a:r>
                <a:r>
                  <a:rPr lang="en-US" dirty="0"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∑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>
                    <a:sym typeface="Symbol"/>
                  </a:rPr>
                  <a:t> is also Gaussian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Proof: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〉</m:t>
                    </m:r>
                  </m:oMath>
                </a14:m>
                <a:r>
                  <a:rPr lang="en-US" dirty="0">
                    <a:sym typeface="Symbol"/>
                  </a:rPr>
                  <a:t> is centrally distributed, i.e., has random direction, and projection on random direction depends only on length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Hence, enough to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733800"/>
              </a:xfrm>
              <a:blipFill rotWithShape="0">
                <a:blip r:embed="rId8"/>
                <a:stretch>
                  <a:fillRect l="-1259" t="-358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1524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7" y="4744638"/>
            <a:ext cx="2031206" cy="20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034963" y="5181600"/>
            <a:ext cx="68580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501563" y="5153619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14408" y="4800600"/>
                <a:ext cx="2854243" cy="1462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8" y="4800600"/>
                <a:ext cx="2854243" cy="146206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56765" y="2784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278403"/>
                <a:ext cx="1770228" cy="1055097"/>
              </a:xfrm>
              <a:prstGeom prst="rect">
                <a:avLst/>
              </a:prstGeom>
              <a:blipFill rotWithShape="0">
                <a:blip r:embed="rId7"/>
                <a:stretch>
                  <a:fillRect l="-3103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3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, </a:t>
                </a:r>
              </a:p>
              <a:p>
                <a:pPr lvl="1"/>
                <a:r>
                  <a:rPr lang="en-US" dirty="0">
                    <a:sym typeface="Symbol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~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 smtClean="0"/>
                  <a:t>Linear</a:t>
                </a:r>
                <a:endParaRPr lang="en-US" dirty="0"/>
              </a:p>
              <a:p>
                <a:r>
                  <a:rPr lang="en-US" dirty="0">
                    <a:sym typeface="Symbol"/>
                  </a:rPr>
                  <a:t>Want: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)|  ≈ 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</a:t>
                </a:r>
                <a:r>
                  <a:rPr lang="en-US" dirty="0"/>
                  <a:t>: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, we have </a:t>
                </a:r>
              </a:p>
              <a:p>
                <a:pPr lvl="1"/>
                <a:r>
                  <a:rPr lang="en-US" dirty="0">
                    <a:sym typeface="Symbol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US" i="0" dirty="0"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 lvl="1"/>
                <a:r>
                  <a:rPr lang="en-US" dirty="0">
                    <a:sym typeface="Symbol"/>
                  </a:rPr>
                  <a:t>Standard deviation:  </a:t>
                </a: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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[|(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Proof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Expectation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320040" lvl="1" indent="0">
                  <a:buNone/>
                </a:pPr>
                <a:r>
                  <a:rPr lang="en-US" dirty="0"/>
                  <a:t>		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1524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6765" y="2784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278403"/>
                <a:ext cx="1770228" cy="1055097"/>
              </a:xfrm>
              <a:prstGeom prst="rect">
                <a:avLst/>
              </a:prstGeom>
              <a:blipFill rotWithShape="0">
                <a:blip r:embed="rId4"/>
                <a:stretch>
                  <a:fillRect l="-3103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333</Words>
  <Application>Microsoft Office PowerPoint</Application>
  <PresentationFormat>On-screen Show (4:3)</PresentationFormat>
  <Paragraphs>190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GillSans</vt:lpstr>
      <vt:lpstr>Symbol</vt:lpstr>
      <vt:lpstr>Trebuchet MS</vt:lpstr>
      <vt:lpstr>Wingdings</vt:lpstr>
      <vt:lpstr>Office Theme</vt:lpstr>
      <vt:lpstr>Lecture 8:  Dimension Reduction</vt:lpstr>
      <vt:lpstr>Plan</vt:lpstr>
      <vt:lpstr>High-dimensional case</vt:lpstr>
      <vt:lpstr>Dimension Reduction</vt:lpstr>
      <vt:lpstr>Johnson-Lindenstrauss Lemma</vt:lpstr>
      <vt:lpstr>Dim-Reduction for NNS</vt:lpstr>
      <vt:lpstr>Idea:</vt:lpstr>
      <vt:lpstr>1D embedding</vt:lpstr>
      <vt:lpstr>1D embedding</vt:lpstr>
      <vt:lpstr>Full dimension reduction</vt:lpstr>
      <vt:lpstr>Concentration</vt:lpstr>
      <vt:lpstr>Johnson Lindenstrauss: wrap-up</vt:lpstr>
      <vt:lpstr>Dimension Reduction for ℓ_1</vt:lpstr>
      <vt:lpstr>Sketch</vt:lpstr>
      <vt:lpstr>Sketching for ℓ_1 [Indyk’00]</vt:lpstr>
      <vt:lpstr>Estimator for ℓ_1</vt:lpstr>
      <vt:lpstr>Estimator for ℓ_1</vt:lpstr>
      <vt:lpstr>PS1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125</cp:revision>
  <dcterms:created xsi:type="dcterms:W3CDTF">2010-07-22T19:31:42Z</dcterms:created>
  <dcterms:modified xsi:type="dcterms:W3CDTF">2015-10-01T18:59:29Z</dcterms:modified>
</cp:coreProperties>
</file>