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3" r:id="rId2"/>
    <p:sldId id="272" r:id="rId3"/>
    <p:sldId id="285" r:id="rId4"/>
    <p:sldId id="286" r:id="rId5"/>
    <p:sldId id="287" r:id="rId6"/>
    <p:sldId id="288" r:id="rId7"/>
    <p:sldId id="294" r:id="rId8"/>
    <p:sldId id="289" r:id="rId9"/>
    <p:sldId id="290" r:id="rId10"/>
    <p:sldId id="291" r:id="rId11"/>
    <p:sldId id="292" r:id="rId12"/>
    <p:sldId id="308" r:id="rId13"/>
    <p:sldId id="295" r:id="rId14"/>
    <p:sldId id="296" r:id="rId15"/>
    <p:sldId id="297" r:id="rId16"/>
    <p:sldId id="298" r:id="rId17"/>
    <p:sldId id="299" r:id="rId18"/>
    <p:sldId id="300" r:id="rId19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A6F"/>
    <a:srgbClr val="894B09"/>
    <a:srgbClr val="B0AFB1"/>
    <a:srgbClr val="406AA5"/>
    <a:srgbClr val="192D4B"/>
    <a:srgbClr val="A1B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44"/>
      </p:cViewPr>
      <p:guideLst>
        <p:guide orient="horz" pos="2160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4278E2F-1D8B-44EB-9C9F-5F57A60AAEE8}" type="datetime1">
              <a:rPr lang="en-US" altLang="en-US"/>
              <a:pPr/>
              <a:t>9/30/2015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FB3ED7D-941F-4DAC-A159-FB7D1EE5BA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3147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BBC2F4B-AC63-42F7-ABD1-7707CEBF3084}" type="datetime1">
              <a:rPr lang="en-US" altLang="en-US"/>
              <a:pPr/>
              <a:t>9/30/2015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DC445EA-9C68-4E04-B5AC-8581493C9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238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Left to the title, a presenter can insert his/her own image pertinent to the presentation.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C9774C-D88E-4AC3-AFC4-975543D60DC4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28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80EC00-B3F3-4B0C-9992-D4BEE170643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006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D97E5A9-63BA-4E5B-A875-2EFDC886548A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 descr="PPTCoverTITLEv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7"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649748" y="1447800"/>
            <a:ext cx="6477000" cy="860425"/>
          </a:xfrm>
        </p:spPr>
        <p:txBody>
          <a:bodyPr/>
          <a:lstStyle/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623870" y="2564922"/>
            <a:ext cx="5715000" cy="914400"/>
          </a:xfrm>
        </p:spPr>
        <p:txBody>
          <a:bodyPr>
            <a:normAutofit fontScale="92500" lnSpcReduction="20000"/>
          </a:bodyPr>
          <a:lstStyle>
            <a:lvl1pPr>
              <a:buNone/>
              <a:defRPr/>
            </a:lvl1pPr>
          </a:lstStyle>
          <a:p>
            <a:r>
              <a:rPr lang="en-US" dirty="0" smtClean="0"/>
              <a:t>By Name of Presenter</a:t>
            </a:r>
          </a:p>
          <a:p>
            <a:r>
              <a:rPr lang="en-US" dirty="0" smtClean="0"/>
              <a:t>Titles Can be Quite Long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447800"/>
            <a:ext cx="2438400" cy="1981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41748-9AAE-4465-8D43-A19E8BFE50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38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6A77D-C21C-4389-845A-EF432903D0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55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294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65B8A6E-9A63-4AB4-B72E-D8CEB122D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9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317F79-CDE6-41E9-8207-B53081E1C4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34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71152-1B7E-499D-8C0D-FACC15D7E2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63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72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244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84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7244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24384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056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67056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32746FC5-C31A-4644-A89E-43C303757E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1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5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57200" y="1066800"/>
            <a:ext cx="8229600" cy="25908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572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7244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27AEE22D-808F-4FC8-923D-4E35206523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30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914400" y="1600200"/>
            <a:ext cx="7315200" cy="37338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D50C30DF-0BDD-491C-92AE-BB13F29851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58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pt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7763"/>
            <a:ext cx="6096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54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9088" y="0"/>
            <a:ext cx="83677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A07097D-FB07-4107-AA49-AE67807D3D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148415-6358-46F5-BC46-2AF05DA572E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itle 2"/>
          <p:cNvSpPr>
            <a:spLocks noGrp="1"/>
          </p:cNvSpPr>
          <p:nvPr>
            <p:ph type="ctrTitle"/>
          </p:nvPr>
        </p:nvSpPr>
        <p:spPr>
          <a:xfrm>
            <a:off x="1524000" y="1447800"/>
            <a:ext cx="6934200" cy="8604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Lecture 7: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Dynamic sampling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Dimension Reduction</a:t>
            </a:r>
            <a:endParaRPr lang="en-US" altLang="en-US" sz="3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Dynamic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with edges inserted/deleted</a:t>
                </a:r>
              </a:p>
              <a:p>
                <a:r>
                  <a:rPr lang="en-US" dirty="0" smtClean="0"/>
                  <a:t>Define node-edge incidence vectors:</a:t>
                </a:r>
              </a:p>
              <a:p>
                <a:pPr lvl="1"/>
                <a:r>
                  <a:rPr lang="en-US" dirty="0" smtClean="0"/>
                  <a:t>For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, we have vector: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b="0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dirty="0" smtClean="0"/>
                  <a:t> if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exists</a:t>
                </a:r>
              </a:p>
              <a:p>
                <a:pPr lvl="2"/>
                <a:r>
                  <a:rPr lang="en-US" b="0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)=−1</m:t>
                    </m:r>
                  </m:oMath>
                </a14:m>
                <a:r>
                  <a:rPr lang="en-US" dirty="0" smtClean="0"/>
                  <a:t> if edge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exists</a:t>
                </a:r>
              </a:p>
              <a:p>
                <a:r>
                  <a:rPr lang="en-US" dirty="0"/>
                  <a:t>Idea:</a:t>
                </a:r>
              </a:p>
              <a:p>
                <a:pPr lvl="1"/>
                <a:r>
                  <a:rPr lang="en-US" dirty="0"/>
                  <a:t>Use </a:t>
                </a:r>
                <a:r>
                  <a:rPr lang="en-US" dirty="0" smtClean="0"/>
                  <a:t>Dynamic-Sample-Full </a:t>
                </a:r>
                <a:r>
                  <a:rPr lang="en-US" dirty="0"/>
                  <a:t>to sample an edge from </a:t>
                </a:r>
                <a:r>
                  <a:rPr lang="en-US" dirty="0" smtClean="0"/>
                  <a:t>each </a:t>
                </a:r>
                <a:r>
                  <a:rPr lang="en-US" dirty="0"/>
                  <a:t>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Collapse edges</a:t>
                </a:r>
              </a:p>
              <a:p>
                <a:pPr lvl="1"/>
                <a:r>
                  <a:rPr lang="en-US" dirty="0" smtClean="0"/>
                  <a:t>How to iterate?</a:t>
                </a:r>
                <a:endParaRPr lang="en-US" dirty="0"/>
              </a:p>
              <a:p>
                <a:r>
                  <a:rPr lang="en-US" dirty="0" smtClean="0"/>
                  <a:t>Property:</a:t>
                </a:r>
              </a:p>
              <a:p>
                <a:pPr lvl="1"/>
                <a:r>
                  <a:rPr lang="en-US" dirty="0" smtClean="0"/>
                  <a:t>For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of nodes</a:t>
                </a:r>
              </a:p>
              <a:p>
                <a:pPr lvl="1"/>
                <a:r>
                  <a:rPr lang="en-US" dirty="0" smtClean="0"/>
                  <a:t>Consider: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Claim:</a:t>
                </a:r>
                <a:r>
                  <a:rPr lang="en-US" dirty="0" smtClean="0"/>
                  <a:t> has non-zero in coordinate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crosses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to outside (i.e.,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Sketch enough for: </a:t>
                </a:r>
                <a:r>
                  <a:rPr lang="en-US" dirty="0"/>
                  <a:t>for any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, can sample an edge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B8A6E-9A63-4AB4-B72E-D8CEB122DAD3}" type="slidenum">
              <a:rPr lang="en-US" altLang="en-US" smtClean="0"/>
              <a:pPr/>
              <a:t>10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8231893"/>
                  </p:ext>
                </p:extLst>
              </p:nvPr>
            </p:nvGraphicFramePr>
            <p:xfrm>
              <a:off x="6096000" y="900820"/>
              <a:ext cx="28194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9900"/>
                    <a:gridCol w="469900"/>
                    <a:gridCol w="508000"/>
                    <a:gridCol w="431800"/>
                    <a:gridCol w="469900"/>
                    <a:gridCol w="4699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+1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solidFill>
                                      <a:srgbClr val="163A6F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163A6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8231893"/>
                  </p:ext>
                </p:extLst>
              </p:nvPr>
            </p:nvGraphicFramePr>
            <p:xfrm>
              <a:off x="6096000" y="900820"/>
              <a:ext cx="28194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9900"/>
                    <a:gridCol w="469900"/>
                    <a:gridCol w="508000"/>
                    <a:gridCol w="431800"/>
                    <a:gridCol w="469900"/>
                    <a:gridCol w="4699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85714" t="-1639" r="-27261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597" t="-100000" r="-506494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+1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597" t="-203279" r="-506494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7" name="Straight Arrow Connector 6"/>
          <p:cNvCxnSpPr>
            <a:endCxn id="8" idx="2"/>
          </p:cNvCxnSpPr>
          <p:nvPr/>
        </p:nvCxnSpPr>
        <p:spPr>
          <a:xfrm flipV="1">
            <a:off x="7581461" y="2191435"/>
            <a:ext cx="1004996" cy="350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586457" y="2115235"/>
            <a:ext cx="152400" cy="152400"/>
          </a:xfrm>
          <a:prstGeom prst="ellipse">
            <a:avLst/>
          </a:prstGeom>
          <a:solidFill>
            <a:srgbClr val="163A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13279" y="24690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7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Connectivity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Sketching algorithm:</a:t>
                </a:r>
              </a:p>
              <a:p>
                <a:pPr lvl="1"/>
                <a:r>
                  <a:rPr lang="en-US" dirty="0" smtClean="0"/>
                  <a:t>Dynamic-Sample-Full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Check connectivity:</a:t>
                </a:r>
              </a:p>
              <a:p>
                <a:pPr lvl="1"/>
                <a:r>
                  <a:rPr lang="en-US" dirty="0" smtClean="0"/>
                  <a:t>Sample an edge from each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Contract all sampled edges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partitioned the graph into a bunch of components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 (each is connected)</a:t>
                </a:r>
              </a:p>
              <a:p>
                <a:pPr lvl="1"/>
                <a:r>
                  <a:rPr lang="en-US" dirty="0" smtClean="0"/>
                  <a:t>Iterate on the components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How many iterations?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– each time we reduce the number of components by a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Issue: iterations not independent!</a:t>
                </a:r>
              </a:p>
              <a:p>
                <a:pPr lvl="1"/>
                <a:r>
                  <a:rPr lang="en-US" dirty="0" smtClean="0"/>
                  <a:t>Can use a fresh Dynamic-Sampling-Full for each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iterations</a:t>
                </a:r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2781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B8A6E-9A63-4AB4-B72E-D8CEB122DAD3}" type="slidenum">
              <a:rPr lang="en-US" altLang="en-US" smtClean="0"/>
              <a:pPr/>
              <a:t>11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45498" y="457200"/>
                <a:ext cx="3022302" cy="95327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1600" dirty="0"/>
                  <a:t> where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600" dirty="0"/>
              </a:p>
              <a:p>
                <a:r>
                  <a:rPr lang="en-US" sz="1600" dirty="0" smtClean="0"/>
                  <a:t>for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sz="1600" dirty="0"/>
                  <a:t>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r>
                  <a:rPr lang="en-US" sz="1600" dirty="0" smtClean="0"/>
                  <a:t>for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)=−1</m:t>
                    </m:r>
                  </m:oMath>
                </a14:m>
                <a:r>
                  <a:rPr lang="en-US" sz="1600" dirty="0"/>
                  <a:t>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498" y="457200"/>
                <a:ext cx="3022302" cy="953274"/>
              </a:xfrm>
              <a:prstGeom prst="rect">
                <a:avLst/>
              </a:prstGeom>
              <a:blipFill rotWithShape="0">
                <a:blip r:embed="rId3"/>
                <a:stretch>
                  <a:fillRect l="-1004" b="-69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5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history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[Ahn-Guha-McGregor’12]: </a:t>
                </a:r>
                <a:r>
                  <a:rPr lang="en-US" dirty="0" smtClean="0"/>
                  <a:t>the above streaming algorithm</a:t>
                </a:r>
              </a:p>
              <a:p>
                <a:pPr lvl="1"/>
                <a:r>
                  <a:rPr lang="en-US" dirty="0" smtClean="0"/>
                  <a:t>Overall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space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[Kapron-King-Mountjoy’13]:</a:t>
                </a:r>
              </a:p>
              <a:p>
                <a:pPr lvl="1"/>
                <a:r>
                  <a:rPr lang="en-US" dirty="0" smtClean="0"/>
                  <a:t>Data structure for maintaining graph connectivity under edge inserts/deletes</a:t>
                </a:r>
              </a:p>
              <a:p>
                <a:pPr lvl="2"/>
                <a:r>
                  <a:rPr lang="en-US" dirty="0" smtClean="0"/>
                  <a:t>First algorithm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time for update/connectivity !</a:t>
                </a:r>
              </a:p>
              <a:p>
                <a:pPr lvl="2"/>
                <a:r>
                  <a:rPr lang="en-US" dirty="0" smtClean="0"/>
                  <a:t>Open since ‘80s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B8A6E-9A63-4AB4-B72E-D8CEB122DAD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68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B8A6E-9A63-4AB4-B72E-D8CEB122DAD3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1524000" y="1447800"/>
            <a:ext cx="69342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B0AFB1"/>
                </a:solidFill>
                <a:latin typeface="Trebuchet MS" pitchFamily="34" charset="0"/>
                <a:ea typeface="ＭＳ Ｐゴシック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0AFB1"/>
                </a:solidFill>
                <a:latin typeface="Trebuchet MS" pitchFamily="34" charset="0"/>
                <a:ea typeface="ＭＳ Ｐゴシック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0AFB1"/>
                </a:solidFill>
                <a:latin typeface="Trebuchet MS" pitchFamily="34" charset="0"/>
                <a:ea typeface="ＭＳ Ｐゴシック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0AFB1"/>
                </a:solidFill>
                <a:latin typeface="Trebuchet MS" pitchFamily="34" charset="0"/>
                <a:ea typeface="ＭＳ Ｐゴシック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0AFB1"/>
                </a:solidFill>
                <a:latin typeface="Trebuchet MS" pitchFamily="34" charset="0"/>
                <a:ea typeface="ＭＳ Ｐゴシック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0AFB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0AFB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0AFB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0AFB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Section 2:</a:t>
            </a:r>
          </a:p>
          <a:p>
            <a:pPr eaLnBrk="1" hangingPunct="1"/>
            <a:endParaRPr lang="en-US" alt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Dimension Reduction &amp; Sketching</a:t>
            </a:r>
            <a:endParaRPr lang="en-US" altLang="en-US" sz="3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914400"/>
                <a:ext cx="5804620" cy="4530725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>
                    <a:solidFill>
                      <a:schemeClr val="tx1"/>
                    </a:solidFill>
                  </a:rPr>
                  <a:t>Application: </a:t>
                </a:r>
              </a:p>
              <a:p>
                <a:pPr marL="0" indent="0" eaLnBrk="1" hangingPunct="1">
                  <a:buNone/>
                </a:pPr>
                <a:r>
                  <a:rPr lang="en-US" dirty="0"/>
                  <a:t>	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Nearest Neighbor Search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	in high dimensions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eaLnBrk="1" hangingPunct="1"/>
                <a:r>
                  <a:rPr lang="en-US" dirty="0" smtClean="0">
                    <a:solidFill>
                      <a:srgbClr val="0070C0"/>
                    </a:solidFill>
                  </a:rPr>
                  <a:t>Preprocess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𝐷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of points</a:t>
                </a:r>
              </a:p>
              <a:p>
                <a:pPr eaLnBrk="1" hangingPunct="1"/>
                <a:endParaRPr lang="en-US" baseline="30000" dirty="0" smtClean="0">
                  <a:solidFill>
                    <a:schemeClr val="tx1"/>
                  </a:solidFill>
                </a:endParaRPr>
              </a:p>
              <a:p>
                <a:pPr eaLnBrk="1" hangingPunct="1"/>
                <a:r>
                  <a:rPr lang="en-US" dirty="0" smtClean="0">
                    <a:solidFill>
                      <a:srgbClr val="0070C0"/>
                    </a:solidFill>
                  </a:rPr>
                  <a:t>Query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 given a query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report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 pitchFamily="18" charset="2"/>
                  </a:rPr>
                  <a:t> with the smallest distance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sym typeface="Symbol" pitchFamily="18" charset="2"/>
                      </a:rPr>
                      <m:t>𝑞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914400"/>
                <a:ext cx="5804620" cy="4530725"/>
              </a:xfrm>
              <a:blipFill rotWithShape="0">
                <a:blip r:embed="rId3"/>
                <a:stretch>
                  <a:fillRect l="-2416" t="-1750" r="-2101" b="-1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4" name="Oval 16"/>
          <p:cNvSpPr>
            <a:spLocks noChangeArrowheads="1"/>
          </p:cNvSpPr>
          <p:nvPr/>
        </p:nvSpPr>
        <p:spPr bwMode="auto">
          <a:xfrm>
            <a:off x="7693025" y="18351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Oval 17"/>
          <p:cNvSpPr>
            <a:spLocks noChangeArrowheads="1"/>
          </p:cNvSpPr>
          <p:nvPr/>
        </p:nvSpPr>
        <p:spPr bwMode="auto">
          <a:xfrm>
            <a:off x="6607175" y="48355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Oval 18"/>
          <p:cNvSpPr>
            <a:spLocks noChangeArrowheads="1"/>
          </p:cNvSpPr>
          <p:nvPr/>
        </p:nvSpPr>
        <p:spPr bwMode="auto">
          <a:xfrm>
            <a:off x="7651750" y="32480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Oval 19"/>
          <p:cNvSpPr>
            <a:spLocks noChangeArrowheads="1"/>
          </p:cNvSpPr>
          <p:nvPr/>
        </p:nvSpPr>
        <p:spPr bwMode="auto">
          <a:xfrm>
            <a:off x="8683625" y="46593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Oval 20"/>
          <p:cNvSpPr>
            <a:spLocks noChangeArrowheads="1"/>
          </p:cNvSpPr>
          <p:nvPr/>
        </p:nvSpPr>
        <p:spPr bwMode="auto">
          <a:xfrm>
            <a:off x="8759825" y="28257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11" name="Oval 23"/>
          <p:cNvSpPr>
            <a:spLocks noChangeArrowheads="1"/>
          </p:cNvSpPr>
          <p:nvPr/>
        </p:nvSpPr>
        <p:spPr bwMode="auto">
          <a:xfrm>
            <a:off x="7346950" y="37052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713" name="Text Box 25"/>
              <p:cNvSpPr txBox="1">
                <a:spLocks noChangeArrowheads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1471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714" name="Text Box 26"/>
              <p:cNvSpPr txBox="1">
                <a:spLocks noChangeArrowheads="1"/>
              </p:cNvSpPr>
              <p:nvPr/>
            </p:nvSpPr>
            <p:spPr bwMode="auto">
              <a:xfrm>
                <a:off x="7778750" y="3302000"/>
                <a:ext cx="4010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1471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8750" y="3302000"/>
                <a:ext cx="401007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710" name="Line 22"/>
          <p:cNvSpPr>
            <a:spLocks noChangeShapeType="1"/>
          </p:cNvSpPr>
          <p:nvPr/>
        </p:nvSpPr>
        <p:spPr bwMode="auto">
          <a:xfrm flipV="1">
            <a:off x="7423150" y="3349625"/>
            <a:ext cx="25400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2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6" grpId="0" animBg="1"/>
      <p:bldP spid="15367" grpId="0" animBg="1"/>
      <p:bldP spid="15368" grpId="0" animBg="1"/>
      <p:bldP spid="114711" grpId="0" animBg="1"/>
      <p:bldP spid="114713" grpId="0"/>
      <p:bldP spid="114714" grpId="0"/>
      <p:bldP spid="1147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66800"/>
            <a:ext cx="6302375" cy="4824413"/>
          </a:xfrm>
        </p:spPr>
        <p:txBody>
          <a:bodyPr/>
          <a:lstStyle/>
          <a:p>
            <a:pPr eaLnBrk="1" hangingPunct="1"/>
            <a:r>
              <a:rPr lang="en-US" sz="2500" dirty="0" smtClean="0"/>
              <a:t>Generic setup:</a:t>
            </a:r>
          </a:p>
          <a:p>
            <a:pPr lvl="1" eaLnBrk="1" hangingPunct="1"/>
            <a:r>
              <a:rPr lang="en-US" sz="2100" dirty="0" smtClean="0"/>
              <a:t>Points model </a:t>
            </a:r>
            <a:r>
              <a:rPr lang="en-US" sz="2100" i="1" dirty="0" smtClean="0"/>
              <a:t>objects (e.g. images)</a:t>
            </a:r>
          </a:p>
          <a:p>
            <a:pPr lvl="1" eaLnBrk="1" hangingPunct="1"/>
            <a:r>
              <a:rPr lang="en-US" sz="2100" dirty="0" smtClean="0"/>
              <a:t>Distance models </a:t>
            </a:r>
            <a:r>
              <a:rPr lang="en-US" sz="2100" i="1" dirty="0" smtClean="0"/>
              <a:t>(dis)similarity measure</a:t>
            </a:r>
          </a:p>
          <a:p>
            <a:pPr eaLnBrk="1" hangingPunct="1"/>
            <a:r>
              <a:rPr lang="en-US" sz="2500" dirty="0" smtClean="0"/>
              <a:t>Application areas: </a:t>
            </a:r>
          </a:p>
          <a:p>
            <a:pPr lvl="1" eaLnBrk="1" hangingPunct="1"/>
            <a:r>
              <a:rPr lang="en-US" sz="2100" dirty="0" smtClean="0"/>
              <a:t>machine learning: k-NN rule</a:t>
            </a:r>
          </a:p>
          <a:p>
            <a:pPr lvl="1" eaLnBrk="1" hangingPunct="1"/>
            <a:r>
              <a:rPr lang="en-US" sz="2100" dirty="0" smtClean="0"/>
              <a:t>speech/image/video/music recognition, vector quantization, bioinformatics, etc…</a:t>
            </a:r>
          </a:p>
          <a:p>
            <a:pPr eaLnBrk="1" hangingPunct="1"/>
            <a:r>
              <a:rPr lang="en-US" sz="2500" dirty="0" smtClean="0"/>
              <a:t>Distance can be: </a:t>
            </a:r>
          </a:p>
          <a:p>
            <a:pPr lvl="1" eaLnBrk="1" hangingPunct="1"/>
            <a:r>
              <a:rPr lang="en-US" sz="2100" dirty="0" smtClean="0"/>
              <a:t>Euclidean, Hamming</a:t>
            </a:r>
          </a:p>
        </p:txBody>
      </p:sp>
      <p:sp>
        <p:nvSpPr>
          <p:cNvPr id="16388" name="Oval 16"/>
          <p:cNvSpPr>
            <a:spLocks noChangeArrowheads="1"/>
          </p:cNvSpPr>
          <p:nvPr/>
        </p:nvSpPr>
        <p:spPr bwMode="auto">
          <a:xfrm>
            <a:off x="7693025" y="18351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18"/>
          <p:cNvSpPr>
            <a:spLocks noChangeArrowheads="1"/>
          </p:cNvSpPr>
          <p:nvPr/>
        </p:nvSpPr>
        <p:spPr bwMode="auto">
          <a:xfrm>
            <a:off x="7651750" y="32480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19"/>
          <p:cNvSpPr>
            <a:spLocks noChangeArrowheads="1"/>
          </p:cNvSpPr>
          <p:nvPr/>
        </p:nvSpPr>
        <p:spPr bwMode="auto">
          <a:xfrm>
            <a:off x="8683625" y="46593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Oval 20"/>
          <p:cNvSpPr>
            <a:spLocks noChangeArrowheads="1"/>
          </p:cNvSpPr>
          <p:nvPr/>
        </p:nvSpPr>
        <p:spPr bwMode="auto">
          <a:xfrm>
            <a:off x="8759825" y="28257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Oval 23"/>
          <p:cNvSpPr>
            <a:spLocks noChangeArrowheads="1"/>
          </p:cNvSpPr>
          <p:nvPr/>
        </p:nvSpPr>
        <p:spPr bwMode="auto">
          <a:xfrm>
            <a:off x="7346950" y="37052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755" name="Picture 19" descr="tw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3617913"/>
            <a:ext cx="344487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57" name="Picture 21" descr="tw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3082925"/>
            <a:ext cx="411163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1" name="Picture 25" descr="e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733550"/>
            <a:ext cx="411162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3" name="Picture 27" descr="n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2725738"/>
            <a:ext cx="411163" cy="35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5" name="Picture 29" descr="sev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4605338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9" name="Oval 17"/>
          <p:cNvSpPr>
            <a:spLocks noChangeArrowheads="1"/>
          </p:cNvSpPr>
          <p:nvPr/>
        </p:nvSpPr>
        <p:spPr bwMode="auto">
          <a:xfrm>
            <a:off x="6607175" y="48355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759" name="Picture 23" descr="two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4735513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604000" y="2028825"/>
            <a:ext cx="695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011100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010100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010100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011111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257925" y="3105150"/>
            <a:ext cx="6953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001100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110100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111111</a:t>
            </a:r>
          </a:p>
        </p:txBody>
      </p:sp>
      <p:sp>
        <p:nvSpPr>
          <p:cNvPr id="3" name="Equal 2"/>
          <p:cNvSpPr/>
          <p:nvPr/>
        </p:nvSpPr>
        <p:spPr bwMode="auto">
          <a:xfrm rot="1977308">
            <a:off x="7178675" y="2843213"/>
            <a:ext cx="411163" cy="269875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Equal 30"/>
          <p:cNvSpPr/>
          <p:nvPr/>
        </p:nvSpPr>
        <p:spPr bwMode="auto">
          <a:xfrm>
            <a:off x="6884988" y="3660775"/>
            <a:ext cx="411162" cy="268288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25"/>
              <p:cNvSpPr txBox="1">
                <a:spLocks noChangeArrowheads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4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26"/>
              <p:cNvSpPr txBox="1">
                <a:spLocks noChangeArrowheads="1"/>
              </p:cNvSpPr>
              <p:nvPr/>
            </p:nvSpPr>
            <p:spPr bwMode="auto">
              <a:xfrm>
                <a:off x="7778750" y="3302000"/>
                <a:ext cx="4010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5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8750" y="3302000"/>
                <a:ext cx="401007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7423150" y="3349625"/>
            <a:ext cx="25400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2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8" name="Picture 6" descr="vo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679450"/>
            <a:ext cx="4872038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Low-dimensional: easy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4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219200"/>
                <a:ext cx="5613400" cy="4530725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Compute </a:t>
                </a:r>
                <a:r>
                  <a:rPr lang="en-US" i="1" dirty="0" err="1" smtClean="0"/>
                  <a:t>Voronoi</a:t>
                </a:r>
                <a:r>
                  <a:rPr lang="en-US" i="1" dirty="0" smtClean="0"/>
                  <a:t> diagram</a:t>
                </a:r>
              </a:p>
              <a:p>
                <a:pPr eaLnBrk="1" hangingPunct="1"/>
                <a:r>
                  <a:rPr lang="en-US" dirty="0" smtClean="0"/>
                  <a:t>Given query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, perform </a:t>
                </a:r>
                <a:r>
                  <a:rPr lang="en-US" i="1" dirty="0" smtClean="0"/>
                  <a:t>point location</a:t>
                </a:r>
              </a:p>
              <a:p>
                <a:pPr eaLnBrk="1" hangingPunct="1"/>
                <a:r>
                  <a:rPr lang="en-US" dirty="0" smtClean="0"/>
                  <a:t>Performance:</a:t>
                </a:r>
              </a:p>
              <a:p>
                <a:pPr lvl="1" eaLnBrk="1" hangingPunct="1"/>
                <a:r>
                  <a:rPr lang="en-US" dirty="0" smtClean="0"/>
                  <a:t>Space: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A50021"/>
                  </a:solidFill>
                </a:endParaRPr>
              </a:p>
              <a:p>
                <a:pPr lvl="1" eaLnBrk="1" hangingPunct="1"/>
                <a:r>
                  <a:rPr lang="en-US" dirty="0" smtClean="0"/>
                  <a:t>Query time: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A50021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A50021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A50021"/>
                  </a:solidFill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048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5613400" cy="4530725"/>
              </a:xfrm>
              <a:blipFill rotWithShape="0">
                <a:blip r:embed="rId3"/>
                <a:stretch>
                  <a:fillRect l="-2497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839" name="Oval 7"/>
          <p:cNvSpPr>
            <a:spLocks noChangeArrowheads="1"/>
          </p:cNvSpPr>
          <p:nvPr/>
        </p:nvSpPr>
        <p:spPr bwMode="auto">
          <a:xfrm>
            <a:off x="7566025" y="331311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 flipH="1">
            <a:off x="7259638" y="3389313"/>
            <a:ext cx="382587" cy="196850"/>
          </a:xfrm>
          <a:prstGeom prst="line">
            <a:avLst/>
          </a:prstGeom>
          <a:noFill/>
          <a:ln w="38100">
            <a:solidFill>
              <a:srgbClr val="0000CC"/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6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animBg="1"/>
      <p:bldP spid="1208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High-dimensional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859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594225"/>
              </a:xfrm>
            </p:spPr>
            <p:txBody>
              <a:bodyPr/>
              <a:lstStyle/>
              <a:p>
                <a:pPr eaLnBrk="1" hangingPunct="1"/>
                <a:r>
                  <a:rPr lang="en-US" sz="2800" dirty="0" smtClean="0"/>
                  <a:t>All exact algorithms degrade rapidly with the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dimension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eaLnBrk="1" hangingPunct="1"/>
                <a:endParaRPr lang="en-US" sz="2800" dirty="0" smtClean="0">
                  <a:solidFill>
                    <a:srgbClr val="A50021"/>
                  </a:solidFill>
                </a:endParaRPr>
              </a:p>
              <a:p>
                <a:pPr eaLnBrk="1" hangingPunct="1"/>
                <a:endParaRPr lang="en-US" sz="2800" dirty="0" smtClean="0"/>
              </a:p>
              <a:p>
                <a:pPr eaLnBrk="1" hangingPunct="1"/>
                <a:endParaRPr lang="en-US" sz="2800" dirty="0" smtClean="0"/>
              </a:p>
              <a:p>
                <a:pPr eaLnBrk="1" hangingPunct="1"/>
                <a:endParaRPr lang="en-US" sz="2800" dirty="0" smtClean="0"/>
              </a:p>
            </p:txBody>
          </p:sp>
        </mc:Choice>
        <mc:Fallback xmlns="">
          <p:sp>
            <p:nvSpPr>
              <p:cNvPr id="121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594225"/>
              </a:xfrm>
              <a:blipFill rotWithShape="0">
                <a:blip r:embed="rId2"/>
                <a:stretch>
                  <a:fillRect l="-1333" t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9666505"/>
                  </p:ext>
                </p:extLst>
              </p:nvPr>
            </p:nvGraphicFramePr>
            <p:xfrm>
              <a:off x="385763" y="2613025"/>
              <a:ext cx="8526462" cy="17532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2857"/>
                    <a:gridCol w="2150819"/>
                    <a:gridCol w="4032786"/>
                  </a:tblGrid>
                  <a:tr h="457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Algorithm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Query time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Space</a:t>
                          </a:r>
                        </a:p>
                      </a:txBody>
                      <a:tcPr marL="91446" marR="91446" marT="45719" marB="45719" horzOverflow="overflow"/>
                    </a:tc>
                  </a:tr>
                  <a:tr h="457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Full indexing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log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𝑂</m:t>
                                  </m:r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(</a:t>
                          </a:r>
                          <a:r>
                            <a:rPr kumimoji="0" lang="en-US" sz="24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Voronoi</a:t>
                          </a: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diagram size)</a:t>
                          </a:r>
                        </a:p>
                      </a:txBody>
                      <a:tcPr marL="91446" marR="91446" marT="45719" marB="45719" horzOverflow="overflow"/>
                    </a:tc>
                  </a:tr>
                  <a:tr h="823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No indexing – linear scan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9666505"/>
                  </p:ext>
                </p:extLst>
              </p:nvPr>
            </p:nvGraphicFramePr>
            <p:xfrm>
              <a:off x="385763" y="2613025"/>
              <a:ext cx="8526462" cy="17532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2857"/>
                    <a:gridCol w="2150819"/>
                    <a:gridCol w="4032786"/>
                  </a:tblGrid>
                  <a:tr h="457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Algorithm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Query time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Space</a:t>
                          </a:r>
                        </a:p>
                      </a:txBody>
                      <a:tcPr marL="91446" marR="91446" marT="45719" marB="45719" horzOverflow="overflow"/>
                    </a:tc>
                  </a:tr>
                  <a:tr h="4723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Full indexing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blipFill rotWithShape="0">
                          <a:blip r:embed="rId3"/>
                          <a:stretch>
                            <a:fillRect l="-113031" t="-103846" r="-191218" b="-2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blipFill rotWithShape="0">
                          <a:blip r:embed="rId3"/>
                          <a:stretch>
                            <a:fillRect l="-113595" t="-103846" r="-1964" b="-203846"/>
                          </a:stretch>
                        </a:blipFill>
                      </a:tcPr>
                    </a:tc>
                  </a:tr>
                  <a:tr h="823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No indexing – linear scan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blipFill rotWithShape="0">
                          <a:blip r:embed="rId3"/>
                          <a:stretch>
                            <a:fillRect l="-113031" t="-116912" r="-191218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blipFill rotWithShape="0">
                          <a:blip r:embed="rId3"/>
                          <a:stretch>
                            <a:fillRect l="-113595" t="-116912" r="-1964" b="-169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503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/>
          <p:nvPr/>
        </p:nvCxnSpPr>
        <p:spPr>
          <a:xfrm flipV="1">
            <a:off x="4847447" y="4829671"/>
            <a:ext cx="3534553" cy="53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smtClean="0"/>
              <a:t>Dimension 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838199"/>
                <a:ext cx="8001000" cy="2514601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ym typeface="Symbol"/>
                  </a:rPr>
                  <a:t>R</a:t>
                </a:r>
                <a:r>
                  <a:rPr lang="en-US" dirty="0" smtClean="0">
                    <a:sym typeface="Symbol"/>
                  </a:rPr>
                  <a:t>educe high dimension?!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“flatten” </a:t>
                </a:r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 into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≪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sym typeface="Symbol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Not possible in general: packing bound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But can if: for a </a:t>
                </a:r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fixed</a:t>
                </a:r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subset</a:t>
                </a:r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ℜ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>
                  <a:sym typeface="Symbol"/>
                </a:endParaRPr>
              </a:p>
              <a:p>
                <a:endParaRPr lang="en-US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838199"/>
                <a:ext cx="8001000" cy="2514601"/>
              </a:xfrm>
              <a:blipFill rotWithShape="0">
                <a:blip r:embed="rId2"/>
                <a:stretch>
                  <a:fillRect l="-1752" t="-2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838200" y="3944342"/>
            <a:ext cx="0" cy="17706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838200" y="5715000"/>
            <a:ext cx="2349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838200" y="4940300"/>
            <a:ext cx="2133600" cy="77470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945997" y="4756150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91400" y="4762203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85912" y="477490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10400" y="4758829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28800" y="4325342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19400" y="5255816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371600" y="4858742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86000" y="5103416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5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Admin:</a:t>
            </a:r>
          </a:p>
          <a:p>
            <a:pPr lvl="1"/>
            <a:r>
              <a:rPr lang="en-US" dirty="0" err="1" smtClean="0"/>
              <a:t>PSet</a:t>
            </a:r>
            <a:r>
              <a:rPr lang="en-US" dirty="0" smtClean="0"/>
              <a:t> 2 released later today, due next Wed</a:t>
            </a:r>
          </a:p>
          <a:p>
            <a:pPr lvl="1"/>
            <a:r>
              <a:rPr lang="en-US" dirty="0" smtClean="0"/>
              <a:t>Alex office hours: Tue 2:30-4:30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Plan:</a:t>
            </a:r>
            <a:endParaRPr lang="en-US" dirty="0"/>
          </a:p>
          <a:p>
            <a:pPr lvl="1"/>
            <a:r>
              <a:rPr lang="en-US" dirty="0" smtClean="0"/>
              <a:t>Dynamic streaming graph algorithms</a:t>
            </a:r>
          </a:p>
          <a:p>
            <a:pPr lvl="1"/>
            <a:r>
              <a:rPr lang="en-US" b="1" dirty="0" smtClean="0"/>
              <a:t>S2</a:t>
            </a:r>
            <a:r>
              <a:rPr lang="en-US" dirty="0" smtClean="0"/>
              <a:t>: Dimension Reduction &amp; Sketching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Scriber?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18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Sub-Problem: dynamic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Stream: general updates to a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−1,0,1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Goal:</a:t>
                </a:r>
              </a:p>
              <a:p>
                <a:pPr lvl="1"/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nary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B8A6E-9A63-4AB4-B72E-D8CEB122DAD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19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Goal: output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nary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≠0}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Intuition:</a:t>
                </a:r>
              </a:p>
              <a:p>
                <a:pPr lvl="1"/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|=10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How can we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2"/>
                <a:r>
                  <a:rPr lang="en-US" dirty="0" smtClean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 smtClean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1/10</m:t>
                    </m:r>
                  </m:oMath>
                </a14:m>
                <a:r>
                  <a:rPr lang="en-US" dirty="0" smtClean="0"/>
                  <a:t>-heavy hitter</a:t>
                </a:r>
              </a:p>
              <a:p>
                <a:pPr lvl="2"/>
                <a:r>
                  <a:rPr lang="en-US" dirty="0" smtClean="0"/>
                  <a:t>Use </a:t>
                </a:r>
                <a:r>
                  <a:rPr lang="en-US" dirty="0" err="1" smtClean="0"/>
                  <a:t>CountSketch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recover </a:t>
                </a:r>
                <a:r>
                  <a:rPr lang="en-US" dirty="0"/>
                  <a:t>all of them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space total</a:t>
                </a:r>
              </a:p>
              <a:p>
                <a:pPr lvl="1"/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lvl="2"/>
                <a:r>
                  <a:rPr lang="en-US" dirty="0" err="1" smtClean="0"/>
                  <a:t>Downsample</a:t>
                </a:r>
                <a:r>
                  <a:rPr lang="en-US" dirty="0" smtClean="0"/>
                  <a:t>: pick a random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Focus on substream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 only (ignore the rest)</a:t>
                </a:r>
              </a:p>
              <a:p>
                <a:pPr lvl="2"/>
                <a:r>
                  <a:rPr lang="en-US" dirty="0" smtClean="0"/>
                  <a:t>What’s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 ?</a:t>
                </a:r>
              </a:p>
              <a:p>
                <a:pPr lvl="3"/>
                <a:r>
                  <a:rPr lang="en-US" dirty="0" smtClean="0"/>
                  <a:t>In expectation = 10</a:t>
                </a:r>
              </a:p>
              <a:p>
                <a:pPr lvl="2"/>
                <a:r>
                  <a:rPr lang="en-US" dirty="0" smtClean="0"/>
                  <a:t>Use </a:t>
                </a:r>
                <a:r>
                  <a:rPr lang="en-US" dirty="0" err="1" smtClean="0"/>
                  <a:t>CountSketch</a:t>
                </a:r>
                <a:r>
                  <a:rPr lang="en-US" dirty="0" smtClean="0"/>
                  <a:t> on the </a:t>
                </a:r>
                <a:r>
                  <a:rPr lang="en-US" dirty="0" err="1" smtClean="0"/>
                  <a:t>downsampled</a:t>
                </a:r>
                <a:r>
                  <a:rPr lang="en-US" dirty="0" smtClean="0"/>
                  <a:t> stream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…</a:t>
                </a:r>
              </a:p>
              <a:p>
                <a:pPr lvl="1"/>
                <a:r>
                  <a:rPr lang="en-US" dirty="0" smtClean="0"/>
                  <a:t>In general: prepare for all levels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37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B8A6E-9A63-4AB4-B72E-D8CEB122DAD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78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Sketch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7848600" cy="52578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Hash </a:t>
                </a: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#tail zeros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Partition </a:t>
                </a:r>
                <a:r>
                  <a:rPr lang="en-US" dirty="0" smtClean="0"/>
                  <a:t>stream into </a:t>
                </a:r>
                <a:r>
                  <a:rPr lang="en-US" dirty="0" err="1"/>
                  <a:t>substreams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Substream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focuses on </a:t>
                </a:r>
                <a:r>
                  <a:rPr lang="en-US" dirty="0"/>
                  <a:t>elements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Sketch: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lvl="1"/>
                <a:r>
                  <a:rPr lang="en-US" dirty="0" smtClean="0"/>
                  <a:t>Store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CountSketch</a:t>
                </a: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Store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: distinct count sketch for approx=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1.1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would be sufficient here!</a:t>
                </a:r>
              </a:p>
              <a:p>
                <a:pPr lvl="1"/>
                <a:r>
                  <a:rPr lang="en-US" dirty="0" smtClean="0"/>
                  <a:t>Both for success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7848600" cy="5257800"/>
              </a:xfrm>
              <a:blipFill rotWithShape="0">
                <a:blip r:embed="rId2"/>
                <a:stretch>
                  <a:fillRect l="-1320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B8A6E-9A63-4AB4-B72E-D8CEB122DAD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83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49530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Find a </a:t>
                </a:r>
                <a:r>
                  <a:rPr lang="en-US" dirty="0" err="1" smtClean="0"/>
                  <a:t>substream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marL="57150" indent="0">
                  <a:buNone/>
                </a:pPr>
                <a:r>
                  <a:rPr lang="en-US" dirty="0" smtClean="0"/>
                  <a:t> 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nsolas" pitchFamily="49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[1,20]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no such stream, then FAIL</a:t>
                </a:r>
              </a:p>
              <a:p>
                <a:r>
                  <a:rPr lang="en-US" dirty="0" smtClean="0"/>
                  <a:t>Recover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 smtClean="0"/>
                  <a:t> (using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Pick any of them at random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4953000" cy="5257800"/>
              </a:xfrm>
              <a:blipFill rotWithShape="0">
                <a:blip r:embed="rId2"/>
                <a:stretch>
                  <a:fillRect l="-2829" t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B8A6E-9A63-4AB4-B72E-D8CEB122DAD3}" type="slidenum">
              <a:rPr lang="en-US" altLang="en-US" smtClean="0"/>
              <a:pPr/>
              <a:t>6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10200" y="800462"/>
                <a:ext cx="3657600" cy="369533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Algorithm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DynSampleBasic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: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Initialize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: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hash function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𝑔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𝑛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→[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]</m:t>
                    </m:r>
                  </m:oMath>
                </a14:m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h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)=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# tail zeros 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𝑔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)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CountSketch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sketches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𝐶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𝑆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∈[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𝐿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]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DistinctCount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sketches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𝐷𝐶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𝑗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∈[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𝐿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]</m:t>
                    </m:r>
                  </m:oMath>
                </a14:m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endParaRPr lang="en-US" sz="1400" dirty="0" smtClean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Process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(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int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𝑖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, real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𝛿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):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h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)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Add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(</m:t>
                    </m:r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𝑖</m:t>
                    </m:r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,</m:t>
                    </m:r>
                    <m:sSub>
                      <m:sSubPr>
                        <m:ctrlP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𝛿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𝑖</m:t>
                        </m:r>
                      </m:sub>
                    </m:sSub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)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𝐶</m:t>
                    </m:r>
                    <m:sSub>
                      <m:sSubPr>
                        <m:ctrlP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𝑆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𝐷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𝐶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14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Estimator:</a:t>
                </a:r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Let j be 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s.t.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𝐷</m:t>
                    </m:r>
                    <m:sSub>
                      <m:sSubPr>
                        <m:ctrlP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𝐶</m:t>
                        </m:r>
                      </m:e>
                      <m:sub>
                        <m: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∈[1,20]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If no such j,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FAIL</a:t>
                </a: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=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random heavy hitter from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𝐶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𝑆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14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Return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𝑖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800462"/>
                <a:ext cx="3657600" cy="3695338"/>
              </a:xfrm>
              <a:prstGeom prst="rect">
                <a:avLst/>
              </a:prstGeom>
              <a:blipFill rotWithShape="0">
                <a:blip r:embed="rId3"/>
                <a:stretch>
                  <a:fillRect l="-166" t="-1473" b="-2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189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5029200" cy="52578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&lt;10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∈[1,10]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be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10⋅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,10⋅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	    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5,10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Chebyshev: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deviates from expectation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1.5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</m:rad>
                  </m:oMath>
                </a14:m>
                <a:r>
                  <a:rPr lang="en-US" dirty="0"/>
                  <a:t> with probability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1.5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&lt;0.7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err="1"/>
                  <a:t>Ie</a:t>
                </a:r>
                <a:r>
                  <a:rPr lang="en-US" dirty="0"/>
                  <a:t>., probability of FAIL is at most </a:t>
                </a:r>
                <a:r>
                  <a:rPr lang="en-US" dirty="0" smtClean="0"/>
                  <a:t>0.7</a:t>
                </a:r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5029200" cy="5257800"/>
              </a:xfrm>
              <a:blipFill rotWithShape="0">
                <a:blip r:embed="rId2"/>
                <a:stretch>
                  <a:fillRect l="-1697" t="-2317" r="-3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B8A6E-9A63-4AB4-B72E-D8CEB122DAD3}" type="slidenum">
              <a:rPr lang="en-US" altLang="en-US" smtClean="0"/>
              <a:pPr/>
              <a:t>7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10200" y="304800"/>
                <a:ext cx="3657600" cy="369533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Algorithm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DynSampleBasic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: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Initialize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: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hash function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𝑔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𝑛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→[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]</m:t>
                    </m:r>
                  </m:oMath>
                </a14:m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h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)=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# tail zeros 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𝑔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)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CountSketch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sketches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𝐶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𝑆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∈[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𝐿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]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DistinctCount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sketches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𝐷𝐶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𝑗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∈[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𝐿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]</m:t>
                    </m:r>
                  </m:oMath>
                </a14:m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endParaRPr lang="en-US" sz="1400" dirty="0" smtClean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Process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(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int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𝑖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, real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𝛿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):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h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)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Add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(</m:t>
                    </m:r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𝑖</m:t>
                    </m:r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,</m:t>
                    </m:r>
                    <m:sSub>
                      <m:sSubPr>
                        <m:ctrlP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𝛿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𝑖</m:t>
                        </m:r>
                      </m:sub>
                    </m:sSub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)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𝐶</m:t>
                    </m:r>
                    <m:sSub>
                      <m:sSubPr>
                        <m:ctrlP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𝑆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𝐷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𝐶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14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Estimator:</a:t>
                </a:r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Let j be 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s.t.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𝐷</m:t>
                    </m:r>
                    <m:sSub>
                      <m:sSubPr>
                        <m:ctrlP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𝐶</m:t>
                        </m:r>
                      </m:e>
                      <m:sub>
                        <m: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∈[1,20]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If no such j,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FAIL</a:t>
                </a: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=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random heavy hitter from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𝐶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𝑆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14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Return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𝑖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04800"/>
                <a:ext cx="3657600" cy="3695338"/>
              </a:xfrm>
              <a:prstGeom prst="rect">
                <a:avLst/>
              </a:prstGeom>
              <a:blipFill rotWithShape="0">
                <a:blip r:embed="rId3"/>
                <a:stretch>
                  <a:fillRect l="-166" t="-1639" b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02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5105400" cy="5257800"/>
              </a:xfrm>
            </p:spPr>
            <p:txBody>
              <a:bodyPr>
                <a:normAutofit/>
              </a:bodyPr>
              <a:lstStyle/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∈[1,20]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</a:t>
                </a:r>
                <a:r>
                  <a:rPr lang="en-US" dirty="0" smtClean="0"/>
                  <a:t>ll heavy hitters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will recover a heavy hitter,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By symmetry, once we output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 it is random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Randomness?</a:t>
                </a:r>
              </a:p>
              <a:p>
                <a:pPr lvl="1"/>
                <a:r>
                  <a:rPr lang="en-US" dirty="0" smtClean="0"/>
                  <a:t>We just used Chebyshev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pairwise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 is OK 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5105400" cy="5257800"/>
              </a:xfrm>
              <a:blipFill rotWithShape="0">
                <a:blip r:embed="rId2"/>
                <a:stretch>
                  <a:fillRect l="-2745" t="-1159" b="-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B8A6E-9A63-4AB4-B72E-D8CEB122DAD3}" type="slidenum">
              <a:rPr lang="en-US" altLang="en-US" smtClean="0"/>
              <a:pPr/>
              <a:t>8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10200" y="304800"/>
                <a:ext cx="3657600" cy="369533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Algorithm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DynSampleBasic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: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Initialize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: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hash function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𝑔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𝑛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→[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]</m:t>
                    </m:r>
                  </m:oMath>
                </a14:m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h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)=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# tail zeros 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𝑔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)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CountSketch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sketches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𝐶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𝑆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∈[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𝐿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]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DistinctCount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sketches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𝐷𝐶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𝑗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∈[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𝐿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]</m:t>
                    </m:r>
                  </m:oMath>
                </a14:m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endParaRPr lang="en-US" sz="1400" dirty="0" smtClean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Process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(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int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𝑖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, real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𝛿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):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h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)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Add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(</m:t>
                    </m:r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𝑖</m:t>
                    </m:r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,</m:t>
                    </m:r>
                    <m:sSub>
                      <m:sSubPr>
                        <m:ctrlP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𝛿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𝑖</m:t>
                        </m:r>
                      </m:sub>
                    </m:sSub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)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𝐶</m:t>
                    </m:r>
                    <m:sSub>
                      <m:sSubPr>
                        <m:ctrlP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𝑆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𝐷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𝐶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14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Estimator:</a:t>
                </a:r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Let j be 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s.t.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𝐷</m:t>
                    </m:r>
                    <m:sSub>
                      <m:sSubPr>
                        <m:ctrlP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𝐶</m:t>
                        </m:r>
                      </m:e>
                      <m:sub>
                        <m: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∈[1,20]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If no such j,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FAIL</a:t>
                </a: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=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random heavy hitter from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𝐶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𝑆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14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Return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𝑖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04800"/>
                <a:ext cx="3657600" cy="3695338"/>
              </a:xfrm>
              <a:prstGeom prst="rect">
                <a:avLst/>
              </a:prstGeom>
              <a:blipFill rotWithShape="0">
                <a:blip r:embed="rId3"/>
                <a:stretch>
                  <a:fillRect l="-166" t="-1639" b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95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Sampling: overall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DynSampleBasic guarantee:</a:t>
                </a:r>
              </a:p>
              <a:p>
                <a:pPr lvl="1"/>
                <a:r>
                  <a:rPr lang="en-US" dirty="0" smtClean="0"/>
                  <a:t>FAIL: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≤0.7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Otherwise, output a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Modulo a negligible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𝐷𝐶</m:t>
                    </m:r>
                  </m:oMath>
                </a14:m>
                <a:r>
                  <a:rPr lang="en-US" dirty="0" smtClean="0"/>
                  <a:t> failing</a:t>
                </a:r>
              </a:p>
              <a:p>
                <a:r>
                  <a:rPr lang="en-US" dirty="0" smtClean="0"/>
                  <a:t>Reduce FAIL probability?</a:t>
                </a:r>
              </a:p>
              <a:p>
                <a:r>
                  <a:rPr lang="en-US" dirty="0" err="1" smtClean="0"/>
                  <a:t>DynSample</a:t>
                </a:r>
                <a:r>
                  <a:rPr lang="en-US" dirty="0" smtClean="0"/>
                  <a:t>-Full:</a:t>
                </a:r>
              </a:p>
              <a:p>
                <a:pPr lvl="1"/>
                <a:r>
                  <a:rPr lang="en-US" dirty="0" smtClean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independent </a:t>
                </a:r>
                <a:r>
                  <a:rPr lang="en-US" dirty="0" err="1" smtClean="0"/>
                  <a:t>DynSampleBasic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Will not FAIL in at least one with probability at least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0.7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≥1−1/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words for: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repetitions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substreams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3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B8A6E-9A63-4AB4-B72E-D8CEB122DAD3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1219200" y="1371600"/>
            <a:ext cx="4191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2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2018</TotalTime>
  <Words>415</Words>
  <Application>Microsoft Office PowerPoint</Application>
  <PresentationFormat>On-screen Show (4:3)</PresentationFormat>
  <Paragraphs>249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ＭＳ Ｐゴシック</vt:lpstr>
      <vt:lpstr>Aharoni</vt:lpstr>
      <vt:lpstr>Arial</vt:lpstr>
      <vt:lpstr>Arial Black</vt:lpstr>
      <vt:lpstr>Calibri</vt:lpstr>
      <vt:lpstr>Cambria Math</vt:lpstr>
      <vt:lpstr>Consolas</vt:lpstr>
      <vt:lpstr>Symbol</vt:lpstr>
      <vt:lpstr>Trebuchet MS</vt:lpstr>
      <vt:lpstr>Wingdings</vt:lpstr>
      <vt:lpstr>Office Theme</vt:lpstr>
      <vt:lpstr>Lecture 7: Dynamic sampling  Dimension Reduction</vt:lpstr>
      <vt:lpstr>Plan</vt:lpstr>
      <vt:lpstr>Sub-Problem: dynamic sampling</vt:lpstr>
      <vt:lpstr>Dynamic Sampling</vt:lpstr>
      <vt:lpstr>Basic Sketch</vt:lpstr>
      <vt:lpstr>Estimation</vt:lpstr>
      <vt:lpstr>Analysis</vt:lpstr>
      <vt:lpstr>Analysis (cont)</vt:lpstr>
      <vt:lpstr>Dynamic Sampling: overall</vt:lpstr>
      <vt:lpstr>Back to Dynamic Graphs</vt:lpstr>
      <vt:lpstr>Dynamic Connectivity</vt:lpstr>
      <vt:lpstr>A little history</vt:lpstr>
      <vt:lpstr>PowerPoint Presentation</vt:lpstr>
      <vt:lpstr>Why?</vt:lpstr>
      <vt:lpstr>Motivation</vt:lpstr>
      <vt:lpstr>Low-dimensional: easy</vt:lpstr>
      <vt:lpstr>High-dimensional case</vt:lpstr>
      <vt:lpstr>Dimension Reduction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</dc:creator>
  <cp:lastModifiedBy>andoni@mit.edu</cp:lastModifiedBy>
  <cp:revision>127</cp:revision>
  <dcterms:created xsi:type="dcterms:W3CDTF">2010-07-22T19:31:42Z</dcterms:created>
  <dcterms:modified xsi:type="dcterms:W3CDTF">2015-10-01T02:51:23Z</dcterms:modified>
</cp:coreProperties>
</file>