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93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4" r:id="rId13"/>
    <p:sldId id="283" r:id="rId14"/>
    <p:sldId id="282" r:id="rId15"/>
    <p:sldId id="285" r:id="rId16"/>
    <p:sldId id="286" r:id="rId17"/>
  </p:sldIdLst>
  <p:sldSz cx="9144000" cy="6858000" type="screen4x3"/>
  <p:notesSz cx="6934200" cy="9232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3A6F"/>
    <a:srgbClr val="894B09"/>
    <a:srgbClr val="B0AFB1"/>
    <a:srgbClr val="406AA5"/>
    <a:srgbClr val="192D4B"/>
    <a:srgbClr val="A1B7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44"/>
      </p:cViewPr>
      <p:guideLst>
        <p:guide orient="horz" pos="2160"/>
        <p:guide pos="28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1963"/>
          </a:xfrm>
          <a:prstGeom prst="rect">
            <a:avLst/>
          </a:prstGeom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94278E2F-1D8B-44EB-9C9F-5F57A60AAEE8}" type="datetime1">
              <a:rPr lang="en-US" altLang="en-US"/>
              <a:pPr/>
              <a:t>9/24/2015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35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769350"/>
            <a:ext cx="3005138" cy="461963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1FB3ED7D-941F-4DAC-A159-FB7D1EE5BA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13147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475" y="0"/>
            <a:ext cx="3005138" cy="461963"/>
          </a:xfrm>
          <a:prstGeom prst="rect">
            <a:avLst/>
          </a:prstGeom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BBC2F4B-AC63-42F7-ABD1-7707CEBF3084}" type="datetime1">
              <a:rPr lang="en-US" altLang="en-US"/>
              <a:pPr/>
              <a:t>9/24/2015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2150"/>
            <a:ext cx="461645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38" y="4386263"/>
            <a:ext cx="5546725" cy="4154487"/>
          </a:xfrm>
          <a:prstGeom prst="rect">
            <a:avLst/>
          </a:prstGeom>
        </p:spPr>
        <p:txBody>
          <a:bodyPr vert="horz" lIns="92382" tIns="46191" rIns="92382" bIns="4619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35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475" y="8769350"/>
            <a:ext cx="3005138" cy="461963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3DC445EA-9C68-4E04-B5AC-8581493C98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0238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Left to the title, a presenter can insert his/her own image pertinent to the presentation.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CC9774C-D88E-4AC3-AFC4-975543D60DC4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1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280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D97E5A9-63BA-4E5B-A875-2EFDC886548A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‹#›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6" descr="PPTCoverTITLEv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77"/>
          <a:stretch>
            <a:fillRect/>
          </a:stretch>
        </p:blipFill>
        <p:spPr bwMode="auto">
          <a:xfrm>
            <a:off x="0" y="3962400"/>
            <a:ext cx="9144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649748" y="1447800"/>
            <a:ext cx="6477000" cy="860425"/>
          </a:xfrm>
        </p:spPr>
        <p:txBody>
          <a:bodyPr/>
          <a:lstStyle/>
          <a:p>
            <a:r>
              <a:rPr lang="en-US" dirty="0" smtClean="0"/>
              <a:t>Title of the Presentation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623870" y="2564922"/>
            <a:ext cx="5715000" cy="914400"/>
          </a:xfrm>
        </p:spPr>
        <p:txBody>
          <a:bodyPr>
            <a:normAutofit fontScale="92500" lnSpcReduction="20000"/>
          </a:bodyPr>
          <a:lstStyle>
            <a:lvl1pPr>
              <a:buNone/>
              <a:defRPr/>
            </a:lvl1pPr>
          </a:lstStyle>
          <a:p>
            <a:r>
              <a:rPr lang="en-US" dirty="0" smtClean="0"/>
              <a:t>By Name of Presenter</a:t>
            </a:r>
          </a:p>
          <a:p>
            <a:r>
              <a:rPr lang="en-US" dirty="0" smtClean="0"/>
              <a:t>Titles Can be Quite Long</a:t>
            </a:r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1447800"/>
            <a:ext cx="2438400" cy="198120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541748-9AAE-4465-8D43-A19E8BFE50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5384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6A77D-C21C-4389-845A-EF432903D0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9553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tfoote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9975"/>
            <a:ext cx="7010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57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629400" y="63246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865B8A6E-9A63-4AB4-B72E-D8CEB122DA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790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foote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9975"/>
            <a:ext cx="7010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D317F79-CDE6-41E9-8207-B53081E1C4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0342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ptfoote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9975"/>
            <a:ext cx="7010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171152-1B7E-499D-8C0D-FACC15D7E2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4630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 rot="5400000">
            <a:off x="-20193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rot="5400000">
            <a:off x="-38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rot="5400000">
            <a:off x="1943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rot="5400000">
            <a:off x="22479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rot="5400000">
            <a:off x="4229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rot="5400000">
            <a:off x="62103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457200" y="10668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457200" y="34290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457200" y="60198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457200" y="3535363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457200" y="36576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16" descr="pptfoote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9975"/>
            <a:ext cx="7010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7200" y="1066800"/>
            <a:ext cx="1981200" cy="236220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57200" y="3657600"/>
            <a:ext cx="1981200" cy="236220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724400" y="3657600"/>
            <a:ext cx="1981200" cy="236220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2438400" y="1066800"/>
            <a:ext cx="1981200" cy="2362200"/>
          </a:xfrm>
        </p:spPr>
        <p:txBody>
          <a:bodyPr/>
          <a:lstStyle>
            <a:lvl1pPr marL="0" indent="0">
              <a:buNone/>
              <a:defRPr>
                <a:solidFill>
                  <a:srgbClr val="192D4B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4724400" y="1066800"/>
            <a:ext cx="1981200" cy="236220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30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2438400" y="3657600"/>
            <a:ext cx="1981200" cy="2362200"/>
          </a:xfrm>
        </p:spPr>
        <p:txBody>
          <a:bodyPr/>
          <a:lstStyle>
            <a:lvl1pPr marL="0" indent="0">
              <a:buNone/>
              <a:defRPr>
                <a:solidFill>
                  <a:srgbClr val="192D4B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1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6705600" y="3657600"/>
            <a:ext cx="1981200" cy="2362200"/>
          </a:xfrm>
        </p:spPr>
        <p:txBody>
          <a:bodyPr/>
          <a:lstStyle>
            <a:lvl1pPr marL="0" indent="0">
              <a:buNone/>
              <a:defRPr>
                <a:solidFill>
                  <a:srgbClr val="192D4B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2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6705600" y="1066800"/>
            <a:ext cx="1981200" cy="2362200"/>
          </a:xfrm>
        </p:spPr>
        <p:txBody>
          <a:bodyPr/>
          <a:lstStyle>
            <a:lvl1pPr marL="0" indent="0">
              <a:buNone/>
              <a:defRPr>
                <a:solidFill>
                  <a:srgbClr val="192D4B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5" name="Slide Number Placeholder 2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32746FC5-C31A-4644-A89E-43C303757E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418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 rot="5400000">
            <a:off x="-20193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rot="5400000">
            <a:off x="-38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rot="5400000">
            <a:off x="1943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rot="5400000">
            <a:off x="22479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rot="5400000">
            <a:off x="4229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rot="5400000">
            <a:off x="62103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457200" y="34290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457200" y="60198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457200" y="3535363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457200" y="36576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5" descr="pptfoote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9975"/>
            <a:ext cx="7010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457200" y="1066800"/>
            <a:ext cx="8229600" cy="259080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457200" y="3657600"/>
            <a:ext cx="3962400" cy="2362200"/>
          </a:xfrm>
        </p:spPr>
        <p:txBody>
          <a:bodyPr/>
          <a:lstStyle>
            <a:lvl1pPr marL="0" indent="0">
              <a:buNone/>
              <a:defRPr>
                <a:solidFill>
                  <a:srgbClr val="192D4B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4724400" y="3657600"/>
            <a:ext cx="3962400" cy="2362200"/>
          </a:xfrm>
        </p:spPr>
        <p:txBody>
          <a:bodyPr/>
          <a:lstStyle>
            <a:lvl1pPr marL="0" indent="0">
              <a:buNone/>
              <a:defRPr>
                <a:solidFill>
                  <a:srgbClr val="192D4B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fld id="{27AEE22D-808F-4FC8-923D-4E35206523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1305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rot="5400000">
            <a:off x="-20193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 rot="5400000">
            <a:off x="-38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 rot="5400000">
            <a:off x="1943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rot="5400000">
            <a:off x="22479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rot="5400000">
            <a:off x="4229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rot="5400000">
            <a:off x="62103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457200" y="34290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57200" y="60198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57200" y="3535363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457200" y="36576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457200" y="10668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6" descr="pptfoote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9975"/>
            <a:ext cx="7010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914400" y="1600200"/>
            <a:ext cx="7315200" cy="3733800"/>
          </a:xfrm>
        </p:spPr>
        <p:txBody>
          <a:bodyPr/>
          <a:lstStyle>
            <a:lvl1pPr marL="0" indent="0">
              <a:buNone/>
              <a:defRPr>
                <a:solidFill>
                  <a:srgbClr val="192D4B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7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D50C30DF-0BDD-491C-92AE-BB13F29851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7583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ptfooter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7763"/>
            <a:ext cx="6096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0540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19088" y="0"/>
            <a:ext cx="8367712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05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A07097D-FB07-4107-AA49-AE67807D3DB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B0AFB1"/>
          </a:solidFill>
          <a:latin typeface="Trebuchet MS" pitchFamily="34" charset="0"/>
          <a:ea typeface="ＭＳ Ｐゴシック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  <a:ea typeface="ＭＳ Ｐゴシック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  <a:ea typeface="ＭＳ Ｐゴシック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  <a:ea typeface="ＭＳ Ｐゴシック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  <a:ea typeface="ＭＳ Ｐゴシック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rebuchet MS" pitchFamily="34" charset="0"/>
          <a:ea typeface="ＭＳ Ｐゴシック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rebuchet MS" pitchFamily="34" charset="0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itchFamily="34" charset="0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rebuchet MS" pitchFamily="34" charset="0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rebuchet MS" pitchFamily="34" charset="0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6148415-6358-46F5-BC46-2AF05DA572E9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5363" name="Title 2"/>
          <p:cNvSpPr>
            <a:spLocks noGrp="1"/>
          </p:cNvSpPr>
          <p:nvPr>
            <p:ph type="ctrTitle"/>
          </p:nvPr>
        </p:nvSpPr>
        <p:spPr>
          <a:xfrm>
            <a:off x="1524000" y="1447800"/>
            <a:ext cx="6934200" cy="860425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Lecture 6: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Counting triangles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Dynamic graphs &amp; sampling</a:t>
            </a:r>
            <a:endParaRPr lang="en-US" altLang="en-US" sz="3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61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Triangle Counting: Algorithm 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8229600" cy="52578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Let’s consider an even simpler algorithm:</a:t>
                </a:r>
              </a:p>
              <a:p>
                <a:pPr lvl="1"/>
                <a:r>
                  <a:rPr lang="en-US" dirty="0" smtClean="0"/>
                  <a:t>Pick a few 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of 3 nodes</a:t>
                </a:r>
                <a:r>
                  <a:rPr lang="en-US" dirty="0"/>
                  <a:t> </a:t>
                </a:r>
                <a:r>
                  <a:rPr lang="en-US" dirty="0" smtClean="0"/>
                  <a:t>(at start)</a:t>
                </a:r>
              </a:p>
              <a:p>
                <a:pPr lvl="1"/>
                <a:r>
                  <a:rPr lang="en-US" dirty="0" smtClean="0"/>
                  <a:t>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 smtClean="0"/>
                  <a:t>,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while stream goes by</a:t>
                </a:r>
              </a:p>
              <a:p>
                <a:pPr lvl="1"/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 smtClean="0"/>
                  <a:t> be the number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s.t.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Estimate: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We can see: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Chebyshev: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𝑀𝑇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rad>
                      </m:e>
                    </m:d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8229600" cy="5257800"/>
              </a:xfrm>
              <a:blipFill rotWithShape="0">
                <a:blip r:embed="rId2"/>
                <a:stretch>
                  <a:fillRect l="-1481" t="-2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199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Triangle Counting: Algorithm 2+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|≤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𝑀𝑇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rad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Need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b="0" dirty="0" smtClean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Better?</a:t>
                </a:r>
              </a:p>
              <a:p>
                <a:pPr lvl="1"/>
                <a:r>
                  <a:rPr lang="en-US" dirty="0" smtClean="0"/>
                  <a:t>Sample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b="0" dirty="0" smtClean="0"/>
              </a:p>
              <a:p>
                <a:pPr marL="457200" lvl="1" indent="0">
                  <a:buNone/>
                </a:pPr>
                <a:r>
                  <a:rPr lang="en-US" dirty="0" smtClean="0"/>
                  <a:t>	from set of smaller size</a:t>
                </a:r>
              </a:p>
              <a:p>
                <a:pPr marL="457200" lvl="1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 smtClean="0"/>
                  <a:t>!</a:t>
                </a:r>
              </a:p>
              <a:p>
                <a:pPr lvl="1"/>
                <a:r>
                  <a:rPr lang="en-US" dirty="0" smtClean="0"/>
                  <a:t>for which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Then obtain:</a:t>
                </a:r>
              </a:p>
              <a:p>
                <a:pPr lvl="1"/>
                <a:r>
                  <a:rPr lang="en-US" b="0" dirty="0" smtClean="0"/>
                  <a:t>Chebyshev: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rad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Need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(1)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since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B8A6E-9A63-4AB4-B72E-D8CEB122DAD3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8" name="Freeform 7"/>
          <p:cNvSpPr/>
          <p:nvPr/>
        </p:nvSpPr>
        <p:spPr>
          <a:xfrm>
            <a:off x="4405666" y="1295400"/>
            <a:ext cx="4509734" cy="2667000"/>
          </a:xfrm>
          <a:custGeom>
            <a:avLst/>
            <a:gdLst>
              <a:gd name="connsiteX0" fmla="*/ 1348966 w 3976334"/>
              <a:gd name="connsiteY0" fmla="*/ 398353 h 2525917"/>
              <a:gd name="connsiteX1" fmla="*/ 1348966 w 3976334"/>
              <a:gd name="connsiteY1" fmla="*/ 398353 h 2525917"/>
              <a:gd name="connsiteX2" fmla="*/ 896293 w 3976334"/>
              <a:gd name="connsiteY2" fmla="*/ 488888 h 2525917"/>
              <a:gd name="connsiteX3" fmla="*/ 688063 w 3976334"/>
              <a:gd name="connsiteY3" fmla="*/ 497941 h 2525917"/>
              <a:gd name="connsiteX4" fmla="*/ 516047 w 3976334"/>
              <a:gd name="connsiteY4" fmla="*/ 506994 h 2525917"/>
              <a:gd name="connsiteX5" fmla="*/ 389299 w 3976334"/>
              <a:gd name="connsiteY5" fmla="*/ 534155 h 2525917"/>
              <a:gd name="connsiteX6" fmla="*/ 280657 w 3976334"/>
              <a:gd name="connsiteY6" fmla="*/ 543208 h 2525917"/>
              <a:gd name="connsiteX7" fmla="*/ 153909 w 3976334"/>
              <a:gd name="connsiteY7" fmla="*/ 588476 h 2525917"/>
              <a:gd name="connsiteX8" fmla="*/ 99588 w 3976334"/>
              <a:gd name="connsiteY8" fmla="*/ 642796 h 2525917"/>
              <a:gd name="connsiteX9" fmla="*/ 63374 w 3976334"/>
              <a:gd name="connsiteY9" fmla="*/ 679010 h 2525917"/>
              <a:gd name="connsiteX10" fmla="*/ 45267 w 3976334"/>
              <a:gd name="connsiteY10" fmla="*/ 706171 h 2525917"/>
              <a:gd name="connsiteX11" fmla="*/ 36214 w 3976334"/>
              <a:gd name="connsiteY11" fmla="*/ 805759 h 2525917"/>
              <a:gd name="connsiteX12" fmla="*/ 18107 w 3976334"/>
              <a:gd name="connsiteY12" fmla="*/ 841973 h 2525917"/>
              <a:gd name="connsiteX13" fmla="*/ 9053 w 3976334"/>
              <a:gd name="connsiteY13" fmla="*/ 887240 h 2525917"/>
              <a:gd name="connsiteX14" fmla="*/ 0 w 3976334"/>
              <a:gd name="connsiteY14" fmla="*/ 914400 h 2525917"/>
              <a:gd name="connsiteX15" fmla="*/ 9053 w 3976334"/>
              <a:gd name="connsiteY15" fmla="*/ 1140737 h 2525917"/>
              <a:gd name="connsiteX16" fmla="*/ 18107 w 3976334"/>
              <a:gd name="connsiteY16" fmla="*/ 1176951 h 2525917"/>
              <a:gd name="connsiteX17" fmla="*/ 63374 w 3976334"/>
              <a:gd name="connsiteY17" fmla="*/ 1249379 h 2525917"/>
              <a:gd name="connsiteX18" fmla="*/ 117695 w 3976334"/>
              <a:gd name="connsiteY18" fmla="*/ 1339913 h 2525917"/>
              <a:gd name="connsiteX19" fmla="*/ 135802 w 3976334"/>
              <a:gd name="connsiteY19" fmla="*/ 1376127 h 2525917"/>
              <a:gd name="connsiteX20" fmla="*/ 172016 w 3976334"/>
              <a:gd name="connsiteY20" fmla="*/ 1421394 h 2525917"/>
              <a:gd name="connsiteX21" fmla="*/ 199176 w 3976334"/>
              <a:gd name="connsiteY21" fmla="*/ 1466662 h 2525917"/>
              <a:gd name="connsiteX22" fmla="*/ 316871 w 3976334"/>
              <a:gd name="connsiteY22" fmla="*/ 1566250 h 2525917"/>
              <a:gd name="connsiteX23" fmla="*/ 362138 w 3976334"/>
              <a:gd name="connsiteY23" fmla="*/ 1602464 h 2525917"/>
              <a:gd name="connsiteX24" fmla="*/ 398352 w 3976334"/>
              <a:gd name="connsiteY24" fmla="*/ 1647731 h 2525917"/>
              <a:gd name="connsiteX25" fmla="*/ 470780 w 3976334"/>
              <a:gd name="connsiteY25" fmla="*/ 1692998 h 2525917"/>
              <a:gd name="connsiteX26" fmla="*/ 579422 w 3976334"/>
              <a:gd name="connsiteY26" fmla="*/ 1783533 h 2525917"/>
              <a:gd name="connsiteX27" fmla="*/ 633742 w 3976334"/>
              <a:gd name="connsiteY27" fmla="*/ 1828800 h 2525917"/>
              <a:gd name="connsiteX28" fmla="*/ 697117 w 3976334"/>
              <a:gd name="connsiteY28" fmla="*/ 1846907 h 2525917"/>
              <a:gd name="connsiteX29" fmla="*/ 860079 w 3976334"/>
              <a:gd name="connsiteY29" fmla="*/ 1973656 h 2525917"/>
              <a:gd name="connsiteX30" fmla="*/ 995881 w 3976334"/>
              <a:gd name="connsiteY30" fmla="*/ 2055137 h 2525917"/>
              <a:gd name="connsiteX31" fmla="*/ 1113576 w 3976334"/>
              <a:gd name="connsiteY31" fmla="*/ 2109458 h 2525917"/>
              <a:gd name="connsiteX32" fmla="*/ 1394233 w 3976334"/>
              <a:gd name="connsiteY32" fmla="*/ 2245260 h 2525917"/>
              <a:gd name="connsiteX33" fmla="*/ 1484768 w 3976334"/>
              <a:gd name="connsiteY33" fmla="*/ 2281474 h 2525917"/>
              <a:gd name="connsiteX34" fmla="*/ 1674891 w 3976334"/>
              <a:gd name="connsiteY34" fmla="*/ 2326741 h 2525917"/>
              <a:gd name="connsiteX35" fmla="*/ 1756372 w 3976334"/>
              <a:gd name="connsiteY35" fmla="*/ 2362955 h 2525917"/>
              <a:gd name="connsiteX36" fmla="*/ 2000816 w 3976334"/>
              <a:gd name="connsiteY36" fmla="*/ 2417276 h 2525917"/>
              <a:gd name="connsiteX37" fmla="*/ 2181885 w 3976334"/>
              <a:gd name="connsiteY37" fmla="*/ 2453489 h 2525917"/>
              <a:gd name="connsiteX38" fmla="*/ 2281473 w 3976334"/>
              <a:gd name="connsiteY38" fmla="*/ 2471596 h 2525917"/>
              <a:gd name="connsiteX39" fmla="*/ 2716039 w 3976334"/>
              <a:gd name="connsiteY39" fmla="*/ 2525917 h 2525917"/>
              <a:gd name="connsiteX40" fmla="*/ 2897109 w 3976334"/>
              <a:gd name="connsiteY40" fmla="*/ 2507810 h 2525917"/>
              <a:gd name="connsiteX41" fmla="*/ 2915216 w 3976334"/>
              <a:gd name="connsiteY41" fmla="*/ 2480650 h 2525917"/>
              <a:gd name="connsiteX42" fmla="*/ 3005750 w 3976334"/>
              <a:gd name="connsiteY42" fmla="*/ 2399169 h 2525917"/>
              <a:gd name="connsiteX43" fmla="*/ 3051018 w 3976334"/>
              <a:gd name="connsiteY43" fmla="*/ 2390115 h 2525917"/>
              <a:gd name="connsiteX44" fmla="*/ 3087232 w 3976334"/>
              <a:gd name="connsiteY44" fmla="*/ 2353901 h 2525917"/>
              <a:gd name="connsiteX45" fmla="*/ 3213980 w 3976334"/>
              <a:gd name="connsiteY45" fmla="*/ 2317688 h 2525917"/>
              <a:gd name="connsiteX46" fmla="*/ 3349782 w 3976334"/>
              <a:gd name="connsiteY46" fmla="*/ 2281474 h 2525917"/>
              <a:gd name="connsiteX47" fmla="*/ 3458424 w 3976334"/>
              <a:gd name="connsiteY47" fmla="*/ 2227153 h 2525917"/>
              <a:gd name="connsiteX48" fmla="*/ 3503691 w 3976334"/>
              <a:gd name="connsiteY48" fmla="*/ 2209046 h 2525917"/>
              <a:gd name="connsiteX49" fmla="*/ 3666653 w 3976334"/>
              <a:gd name="connsiteY49" fmla="*/ 2091351 h 2525917"/>
              <a:gd name="connsiteX50" fmla="*/ 3693814 w 3976334"/>
              <a:gd name="connsiteY50" fmla="*/ 2064190 h 2525917"/>
              <a:gd name="connsiteX51" fmla="*/ 3730028 w 3976334"/>
              <a:gd name="connsiteY51" fmla="*/ 2037030 h 2525917"/>
              <a:gd name="connsiteX52" fmla="*/ 3820562 w 3976334"/>
              <a:gd name="connsiteY52" fmla="*/ 1937442 h 2525917"/>
              <a:gd name="connsiteX53" fmla="*/ 3856776 w 3976334"/>
              <a:gd name="connsiteY53" fmla="*/ 1901228 h 2525917"/>
              <a:gd name="connsiteX54" fmla="*/ 3892990 w 3976334"/>
              <a:gd name="connsiteY54" fmla="*/ 1837854 h 2525917"/>
              <a:gd name="connsiteX55" fmla="*/ 3902043 w 3976334"/>
              <a:gd name="connsiteY55" fmla="*/ 1792587 h 2525917"/>
              <a:gd name="connsiteX56" fmla="*/ 3929204 w 3976334"/>
              <a:gd name="connsiteY56" fmla="*/ 1729212 h 2525917"/>
              <a:gd name="connsiteX57" fmla="*/ 3938257 w 3976334"/>
              <a:gd name="connsiteY57" fmla="*/ 1638678 h 2525917"/>
              <a:gd name="connsiteX58" fmla="*/ 3956364 w 3976334"/>
              <a:gd name="connsiteY58" fmla="*/ 1593410 h 2525917"/>
              <a:gd name="connsiteX59" fmla="*/ 3965418 w 3976334"/>
              <a:gd name="connsiteY59" fmla="*/ 1566250 h 2525917"/>
              <a:gd name="connsiteX60" fmla="*/ 3965418 w 3976334"/>
              <a:gd name="connsiteY60" fmla="*/ 1213165 h 2525917"/>
              <a:gd name="connsiteX61" fmla="*/ 3956364 w 3976334"/>
              <a:gd name="connsiteY61" fmla="*/ 1140737 h 2525917"/>
              <a:gd name="connsiteX62" fmla="*/ 3748134 w 3976334"/>
              <a:gd name="connsiteY62" fmla="*/ 434567 h 2525917"/>
              <a:gd name="connsiteX63" fmla="*/ 3730028 w 3976334"/>
              <a:gd name="connsiteY63" fmla="*/ 398353 h 2525917"/>
              <a:gd name="connsiteX64" fmla="*/ 3702867 w 3976334"/>
              <a:gd name="connsiteY64" fmla="*/ 325925 h 2525917"/>
              <a:gd name="connsiteX65" fmla="*/ 3693814 w 3976334"/>
              <a:gd name="connsiteY65" fmla="*/ 298765 h 2525917"/>
              <a:gd name="connsiteX66" fmla="*/ 3657600 w 3976334"/>
              <a:gd name="connsiteY66" fmla="*/ 235390 h 2525917"/>
              <a:gd name="connsiteX67" fmla="*/ 3458424 w 3976334"/>
              <a:gd name="connsiteY67" fmla="*/ 81482 h 2525917"/>
              <a:gd name="connsiteX68" fmla="*/ 3404103 w 3976334"/>
              <a:gd name="connsiteY68" fmla="*/ 54321 h 2525917"/>
              <a:gd name="connsiteX69" fmla="*/ 3358835 w 3976334"/>
              <a:gd name="connsiteY69" fmla="*/ 45268 h 2525917"/>
              <a:gd name="connsiteX70" fmla="*/ 3096285 w 3976334"/>
              <a:gd name="connsiteY70" fmla="*/ 9054 h 2525917"/>
              <a:gd name="connsiteX71" fmla="*/ 2743200 w 3976334"/>
              <a:gd name="connsiteY71" fmla="*/ 0 h 2525917"/>
              <a:gd name="connsiteX72" fmla="*/ 2381061 w 3976334"/>
              <a:gd name="connsiteY72" fmla="*/ 18107 h 2525917"/>
              <a:gd name="connsiteX73" fmla="*/ 2317687 w 3976334"/>
              <a:gd name="connsiteY73" fmla="*/ 36214 h 2525917"/>
              <a:gd name="connsiteX74" fmla="*/ 2245259 w 3976334"/>
              <a:gd name="connsiteY74" fmla="*/ 45268 h 2525917"/>
              <a:gd name="connsiteX75" fmla="*/ 2145671 w 3976334"/>
              <a:gd name="connsiteY75" fmla="*/ 72428 h 2525917"/>
              <a:gd name="connsiteX76" fmla="*/ 1982709 w 3976334"/>
              <a:gd name="connsiteY76" fmla="*/ 90535 h 2525917"/>
              <a:gd name="connsiteX77" fmla="*/ 1874067 w 3976334"/>
              <a:gd name="connsiteY77" fmla="*/ 117695 h 2525917"/>
              <a:gd name="connsiteX78" fmla="*/ 1837853 w 3976334"/>
              <a:gd name="connsiteY78" fmla="*/ 126749 h 2525917"/>
              <a:gd name="connsiteX79" fmla="*/ 1756372 w 3976334"/>
              <a:gd name="connsiteY79" fmla="*/ 135802 h 2525917"/>
              <a:gd name="connsiteX80" fmla="*/ 1729212 w 3976334"/>
              <a:gd name="connsiteY80" fmla="*/ 153909 h 2525917"/>
              <a:gd name="connsiteX81" fmla="*/ 1683944 w 3976334"/>
              <a:gd name="connsiteY81" fmla="*/ 162963 h 2525917"/>
              <a:gd name="connsiteX82" fmla="*/ 1611517 w 3976334"/>
              <a:gd name="connsiteY82" fmla="*/ 190123 h 2525917"/>
              <a:gd name="connsiteX83" fmla="*/ 1584356 w 3976334"/>
              <a:gd name="connsiteY83" fmla="*/ 199177 h 2525917"/>
              <a:gd name="connsiteX84" fmla="*/ 1502875 w 3976334"/>
              <a:gd name="connsiteY84" fmla="*/ 244444 h 2525917"/>
              <a:gd name="connsiteX85" fmla="*/ 1466661 w 3976334"/>
              <a:gd name="connsiteY85" fmla="*/ 271604 h 2525917"/>
              <a:gd name="connsiteX86" fmla="*/ 1448554 w 3976334"/>
              <a:gd name="connsiteY86" fmla="*/ 298765 h 2525917"/>
              <a:gd name="connsiteX87" fmla="*/ 1394233 w 3976334"/>
              <a:gd name="connsiteY87" fmla="*/ 316872 h 2525917"/>
              <a:gd name="connsiteX88" fmla="*/ 1376127 w 3976334"/>
              <a:gd name="connsiteY88" fmla="*/ 344032 h 2525917"/>
              <a:gd name="connsiteX89" fmla="*/ 1348966 w 3976334"/>
              <a:gd name="connsiteY89" fmla="*/ 353086 h 2525917"/>
              <a:gd name="connsiteX90" fmla="*/ 1348966 w 3976334"/>
              <a:gd name="connsiteY90" fmla="*/ 398353 h 2525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3976334" h="2525917">
                <a:moveTo>
                  <a:pt x="1348966" y="398353"/>
                </a:moveTo>
                <a:lnTo>
                  <a:pt x="1348966" y="398353"/>
                </a:lnTo>
                <a:cubicBezTo>
                  <a:pt x="1233441" y="424025"/>
                  <a:pt x="1019895" y="475453"/>
                  <a:pt x="896293" y="488888"/>
                </a:cubicBezTo>
                <a:cubicBezTo>
                  <a:pt x="827224" y="496395"/>
                  <a:pt x="757460" y="494637"/>
                  <a:pt x="688063" y="497941"/>
                </a:cubicBezTo>
                <a:lnTo>
                  <a:pt x="516047" y="506994"/>
                </a:lnTo>
                <a:cubicBezTo>
                  <a:pt x="473798" y="516048"/>
                  <a:pt x="432005" y="527585"/>
                  <a:pt x="389299" y="534155"/>
                </a:cubicBezTo>
                <a:cubicBezTo>
                  <a:pt x="353382" y="539681"/>
                  <a:pt x="316355" y="536408"/>
                  <a:pt x="280657" y="543208"/>
                </a:cubicBezTo>
                <a:cubicBezTo>
                  <a:pt x="249828" y="549080"/>
                  <a:pt x="188254" y="574738"/>
                  <a:pt x="153909" y="588476"/>
                </a:cubicBezTo>
                <a:lnTo>
                  <a:pt x="99588" y="642796"/>
                </a:lnTo>
                <a:cubicBezTo>
                  <a:pt x="87517" y="654867"/>
                  <a:pt x="72843" y="664806"/>
                  <a:pt x="63374" y="679010"/>
                </a:cubicBezTo>
                <a:lnTo>
                  <a:pt x="45267" y="706171"/>
                </a:lnTo>
                <a:cubicBezTo>
                  <a:pt x="42249" y="739367"/>
                  <a:pt x="42751" y="773073"/>
                  <a:pt x="36214" y="805759"/>
                </a:cubicBezTo>
                <a:cubicBezTo>
                  <a:pt x="33567" y="818993"/>
                  <a:pt x="22375" y="829169"/>
                  <a:pt x="18107" y="841973"/>
                </a:cubicBezTo>
                <a:cubicBezTo>
                  <a:pt x="13241" y="856571"/>
                  <a:pt x="12785" y="872312"/>
                  <a:pt x="9053" y="887240"/>
                </a:cubicBezTo>
                <a:cubicBezTo>
                  <a:pt x="6738" y="896498"/>
                  <a:pt x="3018" y="905347"/>
                  <a:pt x="0" y="914400"/>
                </a:cubicBezTo>
                <a:cubicBezTo>
                  <a:pt x="3018" y="989846"/>
                  <a:pt x="3858" y="1065410"/>
                  <a:pt x="9053" y="1140737"/>
                </a:cubicBezTo>
                <a:cubicBezTo>
                  <a:pt x="9909" y="1153150"/>
                  <a:pt x="13738" y="1165300"/>
                  <a:pt x="18107" y="1176951"/>
                </a:cubicBezTo>
                <a:cubicBezTo>
                  <a:pt x="34356" y="1220281"/>
                  <a:pt x="37738" y="1209501"/>
                  <a:pt x="63374" y="1249379"/>
                </a:cubicBezTo>
                <a:cubicBezTo>
                  <a:pt x="82405" y="1278983"/>
                  <a:pt x="101956" y="1308435"/>
                  <a:pt x="117695" y="1339913"/>
                </a:cubicBezTo>
                <a:cubicBezTo>
                  <a:pt x="123731" y="1351984"/>
                  <a:pt x="128316" y="1364898"/>
                  <a:pt x="135802" y="1376127"/>
                </a:cubicBezTo>
                <a:cubicBezTo>
                  <a:pt x="146521" y="1392205"/>
                  <a:pt x="160935" y="1405564"/>
                  <a:pt x="172016" y="1421394"/>
                </a:cubicBezTo>
                <a:cubicBezTo>
                  <a:pt x="182107" y="1435810"/>
                  <a:pt x="188033" y="1453043"/>
                  <a:pt x="199176" y="1466662"/>
                </a:cubicBezTo>
                <a:cubicBezTo>
                  <a:pt x="243934" y="1521367"/>
                  <a:pt x="260964" y="1524320"/>
                  <a:pt x="316871" y="1566250"/>
                </a:cubicBezTo>
                <a:cubicBezTo>
                  <a:pt x="332330" y="1577844"/>
                  <a:pt x="348474" y="1588800"/>
                  <a:pt x="362138" y="1602464"/>
                </a:cubicBezTo>
                <a:cubicBezTo>
                  <a:pt x="375802" y="1616128"/>
                  <a:pt x="383507" y="1635361"/>
                  <a:pt x="398352" y="1647731"/>
                </a:cubicBezTo>
                <a:cubicBezTo>
                  <a:pt x="420223" y="1665957"/>
                  <a:pt x="448004" y="1675916"/>
                  <a:pt x="470780" y="1692998"/>
                </a:cubicBezTo>
                <a:cubicBezTo>
                  <a:pt x="508492" y="1721282"/>
                  <a:pt x="543208" y="1753355"/>
                  <a:pt x="579422" y="1783533"/>
                </a:cubicBezTo>
                <a:cubicBezTo>
                  <a:pt x="597529" y="1798622"/>
                  <a:pt x="611079" y="1822325"/>
                  <a:pt x="633742" y="1828800"/>
                </a:cubicBezTo>
                <a:lnTo>
                  <a:pt x="697117" y="1846907"/>
                </a:lnTo>
                <a:cubicBezTo>
                  <a:pt x="750695" y="1892832"/>
                  <a:pt x="798418" y="1936660"/>
                  <a:pt x="860079" y="1973656"/>
                </a:cubicBezTo>
                <a:lnTo>
                  <a:pt x="995881" y="2055137"/>
                </a:lnTo>
                <a:cubicBezTo>
                  <a:pt x="1078854" y="2106501"/>
                  <a:pt x="1018806" y="2082381"/>
                  <a:pt x="1113576" y="2109458"/>
                </a:cubicBezTo>
                <a:cubicBezTo>
                  <a:pt x="1219470" y="2188877"/>
                  <a:pt x="1145770" y="2137816"/>
                  <a:pt x="1394233" y="2245260"/>
                </a:cubicBezTo>
                <a:cubicBezTo>
                  <a:pt x="1424066" y="2258161"/>
                  <a:pt x="1453774" y="2271686"/>
                  <a:pt x="1484768" y="2281474"/>
                </a:cubicBezTo>
                <a:cubicBezTo>
                  <a:pt x="1751399" y="2365674"/>
                  <a:pt x="1339740" y="2215025"/>
                  <a:pt x="1674891" y="2326741"/>
                </a:cubicBezTo>
                <a:cubicBezTo>
                  <a:pt x="1703088" y="2336140"/>
                  <a:pt x="1727734" y="2355000"/>
                  <a:pt x="1756372" y="2362955"/>
                </a:cubicBezTo>
                <a:cubicBezTo>
                  <a:pt x="1836796" y="2385295"/>
                  <a:pt x="1919174" y="2399906"/>
                  <a:pt x="2000816" y="2417276"/>
                </a:cubicBezTo>
                <a:cubicBezTo>
                  <a:pt x="2061020" y="2430085"/>
                  <a:pt x="2121455" y="2441793"/>
                  <a:pt x="2181885" y="2453489"/>
                </a:cubicBezTo>
                <a:cubicBezTo>
                  <a:pt x="2215011" y="2459900"/>
                  <a:pt x="2247832" y="2469008"/>
                  <a:pt x="2281473" y="2471596"/>
                </a:cubicBezTo>
                <a:cubicBezTo>
                  <a:pt x="2505550" y="2488834"/>
                  <a:pt x="2360216" y="2475085"/>
                  <a:pt x="2716039" y="2525917"/>
                </a:cubicBezTo>
                <a:cubicBezTo>
                  <a:pt x="2776396" y="2519881"/>
                  <a:pt x="2837960" y="2521253"/>
                  <a:pt x="2897109" y="2507810"/>
                </a:cubicBezTo>
                <a:cubicBezTo>
                  <a:pt x="2907719" y="2505399"/>
                  <a:pt x="2907937" y="2488738"/>
                  <a:pt x="2915216" y="2480650"/>
                </a:cubicBezTo>
                <a:cubicBezTo>
                  <a:pt x="2918966" y="2476484"/>
                  <a:pt x="2978251" y="2409481"/>
                  <a:pt x="3005750" y="2399169"/>
                </a:cubicBezTo>
                <a:cubicBezTo>
                  <a:pt x="3020158" y="2393766"/>
                  <a:pt x="3035929" y="2393133"/>
                  <a:pt x="3051018" y="2390115"/>
                </a:cubicBezTo>
                <a:cubicBezTo>
                  <a:pt x="3063089" y="2378044"/>
                  <a:pt x="3073028" y="2363371"/>
                  <a:pt x="3087232" y="2353901"/>
                </a:cubicBezTo>
                <a:cubicBezTo>
                  <a:pt x="3117702" y="2333587"/>
                  <a:pt x="3186193" y="2325407"/>
                  <a:pt x="3213980" y="2317688"/>
                </a:cubicBezTo>
                <a:cubicBezTo>
                  <a:pt x="3362329" y="2276480"/>
                  <a:pt x="3235513" y="2300518"/>
                  <a:pt x="3349782" y="2281474"/>
                </a:cubicBezTo>
                <a:cubicBezTo>
                  <a:pt x="3385996" y="2263367"/>
                  <a:pt x="3420831" y="2242190"/>
                  <a:pt x="3458424" y="2227153"/>
                </a:cubicBezTo>
                <a:cubicBezTo>
                  <a:pt x="3473513" y="2221117"/>
                  <a:pt x="3490079" y="2217924"/>
                  <a:pt x="3503691" y="2209046"/>
                </a:cubicBezTo>
                <a:cubicBezTo>
                  <a:pt x="3559816" y="2172442"/>
                  <a:pt x="3619272" y="2138732"/>
                  <a:pt x="3666653" y="2091351"/>
                </a:cubicBezTo>
                <a:cubicBezTo>
                  <a:pt x="3675707" y="2082297"/>
                  <a:pt x="3684093" y="2072523"/>
                  <a:pt x="3693814" y="2064190"/>
                </a:cubicBezTo>
                <a:cubicBezTo>
                  <a:pt x="3705271" y="2054370"/>
                  <a:pt x="3718750" y="2047055"/>
                  <a:pt x="3730028" y="2037030"/>
                </a:cubicBezTo>
                <a:cubicBezTo>
                  <a:pt x="3782335" y="1990535"/>
                  <a:pt x="3772267" y="1991104"/>
                  <a:pt x="3820562" y="1937442"/>
                </a:cubicBezTo>
                <a:cubicBezTo>
                  <a:pt x="3831982" y="1924753"/>
                  <a:pt x="3846735" y="1915034"/>
                  <a:pt x="3856776" y="1901228"/>
                </a:cubicBezTo>
                <a:cubicBezTo>
                  <a:pt x="3871087" y="1881551"/>
                  <a:pt x="3880919" y="1858979"/>
                  <a:pt x="3892990" y="1837854"/>
                </a:cubicBezTo>
                <a:cubicBezTo>
                  <a:pt x="3896008" y="1822765"/>
                  <a:pt x="3897177" y="1807185"/>
                  <a:pt x="3902043" y="1792587"/>
                </a:cubicBezTo>
                <a:cubicBezTo>
                  <a:pt x="3909311" y="1770783"/>
                  <a:pt x="3923940" y="1751584"/>
                  <a:pt x="3929204" y="1729212"/>
                </a:cubicBezTo>
                <a:cubicBezTo>
                  <a:pt x="3936150" y="1699690"/>
                  <a:pt x="3932309" y="1668418"/>
                  <a:pt x="3938257" y="1638678"/>
                </a:cubicBezTo>
                <a:cubicBezTo>
                  <a:pt x="3941444" y="1622742"/>
                  <a:pt x="3950658" y="1608627"/>
                  <a:pt x="3956364" y="1593410"/>
                </a:cubicBezTo>
                <a:cubicBezTo>
                  <a:pt x="3959715" y="1584475"/>
                  <a:pt x="3962400" y="1575303"/>
                  <a:pt x="3965418" y="1566250"/>
                </a:cubicBezTo>
                <a:cubicBezTo>
                  <a:pt x="3980733" y="1397775"/>
                  <a:pt x="3979193" y="1461115"/>
                  <a:pt x="3965418" y="1213165"/>
                </a:cubicBezTo>
                <a:cubicBezTo>
                  <a:pt x="3964068" y="1188872"/>
                  <a:pt x="3962904" y="1164172"/>
                  <a:pt x="3956364" y="1140737"/>
                </a:cubicBezTo>
                <a:cubicBezTo>
                  <a:pt x="3890398" y="904359"/>
                  <a:pt x="3857880" y="654071"/>
                  <a:pt x="3748134" y="434567"/>
                </a:cubicBezTo>
                <a:cubicBezTo>
                  <a:pt x="3742099" y="422496"/>
                  <a:pt x="3735219" y="410811"/>
                  <a:pt x="3730028" y="398353"/>
                </a:cubicBezTo>
                <a:cubicBezTo>
                  <a:pt x="3720111" y="374552"/>
                  <a:pt x="3711679" y="350157"/>
                  <a:pt x="3702867" y="325925"/>
                </a:cubicBezTo>
                <a:cubicBezTo>
                  <a:pt x="3699606" y="316957"/>
                  <a:pt x="3698082" y="307301"/>
                  <a:pt x="3693814" y="298765"/>
                </a:cubicBezTo>
                <a:cubicBezTo>
                  <a:pt x="3682933" y="277003"/>
                  <a:pt x="3672198" y="254855"/>
                  <a:pt x="3657600" y="235390"/>
                </a:cubicBezTo>
                <a:cubicBezTo>
                  <a:pt x="3589165" y="144143"/>
                  <a:pt x="3568087" y="136314"/>
                  <a:pt x="3458424" y="81482"/>
                </a:cubicBezTo>
                <a:cubicBezTo>
                  <a:pt x="3440317" y="72428"/>
                  <a:pt x="3423128" y="61239"/>
                  <a:pt x="3404103" y="54321"/>
                </a:cubicBezTo>
                <a:cubicBezTo>
                  <a:pt x="3389641" y="49062"/>
                  <a:pt x="3373996" y="47905"/>
                  <a:pt x="3358835" y="45268"/>
                </a:cubicBezTo>
                <a:cubicBezTo>
                  <a:pt x="3270572" y="29918"/>
                  <a:pt x="3185602" y="12627"/>
                  <a:pt x="3096285" y="9054"/>
                </a:cubicBezTo>
                <a:cubicBezTo>
                  <a:pt x="2978645" y="4348"/>
                  <a:pt x="2860895" y="3018"/>
                  <a:pt x="2743200" y="0"/>
                </a:cubicBezTo>
                <a:cubicBezTo>
                  <a:pt x="2622487" y="6036"/>
                  <a:pt x="2501489" y="7858"/>
                  <a:pt x="2381061" y="18107"/>
                </a:cubicBezTo>
                <a:cubicBezTo>
                  <a:pt x="2359170" y="19970"/>
                  <a:pt x="2339230" y="31905"/>
                  <a:pt x="2317687" y="36214"/>
                </a:cubicBezTo>
                <a:cubicBezTo>
                  <a:pt x="2293829" y="40986"/>
                  <a:pt x="2269259" y="41268"/>
                  <a:pt x="2245259" y="45268"/>
                </a:cubicBezTo>
                <a:cubicBezTo>
                  <a:pt x="2211319" y="50925"/>
                  <a:pt x="2179647" y="66992"/>
                  <a:pt x="2145671" y="72428"/>
                </a:cubicBezTo>
                <a:cubicBezTo>
                  <a:pt x="2091702" y="81063"/>
                  <a:pt x="1982709" y="90535"/>
                  <a:pt x="1982709" y="90535"/>
                </a:cubicBezTo>
                <a:cubicBezTo>
                  <a:pt x="1918782" y="122499"/>
                  <a:pt x="1970616" y="101603"/>
                  <a:pt x="1874067" y="117695"/>
                </a:cubicBezTo>
                <a:cubicBezTo>
                  <a:pt x="1861793" y="119741"/>
                  <a:pt x="1850151" y="124857"/>
                  <a:pt x="1837853" y="126749"/>
                </a:cubicBezTo>
                <a:cubicBezTo>
                  <a:pt x="1810843" y="130904"/>
                  <a:pt x="1783532" y="132784"/>
                  <a:pt x="1756372" y="135802"/>
                </a:cubicBezTo>
                <a:cubicBezTo>
                  <a:pt x="1747319" y="141838"/>
                  <a:pt x="1739400" y="150088"/>
                  <a:pt x="1729212" y="153909"/>
                </a:cubicBezTo>
                <a:cubicBezTo>
                  <a:pt x="1714804" y="159312"/>
                  <a:pt x="1698873" y="159231"/>
                  <a:pt x="1683944" y="162963"/>
                </a:cubicBezTo>
                <a:cubicBezTo>
                  <a:pt x="1663390" y="168102"/>
                  <a:pt x="1628140" y="183889"/>
                  <a:pt x="1611517" y="190123"/>
                </a:cubicBezTo>
                <a:cubicBezTo>
                  <a:pt x="1602581" y="193474"/>
                  <a:pt x="1592698" y="194542"/>
                  <a:pt x="1584356" y="199177"/>
                </a:cubicBezTo>
                <a:cubicBezTo>
                  <a:pt x="1490962" y="251062"/>
                  <a:pt x="1564333" y="223957"/>
                  <a:pt x="1502875" y="244444"/>
                </a:cubicBezTo>
                <a:cubicBezTo>
                  <a:pt x="1490804" y="253497"/>
                  <a:pt x="1477331" y="260934"/>
                  <a:pt x="1466661" y="271604"/>
                </a:cubicBezTo>
                <a:cubicBezTo>
                  <a:pt x="1458967" y="279298"/>
                  <a:pt x="1457781" y="292998"/>
                  <a:pt x="1448554" y="298765"/>
                </a:cubicBezTo>
                <a:cubicBezTo>
                  <a:pt x="1432369" y="308881"/>
                  <a:pt x="1394233" y="316872"/>
                  <a:pt x="1394233" y="316872"/>
                </a:cubicBezTo>
                <a:cubicBezTo>
                  <a:pt x="1388198" y="325925"/>
                  <a:pt x="1384623" y="337235"/>
                  <a:pt x="1376127" y="344032"/>
                </a:cubicBezTo>
                <a:cubicBezTo>
                  <a:pt x="1368675" y="349994"/>
                  <a:pt x="1357502" y="348818"/>
                  <a:pt x="1348966" y="353086"/>
                </a:cubicBezTo>
                <a:cubicBezTo>
                  <a:pt x="1345149" y="354995"/>
                  <a:pt x="1348966" y="390809"/>
                  <a:pt x="1348966" y="398353"/>
                </a:cubicBez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5791200" y="1969883"/>
            <a:ext cx="2571939" cy="1348967"/>
          </a:xfrm>
          <a:custGeom>
            <a:avLst/>
            <a:gdLst>
              <a:gd name="connsiteX0" fmla="*/ 181069 w 2498757"/>
              <a:gd name="connsiteY0" fmla="*/ 144856 h 1348967"/>
              <a:gd name="connsiteX1" fmla="*/ 181069 w 2498757"/>
              <a:gd name="connsiteY1" fmla="*/ 144856 h 1348967"/>
              <a:gd name="connsiteX2" fmla="*/ 108642 w 2498757"/>
              <a:gd name="connsiteY2" fmla="*/ 271604 h 1348967"/>
              <a:gd name="connsiteX3" fmla="*/ 72428 w 2498757"/>
              <a:gd name="connsiteY3" fmla="*/ 307818 h 1348967"/>
              <a:gd name="connsiteX4" fmla="*/ 36214 w 2498757"/>
              <a:gd name="connsiteY4" fmla="*/ 371192 h 1348967"/>
              <a:gd name="connsiteX5" fmla="*/ 0 w 2498757"/>
              <a:gd name="connsiteY5" fmla="*/ 525101 h 1348967"/>
              <a:gd name="connsiteX6" fmla="*/ 18107 w 2498757"/>
              <a:gd name="connsiteY6" fmla="*/ 787652 h 1348967"/>
              <a:gd name="connsiteX7" fmla="*/ 72428 w 2498757"/>
              <a:gd name="connsiteY7" fmla="*/ 841972 h 1348967"/>
              <a:gd name="connsiteX8" fmla="*/ 99588 w 2498757"/>
              <a:gd name="connsiteY8" fmla="*/ 878186 h 1348967"/>
              <a:gd name="connsiteX9" fmla="*/ 126749 w 2498757"/>
              <a:gd name="connsiteY9" fmla="*/ 896293 h 1348967"/>
              <a:gd name="connsiteX10" fmla="*/ 172016 w 2498757"/>
              <a:gd name="connsiteY10" fmla="*/ 941561 h 1348967"/>
              <a:gd name="connsiteX11" fmla="*/ 280658 w 2498757"/>
              <a:gd name="connsiteY11" fmla="*/ 1023042 h 1348967"/>
              <a:gd name="connsiteX12" fmla="*/ 334978 w 2498757"/>
              <a:gd name="connsiteY12" fmla="*/ 1059256 h 1348967"/>
              <a:gd name="connsiteX13" fmla="*/ 380246 w 2498757"/>
              <a:gd name="connsiteY13" fmla="*/ 1068309 h 1348967"/>
              <a:gd name="connsiteX14" fmla="*/ 479834 w 2498757"/>
              <a:gd name="connsiteY14" fmla="*/ 1095469 h 1348967"/>
              <a:gd name="connsiteX15" fmla="*/ 543208 w 2498757"/>
              <a:gd name="connsiteY15" fmla="*/ 1122630 h 1348967"/>
              <a:gd name="connsiteX16" fmla="*/ 597529 w 2498757"/>
              <a:gd name="connsiteY16" fmla="*/ 1131683 h 1348967"/>
              <a:gd name="connsiteX17" fmla="*/ 642796 w 2498757"/>
              <a:gd name="connsiteY17" fmla="*/ 1140737 h 1348967"/>
              <a:gd name="connsiteX18" fmla="*/ 697117 w 2498757"/>
              <a:gd name="connsiteY18" fmla="*/ 1158844 h 1348967"/>
              <a:gd name="connsiteX19" fmla="*/ 778598 w 2498757"/>
              <a:gd name="connsiteY19" fmla="*/ 1167897 h 1348967"/>
              <a:gd name="connsiteX20" fmla="*/ 823866 w 2498757"/>
              <a:gd name="connsiteY20" fmla="*/ 1176951 h 1348967"/>
              <a:gd name="connsiteX21" fmla="*/ 941561 w 2498757"/>
              <a:gd name="connsiteY21" fmla="*/ 1195058 h 1348967"/>
              <a:gd name="connsiteX22" fmla="*/ 1204111 w 2498757"/>
              <a:gd name="connsiteY22" fmla="*/ 1176951 h 1348967"/>
              <a:gd name="connsiteX23" fmla="*/ 1240325 w 2498757"/>
              <a:gd name="connsiteY23" fmla="*/ 1167897 h 1348967"/>
              <a:gd name="connsiteX24" fmla="*/ 1367073 w 2498757"/>
              <a:gd name="connsiteY24" fmla="*/ 1176951 h 1348967"/>
              <a:gd name="connsiteX25" fmla="*/ 1403287 w 2498757"/>
              <a:gd name="connsiteY25" fmla="*/ 1195058 h 1348967"/>
              <a:gd name="connsiteX26" fmla="*/ 1475715 w 2498757"/>
              <a:gd name="connsiteY26" fmla="*/ 1213165 h 1348967"/>
              <a:gd name="connsiteX27" fmla="*/ 1584357 w 2498757"/>
              <a:gd name="connsiteY27" fmla="*/ 1276539 h 1348967"/>
              <a:gd name="connsiteX28" fmla="*/ 1656784 w 2498757"/>
              <a:gd name="connsiteY28" fmla="*/ 1294646 h 1348967"/>
              <a:gd name="connsiteX29" fmla="*/ 1692998 w 2498757"/>
              <a:gd name="connsiteY29" fmla="*/ 1312753 h 1348967"/>
              <a:gd name="connsiteX30" fmla="*/ 1774479 w 2498757"/>
              <a:gd name="connsiteY30" fmla="*/ 1321806 h 1348967"/>
              <a:gd name="connsiteX31" fmla="*/ 1901228 w 2498757"/>
              <a:gd name="connsiteY31" fmla="*/ 1348967 h 1348967"/>
              <a:gd name="connsiteX32" fmla="*/ 2154725 w 2498757"/>
              <a:gd name="connsiteY32" fmla="*/ 1330860 h 1348967"/>
              <a:gd name="connsiteX33" fmla="*/ 2254313 w 2498757"/>
              <a:gd name="connsiteY33" fmla="*/ 1276539 h 1348967"/>
              <a:gd name="connsiteX34" fmla="*/ 2308634 w 2498757"/>
              <a:gd name="connsiteY34" fmla="*/ 1222218 h 1348967"/>
              <a:gd name="connsiteX35" fmla="*/ 2335794 w 2498757"/>
              <a:gd name="connsiteY35" fmla="*/ 1213165 h 1348967"/>
              <a:gd name="connsiteX36" fmla="*/ 2372008 w 2498757"/>
              <a:gd name="connsiteY36" fmla="*/ 1176951 h 1348967"/>
              <a:gd name="connsiteX37" fmla="*/ 2390115 w 2498757"/>
              <a:gd name="connsiteY37" fmla="*/ 1140737 h 1348967"/>
              <a:gd name="connsiteX38" fmla="*/ 2417275 w 2498757"/>
              <a:gd name="connsiteY38" fmla="*/ 1095469 h 1348967"/>
              <a:gd name="connsiteX39" fmla="*/ 2426329 w 2498757"/>
              <a:gd name="connsiteY39" fmla="*/ 1050202 h 1348967"/>
              <a:gd name="connsiteX40" fmla="*/ 2444436 w 2498757"/>
              <a:gd name="connsiteY40" fmla="*/ 1023042 h 1348967"/>
              <a:gd name="connsiteX41" fmla="*/ 2462543 w 2498757"/>
              <a:gd name="connsiteY41" fmla="*/ 968721 h 1348967"/>
              <a:gd name="connsiteX42" fmla="*/ 2471596 w 2498757"/>
              <a:gd name="connsiteY42" fmla="*/ 841972 h 1348967"/>
              <a:gd name="connsiteX43" fmla="*/ 2489703 w 2498757"/>
              <a:gd name="connsiteY43" fmla="*/ 760491 h 1348967"/>
              <a:gd name="connsiteX44" fmla="*/ 2498757 w 2498757"/>
              <a:gd name="connsiteY44" fmla="*/ 706170 h 1348967"/>
              <a:gd name="connsiteX45" fmla="*/ 2489703 w 2498757"/>
              <a:gd name="connsiteY45" fmla="*/ 552262 h 1348967"/>
              <a:gd name="connsiteX46" fmla="*/ 2462543 w 2498757"/>
              <a:gd name="connsiteY46" fmla="*/ 516048 h 1348967"/>
              <a:gd name="connsiteX47" fmla="*/ 2444436 w 2498757"/>
              <a:gd name="connsiteY47" fmla="*/ 479834 h 1348967"/>
              <a:gd name="connsiteX48" fmla="*/ 2408222 w 2498757"/>
              <a:gd name="connsiteY48" fmla="*/ 416460 h 1348967"/>
              <a:gd name="connsiteX49" fmla="*/ 2299580 w 2498757"/>
              <a:gd name="connsiteY49" fmla="*/ 307818 h 1348967"/>
              <a:gd name="connsiteX50" fmla="*/ 2236206 w 2498757"/>
              <a:gd name="connsiteY50" fmla="*/ 262551 h 1348967"/>
              <a:gd name="connsiteX51" fmla="*/ 2190939 w 2498757"/>
              <a:gd name="connsiteY51" fmla="*/ 226337 h 1348967"/>
              <a:gd name="connsiteX52" fmla="*/ 2118511 w 2498757"/>
              <a:gd name="connsiteY52" fmla="*/ 190123 h 1348967"/>
              <a:gd name="connsiteX53" fmla="*/ 2064190 w 2498757"/>
              <a:gd name="connsiteY53" fmla="*/ 144856 h 1348967"/>
              <a:gd name="connsiteX54" fmla="*/ 1901228 w 2498757"/>
              <a:gd name="connsiteY54" fmla="*/ 72428 h 1348967"/>
              <a:gd name="connsiteX55" fmla="*/ 1855961 w 2498757"/>
              <a:gd name="connsiteY55" fmla="*/ 63374 h 1348967"/>
              <a:gd name="connsiteX56" fmla="*/ 1819747 w 2498757"/>
              <a:gd name="connsiteY56" fmla="*/ 54321 h 1348967"/>
              <a:gd name="connsiteX57" fmla="*/ 1747319 w 2498757"/>
              <a:gd name="connsiteY57" fmla="*/ 27161 h 1348967"/>
              <a:gd name="connsiteX58" fmla="*/ 1358020 w 2498757"/>
              <a:gd name="connsiteY58" fmla="*/ 0 h 1348967"/>
              <a:gd name="connsiteX59" fmla="*/ 787652 w 2498757"/>
              <a:gd name="connsiteY59" fmla="*/ 27161 h 1348967"/>
              <a:gd name="connsiteX60" fmla="*/ 706170 w 2498757"/>
              <a:gd name="connsiteY60" fmla="*/ 36214 h 1348967"/>
              <a:gd name="connsiteX61" fmla="*/ 633743 w 2498757"/>
              <a:gd name="connsiteY61" fmla="*/ 63374 h 1348967"/>
              <a:gd name="connsiteX62" fmla="*/ 516048 w 2498757"/>
              <a:gd name="connsiteY62" fmla="*/ 81481 h 1348967"/>
              <a:gd name="connsiteX63" fmla="*/ 362139 w 2498757"/>
              <a:gd name="connsiteY63" fmla="*/ 117695 h 1348967"/>
              <a:gd name="connsiteX64" fmla="*/ 316871 w 2498757"/>
              <a:gd name="connsiteY64" fmla="*/ 135802 h 1348967"/>
              <a:gd name="connsiteX65" fmla="*/ 262551 w 2498757"/>
              <a:gd name="connsiteY65" fmla="*/ 153909 h 1348967"/>
              <a:gd name="connsiteX66" fmla="*/ 181069 w 2498757"/>
              <a:gd name="connsiteY66" fmla="*/ 144856 h 1348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2498757" h="1348967">
                <a:moveTo>
                  <a:pt x="181069" y="144856"/>
                </a:moveTo>
                <a:lnTo>
                  <a:pt x="181069" y="144856"/>
                </a:lnTo>
                <a:cubicBezTo>
                  <a:pt x="156927" y="187105"/>
                  <a:pt x="135634" y="231116"/>
                  <a:pt x="108642" y="271604"/>
                </a:cubicBezTo>
                <a:cubicBezTo>
                  <a:pt x="99172" y="285808"/>
                  <a:pt x="81476" y="293341"/>
                  <a:pt x="72428" y="307818"/>
                </a:cubicBezTo>
                <a:cubicBezTo>
                  <a:pt x="11634" y="405088"/>
                  <a:pt x="122216" y="285190"/>
                  <a:pt x="36214" y="371192"/>
                </a:cubicBezTo>
                <a:cubicBezTo>
                  <a:pt x="11359" y="470612"/>
                  <a:pt x="23505" y="419327"/>
                  <a:pt x="0" y="525101"/>
                </a:cubicBezTo>
                <a:cubicBezTo>
                  <a:pt x="6036" y="612618"/>
                  <a:pt x="7226" y="700605"/>
                  <a:pt x="18107" y="787652"/>
                </a:cubicBezTo>
                <a:cubicBezTo>
                  <a:pt x="21155" y="812036"/>
                  <a:pt x="60000" y="829544"/>
                  <a:pt x="72428" y="841972"/>
                </a:cubicBezTo>
                <a:cubicBezTo>
                  <a:pt x="83098" y="852642"/>
                  <a:pt x="88918" y="867516"/>
                  <a:pt x="99588" y="878186"/>
                </a:cubicBezTo>
                <a:cubicBezTo>
                  <a:pt x="107282" y="885880"/>
                  <a:pt x="118560" y="889128"/>
                  <a:pt x="126749" y="896293"/>
                </a:cubicBezTo>
                <a:cubicBezTo>
                  <a:pt x="142808" y="910345"/>
                  <a:pt x="155544" y="927995"/>
                  <a:pt x="172016" y="941561"/>
                </a:cubicBezTo>
                <a:cubicBezTo>
                  <a:pt x="206959" y="970338"/>
                  <a:pt x="242993" y="997932"/>
                  <a:pt x="280658" y="1023042"/>
                </a:cubicBezTo>
                <a:cubicBezTo>
                  <a:pt x="298765" y="1035113"/>
                  <a:pt x="315167" y="1050251"/>
                  <a:pt x="334978" y="1059256"/>
                </a:cubicBezTo>
                <a:cubicBezTo>
                  <a:pt x="348987" y="1065624"/>
                  <a:pt x="365317" y="1064577"/>
                  <a:pt x="380246" y="1068309"/>
                </a:cubicBezTo>
                <a:cubicBezTo>
                  <a:pt x="413627" y="1076654"/>
                  <a:pt x="447191" y="1084588"/>
                  <a:pt x="479834" y="1095469"/>
                </a:cubicBezTo>
                <a:cubicBezTo>
                  <a:pt x="501638" y="1102737"/>
                  <a:pt x="521241" y="1115871"/>
                  <a:pt x="543208" y="1122630"/>
                </a:cubicBezTo>
                <a:cubicBezTo>
                  <a:pt x="560753" y="1128028"/>
                  <a:pt x="579468" y="1128399"/>
                  <a:pt x="597529" y="1131683"/>
                </a:cubicBezTo>
                <a:cubicBezTo>
                  <a:pt x="612669" y="1134436"/>
                  <a:pt x="627950" y="1136688"/>
                  <a:pt x="642796" y="1140737"/>
                </a:cubicBezTo>
                <a:cubicBezTo>
                  <a:pt x="661210" y="1145759"/>
                  <a:pt x="678401" y="1155101"/>
                  <a:pt x="697117" y="1158844"/>
                </a:cubicBezTo>
                <a:cubicBezTo>
                  <a:pt x="723914" y="1164203"/>
                  <a:pt x="751545" y="1164032"/>
                  <a:pt x="778598" y="1167897"/>
                </a:cubicBezTo>
                <a:cubicBezTo>
                  <a:pt x="793832" y="1170073"/>
                  <a:pt x="808687" y="1174421"/>
                  <a:pt x="823866" y="1176951"/>
                </a:cubicBezTo>
                <a:cubicBezTo>
                  <a:pt x="863019" y="1183477"/>
                  <a:pt x="902329" y="1189022"/>
                  <a:pt x="941561" y="1195058"/>
                </a:cubicBezTo>
                <a:cubicBezTo>
                  <a:pt x="1029078" y="1189022"/>
                  <a:pt x="1116747" y="1184893"/>
                  <a:pt x="1204111" y="1176951"/>
                </a:cubicBezTo>
                <a:cubicBezTo>
                  <a:pt x="1216503" y="1175824"/>
                  <a:pt x="1227882" y="1167897"/>
                  <a:pt x="1240325" y="1167897"/>
                </a:cubicBezTo>
                <a:cubicBezTo>
                  <a:pt x="1282682" y="1167897"/>
                  <a:pt x="1324824" y="1173933"/>
                  <a:pt x="1367073" y="1176951"/>
                </a:cubicBezTo>
                <a:cubicBezTo>
                  <a:pt x="1379144" y="1182987"/>
                  <a:pt x="1390483" y="1190790"/>
                  <a:pt x="1403287" y="1195058"/>
                </a:cubicBezTo>
                <a:cubicBezTo>
                  <a:pt x="1426896" y="1202928"/>
                  <a:pt x="1453021" y="1202953"/>
                  <a:pt x="1475715" y="1213165"/>
                </a:cubicBezTo>
                <a:cubicBezTo>
                  <a:pt x="1513947" y="1230369"/>
                  <a:pt x="1543246" y="1268317"/>
                  <a:pt x="1584357" y="1276539"/>
                </a:cubicBezTo>
                <a:cubicBezTo>
                  <a:pt x="1610933" y="1281854"/>
                  <a:pt x="1632421" y="1284205"/>
                  <a:pt x="1656784" y="1294646"/>
                </a:cubicBezTo>
                <a:cubicBezTo>
                  <a:pt x="1669189" y="1299963"/>
                  <a:pt x="1679847" y="1309718"/>
                  <a:pt x="1692998" y="1312753"/>
                </a:cubicBezTo>
                <a:cubicBezTo>
                  <a:pt x="1719626" y="1318898"/>
                  <a:pt x="1747426" y="1317941"/>
                  <a:pt x="1774479" y="1321806"/>
                </a:cubicBezTo>
                <a:cubicBezTo>
                  <a:pt x="1794786" y="1324707"/>
                  <a:pt x="1899185" y="1348513"/>
                  <a:pt x="1901228" y="1348967"/>
                </a:cubicBezTo>
                <a:cubicBezTo>
                  <a:pt x="1985727" y="1342931"/>
                  <a:pt x="2070626" y="1341054"/>
                  <a:pt x="2154725" y="1330860"/>
                </a:cubicBezTo>
                <a:cubicBezTo>
                  <a:pt x="2182708" y="1327468"/>
                  <a:pt x="2236672" y="1291240"/>
                  <a:pt x="2254313" y="1276539"/>
                </a:cubicBezTo>
                <a:cubicBezTo>
                  <a:pt x="2273985" y="1260146"/>
                  <a:pt x="2284341" y="1230315"/>
                  <a:pt x="2308634" y="1222218"/>
                </a:cubicBezTo>
                <a:lnTo>
                  <a:pt x="2335794" y="1213165"/>
                </a:lnTo>
                <a:cubicBezTo>
                  <a:pt x="2347865" y="1201094"/>
                  <a:pt x="2361765" y="1190608"/>
                  <a:pt x="2372008" y="1176951"/>
                </a:cubicBezTo>
                <a:cubicBezTo>
                  <a:pt x="2380106" y="1166154"/>
                  <a:pt x="2383561" y="1152535"/>
                  <a:pt x="2390115" y="1140737"/>
                </a:cubicBezTo>
                <a:cubicBezTo>
                  <a:pt x="2398661" y="1125354"/>
                  <a:pt x="2408222" y="1110558"/>
                  <a:pt x="2417275" y="1095469"/>
                </a:cubicBezTo>
                <a:cubicBezTo>
                  <a:pt x="2420293" y="1080380"/>
                  <a:pt x="2420926" y="1064610"/>
                  <a:pt x="2426329" y="1050202"/>
                </a:cubicBezTo>
                <a:cubicBezTo>
                  <a:pt x="2430150" y="1040014"/>
                  <a:pt x="2440017" y="1032985"/>
                  <a:pt x="2444436" y="1023042"/>
                </a:cubicBezTo>
                <a:cubicBezTo>
                  <a:pt x="2452188" y="1005601"/>
                  <a:pt x="2456507" y="986828"/>
                  <a:pt x="2462543" y="968721"/>
                </a:cubicBezTo>
                <a:cubicBezTo>
                  <a:pt x="2465561" y="926471"/>
                  <a:pt x="2466118" y="883974"/>
                  <a:pt x="2471596" y="841972"/>
                </a:cubicBezTo>
                <a:cubicBezTo>
                  <a:pt x="2475195" y="814383"/>
                  <a:pt x="2484246" y="787774"/>
                  <a:pt x="2489703" y="760491"/>
                </a:cubicBezTo>
                <a:cubicBezTo>
                  <a:pt x="2493303" y="742491"/>
                  <a:pt x="2495739" y="724277"/>
                  <a:pt x="2498757" y="706170"/>
                </a:cubicBezTo>
                <a:cubicBezTo>
                  <a:pt x="2495739" y="654867"/>
                  <a:pt x="2499319" y="602746"/>
                  <a:pt x="2489703" y="552262"/>
                </a:cubicBezTo>
                <a:cubicBezTo>
                  <a:pt x="2486880" y="537439"/>
                  <a:pt x="2470540" y="528844"/>
                  <a:pt x="2462543" y="516048"/>
                </a:cubicBezTo>
                <a:cubicBezTo>
                  <a:pt x="2455390" y="504603"/>
                  <a:pt x="2450899" y="491682"/>
                  <a:pt x="2444436" y="479834"/>
                </a:cubicBezTo>
                <a:cubicBezTo>
                  <a:pt x="2432785" y="458474"/>
                  <a:pt x="2421284" y="436987"/>
                  <a:pt x="2408222" y="416460"/>
                </a:cubicBezTo>
                <a:cubicBezTo>
                  <a:pt x="2380238" y="372485"/>
                  <a:pt x="2340855" y="338774"/>
                  <a:pt x="2299580" y="307818"/>
                </a:cubicBezTo>
                <a:cubicBezTo>
                  <a:pt x="2278812" y="292242"/>
                  <a:pt x="2256974" y="278127"/>
                  <a:pt x="2236206" y="262551"/>
                </a:cubicBezTo>
                <a:cubicBezTo>
                  <a:pt x="2220747" y="250957"/>
                  <a:pt x="2207396" y="236464"/>
                  <a:pt x="2190939" y="226337"/>
                </a:cubicBezTo>
                <a:cubicBezTo>
                  <a:pt x="2167951" y="212190"/>
                  <a:pt x="2141216" y="204719"/>
                  <a:pt x="2118511" y="190123"/>
                </a:cubicBezTo>
                <a:cubicBezTo>
                  <a:pt x="2098684" y="177377"/>
                  <a:pt x="2084017" y="157602"/>
                  <a:pt x="2064190" y="144856"/>
                </a:cubicBezTo>
                <a:cubicBezTo>
                  <a:pt x="2030211" y="123012"/>
                  <a:pt x="1935520" y="83859"/>
                  <a:pt x="1901228" y="72428"/>
                </a:cubicBezTo>
                <a:cubicBezTo>
                  <a:pt x="1886630" y="67562"/>
                  <a:pt x="1870982" y="66712"/>
                  <a:pt x="1855961" y="63374"/>
                </a:cubicBezTo>
                <a:cubicBezTo>
                  <a:pt x="1843814" y="60675"/>
                  <a:pt x="1831818" y="57339"/>
                  <a:pt x="1819747" y="54321"/>
                </a:cubicBezTo>
                <a:cubicBezTo>
                  <a:pt x="1793657" y="41276"/>
                  <a:pt x="1777031" y="29690"/>
                  <a:pt x="1747319" y="27161"/>
                </a:cubicBezTo>
                <a:cubicBezTo>
                  <a:pt x="1617706" y="16130"/>
                  <a:pt x="1358020" y="0"/>
                  <a:pt x="1358020" y="0"/>
                </a:cubicBezTo>
                <a:lnTo>
                  <a:pt x="787652" y="27161"/>
                </a:lnTo>
                <a:cubicBezTo>
                  <a:pt x="760366" y="28677"/>
                  <a:pt x="732798" y="30069"/>
                  <a:pt x="706170" y="36214"/>
                </a:cubicBezTo>
                <a:cubicBezTo>
                  <a:pt x="472897" y="90046"/>
                  <a:pt x="854473" y="23241"/>
                  <a:pt x="633743" y="63374"/>
                </a:cubicBezTo>
                <a:cubicBezTo>
                  <a:pt x="594065" y="70588"/>
                  <a:pt x="555401" y="72736"/>
                  <a:pt x="516048" y="81481"/>
                </a:cubicBezTo>
                <a:cubicBezTo>
                  <a:pt x="238068" y="143255"/>
                  <a:pt x="507662" y="88592"/>
                  <a:pt x="362139" y="117695"/>
                </a:cubicBezTo>
                <a:cubicBezTo>
                  <a:pt x="347050" y="123731"/>
                  <a:pt x="332144" y="130248"/>
                  <a:pt x="316871" y="135802"/>
                </a:cubicBezTo>
                <a:cubicBezTo>
                  <a:pt x="298934" y="142325"/>
                  <a:pt x="279622" y="145373"/>
                  <a:pt x="262551" y="153909"/>
                </a:cubicBezTo>
                <a:cubicBezTo>
                  <a:pt x="223638" y="173366"/>
                  <a:pt x="194649" y="146365"/>
                  <a:pt x="181069" y="144856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6614782" y="2114739"/>
            <a:ext cx="1413378" cy="688705"/>
          </a:xfrm>
          <a:custGeom>
            <a:avLst/>
            <a:gdLst>
              <a:gd name="connsiteX0" fmla="*/ 10091 w 1413378"/>
              <a:gd name="connsiteY0" fmla="*/ 344031 h 688705"/>
              <a:gd name="connsiteX1" fmla="*/ 10091 w 1413378"/>
              <a:gd name="connsiteY1" fmla="*/ 344031 h 688705"/>
              <a:gd name="connsiteX2" fmla="*/ 10091 w 1413378"/>
              <a:gd name="connsiteY2" fmla="*/ 525101 h 688705"/>
              <a:gd name="connsiteX3" fmla="*/ 46305 w 1413378"/>
              <a:gd name="connsiteY3" fmla="*/ 570368 h 688705"/>
              <a:gd name="connsiteX4" fmla="*/ 136840 w 1413378"/>
              <a:gd name="connsiteY4" fmla="*/ 606582 h 688705"/>
              <a:gd name="connsiteX5" fmla="*/ 200214 w 1413378"/>
              <a:gd name="connsiteY5" fmla="*/ 615635 h 688705"/>
              <a:gd name="connsiteX6" fmla="*/ 680048 w 1413378"/>
              <a:gd name="connsiteY6" fmla="*/ 633742 h 688705"/>
              <a:gd name="connsiteX7" fmla="*/ 797743 w 1413378"/>
              <a:gd name="connsiteY7" fmla="*/ 642796 h 688705"/>
              <a:gd name="connsiteX8" fmla="*/ 906384 w 1413378"/>
              <a:gd name="connsiteY8" fmla="*/ 669956 h 688705"/>
              <a:gd name="connsiteX9" fmla="*/ 942598 w 1413378"/>
              <a:gd name="connsiteY9" fmla="*/ 679010 h 688705"/>
              <a:gd name="connsiteX10" fmla="*/ 1051240 w 1413378"/>
              <a:gd name="connsiteY10" fmla="*/ 688063 h 688705"/>
              <a:gd name="connsiteX11" fmla="*/ 1168935 w 1413378"/>
              <a:gd name="connsiteY11" fmla="*/ 679010 h 688705"/>
              <a:gd name="connsiteX12" fmla="*/ 1205149 w 1413378"/>
              <a:gd name="connsiteY12" fmla="*/ 615635 h 688705"/>
              <a:gd name="connsiteX13" fmla="*/ 1250416 w 1413378"/>
              <a:gd name="connsiteY13" fmla="*/ 561314 h 688705"/>
              <a:gd name="connsiteX14" fmla="*/ 1277576 w 1413378"/>
              <a:gd name="connsiteY14" fmla="*/ 506994 h 688705"/>
              <a:gd name="connsiteX15" fmla="*/ 1331897 w 1413378"/>
              <a:gd name="connsiteY15" fmla="*/ 416459 h 688705"/>
              <a:gd name="connsiteX16" fmla="*/ 1359058 w 1413378"/>
              <a:gd name="connsiteY16" fmla="*/ 380245 h 688705"/>
              <a:gd name="connsiteX17" fmla="*/ 1395271 w 1413378"/>
              <a:gd name="connsiteY17" fmla="*/ 307817 h 688705"/>
              <a:gd name="connsiteX18" fmla="*/ 1404325 w 1413378"/>
              <a:gd name="connsiteY18" fmla="*/ 262550 h 688705"/>
              <a:gd name="connsiteX19" fmla="*/ 1413378 w 1413378"/>
              <a:gd name="connsiteY19" fmla="*/ 235390 h 688705"/>
              <a:gd name="connsiteX20" fmla="*/ 1404325 w 1413378"/>
              <a:gd name="connsiteY20" fmla="*/ 144855 h 688705"/>
              <a:gd name="connsiteX21" fmla="*/ 1377165 w 1413378"/>
              <a:gd name="connsiteY21" fmla="*/ 117695 h 688705"/>
              <a:gd name="connsiteX22" fmla="*/ 1295683 w 1413378"/>
              <a:gd name="connsiteY22" fmla="*/ 72427 h 688705"/>
              <a:gd name="connsiteX23" fmla="*/ 1168935 w 1413378"/>
              <a:gd name="connsiteY23" fmla="*/ 27160 h 688705"/>
              <a:gd name="connsiteX24" fmla="*/ 1069347 w 1413378"/>
              <a:gd name="connsiteY24" fmla="*/ 0 h 688705"/>
              <a:gd name="connsiteX25" fmla="*/ 643834 w 1413378"/>
              <a:gd name="connsiteY25" fmla="*/ 9053 h 688705"/>
              <a:gd name="connsiteX26" fmla="*/ 607620 w 1413378"/>
              <a:gd name="connsiteY26" fmla="*/ 27160 h 688705"/>
              <a:gd name="connsiteX27" fmla="*/ 526139 w 1413378"/>
              <a:gd name="connsiteY27" fmla="*/ 45267 h 688705"/>
              <a:gd name="connsiteX28" fmla="*/ 498978 w 1413378"/>
              <a:gd name="connsiteY28" fmla="*/ 63374 h 688705"/>
              <a:gd name="connsiteX29" fmla="*/ 417497 w 1413378"/>
              <a:gd name="connsiteY29" fmla="*/ 81481 h 688705"/>
              <a:gd name="connsiteX30" fmla="*/ 390337 w 1413378"/>
              <a:gd name="connsiteY30" fmla="*/ 99588 h 688705"/>
              <a:gd name="connsiteX31" fmla="*/ 299802 w 1413378"/>
              <a:gd name="connsiteY31" fmla="*/ 126748 h 688705"/>
              <a:gd name="connsiteX32" fmla="*/ 236428 w 1413378"/>
              <a:gd name="connsiteY32" fmla="*/ 153909 h 688705"/>
              <a:gd name="connsiteX33" fmla="*/ 173054 w 1413378"/>
              <a:gd name="connsiteY33" fmla="*/ 190122 h 688705"/>
              <a:gd name="connsiteX34" fmla="*/ 118733 w 1413378"/>
              <a:gd name="connsiteY34" fmla="*/ 235390 h 688705"/>
              <a:gd name="connsiteX35" fmla="*/ 73466 w 1413378"/>
              <a:gd name="connsiteY35" fmla="*/ 271604 h 688705"/>
              <a:gd name="connsiteX36" fmla="*/ 64412 w 1413378"/>
              <a:gd name="connsiteY36" fmla="*/ 298764 h 688705"/>
              <a:gd name="connsiteX37" fmla="*/ 37252 w 1413378"/>
              <a:gd name="connsiteY37" fmla="*/ 307817 h 688705"/>
              <a:gd name="connsiteX38" fmla="*/ 10091 w 1413378"/>
              <a:gd name="connsiteY38" fmla="*/ 344031 h 688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413378" h="688705">
                <a:moveTo>
                  <a:pt x="10091" y="344031"/>
                </a:moveTo>
                <a:lnTo>
                  <a:pt x="10091" y="344031"/>
                </a:lnTo>
                <a:cubicBezTo>
                  <a:pt x="3399" y="404260"/>
                  <a:pt x="-8806" y="464630"/>
                  <a:pt x="10091" y="525101"/>
                </a:cubicBezTo>
                <a:cubicBezTo>
                  <a:pt x="15855" y="543545"/>
                  <a:pt x="32641" y="556704"/>
                  <a:pt x="46305" y="570368"/>
                </a:cubicBezTo>
                <a:cubicBezTo>
                  <a:pt x="81303" y="605366"/>
                  <a:pt x="86980" y="598911"/>
                  <a:pt x="136840" y="606582"/>
                </a:cubicBezTo>
                <a:cubicBezTo>
                  <a:pt x="157931" y="609827"/>
                  <a:pt x="178902" y="614569"/>
                  <a:pt x="200214" y="615635"/>
                </a:cubicBezTo>
                <a:cubicBezTo>
                  <a:pt x="360073" y="623628"/>
                  <a:pt x="520103" y="627706"/>
                  <a:pt x="680048" y="633742"/>
                </a:cubicBezTo>
                <a:cubicBezTo>
                  <a:pt x="719280" y="636760"/>
                  <a:pt x="758636" y="638451"/>
                  <a:pt x="797743" y="642796"/>
                </a:cubicBezTo>
                <a:cubicBezTo>
                  <a:pt x="832211" y="646626"/>
                  <a:pt x="874391" y="661231"/>
                  <a:pt x="906384" y="669956"/>
                </a:cubicBezTo>
                <a:cubicBezTo>
                  <a:pt x="918388" y="673230"/>
                  <a:pt x="930251" y="677467"/>
                  <a:pt x="942598" y="679010"/>
                </a:cubicBezTo>
                <a:cubicBezTo>
                  <a:pt x="978657" y="683517"/>
                  <a:pt x="1015026" y="685045"/>
                  <a:pt x="1051240" y="688063"/>
                </a:cubicBezTo>
                <a:cubicBezTo>
                  <a:pt x="1090472" y="685045"/>
                  <a:pt x="1133333" y="695764"/>
                  <a:pt x="1168935" y="679010"/>
                </a:cubicBezTo>
                <a:cubicBezTo>
                  <a:pt x="1190950" y="668650"/>
                  <a:pt x="1191300" y="635640"/>
                  <a:pt x="1205149" y="615635"/>
                </a:cubicBezTo>
                <a:cubicBezTo>
                  <a:pt x="1218565" y="596256"/>
                  <a:pt x="1235327" y="579421"/>
                  <a:pt x="1250416" y="561314"/>
                </a:cubicBezTo>
                <a:cubicBezTo>
                  <a:pt x="1264776" y="518234"/>
                  <a:pt x="1252048" y="548477"/>
                  <a:pt x="1277576" y="506994"/>
                </a:cubicBezTo>
                <a:cubicBezTo>
                  <a:pt x="1296021" y="477021"/>
                  <a:pt x="1312866" y="446063"/>
                  <a:pt x="1331897" y="416459"/>
                </a:cubicBezTo>
                <a:cubicBezTo>
                  <a:pt x="1340057" y="403766"/>
                  <a:pt x="1351730" y="393435"/>
                  <a:pt x="1359058" y="380245"/>
                </a:cubicBezTo>
                <a:cubicBezTo>
                  <a:pt x="1432910" y="247314"/>
                  <a:pt x="1333533" y="400430"/>
                  <a:pt x="1395271" y="307817"/>
                </a:cubicBezTo>
                <a:cubicBezTo>
                  <a:pt x="1398289" y="292728"/>
                  <a:pt x="1400593" y="277478"/>
                  <a:pt x="1404325" y="262550"/>
                </a:cubicBezTo>
                <a:cubicBezTo>
                  <a:pt x="1406640" y="253292"/>
                  <a:pt x="1413378" y="244933"/>
                  <a:pt x="1413378" y="235390"/>
                </a:cubicBezTo>
                <a:cubicBezTo>
                  <a:pt x="1413378" y="205061"/>
                  <a:pt x="1413244" y="173843"/>
                  <a:pt x="1404325" y="144855"/>
                </a:cubicBezTo>
                <a:cubicBezTo>
                  <a:pt x="1400560" y="132618"/>
                  <a:pt x="1386801" y="126126"/>
                  <a:pt x="1377165" y="117695"/>
                </a:cubicBezTo>
                <a:cubicBezTo>
                  <a:pt x="1303910" y="53598"/>
                  <a:pt x="1362408" y="99117"/>
                  <a:pt x="1295683" y="72427"/>
                </a:cubicBezTo>
                <a:cubicBezTo>
                  <a:pt x="1168056" y="21376"/>
                  <a:pt x="1323756" y="65865"/>
                  <a:pt x="1168935" y="27160"/>
                </a:cubicBezTo>
                <a:cubicBezTo>
                  <a:pt x="1128509" y="210"/>
                  <a:pt x="1136967" y="0"/>
                  <a:pt x="1069347" y="0"/>
                </a:cubicBezTo>
                <a:cubicBezTo>
                  <a:pt x="927477" y="0"/>
                  <a:pt x="785672" y="6035"/>
                  <a:pt x="643834" y="9053"/>
                </a:cubicBezTo>
                <a:cubicBezTo>
                  <a:pt x="631763" y="15089"/>
                  <a:pt x="620257" y="22421"/>
                  <a:pt x="607620" y="27160"/>
                </a:cubicBezTo>
                <a:cubicBezTo>
                  <a:pt x="593014" y="32637"/>
                  <a:pt x="538423" y="42810"/>
                  <a:pt x="526139" y="45267"/>
                </a:cubicBezTo>
                <a:cubicBezTo>
                  <a:pt x="517085" y="51303"/>
                  <a:pt x="508979" y="59088"/>
                  <a:pt x="498978" y="63374"/>
                </a:cubicBezTo>
                <a:cubicBezTo>
                  <a:pt x="487794" y="68167"/>
                  <a:pt x="425549" y="79871"/>
                  <a:pt x="417497" y="81481"/>
                </a:cubicBezTo>
                <a:cubicBezTo>
                  <a:pt x="408444" y="87517"/>
                  <a:pt x="400280" y="95169"/>
                  <a:pt x="390337" y="99588"/>
                </a:cubicBezTo>
                <a:cubicBezTo>
                  <a:pt x="361995" y="112184"/>
                  <a:pt x="329901" y="119224"/>
                  <a:pt x="299802" y="126748"/>
                </a:cubicBezTo>
                <a:cubicBezTo>
                  <a:pt x="200949" y="192651"/>
                  <a:pt x="353344" y="95451"/>
                  <a:pt x="236428" y="153909"/>
                </a:cubicBezTo>
                <a:cubicBezTo>
                  <a:pt x="126815" y="208715"/>
                  <a:pt x="256121" y="162434"/>
                  <a:pt x="173054" y="190122"/>
                </a:cubicBezTo>
                <a:cubicBezTo>
                  <a:pt x="128941" y="256293"/>
                  <a:pt x="187651" y="177959"/>
                  <a:pt x="118733" y="235390"/>
                </a:cubicBezTo>
                <a:cubicBezTo>
                  <a:pt x="64130" y="280892"/>
                  <a:pt x="138314" y="249986"/>
                  <a:pt x="73466" y="271604"/>
                </a:cubicBezTo>
                <a:cubicBezTo>
                  <a:pt x="70448" y="280657"/>
                  <a:pt x="71160" y="292016"/>
                  <a:pt x="64412" y="298764"/>
                </a:cubicBezTo>
                <a:cubicBezTo>
                  <a:pt x="57664" y="305512"/>
                  <a:pt x="45788" y="303549"/>
                  <a:pt x="37252" y="307817"/>
                </a:cubicBezTo>
                <a:cubicBezTo>
                  <a:pt x="33434" y="309726"/>
                  <a:pt x="14618" y="337995"/>
                  <a:pt x="10091" y="344031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7113596" y="2368236"/>
            <a:ext cx="417501" cy="226336"/>
          </a:xfrm>
          <a:custGeom>
            <a:avLst/>
            <a:gdLst>
              <a:gd name="connsiteX0" fmla="*/ 27325 w 417501"/>
              <a:gd name="connsiteY0" fmla="*/ 0 h 226336"/>
              <a:gd name="connsiteX1" fmla="*/ 27325 w 417501"/>
              <a:gd name="connsiteY1" fmla="*/ 0 h 226336"/>
              <a:gd name="connsiteX2" fmla="*/ 164 w 417501"/>
              <a:gd name="connsiteY2" fmla="*/ 81481 h 226336"/>
              <a:gd name="connsiteX3" fmla="*/ 36378 w 417501"/>
              <a:gd name="connsiteY3" fmla="*/ 117695 h 226336"/>
              <a:gd name="connsiteX4" fmla="*/ 72592 w 417501"/>
              <a:gd name="connsiteY4" fmla="*/ 135802 h 226336"/>
              <a:gd name="connsiteX5" fmla="*/ 135966 w 417501"/>
              <a:gd name="connsiteY5" fmla="*/ 172015 h 226336"/>
              <a:gd name="connsiteX6" fmla="*/ 181234 w 417501"/>
              <a:gd name="connsiteY6" fmla="*/ 199176 h 226336"/>
              <a:gd name="connsiteX7" fmla="*/ 226501 w 417501"/>
              <a:gd name="connsiteY7" fmla="*/ 208229 h 226336"/>
              <a:gd name="connsiteX8" fmla="*/ 271768 w 417501"/>
              <a:gd name="connsiteY8" fmla="*/ 226336 h 226336"/>
              <a:gd name="connsiteX9" fmla="*/ 407570 w 417501"/>
              <a:gd name="connsiteY9" fmla="*/ 208229 h 226336"/>
              <a:gd name="connsiteX10" fmla="*/ 416624 w 417501"/>
              <a:gd name="connsiteY10" fmla="*/ 162962 h 226336"/>
              <a:gd name="connsiteX11" fmla="*/ 407570 w 417501"/>
              <a:gd name="connsiteY11" fmla="*/ 81481 h 226336"/>
              <a:gd name="connsiteX12" fmla="*/ 371356 w 417501"/>
              <a:gd name="connsiteY12" fmla="*/ 36214 h 226336"/>
              <a:gd name="connsiteX13" fmla="*/ 307982 w 417501"/>
              <a:gd name="connsiteY13" fmla="*/ 9053 h 226336"/>
              <a:gd name="connsiteX14" fmla="*/ 217448 w 417501"/>
              <a:gd name="connsiteY14" fmla="*/ 0 h 226336"/>
              <a:gd name="connsiteX15" fmla="*/ 27325 w 417501"/>
              <a:gd name="connsiteY15" fmla="*/ 0 h 226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17501" h="226336">
                <a:moveTo>
                  <a:pt x="27325" y="0"/>
                </a:moveTo>
                <a:lnTo>
                  <a:pt x="27325" y="0"/>
                </a:lnTo>
                <a:cubicBezTo>
                  <a:pt x="18271" y="27160"/>
                  <a:pt x="-2032" y="52936"/>
                  <a:pt x="164" y="81481"/>
                </a:cubicBezTo>
                <a:cubicBezTo>
                  <a:pt x="1473" y="98502"/>
                  <a:pt x="22721" y="107452"/>
                  <a:pt x="36378" y="117695"/>
                </a:cubicBezTo>
                <a:cubicBezTo>
                  <a:pt x="47175" y="125793"/>
                  <a:pt x="61610" y="127958"/>
                  <a:pt x="72592" y="135802"/>
                </a:cubicBezTo>
                <a:cubicBezTo>
                  <a:pt x="130679" y="177292"/>
                  <a:pt x="65828" y="154481"/>
                  <a:pt x="135966" y="172015"/>
                </a:cubicBezTo>
                <a:cubicBezTo>
                  <a:pt x="151055" y="181069"/>
                  <a:pt x="164896" y="192641"/>
                  <a:pt x="181234" y="199176"/>
                </a:cubicBezTo>
                <a:cubicBezTo>
                  <a:pt x="195521" y="204891"/>
                  <a:pt x="211762" y="203807"/>
                  <a:pt x="226501" y="208229"/>
                </a:cubicBezTo>
                <a:cubicBezTo>
                  <a:pt x="242067" y="212899"/>
                  <a:pt x="256679" y="220300"/>
                  <a:pt x="271768" y="226336"/>
                </a:cubicBezTo>
                <a:cubicBezTo>
                  <a:pt x="317035" y="220300"/>
                  <a:pt x="365731" y="226533"/>
                  <a:pt x="407570" y="208229"/>
                </a:cubicBezTo>
                <a:cubicBezTo>
                  <a:pt x="421668" y="202061"/>
                  <a:pt x="416624" y="178350"/>
                  <a:pt x="416624" y="162962"/>
                </a:cubicBezTo>
                <a:cubicBezTo>
                  <a:pt x="416624" y="135635"/>
                  <a:pt x="412063" y="108437"/>
                  <a:pt x="407570" y="81481"/>
                </a:cubicBezTo>
                <a:cubicBezTo>
                  <a:pt x="402520" y="51182"/>
                  <a:pt x="397971" y="51422"/>
                  <a:pt x="371356" y="36214"/>
                </a:cubicBezTo>
                <a:cubicBezTo>
                  <a:pt x="358553" y="28898"/>
                  <a:pt x="325356" y="11726"/>
                  <a:pt x="307982" y="9053"/>
                </a:cubicBezTo>
                <a:cubicBezTo>
                  <a:pt x="278006" y="4441"/>
                  <a:pt x="247626" y="3018"/>
                  <a:pt x="217448" y="0"/>
                </a:cubicBezTo>
                <a:cubicBezTo>
                  <a:pt x="69580" y="9241"/>
                  <a:pt x="59012" y="0"/>
                  <a:pt x="27325" y="0"/>
                </a:cubicBezTo>
                <a:close/>
              </a:path>
            </a:pathLst>
          </a:cu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13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 in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Setting 1:</a:t>
            </a:r>
          </a:p>
          <a:p>
            <a:pPr lvl="1"/>
            <a:r>
              <a:rPr lang="en-US" dirty="0" smtClean="0"/>
              <a:t>Suppose we just have positive updates</a:t>
            </a:r>
          </a:p>
          <a:p>
            <a:pPr lvl="1"/>
            <a:r>
              <a:rPr lang="en-US" dirty="0" smtClean="0"/>
              <a:t>Not linear</a:t>
            </a:r>
          </a:p>
          <a:p>
            <a:pPr lvl="1"/>
            <a:endParaRPr lang="en-US" dirty="0"/>
          </a:p>
          <a:p>
            <a:r>
              <a:rPr lang="en-US" dirty="0" smtClean="0"/>
              <a:t>Setting 2:</a:t>
            </a:r>
          </a:p>
          <a:p>
            <a:pPr lvl="1"/>
            <a:r>
              <a:rPr lang="en-US" dirty="0" smtClean="0"/>
              <a:t>General steaming: also negative updates…</a:t>
            </a:r>
          </a:p>
          <a:p>
            <a:pPr lvl="1"/>
            <a:r>
              <a:rPr lang="en-US" dirty="0" smtClean="0"/>
              <a:t>Why? Dynamic graphs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B8A6E-9A63-4AB4-B72E-D8CEB122DAD3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352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Stream contains both insertions and deletions of edges</a:t>
            </a:r>
          </a:p>
          <a:p>
            <a:pPr lvl="1"/>
            <a:r>
              <a:rPr lang="en-US" dirty="0" smtClean="0"/>
              <a:t>Use 1: a log of updates to the graph</a:t>
            </a:r>
          </a:p>
          <a:p>
            <a:pPr lvl="2"/>
            <a:r>
              <a:rPr lang="en-US" dirty="0">
                <a:solidFill>
                  <a:srgbClr val="0070C0"/>
                </a:solidFill>
              </a:rPr>
              <a:t>[Ahn-Guha-McGregor’12]: </a:t>
            </a:r>
            <a:r>
              <a:rPr lang="en-US" dirty="0" smtClean="0">
                <a:solidFill>
                  <a:srgbClr val="0070C0"/>
                </a:solidFill>
              </a:rPr>
              <a:t>	</a:t>
            </a:r>
            <a:r>
              <a:rPr lang="en-US" dirty="0" smtClean="0"/>
              <a:t>		“</a:t>
            </a:r>
            <a:r>
              <a:rPr lang="en-US" dirty="0"/>
              <a:t>hyperlinks can be removed and tiresome friends can be </a:t>
            </a:r>
            <a:r>
              <a:rPr lang="en-US" dirty="0" smtClean="0"/>
              <a:t>de-friended”</a:t>
            </a:r>
          </a:p>
          <a:p>
            <a:pPr lvl="1"/>
            <a:r>
              <a:rPr lang="en-US" dirty="0" smtClean="0"/>
              <a:t>Use 2: graph is distributed over a number of computers</a:t>
            </a:r>
          </a:p>
          <a:p>
            <a:pPr lvl="2"/>
            <a:r>
              <a:rPr lang="en-US" dirty="0" smtClean="0"/>
              <a:t>Then want </a:t>
            </a:r>
            <a:r>
              <a:rPr lang="en-US" i="1" dirty="0" smtClean="0"/>
              <a:t>linear </a:t>
            </a:r>
            <a:r>
              <a:rPr lang="en-US" dirty="0" smtClean="0"/>
              <a:t>sketches</a:t>
            </a:r>
          </a:p>
          <a:p>
            <a:pPr lvl="2"/>
            <a:r>
              <a:rPr lang="en-US" dirty="0" smtClean="0"/>
              <a:t>Generally: dynamic streams </a:t>
            </a:r>
            <a:r>
              <a:rPr lang="en-US" dirty="0" smtClean="0">
                <a:sym typeface="Wingdings" panose="05000000000000000000" pitchFamily="2" charset="2"/>
              </a:rPr>
              <a:t> linear sketches</a:t>
            </a:r>
            <a:endParaRPr lang="en-US" dirty="0" smtClean="0"/>
          </a:p>
          <a:p>
            <a:pPr lvl="1"/>
            <a:r>
              <a:rPr lang="en-US" dirty="0" smtClean="0"/>
              <a:t>Use 3: if time-efficient, then it’s a data structure!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B8A6E-9A63-4AB4-B72E-D8CEB122DAD3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951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Revisit Problem 1: Connectivity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Can we do connectivity in dynamic graphs?</a:t>
                </a:r>
              </a:p>
              <a:p>
                <a:pPr lvl="1"/>
                <a:r>
                  <a:rPr lang="en-US" dirty="0" smtClean="0"/>
                  <a:t>Algorithm from the previous lecture?</a:t>
                </a:r>
              </a:p>
              <a:p>
                <a:pPr lvl="2"/>
                <a:r>
                  <a:rPr lang="en-US" dirty="0" smtClean="0"/>
                  <a:t>No…</a:t>
                </a:r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Theorem [AGM12]: </a:t>
                </a:r>
                <a:r>
                  <a:rPr lang="en-US" dirty="0" smtClean="0"/>
                  <a:t>can check s-t connectivity in dynamic graphs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p>
                            </m:sSup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 smtClean="0"/>
                  <a:t> space (with 90% success probability)</a:t>
                </a:r>
              </a:p>
              <a:p>
                <a:r>
                  <a:rPr lang="en-US" dirty="0" smtClean="0"/>
                  <a:t>Approach: sampling in (dynamic) graphs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B8A6E-9A63-4AB4-B72E-D8CEB122DAD3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947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Sub-Problem: dynamic sampling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Stream: general updates to a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−1,0,1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 smtClean="0"/>
                  <a:t>(will work for general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 too)</a:t>
                </a:r>
              </a:p>
              <a:p>
                <a:r>
                  <a:rPr lang="en-US" dirty="0" smtClean="0"/>
                  <a:t>Goal:</a:t>
                </a:r>
              </a:p>
              <a:p>
                <a:pPr lvl="1"/>
                <a:r>
                  <a:rPr lang="en-US" dirty="0" smtClean="0"/>
                  <a:t>Output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</m:nary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Does “standard” sampling work?</a:t>
                </a:r>
              </a:p>
              <a:p>
                <a:pPr lvl="1"/>
                <a:r>
                  <a:rPr lang="en-US" dirty="0" smtClean="0"/>
                  <a:t>No:</a:t>
                </a:r>
              </a:p>
              <a:p>
                <a:pPr lvl="2"/>
                <a:r>
                  <a:rPr lang="en-US" dirty="0" smtClean="0"/>
                  <a:t>After putting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dirty="0" smtClean="0"/>
                  <a:t> coordinates, add 1 more and delete the first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dirty="0" smtClean="0"/>
                  <a:t>…</a:t>
                </a:r>
              </a:p>
              <a:p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B8A6E-9A63-4AB4-B72E-D8CEB122DAD3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719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Sampling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Goal: output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</m:nary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≠0}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Intuition:</a:t>
                </a:r>
              </a:p>
              <a:p>
                <a:pPr lvl="1"/>
                <a:r>
                  <a:rPr lang="en-US" dirty="0" smtClean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|=10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How can we sample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 with non-zero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?</a:t>
                </a:r>
              </a:p>
              <a:p>
                <a:pPr lvl="2"/>
                <a:r>
                  <a:rPr lang="en-US" dirty="0" smtClean="0"/>
                  <a:t>Use </a:t>
                </a:r>
                <a:r>
                  <a:rPr lang="en-US" dirty="0" err="1" smtClean="0"/>
                  <a:t>CountSketch</a:t>
                </a:r>
                <a:r>
                  <a:rPr lang="en-US" dirty="0" smtClean="0"/>
                  <a:t>!</a:t>
                </a:r>
              </a:p>
              <a:p>
                <a:pPr lvl="2"/>
                <a:r>
                  <a:rPr lang="en-US" dirty="0" smtClean="0"/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dirty="0" smtClean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) is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1/10</m:t>
                    </m:r>
                  </m:oMath>
                </a14:m>
                <a:r>
                  <a:rPr lang="en-US" dirty="0" smtClean="0"/>
                  <a:t>-heavy hitter</a:t>
                </a:r>
              </a:p>
              <a:p>
                <a:pPr lvl="2"/>
                <a:r>
                  <a:rPr lang="en-US" dirty="0"/>
                  <a:t>Can recover all of them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 smtClean="0"/>
                  <a:t> space total</a:t>
                </a:r>
              </a:p>
              <a:p>
                <a:pPr lvl="1"/>
                <a:r>
                  <a:rPr lang="en-US" dirty="0" smtClean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/10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err="1" smtClean="0"/>
                  <a:t>Downsample</a:t>
                </a:r>
                <a:r>
                  <a:rPr lang="en-US" dirty="0" smtClean="0"/>
                  <a:t> first: pick a random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⊂[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, of size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≈100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Focus on substream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 smtClean="0"/>
                  <a:t> only (ignore the rest)</a:t>
                </a:r>
              </a:p>
              <a:p>
                <a:pPr lvl="2"/>
                <a:r>
                  <a:rPr lang="en-US" dirty="0" smtClean="0"/>
                  <a:t>What’s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 smtClean="0"/>
                  <a:t> ?</a:t>
                </a:r>
              </a:p>
              <a:p>
                <a:pPr lvl="3"/>
                <a:r>
                  <a:rPr lang="en-US" dirty="0" smtClean="0"/>
                  <a:t>In expectation =10</a:t>
                </a:r>
              </a:p>
              <a:p>
                <a:pPr lvl="2"/>
                <a:r>
                  <a:rPr lang="en-US" dirty="0" smtClean="0"/>
                  <a:t>Use </a:t>
                </a:r>
                <a:r>
                  <a:rPr lang="en-US" dirty="0" err="1" smtClean="0"/>
                  <a:t>CountSketch</a:t>
                </a:r>
                <a:r>
                  <a:rPr lang="en-US" dirty="0" smtClean="0"/>
                  <a:t> on the </a:t>
                </a:r>
                <a:r>
                  <a:rPr lang="en-US" dirty="0" err="1" smtClean="0"/>
                  <a:t>downsampled</a:t>
                </a:r>
                <a:r>
                  <a:rPr lang="en-US" dirty="0" smtClean="0"/>
                  <a:t> stream…</a:t>
                </a:r>
              </a:p>
              <a:p>
                <a:pPr lvl="1"/>
                <a:r>
                  <a:rPr lang="en-US" dirty="0" smtClean="0"/>
                  <a:t>In general: prepare for all levels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37" t="-927" b="-2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B8A6E-9A63-4AB4-B72E-D8CEB122DAD3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978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 3: Counting triangles</a:t>
            </a:r>
          </a:p>
          <a:p>
            <a:r>
              <a:rPr lang="en-US" dirty="0" smtClean="0"/>
              <a:t>Streaming for dynamic graphs</a:t>
            </a:r>
          </a:p>
          <a:p>
            <a:endParaRPr lang="en-US" dirty="0"/>
          </a:p>
          <a:p>
            <a:r>
              <a:rPr lang="en-US" dirty="0" smtClean="0"/>
              <a:t>Scriber?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418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Streaming for Graphs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Graph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altLang="en-US" dirty="0">
                  <a:solidFill>
                    <a:srgbClr val="A5002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dirty="0"/>
                  <a:t> vertices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en-US" dirty="0"/>
                  <a:t> edges</a:t>
                </a:r>
              </a:p>
              <a:p>
                <a:r>
                  <a:rPr lang="en-US" altLang="en-US" dirty="0" smtClean="0"/>
                  <a:t>Stream:</a:t>
                </a:r>
                <a:endParaRPr lang="en-US" altLang="en-US" dirty="0"/>
              </a:p>
              <a:p>
                <a:pPr>
                  <a:buFont typeface="Wingdings" panose="05000000000000000000" pitchFamily="2" charset="2"/>
                  <a:buNone/>
                </a:pPr>
                <a:r>
                  <a:rPr lang="en-US" altLang="en-US" dirty="0"/>
                  <a:t>	</a:t>
                </a:r>
                <a:r>
                  <a:rPr lang="en-US" altLang="en-US" dirty="0" smtClean="0"/>
                  <a:t>list </a:t>
                </a:r>
                <a:r>
                  <a:rPr lang="en-US" altLang="en-US" dirty="0"/>
                  <a:t>of edges</a:t>
                </a:r>
              </a:p>
              <a:p>
                <a:pPr>
                  <a:buFont typeface="Wingdings" panose="05000000000000000000" pitchFamily="2" charset="2"/>
                  <a:buNone/>
                </a:pPr>
                <a:r>
                  <a:rPr lang="en-US" altLang="en-US" dirty="0"/>
                  <a:t>	(e.g., on a hard drive)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6781800" y="1828800"/>
            <a:ext cx="228600" cy="2286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10"/>
          <p:cNvSpPr>
            <a:spLocks noChangeArrowheads="1"/>
          </p:cNvSpPr>
          <p:nvPr/>
        </p:nvSpPr>
        <p:spPr bwMode="auto">
          <a:xfrm>
            <a:off x="7848600" y="2514600"/>
            <a:ext cx="2286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5486400" y="2438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6934200" y="36576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13"/>
          <p:cNvSpPr>
            <a:spLocks noChangeArrowheads="1"/>
          </p:cNvSpPr>
          <p:nvPr/>
        </p:nvSpPr>
        <p:spPr bwMode="auto">
          <a:xfrm>
            <a:off x="7543800" y="990600"/>
            <a:ext cx="228600" cy="22860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 flipH="1">
            <a:off x="6934200" y="1143000"/>
            <a:ext cx="609600" cy="68580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 flipV="1">
            <a:off x="5715000" y="2057400"/>
            <a:ext cx="1143000" cy="45720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6934200" y="2057400"/>
            <a:ext cx="914400" cy="53340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7"/>
          <p:cNvSpPr>
            <a:spLocks noChangeShapeType="1"/>
          </p:cNvSpPr>
          <p:nvPr/>
        </p:nvSpPr>
        <p:spPr bwMode="auto">
          <a:xfrm>
            <a:off x="7696200" y="1219200"/>
            <a:ext cx="228600" cy="129540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8"/>
          <p:cNvSpPr>
            <a:spLocks noChangeShapeType="1"/>
          </p:cNvSpPr>
          <p:nvPr/>
        </p:nvSpPr>
        <p:spPr bwMode="auto">
          <a:xfrm flipH="1">
            <a:off x="7162800" y="2743200"/>
            <a:ext cx="762000" cy="99060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9"/>
          <p:cNvSpPr>
            <a:spLocks noChangeShapeType="1"/>
          </p:cNvSpPr>
          <p:nvPr/>
        </p:nvSpPr>
        <p:spPr bwMode="auto">
          <a:xfrm>
            <a:off x="5638800" y="2667000"/>
            <a:ext cx="1295400" cy="106680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" name="Group 40"/>
          <p:cNvGrpSpPr>
            <a:grpSpLocks/>
          </p:cNvGrpSpPr>
          <p:nvPr/>
        </p:nvGrpSpPr>
        <p:grpSpPr bwMode="auto">
          <a:xfrm>
            <a:off x="1066800" y="5410200"/>
            <a:ext cx="976313" cy="457200"/>
            <a:chOff x="1478" y="3216"/>
            <a:chExt cx="615" cy="288"/>
          </a:xfrm>
        </p:grpSpPr>
        <p:sp>
          <p:nvSpPr>
            <p:cNvPr id="17" name="Text Box 20"/>
            <p:cNvSpPr txBox="1">
              <a:spLocks noChangeArrowheads="1"/>
            </p:cNvSpPr>
            <p:nvPr/>
          </p:nvSpPr>
          <p:spPr bwMode="auto">
            <a:xfrm>
              <a:off x="1478" y="3216"/>
              <a:ext cx="61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2400" b="1"/>
                <a:t>(   ,   )</a:t>
              </a: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1632" y="3312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1824" y="3312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" name="Group 41"/>
          <p:cNvGrpSpPr>
            <a:grpSpLocks/>
          </p:cNvGrpSpPr>
          <p:nvPr/>
        </p:nvGrpSpPr>
        <p:grpSpPr bwMode="auto">
          <a:xfrm>
            <a:off x="2057400" y="5410200"/>
            <a:ext cx="976313" cy="457200"/>
            <a:chOff x="2121" y="3216"/>
            <a:chExt cx="615" cy="288"/>
          </a:xfrm>
        </p:grpSpPr>
        <p:sp>
          <p:nvSpPr>
            <p:cNvPr id="21" name="Text Box 23"/>
            <p:cNvSpPr txBox="1">
              <a:spLocks noChangeArrowheads="1"/>
            </p:cNvSpPr>
            <p:nvPr/>
          </p:nvSpPr>
          <p:spPr bwMode="auto">
            <a:xfrm>
              <a:off x="2121" y="3216"/>
              <a:ext cx="61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2400" b="1"/>
                <a:t>(   ,   )</a:t>
              </a:r>
            </a:p>
          </p:txBody>
        </p:sp>
        <p:sp>
          <p:nvSpPr>
            <p:cNvPr id="22" name="Oval 26"/>
            <p:cNvSpPr>
              <a:spLocks noChangeArrowheads="1"/>
            </p:cNvSpPr>
            <p:nvPr/>
          </p:nvSpPr>
          <p:spPr bwMode="auto">
            <a:xfrm>
              <a:off x="2256" y="3312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31"/>
            <p:cNvSpPr>
              <a:spLocks noChangeArrowheads="1"/>
            </p:cNvSpPr>
            <p:nvPr/>
          </p:nvSpPr>
          <p:spPr bwMode="auto">
            <a:xfrm>
              <a:off x="2448" y="3312"/>
              <a:ext cx="144" cy="14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" name="Group 42"/>
          <p:cNvGrpSpPr>
            <a:grpSpLocks/>
          </p:cNvGrpSpPr>
          <p:nvPr/>
        </p:nvGrpSpPr>
        <p:grpSpPr bwMode="auto">
          <a:xfrm>
            <a:off x="3001963" y="5410200"/>
            <a:ext cx="976312" cy="457200"/>
            <a:chOff x="2697" y="3216"/>
            <a:chExt cx="615" cy="288"/>
          </a:xfrm>
        </p:grpSpPr>
        <p:sp>
          <p:nvSpPr>
            <p:cNvPr id="25" name="Text Box 27"/>
            <p:cNvSpPr txBox="1">
              <a:spLocks noChangeArrowheads="1"/>
            </p:cNvSpPr>
            <p:nvPr/>
          </p:nvSpPr>
          <p:spPr bwMode="auto">
            <a:xfrm>
              <a:off x="2697" y="3216"/>
              <a:ext cx="61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2400" b="1"/>
                <a:t>(   ,   )</a:t>
              </a:r>
            </a:p>
          </p:txBody>
        </p:sp>
        <p:sp>
          <p:nvSpPr>
            <p:cNvPr id="26" name="Oval 32"/>
            <p:cNvSpPr>
              <a:spLocks noChangeArrowheads="1"/>
            </p:cNvSpPr>
            <p:nvPr/>
          </p:nvSpPr>
          <p:spPr bwMode="auto">
            <a:xfrm>
              <a:off x="2832" y="3312"/>
              <a:ext cx="144" cy="14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33"/>
            <p:cNvSpPr>
              <a:spLocks noChangeArrowheads="1"/>
            </p:cNvSpPr>
            <p:nvPr/>
          </p:nvSpPr>
          <p:spPr bwMode="auto">
            <a:xfrm>
              <a:off x="3024" y="3312"/>
              <a:ext cx="144" cy="144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" name="Group 43"/>
          <p:cNvGrpSpPr>
            <a:grpSpLocks/>
          </p:cNvGrpSpPr>
          <p:nvPr/>
        </p:nvGrpSpPr>
        <p:grpSpPr bwMode="auto">
          <a:xfrm>
            <a:off x="3978275" y="5410200"/>
            <a:ext cx="976313" cy="457200"/>
            <a:chOff x="3312" y="3216"/>
            <a:chExt cx="615" cy="288"/>
          </a:xfrm>
        </p:grpSpPr>
        <p:sp>
          <p:nvSpPr>
            <p:cNvPr id="29" name="Text Box 28"/>
            <p:cNvSpPr txBox="1">
              <a:spLocks noChangeArrowheads="1"/>
            </p:cNvSpPr>
            <p:nvPr/>
          </p:nvSpPr>
          <p:spPr bwMode="auto">
            <a:xfrm>
              <a:off x="3312" y="3216"/>
              <a:ext cx="61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2400" b="1"/>
                <a:t>(   ,   )</a:t>
              </a:r>
            </a:p>
          </p:txBody>
        </p:sp>
        <p:sp>
          <p:nvSpPr>
            <p:cNvPr id="30" name="Oval 34"/>
            <p:cNvSpPr>
              <a:spLocks noChangeArrowheads="1"/>
            </p:cNvSpPr>
            <p:nvPr/>
          </p:nvSpPr>
          <p:spPr bwMode="auto">
            <a:xfrm>
              <a:off x="3456" y="3312"/>
              <a:ext cx="144" cy="14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35"/>
            <p:cNvSpPr>
              <a:spLocks noChangeArrowheads="1"/>
            </p:cNvSpPr>
            <p:nvPr/>
          </p:nvSpPr>
          <p:spPr bwMode="auto">
            <a:xfrm>
              <a:off x="3648" y="3312"/>
              <a:ext cx="144" cy="144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" name="Group 44"/>
          <p:cNvGrpSpPr>
            <a:grpSpLocks/>
          </p:cNvGrpSpPr>
          <p:nvPr/>
        </p:nvGrpSpPr>
        <p:grpSpPr bwMode="auto">
          <a:xfrm>
            <a:off x="4983163" y="5410200"/>
            <a:ext cx="976312" cy="457200"/>
            <a:chOff x="3945" y="3216"/>
            <a:chExt cx="615" cy="288"/>
          </a:xfrm>
        </p:grpSpPr>
        <p:sp>
          <p:nvSpPr>
            <p:cNvPr id="33" name="Text Box 29"/>
            <p:cNvSpPr txBox="1">
              <a:spLocks noChangeArrowheads="1"/>
            </p:cNvSpPr>
            <p:nvPr/>
          </p:nvSpPr>
          <p:spPr bwMode="auto">
            <a:xfrm>
              <a:off x="3945" y="3216"/>
              <a:ext cx="61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2400" b="1"/>
                <a:t>(   ,   )</a:t>
              </a:r>
            </a:p>
          </p:txBody>
        </p:sp>
        <p:sp>
          <p:nvSpPr>
            <p:cNvPr id="34" name="Oval 36"/>
            <p:cNvSpPr>
              <a:spLocks noChangeArrowheads="1"/>
            </p:cNvSpPr>
            <p:nvPr/>
          </p:nvSpPr>
          <p:spPr bwMode="auto">
            <a:xfrm>
              <a:off x="4272" y="3312"/>
              <a:ext cx="144" cy="144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37"/>
            <p:cNvSpPr>
              <a:spLocks noChangeArrowheads="1"/>
            </p:cNvSpPr>
            <p:nvPr/>
          </p:nvSpPr>
          <p:spPr bwMode="auto">
            <a:xfrm>
              <a:off x="4080" y="3312"/>
              <a:ext cx="144" cy="144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" name="Group 45"/>
          <p:cNvGrpSpPr>
            <a:grpSpLocks/>
          </p:cNvGrpSpPr>
          <p:nvPr/>
        </p:nvGrpSpPr>
        <p:grpSpPr bwMode="auto">
          <a:xfrm>
            <a:off x="6049963" y="5410200"/>
            <a:ext cx="976312" cy="457200"/>
            <a:chOff x="4617" y="3216"/>
            <a:chExt cx="615" cy="288"/>
          </a:xfrm>
        </p:grpSpPr>
        <p:sp>
          <p:nvSpPr>
            <p:cNvPr id="37" name="Text Box 30"/>
            <p:cNvSpPr txBox="1">
              <a:spLocks noChangeArrowheads="1"/>
            </p:cNvSpPr>
            <p:nvPr/>
          </p:nvSpPr>
          <p:spPr bwMode="auto">
            <a:xfrm>
              <a:off x="4617" y="3216"/>
              <a:ext cx="61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2400" b="1"/>
                <a:t>(   ,   )</a:t>
              </a:r>
            </a:p>
          </p:txBody>
        </p:sp>
        <p:sp>
          <p:nvSpPr>
            <p:cNvPr id="38" name="Oval 38"/>
            <p:cNvSpPr>
              <a:spLocks noChangeArrowheads="1"/>
            </p:cNvSpPr>
            <p:nvPr/>
          </p:nvSpPr>
          <p:spPr bwMode="auto">
            <a:xfrm>
              <a:off x="4752" y="3312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Oval 39"/>
            <p:cNvSpPr>
              <a:spLocks noChangeArrowheads="1"/>
            </p:cNvSpPr>
            <p:nvPr/>
          </p:nvSpPr>
          <p:spPr bwMode="auto">
            <a:xfrm>
              <a:off x="4944" y="3312"/>
              <a:ext cx="144" cy="144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" name="Line 46"/>
          <p:cNvSpPr>
            <a:spLocks noChangeShapeType="1"/>
          </p:cNvSpPr>
          <p:nvPr/>
        </p:nvSpPr>
        <p:spPr bwMode="auto">
          <a:xfrm>
            <a:off x="914400" y="5334000"/>
            <a:ext cx="7696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47"/>
          <p:cNvSpPr>
            <a:spLocks noChangeShapeType="1"/>
          </p:cNvSpPr>
          <p:nvPr/>
        </p:nvSpPr>
        <p:spPr bwMode="auto">
          <a:xfrm>
            <a:off x="914400" y="6019800"/>
            <a:ext cx="7696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48"/>
          <p:cNvSpPr>
            <a:spLocks noChangeShapeType="1"/>
          </p:cNvSpPr>
          <p:nvPr/>
        </p:nvSpPr>
        <p:spPr bwMode="auto">
          <a:xfrm>
            <a:off x="914400" y="5334000"/>
            <a:ext cx="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71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fld id="{F6D6EE88-2905-4154-879B-48387C0840CF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Streaming for Graphs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5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 smtClean="0"/>
                  <a:t>Small (work)space:</a:t>
                </a:r>
              </a:p>
              <a:p>
                <a:pPr lvl="1"/>
                <a:r>
                  <a:rPr lang="en-US" altLang="en-US" dirty="0"/>
                  <a:t>Aim: to use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alt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dirty="0"/>
                  <a:t> </a:t>
                </a:r>
                <a:r>
                  <a:rPr lang="en-US" altLang="en-US" dirty="0" smtClean="0"/>
                  <a:t>space</a:t>
                </a:r>
              </a:p>
              <a:p>
                <a:pPr lvl="2"/>
                <a:r>
                  <a:rPr lang="en-US" altLang="en-US" dirty="0"/>
                  <a:t>o</a:t>
                </a:r>
                <a:r>
                  <a:rPr lang="en-US" altLang="en-US" dirty="0" smtClean="0"/>
                  <a:t>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dirty="0"/>
              </a:p>
              <a:p>
                <a:pPr lvl="2"/>
                <a:r>
                  <a:rPr lang="en-US" altLang="en-US" dirty="0"/>
                  <a:t>Still </a:t>
                </a:r>
                <a:r>
                  <a:rPr lang="en-US" altLang="en-US" dirty="0" smtClean="0">
                    <a:solidFill>
                      <a:schemeClr val="tx1"/>
                    </a:solidFill>
                  </a:rPr>
                  <a:t>much less than the </a:t>
                </a:r>
                <a:r>
                  <a:rPr lang="en-US" altLang="en-US" dirty="0" smtClean="0"/>
                  <a:t>size of the graph,</a:t>
                </a:r>
                <a:r>
                  <a:rPr lang="en-US" altLang="en-US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en-US" dirty="0">
                    <a:solidFill>
                      <a:schemeClr val="tx1"/>
                    </a:solidFill>
                  </a:rPr>
                  <a:t> (that could be up to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i="1" baseline="30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altLang="en-US" dirty="0">
                    <a:solidFill>
                      <a:schemeClr val="tx1"/>
                    </a:solidFill>
                  </a:rPr>
                  <a:t>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alt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dirty="0">
                    <a:solidFill>
                      <a:schemeClr val="tx1"/>
                    </a:solidFill>
                  </a:rPr>
                  <a:t> is usually </a:t>
                </a:r>
                <a:r>
                  <a:rPr lang="en-US" altLang="en-US" i="1" dirty="0"/>
                  <a:t>not</a:t>
                </a:r>
                <a:r>
                  <a:rPr lang="en-US" altLang="en-US" dirty="0"/>
                  <a:t> achievable</a:t>
                </a:r>
              </a:p>
              <a:p>
                <a:pPr lvl="1"/>
                <a:endParaRPr lang="en-US" altLang="en-US" dirty="0"/>
              </a:p>
            </p:txBody>
          </p:sp>
        </mc:Choice>
        <mc:Fallback xmlns="">
          <p:sp>
            <p:nvSpPr>
              <p:cNvPr id="235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2"/>
                <a:stretch>
                  <a:fillRect l="-1704" t="-1506" r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556" name="Text Box 4"/>
              <p:cNvSpPr txBox="1">
                <a:spLocks noChangeArrowheads="1"/>
              </p:cNvSpPr>
              <p:nvPr/>
            </p:nvSpPr>
            <p:spPr bwMode="auto">
              <a:xfrm>
                <a:off x="6019800" y="838200"/>
                <a:ext cx="2994731" cy="110799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200" dirty="0" smtClean="0"/>
                  <a:t>E.g., for web can have</a:t>
                </a:r>
              </a:p>
              <a:p>
                <a14:m>
                  <m:oMath xmlns:m="http://schemas.openxmlformats.org/officeDocument/2006/math">
                    <m:r>
                      <a:rPr lang="en-US" altLang="en-US" sz="2200" i="1" dirty="0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200" i="1" dirty="0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=1⋅</m:t>
                    </m:r>
                    <m:sSup>
                      <m:sSupPr>
                        <m:ctrlPr>
                          <a:rPr lang="en-US" altLang="en-US" sz="2200" b="0" i="1" dirty="0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200" i="1" dirty="0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en-US" sz="2200" b="0" i="1" dirty="0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altLang="en-US" sz="2200" dirty="0">
                    <a:solidFill>
                      <a:srgbClr val="A50021"/>
                    </a:solidFill>
                  </a:rPr>
                  <a:t> </a:t>
                </a:r>
                <a:r>
                  <a:rPr lang="en-US" altLang="en-US" sz="2200" dirty="0"/>
                  <a:t>nodes</a:t>
                </a:r>
              </a:p>
              <a:p>
                <a14:m>
                  <m:oMath xmlns:m="http://schemas.openxmlformats.org/officeDocument/2006/math">
                    <m:r>
                      <a:rPr lang="en-US" altLang="en-US" sz="2200" i="1" dirty="0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en-US" sz="2200" i="1" dirty="0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=100⋅</m:t>
                    </m:r>
                    <m:sSup>
                      <m:sSupPr>
                        <m:ctrlPr>
                          <a:rPr lang="en-US" altLang="en-US" sz="2200" b="0" i="1" dirty="0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200" i="1" dirty="0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en-US" sz="2200" b="0" i="1" dirty="0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altLang="en-US" sz="2200" dirty="0"/>
                  <a:t> </a:t>
                </a:r>
                <a:r>
                  <a:rPr lang="en-US" altLang="en-US" sz="2200" dirty="0" smtClean="0"/>
                  <a:t>edges</a:t>
                </a:r>
                <a:endParaRPr lang="en-US" altLang="en-US" sz="2200" dirty="0"/>
              </a:p>
            </p:txBody>
          </p:sp>
        </mc:Choice>
        <mc:Fallback xmlns="">
          <p:sp>
            <p:nvSpPr>
              <p:cNvPr id="23556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19800" y="838200"/>
                <a:ext cx="2994731" cy="1107996"/>
              </a:xfrm>
              <a:prstGeom prst="rect">
                <a:avLst/>
              </a:prstGeom>
              <a:blipFill rotWithShape="0">
                <a:blip r:embed="rId3"/>
                <a:stretch>
                  <a:fillRect l="-2434" t="-2732" r="-1623" b="-10383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7752327" y="2895600"/>
            <a:ext cx="228600" cy="2286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10"/>
          <p:cNvSpPr>
            <a:spLocks noChangeArrowheads="1"/>
          </p:cNvSpPr>
          <p:nvPr/>
        </p:nvSpPr>
        <p:spPr bwMode="auto">
          <a:xfrm>
            <a:off x="8819127" y="3581400"/>
            <a:ext cx="2286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11"/>
          <p:cNvSpPr>
            <a:spLocks noChangeArrowheads="1"/>
          </p:cNvSpPr>
          <p:nvPr/>
        </p:nvSpPr>
        <p:spPr bwMode="auto">
          <a:xfrm>
            <a:off x="6456927" y="3505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7904727" y="47244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8514327" y="2057400"/>
            <a:ext cx="228600" cy="22860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 flipH="1">
            <a:off x="7904727" y="2209800"/>
            <a:ext cx="609600" cy="68580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 flipV="1">
            <a:off x="6685527" y="3124200"/>
            <a:ext cx="1143000" cy="45720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7904727" y="3124200"/>
            <a:ext cx="914400" cy="53340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>
            <a:off x="8666727" y="2286000"/>
            <a:ext cx="228600" cy="129540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 flipH="1">
            <a:off x="8133327" y="3810000"/>
            <a:ext cx="762000" cy="99060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9"/>
          <p:cNvSpPr>
            <a:spLocks noChangeShapeType="1"/>
          </p:cNvSpPr>
          <p:nvPr/>
        </p:nvSpPr>
        <p:spPr bwMode="auto">
          <a:xfrm>
            <a:off x="6609327" y="3733800"/>
            <a:ext cx="1295400" cy="106680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" name="Group 40"/>
          <p:cNvGrpSpPr>
            <a:grpSpLocks/>
          </p:cNvGrpSpPr>
          <p:nvPr/>
        </p:nvGrpSpPr>
        <p:grpSpPr bwMode="auto">
          <a:xfrm>
            <a:off x="1066800" y="5410200"/>
            <a:ext cx="976313" cy="457200"/>
            <a:chOff x="1478" y="3216"/>
            <a:chExt cx="615" cy="288"/>
          </a:xfrm>
        </p:grpSpPr>
        <p:sp>
          <p:nvSpPr>
            <p:cNvPr id="19" name="Text Box 20"/>
            <p:cNvSpPr txBox="1">
              <a:spLocks noChangeArrowheads="1"/>
            </p:cNvSpPr>
            <p:nvPr/>
          </p:nvSpPr>
          <p:spPr bwMode="auto">
            <a:xfrm>
              <a:off x="1478" y="3216"/>
              <a:ext cx="61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2400" b="1"/>
                <a:t>(   ,   )</a:t>
              </a:r>
            </a:p>
          </p:txBody>
        </p:sp>
        <p:sp>
          <p:nvSpPr>
            <p:cNvPr id="20" name="Oval 21"/>
            <p:cNvSpPr>
              <a:spLocks noChangeArrowheads="1"/>
            </p:cNvSpPr>
            <p:nvPr/>
          </p:nvSpPr>
          <p:spPr bwMode="auto">
            <a:xfrm>
              <a:off x="1632" y="3312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22"/>
            <p:cNvSpPr>
              <a:spLocks noChangeArrowheads="1"/>
            </p:cNvSpPr>
            <p:nvPr/>
          </p:nvSpPr>
          <p:spPr bwMode="auto">
            <a:xfrm>
              <a:off x="1824" y="3312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" name="Group 41"/>
          <p:cNvGrpSpPr>
            <a:grpSpLocks/>
          </p:cNvGrpSpPr>
          <p:nvPr/>
        </p:nvGrpSpPr>
        <p:grpSpPr bwMode="auto">
          <a:xfrm>
            <a:off x="2057400" y="5410200"/>
            <a:ext cx="976313" cy="457200"/>
            <a:chOff x="2121" y="3216"/>
            <a:chExt cx="615" cy="288"/>
          </a:xfrm>
        </p:grpSpPr>
        <p:sp>
          <p:nvSpPr>
            <p:cNvPr id="23" name="Text Box 23"/>
            <p:cNvSpPr txBox="1">
              <a:spLocks noChangeArrowheads="1"/>
            </p:cNvSpPr>
            <p:nvPr/>
          </p:nvSpPr>
          <p:spPr bwMode="auto">
            <a:xfrm>
              <a:off x="2121" y="3216"/>
              <a:ext cx="61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2400" b="1"/>
                <a:t>(   ,   )</a:t>
              </a:r>
            </a:p>
          </p:txBody>
        </p:sp>
        <p:sp>
          <p:nvSpPr>
            <p:cNvPr id="24" name="Oval 26"/>
            <p:cNvSpPr>
              <a:spLocks noChangeArrowheads="1"/>
            </p:cNvSpPr>
            <p:nvPr/>
          </p:nvSpPr>
          <p:spPr bwMode="auto">
            <a:xfrm>
              <a:off x="2256" y="3312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31"/>
            <p:cNvSpPr>
              <a:spLocks noChangeArrowheads="1"/>
            </p:cNvSpPr>
            <p:nvPr/>
          </p:nvSpPr>
          <p:spPr bwMode="auto">
            <a:xfrm>
              <a:off x="2448" y="3312"/>
              <a:ext cx="144" cy="14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" name="Group 42"/>
          <p:cNvGrpSpPr>
            <a:grpSpLocks/>
          </p:cNvGrpSpPr>
          <p:nvPr/>
        </p:nvGrpSpPr>
        <p:grpSpPr bwMode="auto">
          <a:xfrm>
            <a:off x="3001963" y="5410200"/>
            <a:ext cx="976312" cy="457200"/>
            <a:chOff x="2697" y="3216"/>
            <a:chExt cx="615" cy="288"/>
          </a:xfrm>
        </p:grpSpPr>
        <p:sp>
          <p:nvSpPr>
            <p:cNvPr id="27" name="Text Box 27"/>
            <p:cNvSpPr txBox="1">
              <a:spLocks noChangeArrowheads="1"/>
            </p:cNvSpPr>
            <p:nvPr/>
          </p:nvSpPr>
          <p:spPr bwMode="auto">
            <a:xfrm>
              <a:off x="2697" y="3216"/>
              <a:ext cx="61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2400" b="1"/>
                <a:t>(   ,   )</a:t>
              </a:r>
            </a:p>
          </p:txBody>
        </p:sp>
        <p:sp>
          <p:nvSpPr>
            <p:cNvPr id="28" name="Oval 32"/>
            <p:cNvSpPr>
              <a:spLocks noChangeArrowheads="1"/>
            </p:cNvSpPr>
            <p:nvPr/>
          </p:nvSpPr>
          <p:spPr bwMode="auto">
            <a:xfrm>
              <a:off x="2832" y="3312"/>
              <a:ext cx="144" cy="14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33"/>
            <p:cNvSpPr>
              <a:spLocks noChangeArrowheads="1"/>
            </p:cNvSpPr>
            <p:nvPr/>
          </p:nvSpPr>
          <p:spPr bwMode="auto">
            <a:xfrm>
              <a:off x="3024" y="3312"/>
              <a:ext cx="144" cy="144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" name="Group 43"/>
          <p:cNvGrpSpPr>
            <a:grpSpLocks/>
          </p:cNvGrpSpPr>
          <p:nvPr/>
        </p:nvGrpSpPr>
        <p:grpSpPr bwMode="auto">
          <a:xfrm>
            <a:off x="3978275" y="5410200"/>
            <a:ext cx="976313" cy="457200"/>
            <a:chOff x="3312" y="3216"/>
            <a:chExt cx="615" cy="288"/>
          </a:xfrm>
        </p:grpSpPr>
        <p:sp>
          <p:nvSpPr>
            <p:cNvPr id="31" name="Text Box 28"/>
            <p:cNvSpPr txBox="1">
              <a:spLocks noChangeArrowheads="1"/>
            </p:cNvSpPr>
            <p:nvPr/>
          </p:nvSpPr>
          <p:spPr bwMode="auto">
            <a:xfrm>
              <a:off x="3312" y="3216"/>
              <a:ext cx="61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2400" b="1"/>
                <a:t>(   ,   )</a:t>
              </a:r>
            </a:p>
          </p:txBody>
        </p:sp>
        <p:sp>
          <p:nvSpPr>
            <p:cNvPr id="32" name="Oval 34"/>
            <p:cNvSpPr>
              <a:spLocks noChangeArrowheads="1"/>
            </p:cNvSpPr>
            <p:nvPr/>
          </p:nvSpPr>
          <p:spPr bwMode="auto">
            <a:xfrm>
              <a:off x="3456" y="3312"/>
              <a:ext cx="144" cy="14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35"/>
            <p:cNvSpPr>
              <a:spLocks noChangeArrowheads="1"/>
            </p:cNvSpPr>
            <p:nvPr/>
          </p:nvSpPr>
          <p:spPr bwMode="auto">
            <a:xfrm>
              <a:off x="3648" y="3312"/>
              <a:ext cx="144" cy="144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" name="Group 44"/>
          <p:cNvGrpSpPr>
            <a:grpSpLocks/>
          </p:cNvGrpSpPr>
          <p:nvPr/>
        </p:nvGrpSpPr>
        <p:grpSpPr bwMode="auto">
          <a:xfrm>
            <a:off x="4983163" y="5410200"/>
            <a:ext cx="976312" cy="457200"/>
            <a:chOff x="3945" y="3216"/>
            <a:chExt cx="615" cy="288"/>
          </a:xfrm>
        </p:grpSpPr>
        <p:sp>
          <p:nvSpPr>
            <p:cNvPr id="35" name="Text Box 29"/>
            <p:cNvSpPr txBox="1">
              <a:spLocks noChangeArrowheads="1"/>
            </p:cNvSpPr>
            <p:nvPr/>
          </p:nvSpPr>
          <p:spPr bwMode="auto">
            <a:xfrm>
              <a:off x="3945" y="3216"/>
              <a:ext cx="61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2400" b="1"/>
                <a:t>(   ,   )</a:t>
              </a:r>
            </a:p>
          </p:txBody>
        </p:sp>
        <p:sp>
          <p:nvSpPr>
            <p:cNvPr id="36" name="Oval 36"/>
            <p:cNvSpPr>
              <a:spLocks noChangeArrowheads="1"/>
            </p:cNvSpPr>
            <p:nvPr/>
          </p:nvSpPr>
          <p:spPr bwMode="auto">
            <a:xfrm>
              <a:off x="4272" y="3312"/>
              <a:ext cx="144" cy="144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37"/>
            <p:cNvSpPr>
              <a:spLocks noChangeArrowheads="1"/>
            </p:cNvSpPr>
            <p:nvPr/>
          </p:nvSpPr>
          <p:spPr bwMode="auto">
            <a:xfrm>
              <a:off x="4080" y="3312"/>
              <a:ext cx="144" cy="144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" name="Group 45"/>
          <p:cNvGrpSpPr>
            <a:grpSpLocks/>
          </p:cNvGrpSpPr>
          <p:nvPr/>
        </p:nvGrpSpPr>
        <p:grpSpPr bwMode="auto">
          <a:xfrm>
            <a:off x="6049963" y="5410200"/>
            <a:ext cx="976312" cy="457200"/>
            <a:chOff x="4617" y="3216"/>
            <a:chExt cx="615" cy="288"/>
          </a:xfrm>
        </p:grpSpPr>
        <p:sp>
          <p:nvSpPr>
            <p:cNvPr id="39" name="Text Box 30"/>
            <p:cNvSpPr txBox="1">
              <a:spLocks noChangeArrowheads="1"/>
            </p:cNvSpPr>
            <p:nvPr/>
          </p:nvSpPr>
          <p:spPr bwMode="auto">
            <a:xfrm>
              <a:off x="4617" y="3216"/>
              <a:ext cx="61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2400" b="1"/>
                <a:t>(   ,   )</a:t>
              </a:r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auto">
            <a:xfrm>
              <a:off x="4752" y="3312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auto">
            <a:xfrm>
              <a:off x="4944" y="3312"/>
              <a:ext cx="144" cy="144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2" name="Line 46"/>
          <p:cNvSpPr>
            <a:spLocks noChangeShapeType="1"/>
          </p:cNvSpPr>
          <p:nvPr/>
        </p:nvSpPr>
        <p:spPr bwMode="auto">
          <a:xfrm>
            <a:off x="914400" y="5334000"/>
            <a:ext cx="7696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Line 47"/>
          <p:cNvSpPr>
            <a:spLocks noChangeShapeType="1"/>
          </p:cNvSpPr>
          <p:nvPr/>
        </p:nvSpPr>
        <p:spPr bwMode="auto">
          <a:xfrm>
            <a:off x="914400" y="6019800"/>
            <a:ext cx="7696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48"/>
          <p:cNvSpPr>
            <a:spLocks noChangeShapeType="1"/>
          </p:cNvSpPr>
          <p:nvPr/>
        </p:nvSpPr>
        <p:spPr bwMode="auto">
          <a:xfrm>
            <a:off x="914400" y="5334000"/>
            <a:ext cx="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8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1. connectivity</a:t>
                </a:r>
              </a:p>
              <a:p>
                <a:pPr lvl="1"/>
                <a:r>
                  <a:rPr lang="en-US" dirty="0" smtClean="0"/>
                  <a:t>Exact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space</a:t>
                </a:r>
              </a:p>
              <a:p>
                <a:r>
                  <a:rPr lang="en-US" dirty="0" smtClean="0"/>
                  <a:t>2. distances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 smtClean="0"/>
                  <a:t> (odd) approximation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den>
                            </m:f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3. Count # triangles…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434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3: triangle counting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/>
                  <a:t> number of triangles</a:t>
                </a:r>
              </a:p>
              <a:p>
                <a:r>
                  <a:rPr lang="en-US" dirty="0" smtClean="0"/>
                  <a:t>Motivation:</a:t>
                </a:r>
              </a:p>
              <a:p>
                <a:pPr lvl="1"/>
                <a:r>
                  <a:rPr lang="en-US" dirty="0" smtClean="0"/>
                  <a:t>How often 2 friends of a person	</a:t>
                </a:r>
                <a:endParaRPr lang="en-US" dirty="0"/>
              </a:p>
              <a:p>
                <a:pPr marL="457200" lvl="1" indent="0">
                  <a:buNone/>
                </a:pPr>
                <a:r>
                  <a:rPr lang="en-US" dirty="0" smtClean="0"/>
                  <a:t>	know each other?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  <m:sup/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func>
                                          <m:func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  <m:brk m:alnAt="7"/>
                                              </m:rPr>
                                              <a:rPr lang="en-US" b="0" i="0" smtClean="0">
                                                <a:latin typeface="Cambria Math" panose="02040503050406030204" pitchFamily="18" charset="0"/>
                                              </a:rPr>
                                              <m:t>d</m:t>
                                            </m:r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b="0" i="0" smtClean="0">
                                                <a:latin typeface="Cambria Math" panose="02040503050406030204" pitchFamily="18" charset="0"/>
                                              </a:rPr>
                                              <m:t>eg</m:t>
                                            </m:r>
                                          </m:fName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𝑣</m:t>
                                                </m:r>
                                              </m:e>
                                            </m:d>
                                          </m:e>
                                        </m:func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∈[0,1]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Can we compute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  <m:brk m:alnAt="7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d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eg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</m:m>
                          </m:e>
                        </m:d>
                      </m:e>
                    </m:nary>
                  </m:oMath>
                </a14:m>
                <a:r>
                  <a:rPr lang="en-US" dirty="0" smtClean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space?</a:t>
                </a:r>
              </a:p>
              <a:p>
                <a:pPr lvl="1"/>
                <a:r>
                  <a:rPr lang="en-US" dirty="0" smtClean="0"/>
                  <a:t>Yes: just count the degrees, and compute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 smtClean="0"/>
                  <a:t>?</a:t>
                </a:r>
              </a:p>
              <a:p>
                <a:pPr lvl="1"/>
                <a:r>
                  <a:rPr lang="en-US" dirty="0" smtClean="0"/>
                  <a:t>Hard to distinguish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 vs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 smtClean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 smtClean="0"/>
                  <a:t> space</a:t>
                </a:r>
              </a:p>
              <a:p>
                <a:pPr lvl="1"/>
                <a:r>
                  <a:rPr lang="en-US" dirty="0" smtClean="0"/>
                  <a:t>Suppose we have a lower bound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37" t="-2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6</a:t>
            </a:fld>
            <a:endParaRPr lang="en-US" altLang="en-US"/>
          </a:p>
        </p:txBody>
      </p:sp>
      <p:grpSp>
        <p:nvGrpSpPr>
          <p:cNvPr id="17" name="Group 16"/>
          <p:cNvGrpSpPr/>
          <p:nvPr/>
        </p:nvGrpSpPr>
        <p:grpSpPr>
          <a:xfrm>
            <a:off x="6139758" y="406839"/>
            <a:ext cx="2590800" cy="2895600"/>
            <a:chOff x="6172200" y="1143000"/>
            <a:chExt cx="2590800" cy="2895600"/>
          </a:xfrm>
        </p:grpSpPr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7467600" y="1981200"/>
              <a:ext cx="228600" cy="2286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Oval 10"/>
            <p:cNvSpPr>
              <a:spLocks noChangeArrowheads="1"/>
            </p:cNvSpPr>
            <p:nvPr/>
          </p:nvSpPr>
          <p:spPr bwMode="auto">
            <a:xfrm>
              <a:off x="8534400" y="2667000"/>
              <a:ext cx="228600" cy="2286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Oval 11"/>
            <p:cNvSpPr>
              <a:spLocks noChangeArrowheads="1"/>
            </p:cNvSpPr>
            <p:nvPr/>
          </p:nvSpPr>
          <p:spPr bwMode="auto">
            <a:xfrm>
              <a:off x="6172200" y="2590800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12"/>
            <p:cNvSpPr>
              <a:spLocks noChangeArrowheads="1"/>
            </p:cNvSpPr>
            <p:nvPr/>
          </p:nvSpPr>
          <p:spPr bwMode="auto">
            <a:xfrm>
              <a:off x="7620000" y="38100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13"/>
            <p:cNvSpPr>
              <a:spLocks noChangeArrowheads="1"/>
            </p:cNvSpPr>
            <p:nvPr/>
          </p:nvSpPr>
          <p:spPr bwMode="auto">
            <a:xfrm>
              <a:off x="8229600" y="1143000"/>
              <a:ext cx="228600" cy="228600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14"/>
            <p:cNvSpPr>
              <a:spLocks noChangeShapeType="1"/>
            </p:cNvSpPr>
            <p:nvPr/>
          </p:nvSpPr>
          <p:spPr bwMode="auto">
            <a:xfrm flipH="1">
              <a:off x="7620000" y="1295400"/>
              <a:ext cx="609600" cy="68580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5"/>
            <p:cNvSpPr>
              <a:spLocks noChangeShapeType="1"/>
            </p:cNvSpPr>
            <p:nvPr/>
          </p:nvSpPr>
          <p:spPr bwMode="auto">
            <a:xfrm flipV="1">
              <a:off x="6400800" y="2209800"/>
              <a:ext cx="1143000" cy="45720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6"/>
            <p:cNvSpPr>
              <a:spLocks noChangeShapeType="1"/>
            </p:cNvSpPr>
            <p:nvPr/>
          </p:nvSpPr>
          <p:spPr bwMode="auto">
            <a:xfrm>
              <a:off x="7620000" y="2209800"/>
              <a:ext cx="914400" cy="53340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7"/>
            <p:cNvSpPr>
              <a:spLocks noChangeShapeType="1"/>
            </p:cNvSpPr>
            <p:nvPr/>
          </p:nvSpPr>
          <p:spPr bwMode="auto">
            <a:xfrm>
              <a:off x="8382000" y="1371600"/>
              <a:ext cx="228600" cy="129540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8"/>
            <p:cNvSpPr>
              <a:spLocks noChangeShapeType="1"/>
            </p:cNvSpPr>
            <p:nvPr/>
          </p:nvSpPr>
          <p:spPr bwMode="auto">
            <a:xfrm flipH="1">
              <a:off x="7848600" y="2895600"/>
              <a:ext cx="762000" cy="99060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9"/>
            <p:cNvSpPr>
              <a:spLocks noChangeShapeType="1"/>
            </p:cNvSpPr>
            <p:nvPr/>
          </p:nvSpPr>
          <p:spPr bwMode="auto">
            <a:xfrm>
              <a:off x="6324600" y="2819400"/>
              <a:ext cx="1295400" cy="106680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593997" y="3319871"/>
                <a:ext cx="2444322" cy="6173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406AA5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3030FA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3997" y="3319871"/>
                <a:ext cx="2444322" cy="61734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973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Triangle counting: Approach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Define a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 with coordinate for each subset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of 3 nodes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dirty="0" smtClean="0"/>
                  <a:t> = how many edges among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/>
                  <a:t> # of coordinates which are 3</a:t>
                </a:r>
              </a:p>
              <a:p>
                <a:r>
                  <a:rPr lang="en-US" dirty="0" smtClean="0"/>
                  <a:t>Remember frequencies: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p>
                        </m:sSubSup>
                      </m:e>
                    </m:nary>
                  </m:oMath>
                </a14:m>
                <a:endParaRPr lang="en-US" b="0" dirty="0" smtClean="0"/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Claim: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−1.5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+0.5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7</a:t>
            </a:fld>
            <a:endParaRPr lang="en-US" altLang="en-US"/>
          </a:p>
        </p:txBody>
      </p:sp>
      <p:grpSp>
        <p:nvGrpSpPr>
          <p:cNvPr id="5" name="Group 4"/>
          <p:cNvGrpSpPr/>
          <p:nvPr/>
        </p:nvGrpSpPr>
        <p:grpSpPr>
          <a:xfrm>
            <a:off x="6400800" y="1752600"/>
            <a:ext cx="2590800" cy="2895600"/>
            <a:chOff x="6172200" y="1143000"/>
            <a:chExt cx="2590800" cy="2895600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7467600" y="1981200"/>
              <a:ext cx="228600" cy="2286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8534400" y="2667000"/>
              <a:ext cx="228600" cy="2286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6172200" y="2590800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7620000" y="38100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8229600" y="1143000"/>
              <a:ext cx="228600" cy="228600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 flipH="1">
              <a:off x="7620000" y="1295400"/>
              <a:ext cx="609600" cy="68580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5"/>
            <p:cNvSpPr>
              <a:spLocks noChangeShapeType="1"/>
            </p:cNvSpPr>
            <p:nvPr/>
          </p:nvSpPr>
          <p:spPr bwMode="auto">
            <a:xfrm flipV="1">
              <a:off x="6400800" y="2209800"/>
              <a:ext cx="1143000" cy="45720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6"/>
            <p:cNvSpPr>
              <a:spLocks noChangeShapeType="1"/>
            </p:cNvSpPr>
            <p:nvPr/>
          </p:nvSpPr>
          <p:spPr bwMode="auto">
            <a:xfrm>
              <a:off x="7620000" y="2209800"/>
              <a:ext cx="914400" cy="53340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7"/>
            <p:cNvSpPr>
              <a:spLocks noChangeShapeType="1"/>
            </p:cNvSpPr>
            <p:nvPr/>
          </p:nvSpPr>
          <p:spPr bwMode="auto">
            <a:xfrm>
              <a:off x="8382000" y="1371600"/>
              <a:ext cx="228600" cy="129540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8"/>
            <p:cNvSpPr>
              <a:spLocks noChangeShapeType="1"/>
            </p:cNvSpPr>
            <p:nvPr/>
          </p:nvSpPr>
          <p:spPr bwMode="auto">
            <a:xfrm flipH="1">
              <a:off x="7848600" y="2895600"/>
              <a:ext cx="762000" cy="99060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9"/>
            <p:cNvSpPr>
              <a:spLocks noChangeShapeType="1"/>
            </p:cNvSpPr>
            <p:nvPr/>
          </p:nvSpPr>
          <p:spPr bwMode="auto">
            <a:xfrm>
              <a:off x="6324600" y="2819400"/>
              <a:ext cx="1295400" cy="106680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4903247"/>
              </p:ext>
            </p:extLst>
          </p:nvPr>
        </p:nvGraphicFramePr>
        <p:xfrm>
          <a:off x="5400392" y="5572760"/>
          <a:ext cx="3276600" cy="3708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55320"/>
                <a:gridCol w="655320"/>
                <a:gridCol w="655320"/>
                <a:gridCol w="655320"/>
                <a:gridCol w="6553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Oval 11"/>
          <p:cNvSpPr>
            <a:spLocks noChangeArrowheads="1"/>
          </p:cNvSpPr>
          <p:nvPr/>
        </p:nvSpPr>
        <p:spPr bwMode="auto">
          <a:xfrm>
            <a:off x="5400392" y="5183823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5715000" y="5183823"/>
            <a:ext cx="228600" cy="2286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13"/>
          <p:cNvSpPr>
            <a:spLocks noChangeArrowheads="1"/>
          </p:cNvSpPr>
          <p:nvPr/>
        </p:nvSpPr>
        <p:spPr bwMode="auto">
          <a:xfrm>
            <a:off x="5600700" y="4868863"/>
            <a:ext cx="228600" cy="22860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11"/>
          <p:cNvSpPr>
            <a:spLocks noChangeArrowheads="1"/>
          </p:cNvSpPr>
          <p:nvPr/>
        </p:nvSpPr>
        <p:spPr bwMode="auto">
          <a:xfrm>
            <a:off x="6172200" y="5255537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13"/>
          <p:cNvSpPr>
            <a:spLocks noChangeArrowheads="1"/>
          </p:cNvSpPr>
          <p:nvPr/>
        </p:nvSpPr>
        <p:spPr bwMode="auto">
          <a:xfrm>
            <a:off x="6324600" y="4955223"/>
            <a:ext cx="228600" cy="22860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12"/>
          <p:cNvSpPr>
            <a:spLocks noChangeArrowheads="1"/>
          </p:cNvSpPr>
          <p:nvPr/>
        </p:nvSpPr>
        <p:spPr bwMode="auto">
          <a:xfrm>
            <a:off x="6453235" y="5220812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6810092" y="5282486"/>
            <a:ext cx="228600" cy="2286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Oval 10"/>
          <p:cNvSpPr>
            <a:spLocks noChangeArrowheads="1"/>
          </p:cNvSpPr>
          <p:nvPr/>
        </p:nvSpPr>
        <p:spPr bwMode="auto">
          <a:xfrm>
            <a:off x="7086600" y="5263992"/>
            <a:ext cx="2286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Oval 13"/>
          <p:cNvSpPr>
            <a:spLocks noChangeArrowheads="1"/>
          </p:cNvSpPr>
          <p:nvPr/>
        </p:nvSpPr>
        <p:spPr bwMode="auto">
          <a:xfrm>
            <a:off x="6972300" y="4971097"/>
            <a:ext cx="228600" cy="22860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11"/>
          <p:cNvSpPr>
            <a:spLocks noChangeArrowheads="1"/>
          </p:cNvSpPr>
          <p:nvPr/>
        </p:nvSpPr>
        <p:spPr bwMode="auto">
          <a:xfrm>
            <a:off x="7405357" y="526371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7719965" y="5263710"/>
            <a:ext cx="228600" cy="2286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Oval 10"/>
          <p:cNvSpPr>
            <a:spLocks noChangeArrowheads="1"/>
          </p:cNvSpPr>
          <p:nvPr/>
        </p:nvSpPr>
        <p:spPr bwMode="auto">
          <a:xfrm>
            <a:off x="7581900" y="5004070"/>
            <a:ext cx="2286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86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Triangle counting: Approach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Claim: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−1.5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+0.5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i</a:t>
                </a:r>
                <a:r>
                  <a:rPr lang="en-US" dirty="0" smtClean="0"/>
                  <a:t>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, contributes 0 on the right</a:t>
                </a:r>
              </a:p>
              <a:p>
                <a:pPr lvl="1"/>
                <a:r>
                  <a:rPr lang="en-US" dirty="0"/>
                  <a:t>i</a:t>
                </a:r>
                <a:r>
                  <a:rPr lang="en-US" dirty="0" smtClean="0"/>
                  <a:t>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 smtClean="0"/>
                  <a:t>, contributes 0</a:t>
                </a:r>
              </a:p>
              <a:p>
                <a:pPr lvl="1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 smtClean="0"/>
                  <a:t>, contributes 0</a:t>
                </a:r>
              </a:p>
              <a:p>
                <a:pPr lvl="1"/>
                <a:r>
                  <a:rPr lang="en-US" dirty="0"/>
                  <a:t>i</a:t>
                </a:r>
                <a:r>
                  <a:rPr lang="en-US" dirty="0" smtClean="0"/>
                  <a:t>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 smtClean="0"/>
                  <a:t>, contributes 1 !</a:t>
                </a:r>
              </a:p>
              <a:p>
                <a:r>
                  <a:rPr lang="en-US" dirty="0" smtClean="0"/>
                  <a:t>Why such a formula exist?</a:t>
                </a:r>
              </a:p>
              <a:p>
                <a:pPr lvl="1"/>
                <a:r>
                  <a:rPr lang="en-US" dirty="0" smtClean="0"/>
                  <a:t>Want a polynomial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which is =0 on {0,1,2} and =1 on {3}</a:t>
                </a:r>
              </a:p>
              <a:p>
                <a:pPr lvl="1"/>
                <a:r>
                  <a:rPr lang="en-US" dirty="0" smtClean="0"/>
                  <a:t>Polynomial interpolation!</a:t>
                </a:r>
              </a:p>
              <a:p>
                <a:pPr lvl="1"/>
                <a:r>
                  <a:rPr lang="en-US" dirty="0" smtClean="0"/>
                  <a:t>Need a polynomial of degree 3, but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provides a degree of freedom, hence degree=2 is sufficient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1" t="-1390" r="-2296" b="-2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353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Triangle Counting: </a:t>
            </a:r>
            <a:r>
              <a:rPr lang="en-US" dirty="0" smtClean="0"/>
              <a:t>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−1.5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+0.5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Algorithm:</a:t>
                </a:r>
              </a:p>
              <a:p>
                <a:pPr lvl="1"/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 smtClean="0"/>
                  <a:t>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 smtClean="0"/>
                  <a:t> estimates</a:t>
                </a:r>
              </a:p>
              <a:p>
                <a:pPr lvl="1"/>
                <a:r>
                  <a:rPr lang="en-US" dirty="0" smtClean="0"/>
                  <a:t>General streaming!</a:t>
                </a:r>
              </a:p>
              <a:p>
                <a:pPr lvl="2"/>
                <a:r>
                  <a:rPr lang="en-US" dirty="0" smtClean="0"/>
                  <a:t>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increases count 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s.t.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−1.5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+0.5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dirty="0" smtClean="0"/>
              </a:p>
              <a:p>
                <a:r>
                  <a:rPr lang="en-US" dirty="0" smtClean="0"/>
                  <a:t>How do we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 smtClean="0"/>
                  <a:t>?</a:t>
                </a:r>
              </a:p>
              <a:p>
                <a:pPr lvl="1"/>
                <a:r>
                  <a:rPr lang="en-US" dirty="0" smtClean="0"/>
                  <a:t>Not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 smtClean="0"/>
                  <a:t> multiplicative!</a:t>
                </a:r>
              </a:p>
              <a:p>
                <a:pPr lvl="1"/>
                <a:r>
                  <a:rPr lang="en-US" dirty="0"/>
                  <a:t>A</a:t>
                </a:r>
                <a:r>
                  <a:rPr lang="en-US" dirty="0" smtClean="0"/>
                  <a:t>dditive error: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𝛾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𝑚𝑛</m:t>
                        </m:r>
                      </m:den>
                    </m:f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smtClean="0"/>
                  <a:t> additive error</a:t>
                </a:r>
              </a:p>
              <a:p>
                <a:r>
                  <a:rPr lang="en-US" dirty="0" smtClean="0"/>
                  <a:t>Total space: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𝑚𝑛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6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1314</TotalTime>
  <Words>344</Words>
  <Application>Microsoft Office PowerPoint</Application>
  <PresentationFormat>On-screen Show (4:3)</PresentationFormat>
  <Paragraphs>176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ＭＳ Ｐゴシック</vt:lpstr>
      <vt:lpstr>Arial</vt:lpstr>
      <vt:lpstr>Calibri</vt:lpstr>
      <vt:lpstr>Cambria Math</vt:lpstr>
      <vt:lpstr>Trebuchet MS</vt:lpstr>
      <vt:lpstr>Wingdings</vt:lpstr>
      <vt:lpstr>Office Theme</vt:lpstr>
      <vt:lpstr>Lecture 6: Counting triangles Dynamic graphs &amp; sampling</vt:lpstr>
      <vt:lpstr>Plan</vt:lpstr>
      <vt:lpstr>Streaming for Graphs</vt:lpstr>
      <vt:lpstr>Streaming for Graphs</vt:lpstr>
      <vt:lpstr>Problems</vt:lpstr>
      <vt:lpstr>Problem 3: triangle counting</vt:lpstr>
      <vt:lpstr>Triangle counting: Approach</vt:lpstr>
      <vt:lpstr>Triangle counting: Approach</vt:lpstr>
      <vt:lpstr>Triangle Counting: Algorithm</vt:lpstr>
      <vt:lpstr>Triangle Counting: Algorithm 2</vt:lpstr>
      <vt:lpstr>Triangle Counting: Algorithm 2+</vt:lpstr>
      <vt:lpstr>Sampling in Graphs</vt:lpstr>
      <vt:lpstr>Dynamic Graphs</vt:lpstr>
      <vt:lpstr>Revisit Problem 1: Connectivity</vt:lpstr>
      <vt:lpstr>Sub-Problem: dynamic sampling</vt:lpstr>
      <vt:lpstr>Dynamic Sampling</vt:lpstr>
    </vt:vector>
  </TitlesOfParts>
  <Company>Columbia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Don</dc:creator>
  <cp:lastModifiedBy>andoni@mit.edu</cp:lastModifiedBy>
  <cp:revision>98</cp:revision>
  <dcterms:created xsi:type="dcterms:W3CDTF">2010-07-22T19:31:42Z</dcterms:created>
  <dcterms:modified xsi:type="dcterms:W3CDTF">2015-09-24T18:50:35Z</dcterms:modified>
</cp:coreProperties>
</file>