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3" r:id="rId11"/>
    <p:sldId id="322" r:id="rId12"/>
    <p:sldId id="324" r:id="rId13"/>
    <p:sldId id="325" r:id="rId14"/>
    <p:sldId id="326" r:id="rId15"/>
    <p:sldId id="327" r:id="rId1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AA5"/>
    <a:srgbClr val="163A6F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11/27/2015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11/27/2015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18: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Uniformity Testing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Monotonicity Testing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76800" y="152400"/>
            <a:ext cx="403860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COMS E6998-9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F15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Monotonicity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9530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rgbClr val="406AA5"/>
                    </a:solidFill>
                  </a:rPr>
                  <a:t>Lemma:</a:t>
                </a:r>
                <a:r>
                  <a:rPr lang="en-US" dirty="0" smtClean="0"/>
                  <a:t> suppose one iteration succeeds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Then,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far from a sorted sequence</a:t>
                </a:r>
              </a:p>
              <a:p>
                <a:r>
                  <a:rPr lang="en-US" dirty="0" smtClean="0"/>
                  <a:t>Proof:</a:t>
                </a:r>
              </a:p>
              <a:p>
                <a:pPr lvl="1"/>
                <a:r>
                  <a:rPr lang="en-US" dirty="0" smtClean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good</a:t>
                </a:r>
                <a:r>
                  <a:rPr lang="en-US" dirty="0" smtClean="0"/>
                  <a:t> if it passes the test</a:t>
                </a:r>
              </a:p>
              <a:p>
                <a:pPr lvl="1"/>
                <a:r>
                  <a:rPr lang="en-US" dirty="0" smtClean="0"/>
                  <a:t>Claim: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are good,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Consider the binary search tree, and their </a:t>
                </a:r>
                <a:r>
                  <a:rPr lang="en-US" i="1" dirty="0" smtClean="0"/>
                  <a:t>lowest common ancestor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It must be: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and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Hence: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’s are sorted!</a:t>
                </a:r>
              </a:p>
              <a:p>
                <a:pPr lvl="1"/>
                <a:r>
                  <a:rPr lang="en-US" dirty="0" smtClean="0"/>
                  <a:t>“probability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number of good elements is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End of proof!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953000" cy="5257800"/>
              </a:xfrm>
              <a:blipFill rotWithShape="0">
                <a:blip r:embed="rId2"/>
                <a:stretch>
                  <a:fillRect l="-1353" t="-2202" r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914400"/>
                <a:ext cx="3733800" cy="3581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 MONOTONICITY: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,…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for(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r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=0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&lt;3/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; r++)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perform binary search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not found at 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    OR binary search inconsistent)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  return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“not sorted”;</a:t>
                </a:r>
              </a:p>
              <a:p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If finished ok, return “sorted”.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14400"/>
                <a:ext cx="3733800" cy="3581400"/>
              </a:xfrm>
              <a:prstGeom prst="rect">
                <a:avLst/>
              </a:prstGeom>
              <a:blipFill rotWithShape="0">
                <a:blip r:embed="rId3"/>
                <a:stretch>
                  <a:fillRect l="-1297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Monotonicity: discussion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876800" cy="5257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Assumption?</a:t>
                </a:r>
              </a:p>
              <a:p>
                <a:pPr lvl="1"/>
                <a:r>
                  <a:rPr lang="en-US" dirty="0" smtClean="0"/>
                  <a:t>Replace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 sequence must be strictly monotonic</a:t>
                </a:r>
              </a:p>
              <a:p>
                <a:r>
                  <a:rPr lang="en-US" dirty="0" smtClean="0"/>
                  <a:t>Test is </a:t>
                </a:r>
                <a:r>
                  <a:rPr lang="en-US" b="1" dirty="0" smtClean="0"/>
                  <a:t>adaptive:</a:t>
                </a:r>
              </a:p>
              <a:p>
                <a:pPr lvl="1"/>
                <a:r>
                  <a:rPr lang="en-US" dirty="0" smtClean="0"/>
                  <a:t>Where we query depends on what we learned from the previous queries</a:t>
                </a:r>
              </a:p>
              <a:p>
                <a:r>
                  <a:rPr lang="en-US" dirty="0" smtClean="0"/>
                  <a:t>Do we need </a:t>
                </a:r>
                <a:r>
                  <a:rPr lang="en-US" dirty="0" err="1" smtClean="0"/>
                  <a:t>adaptivity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No!</a:t>
                </a:r>
              </a:p>
              <a:p>
                <a:pPr lvl="1"/>
                <a:r>
                  <a:rPr lang="en-US" dirty="0" smtClean="0"/>
                  <a:t>A each iteration, we query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know precisely where binary search is supposed to look at!</a:t>
                </a:r>
              </a:p>
              <a:p>
                <a:pPr lvl="2"/>
                <a:r>
                  <a:rPr lang="en-US" dirty="0" smtClean="0"/>
                  <a:t>E.g.,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then it’s positions: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generate all the positions to query at the beginning and query them all at the same time</a:t>
                </a:r>
              </a:p>
              <a:p>
                <a:pPr lvl="1"/>
                <a:r>
                  <a:rPr lang="en-US" dirty="0" smtClean="0"/>
                  <a:t>Unless, binary search is inconsistent, in which case we detect this from the queries positions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876800" cy="5257800"/>
              </a:xfrm>
              <a:blipFill rotWithShape="0">
                <a:blip r:embed="rId2"/>
                <a:stretch>
                  <a:fillRect l="-1125" t="-1854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914400"/>
                <a:ext cx="3733800" cy="3581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 MONOTONICITY: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,…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for(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r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=0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&lt;3/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; r++)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perform binary search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not found at 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    OR binary search inconsistent)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  return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“not sorted”;</a:t>
                </a:r>
              </a:p>
              <a:p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If finished ok, return “sorted”.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14400"/>
                <a:ext cx="3733800" cy="3581400"/>
              </a:xfrm>
              <a:prstGeom prst="rect">
                <a:avLst/>
              </a:prstGeom>
              <a:blipFill rotWithShape="0">
                <a:blip r:embed="rId3"/>
                <a:stretch>
                  <a:fillRect l="-1297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Monotonicity++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queries tight?</a:t>
                </a:r>
              </a:p>
              <a:p>
                <a:pPr lvl="1"/>
                <a:r>
                  <a:rPr lang="en-US" dirty="0" smtClean="0"/>
                  <a:t>Yes</a:t>
                </a:r>
              </a:p>
              <a:p>
                <a:r>
                  <a:rPr lang="en-US" dirty="0" smtClean="0"/>
                  <a:t>Can consider the more general case:</a:t>
                </a:r>
              </a:p>
              <a:p>
                <a:pPr lvl="1"/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Monotone: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(coordinate-wise)</a:t>
                </a:r>
              </a:p>
              <a:p>
                <a:pPr lvl="1"/>
                <a:r>
                  <a:rPr lang="en-US" dirty="0" smtClean="0"/>
                  <a:t>Can test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queries! </a:t>
                </a:r>
                <a:r>
                  <a:rPr lang="en-US" dirty="0" smtClean="0">
                    <a:solidFill>
                      <a:srgbClr val="406AA5"/>
                    </a:solidFill>
                  </a:rPr>
                  <a:t>[GGLRS’98, KMS’15]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3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have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edges</a:t>
                </a:r>
              </a:p>
              <a:p>
                <a:r>
                  <a:rPr lang="en-US" dirty="0"/>
                  <a:t>Dense case: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Sparse case:</a:t>
                </a:r>
              </a:p>
              <a:p>
                <a:pPr lvl="1"/>
                <a:r>
                  <a:rPr lang="en-US" dirty="0"/>
                  <a:t>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Property testing:</a:t>
                </a:r>
              </a:p>
              <a:p>
                <a:pPr lvl="1"/>
                <a:r>
                  <a:rPr lang="en-US" dirty="0" err="1" smtClean="0"/>
                  <a:t>Eg</a:t>
                </a:r>
                <a:r>
                  <a:rPr lang="en-US" dirty="0" smtClean="0"/>
                  <a:t>, is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connected?</a:t>
                </a:r>
              </a:p>
              <a:p>
                <a:pPr lvl="1"/>
                <a:r>
                  <a:rPr lang="en-US" dirty="0" smtClean="0"/>
                  <a:t>Approximation?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-far: if we need to delete/insert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edges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in sparse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Approximation?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-far: if we need to delete/insert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When does it make sense?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 smtClean="0"/>
                  <a:t> (otherwise any sparse graph is close to being connected!)</a:t>
                </a:r>
              </a:p>
              <a:p>
                <a:r>
                  <a:rPr lang="en-US" dirty="0" smtClean="0"/>
                  <a:t>Assume: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times repeat:</a:t>
                </a:r>
              </a:p>
              <a:p>
                <a:pPr lvl="2"/>
                <a:r>
                  <a:rPr lang="en-US" dirty="0" smtClean="0"/>
                  <a:t>Choose a random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Run a BSF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Until see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node in the CC</a:t>
                </a:r>
              </a:p>
              <a:p>
                <a:pPr lvl="2"/>
                <a:r>
                  <a:rPr lang="en-US" dirty="0" smtClean="0"/>
                  <a:t>If the CC is smaller, then report “disconnected”</a:t>
                </a:r>
              </a:p>
              <a:p>
                <a:pPr lvl="1"/>
                <a:r>
                  <a:rPr lang="en-US" dirty="0" smtClean="0"/>
                  <a:t>Otherwise, report “connected”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781" r="-667" b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6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-far, then graph has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connected components</a:t>
                </a:r>
              </a:p>
              <a:p>
                <a:r>
                  <a:rPr lang="en-US" dirty="0" smtClean="0"/>
                  <a:t>Proof:</a:t>
                </a:r>
              </a:p>
              <a:p>
                <a:pPr lvl="1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connected component</a:t>
                </a:r>
              </a:p>
              <a:p>
                <a:pPr lvl="1"/>
                <a:r>
                  <a:rPr lang="en-US" dirty="0" smtClean="0"/>
                  <a:t>Will connect,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modifications</a:t>
                </a:r>
              </a:p>
              <a:p>
                <a:pPr lvl="1"/>
                <a:r>
                  <a:rPr lang="en-US" dirty="0" smtClean="0"/>
                  <a:t>Idea:</a:t>
                </a:r>
              </a:p>
              <a:p>
                <a:pPr lvl="2"/>
                <a:r>
                  <a:rPr lang="en-US" dirty="0" smtClean="0"/>
                  <a:t>Just connect each connected component consecutively</a:t>
                </a:r>
              </a:p>
              <a:p>
                <a:pPr lvl="2"/>
                <a:r>
                  <a:rPr lang="en-US" dirty="0" smtClean="0"/>
                  <a:t>Issue: can get higher degree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in a CC</a:t>
                </a:r>
              </a:p>
              <a:p>
                <a:pPr lvl="3"/>
                <a:r>
                  <a:rPr lang="en-US" dirty="0" smtClean="0"/>
                  <a:t>Is really an issue when all nodes in a CC have full degree</a:t>
                </a:r>
              </a:p>
              <a:p>
                <a:pPr lvl="3"/>
                <a:r>
                  <a:rPr lang="en-US" dirty="0" smtClean="0"/>
                  <a:t>Just delete one edge (preserving connectivity)</a:t>
                </a:r>
                <a:endParaRPr lang="en-US" dirty="0"/>
              </a:p>
              <a:p>
                <a:r>
                  <a:rPr lang="en-US" dirty="0" smtClean="0"/>
                  <a:t>Hence, on average a CC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nodes</a:t>
                </a:r>
              </a:p>
              <a:p>
                <a:pPr lvl="1"/>
                <a:r>
                  <a:rPr lang="en-US" dirty="0" smtClean="0"/>
                  <a:t>Will pick one of them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1970" b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4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,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Admin:</a:t>
            </a:r>
          </a:p>
          <a:p>
            <a:pPr lvl="1"/>
            <a:r>
              <a:rPr lang="en-US" dirty="0" smtClean="0"/>
              <a:t>PS3: pick up</a:t>
            </a:r>
          </a:p>
          <a:p>
            <a:pPr lvl="1"/>
            <a:r>
              <a:rPr lang="en-US" dirty="0" smtClean="0"/>
              <a:t>Project proposals: Nov 16th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Plan:</a:t>
            </a:r>
          </a:p>
          <a:p>
            <a:pPr lvl="1"/>
            <a:r>
              <a:rPr lang="en-US" dirty="0" smtClean="0"/>
              <a:t>Uniformity Testing</a:t>
            </a:r>
          </a:p>
          <a:p>
            <a:pPr lvl="1"/>
            <a:r>
              <a:rPr lang="en-US" dirty="0" smtClean="0"/>
              <a:t>Monotonicity Testing</a:t>
            </a:r>
          </a:p>
          <a:p>
            <a:pPr lvl="1"/>
            <a:endParaRPr lang="en-US" dirty="0"/>
          </a:p>
          <a:p>
            <a:r>
              <a:rPr lang="en-US" dirty="0" smtClean="0"/>
              <a:t>Scriber?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Uniformity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1054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Enough to distinguish: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unif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(non-</a:t>
                </a:r>
                <a:r>
                  <a:rPr lang="en-US" dirty="0" err="1" smtClean="0"/>
                  <a:t>unif</a:t>
                </a:r>
                <a:r>
                  <a:rPr lang="en-US" dirty="0" smtClean="0"/>
                  <a:t>)</a:t>
                </a:r>
              </a:p>
              <a:p>
                <a:r>
                  <a:rPr lang="en-US" dirty="0">
                    <a:solidFill>
                      <a:srgbClr val="406AA5"/>
                    </a:solidFill>
                  </a:rPr>
                  <a:t>Lemma: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good enough as long 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Claim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Claim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Finish lemma proof…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105400" cy="5257800"/>
              </a:xfrm>
              <a:blipFill rotWithShape="0">
                <a:blip r:embed="rId2"/>
                <a:stretch>
                  <a:fillRect l="-2029" t="-2781" b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38800" y="762001"/>
                <a:ext cx="3429000" cy="43433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 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UNIFORM:</a:t>
                </a:r>
              </a:p>
              <a:p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,…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= 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0;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for(</a:t>
                </a:r>
                <a:r>
                  <a:rPr lang="en-US" sz="2000" dirty="0" err="1">
                    <a:solidFill>
                      <a:schemeClr val="tx1"/>
                    </a:solidFill>
                    <a:cs typeface="Consolas" pitchFamily="49" charset="0"/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=0; </a:t>
                </a:r>
                <a:r>
                  <a:rPr lang="en-US" sz="2000" dirty="0" err="1">
                    <a:solidFill>
                      <a:schemeClr val="tx1"/>
                    </a:solidFill>
                    <a:cs typeface="Consolas" pitchFamily="49" charset="0"/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&lt;m; </a:t>
                </a:r>
                <a:r>
                  <a:rPr lang="en-US" sz="2000" dirty="0" err="1">
                    <a:solidFill>
                      <a:schemeClr val="tx1"/>
                    </a:solidFill>
                    <a:cs typeface="Consolas" pitchFamily="49" charset="0"/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++)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  for(j=i+1; j&lt;m; </a:t>
                </a:r>
                <a:r>
                  <a:rPr lang="en-US" sz="2000" dirty="0" err="1">
                    <a:solidFill>
                      <a:schemeClr val="tx1"/>
                    </a:solidFill>
                    <a:cs typeface="Consolas" pitchFamily="49" charset="0"/>
                  </a:rPr>
                  <a:t>j++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)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    if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)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++;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if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&lt;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⋅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/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)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  return “Uniform”;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else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  return “Not uniform”;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𝑎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constant dependent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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762001"/>
                <a:ext cx="3429000" cy="4343399"/>
              </a:xfrm>
              <a:prstGeom prst="rect">
                <a:avLst/>
              </a:prstGeom>
              <a:blipFill rotWithShape="0">
                <a:blip r:embed="rId3"/>
                <a:stretch>
                  <a:fillRect l="-1411" t="-976" b="-2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3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Problem:</a:t>
                </a:r>
              </a:p>
              <a:p>
                <a:pPr lvl="1"/>
                <a:r>
                  <a:rPr lang="en-US" dirty="0" smtClean="0"/>
                  <a:t>We have known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distinguish between: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vs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Uniformity is an instance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Classic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test [Pearson 1900]: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# of occurrences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Test of [Valiant, Valiant 2014]: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2"/>
                <a:stretch>
                  <a:fillRect l="-1481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3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Testing++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Other properties?</a:t>
                </a:r>
              </a:p>
              <a:p>
                <a:r>
                  <a:rPr lang="en-US" dirty="0" smtClean="0"/>
                  <a:t>Equality testing:</a:t>
                </a:r>
              </a:p>
              <a:p>
                <a:pPr lvl="1"/>
                <a:r>
                  <a:rPr lang="en-US" dirty="0" smtClean="0"/>
                  <a:t>Given samples from unknown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distinguish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vs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Sample 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Independence testing:</a:t>
                </a:r>
              </a:p>
              <a:p>
                <a:pPr lvl="1"/>
                <a:r>
                  <a:rPr lang="en-US" dirty="0"/>
                  <a:t>Given samples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distinguish: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vs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for any distributions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 bound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Many more…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Monotonicity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2819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Problem: given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distinguish: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equence is sorted, vs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equence is NOT sorted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time?</a:t>
                </a:r>
              </a:p>
              <a:p>
                <a:r>
                  <a:rPr lang="en-US" dirty="0" smtClean="0"/>
                  <a:t>Hard exactly: can have just one inversion somewhere</a:t>
                </a:r>
              </a:p>
              <a:p>
                <a:r>
                  <a:rPr lang="en-US" dirty="0" smtClean="0"/>
                  <a:t>Approximation notion: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-far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2819400"/>
              </a:xfrm>
              <a:blipFill rotWithShape="0">
                <a:blip r:embed="rId2"/>
                <a:stretch>
                  <a:fillRect l="-1259" t="-5184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Freeform 4"/>
          <p:cNvSpPr/>
          <p:nvPr/>
        </p:nvSpPr>
        <p:spPr>
          <a:xfrm>
            <a:off x="1905000" y="3657600"/>
            <a:ext cx="5249769" cy="2667000"/>
          </a:xfrm>
          <a:custGeom>
            <a:avLst/>
            <a:gdLst>
              <a:gd name="connsiteX0" fmla="*/ 610400 w 2875392"/>
              <a:gd name="connsiteY0" fmla="*/ 135802 h 2462542"/>
              <a:gd name="connsiteX1" fmla="*/ 610400 w 2875392"/>
              <a:gd name="connsiteY1" fmla="*/ 135802 h 2462542"/>
              <a:gd name="connsiteX2" fmla="*/ 519865 w 2875392"/>
              <a:gd name="connsiteY2" fmla="*/ 181069 h 2462542"/>
              <a:gd name="connsiteX3" fmla="*/ 474598 w 2875392"/>
              <a:gd name="connsiteY3" fmla="*/ 208229 h 2462542"/>
              <a:gd name="connsiteX4" fmla="*/ 320689 w 2875392"/>
              <a:gd name="connsiteY4" fmla="*/ 271604 h 2462542"/>
              <a:gd name="connsiteX5" fmla="*/ 266368 w 2875392"/>
              <a:gd name="connsiteY5" fmla="*/ 307818 h 2462542"/>
              <a:gd name="connsiteX6" fmla="*/ 202994 w 2875392"/>
              <a:gd name="connsiteY6" fmla="*/ 334978 h 2462542"/>
              <a:gd name="connsiteX7" fmla="*/ 175833 w 2875392"/>
              <a:gd name="connsiteY7" fmla="*/ 362138 h 2462542"/>
              <a:gd name="connsiteX8" fmla="*/ 139620 w 2875392"/>
              <a:gd name="connsiteY8" fmla="*/ 380245 h 2462542"/>
              <a:gd name="connsiteX9" fmla="*/ 58138 w 2875392"/>
              <a:gd name="connsiteY9" fmla="*/ 497940 h 2462542"/>
              <a:gd name="connsiteX10" fmla="*/ 49085 w 2875392"/>
              <a:gd name="connsiteY10" fmla="*/ 525101 h 2462542"/>
              <a:gd name="connsiteX11" fmla="*/ 40031 w 2875392"/>
              <a:gd name="connsiteY11" fmla="*/ 588475 h 2462542"/>
              <a:gd name="connsiteX12" fmla="*/ 12871 w 2875392"/>
              <a:gd name="connsiteY12" fmla="*/ 706170 h 2462542"/>
              <a:gd name="connsiteX13" fmla="*/ 12871 w 2875392"/>
              <a:gd name="connsiteY13" fmla="*/ 1312752 h 2462542"/>
              <a:gd name="connsiteX14" fmla="*/ 49085 w 2875392"/>
              <a:gd name="connsiteY14" fmla="*/ 1412340 h 2462542"/>
              <a:gd name="connsiteX15" fmla="*/ 76245 w 2875392"/>
              <a:gd name="connsiteY15" fmla="*/ 1475715 h 2462542"/>
              <a:gd name="connsiteX16" fmla="*/ 85299 w 2875392"/>
              <a:gd name="connsiteY16" fmla="*/ 1511928 h 2462542"/>
              <a:gd name="connsiteX17" fmla="*/ 112459 w 2875392"/>
              <a:gd name="connsiteY17" fmla="*/ 1557196 h 2462542"/>
              <a:gd name="connsiteX18" fmla="*/ 139620 w 2875392"/>
              <a:gd name="connsiteY18" fmla="*/ 1629624 h 2462542"/>
              <a:gd name="connsiteX19" fmla="*/ 284475 w 2875392"/>
              <a:gd name="connsiteY19" fmla="*/ 1828800 h 2462542"/>
              <a:gd name="connsiteX20" fmla="*/ 746202 w 2875392"/>
              <a:gd name="connsiteY20" fmla="*/ 2163778 h 2462542"/>
              <a:gd name="connsiteX21" fmla="*/ 1026859 w 2875392"/>
              <a:gd name="connsiteY21" fmla="*/ 2299580 h 2462542"/>
              <a:gd name="connsiteX22" fmla="*/ 1108340 w 2875392"/>
              <a:gd name="connsiteY22" fmla="*/ 2326740 h 2462542"/>
              <a:gd name="connsiteX23" fmla="*/ 1262249 w 2875392"/>
              <a:gd name="connsiteY23" fmla="*/ 2390115 h 2462542"/>
              <a:gd name="connsiteX24" fmla="*/ 1343730 w 2875392"/>
              <a:gd name="connsiteY24" fmla="*/ 2399168 h 2462542"/>
              <a:gd name="connsiteX25" fmla="*/ 1407105 w 2875392"/>
              <a:gd name="connsiteY25" fmla="*/ 2417275 h 2462542"/>
              <a:gd name="connsiteX26" fmla="*/ 1524800 w 2875392"/>
              <a:gd name="connsiteY26" fmla="*/ 2435382 h 2462542"/>
              <a:gd name="connsiteX27" fmla="*/ 1687762 w 2875392"/>
              <a:gd name="connsiteY27" fmla="*/ 2462542 h 2462542"/>
              <a:gd name="connsiteX28" fmla="*/ 2330558 w 2875392"/>
              <a:gd name="connsiteY28" fmla="*/ 2426328 h 2462542"/>
              <a:gd name="connsiteX29" fmla="*/ 2375825 w 2875392"/>
              <a:gd name="connsiteY29" fmla="*/ 2417275 h 2462542"/>
              <a:gd name="connsiteX30" fmla="*/ 2412039 w 2875392"/>
              <a:gd name="connsiteY30" fmla="*/ 2399168 h 2462542"/>
              <a:gd name="connsiteX31" fmla="*/ 2457307 w 2875392"/>
              <a:gd name="connsiteY31" fmla="*/ 2381061 h 2462542"/>
              <a:gd name="connsiteX32" fmla="*/ 2547841 w 2875392"/>
              <a:gd name="connsiteY32" fmla="*/ 2317687 h 2462542"/>
              <a:gd name="connsiteX33" fmla="*/ 2584055 w 2875392"/>
              <a:gd name="connsiteY33" fmla="*/ 2281473 h 2462542"/>
              <a:gd name="connsiteX34" fmla="*/ 2629322 w 2875392"/>
              <a:gd name="connsiteY34" fmla="*/ 2245259 h 2462542"/>
              <a:gd name="connsiteX35" fmla="*/ 2710804 w 2875392"/>
              <a:gd name="connsiteY35" fmla="*/ 2109457 h 2462542"/>
              <a:gd name="connsiteX36" fmla="*/ 2719857 w 2875392"/>
              <a:gd name="connsiteY36" fmla="*/ 2082297 h 2462542"/>
              <a:gd name="connsiteX37" fmla="*/ 2737964 w 2875392"/>
              <a:gd name="connsiteY37" fmla="*/ 2055136 h 2462542"/>
              <a:gd name="connsiteX38" fmla="*/ 2792285 w 2875392"/>
              <a:gd name="connsiteY38" fmla="*/ 1946495 h 2462542"/>
              <a:gd name="connsiteX39" fmla="*/ 2828499 w 2875392"/>
              <a:gd name="connsiteY39" fmla="*/ 1819746 h 2462542"/>
              <a:gd name="connsiteX40" fmla="*/ 2855659 w 2875392"/>
              <a:gd name="connsiteY40" fmla="*/ 1702051 h 2462542"/>
              <a:gd name="connsiteX41" fmla="*/ 2873766 w 2875392"/>
              <a:gd name="connsiteY41" fmla="*/ 796705 h 2462542"/>
              <a:gd name="connsiteX42" fmla="*/ 2864713 w 2875392"/>
              <a:gd name="connsiteY42" fmla="*/ 525101 h 2462542"/>
              <a:gd name="connsiteX43" fmla="*/ 2783231 w 2875392"/>
              <a:gd name="connsiteY43" fmla="*/ 362138 h 2462542"/>
              <a:gd name="connsiteX44" fmla="*/ 2665536 w 2875392"/>
              <a:gd name="connsiteY44" fmla="*/ 226336 h 2462542"/>
              <a:gd name="connsiteX45" fmla="*/ 2484467 w 2875392"/>
              <a:gd name="connsiteY45" fmla="*/ 144855 h 2462542"/>
              <a:gd name="connsiteX46" fmla="*/ 2339612 w 2875392"/>
              <a:gd name="connsiteY46" fmla="*/ 99588 h 2462542"/>
              <a:gd name="connsiteX47" fmla="*/ 2212863 w 2875392"/>
              <a:gd name="connsiteY47" fmla="*/ 63374 h 2462542"/>
              <a:gd name="connsiteX48" fmla="*/ 2131382 w 2875392"/>
              <a:gd name="connsiteY48" fmla="*/ 45267 h 2462542"/>
              <a:gd name="connsiteX49" fmla="*/ 2058954 w 2875392"/>
              <a:gd name="connsiteY49" fmla="*/ 36214 h 2462542"/>
              <a:gd name="connsiteX50" fmla="*/ 1995580 w 2875392"/>
              <a:gd name="connsiteY50" fmla="*/ 27160 h 2462542"/>
              <a:gd name="connsiteX51" fmla="*/ 1760190 w 2875392"/>
              <a:gd name="connsiteY51" fmla="*/ 0 h 2462542"/>
              <a:gd name="connsiteX52" fmla="*/ 990645 w 2875392"/>
              <a:gd name="connsiteY52" fmla="*/ 18107 h 2462542"/>
              <a:gd name="connsiteX53" fmla="*/ 845790 w 2875392"/>
              <a:gd name="connsiteY53" fmla="*/ 36214 h 2462542"/>
              <a:gd name="connsiteX54" fmla="*/ 700934 w 2875392"/>
              <a:gd name="connsiteY54" fmla="*/ 81481 h 2462542"/>
              <a:gd name="connsiteX55" fmla="*/ 664720 w 2875392"/>
              <a:gd name="connsiteY55" fmla="*/ 108641 h 2462542"/>
              <a:gd name="connsiteX56" fmla="*/ 610400 w 2875392"/>
              <a:gd name="connsiteY56" fmla="*/ 135802 h 24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75392" h="2462542">
                <a:moveTo>
                  <a:pt x="610400" y="135802"/>
                </a:moveTo>
                <a:lnTo>
                  <a:pt x="610400" y="135802"/>
                </a:lnTo>
                <a:cubicBezTo>
                  <a:pt x="580222" y="150891"/>
                  <a:pt x="549636" y="165191"/>
                  <a:pt x="519865" y="181069"/>
                </a:cubicBezTo>
                <a:cubicBezTo>
                  <a:pt x="504339" y="189350"/>
                  <a:pt x="490575" y="200855"/>
                  <a:pt x="474598" y="208229"/>
                </a:cubicBezTo>
                <a:cubicBezTo>
                  <a:pt x="366324" y="258202"/>
                  <a:pt x="434973" y="210652"/>
                  <a:pt x="320689" y="271604"/>
                </a:cubicBezTo>
                <a:cubicBezTo>
                  <a:pt x="301487" y="281845"/>
                  <a:pt x="285029" y="296622"/>
                  <a:pt x="266368" y="307818"/>
                </a:cubicBezTo>
                <a:cubicBezTo>
                  <a:pt x="238399" y="324600"/>
                  <a:pt x="231092" y="325612"/>
                  <a:pt x="202994" y="334978"/>
                </a:cubicBezTo>
                <a:cubicBezTo>
                  <a:pt x="193940" y="344031"/>
                  <a:pt x="186252" y="354696"/>
                  <a:pt x="175833" y="362138"/>
                </a:cubicBezTo>
                <a:cubicBezTo>
                  <a:pt x="164851" y="369982"/>
                  <a:pt x="149163" y="370702"/>
                  <a:pt x="139620" y="380245"/>
                </a:cubicBezTo>
                <a:cubicBezTo>
                  <a:pt x="120774" y="399091"/>
                  <a:pt x="73984" y="466247"/>
                  <a:pt x="58138" y="497940"/>
                </a:cubicBezTo>
                <a:cubicBezTo>
                  <a:pt x="53870" y="506476"/>
                  <a:pt x="52103" y="516047"/>
                  <a:pt x="49085" y="525101"/>
                </a:cubicBezTo>
                <a:cubicBezTo>
                  <a:pt x="46067" y="546226"/>
                  <a:pt x="44502" y="567610"/>
                  <a:pt x="40031" y="588475"/>
                </a:cubicBezTo>
                <a:cubicBezTo>
                  <a:pt x="-3367" y="790992"/>
                  <a:pt x="42453" y="528666"/>
                  <a:pt x="12871" y="706170"/>
                </a:cubicBezTo>
                <a:cubicBezTo>
                  <a:pt x="-6170" y="972755"/>
                  <a:pt x="-2303" y="865086"/>
                  <a:pt x="12871" y="1312752"/>
                </a:cubicBezTo>
                <a:cubicBezTo>
                  <a:pt x="14731" y="1367621"/>
                  <a:pt x="22148" y="1367446"/>
                  <a:pt x="49085" y="1412340"/>
                </a:cubicBezTo>
                <a:cubicBezTo>
                  <a:pt x="75072" y="1516294"/>
                  <a:pt x="38735" y="1388194"/>
                  <a:pt x="76245" y="1475715"/>
                </a:cubicBezTo>
                <a:cubicBezTo>
                  <a:pt x="81146" y="1487151"/>
                  <a:pt x="80246" y="1500558"/>
                  <a:pt x="85299" y="1511928"/>
                </a:cubicBezTo>
                <a:cubicBezTo>
                  <a:pt x="92446" y="1528008"/>
                  <a:pt x="105085" y="1541219"/>
                  <a:pt x="112459" y="1557196"/>
                </a:cubicBezTo>
                <a:cubicBezTo>
                  <a:pt x="123264" y="1580607"/>
                  <a:pt x="127611" y="1606807"/>
                  <a:pt x="139620" y="1629624"/>
                </a:cubicBezTo>
                <a:cubicBezTo>
                  <a:pt x="175344" y="1697499"/>
                  <a:pt x="233319" y="1772772"/>
                  <a:pt x="284475" y="1828800"/>
                </a:cubicBezTo>
                <a:cubicBezTo>
                  <a:pt x="422336" y="1979790"/>
                  <a:pt x="540087" y="2064045"/>
                  <a:pt x="746202" y="2163778"/>
                </a:cubicBezTo>
                <a:cubicBezTo>
                  <a:pt x="839754" y="2209045"/>
                  <a:pt x="928263" y="2266715"/>
                  <a:pt x="1026859" y="2299580"/>
                </a:cubicBezTo>
                <a:cubicBezTo>
                  <a:pt x="1054019" y="2308633"/>
                  <a:pt x="1081867" y="2315839"/>
                  <a:pt x="1108340" y="2326740"/>
                </a:cubicBezTo>
                <a:cubicBezTo>
                  <a:pt x="1192823" y="2361527"/>
                  <a:pt x="1169535" y="2369512"/>
                  <a:pt x="1262249" y="2390115"/>
                </a:cubicBezTo>
                <a:cubicBezTo>
                  <a:pt x="1288926" y="2396043"/>
                  <a:pt x="1316570" y="2396150"/>
                  <a:pt x="1343730" y="2399168"/>
                </a:cubicBezTo>
                <a:cubicBezTo>
                  <a:pt x="1364855" y="2405204"/>
                  <a:pt x="1385791" y="2411947"/>
                  <a:pt x="1407105" y="2417275"/>
                </a:cubicBezTo>
                <a:cubicBezTo>
                  <a:pt x="1456916" y="2429728"/>
                  <a:pt x="1467641" y="2426588"/>
                  <a:pt x="1524800" y="2435382"/>
                </a:cubicBezTo>
                <a:cubicBezTo>
                  <a:pt x="1579230" y="2443756"/>
                  <a:pt x="1633441" y="2453489"/>
                  <a:pt x="1687762" y="2462542"/>
                </a:cubicBezTo>
                <a:cubicBezTo>
                  <a:pt x="1829806" y="2455884"/>
                  <a:pt x="2126398" y="2460355"/>
                  <a:pt x="2330558" y="2426328"/>
                </a:cubicBezTo>
                <a:cubicBezTo>
                  <a:pt x="2345736" y="2423798"/>
                  <a:pt x="2360736" y="2420293"/>
                  <a:pt x="2375825" y="2417275"/>
                </a:cubicBezTo>
                <a:cubicBezTo>
                  <a:pt x="2387896" y="2411239"/>
                  <a:pt x="2399706" y="2404649"/>
                  <a:pt x="2412039" y="2399168"/>
                </a:cubicBezTo>
                <a:cubicBezTo>
                  <a:pt x="2426890" y="2392568"/>
                  <a:pt x="2443040" y="2388843"/>
                  <a:pt x="2457307" y="2381061"/>
                </a:cubicBezTo>
                <a:cubicBezTo>
                  <a:pt x="2470245" y="2374004"/>
                  <a:pt x="2531617" y="2331883"/>
                  <a:pt x="2547841" y="2317687"/>
                </a:cubicBezTo>
                <a:cubicBezTo>
                  <a:pt x="2560689" y="2306445"/>
                  <a:pt x="2571296" y="2292815"/>
                  <a:pt x="2584055" y="2281473"/>
                </a:cubicBezTo>
                <a:cubicBezTo>
                  <a:pt x="2598497" y="2268635"/>
                  <a:pt x="2614233" y="2257330"/>
                  <a:pt x="2629322" y="2245259"/>
                </a:cubicBezTo>
                <a:cubicBezTo>
                  <a:pt x="2656483" y="2199992"/>
                  <a:pt x="2685167" y="2155604"/>
                  <a:pt x="2710804" y="2109457"/>
                </a:cubicBezTo>
                <a:cubicBezTo>
                  <a:pt x="2715439" y="2101115"/>
                  <a:pt x="2715589" y="2090833"/>
                  <a:pt x="2719857" y="2082297"/>
                </a:cubicBezTo>
                <a:cubicBezTo>
                  <a:pt x="2724723" y="2072565"/>
                  <a:pt x="2732843" y="2064737"/>
                  <a:pt x="2737964" y="2055136"/>
                </a:cubicBezTo>
                <a:cubicBezTo>
                  <a:pt x="2757017" y="2019411"/>
                  <a:pt x="2792285" y="1946495"/>
                  <a:pt x="2792285" y="1946495"/>
                </a:cubicBezTo>
                <a:cubicBezTo>
                  <a:pt x="2813551" y="1818891"/>
                  <a:pt x="2783691" y="1976573"/>
                  <a:pt x="2828499" y="1819746"/>
                </a:cubicBezTo>
                <a:cubicBezTo>
                  <a:pt x="2839560" y="1781032"/>
                  <a:pt x="2846606" y="1741283"/>
                  <a:pt x="2855659" y="1702051"/>
                </a:cubicBezTo>
                <a:cubicBezTo>
                  <a:pt x="2883428" y="1341078"/>
                  <a:pt x="2873766" y="1500140"/>
                  <a:pt x="2873766" y="796705"/>
                </a:cubicBezTo>
                <a:cubicBezTo>
                  <a:pt x="2873766" y="706120"/>
                  <a:pt x="2874196" y="615188"/>
                  <a:pt x="2864713" y="525101"/>
                </a:cubicBezTo>
                <a:cubicBezTo>
                  <a:pt x="2860112" y="481392"/>
                  <a:pt x="2803158" y="390606"/>
                  <a:pt x="2783231" y="362138"/>
                </a:cubicBezTo>
                <a:cubicBezTo>
                  <a:pt x="2776443" y="352441"/>
                  <a:pt x="2694527" y="245095"/>
                  <a:pt x="2665536" y="226336"/>
                </a:cubicBezTo>
                <a:cubicBezTo>
                  <a:pt x="2574588" y="167488"/>
                  <a:pt x="2568850" y="181773"/>
                  <a:pt x="2484467" y="144855"/>
                </a:cubicBezTo>
                <a:cubicBezTo>
                  <a:pt x="2371441" y="95406"/>
                  <a:pt x="2455802" y="114111"/>
                  <a:pt x="2339612" y="99588"/>
                </a:cubicBezTo>
                <a:cubicBezTo>
                  <a:pt x="2251282" y="55422"/>
                  <a:pt x="2320098" y="82298"/>
                  <a:pt x="2212863" y="63374"/>
                </a:cubicBezTo>
                <a:cubicBezTo>
                  <a:pt x="2185463" y="58539"/>
                  <a:pt x="2158782" y="50102"/>
                  <a:pt x="2131382" y="45267"/>
                </a:cubicBezTo>
                <a:cubicBezTo>
                  <a:pt x="2107422" y="41039"/>
                  <a:pt x="2083071" y="39430"/>
                  <a:pt x="2058954" y="36214"/>
                </a:cubicBezTo>
                <a:cubicBezTo>
                  <a:pt x="2037802" y="33394"/>
                  <a:pt x="2016764" y="29728"/>
                  <a:pt x="1995580" y="27160"/>
                </a:cubicBezTo>
                <a:lnTo>
                  <a:pt x="1760190" y="0"/>
                </a:lnTo>
                <a:lnTo>
                  <a:pt x="990645" y="18107"/>
                </a:lnTo>
                <a:cubicBezTo>
                  <a:pt x="974884" y="18605"/>
                  <a:pt x="873714" y="28457"/>
                  <a:pt x="845790" y="36214"/>
                </a:cubicBezTo>
                <a:cubicBezTo>
                  <a:pt x="484331" y="136618"/>
                  <a:pt x="852742" y="43527"/>
                  <a:pt x="700934" y="81481"/>
                </a:cubicBezTo>
                <a:cubicBezTo>
                  <a:pt x="688863" y="90534"/>
                  <a:pt x="678216" y="101893"/>
                  <a:pt x="664720" y="108641"/>
                </a:cubicBezTo>
                <a:lnTo>
                  <a:pt x="610400" y="1358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6600" y="4114800"/>
                <a:ext cx="1620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All sequences</a:t>
                </a:r>
              </a:p>
              <a:p>
                <a:r>
                  <a:rPr lang="en-US" dirty="0"/>
                  <a:t>o</a:t>
                </a:r>
                <a:r>
                  <a:rPr lang="en-US" dirty="0" smtClean="0"/>
                  <a:t>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114800"/>
                <a:ext cx="162095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3396" t="-4717" r="-188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2743200" y="3886201"/>
            <a:ext cx="3222016" cy="2285999"/>
          </a:xfrm>
          <a:custGeom>
            <a:avLst/>
            <a:gdLst>
              <a:gd name="connsiteX0" fmla="*/ 357834 w 2557831"/>
              <a:gd name="connsiteY0" fmla="*/ 217283 h 1674891"/>
              <a:gd name="connsiteX1" fmla="*/ 357834 w 2557831"/>
              <a:gd name="connsiteY1" fmla="*/ 217283 h 1674891"/>
              <a:gd name="connsiteX2" fmla="*/ 330674 w 2557831"/>
              <a:gd name="connsiteY2" fmla="*/ 289711 h 1674891"/>
              <a:gd name="connsiteX3" fmla="*/ 95284 w 2557831"/>
              <a:gd name="connsiteY3" fmla="*/ 633742 h 1674891"/>
              <a:gd name="connsiteX4" fmla="*/ 22856 w 2557831"/>
              <a:gd name="connsiteY4" fmla="*/ 751437 h 1674891"/>
              <a:gd name="connsiteX5" fmla="*/ 13802 w 2557831"/>
              <a:gd name="connsiteY5" fmla="*/ 977774 h 1674891"/>
              <a:gd name="connsiteX6" fmla="*/ 68123 w 2557831"/>
              <a:gd name="connsiteY6" fmla="*/ 1013988 h 1674891"/>
              <a:gd name="connsiteX7" fmla="*/ 158658 w 2557831"/>
              <a:gd name="connsiteY7" fmla="*/ 1086415 h 1674891"/>
              <a:gd name="connsiteX8" fmla="*/ 421208 w 2557831"/>
              <a:gd name="connsiteY8" fmla="*/ 1176950 h 1674891"/>
              <a:gd name="connsiteX9" fmla="*/ 547957 w 2557831"/>
              <a:gd name="connsiteY9" fmla="*/ 1186004 h 1674891"/>
              <a:gd name="connsiteX10" fmla="*/ 692812 w 2557831"/>
              <a:gd name="connsiteY10" fmla="*/ 1204111 h 1674891"/>
              <a:gd name="connsiteX11" fmla="*/ 783347 w 2557831"/>
              <a:gd name="connsiteY11" fmla="*/ 1222217 h 1674891"/>
              <a:gd name="connsiteX12" fmla="*/ 882935 w 2557831"/>
              <a:gd name="connsiteY12" fmla="*/ 1276538 h 1674891"/>
              <a:gd name="connsiteX13" fmla="*/ 964416 w 2557831"/>
              <a:gd name="connsiteY13" fmla="*/ 1312752 h 1674891"/>
              <a:gd name="connsiteX14" fmla="*/ 1045897 w 2557831"/>
              <a:gd name="connsiteY14" fmla="*/ 1358019 h 1674891"/>
              <a:gd name="connsiteX15" fmla="*/ 1154539 w 2557831"/>
              <a:gd name="connsiteY15" fmla="*/ 1403287 h 1674891"/>
              <a:gd name="connsiteX16" fmla="*/ 1317501 w 2557831"/>
              <a:gd name="connsiteY16" fmla="*/ 1511928 h 1674891"/>
              <a:gd name="connsiteX17" fmla="*/ 1507624 w 2557831"/>
              <a:gd name="connsiteY17" fmla="*/ 1602463 h 1674891"/>
              <a:gd name="connsiteX18" fmla="*/ 1652480 w 2557831"/>
              <a:gd name="connsiteY18" fmla="*/ 1656784 h 1674891"/>
              <a:gd name="connsiteX19" fmla="*/ 1806389 w 2557831"/>
              <a:gd name="connsiteY19" fmla="*/ 1674891 h 1674891"/>
              <a:gd name="connsiteX20" fmla="*/ 2105153 w 2557831"/>
              <a:gd name="connsiteY20" fmla="*/ 1656784 h 1674891"/>
              <a:gd name="connsiteX21" fmla="*/ 2231901 w 2557831"/>
              <a:gd name="connsiteY21" fmla="*/ 1584356 h 1674891"/>
              <a:gd name="connsiteX22" fmla="*/ 2304329 w 2557831"/>
              <a:gd name="connsiteY22" fmla="*/ 1530035 h 1674891"/>
              <a:gd name="connsiteX23" fmla="*/ 2485398 w 2557831"/>
              <a:gd name="connsiteY23" fmla="*/ 1276538 h 1674891"/>
              <a:gd name="connsiteX24" fmla="*/ 2521612 w 2557831"/>
              <a:gd name="connsiteY24" fmla="*/ 1167897 h 1674891"/>
              <a:gd name="connsiteX25" fmla="*/ 2557826 w 2557831"/>
              <a:gd name="connsiteY25" fmla="*/ 932507 h 1674891"/>
              <a:gd name="connsiteX26" fmla="*/ 2530666 w 2557831"/>
              <a:gd name="connsiteY26" fmla="*/ 688063 h 1674891"/>
              <a:gd name="connsiteX27" fmla="*/ 2512559 w 2557831"/>
              <a:gd name="connsiteY27" fmla="*/ 606582 h 1674891"/>
              <a:gd name="connsiteX28" fmla="*/ 2476345 w 2557831"/>
              <a:gd name="connsiteY28" fmla="*/ 552261 h 1674891"/>
              <a:gd name="connsiteX29" fmla="*/ 2422024 w 2557831"/>
              <a:gd name="connsiteY29" fmla="*/ 461726 h 1674891"/>
              <a:gd name="connsiteX30" fmla="*/ 2403917 w 2557831"/>
              <a:gd name="connsiteY30" fmla="*/ 407406 h 1674891"/>
              <a:gd name="connsiteX31" fmla="*/ 2340543 w 2557831"/>
              <a:gd name="connsiteY31" fmla="*/ 334978 h 1674891"/>
              <a:gd name="connsiteX32" fmla="*/ 2322436 w 2557831"/>
              <a:gd name="connsiteY32" fmla="*/ 298764 h 1674891"/>
              <a:gd name="connsiteX33" fmla="*/ 2268115 w 2557831"/>
              <a:gd name="connsiteY33" fmla="*/ 262550 h 1674891"/>
              <a:gd name="connsiteX34" fmla="*/ 2132313 w 2557831"/>
              <a:gd name="connsiteY34" fmla="*/ 172015 h 1674891"/>
              <a:gd name="connsiteX35" fmla="*/ 2068939 w 2557831"/>
              <a:gd name="connsiteY35" fmla="*/ 117695 h 1674891"/>
              <a:gd name="connsiteX36" fmla="*/ 1924084 w 2557831"/>
              <a:gd name="connsiteY36" fmla="*/ 63374 h 1674891"/>
              <a:gd name="connsiteX37" fmla="*/ 1770175 w 2557831"/>
              <a:gd name="connsiteY37" fmla="*/ 9053 h 1674891"/>
              <a:gd name="connsiteX38" fmla="*/ 1697747 w 2557831"/>
              <a:gd name="connsiteY38" fmla="*/ 0 h 1674891"/>
              <a:gd name="connsiteX39" fmla="*/ 1308448 w 2557831"/>
              <a:gd name="connsiteY39" fmla="*/ 9053 h 1674891"/>
              <a:gd name="connsiteX40" fmla="*/ 1226967 w 2557831"/>
              <a:gd name="connsiteY40" fmla="*/ 27160 h 1674891"/>
              <a:gd name="connsiteX41" fmla="*/ 1163593 w 2557831"/>
              <a:gd name="connsiteY41" fmla="*/ 36213 h 1674891"/>
              <a:gd name="connsiteX42" fmla="*/ 1036844 w 2557831"/>
              <a:gd name="connsiteY42" fmla="*/ 63374 h 1674891"/>
              <a:gd name="connsiteX43" fmla="*/ 937256 w 2557831"/>
              <a:gd name="connsiteY43" fmla="*/ 99588 h 1674891"/>
              <a:gd name="connsiteX44" fmla="*/ 810507 w 2557831"/>
              <a:gd name="connsiteY44" fmla="*/ 117695 h 1674891"/>
              <a:gd name="connsiteX45" fmla="*/ 674705 w 2557831"/>
              <a:gd name="connsiteY45" fmla="*/ 153909 h 1674891"/>
              <a:gd name="connsiteX46" fmla="*/ 593224 w 2557831"/>
              <a:gd name="connsiteY46" fmla="*/ 181069 h 1674891"/>
              <a:gd name="connsiteX47" fmla="*/ 520796 w 2557831"/>
              <a:gd name="connsiteY47" fmla="*/ 199176 h 1674891"/>
              <a:gd name="connsiteX48" fmla="*/ 484583 w 2557831"/>
              <a:gd name="connsiteY48" fmla="*/ 217283 h 1674891"/>
              <a:gd name="connsiteX49" fmla="*/ 439315 w 2557831"/>
              <a:gd name="connsiteY49" fmla="*/ 235390 h 1674891"/>
              <a:gd name="connsiteX50" fmla="*/ 366888 w 2557831"/>
              <a:gd name="connsiteY50" fmla="*/ 262550 h 1674891"/>
              <a:gd name="connsiteX51" fmla="*/ 330674 w 2557831"/>
              <a:gd name="connsiteY51" fmla="*/ 262550 h 167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57831" h="1674891">
                <a:moveTo>
                  <a:pt x="357834" y="217283"/>
                </a:moveTo>
                <a:lnTo>
                  <a:pt x="357834" y="217283"/>
                </a:lnTo>
                <a:cubicBezTo>
                  <a:pt x="348781" y="241426"/>
                  <a:pt x="342205" y="266649"/>
                  <a:pt x="330674" y="289711"/>
                </a:cubicBezTo>
                <a:cubicBezTo>
                  <a:pt x="277728" y="395603"/>
                  <a:pt x="135113" y="569020"/>
                  <a:pt x="95284" y="633742"/>
                </a:cubicBezTo>
                <a:lnTo>
                  <a:pt x="22856" y="751437"/>
                </a:lnTo>
                <a:cubicBezTo>
                  <a:pt x="7844" y="826495"/>
                  <a:pt x="-14977" y="899659"/>
                  <a:pt x="13802" y="977774"/>
                </a:cubicBezTo>
                <a:cubicBezTo>
                  <a:pt x="21325" y="998194"/>
                  <a:pt x="50713" y="1000931"/>
                  <a:pt x="68123" y="1013988"/>
                </a:cubicBezTo>
                <a:cubicBezTo>
                  <a:pt x="99041" y="1037176"/>
                  <a:pt x="125646" y="1066321"/>
                  <a:pt x="158658" y="1086415"/>
                </a:cubicBezTo>
                <a:cubicBezTo>
                  <a:pt x="236749" y="1133948"/>
                  <a:pt x="332107" y="1162100"/>
                  <a:pt x="421208" y="1176950"/>
                </a:cubicBezTo>
                <a:cubicBezTo>
                  <a:pt x="462989" y="1183914"/>
                  <a:pt x="505810" y="1181789"/>
                  <a:pt x="547957" y="1186004"/>
                </a:cubicBezTo>
                <a:cubicBezTo>
                  <a:pt x="596376" y="1190846"/>
                  <a:pt x="644717" y="1196712"/>
                  <a:pt x="692812" y="1204111"/>
                </a:cubicBezTo>
                <a:cubicBezTo>
                  <a:pt x="723230" y="1208791"/>
                  <a:pt x="783347" y="1222217"/>
                  <a:pt x="783347" y="1222217"/>
                </a:cubicBezTo>
                <a:cubicBezTo>
                  <a:pt x="899483" y="1268672"/>
                  <a:pt x="747249" y="1204172"/>
                  <a:pt x="882935" y="1276538"/>
                </a:cubicBezTo>
                <a:cubicBezTo>
                  <a:pt x="909160" y="1290525"/>
                  <a:pt x="937832" y="1299460"/>
                  <a:pt x="964416" y="1312752"/>
                </a:cubicBezTo>
                <a:cubicBezTo>
                  <a:pt x="992206" y="1326647"/>
                  <a:pt x="1017845" y="1344661"/>
                  <a:pt x="1045897" y="1358019"/>
                </a:cubicBezTo>
                <a:cubicBezTo>
                  <a:pt x="1081318" y="1374886"/>
                  <a:pt x="1120406" y="1383945"/>
                  <a:pt x="1154539" y="1403287"/>
                </a:cubicBezTo>
                <a:cubicBezTo>
                  <a:pt x="1211339" y="1435473"/>
                  <a:pt x="1261519" y="1478339"/>
                  <a:pt x="1317501" y="1511928"/>
                </a:cubicBezTo>
                <a:cubicBezTo>
                  <a:pt x="1349246" y="1530975"/>
                  <a:pt x="1465108" y="1585457"/>
                  <a:pt x="1507624" y="1602463"/>
                </a:cubicBezTo>
                <a:cubicBezTo>
                  <a:pt x="1555504" y="1621615"/>
                  <a:pt x="1601227" y="1651089"/>
                  <a:pt x="1652480" y="1656784"/>
                </a:cubicBezTo>
                <a:cubicBezTo>
                  <a:pt x="1758143" y="1668524"/>
                  <a:pt x="1706845" y="1662447"/>
                  <a:pt x="1806389" y="1674891"/>
                </a:cubicBezTo>
                <a:cubicBezTo>
                  <a:pt x="1905977" y="1668855"/>
                  <a:pt x="2007567" y="1677547"/>
                  <a:pt x="2105153" y="1656784"/>
                </a:cubicBezTo>
                <a:cubicBezTo>
                  <a:pt x="2152748" y="1646657"/>
                  <a:pt x="2192972" y="1613552"/>
                  <a:pt x="2231901" y="1584356"/>
                </a:cubicBezTo>
                <a:cubicBezTo>
                  <a:pt x="2256044" y="1566249"/>
                  <a:pt x="2282990" y="1551374"/>
                  <a:pt x="2304329" y="1530035"/>
                </a:cubicBezTo>
                <a:cubicBezTo>
                  <a:pt x="2393166" y="1441198"/>
                  <a:pt x="2436797" y="1386994"/>
                  <a:pt x="2485398" y="1276538"/>
                </a:cubicBezTo>
                <a:cubicBezTo>
                  <a:pt x="2500772" y="1241598"/>
                  <a:pt x="2509541" y="1204111"/>
                  <a:pt x="2521612" y="1167897"/>
                </a:cubicBezTo>
                <a:cubicBezTo>
                  <a:pt x="2526266" y="1139973"/>
                  <a:pt x="2558322" y="952831"/>
                  <a:pt x="2557826" y="932507"/>
                </a:cubicBezTo>
                <a:cubicBezTo>
                  <a:pt x="2555827" y="850549"/>
                  <a:pt x="2541944" y="769266"/>
                  <a:pt x="2530666" y="688063"/>
                </a:cubicBezTo>
                <a:cubicBezTo>
                  <a:pt x="2526838" y="660505"/>
                  <a:pt x="2522892" y="632415"/>
                  <a:pt x="2512559" y="606582"/>
                </a:cubicBezTo>
                <a:cubicBezTo>
                  <a:pt x="2504477" y="586377"/>
                  <a:pt x="2487879" y="570715"/>
                  <a:pt x="2476345" y="552261"/>
                </a:cubicBezTo>
                <a:cubicBezTo>
                  <a:pt x="2457692" y="522417"/>
                  <a:pt x="2437763" y="493204"/>
                  <a:pt x="2422024" y="461726"/>
                </a:cubicBezTo>
                <a:cubicBezTo>
                  <a:pt x="2413488" y="444655"/>
                  <a:pt x="2412453" y="424477"/>
                  <a:pt x="2403917" y="407406"/>
                </a:cubicBezTo>
                <a:cubicBezTo>
                  <a:pt x="2383196" y="365964"/>
                  <a:pt x="2368553" y="372325"/>
                  <a:pt x="2340543" y="334978"/>
                </a:cubicBezTo>
                <a:cubicBezTo>
                  <a:pt x="2332445" y="324181"/>
                  <a:pt x="2330280" y="309746"/>
                  <a:pt x="2322436" y="298764"/>
                </a:cubicBezTo>
                <a:cubicBezTo>
                  <a:pt x="2301244" y="269095"/>
                  <a:pt x="2297944" y="272493"/>
                  <a:pt x="2268115" y="262550"/>
                </a:cubicBezTo>
                <a:cubicBezTo>
                  <a:pt x="2186354" y="180789"/>
                  <a:pt x="2288550" y="276172"/>
                  <a:pt x="2132313" y="172015"/>
                </a:cubicBezTo>
                <a:cubicBezTo>
                  <a:pt x="2109163" y="156582"/>
                  <a:pt x="2092089" y="133128"/>
                  <a:pt x="2068939" y="117695"/>
                </a:cubicBezTo>
                <a:cubicBezTo>
                  <a:pt x="1999934" y="71692"/>
                  <a:pt x="1999021" y="86792"/>
                  <a:pt x="1924084" y="63374"/>
                </a:cubicBezTo>
                <a:cubicBezTo>
                  <a:pt x="1865672" y="45120"/>
                  <a:pt x="1830790" y="23315"/>
                  <a:pt x="1770175" y="9053"/>
                </a:cubicBezTo>
                <a:cubicBezTo>
                  <a:pt x="1746491" y="3480"/>
                  <a:pt x="1721890" y="3018"/>
                  <a:pt x="1697747" y="0"/>
                </a:cubicBezTo>
                <a:cubicBezTo>
                  <a:pt x="1567981" y="3018"/>
                  <a:pt x="1438034" y="1577"/>
                  <a:pt x="1308448" y="9053"/>
                </a:cubicBezTo>
                <a:cubicBezTo>
                  <a:pt x="1280671" y="10655"/>
                  <a:pt x="1254313" y="22033"/>
                  <a:pt x="1226967" y="27160"/>
                </a:cubicBezTo>
                <a:cubicBezTo>
                  <a:pt x="1205993" y="31093"/>
                  <a:pt x="1184642" y="32705"/>
                  <a:pt x="1163593" y="36213"/>
                </a:cubicBezTo>
                <a:cubicBezTo>
                  <a:pt x="1140319" y="40092"/>
                  <a:pt x="1044252" y="61152"/>
                  <a:pt x="1036844" y="63374"/>
                </a:cubicBezTo>
                <a:cubicBezTo>
                  <a:pt x="1003011" y="73524"/>
                  <a:pt x="971524" y="91021"/>
                  <a:pt x="937256" y="99588"/>
                </a:cubicBezTo>
                <a:cubicBezTo>
                  <a:pt x="846372" y="122309"/>
                  <a:pt x="879254" y="96542"/>
                  <a:pt x="810507" y="117695"/>
                </a:cubicBezTo>
                <a:cubicBezTo>
                  <a:pt x="680366" y="157738"/>
                  <a:pt x="794833" y="136747"/>
                  <a:pt x="674705" y="153909"/>
                </a:cubicBezTo>
                <a:cubicBezTo>
                  <a:pt x="647545" y="162962"/>
                  <a:pt x="620752" y="173204"/>
                  <a:pt x="593224" y="181069"/>
                </a:cubicBezTo>
                <a:cubicBezTo>
                  <a:pt x="550709" y="193216"/>
                  <a:pt x="555045" y="184498"/>
                  <a:pt x="520796" y="199176"/>
                </a:cubicBezTo>
                <a:cubicBezTo>
                  <a:pt x="508391" y="204492"/>
                  <a:pt x="496916" y="211802"/>
                  <a:pt x="484583" y="217283"/>
                </a:cubicBezTo>
                <a:cubicBezTo>
                  <a:pt x="469732" y="223883"/>
                  <a:pt x="454166" y="228790"/>
                  <a:pt x="439315" y="235390"/>
                </a:cubicBezTo>
                <a:cubicBezTo>
                  <a:pt x="404665" y="250790"/>
                  <a:pt x="404492" y="257850"/>
                  <a:pt x="366888" y="262550"/>
                </a:cubicBezTo>
                <a:cubicBezTo>
                  <a:pt x="354910" y="264047"/>
                  <a:pt x="342745" y="262550"/>
                  <a:pt x="330674" y="262550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45816" y="4152286"/>
            <a:ext cx="2557831" cy="1674891"/>
          </a:xfrm>
          <a:custGeom>
            <a:avLst/>
            <a:gdLst>
              <a:gd name="connsiteX0" fmla="*/ 357834 w 2557831"/>
              <a:gd name="connsiteY0" fmla="*/ 217283 h 1674891"/>
              <a:gd name="connsiteX1" fmla="*/ 357834 w 2557831"/>
              <a:gd name="connsiteY1" fmla="*/ 217283 h 1674891"/>
              <a:gd name="connsiteX2" fmla="*/ 330674 w 2557831"/>
              <a:gd name="connsiteY2" fmla="*/ 289711 h 1674891"/>
              <a:gd name="connsiteX3" fmla="*/ 95284 w 2557831"/>
              <a:gd name="connsiteY3" fmla="*/ 633742 h 1674891"/>
              <a:gd name="connsiteX4" fmla="*/ 22856 w 2557831"/>
              <a:gd name="connsiteY4" fmla="*/ 751437 h 1674891"/>
              <a:gd name="connsiteX5" fmla="*/ 13802 w 2557831"/>
              <a:gd name="connsiteY5" fmla="*/ 977774 h 1674891"/>
              <a:gd name="connsiteX6" fmla="*/ 68123 w 2557831"/>
              <a:gd name="connsiteY6" fmla="*/ 1013988 h 1674891"/>
              <a:gd name="connsiteX7" fmla="*/ 158658 w 2557831"/>
              <a:gd name="connsiteY7" fmla="*/ 1086415 h 1674891"/>
              <a:gd name="connsiteX8" fmla="*/ 421208 w 2557831"/>
              <a:gd name="connsiteY8" fmla="*/ 1176950 h 1674891"/>
              <a:gd name="connsiteX9" fmla="*/ 547957 w 2557831"/>
              <a:gd name="connsiteY9" fmla="*/ 1186004 h 1674891"/>
              <a:gd name="connsiteX10" fmla="*/ 692812 w 2557831"/>
              <a:gd name="connsiteY10" fmla="*/ 1204111 h 1674891"/>
              <a:gd name="connsiteX11" fmla="*/ 783347 w 2557831"/>
              <a:gd name="connsiteY11" fmla="*/ 1222217 h 1674891"/>
              <a:gd name="connsiteX12" fmla="*/ 882935 w 2557831"/>
              <a:gd name="connsiteY12" fmla="*/ 1276538 h 1674891"/>
              <a:gd name="connsiteX13" fmla="*/ 964416 w 2557831"/>
              <a:gd name="connsiteY13" fmla="*/ 1312752 h 1674891"/>
              <a:gd name="connsiteX14" fmla="*/ 1045897 w 2557831"/>
              <a:gd name="connsiteY14" fmla="*/ 1358019 h 1674891"/>
              <a:gd name="connsiteX15" fmla="*/ 1154539 w 2557831"/>
              <a:gd name="connsiteY15" fmla="*/ 1403287 h 1674891"/>
              <a:gd name="connsiteX16" fmla="*/ 1317501 w 2557831"/>
              <a:gd name="connsiteY16" fmla="*/ 1511928 h 1674891"/>
              <a:gd name="connsiteX17" fmla="*/ 1507624 w 2557831"/>
              <a:gd name="connsiteY17" fmla="*/ 1602463 h 1674891"/>
              <a:gd name="connsiteX18" fmla="*/ 1652480 w 2557831"/>
              <a:gd name="connsiteY18" fmla="*/ 1656784 h 1674891"/>
              <a:gd name="connsiteX19" fmla="*/ 1806389 w 2557831"/>
              <a:gd name="connsiteY19" fmla="*/ 1674891 h 1674891"/>
              <a:gd name="connsiteX20" fmla="*/ 2105153 w 2557831"/>
              <a:gd name="connsiteY20" fmla="*/ 1656784 h 1674891"/>
              <a:gd name="connsiteX21" fmla="*/ 2231901 w 2557831"/>
              <a:gd name="connsiteY21" fmla="*/ 1584356 h 1674891"/>
              <a:gd name="connsiteX22" fmla="*/ 2304329 w 2557831"/>
              <a:gd name="connsiteY22" fmla="*/ 1530035 h 1674891"/>
              <a:gd name="connsiteX23" fmla="*/ 2485398 w 2557831"/>
              <a:gd name="connsiteY23" fmla="*/ 1276538 h 1674891"/>
              <a:gd name="connsiteX24" fmla="*/ 2521612 w 2557831"/>
              <a:gd name="connsiteY24" fmla="*/ 1167897 h 1674891"/>
              <a:gd name="connsiteX25" fmla="*/ 2557826 w 2557831"/>
              <a:gd name="connsiteY25" fmla="*/ 932507 h 1674891"/>
              <a:gd name="connsiteX26" fmla="*/ 2530666 w 2557831"/>
              <a:gd name="connsiteY26" fmla="*/ 688063 h 1674891"/>
              <a:gd name="connsiteX27" fmla="*/ 2512559 w 2557831"/>
              <a:gd name="connsiteY27" fmla="*/ 606582 h 1674891"/>
              <a:gd name="connsiteX28" fmla="*/ 2476345 w 2557831"/>
              <a:gd name="connsiteY28" fmla="*/ 552261 h 1674891"/>
              <a:gd name="connsiteX29" fmla="*/ 2422024 w 2557831"/>
              <a:gd name="connsiteY29" fmla="*/ 461726 h 1674891"/>
              <a:gd name="connsiteX30" fmla="*/ 2403917 w 2557831"/>
              <a:gd name="connsiteY30" fmla="*/ 407406 h 1674891"/>
              <a:gd name="connsiteX31" fmla="*/ 2340543 w 2557831"/>
              <a:gd name="connsiteY31" fmla="*/ 334978 h 1674891"/>
              <a:gd name="connsiteX32" fmla="*/ 2322436 w 2557831"/>
              <a:gd name="connsiteY32" fmla="*/ 298764 h 1674891"/>
              <a:gd name="connsiteX33" fmla="*/ 2268115 w 2557831"/>
              <a:gd name="connsiteY33" fmla="*/ 262550 h 1674891"/>
              <a:gd name="connsiteX34" fmla="*/ 2132313 w 2557831"/>
              <a:gd name="connsiteY34" fmla="*/ 172015 h 1674891"/>
              <a:gd name="connsiteX35" fmla="*/ 2068939 w 2557831"/>
              <a:gd name="connsiteY35" fmla="*/ 117695 h 1674891"/>
              <a:gd name="connsiteX36" fmla="*/ 1924084 w 2557831"/>
              <a:gd name="connsiteY36" fmla="*/ 63374 h 1674891"/>
              <a:gd name="connsiteX37" fmla="*/ 1770175 w 2557831"/>
              <a:gd name="connsiteY37" fmla="*/ 9053 h 1674891"/>
              <a:gd name="connsiteX38" fmla="*/ 1697747 w 2557831"/>
              <a:gd name="connsiteY38" fmla="*/ 0 h 1674891"/>
              <a:gd name="connsiteX39" fmla="*/ 1308448 w 2557831"/>
              <a:gd name="connsiteY39" fmla="*/ 9053 h 1674891"/>
              <a:gd name="connsiteX40" fmla="*/ 1226967 w 2557831"/>
              <a:gd name="connsiteY40" fmla="*/ 27160 h 1674891"/>
              <a:gd name="connsiteX41" fmla="*/ 1163593 w 2557831"/>
              <a:gd name="connsiteY41" fmla="*/ 36213 h 1674891"/>
              <a:gd name="connsiteX42" fmla="*/ 1036844 w 2557831"/>
              <a:gd name="connsiteY42" fmla="*/ 63374 h 1674891"/>
              <a:gd name="connsiteX43" fmla="*/ 937256 w 2557831"/>
              <a:gd name="connsiteY43" fmla="*/ 99588 h 1674891"/>
              <a:gd name="connsiteX44" fmla="*/ 810507 w 2557831"/>
              <a:gd name="connsiteY44" fmla="*/ 117695 h 1674891"/>
              <a:gd name="connsiteX45" fmla="*/ 674705 w 2557831"/>
              <a:gd name="connsiteY45" fmla="*/ 153909 h 1674891"/>
              <a:gd name="connsiteX46" fmla="*/ 593224 w 2557831"/>
              <a:gd name="connsiteY46" fmla="*/ 181069 h 1674891"/>
              <a:gd name="connsiteX47" fmla="*/ 520796 w 2557831"/>
              <a:gd name="connsiteY47" fmla="*/ 199176 h 1674891"/>
              <a:gd name="connsiteX48" fmla="*/ 484583 w 2557831"/>
              <a:gd name="connsiteY48" fmla="*/ 217283 h 1674891"/>
              <a:gd name="connsiteX49" fmla="*/ 439315 w 2557831"/>
              <a:gd name="connsiteY49" fmla="*/ 235390 h 1674891"/>
              <a:gd name="connsiteX50" fmla="*/ 366888 w 2557831"/>
              <a:gd name="connsiteY50" fmla="*/ 262550 h 1674891"/>
              <a:gd name="connsiteX51" fmla="*/ 330674 w 2557831"/>
              <a:gd name="connsiteY51" fmla="*/ 262550 h 167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57831" h="1674891">
                <a:moveTo>
                  <a:pt x="357834" y="217283"/>
                </a:moveTo>
                <a:lnTo>
                  <a:pt x="357834" y="217283"/>
                </a:lnTo>
                <a:cubicBezTo>
                  <a:pt x="348781" y="241426"/>
                  <a:pt x="342205" y="266649"/>
                  <a:pt x="330674" y="289711"/>
                </a:cubicBezTo>
                <a:cubicBezTo>
                  <a:pt x="277728" y="395603"/>
                  <a:pt x="135113" y="569020"/>
                  <a:pt x="95284" y="633742"/>
                </a:cubicBezTo>
                <a:lnTo>
                  <a:pt x="22856" y="751437"/>
                </a:lnTo>
                <a:cubicBezTo>
                  <a:pt x="7844" y="826495"/>
                  <a:pt x="-14977" y="899659"/>
                  <a:pt x="13802" y="977774"/>
                </a:cubicBezTo>
                <a:cubicBezTo>
                  <a:pt x="21325" y="998194"/>
                  <a:pt x="50713" y="1000931"/>
                  <a:pt x="68123" y="1013988"/>
                </a:cubicBezTo>
                <a:cubicBezTo>
                  <a:pt x="99041" y="1037176"/>
                  <a:pt x="125646" y="1066321"/>
                  <a:pt x="158658" y="1086415"/>
                </a:cubicBezTo>
                <a:cubicBezTo>
                  <a:pt x="236749" y="1133948"/>
                  <a:pt x="332107" y="1162100"/>
                  <a:pt x="421208" y="1176950"/>
                </a:cubicBezTo>
                <a:cubicBezTo>
                  <a:pt x="462989" y="1183914"/>
                  <a:pt x="505810" y="1181789"/>
                  <a:pt x="547957" y="1186004"/>
                </a:cubicBezTo>
                <a:cubicBezTo>
                  <a:pt x="596376" y="1190846"/>
                  <a:pt x="644717" y="1196712"/>
                  <a:pt x="692812" y="1204111"/>
                </a:cubicBezTo>
                <a:cubicBezTo>
                  <a:pt x="723230" y="1208791"/>
                  <a:pt x="783347" y="1222217"/>
                  <a:pt x="783347" y="1222217"/>
                </a:cubicBezTo>
                <a:cubicBezTo>
                  <a:pt x="899483" y="1268672"/>
                  <a:pt x="747249" y="1204172"/>
                  <a:pt x="882935" y="1276538"/>
                </a:cubicBezTo>
                <a:cubicBezTo>
                  <a:pt x="909160" y="1290525"/>
                  <a:pt x="937832" y="1299460"/>
                  <a:pt x="964416" y="1312752"/>
                </a:cubicBezTo>
                <a:cubicBezTo>
                  <a:pt x="992206" y="1326647"/>
                  <a:pt x="1017845" y="1344661"/>
                  <a:pt x="1045897" y="1358019"/>
                </a:cubicBezTo>
                <a:cubicBezTo>
                  <a:pt x="1081318" y="1374886"/>
                  <a:pt x="1120406" y="1383945"/>
                  <a:pt x="1154539" y="1403287"/>
                </a:cubicBezTo>
                <a:cubicBezTo>
                  <a:pt x="1211339" y="1435473"/>
                  <a:pt x="1261519" y="1478339"/>
                  <a:pt x="1317501" y="1511928"/>
                </a:cubicBezTo>
                <a:cubicBezTo>
                  <a:pt x="1349246" y="1530975"/>
                  <a:pt x="1465108" y="1585457"/>
                  <a:pt x="1507624" y="1602463"/>
                </a:cubicBezTo>
                <a:cubicBezTo>
                  <a:pt x="1555504" y="1621615"/>
                  <a:pt x="1601227" y="1651089"/>
                  <a:pt x="1652480" y="1656784"/>
                </a:cubicBezTo>
                <a:cubicBezTo>
                  <a:pt x="1758143" y="1668524"/>
                  <a:pt x="1706845" y="1662447"/>
                  <a:pt x="1806389" y="1674891"/>
                </a:cubicBezTo>
                <a:cubicBezTo>
                  <a:pt x="1905977" y="1668855"/>
                  <a:pt x="2007567" y="1677547"/>
                  <a:pt x="2105153" y="1656784"/>
                </a:cubicBezTo>
                <a:cubicBezTo>
                  <a:pt x="2152748" y="1646657"/>
                  <a:pt x="2192972" y="1613552"/>
                  <a:pt x="2231901" y="1584356"/>
                </a:cubicBezTo>
                <a:cubicBezTo>
                  <a:pt x="2256044" y="1566249"/>
                  <a:pt x="2282990" y="1551374"/>
                  <a:pt x="2304329" y="1530035"/>
                </a:cubicBezTo>
                <a:cubicBezTo>
                  <a:pt x="2393166" y="1441198"/>
                  <a:pt x="2436797" y="1386994"/>
                  <a:pt x="2485398" y="1276538"/>
                </a:cubicBezTo>
                <a:cubicBezTo>
                  <a:pt x="2500772" y="1241598"/>
                  <a:pt x="2509541" y="1204111"/>
                  <a:pt x="2521612" y="1167897"/>
                </a:cubicBezTo>
                <a:cubicBezTo>
                  <a:pt x="2526266" y="1139973"/>
                  <a:pt x="2558322" y="952831"/>
                  <a:pt x="2557826" y="932507"/>
                </a:cubicBezTo>
                <a:cubicBezTo>
                  <a:pt x="2555827" y="850549"/>
                  <a:pt x="2541944" y="769266"/>
                  <a:pt x="2530666" y="688063"/>
                </a:cubicBezTo>
                <a:cubicBezTo>
                  <a:pt x="2526838" y="660505"/>
                  <a:pt x="2522892" y="632415"/>
                  <a:pt x="2512559" y="606582"/>
                </a:cubicBezTo>
                <a:cubicBezTo>
                  <a:pt x="2504477" y="586377"/>
                  <a:pt x="2487879" y="570715"/>
                  <a:pt x="2476345" y="552261"/>
                </a:cubicBezTo>
                <a:cubicBezTo>
                  <a:pt x="2457692" y="522417"/>
                  <a:pt x="2437763" y="493204"/>
                  <a:pt x="2422024" y="461726"/>
                </a:cubicBezTo>
                <a:cubicBezTo>
                  <a:pt x="2413488" y="444655"/>
                  <a:pt x="2412453" y="424477"/>
                  <a:pt x="2403917" y="407406"/>
                </a:cubicBezTo>
                <a:cubicBezTo>
                  <a:pt x="2383196" y="365964"/>
                  <a:pt x="2368553" y="372325"/>
                  <a:pt x="2340543" y="334978"/>
                </a:cubicBezTo>
                <a:cubicBezTo>
                  <a:pt x="2332445" y="324181"/>
                  <a:pt x="2330280" y="309746"/>
                  <a:pt x="2322436" y="298764"/>
                </a:cubicBezTo>
                <a:cubicBezTo>
                  <a:pt x="2301244" y="269095"/>
                  <a:pt x="2297944" y="272493"/>
                  <a:pt x="2268115" y="262550"/>
                </a:cubicBezTo>
                <a:cubicBezTo>
                  <a:pt x="2186354" y="180789"/>
                  <a:pt x="2288550" y="276172"/>
                  <a:pt x="2132313" y="172015"/>
                </a:cubicBezTo>
                <a:cubicBezTo>
                  <a:pt x="2109163" y="156582"/>
                  <a:pt x="2092089" y="133128"/>
                  <a:pt x="2068939" y="117695"/>
                </a:cubicBezTo>
                <a:cubicBezTo>
                  <a:pt x="1999934" y="71692"/>
                  <a:pt x="1999021" y="86792"/>
                  <a:pt x="1924084" y="63374"/>
                </a:cubicBezTo>
                <a:cubicBezTo>
                  <a:pt x="1865672" y="45120"/>
                  <a:pt x="1830790" y="23315"/>
                  <a:pt x="1770175" y="9053"/>
                </a:cubicBezTo>
                <a:cubicBezTo>
                  <a:pt x="1746491" y="3480"/>
                  <a:pt x="1721890" y="3018"/>
                  <a:pt x="1697747" y="0"/>
                </a:cubicBezTo>
                <a:cubicBezTo>
                  <a:pt x="1567981" y="3018"/>
                  <a:pt x="1438034" y="1577"/>
                  <a:pt x="1308448" y="9053"/>
                </a:cubicBezTo>
                <a:cubicBezTo>
                  <a:pt x="1280671" y="10655"/>
                  <a:pt x="1254313" y="22033"/>
                  <a:pt x="1226967" y="27160"/>
                </a:cubicBezTo>
                <a:cubicBezTo>
                  <a:pt x="1205993" y="31093"/>
                  <a:pt x="1184642" y="32705"/>
                  <a:pt x="1163593" y="36213"/>
                </a:cubicBezTo>
                <a:cubicBezTo>
                  <a:pt x="1140319" y="40092"/>
                  <a:pt x="1044252" y="61152"/>
                  <a:pt x="1036844" y="63374"/>
                </a:cubicBezTo>
                <a:cubicBezTo>
                  <a:pt x="1003011" y="73524"/>
                  <a:pt x="971524" y="91021"/>
                  <a:pt x="937256" y="99588"/>
                </a:cubicBezTo>
                <a:cubicBezTo>
                  <a:pt x="846372" y="122309"/>
                  <a:pt x="879254" y="96542"/>
                  <a:pt x="810507" y="117695"/>
                </a:cubicBezTo>
                <a:cubicBezTo>
                  <a:pt x="680366" y="157738"/>
                  <a:pt x="794833" y="136747"/>
                  <a:pt x="674705" y="153909"/>
                </a:cubicBezTo>
                <a:cubicBezTo>
                  <a:pt x="647545" y="162962"/>
                  <a:pt x="620752" y="173204"/>
                  <a:pt x="593224" y="181069"/>
                </a:cubicBezTo>
                <a:cubicBezTo>
                  <a:pt x="550709" y="193216"/>
                  <a:pt x="555045" y="184498"/>
                  <a:pt x="520796" y="199176"/>
                </a:cubicBezTo>
                <a:cubicBezTo>
                  <a:pt x="508391" y="204492"/>
                  <a:pt x="496916" y="211802"/>
                  <a:pt x="484583" y="217283"/>
                </a:cubicBezTo>
                <a:cubicBezTo>
                  <a:pt x="469732" y="223883"/>
                  <a:pt x="454166" y="228790"/>
                  <a:pt x="439315" y="235390"/>
                </a:cubicBezTo>
                <a:cubicBezTo>
                  <a:pt x="404665" y="250790"/>
                  <a:pt x="404492" y="257850"/>
                  <a:pt x="366888" y="262550"/>
                </a:cubicBezTo>
                <a:cubicBezTo>
                  <a:pt x="354910" y="264047"/>
                  <a:pt x="342745" y="262550"/>
                  <a:pt x="330674" y="262550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6494" y="465986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sorted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33400" y="5346499"/>
                <a:ext cx="5029200" cy="91806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-far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if need to delete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fraction of elements to make it sorted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46499"/>
                <a:ext cx="5029200" cy="91806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1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7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Monotonicity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343400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A testing algorithm:</a:t>
                </a:r>
              </a:p>
              <a:p>
                <a:pPr lvl="1"/>
                <a:r>
                  <a:rPr lang="en-US" dirty="0" smtClean="0"/>
                  <a:t>Sample random 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How many samples?</a:t>
                </a:r>
              </a:p>
              <a:p>
                <a:pPr lvl="1"/>
                <a:r>
                  <a:rPr lang="en-US" dirty="0" smtClean="0"/>
                  <a:t>Bad case: 2,1,4,3,…,i,i-1,i+2,i+1,…,n,n-1</a:t>
                </a:r>
              </a:p>
              <a:p>
                <a:pPr lvl="1"/>
                <a:r>
                  <a:rPr lang="en-US" dirty="0" smtClean="0"/>
                  <a:t>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before we see an adjacent pair</a:t>
                </a:r>
              </a:p>
              <a:p>
                <a:r>
                  <a:rPr lang="en-US" dirty="0" smtClean="0"/>
                  <a:t>Fix?</a:t>
                </a:r>
              </a:p>
              <a:p>
                <a:pPr lvl="1"/>
                <a:r>
                  <a:rPr lang="en-US" dirty="0" smtClean="0"/>
                  <a:t>Can sample adjacent pairs!</a:t>
                </a:r>
              </a:p>
              <a:p>
                <a:r>
                  <a:rPr lang="en-US" dirty="0" smtClean="0"/>
                  <a:t>Works?</a:t>
                </a:r>
              </a:p>
              <a:p>
                <a:pPr lvl="1"/>
                <a:r>
                  <a:rPr lang="en-US" dirty="0" smtClean="0"/>
                  <a:t>Bad case too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343400"/>
              </a:xfrm>
              <a:blipFill rotWithShape="0">
                <a:blip r:embed="rId2"/>
                <a:stretch>
                  <a:fillRect l="-1259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962400" y="639763"/>
                <a:ext cx="5029200" cy="91806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-far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if need to delete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fraction of elements to make it sorted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39763"/>
                <a:ext cx="5029200" cy="91806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0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Monotonicity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9530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Assumption: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One iteration:</a:t>
                </a:r>
              </a:p>
              <a:p>
                <a:pPr lvl="1"/>
                <a:r>
                  <a:rPr lang="en-US" dirty="0" smtClean="0"/>
                  <a:t>Pick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Do binary search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the sequence</a:t>
                </a:r>
              </a:p>
              <a:p>
                <a:pPr lvl="2"/>
                <a:r>
                  <a:rPr lang="en-US" dirty="0" smtClean="0"/>
                  <a:t>Start with interval [</a:t>
                </a:r>
                <a:r>
                  <a:rPr lang="en-US" dirty="0" err="1" smtClean="0"/>
                  <a:t>s,t</a:t>
                </a:r>
                <a:r>
                  <a:rPr lang="en-US" dirty="0" smtClean="0"/>
                  <a:t>]=[1,n]</a:t>
                </a:r>
              </a:p>
              <a:p>
                <a:pPr lvl="2"/>
                <a:r>
                  <a:rPr lang="en-US" dirty="0" smtClean="0"/>
                  <a:t>For interval [</a:t>
                </a:r>
                <a:r>
                  <a:rPr lang="en-US" dirty="0" err="1" smtClean="0"/>
                  <a:t>s,t</a:t>
                </a:r>
                <a:r>
                  <a:rPr lang="en-US" dirty="0" smtClean="0"/>
                  <a:t>], find middle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 on the left</a:t>
                </a:r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 on the right</a:t>
                </a:r>
              </a:p>
              <a:p>
                <a:r>
                  <a:rPr lang="en-US" dirty="0" smtClean="0"/>
                  <a:t>Fail if find inconsistency:</a:t>
                </a:r>
              </a:p>
              <a:p>
                <a:pPr lvl="1"/>
                <a:r>
                  <a:rPr lang="en-US" dirty="0" smtClean="0"/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not found where it should be</a:t>
                </a:r>
              </a:p>
              <a:p>
                <a:pPr lvl="1"/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953000" cy="5257800"/>
              </a:xfrm>
              <a:blipFill rotWithShape="0">
                <a:blip r:embed="rId2"/>
                <a:stretch>
                  <a:fillRect l="-1722" t="-2317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0" y="914400"/>
                <a:ext cx="3733800" cy="3581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 MONOTONICITY: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,…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for(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r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=0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&lt;3/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; r++)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perform binary search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not found at 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    OR binary search inconsistent)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  return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“not sorted”;</a:t>
                </a:r>
              </a:p>
              <a:p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If finished ok, return “sorted”.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14400"/>
                <a:ext cx="3733800" cy="3581400"/>
              </a:xfrm>
              <a:prstGeom prst="rect">
                <a:avLst/>
              </a:prstGeom>
              <a:blipFill rotWithShape="0">
                <a:blip r:embed="rId3"/>
                <a:stretch>
                  <a:fillRect l="-1297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Monotonicity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9530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sorted, will pass the test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-far from sorted…</a:t>
                </a:r>
              </a:p>
              <a:p>
                <a:pPr lvl="1"/>
                <a:r>
                  <a:rPr lang="en-US" dirty="0" smtClean="0"/>
                  <a:t>How do we argue?</a:t>
                </a:r>
              </a:p>
              <a:p>
                <a:pPr lvl="1"/>
                <a:r>
                  <a:rPr lang="en-US" dirty="0" smtClean="0"/>
                  <a:t>Via contrapositive</a:t>
                </a:r>
              </a:p>
              <a:p>
                <a:r>
                  <a:rPr lang="en-US" dirty="0" smtClean="0">
                    <a:solidFill>
                      <a:srgbClr val="406AA5"/>
                    </a:solidFill>
                  </a:rPr>
                  <a:t>Lemma:</a:t>
                </a:r>
                <a:r>
                  <a:rPr lang="en-US" dirty="0" smtClean="0"/>
                  <a:t> suppose one iteration succeeds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Then,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far from a sorted sequence</a:t>
                </a:r>
              </a:p>
              <a:p>
                <a:r>
                  <a:rPr lang="en-US" dirty="0" smtClean="0"/>
                  <a:t>Hence,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repetitions are enough to catch the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far from </a:t>
                </a:r>
                <a:r>
                  <a:rPr lang="en-US" dirty="0" err="1" smtClean="0"/>
                  <a:t>sortedness</a:t>
                </a:r>
                <a:r>
                  <a:rPr lang="en-US" dirty="0" smtClean="0"/>
                  <a:t> with probability 90%:</a:t>
                </a:r>
              </a:p>
              <a:p>
                <a:pPr lvl="1"/>
                <a:r>
                  <a:rPr lang="en-US" dirty="0" err="1" smtClean="0"/>
                  <a:t>Prob</a:t>
                </a:r>
                <a:r>
                  <a:rPr lang="en-US" dirty="0" smtClean="0"/>
                  <a:t> to report “sorted” when it’s far: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953000" cy="5257800"/>
              </a:xfrm>
              <a:blipFill rotWithShape="0">
                <a:blip r:embed="rId2"/>
                <a:stretch>
                  <a:fillRect l="-1722" t="-2317" r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0" y="914400"/>
                <a:ext cx="3733800" cy="3581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 MONOTONICITY: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,…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for(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r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=0</a:t>
                </a:r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&lt;3/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; r++)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perform binary search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𝑥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not found at 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     OR binary search inconsistent)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cs typeface="Consolas" pitchFamily="49" charset="0"/>
                  </a:rPr>
                  <a:t>    return </a:t>
                </a:r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“not sorted”;</a:t>
                </a:r>
              </a:p>
              <a:p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Consolas" pitchFamily="49" charset="0"/>
                  </a:rPr>
                  <a:t>If finished ok, return “sorted”.</a:t>
                </a:r>
                <a:endParaRPr lang="en-US" sz="2000" dirty="0">
                  <a:solidFill>
                    <a:schemeClr val="tx1"/>
                  </a:solidFill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14400"/>
                <a:ext cx="3733800" cy="3581400"/>
              </a:xfrm>
              <a:prstGeom prst="rect">
                <a:avLst/>
              </a:prstGeom>
              <a:blipFill rotWithShape="0">
                <a:blip r:embed="rId3"/>
                <a:stretch>
                  <a:fillRect l="-1297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552</Words>
  <Application>Microsoft Office PowerPoint</Application>
  <PresentationFormat>On-screen Show (4:3)</PresentationFormat>
  <Paragraphs>237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Consolas</vt:lpstr>
      <vt:lpstr>Symbol</vt:lpstr>
      <vt:lpstr>Trebuchet MS</vt:lpstr>
      <vt:lpstr>Office Theme</vt:lpstr>
      <vt:lpstr>Lecture 18: Uniformity Testing Monotonicity Testing</vt:lpstr>
      <vt:lpstr>Administrivia, Plan</vt:lpstr>
      <vt:lpstr>Uniformity testing</vt:lpstr>
      <vt:lpstr>Identity Testing</vt:lpstr>
      <vt:lpstr>Distribution Testing++</vt:lpstr>
      <vt:lpstr>Testing Monotonicity</vt:lpstr>
      <vt:lpstr>Testing Monotonicity</vt:lpstr>
      <vt:lpstr>Algorithm: Monotonicity</vt:lpstr>
      <vt:lpstr>Analysis: Monotonicity</vt:lpstr>
      <vt:lpstr>Analysis: Monotonicity</vt:lpstr>
      <vt:lpstr>Monotonicity: discussion</vt:lpstr>
      <vt:lpstr>Monotonicity++</vt:lpstr>
      <vt:lpstr>Testing graphs</vt:lpstr>
      <vt:lpstr>Connectivity in sparse graph</vt:lpstr>
      <vt:lpstr>Analysis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194</cp:revision>
  <dcterms:created xsi:type="dcterms:W3CDTF">2010-07-22T19:31:42Z</dcterms:created>
  <dcterms:modified xsi:type="dcterms:W3CDTF">2015-11-27T21:46:11Z</dcterms:modified>
</cp:coreProperties>
</file>