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70" r:id="rId2"/>
    <p:sldId id="313" r:id="rId3"/>
    <p:sldId id="322" r:id="rId4"/>
    <p:sldId id="348" r:id="rId5"/>
    <p:sldId id="339" r:id="rId6"/>
    <p:sldId id="349" r:id="rId7"/>
    <p:sldId id="342" r:id="rId8"/>
    <p:sldId id="340" r:id="rId9"/>
    <p:sldId id="341" r:id="rId10"/>
    <p:sldId id="343" r:id="rId11"/>
    <p:sldId id="344" r:id="rId12"/>
    <p:sldId id="345" r:id="rId13"/>
    <p:sldId id="346" r:id="rId14"/>
    <p:sldId id="354" r:id="rId15"/>
    <p:sldId id="355" r:id="rId16"/>
    <p:sldId id="352" r:id="rId17"/>
    <p:sldId id="353" r:id="rId18"/>
  </p:sldIdLst>
  <p:sldSz cx="9144000" cy="6858000" type="screen4x3"/>
  <p:notesSz cx="6934200" cy="9232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6AA5"/>
    <a:srgbClr val="B0AFB1"/>
    <a:srgbClr val="163A6F"/>
    <a:srgbClr val="894B09"/>
    <a:srgbClr val="192D4B"/>
    <a:srgbClr val="A1B7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660"/>
  </p:normalViewPr>
  <p:slideViewPr>
    <p:cSldViewPr>
      <p:cViewPr varScale="1">
        <p:scale>
          <a:sx n="112" d="100"/>
          <a:sy n="112" d="100"/>
        </p:scale>
        <p:origin x="756" y="138"/>
      </p:cViewPr>
      <p:guideLst>
        <p:guide orient="horz" pos="2160"/>
        <p:guide pos="28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1963"/>
          </a:xfrm>
          <a:prstGeom prst="rect">
            <a:avLst/>
          </a:prstGeom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6C9D1C5-8829-4D0F-A873-0B0436F4B918}" type="datetime1">
              <a:rPr lang="en-US" altLang="en-US"/>
              <a:pPr/>
              <a:t>10/29/2015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35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769350"/>
            <a:ext cx="3005138" cy="461963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F1D9AAE-B02A-43ED-962A-8683393E61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41237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475" y="0"/>
            <a:ext cx="3005138" cy="461963"/>
          </a:xfrm>
          <a:prstGeom prst="rect">
            <a:avLst/>
          </a:prstGeom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915F818D-1F53-4138-9F8B-2F84C6F9EEE2}" type="datetime1">
              <a:rPr lang="en-US" altLang="en-US"/>
              <a:pPr/>
              <a:t>10/29/2015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2150"/>
            <a:ext cx="461645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38" y="4386263"/>
            <a:ext cx="5546725" cy="4154487"/>
          </a:xfrm>
          <a:prstGeom prst="rect">
            <a:avLst/>
          </a:prstGeom>
        </p:spPr>
        <p:txBody>
          <a:bodyPr vert="horz" lIns="92382" tIns="46191" rIns="92382" bIns="4619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35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475" y="8769350"/>
            <a:ext cx="3005138" cy="461963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7A95909B-B1A0-4F4B-94E5-6BCC24C34F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94181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Left to the title, a presenter can insert his/her own image pertinent to the presentation.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CC9774C-D88E-4AC3-AFC4-975543D60DC4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1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481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998EC3D4-206F-4E18-B96D-07879A35A183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‹#›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6" descr="PPTCoverTITLEv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77"/>
          <a:stretch>
            <a:fillRect/>
          </a:stretch>
        </p:blipFill>
        <p:spPr bwMode="auto">
          <a:xfrm>
            <a:off x="0" y="3962400"/>
            <a:ext cx="9144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649748" y="1447800"/>
            <a:ext cx="6477000" cy="860425"/>
          </a:xfrm>
        </p:spPr>
        <p:txBody>
          <a:bodyPr/>
          <a:lstStyle/>
          <a:p>
            <a:r>
              <a:rPr lang="en-US" dirty="0" smtClean="0"/>
              <a:t>Title of the Presentation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623870" y="2564922"/>
            <a:ext cx="5715000" cy="914400"/>
          </a:xfrm>
        </p:spPr>
        <p:txBody>
          <a:bodyPr>
            <a:normAutofit fontScale="92500" lnSpcReduction="20000"/>
          </a:bodyPr>
          <a:lstStyle>
            <a:lvl1pPr>
              <a:buNone/>
              <a:defRPr/>
            </a:lvl1pPr>
          </a:lstStyle>
          <a:p>
            <a:r>
              <a:rPr lang="en-US" dirty="0" smtClean="0"/>
              <a:t>By Name of Presenter</a:t>
            </a:r>
          </a:p>
          <a:p>
            <a:r>
              <a:rPr lang="en-US" dirty="0" smtClean="0"/>
              <a:t>Titles Can be Quite Long</a:t>
            </a:r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1447800"/>
            <a:ext cx="2438400" cy="198120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79335-BDC9-48D5-AA23-F008F43D35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6487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E51537-C962-4A2A-90B9-438ECD1481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2921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tfoote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9975"/>
            <a:ext cx="7010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57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629400" y="63246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21AB1FB4-A518-4287-9BB3-7B729E3FFC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8758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foote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9975"/>
            <a:ext cx="7010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7FBDDCE-4D8D-423C-A088-1F87228B47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59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ptfoote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9975"/>
            <a:ext cx="7010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D2822D6-165D-44BD-B9A6-C993DF7F5A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4491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 rot="5400000">
            <a:off x="-20193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rot="5400000">
            <a:off x="-38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rot="5400000">
            <a:off x="1943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rot="5400000">
            <a:off x="22479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rot="5400000">
            <a:off x="4229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rot="5400000">
            <a:off x="62103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457200" y="10668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457200" y="34290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457200" y="60198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457200" y="3535363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457200" y="36576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16" descr="pptfoote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9975"/>
            <a:ext cx="7010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7200" y="1066800"/>
            <a:ext cx="1981200" cy="236220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57200" y="3657600"/>
            <a:ext cx="1981200" cy="236220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724400" y="3657600"/>
            <a:ext cx="1981200" cy="236220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2438400" y="1066800"/>
            <a:ext cx="1981200" cy="2362200"/>
          </a:xfrm>
        </p:spPr>
        <p:txBody>
          <a:bodyPr/>
          <a:lstStyle>
            <a:lvl1pPr marL="0" indent="0">
              <a:buNone/>
              <a:defRPr>
                <a:solidFill>
                  <a:srgbClr val="192D4B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4724400" y="1066800"/>
            <a:ext cx="1981200" cy="236220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30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2438400" y="3657600"/>
            <a:ext cx="1981200" cy="2362200"/>
          </a:xfrm>
        </p:spPr>
        <p:txBody>
          <a:bodyPr/>
          <a:lstStyle>
            <a:lvl1pPr marL="0" indent="0">
              <a:buNone/>
              <a:defRPr>
                <a:solidFill>
                  <a:srgbClr val="192D4B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1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6705600" y="3657600"/>
            <a:ext cx="1981200" cy="2362200"/>
          </a:xfrm>
        </p:spPr>
        <p:txBody>
          <a:bodyPr/>
          <a:lstStyle>
            <a:lvl1pPr marL="0" indent="0">
              <a:buNone/>
              <a:defRPr>
                <a:solidFill>
                  <a:srgbClr val="192D4B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2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6705600" y="1066800"/>
            <a:ext cx="1981200" cy="2362200"/>
          </a:xfrm>
        </p:spPr>
        <p:txBody>
          <a:bodyPr/>
          <a:lstStyle>
            <a:lvl1pPr marL="0" indent="0">
              <a:buNone/>
              <a:defRPr>
                <a:solidFill>
                  <a:srgbClr val="192D4B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5" name="Slide Number Placeholder 2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47F1D4EB-181C-47C4-A9A8-54E50CFC0E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6352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 rot="5400000">
            <a:off x="-20193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rot="5400000">
            <a:off x="-38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rot="5400000">
            <a:off x="1943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rot="5400000">
            <a:off x="22479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rot="5400000">
            <a:off x="4229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rot="5400000">
            <a:off x="62103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457200" y="34290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457200" y="60198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457200" y="3535363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457200" y="36576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5" descr="pptfoote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9975"/>
            <a:ext cx="7010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457200" y="1066800"/>
            <a:ext cx="8229600" cy="259080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457200" y="3657600"/>
            <a:ext cx="3962400" cy="2362200"/>
          </a:xfrm>
        </p:spPr>
        <p:txBody>
          <a:bodyPr/>
          <a:lstStyle>
            <a:lvl1pPr marL="0" indent="0">
              <a:buNone/>
              <a:defRPr>
                <a:solidFill>
                  <a:srgbClr val="192D4B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4724400" y="3657600"/>
            <a:ext cx="3962400" cy="2362200"/>
          </a:xfrm>
        </p:spPr>
        <p:txBody>
          <a:bodyPr/>
          <a:lstStyle>
            <a:lvl1pPr marL="0" indent="0">
              <a:buNone/>
              <a:defRPr>
                <a:solidFill>
                  <a:srgbClr val="192D4B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fld id="{40F76B1B-B310-4A08-BA21-43E44C9B58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7464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rot="5400000">
            <a:off x="-20193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 rot="5400000">
            <a:off x="-38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 rot="5400000">
            <a:off x="1943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rot="5400000">
            <a:off x="22479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rot="5400000">
            <a:off x="4229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rot="5400000">
            <a:off x="62103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457200" y="34290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57200" y="60198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57200" y="3535363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457200" y="36576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457200" y="10668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6" descr="pptfoote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9975"/>
            <a:ext cx="7010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914400" y="1600200"/>
            <a:ext cx="7315200" cy="3733800"/>
          </a:xfrm>
        </p:spPr>
        <p:txBody>
          <a:bodyPr/>
          <a:lstStyle>
            <a:lvl1pPr marL="0" indent="0">
              <a:buNone/>
              <a:defRPr>
                <a:solidFill>
                  <a:srgbClr val="192D4B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7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A48A1157-A475-465F-A207-A9FF5BB7D1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2389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ptfooter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7763"/>
            <a:ext cx="6096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5998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19088" y="0"/>
            <a:ext cx="8367712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05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87F39E2-663C-47E3-9CFB-5F182624FFB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B0AFB1"/>
          </a:solidFill>
          <a:latin typeface="Trebuchet MS" pitchFamily="34" charset="0"/>
          <a:ea typeface="ＭＳ Ｐゴシック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  <a:ea typeface="ＭＳ Ｐゴシック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  <a:ea typeface="ＭＳ Ｐゴシック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  <a:ea typeface="ＭＳ Ｐゴシック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  <a:ea typeface="ＭＳ Ｐゴシック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rebuchet MS" pitchFamily="34" charset="0"/>
          <a:ea typeface="ＭＳ Ｐゴシック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rebuchet MS" pitchFamily="34" charset="0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itchFamily="34" charset="0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rebuchet MS" pitchFamily="34" charset="0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rebuchet MS" pitchFamily="34" charset="0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6148415-6358-46F5-BC46-2AF05DA572E9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5363" name="Title 2"/>
          <p:cNvSpPr>
            <a:spLocks noGrp="1"/>
          </p:cNvSpPr>
          <p:nvPr>
            <p:ph type="ctrTitle"/>
          </p:nvPr>
        </p:nvSpPr>
        <p:spPr>
          <a:xfrm>
            <a:off x="1524000" y="1828800"/>
            <a:ext cx="6934200" cy="860425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Lecture 16: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Earth-Mover Distance</a:t>
            </a:r>
            <a:endParaRPr lang="en-US" altLang="en-US" sz="3400" dirty="0" smtClean="0">
              <a:solidFill>
                <a:schemeClr val="tx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876800" y="152400"/>
            <a:ext cx="4038600" cy="914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3600" dirty="0" smtClean="0"/>
              <a:t>COMS E6998-9</a:t>
            </a:r>
            <a:r>
              <a:rPr lang="en-US" altLang="en-US" sz="3600" dirty="0"/>
              <a:t> </a:t>
            </a:r>
            <a:r>
              <a:rPr lang="en-US" altLang="en-US" sz="3600" dirty="0" smtClean="0"/>
              <a:t>F15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Decomposition Lemma</a:t>
            </a:r>
            <a:endParaRPr lang="en-US" dirty="0">
              <a:solidFill>
                <a:srgbClr val="00009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064214"/>
                <a:ext cx="8229600" cy="3279186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For randomly-shifted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cut-grid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of side length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, will prove:</a:t>
                </a:r>
              </a:p>
              <a:p>
                <a:pPr marL="457200" lvl="1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</a:rPr>
                  <a:t>1) </a:t>
                </a:r>
                <a14:m>
                  <m:oMath xmlns:m="http://schemas.openxmlformats.org/officeDocument/2006/math">
                    <m:r>
                      <a:rPr lang="en-US" sz="29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𝐸𝑀𝐷</m:t>
                    </m:r>
                    <m:r>
                      <a:rPr lang="en-US" sz="2900" i="1" baseline="-250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</m:t>
                    </m:r>
                    <m:r>
                      <a:rPr lang="en-US" sz="29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9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9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9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9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≤ </m:t>
                    </m:r>
                    <m:r>
                      <a:rPr lang="en-US" sz="2900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𝐸𝑀</m:t>
                    </m:r>
                    <m:sSub>
                      <m:sSubPr>
                        <m:ctrlPr>
                          <a:rPr lang="en-US" sz="29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900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9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9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9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900" i="1" baseline="-250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9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9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900" i="1" baseline="-250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9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+ </m:t>
                    </m:r>
                    <m:r>
                      <a:rPr lang="en-US" sz="2900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𝐸𝑀</m:t>
                    </m:r>
                    <m:sSub>
                      <m:sSubPr>
                        <m:ctrlPr>
                          <a:rPr lang="en-US" sz="29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900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9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9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9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900" i="1" baseline="-250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9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9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900" i="1" baseline="-250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9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)+…</m:t>
                    </m:r>
                  </m:oMath>
                </a14:m>
                <a:endParaRPr lang="en-US" sz="2900" dirty="0" smtClean="0">
                  <a:solidFill>
                    <a:schemeClr val="tx1"/>
                  </a:solidFill>
                </a:endParaRPr>
              </a:p>
              <a:p>
                <a:pPr marL="274320" lvl="1" indent="0">
                  <a:buNone/>
                </a:pPr>
                <a:r>
                  <a:rPr lang="en-US" sz="2900" dirty="0" smtClean="0">
                    <a:solidFill>
                      <a:schemeClr val="tx1"/>
                    </a:solidFill>
                  </a:rPr>
                  <a:t>			</a:t>
                </a:r>
                <a14:m>
                  <m:oMath xmlns:m="http://schemas.openxmlformats.org/officeDocument/2006/math">
                    <m:r>
                      <a:rPr lang="en-US" sz="29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9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9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9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9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𝐸𝑀</m:t>
                    </m:r>
                    <m:sSub>
                      <m:sSubPr>
                        <m:ctrlPr>
                          <a:rPr lang="en-US" sz="29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9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9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29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9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9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9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𝐴𝐺</m:t>
                    </m:r>
                    <m:r>
                      <a:rPr lang="en-US" sz="29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9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𝐵𝐺</m:t>
                    </m:r>
                    <m:r>
                      <a:rPr lang="en-US" sz="29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900" dirty="0" smtClean="0">
                  <a:solidFill>
                    <a:schemeClr val="tx1"/>
                  </a:solidFill>
                </a:endParaRPr>
              </a:p>
              <a:p>
                <a:pPr marL="457200" lvl="1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  <a:sym typeface="Symbol"/>
                  </a:rPr>
                  <a:t>2)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𝐸𝑀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Δ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𝐴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𝐵</m:t>
                        </m:r>
                      </m:e>
                    </m:d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≥</m:t>
                    </m:r>
                    <m:f>
                      <m:f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3</m:t>
                        </m:r>
                      </m:den>
                    </m:f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𝑬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[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𝐸𝑀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𝐷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+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𝐸𝑀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𝐷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+…]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  <a:sym typeface="Symbol"/>
                </a:endParaRPr>
              </a:p>
              <a:p>
                <a:pPr marL="457200" lvl="1" indent="0">
                  <a:buNone/>
                </a:pPr>
                <a:r>
                  <a:rPr lang="en-US" b="0" dirty="0" smtClean="0">
                    <a:solidFill>
                      <a:schemeClr val="tx1"/>
                    </a:solidFill>
                    <a:sym typeface="Symbol"/>
                  </a:rPr>
                  <a:t>3)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𝐸𝑀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Δ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≥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𝑬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[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𝑘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⋅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𝐸𝑀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Δ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/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𝑘</m:t>
                        </m:r>
                      </m:sub>
                    </m:sSub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𝐺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𝐺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)]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The distortion will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f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ollow by applying the lemma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</a:rPr>
                  <a:t>recursively to (A</a:t>
                </a:r>
                <a:r>
                  <a:rPr lang="en-US" baseline="-25000" dirty="0" smtClean="0">
                    <a:solidFill>
                      <a:schemeClr val="tx1"/>
                    </a:solidFill>
                  </a:rPr>
                  <a:t>G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,B</a:t>
                </a:r>
                <a:r>
                  <a:rPr lang="en-US" baseline="-25000" dirty="0" smtClean="0">
                    <a:solidFill>
                      <a:schemeClr val="tx1"/>
                    </a:solidFill>
                  </a:rPr>
                  <a:t>G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)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endParaRPr lang="en-US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064214"/>
                <a:ext cx="8229600" cy="3279186"/>
              </a:xfrm>
              <a:blipFill rotWithShape="0">
                <a:blip r:embed="rId2"/>
                <a:stretch>
                  <a:fillRect l="-963" t="-3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2933259" y="1305066"/>
            <a:ext cx="1714941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4884693" y="1317741"/>
            <a:ext cx="1562585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3809999" y="1734065"/>
            <a:ext cx="2120548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5143500" y="4140095"/>
            <a:ext cx="1194377" cy="11224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6293290" y="3260821"/>
            <a:ext cx="1570105" cy="918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7863396" y="3260821"/>
            <a:ext cx="987679" cy="918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5143500" y="3260821"/>
            <a:ext cx="1149790" cy="9065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6324600" y="4178862"/>
            <a:ext cx="1538795" cy="11342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6324600" y="5284775"/>
            <a:ext cx="1538795" cy="856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7863396" y="4167383"/>
            <a:ext cx="992250" cy="111739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7863396" y="5284774"/>
            <a:ext cx="987679" cy="856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5143500" y="5262558"/>
            <a:ext cx="1194377" cy="8792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2"/>
          <p:cNvSpPr>
            <a:spLocks noChangeArrowheads="1"/>
          </p:cNvSpPr>
          <p:nvPr/>
        </p:nvSpPr>
        <p:spPr bwMode="auto">
          <a:xfrm>
            <a:off x="5699565" y="3726783"/>
            <a:ext cx="153988" cy="153988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87" name="Oval 7"/>
          <p:cNvSpPr>
            <a:spLocks noChangeArrowheads="1"/>
          </p:cNvSpPr>
          <p:nvPr/>
        </p:nvSpPr>
        <p:spPr bwMode="auto">
          <a:xfrm>
            <a:off x="8114507" y="3880771"/>
            <a:ext cx="153988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88" name="Oval 8"/>
          <p:cNvSpPr>
            <a:spLocks noChangeArrowheads="1"/>
          </p:cNvSpPr>
          <p:nvPr/>
        </p:nvSpPr>
        <p:spPr bwMode="auto">
          <a:xfrm>
            <a:off x="5951625" y="3649790"/>
            <a:ext cx="153988" cy="153987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89" name="Oval 9"/>
          <p:cNvSpPr>
            <a:spLocks noChangeArrowheads="1"/>
          </p:cNvSpPr>
          <p:nvPr/>
        </p:nvSpPr>
        <p:spPr bwMode="auto">
          <a:xfrm>
            <a:off x="5334000" y="5745953"/>
            <a:ext cx="153987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90" name="Oval 10"/>
          <p:cNvSpPr>
            <a:spLocks noChangeArrowheads="1"/>
          </p:cNvSpPr>
          <p:nvPr/>
        </p:nvSpPr>
        <p:spPr bwMode="auto">
          <a:xfrm>
            <a:off x="6536972" y="3321309"/>
            <a:ext cx="153988" cy="153987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91" name="Oval 19"/>
          <p:cNvSpPr>
            <a:spLocks noChangeArrowheads="1"/>
          </p:cNvSpPr>
          <p:nvPr/>
        </p:nvSpPr>
        <p:spPr bwMode="auto">
          <a:xfrm>
            <a:off x="8304212" y="5787227"/>
            <a:ext cx="153988" cy="153988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92" name="Oval 20"/>
          <p:cNvSpPr>
            <a:spLocks noChangeArrowheads="1"/>
          </p:cNvSpPr>
          <p:nvPr/>
        </p:nvSpPr>
        <p:spPr bwMode="auto">
          <a:xfrm>
            <a:off x="5776560" y="3411797"/>
            <a:ext cx="153987" cy="153987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93" name="Oval 21"/>
          <p:cNvSpPr>
            <a:spLocks noChangeArrowheads="1"/>
          </p:cNvSpPr>
          <p:nvPr/>
        </p:nvSpPr>
        <p:spPr bwMode="auto">
          <a:xfrm>
            <a:off x="7467600" y="4376995"/>
            <a:ext cx="153987" cy="153988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94" name="Oval 22"/>
          <p:cNvSpPr>
            <a:spLocks noChangeArrowheads="1"/>
          </p:cNvSpPr>
          <p:nvPr/>
        </p:nvSpPr>
        <p:spPr bwMode="auto">
          <a:xfrm>
            <a:off x="6447278" y="3846771"/>
            <a:ext cx="153987" cy="153988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95" name="Oval 22"/>
          <p:cNvSpPr>
            <a:spLocks noChangeArrowheads="1"/>
          </p:cNvSpPr>
          <p:nvPr/>
        </p:nvSpPr>
        <p:spPr bwMode="auto">
          <a:xfrm>
            <a:off x="6447278" y="4530983"/>
            <a:ext cx="153987" cy="153988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96" name="Group 95"/>
          <p:cNvGrpSpPr/>
          <p:nvPr/>
        </p:nvGrpSpPr>
        <p:grpSpPr>
          <a:xfrm>
            <a:off x="5049829" y="3228085"/>
            <a:ext cx="3865571" cy="2944116"/>
            <a:chOff x="249229" y="3146333"/>
            <a:chExt cx="3865571" cy="2944116"/>
          </a:xfrm>
        </p:grpSpPr>
        <p:grpSp>
          <p:nvGrpSpPr>
            <p:cNvPr id="97" name="Group 27"/>
            <p:cNvGrpSpPr>
              <a:grpSpLocks/>
            </p:cNvGrpSpPr>
            <p:nvPr/>
          </p:nvGrpSpPr>
          <p:grpSpPr bwMode="auto">
            <a:xfrm>
              <a:off x="249229" y="3146333"/>
              <a:ext cx="3865571" cy="2944116"/>
              <a:chOff x="-57857" y="2072484"/>
              <a:chExt cx="4703600" cy="4032525"/>
            </a:xfrm>
          </p:grpSpPr>
          <p:cxnSp>
            <p:nvCxnSpPr>
              <p:cNvPr id="99" name="Straight Connector 4"/>
              <p:cNvCxnSpPr>
                <a:cxnSpLocks noChangeShapeType="1"/>
              </p:cNvCxnSpPr>
              <p:nvPr/>
            </p:nvCxnSpPr>
            <p:spPr bwMode="auto">
              <a:xfrm>
                <a:off x="1483559" y="2072484"/>
                <a:ext cx="0" cy="4032525"/>
              </a:xfrm>
              <a:prstGeom prst="line">
                <a:avLst/>
              </a:prstGeom>
              <a:noFill/>
              <a:ln w="1016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0" name="Straight Connector 14"/>
              <p:cNvCxnSpPr>
                <a:cxnSpLocks noChangeShapeType="1"/>
              </p:cNvCxnSpPr>
              <p:nvPr/>
            </p:nvCxnSpPr>
            <p:spPr bwMode="auto">
              <a:xfrm flipH="1">
                <a:off x="-57857" y="3360121"/>
                <a:ext cx="4703600" cy="0"/>
              </a:xfrm>
              <a:prstGeom prst="line">
                <a:avLst/>
              </a:prstGeom>
              <a:noFill/>
              <a:ln w="1016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1" name="Straight Connector 17"/>
              <p:cNvCxnSpPr>
                <a:cxnSpLocks noChangeShapeType="1"/>
              </p:cNvCxnSpPr>
              <p:nvPr/>
            </p:nvCxnSpPr>
            <p:spPr bwMode="auto">
              <a:xfrm>
                <a:off x="3388490" y="2072484"/>
                <a:ext cx="0" cy="4032525"/>
              </a:xfrm>
              <a:prstGeom prst="line">
                <a:avLst/>
              </a:prstGeom>
              <a:noFill/>
              <a:ln w="1016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98" name="Straight Connector 14"/>
            <p:cNvCxnSpPr>
              <a:cxnSpLocks noChangeShapeType="1"/>
            </p:cNvCxnSpPr>
            <p:nvPr/>
          </p:nvCxnSpPr>
          <p:spPr bwMode="auto">
            <a:xfrm flipH="1">
              <a:off x="249230" y="5153016"/>
              <a:ext cx="3865570" cy="0"/>
            </a:xfrm>
            <a:prstGeom prst="line">
              <a:avLst/>
            </a:prstGeom>
            <a:noFill/>
            <a:ln w="1016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3" name="Left Brace 102"/>
          <p:cNvSpPr/>
          <p:nvPr/>
        </p:nvSpPr>
        <p:spPr>
          <a:xfrm>
            <a:off x="4800600" y="3276600"/>
            <a:ext cx="304800" cy="2944116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4236605" y="4340629"/>
                <a:ext cx="7868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/</m:t>
                      </m:r>
                      <m: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6605" y="4340629"/>
                <a:ext cx="786818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6" name="Straight Arrow Connector 105"/>
          <p:cNvCxnSpPr/>
          <p:nvPr/>
        </p:nvCxnSpPr>
        <p:spPr>
          <a:xfrm flipH="1">
            <a:off x="6324600" y="3124200"/>
            <a:ext cx="1538795" cy="0"/>
          </a:xfrm>
          <a:prstGeom prst="straightConnector1">
            <a:avLst/>
          </a:prstGeom>
          <a:ln w="38100" cmpd="sng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6983058" y="2738735"/>
                <a:ext cx="4485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3058" y="2738735"/>
                <a:ext cx="448584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9" name="Group 108"/>
          <p:cNvGrpSpPr/>
          <p:nvPr/>
        </p:nvGrpSpPr>
        <p:grpSpPr>
          <a:xfrm>
            <a:off x="990600" y="4648200"/>
            <a:ext cx="3237858" cy="1528980"/>
            <a:chOff x="5486400" y="4948020"/>
            <a:chExt cx="3237858" cy="1528980"/>
          </a:xfrm>
        </p:grpSpPr>
        <p:cxnSp>
          <p:nvCxnSpPr>
            <p:cNvPr id="110" name="Straight Connector 109"/>
            <p:cNvCxnSpPr/>
            <p:nvPr/>
          </p:nvCxnSpPr>
          <p:spPr>
            <a:xfrm>
              <a:off x="5693128" y="5127616"/>
              <a:ext cx="2782477" cy="0"/>
            </a:xfrm>
            <a:prstGeom prst="line">
              <a:avLst/>
            </a:prstGeom>
            <a:ln w="50800"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5730051" y="5737216"/>
              <a:ext cx="2782477" cy="0"/>
            </a:xfrm>
            <a:prstGeom prst="line">
              <a:avLst/>
            </a:prstGeom>
            <a:ln w="50800"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5693128" y="6346816"/>
              <a:ext cx="2782477" cy="0"/>
            </a:xfrm>
            <a:prstGeom prst="line">
              <a:avLst/>
            </a:prstGeom>
            <a:ln w="50800"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5693128" y="5127616"/>
              <a:ext cx="0" cy="1219200"/>
            </a:xfrm>
            <a:prstGeom prst="line">
              <a:avLst/>
            </a:prstGeom>
            <a:ln w="50800"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>
              <a:off x="7064728" y="5127616"/>
              <a:ext cx="0" cy="1219200"/>
            </a:xfrm>
            <a:prstGeom prst="line">
              <a:avLst/>
            </a:prstGeom>
            <a:ln w="50800"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8512528" y="5127616"/>
              <a:ext cx="0" cy="1219200"/>
            </a:xfrm>
            <a:prstGeom prst="line">
              <a:avLst/>
            </a:prstGeom>
            <a:ln w="50800"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Oval 115"/>
            <p:cNvSpPr/>
            <p:nvPr/>
          </p:nvSpPr>
          <p:spPr>
            <a:xfrm>
              <a:off x="5604516" y="5073632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6988528" y="5073632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5616928" y="5661016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5616928" y="6270616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6988528" y="5607032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6988528" y="6270616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>
              <a:off x="8436328" y="5051416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/>
          </p:nvSpPr>
          <p:spPr>
            <a:xfrm>
              <a:off x="8436328" y="5607032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/>
          </p:nvSpPr>
          <p:spPr>
            <a:xfrm>
              <a:off x="8436328" y="6270616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2"/>
            <p:cNvSpPr>
              <a:spLocks noChangeArrowheads="1"/>
            </p:cNvSpPr>
            <p:nvPr/>
          </p:nvSpPr>
          <p:spPr bwMode="auto">
            <a:xfrm>
              <a:off x="5653057" y="4948020"/>
              <a:ext cx="153988" cy="15398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26" name="Oval 2"/>
            <p:cNvSpPr>
              <a:spLocks noChangeArrowheads="1"/>
            </p:cNvSpPr>
            <p:nvPr/>
          </p:nvSpPr>
          <p:spPr bwMode="auto">
            <a:xfrm>
              <a:off x="5486400" y="5010176"/>
              <a:ext cx="153988" cy="15398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27" name="Oval 20"/>
            <p:cNvSpPr>
              <a:spLocks noChangeArrowheads="1"/>
            </p:cNvSpPr>
            <p:nvPr/>
          </p:nvSpPr>
          <p:spPr bwMode="auto">
            <a:xfrm>
              <a:off x="5539141" y="5202229"/>
              <a:ext cx="153987" cy="153987"/>
            </a:xfrm>
            <a:prstGeom prst="ellipse">
              <a:avLst/>
            </a:prstGeom>
            <a:solidFill>
              <a:srgbClr val="0000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28" name="Oval 2"/>
            <p:cNvSpPr>
              <a:spLocks noChangeArrowheads="1"/>
            </p:cNvSpPr>
            <p:nvPr/>
          </p:nvSpPr>
          <p:spPr bwMode="auto">
            <a:xfrm>
              <a:off x="6964231" y="4999618"/>
              <a:ext cx="153988" cy="15398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29" name="Oval 2"/>
            <p:cNvSpPr>
              <a:spLocks noChangeArrowheads="1"/>
            </p:cNvSpPr>
            <p:nvPr/>
          </p:nvSpPr>
          <p:spPr bwMode="auto">
            <a:xfrm>
              <a:off x="8495978" y="4998616"/>
              <a:ext cx="153988" cy="15398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0" name="Oval 2"/>
            <p:cNvSpPr>
              <a:spLocks noChangeArrowheads="1"/>
            </p:cNvSpPr>
            <p:nvPr/>
          </p:nvSpPr>
          <p:spPr bwMode="auto">
            <a:xfrm>
              <a:off x="5564527" y="6323012"/>
              <a:ext cx="153988" cy="15398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1" name="Oval 20"/>
            <p:cNvSpPr>
              <a:spLocks noChangeArrowheads="1"/>
            </p:cNvSpPr>
            <p:nvPr/>
          </p:nvSpPr>
          <p:spPr bwMode="auto">
            <a:xfrm>
              <a:off x="7139341" y="5051416"/>
              <a:ext cx="153987" cy="153987"/>
            </a:xfrm>
            <a:prstGeom prst="ellipse">
              <a:avLst/>
            </a:prstGeom>
            <a:solidFill>
              <a:srgbClr val="0000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2" name="Oval 20"/>
            <p:cNvSpPr>
              <a:spLocks noChangeArrowheads="1"/>
            </p:cNvSpPr>
            <p:nvPr/>
          </p:nvSpPr>
          <p:spPr bwMode="auto">
            <a:xfrm>
              <a:off x="6940009" y="5609427"/>
              <a:ext cx="153987" cy="153987"/>
            </a:xfrm>
            <a:prstGeom prst="ellipse">
              <a:avLst/>
            </a:prstGeom>
            <a:solidFill>
              <a:srgbClr val="0000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3" name="Oval 20"/>
            <p:cNvSpPr>
              <a:spLocks noChangeArrowheads="1"/>
            </p:cNvSpPr>
            <p:nvPr/>
          </p:nvSpPr>
          <p:spPr bwMode="auto">
            <a:xfrm>
              <a:off x="7118219" y="5568143"/>
              <a:ext cx="153987" cy="153987"/>
            </a:xfrm>
            <a:prstGeom prst="ellipse">
              <a:avLst/>
            </a:prstGeom>
            <a:solidFill>
              <a:srgbClr val="0000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4" name="Oval 20"/>
            <p:cNvSpPr>
              <a:spLocks noChangeArrowheads="1"/>
            </p:cNvSpPr>
            <p:nvPr/>
          </p:nvSpPr>
          <p:spPr bwMode="auto">
            <a:xfrm>
              <a:off x="8570271" y="6322218"/>
              <a:ext cx="153987" cy="153987"/>
            </a:xfrm>
            <a:prstGeom prst="ellipse">
              <a:avLst/>
            </a:prstGeom>
            <a:solidFill>
              <a:srgbClr val="0000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</p:grpSp>
      <p:cxnSp>
        <p:nvCxnSpPr>
          <p:cNvPr id="65" name="Straight Arrow Connector 64"/>
          <p:cNvCxnSpPr/>
          <p:nvPr/>
        </p:nvCxnSpPr>
        <p:spPr>
          <a:xfrm flipH="1">
            <a:off x="3799310" y="2115065"/>
            <a:ext cx="306633" cy="2661727"/>
          </a:xfrm>
          <a:prstGeom prst="straightConnector1">
            <a:avLst/>
          </a:prstGeom>
          <a:ln w="63500">
            <a:solidFill>
              <a:schemeClr val="tx1">
                <a:alpha val="41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648200" y="1676400"/>
            <a:ext cx="839787" cy="1776173"/>
          </a:xfrm>
          <a:prstGeom prst="straightConnector1">
            <a:avLst/>
          </a:prstGeom>
          <a:ln w="63500">
            <a:solidFill>
              <a:schemeClr val="tx1">
                <a:alpha val="41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6207158" y="1646919"/>
            <a:ext cx="839787" cy="1776173"/>
          </a:xfrm>
          <a:prstGeom prst="straightConnector1">
            <a:avLst/>
          </a:prstGeom>
          <a:ln w="63500">
            <a:solidFill>
              <a:schemeClr val="tx1">
                <a:alpha val="41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908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0" grpId="0" animBg="1"/>
      <p:bldP spid="6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(lower bound)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990599"/>
                <a:ext cx="8229600" cy="5364953"/>
              </a:xfrm>
            </p:spPr>
            <p:txBody>
              <a:bodyPr>
                <a:normAutofit fontScale="55000" lnSpcReduction="20000"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Claim 1: </a:t>
                </a:r>
                <a:r>
                  <a:rPr lang="en-US" dirty="0" smtClean="0"/>
                  <a:t>for </a:t>
                </a:r>
                <a:r>
                  <a:rPr lang="en-US" dirty="0"/>
                  <a:t>a randomly-shifted </a:t>
                </a:r>
                <a:r>
                  <a:rPr lang="en-US" dirty="0" smtClean="0"/>
                  <a:t>cut-grid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of side length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:</a:t>
                </a:r>
                <a:endParaRPr lang="en-US" dirty="0"/>
              </a:p>
              <a:p>
                <a:pPr marL="457200" lvl="1" indent="0">
                  <a:buNone/>
                </a:pPr>
                <a:r>
                  <a:rPr lang="en-US" sz="2900" dirty="0" smtClean="0"/>
                  <a:t> </a:t>
                </a:r>
                <a14:m>
                  <m:oMath xmlns:m="http://schemas.openxmlformats.org/officeDocument/2006/math">
                    <m:r>
                      <a:rPr lang="en-US" sz="2900" i="1" dirty="0" smtClean="0">
                        <a:latin typeface="Cambria Math" panose="02040503050406030204" pitchFamily="18" charset="0"/>
                      </a:rPr>
                      <m:t>𝐸𝑀𝐷</m:t>
                    </m:r>
                    <m:r>
                      <a:rPr lang="en-US" sz="2900" i="1" baseline="-25000" dirty="0">
                        <a:latin typeface="Cambria Math" panose="02040503050406030204" pitchFamily="18" charset="0"/>
                        <a:sym typeface="Symbol"/>
                      </a:rPr>
                      <m:t></m:t>
                    </m:r>
                    <m:r>
                      <a:rPr lang="en-US" sz="29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900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9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900" i="1" dirty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900" i="1" dirty="0">
                        <a:latin typeface="Cambria Math" panose="02040503050406030204" pitchFamily="18" charset="0"/>
                      </a:rPr>
                      <m:t>) ≤ </m:t>
                    </m:r>
                    <m:r>
                      <a:rPr lang="en-US" sz="2900" i="1" dirty="0" err="1" smtClean="0">
                        <a:latin typeface="Cambria Math" panose="02040503050406030204" pitchFamily="18" charset="0"/>
                      </a:rPr>
                      <m:t>𝐸𝑀𝐷</m:t>
                    </m:r>
                    <m:r>
                      <a:rPr lang="en-US" sz="2900" i="1" baseline="-250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𝑘</m:t>
                    </m:r>
                    <m:r>
                      <a:rPr lang="en-US" sz="29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9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900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9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900" i="1" dirty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900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900" i="1" dirty="0">
                        <a:latin typeface="Cambria Math" panose="02040503050406030204" pitchFamily="18" charset="0"/>
                      </a:rPr>
                      <m:t>) + </m:t>
                    </m:r>
                    <m:r>
                      <a:rPr lang="en-US" sz="2900" i="1" dirty="0" err="1">
                        <a:latin typeface="Cambria Math" panose="02040503050406030204" pitchFamily="18" charset="0"/>
                      </a:rPr>
                      <m:t>𝐸𝑀𝐷</m:t>
                    </m:r>
                    <m:r>
                      <a:rPr lang="en-US" sz="2900" i="1" baseline="-250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𝑘</m:t>
                    </m:r>
                    <m:r>
                      <a:rPr lang="en-US" sz="29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900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900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9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900" i="1" dirty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900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900" i="1" dirty="0" smtClean="0">
                        <a:latin typeface="Cambria Math" panose="02040503050406030204" pitchFamily="18" charset="0"/>
                      </a:rPr>
                      <m:t>)+…</m:t>
                    </m:r>
                  </m:oMath>
                </a14:m>
                <a:endParaRPr lang="en-US" sz="2900" dirty="0"/>
              </a:p>
              <a:p>
                <a:pPr marL="274320" lvl="1" indent="0">
                  <a:buNone/>
                </a:pPr>
                <a:r>
                  <a:rPr lang="en-US" sz="2900" b="1" dirty="0" smtClean="0"/>
                  <a:t> 		   </a:t>
                </a:r>
                <a14:m>
                  <m:oMath xmlns:m="http://schemas.openxmlformats.org/officeDocument/2006/math">
                    <m:r>
                      <a:rPr lang="en-US" sz="2900" b="1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9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9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900" b="0" i="1" dirty="0" smtClean="0">
                        <a:latin typeface="Cambria Math" panose="02040503050406030204" pitchFamily="18" charset="0"/>
                      </a:rPr>
                      <m:t>⋅ </m:t>
                    </m:r>
                    <m:r>
                      <a:rPr lang="en-US" sz="2900" i="1" dirty="0" smtClean="0">
                        <a:latin typeface="Cambria Math" panose="02040503050406030204" pitchFamily="18" charset="0"/>
                      </a:rPr>
                      <m:t>𝐸𝑀</m:t>
                    </m:r>
                    <m:sSub>
                      <m:sSubPr>
                        <m:ctrlPr>
                          <a:rPr lang="en-US" sz="29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90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900" b="0" i="0" dirty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2900" b="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9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900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9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900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900" i="1" dirty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sz="2900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9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900" i="1" dirty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900" i="1" dirty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sz="29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900" dirty="0" smtClean="0"/>
              </a:p>
              <a:p>
                <a:r>
                  <a:rPr lang="en-US" dirty="0" smtClean="0"/>
                  <a:t>Construct a matching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 smtClean="0">
                    <a:sym typeface="Symbol"/>
                  </a:rPr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Symbol"/>
                      </a:rPr>
                      <m:t>𝐸𝑀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/>
                          </a:rPr>
                          <m:t>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sym typeface="Symbol"/>
                          </a:rPr>
                          <m:t>Δ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Symbol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dirty="0" smtClean="0"/>
                  <a:t> from the matchings on RHS as follows</a:t>
                </a:r>
              </a:p>
              <a:p>
                <a:r>
                  <a:rPr lang="en-US" dirty="0" smtClean="0"/>
                  <a:t>For each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  <a:sym typeface="Symbol"/>
                      </a:rPr>
                      <m:t>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  <a:sym typeface="Symbol"/>
                      </a:rPr>
                      <m:t>𝐴</m:t>
                    </m:r>
                  </m:oMath>
                </a14:m>
                <a:r>
                  <a:rPr lang="en-US" dirty="0" smtClean="0">
                    <a:sym typeface="Symbol"/>
                  </a:rPr>
                  <a:t> (suppose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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/>
                          </a:rPr>
                          <m:t>𝐴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ym typeface="Symbol"/>
                  </a:rPr>
                  <a:t>) it is either:</a:t>
                </a:r>
              </a:p>
              <a:p>
                <a:pPr marL="457200" lvl="1" indent="0">
                  <a:buNone/>
                </a:pPr>
                <a:r>
                  <a:rPr lang="en-US" dirty="0" smtClean="0">
                    <a:sym typeface="Symbol"/>
                  </a:rPr>
                  <a:t>1) matched </a:t>
                </a:r>
                <a:r>
                  <a:rPr lang="en-US" dirty="0">
                    <a:sym typeface="Symbol"/>
                  </a:rPr>
                  <a:t>in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𝐸𝑀𝐷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sym typeface="Symbol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𝑖</m:t>
                        </m:r>
                      </m:sub>
                    </m:sSub>
                    <m:r>
                      <a:rPr lang="en-US" i="1" dirty="0" err="1">
                        <a:latin typeface="Cambria Math" panose="02040503050406030204" pitchFamily="18" charset="0"/>
                        <a:sym typeface="Symbol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sym typeface="Symbol"/>
                          </a:rPr>
                          <m:t>𝐵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r>
                  <a:rPr lang="en-US" dirty="0">
                    <a:sym typeface="Symbol"/>
                  </a:rPr>
                  <a:t> to some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𝑏</m:t>
                    </m:r>
                    <m:r>
                      <a:rPr lang="en-US" i="1" dirty="0" err="1">
                        <a:latin typeface="Cambria Math" panose="02040503050406030204" pitchFamily="18" charset="0"/>
                        <a:sym typeface="Symbol"/>
                      </a:rPr>
                      <m:t>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𝐵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aseline="-25000" dirty="0">
                    <a:sym typeface="Symbol"/>
                  </a:rPr>
                  <a:t> </a:t>
                </a:r>
                <a:r>
                  <a:rPr lang="en-US" dirty="0">
                    <a:sym typeface="Symbol"/>
                  </a:rPr>
                  <a:t>(if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sym typeface="Symbol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sym typeface="Symbol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sym typeface="Symbol"/>
                      </a:rPr>
                      <m:t>′</m:t>
                    </m:r>
                  </m:oMath>
                </a14:m>
                <a:r>
                  <a:rPr lang="en-US" dirty="0">
                    <a:sym typeface="Symbol"/>
                  </a:rPr>
                  <a:t>)</a:t>
                </a:r>
                <a:endParaRPr lang="en-US" dirty="0" smtClean="0">
                  <a:sym typeface="Symbol"/>
                </a:endParaRPr>
              </a:p>
              <a:p>
                <a:pPr marL="1200150" lvl="2" indent="-342900"/>
                <a:r>
                  <a:rPr lang="en-US" dirty="0">
                    <a:sym typeface="Symbol"/>
                  </a:rPr>
                  <a:t>t</a:t>
                </a:r>
                <a:r>
                  <a:rPr lang="en-US" dirty="0" smtClean="0">
                    <a:sym typeface="Symbol"/>
                  </a:rPr>
                  <a:t>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Symbol"/>
                      </a:rPr>
                      <m:t>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/>
                      </a:rPr>
                      <m:t>𝑏</m:t>
                    </m:r>
                  </m:oMath>
                </a14:m>
                <a:endParaRPr lang="en-US" dirty="0" smtClean="0">
                  <a:sym typeface="Symbol"/>
                </a:endParaRPr>
              </a:p>
              <a:p>
                <a:pPr marL="457200" lvl="1" indent="0">
                  <a:buNone/>
                </a:pPr>
                <a:r>
                  <a:rPr lang="en-US" dirty="0" smtClean="0">
                    <a:sym typeface="Symbol"/>
                  </a:rPr>
                  <a:t>2) 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𝑎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∉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𝐴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′</m:t>
                    </m:r>
                  </m:oMath>
                </a14:m>
                <a:r>
                  <a:rPr lang="en-US" dirty="0" smtClean="0">
                    <a:sym typeface="Symbol"/>
                  </a:rPr>
                  <a:t>,</a:t>
                </a:r>
                <a:r>
                  <a:rPr lang="en-US" dirty="0">
                    <a:sym typeface="Symbol"/>
                  </a:rPr>
                  <a:t> </a:t>
                </a:r>
                <a:r>
                  <a:rPr lang="en-US" dirty="0" smtClean="0">
                    <a:sym typeface="Symbol"/>
                  </a:rPr>
                  <a:t>and then it is matched</a:t>
                </a:r>
              </a:p>
              <a:p>
                <a:pPr marL="274320" lvl="1" indent="0">
                  <a:buNone/>
                </a:pPr>
                <a:r>
                  <a:rPr lang="en-US" dirty="0" smtClean="0">
                    <a:sym typeface="Symbol"/>
                  </a:rPr>
                  <a:t>   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𝐸𝑀𝐷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/>
                          </a:rPr>
                          <m:t>𝐴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𝐺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/>
                          </a:rPr>
                          <m:t>𝐵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𝐺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r>
                  <a:rPr lang="en-US" dirty="0" smtClean="0">
                    <a:sym typeface="Symbol"/>
                  </a:rPr>
                  <a:t> to some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𝑏</m:t>
                    </m:r>
                    <m:r>
                      <a:rPr lang="en-US" i="1" dirty="0" err="1">
                        <a:latin typeface="Cambria Math" panose="02040503050406030204" pitchFamily="18" charset="0"/>
                        <a:sym typeface="Symbol"/>
                      </a:rPr>
                      <m:t>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𝐵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>
                    <a:sym typeface="Symbol"/>
                  </a:rPr>
                  <a:t>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Symbol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/>
                      </a:rPr>
                      <m:t>𝑖</m:t>
                    </m:r>
                  </m:oMath>
                </a14:m>
                <a:r>
                  <a:rPr lang="en-US" dirty="0" smtClean="0">
                    <a:sym typeface="Symbol"/>
                  </a:rPr>
                  <a:t>)</a:t>
                </a:r>
              </a:p>
              <a:p>
                <a:pPr marL="1017270" lvl="2" indent="-342900"/>
                <a:r>
                  <a:rPr lang="en-US" dirty="0">
                    <a:sym typeface="Symbol"/>
                  </a:rPr>
                  <a:t>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sym typeface="Symbol"/>
                      </a:rPr>
                      <m:t>𝜋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sym typeface="Symbol"/>
                      </a:rPr>
                      <m:t>𝑏</m:t>
                    </m:r>
                  </m:oMath>
                </a14:m>
                <a:endParaRPr lang="en-US" dirty="0" smtClean="0">
                  <a:sym typeface="Symbol"/>
                </a:endParaRPr>
              </a:p>
              <a:p>
                <a:r>
                  <a:rPr lang="en-US" dirty="0" smtClean="0">
                    <a:sym typeface="Symbol"/>
                  </a:rPr>
                  <a:t>Cost? </a:t>
                </a:r>
              </a:p>
              <a:p>
                <a:pPr marL="457200" lvl="1" indent="0">
                  <a:buNone/>
                </a:pPr>
                <a:r>
                  <a:rPr lang="en-US" dirty="0" smtClean="0">
                    <a:sym typeface="Symbol"/>
                  </a:rPr>
                  <a:t>1) paid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Symbol"/>
                      </a:rPr>
                      <m:t>𝐸𝑀𝐷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Symbol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sym typeface="Symbol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Symbol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r>
                  <a:rPr lang="en-US" dirty="0" smtClean="0">
                    <a:sym typeface="Symbol"/>
                  </a:rPr>
                  <a:t> </a:t>
                </a:r>
              </a:p>
              <a:p>
                <a:pPr marL="457200" lvl="1" indent="0">
                  <a:buNone/>
                </a:pPr>
                <a:r>
                  <a:rPr lang="en-US" dirty="0" smtClean="0">
                    <a:sym typeface="Symbol"/>
                  </a:rPr>
                  <a:t>2) Move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𝑎</m:t>
                    </m:r>
                  </m:oMath>
                </a14:m>
                <a:r>
                  <a:rPr lang="en-US" dirty="0" smtClean="0">
                    <a:sym typeface="Symbol"/>
                  </a:rPr>
                  <a:t> to center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</m:t>
                    </m:r>
                  </m:oMath>
                </a14:m>
                <a:r>
                  <a:rPr lang="en-US" dirty="0" smtClean="0">
                    <a:sym typeface="Symbol"/>
                  </a:rPr>
                  <a:t>)</a:t>
                </a:r>
              </a:p>
              <a:p>
                <a:pPr lvl="2"/>
                <a:r>
                  <a:rPr lang="en-US" dirty="0" smtClean="0">
                    <a:sym typeface="Symbol"/>
                  </a:rPr>
                  <a:t>Charge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𝐸𝑀𝐷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  <a:sym typeface="Symbol"/>
                          </a:rPr>
                          <m:t>𝐴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𝐵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endParaRPr lang="en-US" dirty="0" smtClean="0">
                  <a:sym typeface="Symbol"/>
                </a:endParaRPr>
              </a:p>
              <a:p>
                <a:pPr marL="457200" lvl="1" indent="0">
                  <a:buNone/>
                </a:pPr>
                <a:r>
                  <a:rPr lang="en-US" dirty="0" smtClean="0">
                    <a:sym typeface="Symbol"/>
                  </a:rPr>
                  <a:t>    Move from cell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𝑖</m:t>
                    </m:r>
                  </m:oMath>
                </a14:m>
                <a:r>
                  <a:rPr lang="en-US" dirty="0" smtClean="0">
                    <a:sym typeface="Symbol"/>
                  </a:rPr>
                  <a:t> to cell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𝑗</m:t>
                    </m:r>
                  </m:oMath>
                </a14:m>
                <a:endParaRPr lang="en-US" dirty="0" smtClean="0">
                  <a:sym typeface="Symbol"/>
                </a:endParaRPr>
              </a:p>
              <a:p>
                <a:pPr lvl="2"/>
                <a:r>
                  <a:rPr lang="en-US" dirty="0" smtClean="0">
                    <a:sym typeface="Symbol"/>
                  </a:rPr>
                  <a:t>Charge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>
                    <a:sym typeface="Symbol"/>
                  </a:rPr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𝐸𝑀𝐷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/>
                          </a:rPr>
                          <m:t>𝐴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𝐺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/>
                          </a:rPr>
                          <m:t>𝐵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𝐺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endParaRPr lang="en-US" dirty="0" smtClean="0">
                  <a:sym typeface="Symbol"/>
                </a:endParaRPr>
              </a:p>
              <a:p>
                <a:r>
                  <a:rPr lang="en-US" dirty="0" smtClean="0">
                    <a:sym typeface="Symbol"/>
                  </a:rPr>
                  <a:t>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Symbol"/>
                      </a:rPr>
                      <m:t>&gt;|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/>
                      </a:rPr>
                      <m:t>|</m:t>
                    </m:r>
                  </m:oMath>
                </a14:m>
                <a:r>
                  <a:rPr lang="en-US" dirty="0" smtClean="0">
                    <a:sym typeface="Symbol"/>
                  </a:rPr>
                  <a:t>, extra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|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|−|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|</m:t>
                    </m:r>
                  </m:oMath>
                </a14:m>
                <a:endParaRPr lang="en-US" dirty="0" smtClean="0">
                  <a:sym typeface="Symbol"/>
                </a:endParaRPr>
              </a:p>
              <a:p>
                <a:pPr marL="0" indent="0">
                  <a:buNone/>
                </a:pPr>
                <a:r>
                  <a:rPr lang="en-US" dirty="0">
                    <a:sym typeface="Symbol"/>
                  </a:rPr>
                  <a:t>	</a:t>
                </a:r>
                <a:r>
                  <a:rPr lang="en-US" dirty="0" smtClean="0">
                    <a:sym typeface="Symbol"/>
                  </a:rPr>
                  <a:t>pay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sym typeface="Symbol"/>
                          </a:rPr>
                          <m:t>Δ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𝑘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sym typeface="Symbol"/>
                      </a:rPr>
                      <m:t>Δ</m:t>
                    </m:r>
                  </m:oMath>
                </a14:m>
                <a:r>
                  <a:rPr lang="en-US" dirty="0" smtClean="0">
                    <a:sym typeface="Symbol"/>
                  </a:rPr>
                  <a:t> on LHS &amp; RHS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990599"/>
                <a:ext cx="8229600" cy="5364953"/>
              </a:xfrm>
              <a:blipFill rotWithShape="0">
                <a:blip r:embed="rId2"/>
                <a:stretch>
                  <a:fillRect l="-444" t="-1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5219700" y="4597295"/>
            <a:ext cx="1194377" cy="11224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369490" y="3718021"/>
            <a:ext cx="1570105" cy="918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939596" y="3718021"/>
            <a:ext cx="987679" cy="918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219700" y="3718021"/>
            <a:ext cx="1149790" cy="9065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400800" y="4636062"/>
            <a:ext cx="1538795" cy="11342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400800" y="5741975"/>
            <a:ext cx="1538795" cy="856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939596" y="4624583"/>
            <a:ext cx="992250" cy="111739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939596" y="5741974"/>
            <a:ext cx="987679" cy="856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219700" y="5719758"/>
            <a:ext cx="1194377" cy="8792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2"/>
          <p:cNvSpPr>
            <a:spLocks noChangeArrowheads="1"/>
          </p:cNvSpPr>
          <p:nvPr/>
        </p:nvSpPr>
        <p:spPr bwMode="auto">
          <a:xfrm>
            <a:off x="5775765" y="4183983"/>
            <a:ext cx="153988" cy="153988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Oval 7"/>
          <p:cNvSpPr>
            <a:spLocks noChangeArrowheads="1"/>
          </p:cNvSpPr>
          <p:nvPr/>
        </p:nvSpPr>
        <p:spPr bwMode="auto">
          <a:xfrm>
            <a:off x="8190707" y="4337971"/>
            <a:ext cx="153988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Oval 8"/>
          <p:cNvSpPr>
            <a:spLocks noChangeArrowheads="1"/>
          </p:cNvSpPr>
          <p:nvPr/>
        </p:nvSpPr>
        <p:spPr bwMode="auto">
          <a:xfrm>
            <a:off x="6027825" y="4106990"/>
            <a:ext cx="153988" cy="153987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Oval 9"/>
          <p:cNvSpPr>
            <a:spLocks noChangeArrowheads="1"/>
          </p:cNvSpPr>
          <p:nvPr/>
        </p:nvSpPr>
        <p:spPr bwMode="auto">
          <a:xfrm>
            <a:off x="5410200" y="6203153"/>
            <a:ext cx="153987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Oval 10"/>
          <p:cNvSpPr>
            <a:spLocks noChangeArrowheads="1"/>
          </p:cNvSpPr>
          <p:nvPr/>
        </p:nvSpPr>
        <p:spPr bwMode="auto">
          <a:xfrm>
            <a:off x="6613172" y="3778509"/>
            <a:ext cx="153988" cy="153987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Oval 19"/>
          <p:cNvSpPr>
            <a:spLocks noChangeArrowheads="1"/>
          </p:cNvSpPr>
          <p:nvPr/>
        </p:nvSpPr>
        <p:spPr bwMode="auto">
          <a:xfrm>
            <a:off x="8380412" y="6244427"/>
            <a:ext cx="153988" cy="153988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Oval 20"/>
          <p:cNvSpPr>
            <a:spLocks noChangeArrowheads="1"/>
          </p:cNvSpPr>
          <p:nvPr/>
        </p:nvSpPr>
        <p:spPr bwMode="auto">
          <a:xfrm>
            <a:off x="5852760" y="3868997"/>
            <a:ext cx="153987" cy="153987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Oval 21"/>
          <p:cNvSpPr>
            <a:spLocks noChangeArrowheads="1"/>
          </p:cNvSpPr>
          <p:nvPr/>
        </p:nvSpPr>
        <p:spPr bwMode="auto">
          <a:xfrm>
            <a:off x="7543800" y="4834195"/>
            <a:ext cx="153987" cy="153988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1" name="Oval 22"/>
          <p:cNvSpPr>
            <a:spLocks noChangeArrowheads="1"/>
          </p:cNvSpPr>
          <p:nvPr/>
        </p:nvSpPr>
        <p:spPr bwMode="auto">
          <a:xfrm>
            <a:off x="6523478" y="4303971"/>
            <a:ext cx="153987" cy="153988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2" name="Oval 22"/>
          <p:cNvSpPr>
            <a:spLocks noChangeArrowheads="1"/>
          </p:cNvSpPr>
          <p:nvPr/>
        </p:nvSpPr>
        <p:spPr bwMode="auto">
          <a:xfrm>
            <a:off x="6523478" y="4988183"/>
            <a:ext cx="153987" cy="153988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126029" y="3685285"/>
            <a:ext cx="3865571" cy="2944116"/>
            <a:chOff x="249229" y="3146333"/>
            <a:chExt cx="3865571" cy="2944116"/>
          </a:xfrm>
        </p:grpSpPr>
        <p:grpSp>
          <p:nvGrpSpPr>
            <p:cNvPr id="24" name="Group 27"/>
            <p:cNvGrpSpPr>
              <a:grpSpLocks/>
            </p:cNvGrpSpPr>
            <p:nvPr/>
          </p:nvGrpSpPr>
          <p:grpSpPr bwMode="auto">
            <a:xfrm>
              <a:off x="249229" y="3146333"/>
              <a:ext cx="3865571" cy="2944116"/>
              <a:chOff x="-57857" y="2072484"/>
              <a:chExt cx="4703600" cy="4032525"/>
            </a:xfrm>
          </p:grpSpPr>
          <p:cxnSp>
            <p:nvCxnSpPr>
              <p:cNvPr id="26" name="Straight Connector 4"/>
              <p:cNvCxnSpPr>
                <a:cxnSpLocks noChangeShapeType="1"/>
              </p:cNvCxnSpPr>
              <p:nvPr/>
            </p:nvCxnSpPr>
            <p:spPr bwMode="auto">
              <a:xfrm>
                <a:off x="1483559" y="2072484"/>
                <a:ext cx="0" cy="4032525"/>
              </a:xfrm>
              <a:prstGeom prst="line">
                <a:avLst/>
              </a:prstGeom>
              <a:noFill/>
              <a:ln w="1016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" name="Straight Connector 14"/>
              <p:cNvCxnSpPr>
                <a:cxnSpLocks noChangeShapeType="1"/>
              </p:cNvCxnSpPr>
              <p:nvPr/>
            </p:nvCxnSpPr>
            <p:spPr bwMode="auto">
              <a:xfrm flipH="1">
                <a:off x="-57857" y="3360121"/>
                <a:ext cx="4703600" cy="0"/>
              </a:xfrm>
              <a:prstGeom prst="line">
                <a:avLst/>
              </a:prstGeom>
              <a:noFill/>
              <a:ln w="1016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8" name="Straight Connector 17"/>
              <p:cNvCxnSpPr>
                <a:cxnSpLocks noChangeShapeType="1"/>
              </p:cNvCxnSpPr>
              <p:nvPr/>
            </p:nvCxnSpPr>
            <p:spPr bwMode="auto">
              <a:xfrm>
                <a:off x="3388490" y="2072484"/>
                <a:ext cx="0" cy="4032525"/>
              </a:xfrm>
              <a:prstGeom prst="line">
                <a:avLst/>
              </a:prstGeom>
              <a:noFill/>
              <a:ln w="1016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25" name="Straight Connector 14"/>
            <p:cNvCxnSpPr>
              <a:cxnSpLocks noChangeShapeType="1"/>
            </p:cNvCxnSpPr>
            <p:nvPr/>
          </p:nvCxnSpPr>
          <p:spPr bwMode="auto">
            <a:xfrm flipH="1">
              <a:off x="249230" y="5153016"/>
              <a:ext cx="3865570" cy="0"/>
            </a:xfrm>
            <a:prstGeom prst="line">
              <a:avLst/>
            </a:prstGeom>
            <a:noFill/>
            <a:ln w="1016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" name="Left Brace 28"/>
          <p:cNvSpPr/>
          <p:nvPr/>
        </p:nvSpPr>
        <p:spPr>
          <a:xfrm>
            <a:off x="4876800" y="3733800"/>
            <a:ext cx="304800" cy="2944116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166182" y="4948535"/>
                <a:ext cx="7868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/</m:t>
                      </m:r>
                      <m: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6182" y="4948535"/>
                <a:ext cx="786818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/>
          <p:cNvCxnSpPr/>
          <p:nvPr/>
        </p:nvCxnSpPr>
        <p:spPr>
          <a:xfrm flipH="1">
            <a:off x="6400800" y="3581400"/>
            <a:ext cx="1538795" cy="0"/>
          </a:xfrm>
          <a:prstGeom prst="straightConnector1">
            <a:avLst/>
          </a:prstGeom>
          <a:ln w="38100" cmpd="sng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983058" y="3195935"/>
                <a:ext cx="4485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3058" y="3195935"/>
                <a:ext cx="448584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/>
          <p:cNvCxnSpPr>
            <a:endCxn id="13" idx="0"/>
          </p:cNvCxnSpPr>
          <p:nvPr/>
        </p:nvCxnSpPr>
        <p:spPr>
          <a:xfrm flipH="1">
            <a:off x="5852759" y="4022984"/>
            <a:ext cx="76994" cy="160999"/>
          </a:xfrm>
          <a:prstGeom prst="line">
            <a:avLst/>
          </a:prstGeom>
          <a:ln w="635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5" idx="5"/>
            <a:endCxn id="22" idx="1"/>
          </p:cNvCxnSpPr>
          <p:nvPr/>
        </p:nvCxnSpPr>
        <p:spPr>
          <a:xfrm>
            <a:off x="6159262" y="4238426"/>
            <a:ext cx="386767" cy="772308"/>
          </a:xfrm>
          <a:prstGeom prst="line">
            <a:avLst/>
          </a:prstGeom>
          <a:ln w="635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168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 &amp; 3 (upper bound)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914401"/>
                <a:ext cx="8229600" cy="3489498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Claims 2,3: </a:t>
                </a:r>
                <a:r>
                  <a:rPr lang="en-US" dirty="0"/>
                  <a:t>f</a:t>
                </a:r>
                <a:r>
                  <a:rPr lang="en-US" dirty="0" smtClean="0"/>
                  <a:t>or </a:t>
                </a:r>
                <a:r>
                  <a:rPr lang="en-US" dirty="0"/>
                  <a:t>a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randomly-shifted cut-grid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of side length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we have:</a:t>
                </a:r>
              </a:p>
              <a:p>
                <a:pPr marL="457200" lvl="1" indent="0">
                  <a:buNone/>
                </a:pPr>
                <a:r>
                  <a:rPr lang="en-US" dirty="0">
                    <a:sym typeface="Symbol"/>
                  </a:rPr>
                  <a:t>2)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𝐸𝑀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  <a:sym typeface="Symbol"/>
                          </a:rPr>
                          <m:t>Δ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𝐴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𝐵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≥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3</m:t>
                        </m:r>
                      </m:den>
                    </m:f>
                    <m:r>
                      <a:rPr lang="en-US" b="1" i="1" dirty="0">
                        <a:latin typeface="Cambria Math" panose="02040503050406030204" pitchFamily="18" charset="0"/>
                        <a:sym typeface="Symbol"/>
                      </a:rPr>
                      <m:t>𝑬</m:t>
                    </m:r>
                    <m:r>
                      <a:rPr lang="en-US" b="1" i="1" dirty="0">
                        <a:latin typeface="Cambria Math" panose="02040503050406030204" pitchFamily="18" charset="0"/>
                        <a:sym typeface="Symbol"/>
                      </a:rPr>
                      <m:t>[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𝐸𝑀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𝐷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𝐸𝑀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𝐷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+…]</m:t>
                    </m:r>
                  </m:oMath>
                </a14:m>
                <a:endParaRPr lang="en-US" dirty="0">
                  <a:sym typeface="Symbol"/>
                </a:endParaRPr>
              </a:p>
              <a:p>
                <a:pPr marL="457200" lvl="1" indent="0">
                  <a:buNone/>
                </a:pPr>
                <a:r>
                  <a:rPr lang="en-US" dirty="0">
                    <a:sym typeface="Symbol"/>
                  </a:rPr>
                  <a:t>3)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sym typeface="Symbol"/>
                      </a:rPr>
                      <m:t>𝐸𝑀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sym typeface="Symbol"/>
                          </a:rPr>
                          <m:t>Δ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sym typeface="Symbol"/>
                      </a:rPr>
                      <m:t>≥</m:t>
                    </m:r>
                    <m:r>
                      <a:rPr lang="en-US" b="1" i="1">
                        <a:latin typeface="Cambria Math" panose="02040503050406030204" pitchFamily="18" charset="0"/>
                        <a:sym typeface="Symbol"/>
                      </a:rPr>
                      <m:t>𝑬</m:t>
                    </m:r>
                    <m:r>
                      <a:rPr lang="en-US" i="1">
                        <a:latin typeface="Cambria Math" panose="02040503050406030204" pitchFamily="18" charset="0"/>
                        <a:sym typeface="Symbol"/>
                      </a:rPr>
                      <m:t>[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  <a:sym typeface="Symbol"/>
                      </a:rPr>
                      <m:t>⋅</m:t>
                    </m:r>
                    <m:r>
                      <a:rPr lang="en-US" i="1">
                        <a:latin typeface="Cambria Math" panose="02040503050406030204" pitchFamily="18" charset="0"/>
                        <a:sym typeface="Symbol"/>
                      </a:rPr>
                      <m:t>𝐸𝑀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sym typeface="Symbol"/>
                          </a:rPr>
                          <m:t>Δ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/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𝑘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𝐺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sym typeface="Symbol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𝐺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sym typeface="Symbol"/>
                      </a:rPr>
                      <m:t>)]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Fix a matching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sym typeface="Symbol"/>
                  </a:rPr>
                  <a:t> minimizing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𝐸𝑀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Δ</m:t>
                        </m:r>
                      </m:sub>
                    </m:sSub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Will construct matchings for each EMD on RHS</a:t>
                </a:r>
              </a:p>
              <a:p>
                <a:r>
                  <a:rPr lang="en-US" i="1" dirty="0" smtClean="0">
                    <a:solidFill>
                      <a:schemeClr val="tx1"/>
                    </a:solidFill>
                  </a:rPr>
                  <a:t>Uncut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p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airs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are matched in respective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r>
                  <a:rPr lang="en-US" i="1" dirty="0" smtClean="0">
                    <a:solidFill>
                      <a:schemeClr val="tx1"/>
                    </a:solidFill>
                  </a:rPr>
                  <a:t>Cut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pairs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:</a:t>
                </a: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are unmatched in their mini-grids</a:t>
                </a:r>
              </a:p>
              <a:p>
                <a:pPr lvl="1"/>
                <a:r>
                  <a:rPr lang="en-US" dirty="0"/>
                  <a:t>a</a:t>
                </a:r>
                <a:r>
                  <a:rPr lang="en-US" dirty="0" smtClean="0"/>
                  <a:t>re matched in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914401"/>
                <a:ext cx="8229600" cy="3489498"/>
              </a:xfrm>
              <a:blipFill rotWithShape="0">
                <a:blip r:embed="rId2"/>
                <a:stretch>
                  <a:fillRect l="-815" t="-3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5143500" y="4597295"/>
            <a:ext cx="1194377" cy="11224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293290" y="3718021"/>
            <a:ext cx="1570105" cy="918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863396" y="3718021"/>
            <a:ext cx="987679" cy="918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143500" y="3718021"/>
            <a:ext cx="1149790" cy="9065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324600" y="4636062"/>
            <a:ext cx="1538795" cy="11342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324600" y="5741975"/>
            <a:ext cx="1538795" cy="856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863396" y="4624583"/>
            <a:ext cx="992250" cy="111739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863396" y="5741974"/>
            <a:ext cx="987679" cy="856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143500" y="5719758"/>
            <a:ext cx="1194377" cy="8792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2"/>
          <p:cNvSpPr>
            <a:spLocks noChangeArrowheads="1"/>
          </p:cNvSpPr>
          <p:nvPr/>
        </p:nvSpPr>
        <p:spPr bwMode="auto">
          <a:xfrm>
            <a:off x="5699565" y="4183983"/>
            <a:ext cx="153988" cy="153988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Oval 7"/>
          <p:cNvSpPr>
            <a:spLocks noChangeArrowheads="1"/>
          </p:cNvSpPr>
          <p:nvPr/>
        </p:nvSpPr>
        <p:spPr bwMode="auto">
          <a:xfrm>
            <a:off x="8114507" y="4337971"/>
            <a:ext cx="153988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Oval 8"/>
          <p:cNvSpPr>
            <a:spLocks noChangeArrowheads="1"/>
          </p:cNvSpPr>
          <p:nvPr/>
        </p:nvSpPr>
        <p:spPr bwMode="auto">
          <a:xfrm>
            <a:off x="5951625" y="4106990"/>
            <a:ext cx="153988" cy="153987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Oval 9"/>
          <p:cNvSpPr>
            <a:spLocks noChangeArrowheads="1"/>
          </p:cNvSpPr>
          <p:nvPr/>
        </p:nvSpPr>
        <p:spPr bwMode="auto">
          <a:xfrm>
            <a:off x="5334000" y="6203153"/>
            <a:ext cx="153987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Oval 10"/>
          <p:cNvSpPr>
            <a:spLocks noChangeArrowheads="1"/>
          </p:cNvSpPr>
          <p:nvPr/>
        </p:nvSpPr>
        <p:spPr bwMode="auto">
          <a:xfrm>
            <a:off x="6536972" y="3778509"/>
            <a:ext cx="153988" cy="153987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Oval 19"/>
          <p:cNvSpPr>
            <a:spLocks noChangeArrowheads="1"/>
          </p:cNvSpPr>
          <p:nvPr/>
        </p:nvSpPr>
        <p:spPr bwMode="auto">
          <a:xfrm>
            <a:off x="8304212" y="6244427"/>
            <a:ext cx="153988" cy="153988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Oval 20"/>
          <p:cNvSpPr>
            <a:spLocks noChangeArrowheads="1"/>
          </p:cNvSpPr>
          <p:nvPr/>
        </p:nvSpPr>
        <p:spPr bwMode="auto">
          <a:xfrm>
            <a:off x="5776560" y="3868997"/>
            <a:ext cx="153987" cy="153987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Oval 21"/>
          <p:cNvSpPr>
            <a:spLocks noChangeArrowheads="1"/>
          </p:cNvSpPr>
          <p:nvPr/>
        </p:nvSpPr>
        <p:spPr bwMode="auto">
          <a:xfrm>
            <a:off x="7467600" y="4834195"/>
            <a:ext cx="153987" cy="153988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1" name="Oval 22"/>
          <p:cNvSpPr>
            <a:spLocks noChangeArrowheads="1"/>
          </p:cNvSpPr>
          <p:nvPr/>
        </p:nvSpPr>
        <p:spPr bwMode="auto">
          <a:xfrm>
            <a:off x="6447278" y="4303971"/>
            <a:ext cx="153987" cy="153988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2" name="Oval 22"/>
          <p:cNvSpPr>
            <a:spLocks noChangeArrowheads="1"/>
          </p:cNvSpPr>
          <p:nvPr/>
        </p:nvSpPr>
        <p:spPr bwMode="auto">
          <a:xfrm>
            <a:off x="6447278" y="4988183"/>
            <a:ext cx="153987" cy="153988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049829" y="3685285"/>
            <a:ext cx="3865571" cy="2944116"/>
            <a:chOff x="249229" y="3146333"/>
            <a:chExt cx="3865571" cy="2944116"/>
          </a:xfrm>
        </p:grpSpPr>
        <p:grpSp>
          <p:nvGrpSpPr>
            <p:cNvPr id="24" name="Group 27"/>
            <p:cNvGrpSpPr>
              <a:grpSpLocks/>
            </p:cNvGrpSpPr>
            <p:nvPr/>
          </p:nvGrpSpPr>
          <p:grpSpPr bwMode="auto">
            <a:xfrm>
              <a:off x="249229" y="3146333"/>
              <a:ext cx="3865571" cy="2944116"/>
              <a:chOff x="-57857" y="2072484"/>
              <a:chExt cx="4703600" cy="4032525"/>
            </a:xfrm>
          </p:grpSpPr>
          <p:cxnSp>
            <p:nvCxnSpPr>
              <p:cNvPr id="26" name="Straight Connector 4"/>
              <p:cNvCxnSpPr>
                <a:cxnSpLocks noChangeShapeType="1"/>
              </p:cNvCxnSpPr>
              <p:nvPr/>
            </p:nvCxnSpPr>
            <p:spPr bwMode="auto">
              <a:xfrm>
                <a:off x="1483559" y="2072484"/>
                <a:ext cx="0" cy="4032525"/>
              </a:xfrm>
              <a:prstGeom prst="line">
                <a:avLst/>
              </a:prstGeom>
              <a:noFill/>
              <a:ln w="1016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" name="Straight Connector 14"/>
              <p:cNvCxnSpPr>
                <a:cxnSpLocks noChangeShapeType="1"/>
              </p:cNvCxnSpPr>
              <p:nvPr/>
            </p:nvCxnSpPr>
            <p:spPr bwMode="auto">
              <a:xfrm flipH="1">
                <a:off x="-57857" y="3360121"/>
                <a:ext cx="4703600" cy="0"/>
              </a:xfrm>
              <a:prstGeom prst="line">
                <a:avLst/>
              </a:prstGeom>
              <a:noFill/>
              <a:ln w="1016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8" name="Straight Connector 17"/>
              <p:cNvCxnSpPr>
                <a:cxnSpLocks noChangeShapeType="1"/>
              </p:cNvCxnSpPr>
              <p:nvPr/>
            </p:nvCxnSpPr>
            <p:spPr bwMode="auto">
              <a:xfrm>
                <a:off x="3388490" y="2072484"/>
                <a:ext cx="0" cy="4032525"/>
              </a:xfrm>
              <a:prstGeom prst="line">
                <a:avLst/>
              </a:prstGeom>
              <a:noFill/>
              <a:ln w="1016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25" name="Straight Connector 14"/>
            <p:cNvCxnSpPr>
              <a:cxnSpLocks noChangeShapeType="1"/>
            </p:cNvCxnSpPr>
            <p:nvPr/>
          </p:nvCxnSpPr>
          <p:spPr bwMode="auto">
            <a:xfrm flipH="1">
              <a:off x="249230" y="5153016"/>
              <a:ext cx="3865570" cy="0"/>
            </a:xfrm>
            <a:prstGeom prst="line">
              <a:avLst/>
            </a:prstGeom>
            <a:noFill/>
            <a:ln w="1016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2" name="Straight Connector 31"/>
          <p:cNvCxnSpPr>
            <a:stCxn id="19" idx="4"/>
            <a:endCxn id="13" idx="7"/>
          </p:cNvCxnSpPr>
          <p:nvPr/>
        </p:nvCxnSpPr>
        <p:spPr>
          <a:xfrm flipH="1">
            <a:off x="5831002" y="4022984"/>
            <a:ext cx="22552" cy="183550"/>
          </a:xfrm>
          <a:prstGeom prst="line">
            <a:avLst/>
          </a:prstGeom>
          <a:ln w="889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2" idx="1"/>
            <a:endCxn id="15" idx="5"/>
          </p:cNvCxnSpPr>
          <p:nvPr/>
        </p:nvCxnSpPr>
        <p:spPr>
          <a:xfrm flipH="1" flipV="1">
            <a:off x="6083062" y="4238426"/>
            <a:ext cx="386767" cy="772308"/>
          </a:xfrm>
          <a:prstGeom prst="line">
            <a:avLst/>
          </a:prstGeom>
          <a:ln w="889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6536972" y="3945990"/>
            <a:ext cx="76994" cy="357981"/>
          </a:xfrm>
          <a:prstGeom prst="line">
            <a:avLst/>
          </a:prstGeom>
          <a:ln w="889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4" idx="3"/>
            <a:endCxn id="20" idx="7"/>
          </p:cNvCxnSpPr>
          <p:nvPr/>
        </p:nvCxnSpPr>
        <p:spPr>
          <a:xfrm flipH="1">
            <a:off x="7599036" y="4468053"/>
            <a:ext cx="538022" cy="388693"/>
          </a:xfrm>
          <a:prstGeom prst="line">
            <a:avLst/>
          </a:prstGeom>
          <a:ln w="889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8" idx="2"/>
            <a:endCxn id="16" idx="6"/>
          </p:cNvCxnSpPr>
          <p:nvPr/>
        </p:nvCxnSpPr>
        <p:spPr>
          <a:xfrm flipH="1" flipV="1">
            <a:off x="5487987" y="6279353"/>
            <a:ext cx="2816225" cy="42068"/>
          </a:xfrm>
          <a:prstGeom prst="line">
            <a:avLst/>
          </a:prstGeom>
          <a:ln w="889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1478064" y="4718129"/>
            <a:ext cx="3237858" cy="1528980"/>
            <a:chOff x="5486400" y="4948020"/>
            <a:chExt cx="3237858" cy="1528980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5693128" y="5127616"/>
              <a:ext cx="2782477" cy="0"/>
            </a:xfrm>
            <a:prstGeom prst="line">
              <a:avLst/>
            </a:prstGeom>
            <a:ln w="50800"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730051" y="5737216"/>
              <a:ext cx="2782477" cy="0"/>
            </a:xfrm>
            <a:prstGeom prst="line">
              <a:avLst/>
            </a:prstGeom>
            <a:ln w="50800"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5693128" y="6346816"/>
              <a:ext cx="2782477" cy="0"/>
            </a:xfrm>
            <a:prstGeom prst="line">
              <a:avLst/>
            </a:prstGeom>
            <a:ln w="50800"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693128" y="5127616"/>
              <a:ext cx="0" cy="1219200"/>
            </a:xfrm>
            <a:prstGeom prst="line">
              <a:avLst/>
            </a:prstGeom>
            <a:ln w="50800"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7064728" y="5127616"/>
              <a:ext cx="0" cy="1219200"/>
            </a:xfrm>
            <a:prstGeom prst="line">
              <a:avLst/>
            </a:prstGeom>
            <a:ln w="50800"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8512528" y="5127616"/>
              <a:ext cx="0" cy="1219200"/>
            </a:xfrm>
            <a:prstGeom prst="line">
              <a:avLst/>
            </a:prstGeom>
            <a:ln w="50800"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/>
            <p:cNvSpPr/>
            <p:nvPr/>
          </p:nvSpPr>
          <p:spPr>
            <a:xfrm>
              <a:off x="5604516" y="5073632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6988528" y="5073632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5616928" y="5661016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5616928" y="6270616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6988528" y="5607032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6988528" y="6270616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8436328" y="5051416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8436328" y="5607032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8436328" y="6270616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2"/>
            <p:cNvSpPr>
              <a:spLocks noChangeArrowheads="1"/>
            </p:cNvSpPr>
            <p:nvPr/>
          </p:nvSpPr>
          <p:spPr bwMode="auto">
            <a:xfrm>
              <a:off x="5653057" y="4948020"/>
              <a:ext cx="153988" cy="15398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5" name="Oval 2"/>
            <p:cNvSpPr>
              <a:spLocks noChangeArrowheads="1"/>
            </p:cNvSpPr>
            <p:nvPr/>
          </p:nvSpPr>
          <p:spPr bwMode="auto">
            <a:xfrm>
              <a:off x="5486400" y="5010176"/>
              <a:ext cx="153988" cy="15398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6" name="Oval 20"/>
            <p:cNvSpPr>
              <a:spLocks noChangeArrowheads="1"/>
            </p:cNvSpPr>
            <p:nvPr/>
          </p:nvSpPr>
          <p:spPr bwMode="auto">
            <a:xfrm>
              <a:off x="5539141" y="5202229"/>
              <a:ext cx="153987" cy="153987"/>
            </a:xfrm>
            <a:prstGeom prst="ellipse">
              <a:avLst/>
            </a:prstGeom>
            <a:solidFill>
              <a:srgbClr val="0000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7" name="Oval 2"/>
            <p:cNvSpPr>
              <a:spLocks noChangeArrowheads="1"/>
            </p:cNvSpPr>
            <p:nvPr/>
          </p:nvSpPr>
          <p:spPr bwMode="auto">
            <a:xfrm>
              <a:off x="6964231" y="4999618"/>
              <a:ext cx="153988" cy="15398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8" name="Oval 2"/>
            <p:cNvSpPr>
              <a:spLocks noChangeArrowheads="1"/>
            </p:cNvSpPr>
            <p:nvPr/>
          </p:nvSpPr>
          <p:spPr bwMode="auto">
            <a:xfrm>
              <a:off x="8495978" y="4998616"/>
              <a:ext cx="153988" cy="15398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9" name="Oval 2"/>
            <p:cNvSpPr>
              <a:spLocks noChangeArrowheads="1"/>
            </p:cNvSpPr>
            <p:nvPr/>
          </p:nvSpPr>
          <p:spPr bwMode="auto">
            <a:xfrm>
              <a:off x="5564527" y="6323012"/>
              <a:ext cx="153988" cy="15398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70" name="Oval 20"/>
            <p:cNvSpPr>
              <a:spLocks noChangeArrowheads="1"/>
            </p:cNvSpPr>
            <p:nvPr/>
          </p:nvSpPr>
          <p:spPr bwMode="auto">
            <a:xfrm>
              <a:off x="7139341" y="5051416"/>
              <a:ext cx="153987" cy="153987"/>
            </a:xfrm>
            <a:prstGeom prst="ellipse">
              <a:avLst/>
            </a:prstGeom>
            <a:solidFill>
              <a:srgbClr val="0000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71" name="Oval 20"/>
            <p:cNvSpPr>
              <a:spLocks noChangeArrowheads="1"/>
            </p:cNvSpPr>
            <p:nvPr/>
          </p:nvSpPr>
          <p:spPr bwMode="auto">
            <a:xfrm>
              <a:off x="6940009" y="5609427"/>
              <a:ext cx="153987" cy="153987"/>
            </a:xfrm>
            <a:prstGeom prst="ellipse">
              <a:avLst/>
            </a:prstGeom>
            <a:solidFill>
              <a:srgbClr val="0000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72" name="Oval 20"/>
            <p:cNvSpPr>
              <a:spLocks noChangeArrowheads="1"/>
            </p:cNvSpPr>
            <p:nvPr/>
          </p:nvSpPr>
          <p:spPr bwMode="auto">
            <a:xfrm>
              <a:off x="7118219" y="5568143"/>
              <a:ext cx="153987" cy="153987"/>
            </a:xfrm>
            <a:prstGeom prst="ellipse">
              <a:avLst/>
            </a:prstGeom>
            <a:solidFill>
              <a:srgbClr val="0000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73" name="Oval 20"/>
            <p:cNvSpPr>
              <a:spLocks noChangeArrowheads="1"/>
            </p:cNvSpPr>
            <p:nvPr/>
          </p:nvSpPr>
          <p:spPr bwMode="auto">
            <a:xfrm>
              <a:off x="8570271" y="6322218"/>
              <a:ext cx="153987" cy="153987"/>
            </a:xfrm>
            <a:prstGeom prst="ellipse">
              <a:avLst/>
            </a:prstGeom>
            <a:solidFill>
              <a:srgbClr val="0000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</p:grpSp>
      <p:cxnSp>
        <p:nvCxnSpPr>
          <p:cNvPr id="74" name="Straight Connector 73"/>
          <p:cNvCxnSpPr>
            <a:stCxn id="71" idx="1"/>
            <a:endCxn id="64" idx="5"/>
          </p:cNvCxnSpPr>
          <p:nvPr/>
        </p:nvCxnSpPr>
        <p:spPr>
          <a:xfrm flipH="1" flipV="1">
            <a:off x="1776158" y="4849566"/>
            <a:ext cx="1178066" cy="552521"/>
          </a:xfrm>
          <a:prstGeom prst="line">
            <a:avLst/>
          </a:prstGeom>
          <a:ln w="889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68" idx="3"/>
            <a:endCxn id="72" idx="7"/>
          </p:cNvCxnSpPr>
          <p:nvPr/>
        </p:nvCxnSpPr>
        <p:spPr>
          <a:xfrm flipH="1">
            <a:off x="3241319" y="4900162"/>
            <a:ext cx="1268874" cy="460641"/>
          </a:xfrm>
          <a:prstGeom prst="line">
            <a:avLst/>
          </a:prstGeom>
          <a:ln w="889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73" idx="2"/>
            <a:endCxn id="69" idx="6"/>
          </p:cNvCxnSpPr>
          <p:nvPr/>
        </p:nvCxnSpPr>
        <p:spPr>
          <a:xfrm flipH="1">
            <a:off x="1710179" y="6169321"/>
            <a:ext cx="2851756" cy="794"/>
          </a:xfrm>
          <a:prstGeom prst="line">
            <a:avLst/>
          </a:prstGeom>
          <a:ln w="889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470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3: Cost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914400"/>
                <a:ext cx="8458200" cy="4303068"/>
              </a:xfrm>
            </p:spPr>
            <p:txBody>
              <a:bodyPr>
                <a:normAutofit fontScale="70000" lnSpcReduction="20000"/>
              </a:bodyPr>
              <a:lstStyle/>
              <a:p>
                <a:pPr marL="342900" lvl="1" indent="-342900">
                  <a:buFont typeface="Arial" panose="020B0604020202020204" pitchFamily="34" charset="0"/>
                  <a:buChar char="•"/>
                </a:pPr>
                <a:r>
                  <a:rPr lang="en-US" sz="3200" dirty="0" smtClean="0">
                    <a:solidFill>
                      <a:srgbClr val="0070C0"/>
                    </a:solidFill>
                  </a:rPr>
                  <a:t>Claim 2: </a:t>
                </a:r>
                <a:endParaRPr lang="en-US" sz="3200" i="1" dirty="0" smtClean="0">
                  <a:latin typeface="Cambria Math" panose="02040503050406030204" pitchFamily="18" charset="0"/>
                  <a:sym typeface="Symbol"/>
                </a:endParaRPr>
              </a:p>
              <a:p>
                <a:pPr marL="742950" lvl="2" indent="-342900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3⋅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𝐸𝑀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  <a:sym typeface="Symbol"/>
                          </a:rPr>
                          <m:t>Δ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𝐴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𝐵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≥</m:t>
                    </m:r>
                    <m:r>
                      <a:rPr lang="en-US" b="1" i="1" dirty="0">
                        <a:latin typeface="Cambria Math" panose="02040503050406030204" pitchFamily="18" charset="0"/>
                        <a:sym typeface="Symbol"/>
                      </a:rPr>
                      <m:t>𝑬</m:t>
                    </m:r>
                    <m:r>
                      <a:rPr lang="en-US" b="1" i="1" dirty="0">
                        <a:latin typeface="Cambria Math" panose="02040503050406030204" pitchFamily="18" charset="0"/>
                        <a:sym typeface="Symbol"/>
                      </a:rPr>
                      <m:t>[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𝐸𝑀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𝐷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𝐸𝑀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𝐷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+…]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Uncut pairs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are matched in respective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Total contribution from uncut pairs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𝐸𝑀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sub>
                    </m:sSub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Consider a cut pair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at distance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b="0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can contribute to RHS as they may be </a:t>
                </a:r>
                <a:r>
                  <a:rPr lang="en-US" i="1" dirty="0" smtClean="0">
                    <a:solidFill>
                      <a:schemeClr val="tx1"/>
                    </a:solidFill>
                  </a:rPr>
                  <a:t>unmatched </a:t>
                </a:r>
                <a:r>
                  <a:rPr lang="en-US" dirty="0" smtClean="0"/>
                  <a:t>in their own mini-grids</a:t>
                </a:r>
                <a:endParaRPr lang="en-US" dirty="0" smtClean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 err="1" smtClean="0">
                    <a:solidFill>
                      <a:schemeClr val="tx1"/>
                    </a:solidFill>
                  </a:rPr>
                  <a:t>Pr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[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cut]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m:rPr>
                        <m:lit/>
                      </m:rP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100" dirty="0" smtClean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Expected contribution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to RHS:</a:t>
                </a:r>
              </a:p>
              <a:p>
                <a:pPr marL="914400" lvl="2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 err="1" smtClean="0">
                    <a:solidFill>
                      <a:schemeClr val="tx1"/>
                    </a:solidFill>
                  </a:rPr>
                  <a:t>Pr</a:t>
                </a:r>
                <a:r>
                  <a:rPr lang="en-US" dirty="0">
                    <a:solidFill>
                      <a:schemeClr val="tx1"/>
                    </a:solidFill>
                  </a:rPr>
                  <a:t>[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cut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]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⋅2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≤2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baseline="-25000" dirty="0" smtClean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Total expected cost contributed to RHS:</a:t>
                </a:r>
              </a:p>
              <a:p>
                <a:pPr marL="914400" lvl="2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2⋅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𝐸𝑀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sub>
                    </m:sSub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571500" indent="-457200"/>
                <a:r>
                  <a:rPr lang="en-US" dirty="0" smtClean="0">
                    <a:solidFill>
                      <a:schemeClr val="tx1"/>
                    </a:solidFill>
                  </a:rPr>
                  <a:t>Total (cut &amp; uncut pairs):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3⋅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𝐸𝑀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914400"/>
                <a:ext cx="8458200" cy="4303068"/>
              </a:xfrm>
              <a:blipFill rotWithShape="0">
                <a:blip r:embed="rId2"/>
                <a:stretch>
                  <a:fillRect l="-793" t="-2691" b="-1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Connector 64"/>
          <p:cNvCxnSpPr/>
          <p:nvPr/>
        </p:nvCxnSpPr>
        <p:spPr>
          <a:xfrm>
            <a:off x="2438400" y="5892799"/>
            <a:ext cx="55626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8"/>
          <p:cNvSpPr>
            <a:spLocks noChangeArrowheads="1"/>
          </p:cNvSpPr>
          <p:nvPr/>
        </p:nvSpPr>
        <p:spPr bwMode="auto">
          <a:xfrm>
            <a:off x="3656012" y="5815012"/>
            <a:ext cx="153988" cy="153987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67" name="Oval 20"/>
          <p:cNvSpPr>
            <a:spLocks noChangeArrowheads="1"/>
          </p:cNvSpPr>
          <p:nvPr/>
        </p:nvSpPr>
        <p:spPr bwMode="auto">
          <a:xfrm>
            <a:off x="6553200" y="5815012"/>
            <a:ext cx="153987" cy="153987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68" name="Straight Arrow Connector 67"/>
          <p:cNvCxnSpPr/>
          <p:nvPr/>
        </p:nvCxnSpPr>
        <p:spPr>
          <a:xfrm flipH="1">
            <a:off x="3733006" y="5638800"/>
            <a:ext cx="2820195" cy="0"/>
          </a:xfrm>
          <a:prstGeom prst="straightConnector1">
            <a:avLst/>
          </a:prstGeom>
          <a:ln w="38100" cmpd="sng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5025847" y="5177135"/>
                <a:ext cx="59939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5847" y="5177135"/>
                <a:ext cx="599395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Straight Connector 4"/>
          <p:cNvCxnSpPr>
            <a:cxnSpLocks noChangeShapeType="1"/>
          </p:cNvCxnSpPr>
          <p:nvPr/>
        </p:nvCxnSpPr>
        <p:spPr bwMode="auto">
          <a:xfrm>
            <a:off x="3352800" y="5166666"/>
            <a:ext cx="0" cy="1234134"/>
          </a:xfrm>
          <a:prstGeom prst="line">
            <a:avLst/>
          </a:prstGeom>
          <a:noFill/>
          <a:ln w="1016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Straight Connector 4"/>
          <p:cNvCxnSpPr>
            <a:cxnSpLocks noChangeShapeType="1"/>
          </p:cNvCxnSpPr>
          <p:nvPr/>
        </p:nvCxnSpPr>
        <p:spPr bwMode="auto">
          <a:xfrm>
            <a:off x="6172200" y="5166666"/>
            <a:ext cx="0" cy="1234134"/>
          </a:xfrm>
          <a:prstGeom prst="line">
            <a:avLst/>
          </a:prstGeom>
          <a:noFill/>
          <a:ln w="1016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Arrow Connector 73"/>
          <p:cNvCxnSpPr/>
          <p:nvPr/>
        </p:nvCxnSpPr>
        <p:spPr>
          <a:xfrm flipH="1">
            <a:off x="3352800" y="5257800"/>
            <a:ext cx="2819401" cy="0"/>
          </a:xfrm>
          <a:prstGeom prst="straightConnector1">
            <a:avLst/>
          </a:prstGeom>
          <a:ln w="38100" cmpd="sng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4514494" y="4867870"/>
                <a:ext cx="4485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4494" y="4867870"/>
                <a:ext cx="448584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01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69" grpId="0"/>
      <p:bldP spid="7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3: Cost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257800"/>
              </a:xfrm>
            </p:spPr>
            <p:txBody>
              <a:bodyPr/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Claim: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sym typeface="Symbol"/>
                      </a:rPr>
                      <m:t>𝐸𝑀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sym typeface="Symbol"/>
                          </a:rPr>
                          <m:t>Δ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sym typeface="Symbol"/>
                      </a:rPr>
                      <m:t>≥</m:t>
                    </m:r>
                    <m:r>
                      <a:rPr lang="en-US" b="1" i="1">
                        <a:latin typeface="Cambria Math" panose="02040503050406030204" pitchFamily="18" charset="0"/>
                        <a:sym typeface="Symbol"/>
                      </a:rPr>
                      <m:t>𝑬</m:t>
                    </m:r>
                    <m:r>
                      <a:rPr lang="en-US" i="1">
                        <a:latin typeface="Cambria Math" panose="02040503050406030204" pitchFamily="18" charset="0"/>
                        <a:sym typeface="Symbol"/>
                      </a:rPr>
                      <m:t>[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  <a:sym typeface="Symbol"/>
                      </a:rPr>
                      <m:t>⋅</m:t>
                    </m:r>
                    <m:r>
                      <a:rPr lang="en-US" i="1">
                        <a:latin typeface="Cambria Math" panose="02040503050406030204" pitchFamily="18" charset="0"/>
                        <a:sym typeface="Symbol"/>
                      </a:rPr>
                      <m:t>𝐸𝑀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sym typeface="Symbol"/>
                          </a:rPr>
                          <m:t>Δ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/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𝑘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𝐺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sym typeface="Symbol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𝐺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sym typeface="Symbol"/>
                      </a:rPr>
                      <m:t>)]</m:t>
                    </m:r>
                  </m:oMath>
                </a14:m>
                <a:endParaRPr lang="en-US" dirty="0"/>
              </a:p>
              <a:p>
                <a:r>
                  <a:rPr lang="en-US" sz="2400" dirty="0"/>
                  <a:t>U</a:t>
                </a:r>
                <a:r>
                  <a:rPr lang="en-US" sz="2400" dirty="0" smtClean="0"/>
                  <a:t>ncut pairs: </a:t>
                </a:r>
                <a:r>
                  <a:rPr lang="en-US" sz="2400" dirty="0"/>
                  <a:t>contribute zero </a:t>
                </a:r>
                <a:r>
                  <a:rPr lang="en-US" sz="2400" dirty="0" smtClean="0"/>
                  <a:t>to RHS!</a:t>
                </a:r>
                <a:endParaRPr lang="en-US" sz="2400" dirty="0">
                  <a:solidFill>
                    <a:srgbClr val="C00000"/>
                  </a:solidFill>
                </a:endParaRPr>
              </a:p>
              <a:p>
                <a:r>
                  <a:rPr lang="en-US" sz="2400" dirty="0" smtClean="0"/>
                  <a:t>Cut pair: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400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sz="21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1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1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1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d>
                    <m:r>
                      <a:rPr lang="en-US" sz="21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100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𝑥𝑘</m:t>
                    </m:r>
                    <m:r>
                      <a:rPr lang="en-US" sz="2100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1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1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100" dirty="0">
                    <a:solidFill>
                      <a:schemeClr val="tx1"/>
                    </a:solidFill>
                  </a:rPr>
                  <a:t>,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1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1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1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d>
                    <m:r>
                      <a:rPr lang="en-US" sz="21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100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𝑦𝑘</m:t>
                    </m:r>
                    <m:r>
                      <a:rPr lang="en-US" sz="2100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1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1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1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100" dirty="0">
                    <a:solidFill>
                      <a:schemeClr val="tx1"/>
                    </a:solidFill>
                  </a:rPr>
                  <a:t>  then </a:t>
                </a:r>
              </a:p>
              <a:p>
                <a:pPr lvl="1"/>
                <a:r>
                  <a:rPr lang="en-US" sz="2100" dirty="0">
                    <a:solidFill>
                      <a:schemeClr val="tx1"/>
                    </a:solidFill>
                  </a:rPr>
                  <a:t>expected </a:t>
                </a:r>
                <a:r>
                  <a:rPr lang="en-US" sz="2100" dirty="0" smtClean="0">
                    <a:solidFill>
                      <a:schemeClr val="tx1"/>
                    </a:solidFill>
                  </a:rPr>
                  <a:t>cost contribution to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𝑘</m:t>
                    </m:r>
                    <m:r>
                      <a:rPr lang="en-US" sz="2400" i="1">
                        <a:latin typeface="Cambria Math" panose="02040503050406030204" pitchFamily="18" charset="0"/>
                        <a:sym typeface="Symbol"/>
                      </a:rPr>
                      <m:t>⋅</m:t>
                    </m:r>
                    <m:r>
                      <a:rPr lang="en-US" sz="2400" i="1">
                        <a:latin typeface="Cambria Math" panose="02040503050406030204" pitchFamily="18" charset="0"/>
                        <a:sym typeface="Symbol"/>
                      </a:rPr>
                      <m:t>𝐸𝑀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sym typeface="Symbol"/>
                          </a:rPr>
                          <m:t>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sym typeface="Symbol"/>
                          </a:rPr>
                          <m:t>Δ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sym typeface="Symbol"/>
                          </a:rPr>
                          <m:t>/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𝑘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sym typeface="Symbol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sym typeface="Symbol"/>
                          </a:rPr>
                          <m:t>𝐺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sym typeface="Symbol"/>
                      </a:rPr>
                      <m:t>,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sym typeface="Symbol"/>
                          </a:rPr>
                          <m:t>𝐵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sym typeface="Symbol"/>
                          </a:rPr>
                          <m:t>𝐺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r>
                  <a:rPr lang="en-US" sz="2100" dirty="0" smtClean="0">
                    <a:solidFill>
                      <a:schemeClr val="tx1"/>
                    </a:solidFill>
                  </a:rPr>
                  <a:t>:</a:t>
                </a:r>
              </a:p>
              <a:p>
                <a:pPr marL="514350" lvl="1" indent="0">
                  <a:buNone/>
                </a:pPr>
                <a:r>
                  <a:rPr lang="en-US" sz="2100" dirty="0">
                    <a:solidFill>
                      <a:schemeClr val="tx1"/>
                    </a:solidFill>
                  </a:rPr>
                  <a:t> </a:t>
                </a:r>
                <a:r>
                  <a:rPr lang="en-US" sz="2100" dirty="0" smtClean="0">
                    <a:solidFill>
                      <a:schemeClr val="tx1"/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sz="21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100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1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1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100" i="1" dirty="0" err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1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1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en-US" sz="21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1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1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+ </m:t>
                    </m:r>
                    <m:d>
                      <m:dPr>
                        <m:ctrlPr>
                          <a:rPr lang="en-US" sz="21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100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1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1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100" i="1" dirty="0" err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1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1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en-US" sz="21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1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1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sSub>
                      <m:sSubPr>
                        <m:ctrlPr>
                          <a:rPr lang="en-US" sz="21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1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100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1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1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1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1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1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1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1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1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1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sz="21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100" baseline="-25000" dirty="0">
                  <a:solidFill>
                    <a:schemeClr val="tx1"/>
                  </a:solidFill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Total expected cost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𝐸𝑀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Δ</m:t>
                        </m:r>
                      </m:sub>
                    </m:sSub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257800"/>
              </a:xfrm>
              <a:blipFill rotWithShape="0">
                <a:blip r:embed="rId2"/>
                <a:stretch>
                  <a:fillRect l="-1704" t="-1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14</a:t>
            </a:fld>
            <a:endParaRPr lang="en-US" altLang="en-US"/>
          </a:p>
        </p:txBody>
      </p:sp>
      <p:grpSp>
        <p:nvGrpSpPr>
          <p:cNvPr id="5" name="Group 4"/>
          <p:cNvGrpSpPr/>
          <p:nvPr/>
        </p:nvGrpSpPr>
        <p:grpSpPr>
          <a:xfrm>
            <a:off x="186666" y="4719420"/>
            <a:ext cx="3237858" cy="1528980"/>
            <a:chOff x="5486400" y="4948020"/>
            <a:chExt cx="3237858" cy="152898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693128" y="5127616"/>
              <a:ext cx="2782477" cy="0"/>
            </a:xfrm>
            <a:prstGeom prst="line">
              <a:avLst/>
            </a:prstGeom>
            <a:ln w="50800"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730051" y="5737216"/>
              <a:ext cx="2782477" cy="0"/>
            </a:xfrm>
            <a:prstGeom prst="line">
              <a:avLst/>
            </a:prstGeom>
            <a:ln w="50800"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693128" y="6346816"/>
              <a:ext cx="2782477" cy="0"/>
            </a:xfrm>
            <a:prstGeom prst="line">
              <a:avLst/>
            </a:prstGeom>
            <a:ln w="50800"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693128" y="5127616"/>
              <a:ext cx="0" cy="1219200"/>
            </a:xfrm>
            <a:prstGeom prst="line">
              <a:avLst/>
            </a:prstGeom>
            <a:ln w="50800"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7064728" y="5127616"/>
              <a:ext cx="0" cy="1219200"/>
            </a:xfrm>
            <a:prstGeom prst="line">
              <a:avLst/>
            </a:prstGeom>
            <a:ln w="50800"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8512528" y="5127616"/>
              <a:ext cx="0" cy="1219200"/>
            </a:xfrm>
            <a:prstGeom prst="line">
              <a:avLst/>
            </a:prstGeom>
            <a:ln w="50800"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5604516" y="5073632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6988528" y="5073632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616928" y="5661016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616928" y="6270616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6988528" y="5607032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6988528" y="6270616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8436328" y="5051416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8436328" y="5607032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8436328" y="6270616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"/>
            <p:cNvSpPr>
              <a:spLocks noChangeArrowheads="1"/>
            </p:cNvSpPr>
            <p:nvPr/>
          </p:nvSpPr>
          <p:spPr bwMode="auto">
            <a:xfrm>
              <a:off x="5653057" y="4948020"/>
              <a:ext cx="153988" cy="15398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" name="Oval 2"/>
            <p:cNvSpPr>
              <a:spLocks noChangeArrowheads="1"/>
            </p:cNvSpPr>
            <p:nvPr/>
          </p:nvSpPr>
          <p:spPr bwMode="auto">
            <a:xfrm>
              <a:off x="5486400" y="5010176"/>
              <a:ext cx="153988" cy="15398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3" name="Oval 20"/>
            <p:cNvSpPr>
              <a:spLocks noChangeArrowheads="1"/>
            </p:cNvSpPr>
            <p:nvPr/>
          </p:nvSpPr>
          <p:spPr bwMode="auto">
            <a:xfrm>
              <a:off x="5539141" y="5202229"/>
              <a:ext cx="153987" cy="153987"/>
            </a:xfrm>
            <a:prstGeom prst="ellipse">
              <a:avLst/>
            </a:prstGeom>
            <a:solidFill>
              <a:srgbClr val="0000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4" name="Oval 2"/>
            <p:cNvSpPr>
              <a:spLocks noChangeArrowheads="1"/>
            </p:cNvSpPr>
            <p:nvPr/>
          </p:nvSpPr>
          <p:spPr bwMode="auto">
            <a:xfrm>
              <a:off x="6964231" y="4999618"/>
              <a:ext cx="153988" cy="15398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5" name="Oval 2"/>
            <p:cNvSpPr>
              <a:spLocks noChangeArrowheads="1"/>
            </p:cNvSpPr>
            <p:nvPr/>
          </p:nvSpPr>
          <p:spPr bwMode="auto">
            <a:xfrm>
              <a:off x="8495978" y="4998616"/>
              <a:ext cx="153988" cy="15398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6" name="Oval 2"/>
            <p:cNvSpPr>
              <a:spLocks noChangeArrowheads="1"/>
            </p:cNvSpPr>
            <p:nvPr/>
          </p:nvSpPr>
          <p:spPr bwMode="auto">
            <a:xfrm>
              <a:off x="5564527" y="6323012"/>
              <a:ext cx="153988" cy="15398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7" name="Oval 20"/>
            <p:cNvSpPr>
              <a:spLocks noChangeArrowheads="1"/>
            </p:cNvSpPr>
            <p:nvPr/>
          </p:nvSpPr>
          <p:spPr bwMode="auto">
            <a:xfrm>
              <a:off x="7139341" y="5051416"/>
              <a:ext cx="153987" cy="153987"/>
            </a:xfrm>
            <a:prstGeom prst="ellipse">
              <a:avLst/>
            </a:prstGeom>
            <a:solidFill>
              <a:srgbClr val="0000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8" name="Oval 20"/>
            <p:cNvSpPr>
              <a:spLocks noChangeArrowheads="1"/>
            </p:cNvSpPr>
            <p:nvPr/>
          </p:nvSpPr>
          <p:spPr bwMode="auto">
            <a:xfrm>
              <a:off x="6940009" y="5609427"/>
              <a:ext cx="153987" cy="153987"/>
            </a:xfrm>
            <a:prstGeom prst="ellipse">
              <a:avLst/>
            </a:prstGeom>
            <a:solidFill>
              <a:srgbClr val="0000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9" name="Oval 20"/>
            <p:cNvSpPr>
              <a:spLocks noChangeArrowheads="1"/>
            </p:cNvSpPr>
            <p:nvPr/>
          </p:nvSpPr>
          <p:spPr bwMode="auto">
            <a:xfrm>
              <a:off x="7118219" y="5568143"/>
              <a:ext cx="153987" cy="153987"/>
            </a:xfrm>
            <a:prstGeom prst="ellipse">
              <a:avLst/>
            </a:prstGeom>
            <a:solidFill>
              <a:srgbClr val="0000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0" name="Oval 20"/>
            <p:cNvSpPr>
              <a:spLocks noChangeArrowheads="1"/>
            </p:cNvSpPr>
            <p:nvPr/>
          </p:nvSpPr>
          <p:spPr bwMode="auto">
            <a:xfrm>
              <a:off x="8570271" y="6322218"/>
              <a:ext cx="153987" cy="153987"/>
            </a:xfrm>
            <a:prstGeom prst="ellipse">
              <a:avLst/>
            </a:prstGeom>
            <a:solidFill>
              <a:srgbClr val="0000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</p:grpSp>
      <p:cxnSp>
        <p:nvCxnSpPr>
          <p:cNvPr id="31" name="Straight Connector 30"/>
          <p:cNvCxnSpPr>
            <a:stCxn id="28" idx="1"/>
            <a:endCxn id="21" idx="5"/>
          </p:cNvCxnSpPr>
          <p:nvPr/>
        </p:nvCxnSpPr>
        <p:spPr>
          <a:xfrm flipH="1" flipV="1">
            <a:off x="484760" y="4850857"/>
            <a:ext cx="1178066" cy="552521"/>
          </a:xfrm>
          <a:prstGeom prst="line">
            <a:avLst/>
          </a:prstGeom>
          <a:ln w="889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5" idx="3"/>
            <a:endCxn id="29" idx="7"/>
          </p:cNvCxnSpPr>
          <p:nvPr/>
        </p:nvCxnSpPr>
        <p:spPr>
          <a:xfrm flipH="1">
            <a:off x="1949921" y="4901453"/>
            <a:ext cx="1268874" cy="460641"/>
          </a:xfrm>
          <a:prstGeom prst="line">
            <a:avLst/>
          </a:prstGeom>
          <a:ln w="889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30" idx="2"/>
            <a:endCxn id="26" idx="6"/>
          </p:cNvCxnSpPr>
          <p:nvPr/>
        </p:nvCxnSpPr>
        <p:spPr>
          <a:xfrm flipH="1">
            <a:off x="418781" y="6170612"/>
            <a:ext cx="2851756" cy="794"/>
          </a:xfrm>
          <a:prstGeom prst="line">
            <a:avLst/>
          </a:prstGeom>
          <a:ln w="889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505200" y="5693478"/>
            <a:ext cx="55626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8"/>
          <p:cNvSpPr>
            <a:spLocks noChangeArrowheads="1"/>
          </p:cNvSpPr>
          <p:nvPr/>
        </p:nvSpPr>
        <p:spPr bwMode="auto">
          <a:xfrm>
            <a:off x="4689162" y="5602622"/>
            <a:ext cx="153988" cy="153987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6" name="Oval 20"/>
          <p:cNvSpPr>
            <a:spLocks noChangeArrowheads="1"/>
          </p:cNvSpPr>
          <p:nvPr/>
        </p:nvSpPr>
        <p:spPr bwMode="auto">
          <a:xfrm>
            <a:off x="7354575" y="5602622"/>
            <a:ext cx="153987" cy="153987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H="1" flipV="1">
            <a:off x="4766158" y="5439479"/>
            <a:ext cx="2665410" cy="18341"/>
          </a:xfrm>
          <a:prstGeom prst="straightConnector1">
            <a:avLst/>
          </a:prstGeom>
          <a:ln w="38100" cmpd="sng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901666" y="5100935"/>
                <a:ext cx="59939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1666" y="5100935"/>
                <a:ext cx="599395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Connector 4"/>
          <p:cNvCxnSpPr>
            <a:cxnSpLocks noChangeShapeType="1"/>
          </p:cNvCxnSpPr>
          <p:nvPr/>
        </p:nvCxnSpPr>
        <p:spPr bwMode="auto">
          <a:xfrm>
            <a:off x="4419600" y="4967345"/>
            <a:ext cx="0" cy="1234134"/>
          </a:xfrm>
          <a:prstGeom prst="line">
            <a:avLst/>
          </a:prstGeom>
          <a:noFill/>
          <a:ln w="1016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Connector 4"/>
          <p:cNvCxnSpPr>
            <a:cxnSpLocks noChangeShapeType="1"/>
          </p:cNvCxnSpPr>
          <p:nvPr/>
        </p:nvCxnSpPr>
        <p:spPr bwMode="auto">
          <a:xfrm>
            <a:off x="5527362" y="5005077"/>
            <a:ext cx="0" cy="1234134"/>
          </a:xfrm>
          <a:prstGeom prst="line">
            <a:avLst/>
          </a:prstGeom>
          <a:noFill/>
          <a:ln w="1016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Arrow Connector 40"/>
          <p:cNvCxnSpPr/>
          <p:nvPr/>
        </p:nvCxnSpPr>
        <p:spPr>
          <a:xfrm flipH="1">
            <a:off x="4419601" y="5058479"/>
            <a:ext cx="1107761" cy="0"/>
          </a:xfrm>
          <a:prstGeom prst="straightConnector1">
            <a:avLst/>
          </a:prstGeom>
          <a:ln w="38100" cmpd="sng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843150" y="4668976"/>
                <a:ext cx="4485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3150" y="4668976"/>
                <a:ext cx="448584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Connector 4"/>
          <p:cNvCxnSpPr>
            <a:cxnSpLocks noChangeShapeType="1"/>
          </p:cNvCxnSpPr>
          <p:nvPr/>
        </p:nvCxnSpPr>
        <p:spPr bwMode="auto">
          <a:xfrm>
            <a:off x="6635123" y="5005813"/>
            <a:ext cx="0" cy="1234134"/>
          </a:xfrm>
          <a:prstGeom prst="line">
            <a:avLst/>
          </a:prstGeom>
          <a:noFill/>
          <a:ln w="1016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Arrow Connector 43"/>
          <p:cNvCxnSpPr/>
          <p:nvPr/>
        </p:nvCxnSpPr>
        <p:spPr>
          <a:xfrm flipH="1">
            <a:off x="5527362" y="5059215"/>
            <a:ext cx="1107761" cy="0"/>
          </a:xfrm>
          <a:prstGeom prst="straightConnector1">
            <a:avLst/>
          </a:prstGeom>
          <a:ln w="38100" cmpd="sng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950911" y="4669712"/>
                <a:ext cx="4485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0911" y="4669712"/>
                <a:ext cx="448584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"/>
          <p:cNvCxnSpPr>
            <a:cxnSpLocks noChangeShapeType="1"/>
          </p:cNvCxnSpPr>
          <p:nvPr/>
        </p:nvCxnSpPr>
        <p:spPr bwMode="auto">
          <a:xfrm>
            <a:off x="7737162" y="5005813"/>
            <a:ext cx="0" cy="1234134"/>
          </a:xfrm>
          <a:prstGeom prst="line">
            <a:avLst/>
          </a:prstGeom>
          <a:noFill/>
          <a:ln w="1016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Arrow Connector 46"/>
          <p:cNvCxnSpPr/>
          <p:nvPr/>
        </p:nvCxnSpPr>
        <p:spPr>
          <a:xfrm flipH="1">
            <a:off x="6629401" y="5059215"/>
            <a:ext cx="1107761" cy="0"/>
          </a:xfrm>
          <a:prstGeom prst="straightConnector1">
            <a:avLst/>
          </a:prstGeom>
          <a:ln w="38100" cmpd="sng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7052950" y="4669712"/>
                <a:ext cx="4485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2950" y="4669712"/>
                <a:ext cx="448584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304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8" grpId="0"/>
      <p:bldP spid="42" grpId="0"/>
      <p:bldP spid="45" grpId="0"/>
      <p:bldP spid="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Recurse</a:t>
            </a:r>
            <a:r>
              <a:rPr lang="en-US" dirty="0" smtClean="0"/>
              <a:t> on decomposition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For randomly-shifted cut-grid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of side length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we have:</a:t>
                </a:r>
              </a:p>
              <a:p>
                <a:pPr marL="457200" lvl="1" indent="0">
                  <a:buNone/>
                </a:pPr>
                <a:r>
                  <a:rPr lang="en-US" dirty="0"/>
                  <a:t>1)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𝐸𝑀𝐷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sym typeface="Symbol"/>
                      </a:rPr>
                      <m:t>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≤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𝐸𝑀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+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𝐸𝑀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)+…</m:t>
                    </m:r>
                  </m:oMath>
                </a14:m>
                <a:endParaRPr lang="en-US" dirty="0"/>
              </a:p>
              <a:p>
                <a:pPr marL="274320" lvl="1" indent="0">
                  <a:buNone/>
                </a:pPr>
                <a:r>
                  <a:rPr lang="en-US" dirty="0"/>
                  <a:t>			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𝐸𝑀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𝐴𝐺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𝐵𝐺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>
                    <a:sym typeface="Symbol"/>
                  </a:rPr>
                  <a:t>2)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𝐸𝑀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  <a:sym typeface="Symbol"/>
                          </a:rPr>
                          <m:t>Δ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𝐴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𝐵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≥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3</m:t>
                        </m:r>
                      </m:den>
                    </m:f>
                    <m:r>
                      <a:rPr lang="en-US" b="1" i="1" dirty="0">
                        <a:latin typeface="Cambria Math" panose="02040503050406030204" pitchFamily="18" charset="0"/>
                        <a:sym typeface="Symbol"/>
                      </a:rPr>
                      <m:t>𝑬</m:t>
                    </m:r>
                    <m:r>
                      <a:rPr lang="en-US" b="1" i="1" dirty="0">
                        <a:latin typeface="Cambria Math" panose="02040503050406030204" pitchFamily="18" charset="0"/>
                        <a:sym typeface="Symbol"/>
                      </a:rPr>
                      <m:t>[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𝐸𝑀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𝐷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𝐸𝑀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𝐷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+…]</m:t>
                    </m:r>
                  </m:oMath>
                </a14:m>
                <a:endParaRPr lang="en-US" dirty="0">
                  <a:sym typeface="Symbol"/>
                </a:endParaRPr>
              </a:p>
              <a:p>
                <a:pPr marL="457200" lvl="1" indent="0">
                  <a:buNone/>
                </a:pPr>
                <a:r>
                  <a:rPr lang="en-US" dirty="0">
                    <a:sym typeface="Symbol"/>
                  </a:rPr>
                  <a:t>3)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sym typeface="Symbol"/>
                      </a:rPr>
                      <m:t>𝐸𝑀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sym typeface="Symbol"/>
                          </a:rPr>
                          <m:t>Δ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sym typeface="Symbol"/>
                      </a:rPr>
                      <m:t>≥</m:t>
                    </m:r>
                    <m:r>
                      <a:rPr lang="en-US" b="1" i="1">
                        <a:latin typeface="Cambria Math" panose="02040503050406030204" pitchFamily="18" charset="0"/>
                        <a:sym typeface="Symbol"/>
                      </a:rPr>
                      <m:t>𝑬</m:t>
                    </m:r>
                    <m:r>
                      <a:rPr lang="en-US" i="1">
                        <a:latin typeface="Cambria Math" panose="02040503050406030204" pitchFamily="18" charset="0"/>
                        <a:sym typeface="Symbol"/>
                      </a:rPr>
                      <m:t>[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  <a:sym typeface="Symbol"/>
                      </a:rPr>
                      <m:t>⋅</m:t>
                    </m:r>
                    <m:r>
                      <a:rPr lang="en-US" i="1">
                        <a:latin typeface="Cambria Math" panose="02040503050406030204" pitchFamily="18" charset="0"/>
                        <a:sym typeface="Symbol"/>
                      </a:rPr>
                      <m:t>𝐸𝑀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sym typeface="Symbol"/>
                          </a:rPr>
                          <m:t>Δ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/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𝑘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𝐺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sym typeface="Symbol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𝐺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sym typeface="Symbol"/>
                      </a:rPr>
                      <m:t>)]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</a:t>
                </a:r>
                <a:r>
                  <a:rPr lang="en-US" dirty="0" smtClean="0"/>
                  <a:t>e </a:t>
                </a:r>
                <a:r>
                  <a:rPr lang="en-US" dirty="0"/>
                  <a:t>applying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decomposition </a:t>
                </a:r>
                <a:r>
                  <a:rPr lang="en-US" dirty="0">
                    <a:solidFill>
                      <a:schemeClr val="tx1"/>
                    </a:solidFill>
                  </a:rPr>
                  <a:t>recursively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Choose randomly-shifted cut-grid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]</m:t>
                    </m:r>
                    <m:r>
                      <a:rPr lang="en-US" i="1" baseline="30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2</m:t>
                    </m:r>
                  </m:oMath>
                </a14:m>
                <a:endParaRPr lang="en-US" baseline="30000" dirty="0">
                  <a:solidFill>
                    <a:schemeClr val="tx1"/>
                  </a:solidFill>
                  <a:sym typeface="Symbol"/>
                </a:endParaRP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Obtain many grids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[3]</m:t>
                    </m:r>
                    <m:r>
                      <a:rPr lang="en-US" i="1" baseline="30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and a big grid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/3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i="1" baseline="30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baseline="30000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Then choose randomly-shifted cut-grid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/3]</m:t>
                    </m:r>
                    <m:r>
                      <a:rPr lang="en-US" i="1" baseline="30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2</m:t>
                    </m:r>
                  </m:oMath>
                </a14:m>
                <a:endParaRPr lang="en-US" baseline="30000" dirty="0">
                  <a:solidFill>
                    <a:schemeClr val="tx1"/>
                  </a:solidFill>
                  <a:sym typeface="Symbol"/>
                </a:endParaRP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  <a:sym typeface="Symbol"/>
                  </a:rPr>
                  <a:t>Obtain more grids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[3]</m:t>
                    </m:r>
                    <m:r>
                      <a:rPr lang="en-US" i="1" baseline="30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2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sym typeface="Symbol"/>
                  </a:rPr>
                  <a:t>, and another big grid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[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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/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9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]</m:t>
                    </m:r>
                    <m:r>
                      <a:rPr lang="en-US" i="1" baseline="300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2</m:t>
                    </m:r>
                  </m:oMath>
                </a14:m>
                <a:endParaRPr lang="en-US" baseline="30000" dirty="0">
                  <a:solidFill>
                    <a:schemeClr val="tx1"/>
                  </a:solidFill>
                  <a:sym typeface="Symbol"/>
                </a:endParaRP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  <a:sym typeface="Symbol"/>
                  </a:rPr>
                  <a:t>Then choose </a:t>
                </a:r>
                <a:r>
                  <a:rPr lang="en-US" dirty="0">
                    <a:solidFill>
                      <a:schemeClr val="tx1"/>
                    </a:solidFill>
                  </a:rPr>
                  <a:t>randomly-shifted cut-grid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/9]</m:t>
                    </m:r>
                    <m:r>
                      <a:rPr lang="en-US" i="1" baseline="30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2</m:t>
                    </m:r>
                  </m:oMath>
                </a14:m>
                <a:endParaRPr lang="en-US" baseline="30000" dirty="0">
                  <a:solidFill>
                    <a:schemeClr val="tx1"/>
                  </a:solidFill>
                  <a:sym typeface="Symbol"/>
                </a:endParaRP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  <a:sym typeface="Symbol"/>
                  </a:rPr>
                  <a:t>…</a:t>
                </a:r>
              </a:p>
              <a:p>
                <a:r>
                  <a:rPr lang="en-US" dirty="0">
                    <a:solidFill>
                      <a:schemeClr val="tx1"/>
                    </a:solidFill>
                    <a:sym typeface="Symbol"/>
                  </a:rPr>
                  <a:t>Then, embed each of the small grids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[3]</m:t>
                    </m:r>
                    <m:r>
                      <a:rPr lang="en-US" i="1" baseline="30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2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sym typeface="Symbol"/>
                  </a:rPr>
                  <a:t> into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ℓ</m:t>
                    </m:r>
                    <m:r>
                      <a:rPr lang="en-US" i="1" baseline="-25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sym typeface="Symbol"/>
                  </a:rPr>
                  <a:t>, using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𝑂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(1)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sym typeface="Symbol"/>
                  </a:rPr>
                  <a:t> distortion embedding, and concatenate the </a:t>
                </a:r>
                <a:r>
                  <a:rPr lang="en-US" dirty="0" err="1" smtClean="0">
                    <a:sym typeface="Symbol"/>
                  </a:rPr>
                  <a:t>embeddings</a:t>
                </a:r>
                <a:endParaRPr lang="en-US" dirty="0" smtClean="0">
                  <a:sym typeface="Symbol"/>
                </a:endParaRPr>
              </a:p>
              <a:p>
                <a:pPr lvl="1"/>
                <a:r>
                  <a:rPr lang="en-US" dirty="0" smtClean="0">
                    <a:sym typeface="Symbol"/>
                  </a:rPr>
                  <a:t>Each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sym typeface="Symbol"/>
                  </a:rPr>
                  <a:t> grid occupies 9 coordinates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Symbol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sym typeface="Symbol"/>
                  </a:rPr>
                  <a:t> embedding</a:t>
                </a:r>
                <a:endParaRPr lang="en-US" dirty="0">
                  <a:sym typeface="Symbol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15" t="-2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681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Proving recursion works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914400"/>
                <a:ext cx="8229600" cy="5257800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dirty="0" smtClean="0">
                    <a:solidFill>
                      <a:srgbClr val="406AA5"/>
                    </a:solidFill>
                  </a:rPr>
                  <a:t>Claim: </a:t>
                </a:r>
                <a:r>
                  <a:rPr lang="en-US" dirty="0"/>
                  <a:t>e</a:t>
                </a:r>
                <a:r>
                  <a:rPr lang="en-US" dirty="0" smtClean="0"/>
                  <a:t>mbedding contracts distances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 smtClean="0"/>
                  <a:t>:</a:t>
                </a:r>
                <a:endParaRPr lang="en-US" dirty="0"/>
              </a:p>
              <a:p>
                <a:pPr marL="457200" lvl="1" indent="0">
                  <a:buNone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𝐸𝑀𝐷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sym typeface="Symbol"/>
                      </a:rPr>
                      <m:t>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≤ 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∑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𝐸𝑀𝐷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  <a:sym typeface="Symbol"/>
                      </a:rPr>
                      <m:t>𝑘</m:t>
                    </m:r>
                    <m:d>
                      <m:dPr>
                        <m:ctrlPr>
                          <a:rPr lang="en-US" i="1" baseline="-25000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𝐵𝑖</m:t>
                        </m:r>
                      </m:e>
                    </m:d>
                    <m:r>
                      <a:rPr lang="en-US" b="1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𝐸𝑀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∑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𝐸𝑀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𝐵𝑖</m:t>
                        </m:r>
                      </m:e>
                    </m:d>
                    <m:r>
                      <a:rPr lang="en-US" b="1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∑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𝐸𝑀𝐷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  <a:sym typeface="Symbol"/>
                      </a:rPr>
                      <m:t>𝑘</m:t>
                    </m:r>
                    <m:d>
                      <m:dPr>
                        <m:ctrlPr>
                          <a:rPr lang="en-US" i="1" baseline="-25000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baseline="-25000" dirty="0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r>
                  <a:rPr lang="en-US" b="1" dirty="0" smtClean="0"/>
                  <a:t>    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⋅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𝐸𝑀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b>
                    </m:sSub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≤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 smtClean="0"/>
                  <a:t> sum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𝐸𝑀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 smtClean="0"/>
                  <a:t> costs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3×3</m:t>
                    </m:r>
                  </m:oMath>
                </a14:m>
                <a:r>
                  <a:rPr lang="en-US" dirty="0" smtClean="0"/>
                  <a:t> instances </a:t>
                </a:r>
              </a:p>
              <a:p>
                <a:pPr marL="457200" lvl="1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406AA5"/>
                    </a:solidFill>
                  </a:rPr>
                  <a:t>Claim:</a:t>
                </a:r>
                <a:r>
                  <a:rPr lang="en-US" dirty="0" smtClean="0"/>
                  <a:t> embedding distorts distances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 smtClean="0"/>
                  <a:t> in expectation:</a:t>
                </a:r>
              </a:p>
              <a:p>
                <a:pPr marL="457200" lvl="1" indent="0">
                  <a:buNone/>
                </a:pPr>
                <a:r>
                  <a:rPr lang="en-US" dirty="0" smtClean="0">
                    <a:sym typeface="Symbol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/>
                          </a:rPr>
                          <m:t>3</m:t>
                        </m:r>
                        <m:func>
                          <m:func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i="0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𝑘</m:t>
                                </m:r>
                              </m:sub>
                            </m:sSub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  <a:sym typeface="Symbol"/>
                              </a:rPr>
                              <m:t>Δ</m:t>
                            </m:r>
                          </m:e>
                        </m:func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⋅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𝐸𝑀𝐷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  <a:sym typeface="Symbol"/>
                      </a:rPr>
                      <m:t>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) </m:t>
                    </m:r>
                  </m:oMath>
                </a14:m>
                <a:endParaRPr lang="en-US" dirty="0" smtClean="0">
                  <a:sym typeface="Symbol"/>
                </a:endParaRPr>
              </a:p>
              <a:p>
                <a:pPr marL="457200" lvl="1" indent="0">
                  <a:buNone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𝐸𝑀𝐷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  <a:sym typeface="Symbol"/>
                      </a:rPr>
                      <m:t>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  <m:func>
                          <m:func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fName>
                          <m:e>
                            <m:f>
                              <m:f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</m:num>
                              <m:den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func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𝐸𝑀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Δ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 smtClean="0"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≥</m:t>
                    </m:r>
                    <m:r>
                      <a:rPr lang="en-US" b="1" i="0" dirty="0" smtClean="0">
                        <a:latin typeface="Cambria Math" panose="02040503050406030204" pitchFamily="18" charset="0"/>
                        <a:sym typeface="Symbol"/>
                      </a:rPr>
                      <m:t>𝐄</m:t>
                    </m:r>
                    <m:r>
                      <a:rPr lang="en-US" b="1" i="0" dirty="0" smtClean="0">
                        <a:latin typeface="Cambria Math" panose="02040503050406030204" pitchFamily="18" charset="0"/>
                        <a:sym typeface="Symbol"/>
                      </a:rPr>
                      <m:t>[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∑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𝐸𝑀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𝐴𝑖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𝐵𝑖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3</m:t>
                        </m:r>
                        <m:func>
                          <m:func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fName>
                          <m:e>
                            <m:f>
                              <m:f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</m:num>
                              <m:den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func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𝐸𝑀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 </m:t>
                    </m:r>
                  </m:oMath>
                </a14:m>
                <a:endParaRPr lang="en-US" dirty="0" smtClean="0">
                  <a:sym typeface="Symbol"/>
                </a:endParaRPr>
              </a:p>
              <a:p>
                <a:pPr marL="457200" lvl="1" indent="0">
                  <a:buNone/>
                </a:pPr>
                <a:r>
                  <a:rPr lang="en-US" dirty="0" smtClean="0"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≥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…</m:t>
                    </m:r>
                  </m:oMath>
                </a14:m>
                <a:endParaRPr lang="en-US" dirty="0" smtClean="0">
                  <a:sym typeface="Symbol"/>
                </a:endParaRPr>
              </a:p>
              <a:p>
                <a:pPr marL="457200" lvl="1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sum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𝐸𝑀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costs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3×3</m:t>
                    </m:r>
                  </m:oMath>
                </a14:m>
                <a:r>
                  <a:rPr lang="en-US" dirty="0"/>
                  <a:t> instances</a:t>
                </a:r>
                <a:endParaRPr lang="en-US" dirty="0" smtClean="0">
                  <a:sym typeface="Symbol"/>
                </a:endParaRPr>
              </a:p>
              <a:p>
                <a:pPr marL="457200" lvl="1" indent="0">
                  <a:buNone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 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914400"/>
                <a:ext cx="8229600" cy="5257800"/>
              </a:xfrm>
              <a:blipFill rotWithShape="0">
                <a:blip r:embed="rId2"/>
                <a:stretch>
                  <a:fillRect l="-667" t="-1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509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theorem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Theorem: </a:t>
                </a:r>
                <a:r>
                  <a:rPr lang="en-US" dirty="0" smtClean="0"/>
                  <a:t>can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embed EMD over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i="1" baseline="300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</m:func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distortion in expectation.</a:t>
                </a: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Notes:</a:t>
                </a: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Dimension required: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, but a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of 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maps to a vector that has only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</m:func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non-zero coordinates.</a:t>
                </a: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Time: can compute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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By Markov’s, it’s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</m:func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distortion with 90%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probability</a:t>
                </a: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Applications:</a:t>
                </a: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Can compute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𝐸𝑀𝐷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</m:func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NNS: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approximation,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1+1/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space,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query time</a:t>
                </a:r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1481" t="-3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60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r>
              <a:rPr lang="en-US" dirty="0" smtClean="0"/>
              <a:t>,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57800"/>
          </a:xfrm>
        </p:spPr>
        <p:txBody>
          <a:bodyPr/>
          <a:lstStyle/>
          <a:p>
            <a:r>
              <a:rPr lang="en-US" dirty="0" err="1" smtClean="0"/>
              <a:t>Administrivia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NO CLASS next Tuesday 11/3 (holiday)</a:t>
            </a:r>
          </a:p>
          <a:p>
            <a:endParaRPr lang="en-US" dirty="0" smtClean="0"/>
          </a:p>
          <a:p>
            <a:r>
              <a:rPr lang="en-US" dirty="0" smtClean="0"/>
              <a:t>Plan:</a:t>
            </a:r>
          </a:p>
          <a:p>
            <a:pPr lvl="1"/>
            <a:r>
              <a:rPr lang="en-US" dirty="0" smtClean="0"/>
              <a:t>Earth-Mover Distance</a:t>
            </a:r>
          </a:p>
          <a:p>
            <a:pPr lvl="1"/>
            <a:endParaRPr lang="en-US" dirty="0"/>
          </a:p>
          <a:p>
            <a:r>
              <a:rPr lang="en-US" dirty="0" smtClean="0"/>
              <a:t>Scriber?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058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Earth-Mover Distance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sz="2800" dirty="0" smtClean="0"/>
                  <a:t>Definition: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500" dirty="0"/>
                  <a:t>Given two </a:t>
                </a:r>
                <a:r>
                  <a:rPr lang="en-US" sz="2500" dirty="0" smtClean="0">
                    <a:solidFill>
                      <a:schemeClr val="tx1"/>
                    </a:solidFill>
                  </a:rPr>
                  <a:t>sets </a:t>
                </a:r>
                <a14:m>
                  <m:oMath xmlns:m="http://schemas.openxmlformats.org/officeDocument/2006/math">
                    <m:r>
                      <a:rPr lang="en-US" sz="25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5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500" i="1" dirty="0" smtClean="0">
                        <a:solidFill>
                          <a:srgbClr val="406AA5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5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500" dirty="0">
                    <a:solidFill>
                      <a:schemeClr val="tx1"/>
                    </a:solidFill>
                  </a:rPr>
                  <a:t>of points in a metric space</a:t>
                </a: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sz="25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𝐸𝑀𝐷</m:t>
                    </m:r>
                    <m:r>
                      <a:rPr lang="en-US" sz="25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5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5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5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5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500" dirty="0">
                    <a:solidFill>
                      <a:schemeClr val="tx1"/>
                    </a:solidFill>
                  </a:rPr>
                  <a:t>= </a:t>
                </a:r>
                <a:r>
                  <a:rPr lang="en-US" sz="2500" dirty="0" smtClean="0">
                    <a:solidFill>
                      <a:schemeClr val="tx1"/>
                    </a:solidFill>
                  </a:rPr>
                  <a:t>min cost bipartite </a:t>
                </a:r>
                <a:r>
                  <a:rPr lang="en-US" sz="2500" dirty="0">
                    <a:solidFill>
                      <a:schemeClr val="tx1"/>
                    </a:solidFill>
                  </a:rPr>
                  <a:t>matching between </a:t>
                </a:r>
                <a14:m>
                  <m:oMath xmlns:m="http://schemas.openxmlformats.org/officeDocument/2006/math">
                    <m:r>
                      <a:rPr lang="en-US" sz="25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5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500" dirty="0">
                    <a:solidFill>
                      <a:schemeClr val="tx1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500" i="1" dirty="0" smtClean="0">
                        <a:solidFill>
                          <a:srgbClr val="406AA5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2500" dirty="0">
                  <a:solidFill>
                    <a:srgbClr val="406AA5"/>
                  </a:solidFill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sz="2800" dirty="0">
                    <a:solidFill>
                      <a:schemeClr val="tx1"/>
                    </a:solidFill>
                  </a:rPr>
                  <a:t>Which metric space?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500" dirty="0">
                    <a:solidFill>
                      <a:schemeClr val="tx1"/>
                    </a:solidFill>
                  </a:rPr>
                  <a:t>Can be plane,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5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5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5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5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…</a:t>
                </a:r>
                <a:endParaRPr lang="en-US" sz="2500" baseline="30000" dirty="0">
                  <a:solidFill>
                    <a:schemeClr val="tx1"/>
                  </a:solidFill>
                </a:endParaRPr>
              </a:p>
              <a:p>
                <a:r>
                  <a:rPr lang="en-US" sz="2800" dirty="0">
                    <a:solidFill>
                      <a:schemeClr val="tx1"/>
                    </a:solidFill>
                  </a:rPr>
                  <a:t>Applications in image </a:t>
                </a:r>
                <a:r>
                  <a:rPr lang="en-US" sz="2800" dirty="0"/>
                  <a:t>vision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1333" t="-1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4"/>
          <p:cNvSpPr>
            <a:spLocks noChangeArrowheads="1"/>
          </p:cNvSpPr>
          <p:nvPr/>
        </p:nvSpPr>
        <p:spPr bwMode="auto">
          <a:xfrm flipH="1">
            <a:off x="457200" y="5105400"/>
            <a:ext cx="152400" cy="152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2133600" y="4495800"/>
            <a:ext cx="152400" cy="152400"/>
          </a:xfrm>
          <a:prstGeom prst="ellipse">
            <a:avLst/>
          </a:prstGeom>
          <a:solidFill>
            <a:srgbClr val="406AA5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2971800" y="5943600"/>
            <a:ext cx="152400" cy="152400"/>
          </a:xfrm>
          <a:prstGeom prst="ellipse">
            <a:avLst/>
          </a:prstGeom>
          <a:solidFill>
            <a:srgbClr val="406AA5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1905000" y="5943600"/>
            <a:ext cx="152400" cy="152400"/>
          </a:xfrm>
          <a:prstGeom prst="ellipse">
            <a:avLst/>
          </a:prstGeom>
          <a:solidFill>
            <a:srgbClr val="406AA5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1066800" y="5562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2590800" y="4876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2819400" y="4495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3124200" y="5334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533400" y="51816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2209800" y="45720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flipH="1">
            <a:off x="1981200" y="4953000"/>
            <a:ext cx="685800" cy="10668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H="1">
            <a:off x="3048000" y="5410200"/>
            <a:ext cx="152400" cy="6096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" name="Group 120"/>
          <p:cNvGrpSpPr>
            <a:grpSpLocks/>
          </p:cNvGrpSpPr>
          <p:nvPr/>
        </p:nvGrpSpPr>
        <p:grpSpPr bwMode="auto">
          <a:xfrm>
            <a:off x="6257925" y="3682682"/>
            <a:ext cx="1771650" cy="2592388"/>
            <a:chOff x="288" y="1920"/>
            <a:chExt cx="1452" cy="2157"/>
          </a:xfrm>
        </p:grpSpPr>
        <p:pic>
          <p:nvPicPr>
            <p:cNvPr id="19" name="Picture 7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920"/>
              <a:ext cx="1440" cy="10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0" name="Picture 7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" y="3034"/>
              <a:ext cx="1440" cy="10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1" name="Group 121"/>
          <p:cNvGrpSpPr>
            <a:grpSpLocks/>
          </p:cNvGrpSpPr>
          <p:nvPr/>
        </p:nvGrpSpPr>
        <p:grpSpPr bwMode="auto">
          <a:xfrm>
            <a:off x="6265246" y="3682682"/>
            <a:ext cx="1771650" cy="2592388"/>
            <a:chOff x="2101" y="1920"/>
            <a:chExt cx="1452" cy="2157"/>
          </a:xfrm>
        </p:grpSpPr>
        <p:pic>
          <p:nvPicPr>
            <p:cNvPr id="22" name="Picture 9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1" y="1920"/>
              <a:ext cx="1440" cy="10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" name="Picture 10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3" y="3034"/>
              <a:ext cx="1440" cy="10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4" name="Rectangle 101"/>
            <p:cNvSpPr>
              <a:spLocks noChangeArrowheads="1"/>
            </p:cNvSpPr>
            <p:nvPr/>
          </p:nvSpPr>
          <p:spPr bwMode="auto">
            <a:xfrm rot="20340000">
              <a:off x="2817" y="2002"/>
              <a:ext cx="219" cy="212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Rectangle 102"/>
            <p:cNvSpPr>
              <a:spLocks noChangeArrowheads="1"/>
            </p:cNvSpPr>
            <p:nvPr/>
          </p:nvSpPr>
          <p:spPr bwMode="auto">
            <a:xfrm>
              <a:off x="3073" y="2213"/>
              <a:ext cx="158" cy="177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103"/>
            <p:cNvSpPr>
              <a:spLocks noChangeArrowheads="1"/>
            </p:cNvSpPr>
            <p:nvPr/>
          </p:nvSpPr>
          <p:spPr bwMode="auto">
            <a:xfrm rot="19680000">
              <a:off x="2501" y="3066"/>
              <a:ext cx="154" cy="149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Rectangle 104"/>
            <p:cNvSpPr>
              <a:spLocks noChangeArrowheads="1"/>
            </p:cNvSpPr>
            <p:nvPr/>
          </p:nvSpPr>
          <p:spPr bwMode="auto">
            <a:xfrm rot="20760000">
              <a:off x="3020" y="3385"/>
              <a:ext cx="190" cy="172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Rectangle 105"/>
            <p:cNvSpPr>
              <a:spLocks noChangeArrowheads="1"/>
            </p:cNvSpPr>
            <p:nvPr/>
          </p:nvSpPr>
          <p:spPr bwMode="auto">
            <a:xfrm rot="20760000">
              <a:off x="3169" y="2284"/>
              <a:ext cx="191" cy="172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Rectangle 106"/>
            <p:cNvSpPr>
              <a:spLocks noChangeArrowheads="1"/>
            </p:cNvSpPr>
            <p:nvPr/>
          </p:nvSpPr>
          <p:spPr bwMode="auto">
            <a:xfrm>
              <a:off x="2684" y="3280"/>
              <a:ext cx="158" cy="176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Rectangle 107"/>
            <p:cNvSpPr>
              <a:spLocks noChangeArrowheads="1"/>
            </p:cNvSpPr>
            <p:nvPr/>
          </p:nvSpPr>
          <p:spPr bwMode="auto">
            <a:xfrm rot="1380000">
              <a:off x="2753" y="3332"/>
              <a:ext cx="135" cy="141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108"/>
            <p:cNvSpPr>
              <a:spLocks noChangeArrowheads="1"/>
            </p:cNvSpPr>
            <p:nvPr/>
          </p:nvSpPr>
          <p:spPr bwMode="auto">
            <a:xfrm rot="1380000">
              <a:off x="2246" y="3391"/>
              <a:ext cx="135" cy="140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109"/>
            <p:cNvSpPr>
              <a:spLocks noChangeArrowheads="1"/>
            </p:cNvSpPr>
            <p:nvPr/>
          </p:nvSpPr>
          <p:spPr bwMode="auto">
            <a:xfrm rot="19380000">
              <a:off x="2261" y="3108"/>
              <a:ext cx="173" cy="168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Rectangle 110"/>
            <p:cNvSpPr>
              <a:spLocks noChangeArrowheads="1"/>
            </p:cNvSpPr>
            <p:nvPr/>
          </p:nvSpPr>
          <p:spPr bwMode="auto">
            <a:xfrm rot="19380000">
              <a:off x="2708" y="2202"/>
              <a:ext cx="172" cy="169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Rectangle 111"/>
            <p:cNvSpPr>
              <a:spLocks noChangeArrowheads="1"/>
            </p:cNvSpPr>
            <p:nvPr/>
          </p:nvSpPr>
          <p:spPr bwMode="auto">
            <a:xfrm rot="780000">
              <a:off x="2757" y="2385"/>
              <a:ext cx="92" cy="89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112"/>
            <p:cNvSpPr>
              <a:spLocks noChangeArrowheads="1"/>
            </p:cNvSpPr>
            <p:nvPr/>
          </p:nvSpPr>
          <p:spPr bwMode="auto">
            <a:xfrm rot="20760000">
              <a:off x="3238" y="2495"/>
              <a:ext cx="116" cy="106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113"/>
            <p:cNvSpPr>
              <a:spLocks noChangeArrowheads="1"/>
            </p:cNvSpPr>
            <p:nvPr/>
          </p:nvSpPr>
          <p:spPr bwMode="auto">
            <a:xfrm rot="480000">
              <a:off x="3080" y="3587"/>
              <a:ext cx="160" cy="150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" name="Group 54"/>
          <p:cNvGrpSpPr>
            <a:grpSpLocks/>
          </p:cNvGrpSpPr>
          <p:nvPr/>
        </p:nvGrpSpPr>
        <p:grpSpPr bwMode="auto">
          <a:xfrm>
            <a:off x="6270064" y="3684270"/>
            <a:ext cx="1770062" cy="2590800"/>
            <a:chOff x="337" y="1012"/>
            <a:chExt cx="2055" cy="3163"/>
          </a:xfrm>
        </p:grpSpPr>
        <p:pic>
          <p:nvPicPr>
            <p:cNvPr id="38" name="Picture 5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" y="1012"/>
              <a:ext cx="2040" cy="15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9" name="Picture 5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" y="2646"/>
              <a:ext cx="2040" cy="15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0" name="Rectangle 57"/>
            <p:cNvSpPr>
              <a:spLocks noChangeArrowheads="1"/>
            </p:cNvSpPr>
            <p:nvPr/>
          </p:nvSpPr>
          <p:spPr bwMode="auto">
            <a:xfrm rot="20340000">
              <a:off x="1351" y="1133"/>
              <a:ext cx="310" cy="310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Rectangle 58"/>
            <p:cNvSpPr>
              <a:spLocks noChangeArrowheads="1"/>
            </p:cNvSpPr>
            <p:nvPr/>
          </p:nvSpPr>
          <p:spPr bwMode="auto">
            <a:xfrm>
              <a:off x="1713" y="1442"/>
              <a:ext cx="224" cy="259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Rectangle 59"/>
            <p:cNvSpPr>
              <a:spLocks noChangeArrowheads="1"/>
            </p:cNvSpPr>
            <p:nvPr/>
          </p:nvSpPr>
          <p:spPr bwMode="auto">
            <a:xfrm rot="19680000">
              <a:off x="903" y="2693"/>
              <a:ext cx="219" cy="219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Rectangle 60"/>
            <p:cNvSpPr>
              <a:spLocks noChangeArrowheads="1"/>
            </p:cNvSpPr>
            <p:nvPr/>
          </p:nvSpPr>
          <p:spPr bwMode="auto">
            <a:xfrm rot="20760000">
              <a:off x="1638" y="3161"/>
              <a:ext cx="270" cy="253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Rectangle 61"/>
            <p:cNvSpPr>
              <a:spLocks noChangeArrowheads="1"/>
            </p:cNvSpPr>
            <p:nvPr/>
          </p:nvSpPr>
          <p:spPr bwMode="auto">
            <a:xfrm rot="20760000">
              <a:off x="1850" y="1546"/>
              <a:ext cx="270" cy="253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Rectangle 62"/>
            <p:cNvSpPr>
              <a:spLocks noChangeArrowheads="1"/>
            </p:cNvSpPr>
            <p:nvPr/>
          </p:nvSpPr>
          <p:spPr bwMode="auto">
            <a:xfrm>
              <a:off x="1162" y="3007"/>
              <a:ext cx="224" cy="259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Rectangle 63"/>
            <p:cNvSpPr>
              <a:spLocks noChangeArrowheads="1"/>
            </p:cNvSpPr>
            <p:nvPr/>
          </p:nvSpPr>
          <p:spPr bwMode="auto">
            <a:xfrm rot="1380000">
              <a:off x="1261" y="3084"/>
              <a:ext cx="190" cy="206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Rectangle 64"/>
            <p:cNvSpPr>
              <a:spLocks noChangeArrowheads="1"/>
            </p:cNvSpPr>
            <p:nvPr/>
          </p:nvSpPr>
          <p:spPr bwMode="auto">
            <a:xfrm rot="1380000">
              <a:off x="543" y="3170"/>
              <a:ext cx="190" cy="206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Rectangle 65"/>
            <p:cNvSpPr>
              <a:spLocks noChangeArrowheads="1"/>
            </p:cNvSpPr>
            <p:nvPr/>
          </p:nvSpPr>
          <p:spPr bwMode="auto">
            <a:xfrm rot="19380000">
              <a:off x="564" y="2755"/>
              <a:ext cx="244" cy="247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Rectangle 66"/>
            <p:cNvSpPr>
              <a:spLocks noChangeArrowheads="1"/>
            </p:cNvSpPr>
            <p:nvPr/>
          </p:nvSpPr>
          <p:spPr bwMode="auto">
            <a:xfrm rot="19380000">
              <a:off x="1196" y="1426"/>
              <a:ext cx="244" cy="247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Rectangle 67"/>
            <p:cNvSpPr>
              <a:spLocks noChangeArrowheads="1"/>
            </p:cNvSpPr>
            <p:nvPr/>
          </p:nvSpPr>
          <p:spPr bwMode="auto">
            <a:xfrm rot="780000">
              <a:off x="1266" y="1694"/>
              <a:ext cx="131" cy="131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Rectangle 68"/>
            <p:cNvSpPr>
              <a:spLocks noChangeArrowheads="1"/>
            </p:cNvSpPr>
            <p:nvPr/>
          </p:nvSpPr>
          <p:spPr bwMode="auto">
            <a:xfrm rot="20760000">
              <a:off x="1948" y="1856"/>
              <a:ext cx="163" cy="155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Rectangle 69"/>
            <p:cNvSpPr>
              <a:spLocks noChangeArrowheads="1"/>
            </p:cNvSpPr>
            <p:nvPr/>
          </p:nvSpPr>
          <p:spPr bwMode="auto">
            <a:xfrm rot="480000">
              <a:off x="1724" y="3458"/>
              <a:ext cx="226" cy="220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70"/>
            <p:cNvSpPr>
              <a:spLocks noChangeShapeType="1"/>
            </p:cNvSpPr>
            <p:nvPr/>
          </p:nvSpPr>
          <p:spPr bwMode="auto">
            <a:xfrm flipH="1">
              <a:off x="646" y="1735"/>
              <a:ext cx="707" cy="1548"/>
            </a:xfrm>
            <a:prstGeom prst="line">
              <a:avLst/>
            </a:prstGeom>
            <a:noFill/>
            <a:ln w="5724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71"/>
            <p:cNvSpPr>
              <a:spLocks noChangeShapeType="1"/>
            </p:cNvSpPr>
            <p:nvPr/>
          </p:nvSpPr>
          <p:spPr bwMode="auto">
            <a:xfrm flipH="1">
              <a:off x="990" y="1236"/>
              <a:ext cx="535" cy="1548"/>
            </a:xfrm>
            <a:prstGeom prst="line">
              <a:avLst/>
            </a:prstGeom>
            <a:noFill/>
            <a:ln w="5724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72"/>
            <p:cNvSpPr>
              <a:spLocks noChangeShapeType="1"/>
            </p:cNvSpPr>
            <p:nvPr/>
          </p:nvSpPr>
          <p:spPr bwMode="auto">
            <a:xfrm flipH="1">
              <a:off x="697" y="1528"/>
              <a:ext cx="604" cy="1358"/>
            </a:xfrm>
            <a:prstGeom prst="line">
              <a:avLst/>
            </a:prstGeom>
            <a:noFill/>
            <a:ln w="5724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73"/>
            <p:cNvSpPr>
              <a:spLocks noChangeShapeType="1"/>
            </p:cNvSpPr>
            <p:nvPr/>
          </p:nvSpPr>
          <p:spPr bwMode="auto">
            <a:xfrm flipH="1">
              <a:off x="1832" y="1941"/>
              <a:ext cx="191" cy="1633"/>
            </a:xfrm>
            <a:prstGeom prst="line">
              <a:avLst/>
            </a:prstGeom>
            <a:noFill/>
            <a:ln w="5724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74"/>
            <p:cNvSpPr>
              <a:spLocks noChangeShapeType="1"/>
            </p:cNvSpPr>
            <p:nvPr/>
          </p:nvSpPr>
          <p:spPr bwMode="auto">
            <a:xfrm flipH="1">
              <a:off x="1403" y="1562"/>
              <a:ext cx="397" cy="1634"/>
            </a:xfrm>
            <a:prstGeom prst="line">
              <a:avLst/>
            </a:prstGeom>
            <a:noFill/>
            <a:ln w="5724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75"/>
            <p:cNvSpPr>
              <a:spLocks noChangeShapeType="1"/>
            </p:cNvSpPr>
            <p:nvPr/>
          </p:nvSpPr>
          <p:spPr bwMode="auto">
            <a:xfrm flipH="1">
              <a:off x="1711" y="1683"/>
              <a:ext cx="260" cy="1616"/>
            </a:xfrm>
            <a:prstGeom prst="line">
              <a:avLst/>
            </a:prstGeom>
            <a:noFill/>
            <a:ln w="5724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" name="Text Box 122"/>
          <p:cNvSpPr txBox="1">
            <a:spLocks noChangeArrowheads="1"/>
          </p:cNvSpPr>
          <p:nvPr/>
        </p:nvSpPr>
        <p:spPr bwMode="auto">
          <a:xfrm>
            <a:off x="6104129" y="6444366"/>
            <a:ext cx="3070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Images courtesy of Kristen Grauman</a:t>
            </a:r>
          </a:p>
        </p:txBody>
      </p:sp>
    </p:spTree>
    <p:extLst>
      <p:ext uri="{BB962C8B-B14F-4D97-AF65-F5344CB8AC3E}">
        <p14:creationId xmlns:p14="http://schemas.microsoft.com/office/powerpoint/2010/main" val="267786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Embedding EMD int</a:t>
                </a:r>
                <a:r>
                  <a:rPr lang="en-US" dirty="0" smtClean="0">
                    <a:solidFill>
                      <a:srgbClr val="B0AFB1"/>
                    </a:solidFill>
                  </a:rPr>
                  <a:t>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B0AFB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B0AFB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solidFill>
                              <a:srgbClr val="B0AFB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913" t="-19048" b="-6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ym typeface="Symbol"/>
                  </a:rPr>
                  <a:t>Why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Symbol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sym typeface="Symbol"/>
                  </a:rPr>
                  <a:t>?</a:t>
                </a:r>
              </a:p>
              <a:p>
                <a:r>
                  <a:rPr lang="en-US" dirty="0" smtClean="0">
                    <a:sym typeface="Symbol"/>
                  </a:rPr>
                  <a:t>At least as hard </a:t>
                </a:r>
                <a:r>
                  <a:rPr lang="en-US" dirty="0" smtClean="0">
                    <a:solidFill>
                      <a:schemeClr val="tx1"/>
                    </a:solidFill>
                    <a:sym typeface="Symbol"/>
                  </a:rPr>
                  <a:t>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1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 smtClean="0"/>
                  <a:t>Can embed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into EMD with distortion 1</a:t>
                </a:r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is richer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b="0" dirty="0" smtClean="0">
                  <a:solidFill>
                    <a:schemeClr val="tx1"/>
                  </a:solidFill>
                </a:endParaRPr>
              </a:p>
              <a:p>
                <a:endParaRPr lang="en-US" dirty="0" smtClean="0">
                  <a:solidFill>
                    <a:schemeClr val="tx1"/>
                  </a:solidFill>
                </a:endParaRPr>
              </a:p>
              <a:p>
                <a:r>
                  <a:rPr lang="en-US" dirty="0" smtClean="0"/>
                  <a:t>Will focus on integer grid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: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704" t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2854999" y="4338420"/>
            <a:ext cx="3237858" cy="1528980"/>
            <a:chOff x="5486400" y="4948020"/>
            <a:chExt cx="3237858" cy="1528980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693128" y="5127616"/>
              <a:ext cx="2782477" cy="0"/>
            </a:xfrm>
            <a:prstGeom prst="line">
              <a:avLst/>
            </a:prstGeom>
            <a:ln w="50800"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30051" y="5737216"/>
              <a:ext cx="2782477" cy="0"/>
            </a:xfrm>
            <a:prstGeom prst="line">
              <a:avLst/>
            </a:prstGeom>
            <a:ln w="50800"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693128" y="6346816"/>
              <a:ext cx="2782477" cy="0"/>
            </a:xfrm>
            <a:prstGeom prst="line">
              <a:avLst/>
            </a:prstGeom>
            <a:ln w="50800"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5693128" y="5127616"/>
              <a:ext cx="0" cy="1219200"/>
            </a:xfrm>
            <a:prstGeom prst="line">
              <a:avLst/>
            </a:prstGeom>
            <a:ln w="50800"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064728" y="5127616"/>
              <a:ext cx="0" cy="1219200"/>
            </a:xfrm>
            <a:prstGeom prst="line">
              <a:avLst/>
            </a:prstGeom>
            <a:ln w="50800"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8512528" y="5127616"/>
              <a:ext cx="0" cy="1219200"/>
            </a:xfrm>
            <a:prstGeom prst="line">
              <a:avLst/>
            </a:prstGeom>
            <a:ln w="50800"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/>
            <p:nvPr/>
          </p:nvSpPr>
          <p:spPr>
            <a:xfrm>
              <a:off x="5604516" y="5073632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6988528" y="5073632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5616928" y="5661016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5616928" y="6270616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6988528" y="5607032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6988528" y="6270616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8436328" y="5051416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8436328" y="5607032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8436328" y="6270616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2"/>
            <p:cNvSpPr>
              <a:spLocks noChangeArrowheads="1"/>
            </p:cNvSpPr>
            <p:nvPr/>
          </p:nvSpPr>
          <p:spPr bwMode="auto">
            <a:xfrm>
              <a:off x="5653057" y="4948020"/>
              <a:ext cx="153988" cy="15398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8" name="Oval 2"/>
            <p:cNvSpPr>
              <a:spLocks noChangeArrowheads="1"/>
            </p:cNvSpPr>
            <p:nvPr/>
          </p:nvSpPr>
          <p:spPr bwMode="auto">
            <a:xfrm>
              <a:off x="5486400" y="5010176"/>
              <a:ext cx="153988" cy="15398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9" name="Oval 20"/>
            <p:cNvSpPr>
              <a:spLocks noChangeArrowheads="1"/>
            </p:cNvSpPr>
            <p:nvPr/>
          </p:nvSpPr>
          <p:spPr bwMode="auto">
            <a:xfrm>
              <a:off x="5539141" y="5202229"/>
              <a:ext cx="153987" cy="153987"/>
            </a:xfrm>
            <a:prstGeom prst="ellipse">
              <a:avLst/>
            </a:prstGeom>
            <a:solidFill>
              <a:srgbClr val="0000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0" name="Oval 2"/>
            <p:cNvSpPr>
              <a:spLocks noChangeArrowheads="1"/>
            </p:cNvSpPr>
            <p:nvPr/>
          </p:nvSpPr>
          <p:spPr bwMode="auto">
            <a:xfrm>
              <a:off x="6964231" y="4999618"/>
              <a:ext cx="153988" cy="15398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1" name="Oval 2"/>
            <p:cNvSpPr>
              <a:spLocks noChangeArrowheads="1"/>
            </p:cNvSpPr>
            <p:nvPr/>
          </p:nvSpPr>
          <p:spPr bwMode="auto">
            <a:xfrm>
              <a:off x="8495978" y="4998616"/>
              <a:ext cx="153988" cy="15398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2" name="Oval 2"/>
            <p:cNvSpPr>
              <a:spLocks noChangeArrowheads="1"/>
            </p:cNvSpPr>
            <p:nvPr/>
          </p:nvSpPr>
          <p:spPr bwMode="auto">
            <a:xfrm>
              <a:off x="5564527" y="6323012"/>
              <a:ext cx="153988" cy="15398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3" name="Oval 20"/>
            <p:cNvSpPr>
              <a:spLocks noChangeArrowheads="1"/>
            </p:cNvSpPr>
            <p:nvPr/>
          </p:nvSpPr>
          <p:spPr bwMode="auto">
            <a:xfrm>
              <a:off x="7139341" y="5051416"/>
              <a:ext cx="153987" cy="153987"/>
            </a:xfrm>
            <a:prstGeom prst="ellipse">
              <a:avLst/>
            </a:prstGeom>
            <a:solidFill>
              <a:srgbClr val="0000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4" name="Oval 20"/>
            <p:cNvSpPr>
              <a:spLocks noChangeArrowheads="1"/>
            </p:cNvSpPr>
            <p:nvPr/>
          </p:nvSpPr>
          <p:spPr bwMode="auto">
            <a:xfrm>
              <a:off x="6940009" y="5609427"/>
              <a:ext cx="153987" cy="153987"/>
            </a:xfrm>
            <a:prstGeom prst="ellipse">
              <a:avLst/>
            </a:prstGeom>
            <a:solidFill>
              <a:srgbClr val="0000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5" name="Oval 20"/>
            <p:cNvSpPr>
              <a:spLocks noChangeArrowheads="1"/>
            </p:cNvSpPr>
            <p:nvPr/>
          </p:nvSpPr>
          <p:spPr bwMode="auto">
            <a:xfrm>
              <a:off x="7118219" y="5568143"/>
              <a:ext cx="153987" cy="153987"/>
            </a:xfrm>
            <a:prstGeom prst="ellipse">
              <a:avLst/>
            </a:prstGeom>
            <a:solidFill>
              <a:srgbClr val="0000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6" name="Oval 20"/>
            <p:cNvSpPr>
              <a:spLocks noChangeArrowheads="1"/>
            </p:cNvSpPr>
            <p:nvPr/>
          </p:nvSpPr>
          <p:spPr bwMode="auto">
            <a:xfrm>
              <a:off x="8570271" y="6322218"/>
              <a:ext cx="153987" cy="153987"/>
            </a:xfrm>
            <a:prstGeom prst="ellipse">
              <a:avLst/>
            </a:prstGeom>
            <a:solidFill>
              <a:srgbClr val="0000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882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Embedding EMD </a:t>
                </a:r>
                <a:r>
                  <a:rPr lang="en-US" dirty="0" smtClean="0">
                    <a:solidFill>
                      <a:srgbClr val="B0AFB1"/>
                    </a:solidFill>
                  </a:rPr>
                  <a:t>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B0AFB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B0AFB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B0AFB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>
                  <a:solidFill>
                    <a:srgbClr val="B0AFB1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4"/>
                <a:stretch>
                  <a:fillRect l="-2913" t="-19048" b="-6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493776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Theorem: </a:t>
                </a:r>
                <a:r>
                  <a:rPr lang="en-US" dirty="0" smtClean="0"/>
                  <a:t>Can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embed EMD </a:t>
                </a:r>
                <a:r>
                  <a:rPr lang="en-US" dirty="0">
                    <a:solidFill>
                      <a:schemeClr val="tx1"/>
                    </a:solidFill>
                  </a:rPr>
                  <a:t>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Δ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tx1"/>
                    </a:solidFill>
                    <a:sym typeface="Symbol"/>
                  </a:rPr>
                  <a:t>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baseline="-25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  <a:sym typeface="Symbol"/>
                  </a:rPr>
                  <a:t>with distortion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𝑂</m:t>
                    </m:r>
                    <m:d>
                      <m:d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log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Δ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 smtClean="0">
                    <a:solidFill>
                      <a:schemeClr val="tx1"/>
                    </a:solidFill>
                    <a:sym typeface="Symbol"/>
                  </a:rPr>
                  <a:t>. In fact, will construct a randomized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𝑓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Symbol"/>
                                  </a:rPr>
                                  <m:t>Δ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p>
                        </m:sSup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→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  <a:sym typeface="Symbol"/>
                  </a:rPr>
                  <a:t> such that:</a:t>
                </a:r>
              </a:p>
              <a:p>
                <a:pPr lvl="1"/>
                <a:r>
                  <a:rPr lang="en-US" dirty="0">
                    <a:sym typeface="Symbol"/>
                  </a:rPr>
                  <a:t>f</a:t>
                </a:r>
                <a:r>
                  <a:rPr lang="en-US" dirty="0" smtClean="0">
                    <a:sym typeface="Symbol"/>
                  </a:rPr>
                  <a:t>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Symbol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/>
                      </a:rPr>
                      <m:t>⊂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sym typeface="Symbol"/>
                              </a:rPr>
                              <m:t>Δ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sym typeface="Symbol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tx1"/>
                    </a:solidFill>
                    <a:sym typeface="Symbol"/>
                  </a:rPr>
                  <a:t>: </a:t>
                </a:r>
                <a:endParaRPr lang="en-US" b="0" i="1" dirty="0" smtClean="0">
                  <a:solidFill>
                    <a:schemeClr val="tx1"/>
                  </a:solidFill>
                  <a:latin typeface="Cambria Math" panose="02040503050406030204" pitchFamily="18" charset="0"/>
                  <a:sym typeface="Symbol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𝐸𝑀𝐷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𝐴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≤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m:rPr>
                              <m:lit/>
                            </m:r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||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𝐴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𝐵</m:t>
                              </m:r>
                            </m:e>
                          </m:d>
                          <m:r>
                            <m:rPr>
                              <m:lit/>
                            </m:r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m:rPr>
                                  <m:lit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|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≤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log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Δ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⋅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𝐸𝑀𝐷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𝐴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𝐵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)</m:t>
                      </m:r>
                    </m:oMath>
                  </m:oMathPara>
                </a14:m>
                <a:endParaRPr lang="en-US" dirty="0">
                  <a:sym typeface="Symbol"/>
                </a:endParaRPr>
              </a:p>
              <a:p>
                <a:pPr lvl="1"/>
                <a:endParaRPr lang="en-US" dirty="0" smtClean="0">
                  <a:solidFill>
                    <a:schemeClr val="tx1"/>
                  </a:solidFill>
                  <a:sym typeface="Symbol"/>
                </a:endParaRPr>
              </a:p>
              <a:p>
                <a:pPr lvl="1"/>
                <a:r>
                  <a:rPr lang="en-US" dirty="0">
                    <a:sym typeface="Symbol"/>
                  </a:rPr>
                  <a:t>t</a:t>
                </a:r>
                <a:r>
                  <a:rPr lang="en-US" dirty="0" smtClean="0">
                    <a:solidFill>
                      <a:schemeClr val="tx1"/>
                    </a:solidFill>
                    <a:sym typeface="Symbol"/>
                  </a:rPr>
                  <a:t>ime to embed a set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𝑠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sym typeface="Symbol"/>
                  </a:rPr>
                  <a:t> points: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𝑂</m:t>
                    </m:r>
                    <m:d>
                      <m:d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𝑠</m:t>
                        </m:r>
                        <m:func>
                          <m:func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log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Δ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 smtClean="0">
                    <a:solidFill>
                      <a:schemeClr val="tx1"/>
                    </a:solidFill>
                    <a:sym typeface="Symbol"/>
                  </a:rPr>
                  <a:t>.</a:t>
                </a:r>
              </a:p>
              <a:p>
                <a:endParaRPr lang="en-US" dirty="0">
                  <a:solidFill>
                    <a:schemeClr val="tx1"/>
                  </a:solidFill>
                  <a:sym typeface="Symbol"/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  <a:sym typeface="Symbol"/>
                  </a:rPr>
                  <a:t>Consequences: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Nearest Neighbor Search: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func>
                      <m:func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</m:func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sym typeface="Symbol"/>
                  </a:rPr>
                  <a:t> approximation with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𝑂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𝑠</m:t>
                    </m:r>
                    <m:sSup>
                      <m:sSup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𝑛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1+1/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𝑐</m:t>
                        </m:r>
                      </m:sup>
                    </m:sSup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)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sym typeface="Symbol"/>
                  </a:rPr>
                  <a:t>space, and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𝑂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sSup>
                      <m:sSup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𝑛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1/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𝑐</m:t>
                        </m:r>
                      </m:sup>
                    </m:sSup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⋅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𝑠</m:t>
                    </m:r>
                    <m:func>
                      <m:func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log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Δ</m:t>
                        </m:r>
                      </m:e>
                    </m:func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sym typeface="Symbol"/>
                  </a:rPr>
                  <a:t> query time.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  <a:sym typeface="Symbol"/>
                  </a:rPr>
                  <a:t>Computation: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𝑂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m:rPr>
                        <m:sty m:val="p"/>
                      </m:rP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log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⁡</m:t>
                    </m:r>
                    <m:r>
                      <m:rPr>
                        <m:sty m:val="p"/>
                      </m:rPr>
                      <a:rPr 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Δ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sym typeface="Symbol"/>
                  </a:rPr>
                  <a:t> approximation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𝑂</m:t>
                    </m:r>
                    <m:d>
                      <m:d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𝑠</m:t>
                        </m:r>
                        <m:func>
                          <m:func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log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Δ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 smtClean="0">
                    <a:solidFill>
                      <a:schemeClr val="tx1"/>
                    </a:solidFill>
                    <a:sym typeface="Symbol"/>
                  </a:rPr>
                  <a:t> time</a:t>
                </a:r>
              </a:p>
              <a:p>
                <a:pPr lvl="2"/>
                <a:r>
                  <a:rPr lang="en-US" dirty="0" smtClean="0">
                    <a:solidFill>
                      <a:schemeClr val="tx1"/>
                    </a:solidFill>
                    <a:sym typeface="Symbol"/>
                  </a:rPr>
                  <a:t>Best known: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1+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𝜖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sym typeface="Symbol"/>
                  </a:rPr>
                  <a:t>approximation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 smtClean="0"/>
                  <a:t> time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[AS’12]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4937760"/>
              </a:xfrm>
              <a:blipFill rotWithShape="0">
                <a:blip r:embed="rId5"/>
                <a:stretch>
                  <a:fillRect l="-1037" t="-2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57200" y="761413"/>
            <a:ext cx="3288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[</a:t>
            </a:r>
            <a:r>
              <a:rPr lang="en-US" dirty="0" smtClean="0">
                <a:solidFill>
                  <a:srgbClr val="0070C0"/>
                </a:solidFill>
              </a:rPr>
              <a:t>Charikar’02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smtClean="0">
                <a:solidFill>
                  <a:srgbClr val="0070C0"/>
                </a:solidFill>
              </a:rPr>
              <a:t>Indyk-Thaper’03</a:t>
            </a:r>
            <a:r>
              <a:rPr lang="en-US" dirty="0">
                <a:solidFill>
                  <a:srgbClr val="0070C0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80067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What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≠|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 smtClean="0"/>
                  <a:t> ?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913" t="-19048" b="-6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8458200" cy="52578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Suppose: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Define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𝐸𝑀𝐷</m:t>
                          </m:r>
                        </m:e>
                        <m:sub>
                          <m:r>
                            <a:rPr lang="en-US" sz="300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</m:sub>
                      </m:sSub>
                      <m:d>
                        <m:dPr>
                          <m:ctrlPr>
                            <a:rPr lang="en-US" sz="3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𝐴</m:t>
                          </m:r>
                          <m:r>
                            <a:rPr lang="en-US" sz="3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3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US" sz="30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30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d>
                        <m:dPr>
                          <m:ctrlP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3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𝑚𝑖𝑛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′,</m:t>
                          </m:r>
                          <m:r>
                            <a:rPr lang="en-US" sz="3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sub>
                      </m:sSub>
                      <m:nary>
                        <m:naryPr>
                          <m:chr m:val="∑"/>
                          <m:supHide m:val="on"/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sz="3000" i="1">
                              <a:latin typeface="Cambria Math"/>
                            </a:rPr>
                            <m:t>𝑑</m:t>
                          </m:r>
                          <m:r>
                            <a:rPr lang="en-US" sz="3000" i="1">
                              <a:latin typeface="Cambria Math"/>
                            </a:rPr>
                            <m:t>(</m:t>
                          </m:r>
                          <m:r>
                            <a:rPr lang="en-US" sz="3000" i="1">
                              <a:latin typeface="Cambria Math"/>
                            </a:rPr>
                            <m:t>𝑎</m:t>
                          </m:r>
                          <m:r>
                            <a:rPr lang="en-US" sz="3000" i="1">
                              <a:latin typeface="Cambria Math"/>
                            </a:rPr>
                            <m:t>,</m:t>
                          </m:r>
                          <m:r>
                            <a:rPr lang="en-US" sz="3000" i="1">
                              <a:latin typeface="Cambria Math"/>
                              <a:ea typeface="Cambria Math"/>
                            </a:rPr>
                            <m:t>𝜋</m:t>
                          </m:r>
                          <m:d>
                            <m:dPr>
                              <m:ctrlPr>
                                <a:rPr lang="en-US" sz="3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3000" i="1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</m:d>
                          <m:r>
                            <a:rPr lang="en-US" sz="3000" i="1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30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where</a:t>
                </a:r>
              </a:p>
              <a:p>
                <a:pPr marL="400050" lvl="1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/>
                  <a:t> ranges over all subsets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 smtClean="0"/>
              </a:p>
              <a:p>
                <a:pPr marL="400050" lvl="1" indent="0">
                  <a:buNone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′→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ranges over all 1-to-1 mappings</a:t>
                </a:r>
              </a:p>
              <a:p>
                <a:pPr marL="0" indent="0">
                  <a:buNone/>
                </a:pPr>
                <a:r>
                  <a:rPr lang="en-US" dirty="0" smtClean="0"/>
                  <a:t>For optimal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, call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\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i="1" dirty="0" smtClean="0">
                    <a:solidFill>
                      <a:schemeClr val="tx1"/>
                    </a:solidFill>
                  </a:rPr>
                  <a:t>unmatched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8458200" cy="5257800"/>
              </a:xfrm>
              <a:blipFill rotWithShape="0">
                <a:blip r:embed="rId3"/>
                <a:stretch>
                  <a:fillRect l="-1801" t="-2433" b="-2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017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Embedding EMD over small grid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914400"/>
                <a:ext cx="8229600" cy="2922705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Suppose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=3</m:t>
                    </m:r>
                  </m:oMath>
                </a14:m>
                <a:endParaRPr lang="en-US" dirty="0" smtClean="0">
                  <a:sym typeface="Symbol"/>
                </a:endParaRPr>
              </a:p>
              <a:p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has nine coordinates, counting # points in each integer point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)=(2,1,1,0,0,0,1,0,0)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)=(1,1,0,0,2,0,0,0,1)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406AA5"/>
                    </a:solidFill>
                  </a:rPr>
                  <a:t>Claim: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 smtClean="0"/>
                  <a:t> distortion embedding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914400"/>
                <a:ext cx="8229600" cy="2922705"/>
              </a:xfrm>
              <a:blipFill rotWithShape="0">
                <a:blip r:embed="rId2"/>
                <a:stretch>
                  <a:fillRect l="-1259" t="-5010" b="-4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2854999" y="4244892"/>
            <a:ext cx="3237858" cy="1528980"/>
            <a:chOff x="5486400" y="4948020"/>
            <a:chExt cx="3237858" cy="152898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5693128" y="5127616"/>
              <a:ext cx="2782477" cy="0"/>
            </a:xfrm>
            <a:prstGeom prst="line">
              <a:avLst/>
            </a:prstGeom>
            <a:ln w="50800"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5730051" y="5737216"/>
              <a:ext cx="2782477" cy="0"/>
            </a:xfrm>
            <a:prstGeom prst="line">
              <a:avLst/>
            </a:prstGeom>
            <a:ln w="50800"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693128" y="6346816"/>
              <a:ext cx="2782477" cy="0"/>
            </a:xfrm>
            <a:prstGeom prst="line">
              <a:avLst/>
            </a:prstGeom>
            <a:ln w="50800"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693128" y="5127616"/>
              <a:ext cx="0" cy="1219200"/>
            </a:xfrm>
            <a:prstGeom prst="line">
              <a:avLst/>
            </a:prstGeom>
            <a:ln w="50800"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64728" y="5127616"/>
              <a:ext cx="0" cy="1219200"/>
            </a:xfrm>
            <a:prstGeom prst="line">
              <a:avLst/>
            </a:prstGeom>
            <a:ln w="50800"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512528" y="5127616"/>
              <a:ext cx="0" cy="1219200"/>
            </a:xfrm>
            <a:prstGeom prst="line">
              <a:avLst/>
            </a:prstGeom>
            <a:ln w="50800"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5604516" y="5073632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6988528" y="5073632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616928" y="5661016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616928" y="6270616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6988528" y="5607032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6988528" y="6270616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8436328" y="5051416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8436328" y="5607032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8436328" y="6270616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2"/>
            <p:cNvSpPr>
              <a:spLocks noChangeArrowheads="1"/>
            </p:cNvSpPr>
            <p:nvPr/>
          </p:nvSpPr>
          <p:spPr bwMode="auto">
            <a:xfrm>
              <a:off x="5653057" y="4948020"/>
              <a:ext cx="153988" cy="15398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1" name="Oval 2"/>
            <p:cNvSpPr>
              <a:spLocks noChangeArrowheads="1"/>
            </p:cNvSpPr>
            <p:nvPr/>
          </p:nvSpPr>
          <p:spPr bwMode="auto">
            <a:xfrm>
              <a:off x="5486400" y="5010176"/>
              <a:ext cx="153988" cy="15398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" name="Oval 20"/>
            <p:cNvSpPr>
              <a:spLocks noChangeArrowheads="1"/>
            </p:cNvSpPr>
            <p:nvPr/>
          </p:nvSpPr>
          <p:spPr bwMode="auto">
            <a:xfrm>
              <a:off x="5539141" y="5202229"/>
              <a:ext cx="153987" cy="153987"/>
            </a:xfrm>
            <a:prstGeom prst="ellipse">
              <a:avLst/>
            </a:prstGeom>
            <a:solidFill>
              <a:srgbClr val="0000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3" name="Oval 2"/>
            <p:cNvSpPr>
              <a:spLocks noChangeArrowheads="1"/>
            </p:cNvSpPr>
            <p:nvPr/>
          </p:nvSpPr>
          <p:spPr bwMode="auto">
            <a:xfrm>
              <a:off x="6964231" y="4999618"/>
              <a:ext cx="153988" cy="15398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4" name="Oval 2"/>
            <p:cNvSpPr>
              <a:spLocks noChangeArrowheads="1"/>
            </p:cNvSpPr>
            <p:nvPr/>
          </p:nvSpPr>
          <p:spPr bwMode="auto">
            <a:xfrm>
              <a:off x="8495978" y="4998616"/>
              <a:ext cx="153988" cy="15398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5" name="Oval 2"/>
            <p:cNvSpPr>
              <a:spLocks noChangeArrowheads="1"/>
            </p:cNvSpPr>
            <p:nvPr/>
          </p:nvSpPr>
          <p:spPr bwMode="auto">
            <a:xfrm>
              <a:off x="5564527" y="6323012"/>
              <a:ext cx="153988" cy="15398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6" name="Oval 20"/>
            <p:cNvSpPr>
              <a:spLocks noChangeArrowheads="1"/>
            </p:cNvSpPr>
            <p:nvPr/>
          </p:nvSpPr>
          <p:spPr bwMode="auto">
            <a:xfrm>
              <a:off x="7139341" y="5051416"/>
              <a:ext cx="153987" cy="153987"/>
            </a:xfrm>
            <a:prstGeom prst="ellipse">
              <a:avLst/>
            </a:prstGeom>
            <a:solidFill>
              <a:srgbClr val="0000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7" name="Oval 20"/>
            <p:cNvSpPr>
              <a:spLocks noChangeArrowheads="1"/>
            </p:cNvSpPr>
            <p:nvPr/>
          </p:nvSpPr>
          <p:spPr bwMode="auto">
            <a:xfrm>
              <a:off x="6940009" y="5609427"/>
              <a:ext cx="153987" cy="153987"/>
            </a:xfrm>
            <a:prstGeom prst="ellipse">
              <a:avLst/>
            </a:prstGeom>
            <a:solidFill>
              <a:srgbClr val="0000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8" name="Oval 20"/>
            <p:cNvSpPr>
              <a:spLocks noChangeArrowheads="1"/>
            </p:cNvSpPr>
            <p:nvPr/>
          </p:nvSpPr>
          <p:spPr bwMode="auto">
            <a:xfrm>
              <a:off x="7118219" y="5568143"/>
              <a:ext cx="153987" cy="153987"/>
            </a:xfrm>
            <a:prstGeom prst="ellipse">
              <a:avLst/>
            </a:prstGeom>
            <a:solidFill>
              <a:srgbClr val="0000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9" name="Oval 20"/>
            <p:cNvSpPr>
              <a:spLocks noChangeArrowheads="1"/>
            </p:cNvSpPr>
            <p:nvPr/>
          </p:nvSpPr>
          <p:spPr bwMode="auto">
            <a:xfrm>
              <a:off x="8570271" y="6322218"/>
              <a:ext cx="153987" cy="153987"/>
            </a:xfrm>
            <a:prstGeom prst="ellipse">
              <a:avLst/>
            </a:prstGeom>
            <a:solidFill>
              <a:srgbClr val="0000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479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level embedding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795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66800"/>
                <a:ext cx="8229600" cy="4987924"/>
              </a:xfrm>
            </p:spPr>
            <p:txBody>
              <a:bodyPr>
                <a:normAutofit fontScale="85000" lnSpcReduction="20000"/>
              </a:bodyPr>
              <a:lstStyle/>
              <a:p>
                <a:pPr>
                  <a:defRPr/>
                </a:pPr>
                <a:r>
                  <a:rPr lang="en-US" dirty="0" smtClean="0"/>
                  <a:t>Set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box</a:t>
                </a:r>
              </a:p>
              <a:p>
                <a:pPr>
                  <a:defRPr/>
                </a:pPr>
                <a:r>
                  <a:rPr lang="en-US" dirty="0" smtClean="0"/>
                  <a:t>Embedding of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lvl="1">
                  <a:defRPr/>
                </a:pPr>
                <a:r>
                  <a:rPr lang="en-US" dirty="0"/>
                  <a:t>t</a:t>
                </a:r>
                <a:r>
                  <a:rPr lang="en-US" dirty="0" smtClean="0"/>
                  <a:t>ake a quad-tree</a:t>
                </a:r>
              </a:p>
              <a:p>
                <a:pPr lvl="2">
                  <a:defRPr/>
                </a:pPr>
                <a:r>
                  <a:rPr lang="en-US" dirty="0"/>
                  <a:t>g</a:t>
                </a:r>
                <a:r>
                  <a:rPr lang="en-US" dirty="0" smtClean="0"/>
                  <a:t>rid of cell size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/3</m:t>
                    </m:r>
                  </m:oMath>
                </a14:m>
                <a:endParaRPr lang="en-US" dirty="0" smtClean="0"/>
              </a:p>
              <a:p>
                <a:pPr lvl="2">
                  <a:defRPr/>
                </a:pPr>
                <a:r>
                  <a:rPr lang="en-US" dirty="0"/>
                  <a:t>p</a:t>
                </a:r>
                <a:r>
                  <a:rPr lang="en-US" dirty="0" smtClean="0"/>
                  <a:t>artition each cell in 3x3</a:t>
                </a:r>
              </a:p>
              <a:p>
                <a:pPr lvl="2">
                  <a:defRPr/>
                </a:pPr>
                <a:r>
                  <a:rPr lang="en-US" dirty="0" err="1"/>
                  <a:t>r</a:t>
                </a:r>
                <a:r>
                  <a:rPr lang="en-US" dirty="0" err="1" smtClean="0"/>
                  <a:t>ecurse</a:t>
                </a:r>
                <a:r>
                  <a:rPr lang="en-US" dirty="0" smtClean="0"/>
                  <a:t> until of size 3x3</a:t>
                </a:r>
              </a:p>
              <a:p>
                <a:pPr lvl="1">
                  <a:defRPr/>
                </a:pPr>
                <a:r>
                  <a:rPr lang="en-US" dirty="0"/>
                  <a:t>r</a:t>
                </a:r>
                <a:r>
                  <a:rPr lang="en-US" dirty="0" smtClean="0"/>
                  <a:t>andomly shift it</a:t>
                </a:r>
              </a:p>
              <a:p>
                <a:pPr lvl="1">
                  <a:defRPr/>
                </a:pPr>
                <a:r>
                  <a:rPr lang="en-US" dirty="0" smtClean="0"/>
                  <a:t>Each cell gives a </a:t>
                </a:r>
              </a:p>
              <a:p>
                <a:pPr marL="457200" lvl="1" indent="0">
                  <a:buNone/>
                  <a:defRPr/>
                </a:pPr>
                <a:r>
                  <a:rPr lang="en-US" dirty="0"/>
                  <a:t>	</a:t>
                </a:r>
                <a:r>
                  <a:rPr lang="en-US" dirty="0" smtClean="0"/>
                  <a:t>coordinate:</a:t>
                </a:r>
              </a:p>
              <a:p>
                <a:pPr marL="457200" lvl="1" indent="0">
                  <a:buFont typeface="Wingdings" pitchFamily="2" charset="2"/>
                  <a:buNone/>
                  <a:defRPr/>
                </a:pPr>
                <a:r>
                  <a:rPr lang="en-US" dirty="0"/>
                  <a:t> 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 smtClean="0"/>
                  <a:t>=#points in the </a:t>
                </a:r>
              </a:p>
              <a:p>
                <a:pPr marL="457200" lvl="1" indent="0">
                  <a:buFont typeface="Wingdings" pitchFamily="2" charset="2"/>
                  <a:buNone/>
                  <a:defRPr/>
                </a:pPr>
                <a:r>
                  <a:rPr lang="en-US" dirty="0"/>
                  <a:t>	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cell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>
                  <a:defRPr/>
                </a:pPr>
                <a:r>
                  <a:rPr lang="en-US" dirty="0" smtClean="0"/>
                  <a:t>Want to prove</a:t>
                </a:r>
                <a:endParaRPr lang="en-US" dirty="0"/>
              </a:p>
              <a:p>
                <a:pPr marL="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20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200" i="1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 i="1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  <m:d>
                                        <m:dPr>
                                          <m:ctrlPr>
                                            <a:rPr lang="en-US" sz="2200" i="1" dirty="0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200" i="1" dirty="0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</m:d>
                                      <m:r>
                                        <a:rPr lang="en-US" sz="2200" i="1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200" i="1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  <m:d>
                                        <m:dPr>
                                          <m:ctrlPr>
                                            <a:rPr lang="en-US" sz="2200" i="1" dirty="0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200" i="1" dirty="0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𝐵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sz="22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2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22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𝐸𝑀𝐷</m:t>
                      </m:r>
                      <m:r>
                        <a:rPr lang="en-US" sz="22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2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2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3795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66800"/>
                <a:ext cx="8229600" cy="4987924"/>
              </a:xfrm>
              <a:blipFill rotWithShape="0">
                <a:blip r:embed="rId2"/>
                <a:stretch>
                  <a:fillRect l="-1259" t="-2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868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7FFDE47-571B-4B4C-B69F-3B9FF7057245}" type="slidenum">
              <a:rPr lang="en-US" smtClean="0"/>
              <a:pPr/>
              <a:t>8</a:t>
            </a:fld>
            <a:endParaRPr 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4822825" y="2314575"/>
            <a:ext cx="4262438" cy="33035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3799" name="Oval 2"/>
          <p:cNvSpPr>
            <a:spLocks noChangeArrowheads="1"/>
          </p:cNvSpPr>
          <p:nvPr/>
        </p:nvSpPr>
        <p:spPr bwMode="auto">
          <a:xfrm>
            <a:off x="6127750" y="3390900"/>
            <a:ext cx="153988" cy="153988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3800" name="Oval 7"/>
          <p:cNvSpPr>
            <a:spLocks noChangeArrowheads="1"/>
          </p:cNvSpPr>
          <p:nvPr/>
        </p:nvSpPr>
        <p:spPr bwMode="auto">
          <a:xfrm>
            <a:off x="8242300" y="3427413"/>
            <a:ext cx="153988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3801" name="Oval 8"/>
          <p:cNvSpPr>
            <a:spLocks noChangeArrowheads="1"/>
          </p:cNvSpPr>
          <p:nvPr/>
        </p:nvSpPr>
        <p:spPr bwMode="auto">
          <a:xfrm>
            <a:off x="5492750" y="3198813"/>
            <a:ext cx="153988" cy="153987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3802" name="Oval 9"/>
          <p:cNvSpPr>
            <a:spLocks noChangeArrowheads="1"/>
          </p:cNvSpPr>
          <p:nvPr/>
        </p:nvSpPr>
        <p:spPr bwMode="auto">
          <a:xfrm>
            <a:off x="5859463" y="4926013"/>
            <a:ext cx="153987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3803" name="Oval 10"/>
          <p:cNvSpPr>
            <a:spLocks noChangeArrowheads="1"/>
          </p:cNvSpPr>
          <p:nvPr/>
        </p:nvSpPr>
        <p:spPr bwMode="auto">
          <a:xfrm>
            <a:off x="6664325" y="3208338"/>
            <a:ext cx="153988" cy="153987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33804" name="Group 27"/>
          <p:cNvGrpSpPr>
            <a:grpSpLocks/>
          </p:cNvGrpSpPr>
          <p:nvPr/>
        </p:nvGrpSpPr>
        <p:grpSpPr bwMode="auto">
          <a:xfrm>
            <a:off x="4533900" y="2046288"/>
            <a:ext cx="4703763" cy="3878262"/>
            <a:chOff x="4264760" y="2161635"/>
            <a:chExt cx="4703600" cy="4109334"/>
          </a:xfrm>
        </p:grpSpPr>
        <p:cxnSp>
          <p:nvCxnSpPr>
            <p:cNvPr id="36907" name="Straight Connector 4"/>
            <p:cNvCxnSpPr>
              <a:cxnSpLocks noChangeShapeType="1"/>
            </p:cNvCxnSpPr>
            <p:nvPr/>
          </p:nvCxnSpPr>
          <p:spPr bwMode="auto">
            <a:xfrm>
              <a:off x="6146605" y="2238444"/>
              <a:ext cx="0" cy="4032525"/>
            </a:xfrm>
            <a:prstGeom prst="line">
              <a:avLst/>
            </a:prstGeom>
            <a:noFill/>
            <a:ln w="1016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908" name="Straight Connector 14"/>
            <p:cNvCxnSpPr>
              <a:cxnSpLocks noChangeShapeType="1"/>
            </p:cNvCxnSpPr>
            <p:nvPr/>
          </p:nvCxnSpPr>
          <p:spPr bwMode="auto">
            <a:xfrm flipH="1">
              <a:off x="4264760" y="4254706"/>
              <a:ext cx="4703600" cy="0"/>
            </a:xfrm>
            <a:prstGeom prst="line">
              <a:avLst/>
            </a:prstGeom>
            <a:noFill/>
            <a:ln w="1016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909" name="Straight Connector 17"/>
            <p:cNvCxnSpPr>
              <a:cxnSpLocks noChangeShapeType="1"/>
            </p:cNvCxnSpPr>
            <p:nvPr/>
          </p:nvCxnSpPr>
          <p:spPr bwMode="auto">
            <a:xfrm>
              <a:off x="8220475" y="2161635"/>
              <a:ext cx="0" cy="4032525"/>
            </a:xfrm>
            <a:prstGeom prst="line">
              <a:avLst/>
            </a:prstGeom>
            <a:noFill/>
            <a:ln w="1016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3805" name="Oval 18"/>
          <p:cNvSpPr>
            <a:spLocks noChangeArrowheads="1"/>
          </p:cNvSpPr>
          <p:nvPr/>
        </p:nvSpPr>
        <p:spPr bwMode="auto">
          <a:xfrm>
            <a:off x="6953250" y="4773613"/>
            <a:ext cx="153988" cy="152400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3806" name="Oval 19"/>
          <p:cNvSpPr>
            <a:spLocks noChangeArrowheads="1"/>
          </p:cNvSpPr>
          <p:nvPr/>
        </p:nvSpPr>
        <p:spPr bwMode="auto">
          <a:xfrm>
            <a:off x="8220075" y="4619625"/>
            <a:ext cx="153988" cy="153988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3807" name="Oval 20"/>
          <p:cNvSpPr>
            <a:spLocks noChangeArrowheads="1"/>
          </p:cNvSpPr>
          <p:nvPr/>
        </p:nvSpPr>
        <p:spPr bwMode="auto">
          <a:xfrm>
            <a:off x="5827713" y="2814638"/>
            <a:ext cx="153987" cy="153987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3808" name="Oval 21"/>
          <p:cNvSpPr>
            <a:spLocks noChangeArrowheads="1"/>
          </p:cNvSpPr>
          <p:nvPr/>
        </p:nvSpPr>
        <p:spPr bwMode="auto">
          <a:xfrm>
            <a:off x="7529513" y="3736975"/>
            <a:ext cx="153987" cy="153988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3809" name="Oval 22"/>
          <p:cNvSpPr>
            <a:spLocks noChangeArrowheads="1"/>
          </p:cNvSpPr>
          <p:nvPr/>
        </p:nvSpPr>
        <p:spPr bwMode="auto">
          <a:xfrm>
            <a:off x="6875463" y="3775075"/>
            <a:ext cx="153987" cy="153988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33810" name="Group 28"/>
          <p:cNvGrpSpPr>
            <a:grpSpLocks/>
          </p:cNvGrpSpPr>
          <p:nvPr/>
        </p:nvGrpSpPr>
        <p:grpSpPr bwMode="auto">
          <a:xfrm>
            <a:off x="4514850" y="2046287"/>
            <a:ext cx="4703763" cy="3685065"/>
            <a:chOff x="4264760" y="2161263"/>
            <a:chExt cx="4703600" cy="3685317"/>
          </a:xfrm>
        </p:grpSpPr>
        <p:cxnSp>
          <p:nvCxnSpPr>
            <p:cNvPr id="36903" name="Straight Connector 23"/>
            <p:cNvCxnSpPr>
              <a:cxnSpLocks noChangeShapeType="1"/>
            </p:cNvCxnSpPr>
            <p:nvPr/>
          </p:nvCxnSpPr>
          <p:spPr bwMode="auto">
            <a:xfrm>
              <a:off x="7217408" y="2233759"/>
              <a:ext cx="0" cy="3612821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904" name="Straight Connector 24"/>
            <p:cNvCxnSpPr>
              <a:cxnSpLocks noChangeShapeType="1"/>
            </p:cNvCxnSpPr>
            <p:nvPr/>
          </p:nvCxnSpPr>
          <p:spPr bwMode="auto">
            <a:xfrm>
              <a:off x="4264760" y="3273159"/>
              <a:ext cx="4703600" cy="0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905" name="Straight Connector 25"/>
            <p:cNvCxnSpPr>
              <a:cxnSpLocks noChangeShapeType="1"/>
            </p:cNvCxnSpPr>
            <p:nvPr/>
          </p:nvCxnSpPr>
          <p:spPr bwMode="auto">
            <a:xfrm flipH="1">
              <a:off x="5031051" y="2161263"/>
              <a:ext cx="8927" cy="3685317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906" name="Straight Connector 31"/>
            <p:cNvCxnSpPr>
              <a:cxnSpLocks noChangeShapeType="1"/>
            </p:cNvCxnSpPr>
            <p:nvPr/>
          </p:nvCxnSpPr>
          <p:spPr bwMode="auto">
            <a:xfrm>
              <a:off x="4264760" y="5256299"/>
              <a:ext cx="4703600" cy="0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6111875" y="3582988"/>
            <a:ext cx="3714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600" b="1">
                <a:solidFill>
                  <a:srgbClr val="A50021"/>
                </a:solidFill>
              </a:rPr>
              <a:t>2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8186738" y="3582988"/>
            <a:ext cx="3698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600" b="1">
                <a:solidFill>
                  <a:srgbClr val="A50021"/>
                </a:solidFill>
              </a:rPr>
              <a:t>2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111875" y="4005263"/>
            <a:ext cx="3714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600" b="1">
                <a:solidFill>
                  <a:srgbClr val="A50021"/>
                </a:solidFill>
              </a:rPr>
              <a:t>1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8147050" y="4014788"/>
            <a:ext cx="3714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600" b="1">
                <a:solidFill>
                  <a:srgbClr val="A50021"/>
                </a:solidFill>
              </a:rPr>
              <a:t>0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7434263" y="2817813"/>
            <a:ext cx="3429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200">
                <a:solidFill>
                  <a:srgbClr val="A50021"/>
                </a:solidFill>
              </a:rPr>
              <a:t>0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5224463" y="3113088"/>
            <a:ext cx="3429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200">
                <a:solidFill>
                  <a:srgbClr val="A50021"/>
                </a:solidFill>
              </a:rPr>
              <a:t>2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7413625" y="3084513"/>
            <a:ext cx="3413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200">
                <a:solidFill>
                  <a:srgbClr val="A50021"/>
                </a:solidFill>
              </a:rPr>
              <a:t>1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7202488" y="3084513"/>
            <a:ext cx="3413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200">
                <a:solidFill>
                  <a:srgbClr val="A50021"/>
                </a:solidFill>
              </a:rPr>
              <a:t>1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224463" y="4773613"/>
            <a:ext cx="3429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200">
                <a:solidFill>
                  <a:srgbClr val="A50021"/>
                </a:solidFill>
              </a:rPr>
              <a:t>1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5224463" y="2806700"/>
            <a:ext cx="3429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200">
                <a:solidFill>
                  <a:srgbClr val="A50021"/>
                </a:solidFill>
              </a:rPr>
              <a:t>0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7188200" y="2814638"/>
            <a:ext cx="34131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200">
                <a:solidFill>
                  <a:srgbClr val="A50021"/>
                </a:solidFill>
              </a:rPr>
              <a:t>0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4994275" y="3097213"/>
            <a:ext cx="34131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200">
                <a:solidFill>
                  <a:srgbClr val="A50021"/>
                </a:solidFill>
              </a:rPr>
              <a:t>0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4999038" y="4787900"/>
            <a:ext cx="34131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200">
                <a:solidFill>
                  <a:srgbClr val="A50021"/>
                </a:solidFill>
              </a:rPr>
              <a:t>0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7202488" y="4764088"/>
            <a:ext cx="3413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200">
                <a:solidFill>
                  <a:srgbClr val="A50021"/>
                </a:solidFill>
              </a:rPr>
              <a:t>0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7424738" y="4764088"/>
            <a:ext cx="3413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200">
                <a:solidFill>
                  <a:srgbClr val="A50021"/>
                </a:solidFill>
              </a:rPr>
              <a:t>0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4994275" y="2806700"/>
            <a:ext cx="34131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200">
                <a:solidFill>
                  <a:srgbClr val="A50021"/>
                </a:solidFill>
              </a:rPr>
              <a:t>0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5891213" y="4011613"/>
            <a:ext cx="37147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600" b="1">
                <a:solidFill>
                  <a:srgbClr val="0000CC"/>
                </a:solidFill>
              </a:rPr>
              <a:t>0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7927975" y="4011613"/>
            <a:ext cx="3698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600" b="1">
                <a:solidFill>
                  <a:srgbClr val="0000CC"/>
                </a:solidFill>
              </a:rPr>
              <a:t>2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7951788" y="3589338"/>
            <a:ext cx="3698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600" b="1">
                <a:solidFill>
                  <a:srgbClr val="0000CC"/>
                </a:solidFill>
              </a:rPr>
              <a:t>2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5891213" y="3589338"/>
            <a:ext cx="3698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600" b="1">
                <a:solidFill>
                  <a:srgbClr val="0000CC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152813" y="5898038"/>
                <a:ext cx="19590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𝑨</m:t>
                        </m:r>
                      </m:e>
                    </m:d>
                    <m:r>
                      <a:rPr lang="en-US" sz="2000" b="0" i="1" dirty="0" smtClean="0">
                        <a:latin typeface="Cambria Math"/>
                      </a:rPr>
                      <m:t>= </m:t>
                    </m:r>
                  </m:oMath>
                </a14:m>
                <a:r>
                  <a:rPr lang="en-US" sz="2000" dirty="0" smtClean="0">
                    <a:latin typeface="Courier New" pitchFamily="49" charset="0"/>
                    <a:cs typeface="Courier New" pitchFamily="49" charset="0"/>
                  </a:rPr>
                  <a:t>…2210…</a:t>
                </a:r>
                <a:endParaRPr lang="en-US" sz="20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813" y="5898038"/>
                <a:ext cx="1959062" cy="400110"/>
              </a:xfrm>
              <a:prstGeom prst="rect">
                <a:avLst/>
              </a:prstGeom>
              <a:blipFill rotWithShape="0">
                <a:blip r:embed="rId4"/>
                <a:stretch>
                  <a:fillRect l="-1242" t="-6154" r="-2174" b="-3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/>
          <p:cNvSpPr txBox="1"/>
          <p:nvPr/>
        </p:nvSpPr>
        <p:spPr>
          <a:xfrm>
            <a:off x="5881038" y="5898038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0002…0011…0100…0000…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152813" y="6297074"/>
                <a:ext cx="197509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𝑩</m:t>
                        </m:r>
                      </m:e>
                    </m:d>
                    <m:r>
                      <a:rPr lang="en-US" sz="2000" b="0" i="1" dirty="0" smtClean="0">
                        <a:latin typeface="Cambria Math"/>
                      </a:rPr>
                      <m:t>= </m:t>
                    </m:r>
                  </m:oMath>
                </a14:m>
                <a:r>
                  <a:rPr lang="en-US" sz="2000" dirty="0" smtClean="0">
                    <a:latin typeface="Courier New" pitchFamily="49" charset="0"/>
                    <a:cs typeface="Courier New" pitchFamily="49" charset="0"/>
                  </a:rPr>
                  <a:t>…1202…</a:t>
                </a:r>
                <a:endParaRPr lang="en-US" sz="20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813" y="6297074"/>
                <a:ext cx="1975092" cy="400110"/>
              </a:xfrm>
              <a:prstGeom prst="rect">
                <a:avLst/>
              </a:prstGeom>
              <a:blipFill rotWithShape="0">
                <a:blip r:embed="rId5"/>
                <a:stretch>
                  <a:fillRect l="-1235" t="-6061" r="-2469" b="-28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/>
          <p:cNvSpPr txBox="1"/>
          <p:nvPr/>
        </p:nvSpPr>
        <p:spPr>
          <a:xfrm>
            <a:off x="5881038" y="6297074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0100…0011…0000…1100…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0321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3799" grpId="0" animBg="1"/>
      <p:bldP spid="33800" grpId="0" animBg="1"/>
      <p:bldP spid="33801" grpId="0" animBg="1"/>
      <p:bldP spid="33802" grpId="0" animBg="1"/>
      <p:bldP spid="33803" grpId="0" animBg="1"/>
      <p:bldP spid="33805" grpId="0" animBg="1"/>
      <p:bldP spid="33806" grpId="0" animBg="1"/>
      <p:bldP spid="33807" grpId="0" animBg="1"/>
      <p:bldP spid="33808" grpId="0" animBg="1"/>
      <p:bldP spid="33809" grpId="0" animBg="1"/>
      <p:bldP spid="27" grpId="0"/>
      <p:bldP spid="28" grpId="0"/>
      <p:bldP spid="29" grpId="0"/>
      <p:bldP spid="30" grpId="0"/>
      <p:bldP spid="32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322271" y="4216295"/>
            <a:ext cx="1194377" cy="11224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472061" y="3337021"/>
            <a:ext cx="1570105" cy="918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3042167" y="3337021"/>
            <a:ext cx="987679" cy="918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322271" y="3337021"/>
            <a:ext cx="1149790" cy="9065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1503371" y="4255062"/>
            <a:ext cx="1538795" cy="11342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1503371" y="5360975"/>
            <a:ext cx="1538795" cy="856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3042167" y="4243583"/>
            <a:ext cx="992250" cy="111739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3042167" y="5360974"/>
            <a:ext cx="987679" cy="856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322271" y="5338758"/>
            <a:ext cx="1194377" cy="8792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idea: intuition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990600"/>
                <a:ext cx="4648200" cy="2025381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Decompose EMD over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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i="1" baseline="30000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 smtClean="0"/>
                  <a:t> into EMDs over smaller grids</a:t>
                </a:r>
              </a:p>
              <a:p>
                <a:r>
                  <a:rPr lang="en-US" dirty="0" smtClean="0"/>
                  <a:t>Recursively reduce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=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(1)</m:t>
                    </m:r>
                  </m:oMath>
                </a14:m>
                <a:r>
                  <a:rPr lang="en-US" dirty="0" smtClean="0"/>
                  <a:t> 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990600"/>
                <a:ext cx="4648200" cy="2025381"/>
              </a:xfrm>
              <a:blipFill rotWithShape="0">
                <a:blip r:embed="rId2"/>
                <a:stretch>
                  <a:fillRect l="-2621" t="-81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2"/>
          <p:cNvSpPr>
            <a:spLocks noChangeArrowheads="1"/>
          </p:cNvSpPr>
          <p:nvPr/>
        </p:nvSpPr>
        <p:spPr bwMode="auto">
          <a:xfrm>
            <a:off x="878336" y="3802983"/>
            <a:ext cx="153988" cy="153988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3293278" y="3956971"/>
            <a:ext cx="153988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1130396" y="3725990"/>
            <a:ext cx="153988" cy="153987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512771" y="5822153"/>
            <a:ext cx="153987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1715743" y="3397509"/>
            <a:ext cx="153988" cy="153987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Oval 19"/>
          <p:cNvSpPr>
            <a:spLocks noChangeArrowheads="1"/>
          </p:cNvSpPr>
          <p:nvPr/>
        </p:nvSpPr>
        <p:spPr bwMode="auto">
          <a:xfrm>
            <a:off x="3482983" y="5863427"/>
            <a:ext cx="153988" cy="153988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Oval 20"/>
          <p:cNvSpPr>
            <a:spLocks noChangeArrowheads="1"/>
          </p:cNvSpPr>
          <p:nvPr/>
        </p:nvSpPr>
        <p:spPr bwMode="auto">
          <a:xfrm>
            <a:off x="955331" y="3487997"/>
            <a:ext cx="153987" cy="153987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Oval 21"/>
          <p:cNvSpPr>
            <a:spLocks noChangeArrowheads="1"/>
          </p:cNvSpPr>
          <p:nvPr/>
        </p:nvSpPr>
        <p:spPr bwMode="auto">
          <a:xfrm>
            <a:off x="2646371" y="4453195"/>
            <a:ext cx="153987" cy="153988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Oval 22"/>
          <p:cNvSpPr>
            <a:spLocks noChangeArrowheads="1"/>
          </p:cNvSpPr>
          <p:nvPr/>
        </p:nvSpPr>
        <p:spPr bwMode="auto">
          <a:xfrm>
            <a:off x="1626049" y="3922971"/>
            <a:ext cx="153987" cy="153988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44" name="Oval 22"/>
          <p:cNvSpPr>
            <a:spLocks noChangeArrowheads="1"/>
          </p:cNvSpPr>
          <p:nvPr/>
        </p:nvSpPr>
        <p:spPr bwMode="auto">
          <a:xfrm>
            <a:off x="1626049" y="4607183"/>
            <a:ext cx="153987" cy="153988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228600" y="3304285"/>
            <a:ext cx="3865571" cy="2944116"/>
            <a:chOff x="249229" y="3146333"/>
            <a:chExt cx="3865571" cy="2944116"/>
          </a:xfrm>
        </p:grpSpPr>
        <p:grpSp>
          <p:nvGrpSpPr>
            <p:cNvPr id="10" name="Group 27"/>
            <p:cNvGrpSpPr>
              <a:grpSpLocks/>
            </p:cNvGrpSpPr>
            <p:nvPr/>
          </p:nvGrpSpPr>
          <p:grpSpPr bwMode="auto">
            <a:xfrm>
              <a:off x="249229" y="3146333"/>
              <a:ext cx="3865571" cy="2944116"/>
              <a:chOff x="-57857" y="2072484"/>
              <a:chExt cx="4703600" cy="4032525"/>
            </a:xfrm>
          </p:grpSpPr>
          <p:cxnSp>
            <p:nvCxnSpPr>
              <p:cNvPr id="11" name="Straight Connector 4"/>
              <p:cNvCxnSpPr>
                <a:cxnSpLocks noChangeShapeType="1"/>
              </p:cNvCxnSpPr>
              <p:nvPr/>
            </p:nvCxnSpPr>
            <p:spPr bwMode="auto">
              <a:xfrm>
                <a:off x="1483559" y="2072484"/>
                <a:ext cx="0" cy="4032525"/>
              </a:xfrm>
              <a:prstGeom prst="line">
                <a:avLst/>
              </a:prstGeom>
              <a:noFill/>
              <a:ln w="1016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" name="Straight Connector 14"/>
              <p:cNvCxnSpPr>
                <a:cxnSpLocks noChangeShapeType="1"/>
              </p:cNvCxnSpPr>
              <p:nvPr/>
            </p:nvCxnSpPr>
            <p:spPr bwMode="auto">
              <a:xfrm flipH="1">
                <a:off x="-57857" y="3360121"/>
                <a:ext cx="4703600" cy="0"/>
              </a:xfrm>
              <a:prstGeom prst="line">
                <a:avLst/>
              </a:prstGeom>
              <a:noFill/>
              <a:ln w="1016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" name="Straight Connector 17"/>
              <p:cNvCxnSpPr>
                <a:cxnSpLocks noChangeShapeType="1"/>
              </p:cNvCxnSpPr>
              <p:nvPr/>
            </p:nvCxnSpPr>
            <p:spPr bwMode="auto">
              <a:xfrm>
                <a:off x="3388490" y="2072484"/>
                <a:ext cx="0" cy="4032525"/>
              </a:xfrm>
              <a:prstGeom prst="line">
                <a:avLst/>
              </a:prstGeom>
              <a:noFill/>
              <a:ln w="1016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46" name="Straight Connector 14"/>
            <p:cNvCxnSpPr>
              <a:cxnSpLocks noChangeShapeType="1"/>
            </p:cNvCxnSpPr>
            <p:nvPr/>
          </p:nvCxnSpPr>
          <p:spPr bwMode="auto">
            <a:xfrm flipH="1">
              <a:off x="249230" y="5153016"/>
              <a:ext cx="3865570" cy="0"/>
            </a:xfrm>
            <a:prstGeom prst="line">
              <a:avLst/>
            </a:prstGeom>
            <a:noFill/>
            <a:ln w="1016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1" name="Rectangle 60"/>
          <p:cNvSpPr/>
          <p:nvPr/>
        </p:nvSpPr>
        <p:spPr>
          <a:xfrm>
            <a:off x="4876800" y="2230337"/>
            <a:ext cx="1194377" cy="11224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6355910" y="3527416"/>
            <a:ext cx="1538795" cy="856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8075550" y="2190463"/>
            <a:ext cx="992250" cy="111739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8080121" y="1143000"/>
            <a:ext cx="987679" cy="918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"/>
          <p:cNvSpPr>
            <a:spLocks noChangeArrowheads="1"/>
          </p:cNvSpPr>
          <p:nvPr/>
        </p:nvSpPr>
        <p:spPr bwMode="auto">
          <a:xfrm>
            <a:off x="8331232" y="1762950"/>
            <a:ext cx="153988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4876800" y="3505200"/>
            <a:ext cx="1194377" cy="8792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9"/>
          <p:cNvSpPr>
            <a:spLocks noChangeArrowheads="1"/>
          </p:cNvSpPr>
          <p:nvPr/>
        </p:nvSpPr>
        <p:spPr bwMode="auto">
          <a:xfrm>
            <a:off x="5067300" y="3988595"/>
            <a:ext cx="153987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8080121" y="3527416"/>
            <a:ext cx="987679" cy="856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19"/>
          <p:cNvSpPr>
            <a:spLocks noChangeArrowheads="1"/>
          </p:cNvSpPr>
          <p:nvPr/>
        </p:nvSpPr>
        <p:spPr bwMode="auto">
          <a:xfrm>
            <a:off x="8520937" y="4029869"/>
            <a:ext cx="153988" cy="153988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4876800" y="1143000"/>
            <a:ext cx="1149790" cy="9065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2"/>
          <p:cNvSpPr>
            <a:spLocks noChangeArrowheads="1"/>
          </p:cNvSpPr>
          <p:nvPr/>
        </p:nvSpPr>
        <p:spPr bwMode="auto">
          <a:xfrm>
            <a:off x="5432865" y="1608962"/>
            <a:ext cx="153988" cy="153988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72" name="Oval 8"/>
          <p:cNvSpPr>
            <a:spLocks noChangeArrowheads="1"/>
          </p:cNvSpPr>
          <p:nvPr/>
        </p:nvSpPr>
        <p:spPr bwMode="auto">
          <a:xfrm>
            <a:off x="5684925" y="1531969"/>
            <a:ext cx="153988" cy="153987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76" name="Oval 20"/>
          <p:cNvSpPr>
            <a:spLocks noChangeArrowheads="1"/>
          </p:cNvSpPr>
          <p:nvPr/>
        </p:nvSpPr>
        <p:spPr bwMode="auto">
          <a:xfrm>
            <a:off x="5509860" y="1293976"/>
            <a:ext cx="153987" cy="153987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324600" y="1143000"/>
            <a:ext cx="1570105" cy="918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10"/>
          <p:cNvSpPr>
            <a:spLocks noChangeArrowheads="1"/>
          </p:cNvSpPr>
          <p:nvPr/>
        </p:nvSpPr>
        <p:spPr bwMode="auto">
          <a:xfrm>
            <a:off x="6568282" y="1203488"/>
            <a:ext cx="153988" cy="153987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78" name="Oval 22"/>
          <p:cNvSpPr>
            <a:spLocks noChangeArrowheads="1"/>
          </p:cNvSpPr>
          <p:nvPr/>
        </p:nvSpPr>
        <p:spPr bwMode="auto">
          <a:xfrm>
            <a:off x="6478588" y="1728950"/>
            <a:ext cx="153987" cy="153988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6355910" y="2201942"/>
            <a:ext cx="1538795" cy="11342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21"/>
          <p:cNvSpPr>
            <a:spLocks noChangeArrowheads="1"/>
          </p:cNvSpPr>
          <p:nvPr/>
        </p:nvSpPr>
        <p:spPr bwMode="auto">
          <a:xfrm>
            <a:off x="7498910" y="2400075"/>
            <a:ext cx="153987" cy="153988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79" name="Oval 22"/>
          <p:cNvSpPr>
            <a:spLocks noChangeArrowheads="1"/>
          </p:cNvSpPr>
          <p:nvPr/>
        </p:nvSpPr>
        <p:spPr bwMode="auto">
          <a:xfrm>
            <a:off x="6478588" y="2554063"/>
            <a:ext cx="153987" cy="153988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121" name="Group 120"/>
          <p:cNvGrpSpPr/>
          <p:nvPr/>
        </p:nvGrpSpPr>
        <p:grpSpPr>
          <a:xfrm>
            <a:off x="5486400" y="4948020"/>
            <a:ext cx="3237858" cy="1528980"/>
            <a:chOff x="5486400" y="4948020"/>
            <a:chExt cx="3237858" cy="1528980"/>
          </a:xfrm>
        </p:grpSpPr>
        <p:cxnSp>
          <p:nvCxnSpPr>
            <p:cNvPr id="93" name="Straight Connector 92"/>
            <p:cNvCxnSpPr/>
            <p:nvPr/>
          </p:nvCxnSpPr>
          <p:spPr>
            <a:xfrm>
              <a:off x="5693128" y="5127616"/>
              <a:ext cx="2782477" cy="0"/>
            </a:xfrm>
            <a:prstGeom prst="line">
              <a:avLst/>
            </a:prstGeom>
            <a:ln w="50800"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5730051" y="5737216"/>
              <a:ext cx="2782477" cy="0"/>
            </a:xfrm>
            <a:prstGeom prst="line">
              <a:avLst/>
            </a:prstGeom>
            <a:ln w="50800"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5693128" y="6346816"/>
              <a:ext cx="2782477" cy="0"/>
            </a:xfrm>
            <a:prstGeom prst="line">
              <a:avLst/>
            </a:prstGeom>
            <a:ln w="50800"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5693128" y="5127616"/>
              <a:ext cx="0" cy="1219200"/>
            </a:xfrm>
            <a:prstGeom prst="line">
              <a:avLst/>
            </a:prstGeom>
            <a:ln w="50800"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7064728" y="5127616"/>
              <a:ext cx="0" cy="1219200"/>
            </a:xfrm>
            <a:prstGeom prst="line">
              <a:avLst/>
            </a:prstGeom>
            <a:ln w="50800"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8512528" y="5127616"/>
              <a:ext cx="0" cy="1219200"/>
            </a:xfrm>
            <a:prstGeom prst="line">
              <a:avLst/>
            </a:prstGeom>
            <a:ln w="50800"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Oval 101"/>
            <p:cNvSpPr/>
            <p:nvPr/>
          </p:nvSpPr>
          <p:spPr>
            <a:xfrm>
              <a:off x="5604516" y="5073632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6988528" y="5073632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5616928" y="5661016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>
              <a:off x="5616928" y="6270616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6988528" y="5607032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6988528" y="6270616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>
            <a:xfrm>
              <a:off x="8436328" y="5051416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>
            <a:xfrm>
              <a:off x="8436328" y="5607032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8436328" y="6270616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2"/>
            <p:cNvSpPr>
              <a:spLocks noChangeArrowheads="1"/>
            </p:cNvSpPr>
            <p:nvPr/>
          </p:nvSpPr>
          <p:spPr bwMode="auto">
            <a:xfrm>
              <a:off x="5653057" y="4948020"/>
              <a:ext cx="153988" cy="15398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12" name="Oval 2"/>
            <p:cNvSpPr>
              <a:spLocks noChangeArrowheads="1"/>
            </p:cNvSpPr>
            <p:nvPr/>
          </p:nvSpPr>
          <p:spPr bwMode="auto">
            <a:xfrm>
              <a:off x="5486400" y="5010176"/>
              <a:ext cx="153988" cy="15398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13" name="Oval 20"/>
            <p:cNvSpPr>
              <a:spLocks noChangeArrowheads="1"/>
            </p:cNvSpPr>
            <p:nvPr/>
          </p:nvSpPr>
          <p:spPr bwMode="auto">
            <a:xfrm>
              <a:off x="5539141" y="5202229"/>
              <a:ext cx="153987" cy="153987"/>
            </a:xfrm>
            <a:prstGeom prst="ellipse">
              <a:avLst/>
            </a:prstGeom>
            <a:solidFill>
              <a:srgbClr val="0000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14" name="Oval 2"/>
            <p:cNvSpPr>
              <a:spLocks noChangeArrowheads="1"/>
            </p:cNvSpPr>
            <p:nvPr/>
          </p:nvSpPr>
          <p:spPr bwMode="auto">
            <a:xfrm>
              <a:off x="6964231" y="4999618"/>
              <a:ext cx="153988" cy="15398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15" name="Oval 2"/>
            <p:cNvSpPr>
              <a:spLocks noChangeArrowheads="1"/>
            </p:cNvSpPr>
            <p:nvPr/>
          </p:nvSpPr>
          <p:spPr bwMode="auto">
            <a:xfrm>
              <a:off x="8495978" y="4998616"/>
              <a:ext cx="153988" cy="15398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16" name="Oval 2"/>
            <p:cNvSpPr>
              <a:spLocks noChangeArrowheads="1"/>
            </p:cNvSpPr>
            <p:nvPr/>
          </p:nvSpPr>
          <p:spPr bwMode="auto">
            <a:xfrm>
              <a:off x="5564527" y="6323012"/>
              <a:ext cx="153988" cy="15398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17" name="Oval 20"/>
            <p:cNvSpPr>
              <a:spLocks noChangeArrowheads="1"/>
            </p:cNvSpPr>
            <p:nvPr/>
          </p:nvSpPr>
          <p:spPr bwMode="auto">
            <a:xfrm>
              <a:off x="7139341" y="5051416"/>
              <a:ext cx="153987" cy="153987"/>
            </a:xfrm>
            <a:prstGeom prst="ellipse">
              <a:avLst/>
            </a:prstGeom>
            <a:solidFill>
              <a:srgbClr val="0000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18" name="Oval 20"/>
            <p:cNvSpPr>
              <a:spLocks noChangeArrowheads="1"/>
            </p:cNvSpPr>
            <p:nvPr/>
          </p:nvSpPr>
          <p:spPr bwMode="auto">
            <a:xfrm>
              <a:off x="6940009" y="5609427"/>
              <a:ext cx="153987" cy="153987"/>
            </a:xfrm>
            <a:prstGeom prst="ellipse">
              <a:avLst/>
            </a:prstGeom>
            <a:solidFill>
              <a:srgbClr val="0000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19" name="Oval 20"/>
            <p:cNvSpPr>
              <a:spLocks noChangeArrowheads="1"/>
            </p:cNvSpPr>
            <p:nvPr/>
          </p:nvSpPr>
          <p:spPr bwMode="auto">
            <a:xfrm>
              <a:off x="7118219" y="5568143"/>
              <a:ext cx="153987" cy="153987"/>
            </a:xfrm>
            <a:prstGeom prst="ellipse">
              <a:avLst/>
            </a:prstGeom>
            <a:solidFill>
              <a:srgbClr val="0000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20" name="Oval 20"/>
            <p:cNvSpPr>
              <a:spLocks noChangeArrowheads="1"/>
            </p:cNvSpPr>
            <p:nvPr/>
          </p:nvSpPr>
          <p:spPr bwMode="auto">
            <a:xfrm>
              <a:off x="8570271" y="6322218"/>
              <a:ext cx="153987" cy="153987"/>
            </a:xfrm>
            <a:prstGeom prst="ellipse">
              <a:avLst/>
            </a:prstGeom>
            <a:solidFill>
              <a:srgbClr val="0000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122" name="TextBox 121"/>
          <p:cNvSpPr txBox="1"/>
          <p:nvPr/>
        </p:nvSpPr>
        <p:spPr>
          <a:xfrm>
            <a:off x="6829914" y="4419600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/>
              <a:t>+</a:t>
            </a:r>
            <a:endParaRPr lang="en-US" sz="3000" b="1" dirty="0"/>
          </a:p>
        </p:txBody>
      </p:sp>
      <p:sp>
        <p:nvSpPr>
          <p:cNvPr id="123" name="TextBox 122"/>
          <p:cNvSpPr txBox="1"/>
          <p:nvPr/>
        </p:nvSpPr>
        <p:spPr>
          <a:xfrm>
            <a:off x="4343400" y="4348158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/>
              <a:t>≈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325075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5" grpId="0" animBg="1"/>
      <p:bldP spid="16" grpId="0" animBg="1"/>
      <p:bldP spid="17" grpId="0" animBg="1"/>
      <p:bldP spid="18" grpId="0" animBg="1"/>
      <p:bldP spid="44" grpId="0" animBg="1"/>
      <p:bldP spid="61" grpId="0" animBg="1"/>
      <p:bldP spid="66" grpId="0" animBg="1"/>
      <p:bldP spid="67" grpId="0" animBg="1"/>
      <p:bldP spid="63" grpId="0" animBg="1"/>
      <p:bldP spid="71" grpId="0" animBg="1"/>
      <p:bldP spid="69" grpId="0" animBg="1"/>
      <p:bldP spid="73" grpId="0" animBg="1"/>
      <p:bldP spid="68" grpId="0" animBg="1"/>
      <p:bldP spid="75" grpId="0" animBg="1"/>
      <p:bldP spid="64" grpId="0" animBg="1"/>
      <p:bldP spid="70" grpId="0" animBg="1"/>
      <p:bldP spid="72" grpId="0" animBg="1"/>
      <p:bldP spid="76" grpId="0" animBg="1"/>
      <p:bldP spid="62" grpId="0" animBg="1"/>
      <p:bldP spid="74" grpId="0" animBg="1"/>
      <p:bldP spid="78" grpId="0" animBg="1"/>
      <p:bldP spid="65" grpId="0" animBg="1"/>
      <p:bldP spid="77" grpId="0" animBg="1"/>
      <p:bldP spid="79" grpId="0" animBg="1"/>
      <p:bldP spid="122" grpId="0"/>
      <p:bldP spid="1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4734</TotalTime>
  <Words>383</Words>
  <Application>Microsoft Office PowerPoint</Application>
  <PresentationFormat>On-screen Show (4:3)</PresentationFormat>
  <Paragraphs>217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ＭＳ Ｐゴシック</vt:lpstr>
      <vt:lpstr>Arial</vt:lpstr>
      <vt:lpstr>Calibri</vt:lpstr>
      <vt:lpstr>Cambria Math</vt:lpstr>
      <vt:lpstr>Courier New</vt:lpstr>
      <vt:lpstr>Symbol</vt:lpstr>
      <vt:lpstr>Trebuchet MS</vt:lpstr>
      <vt:lpstr>Wingdings</vt:lpstr>
      <vt:lpstr>Office Theme</vt:lpstr>
      <vt:lpstr>Lecture 16: Earth-Mover Distance</vt:lpstr>
      <vt:lpstr>Administrivia, Plan</vt:lpstr>
      <vt:lpstr>Earth-Mover Distance</vt:lpstr>
      <vt:lpstr>Embedding EMD into ℓ_1</vt:lpstr>
      <vt:lpstr>Embedding EMD into ℓ_1</vt:lpstr>
      <vt:lpstr>What if |A|≠|B| ?</vt:lpstr>
      <vt:lpstr>Embedding EMD over small grid</vt:lpstr>
      <vt:lpstr>High level embedding</vt:lpstr>
      <vt:lpstr>Main idea: intuition</vt:lpstr>
      <vt:lpstr>Decomposition Lemma</vt:lpstr>
      <vt:lpstr>1 (lower bound)</vt:lpstr>
      <vt:lpstr>2 &amp; 3 (upper bound)</vt:lpstr>
      <vt:lpstr>3: Cost</vt:lpstr>
      <vt:lpstr>3: Cost</vt:lpstr>
      <vt:lpstr>Recurse on decomposition</vt:lpstr>
      <vt:lpstr>Proving recursion works</vt:lpstr>
      <vt:lpstr>Final theorem</vt:lpstr>
    </vt:vector>
  </TitlesOfParts>
  <Company>Columbia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Don</dc:creator>
  <cp:lastModifiedBy>andoni@mit.edu</cp:lastModifiedBy>
  <cp:revision>208</cp:revision>
  <dcterms:created xsi:type="dcterms:W3CDTF">2010-07-22T19:31:42Z</dcterms:created>
  <dcterms:modified xsi:type="dcterms:W3CDTF">2015-10-29T19:13:55Z</dcterms:modified>
</cp:coreProperties>
</file>