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8" r:id="rId2"/>
    <p:sldId id="305" r:id="rId3"/>
    <p:sldId id="332" r:id="rId4"/>
    <p:sldId id="334" r:id="rId5"/>
    <p:sldId id="346" r:id="rId6"/>
    <p:sldId id="347" r:id="rId7"/>
    <p:sldId id="348" r:id="rId8"/>
    <p:sldId id="350" r:id="rId9"/>
    <p:sldId id="349" r:id="rId10"/>
    <p:sldId id="344" r:id="rId11"/>
    <p:sldId id="353" r:id="rId12"/>
    <p:sldId id="352" r:id="rId13"/>
    <p:sldId id="354" r:id="rId14"/>
    <p:sldId id="351" r:id="rId15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AA5"/>
    <a:srgbClr val="163A6F"/>
    <a:srgbClr val="894B09"/>
    <a:srgbClr val="B0AFB1"/>
    <a:srgbClr val="192D4B"/>
    <a:srgbClr val="A1B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>
      <p:cViewPr varScale="1">
        <p:scale>
          <a:sx n="112" d="100"/>
          <a:sy n="112" d="100"/>
        </p:scale>
        <p:origin x="858" y="138"/>
      </p:cViewPr>
      <p:guideLst>
        <p:guide orient="horz" pos="2160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Sheet1!$C$2:$C$22</c:f>
              <c:numCache>
                <c:formatCode>General</c:formatCode>
                <c:ptCount val="21"/>
                <c:pt idx="0">
                  <c:v>1</c:v>
                </c:pt>
                <c:pt idx="1">
                  <c:v>0.90483741803595952</c:v>
                </c:pt>
                <c:pt idx="2">
                  <c:v>0.81873075307798182</c:v>
                </c:pt>
                <c:pt idx="3">
                  <c:v>0.74081822068171788</c:v>
                </c:pt>
                <c:pt idx="4">
                  <c:v>0.67032004603563933</c:v>
                </c:pt>
                <c:pt idx="5">
                  <c:v>0.60653065971263342</c:v>
                </c:pt>
                <c:pt idx="6">
                  <c:v>0.54881163609402639</c:v>
                </c:pt>
                <c:pt idx="7">
                  <c:v>0.49658530379140953</c:v>
                </c:pt>
                <c:pt idx="8">
                  <c:v>0.44932896411722156</c:v>
                </c:pt>
                <c:pt idx="9">
                  <c:v>0.40656965974059911</c:v>
                </c:pt>
                <c:pt idx="10">
                  <c:v>0.36787944117144233</c:v>
                </c:pt>
                <c:pt idx="11">
                  <c:v>0.33287108369807955</c:v>
                </c:pt>
                <c:pt idx="12">
                  <c:v>0.30119421191220214</c:v>
                </c:pt>
                <c:pt idx="13">
                  <c:v>0.27253179303401259</c:v>
                </c:pt>
                <c:pt idx="14">
                  <c:v>0.24659696394160649</c:v>
                </c:pt>
                <c:pt idx="15">
                  <c:v>0.22313016014842982</c:v>
                </c:pt>
                <c:pt idx="16">
                  <c:v>0.20189651799465538</c:v>
                </c:pt>
                <c:pt idx="17">
                  <c:v>0.18268352405273466</c:v>
                </c:pt>
                <c:pt idx="18">
                  <c:v>0.16529888822158653</c:v>
                </c:pt>
                <c:pt idx="19">
                  <c:v>0.14956861922263506</c:v>
                </c:pt>
                <c:pt idx="20">
                  <c:v>0.1353352832366127</c:v>
                </c:pt>
              </c:numCache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Sheet1!$D$2:$D$22</c:f>
              <c:numCache>
                <c:formatCode>General</c:formatCode>
                <c:ptCount val="21"/>
                <c:pt idx="0">
                  <c:v>1</c:v>
                </c:pt>
                <c:pt idx="1">
                  <c:v>0.81873075307798171</c:v>
                </c:pt>
                <c:pt idx="2">
                  <c:v>0.67032004603563922</c:v>
                </c:pt>
                <c:pt idx="3">
                  <c:v>0.5488116360940265</c:v>
                </c:pt>
                <c:pt idx="4">
                  <c:v>0.44932896411722162</c:v>
                </c:pt>
                <c:pt idx="5">
                  <c:v>0.36787944117144233</c:v>
                </c:pt>
                <c:pt idx="6">
                  <c:v>0.30119421191220203</c:v>
                </c:pt>
                <c:pt idx="7">
                  <c:v>0.24659696394160649</c:v>
                </c:pt>
                <c:pt idx="8">
                  <c:v>0.20189651799465538</c:v>
                </c:pt>
                <c:pt idx="9">
                  <c:v>0.16529888822158653</c:v>
                </c:pt>
                <c:pt idx="10">
                  <c:v>0.1353352832366127</c:v>
                </c:pt>
                <c:pt idx="11">
                  <c:v>0.11080315836233388</c:v>
                </c:pt>
                <c:pt idx="12">
                  <c:v>9.0717953289412526E-2</c:v>
                </c:pt>
                <c:pt idx="13">
                  <c:v>7.4273578214333877E-2</c:v>
                </c:pt>
                <c:pt idx="14">
                  <c:v>6.0810062625217973E-2</c:v>
                </c:pt>
                <c:pt idx="15">
                  <c:v>4.9787068367863938E-2</c:v>
                </c:pt>
                <c:pt idx="16">
                  <c:v>4.0762203978366204E-2</c:v>
                </c:pt>
                <c:pt idx="17">
                  <c:v>3.3373269960326087E-2</c:v>
                </c:pt>
                <c:pt idx="18">
                  <c:v>2.7323722447292559E-2</c:v>
                </c:pt>
                <c:pt idx="19">
                  <c:v>2.2370771856165598E-2</c:v>
                </c:pt>
                <c:pt idx="20">
                  <c:v>1.8315638888734182E-2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719520"/>
        <c:axId val="186097720"/>
      </c:lineChart>
      <c:catAx>
        <c:axId val="18571952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crossAx val="186097720"/>
        <c:crosses val="autoZero"/>
        <c:auto val="1"/>
        <c:lblAlgn val="ctr"/>
        <c:lblOffset val="100"/>
        <c:noMultiLvlLbl val="0"/>
      </c:catAx>
      <c:valAx>
        <c:axId val="18609772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collision</a:t>
                </a:r>
                <a:r>
                  <a:rPr lang="en-US" baseline="0"/>
                  <a:t> probability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8571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0.6552</cdr:x>
      <cdr:y>0.68887</cdr:y>
    </cdr:from>
    <cdr:to>
      <cdr:x>0.6552</cdr:x>
      <cdr:y>0.88488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2995590" y="1889720"/>
          <a:ext cx="0" cy="53767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0.2604</cdr:x>
      <cdr:y>0.40887</cdr:y>
    </cdr:from>
    <cdr:to>
      <cdr:x>0.2604</cdr:x>
      <cdr:y>0.88488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1190555" y="1121620"/>
          <a:ext cx="0" cy="130577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0.69444</cdr:y>
    </cdr:from>
    <cdr:to>
      <cdr:x>0.6636</cdr:x>
      <cdr:y>0.69444</cdr:y>
    </cdr:to>
    <cdr:cxnSp macro="">
      <cdr:nvCxnSpPr>
        <cdr:cNvPr id="7" name="Straight Connector 6"/>
        <cdr:cNvCxnSpPr/>
      </cdr:nvCxnSpPr>
      <cdr:spPr>
        <a:xfrm xmlns:a="http://schemas.openxmlformats.org/drawingml/2006/main" flipH="1">
          <a:off x="-2304300" y="1905000"/>
          <a:ext cx="3033978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2.18723E-7</cdr:x>
      <cdr:y>0.42287</cdr:y>
    </cdr:from>
    <cdr:to>
      <cdr:x>0.2604</cdr:x>
      <cdr:y>0.42287</cdr:y>
    </cdr:to>
    <cdr:cxnSp macro="">
      <cdr:nvCxnSpPr>
        <cdr:cNvPr id="11" name="Straight Connector 10"/>
        <cdr:cNvCxnSpPr/>
      </cdr:nvCxnSpPr>
      <cdr:spPr>
        <a:xfrm xmlns:a="http://schemas.openxmlformats.org/drawingml/2006/main" flipH="1">
          <a:off x="1" y="1160025"/>
          <a:ext cx="1190554" cy="1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6C9D1C5-8829-4D0F-A873-0B0436F4B918}" type="datetime1">
              <a:rPr lang="en-US" altLang="en-US"/>
              <a:pPr/>
              <a:t>10/13/2015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F1D9AAE-B02A-43ED-962A-8683393E61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123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15F818D-1F53-4138-9F8B-2F84C6F9EEE2}" type="datetime1">
              <a:rPr lang="en-US" altLang="en-US"/>
              <a:pPr/>
              <a:t>10/13/2015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A95909B-B1A0-4F4B-94E5-6BCC24C34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418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Left to the title, a presenter can insert his/her own image pertinent to the presentation.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C9774C-D88E-4AC3-AFC4-975543D60DC4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619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ways to use</a:t>
            </a:r>
            <a:r>
              <a:rPr lang="en-US" baseline="0" dirty="0" smtClean="0"/>
              <a:t> LSH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98EC3D4-206F-4E18-B96D-07879A35A18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 descr="PPTCoverTITLEv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7"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649748" y="1447800"/>
            <a:ext cx="6477000" cy="860425"/>
          </a:xfrm>
        </p:spPr>
        <p:txBody>
          <a:bodyPr/>
          <a:lstStyle/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623870" y="2564922"/>
            <a:ext cx="5715000" cy="914400"/>
          </a:xfrm>
        </p:spPr>
        <p:txBody>
          <a:bodyPr>
            <a:normAutofit fontScale="92500" lnSpcReduction="20000"/>
          </a:bodyPr>
          <a:lstStyle>
            <a:lvl1pPr>
              <a:buNone/>
              <a:defRPr/>
            </a:lvl1pPr>
          </a:lstStyle>
          <a:p>
            <a:r>
              <a:rPr lang="en-US" dirty="0" smtClean="0"/>
              <a:t>By Name of Presenter</a:t>
            </a:r>
          </a:p>
          <a:p>
            <a:r>
              <a:rPr lang="en-US" dirty="0" smtClean="0"/>
              <a:t>Titles Can be Quite Long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447800"/>
            <a:ext cx="2438400" cy="1981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79335-BDC9-48D5-AA23-F008F43D3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48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51537-C962-4A2A-90B9-438ECD148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92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294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1AB1FB4-A518-4287-9BB3-7B729E3FF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75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FBDDCE-4D8D-423C-A088-1F87228B4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5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2822D6-165D-44BD-B9A6-C993DF7F5A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49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572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244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84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7244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24384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056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67056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47F1D4EB-181C-47C4-A9A8-54E50CFC0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35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5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57200" y="1066800"/>
            <a:ext cx="8229600" cy="25908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572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47244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40F76B1B-B310-4A08-BA21-43E44C9B5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46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914400" y="1600200"/>
            <a:ext cx="7315200" cy="37338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A48A1157-A475-465F-A207-A9FF5BB7D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38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pt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7763"/>
            <a:ext cx="6096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99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9088" y="0"/>
            <a:ext cx="83677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87F39E2-663C-47E3-9CFB-5F182624FF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5" Type="http://schemas.openxmlformats.org/officeDocument/2006/relationships/image" Target="../media/image90.png"/><Relationship Id="rId4" Type="http://schemas.openxmlformats.org/officeDocument/2006/relationships/image" Target="NULL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26" Type="http://schemas.openxmlformats.org/officeDocument/2006/relationships/image" Target="../media/image240.png"/><Relationship Id="rId34" Type="http://schemas.openxmlformats.org/officeDocument/2006/relationships/image" Target="../media/image18.png"/><Relationship Id="rId7" Type="http://schemas.openxmlformats.org/officeDocument/2006/relationships/image" Target="../media/image100.png"/><Relationship Id="rId33" Type="http://schemas.openxmlformats.org/officeDocument/2006/relationships/image" Target="../media/image1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.png"/><Relationship Id="rId11" Type="http://schemas.openxmlformats.org/officeDocument/2006/relationships/image" Target="../media/image14.png"/><Relationship Id="rId32" Type="http://schemas.openxmlformats.org/officeDocument/2006/relationships/image" Target="../media/image16.png"/><Relationship Id="rId5" Type="http://schemas.openxmlformats.org/officeDocument/2006/relationships/image" Target="../media/image23.png"/><Relationship Id="rId10" Type="http://schemas.openxmlformats.org/officeDocument/2006/relationships/image" Target="../media/image13.png"/><Relationship Id="rId31" Type="http://schemas.openxmlformats.org/officeDocument/2006/relationships/image" Target="../media/image15.png"/><Relationship Id="rId4" Type="http://schemas.openxmlformats.org/officeDocument/2006/relationships/image" Target="../media/image222.png"/><Relationship Id="rId9" Type="http://schemas.openxmlformats.org/officeDocument/2006/relationships/image" Target="../media/image12.png"/><Relationship Id="rId30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chart" Target="../charts/chart1.xml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148415-6358-46F5-BC46-2AF05DA572E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itle 2"/>
          <p:cNvSpPr>
            <a:spLocks noGrp="1"/>
          </p:cNvSpPr>
          <p:nvPr>
            <p:ph type="ctrTitle"/>
          </p:nvPr>
        </p:nvSpPr>
        <p:spPr>
          <a:xfrm>
            <a:off x="1524000" y="1447800"/>
            <a:ext cx="7467600" cy="8604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Lecture 11: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Nearest Neighbor Search</a:t>
            </a:r>
            <a:endParaRPr lang="en-US" altLang="en-US" sz="3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Runtime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Runtime dominated by: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Hash function evaluation: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time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Distance computations to points in buckets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Distance computations: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Care only about far points, at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𝑐𝑟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In one hash table, we have</a:t>
                </a:r>
              </a:p>
              <a:p>
                <a:pPr lvl="2"/>
                <a:r>
                  <a:rPr lang="en-US" dirty="0" smtClean="0">
                    <a:solidFill>
                      <a:schemeClr val="tx1"/>
                    </a:solidFill>
                  </a:rPr>
                  <a:t>Probability a far point collides is at most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 smtClean="0">
                    <a:solidFill>
                      <a:schemeClr val="tx1"/>
                    </a:solidFill>
                  </a:rPr>
                  <a:t>Expected number of far points in a bucket: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hash tables, expected number of far points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Total: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𝐿𝑘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𝐿𝑑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in expectation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1481" t="-3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89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 in practice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4434" y="1541138"/>
                <a:ext cx="7907275" cy="453072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If want exact NNS, what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Can choose any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Correct as long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1−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≤0.1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Performance:</a:t>
                </a:r>
              </a:p>
              <a:p>
                <a:pPr lvl="2"/>
                <a:r>
                  <a:rPr lang="en-US" dirty="0" smtClean="0"/>
                  <a:t>trade-off between # tables and false positives</a:t>
                </a:r>
              </a:p>
              <a:p>
                <a:pPr lvl="2"/>
                <a:r>
                  <a:rPr lang="en-US" dirty="0"/>
                  <a:t>will depend on dataset “quality</a:t>
                </a:r>
                <a:r>
                  <a:rPr lang="en-US" dirty="0" smtClean="0"/>
                  <a:t>”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434" y="1541138"/>
                <a:ext cx="7907275" cy="4530725"/>
              </a:xfrm>
              <a:blipFill rotWithShape="0">
                <a:blip r:embed="rId2"/>
                <a:stretch>
                  <a:fillRect l="-177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228952" y="317389"/>
            <a:ext cx="2682813" cy="2112276"/>
            <a:chOff x="6267357" y="169980"/>
            <a:chExt cx="2682813" cy="2112276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V="1">
              <a:off x="6267357" y="169980"/>
              <a:ext cx="0" cy="211227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6267357" y="2282255"/>
              <a:ext cx="268281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364477" y="2429665"/>
                <a:ext cx="4394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477" y="2429665"/>
                <a:ext cx="43941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24150" y="311984"/>
                <a:ext cx="448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50" y="311984"/>
                <a:ext cx="44858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326872" y="67841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afety not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guaranteed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Up Arrow 21"/>
          <p:cNvSpPr/>
          <p:nvPr/>
        </p:nvSpPr>
        <p:spPr bwMode="auto">
          <a:xfrm rot="15126691">
            <a:off x="6666439" y="1791192"/>
            <a:ext cx="268835" cy="69129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18873596">
            <a:off x="7913648" y="923136"/>
            <a:ext cx="1179880" cy="3072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05946" y="1600200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fewer tables</a:t>
            </a:r>
            <a:endParaRPr lang="en-US" sz="2000" dirty="0"/>
          </a:p>
        </p:txBody>
      </p:sp>
      <p:sp>
        <p:nvSpPr>
          <p:cNvPr id="9" name="Arc 8"/>
          <p:cNvSpPr/>
          <p:nvPr/>
        </p:nvSpPr>
        <p:spPr bwMode="auto">
          <a:xfrm rot="5400000">
            <a:off x="4574120" y="-1672891"/>
            <a:ext cx="3309664" cy="4852696"/>
          </a:xfrm>
          <a:prstGeom prst="arc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45379" y="1441114"/>
            <a:ext cx="1494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fewer false </a:t>
            </a:r>
          </a:p>
          <a:p>
            <a:r>
              <a:rPr lang="en-US" sz="2000" dirty="0" smtClean="0"/>
              <a:t>positives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820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2" grpId="0" animBg="1"/>
      <p:bldP spid="24" grpId="0" animBg="1"/>
      <p:bldP spid="25" grpId="0"/>
      <p:bldP spid="9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LSH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Group 36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3" y="1662370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19"/>
                    <a:gridCol w="844910"/>
                    <a:gridCol w="1497795"/>
                    <a:gridCol w="1113745"/>
                    <a:gridCol w="2073871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Reference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Group 36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3" y="1662370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19"/>
                    <a:gridCol w="844910"/>
                    <a:gridCol w="1497795"/>
                    <a:gridCol w="1113745"/>
                    <a:gridCol w="2073871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98361" t="-7576" r="-188525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Reference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3" y="2240503"/>
              <a:ext cx="6452041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06422"/>
                    <a:gridCol w="2081194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=1/2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[IM’98]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3" y="2240503"/>
              <a:ext cx="6452041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06422"/>
                    <a:gridCol w="2081194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325" t="-7576" r="-604636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10072" t="-7576" r="-556835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18699" t="-7576" r="-214634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295604" t="-7576" r="-190110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[IM’98]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3" y="4136356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7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=1/2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[IM’98, DIIM’04]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5366122"/>
                  </p:ext>
                </p:extLst>
              </p:nvPr>
            </p:nvGraphicFramePr>
            <p:xfrm>
              <a:off x="1614813" y="4136356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70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1325" t="-7576" r="-604636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110072" t="-7576" r="-556835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118699" t="-7576" r="-214634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293989" t="-7576" r="-188525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IM’98, DIIM’04]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5" name="TextBox 14"/>
          <p:cNvSpPr txBox="1"/>
          <p:nvPr/>
        </p:nvSpPr>
        <p:spPr>
          <a:xfrm>
            <a:off x="153218" y="2196944"/>
            <a:ext cx="1367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Hamming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space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3218" y="4081885"/>
            <a:ext cx="1351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Euclidean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3" y="2637108"/>
              <a:ext cx="6452041" cy="396386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06422"/>
                    <a:gridCol w="2081194"/>
                  </a:tblGrid>
                  <a:tr h="3840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≥1/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[MNP’06, OWZ’11]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3" y="2637108"/>
              <a:ext cx="6452041" cy="396386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06422"/>
                    <a:gridCol w="2081194"/>
                  </a:tblGrid>
                  <a:tr h="396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6"/>
                          <a:stretch>
                            <a:fillRect l="-118699" t="-7576" r="-214634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[MNP’06, OWZ’11]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4" y="4942972"/>
              <a:ext cx="6452041" cy="396386"/>
            </p:xfrm>
            <a:graphic>
              <a:graphicData uri="http://schemas.openxmlformats.org/drawingml/2006/table">
                <a:tbl>
                  <a:tblPr/>
                  <a:tblGrid>
                    <a:gridCol w="921719"/>
                    <a:gridCol w="844910"/>
                    <a:gridCol w="1489871"/>
                    <a:gridCol w="1121669"/>
                    <a:gridCol w="2073872"/>
                  </a:tblGrid>
                  <a:tr h="3341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≥1/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[MNP’06, OWZ’11]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4" y="4942972"/>
              <a:ext cx="6452041" cy="396386"/>
            </p:xfrm>
            <a:graphic>
              <a:graphicData uri="http://schemas.openxmlformats.org/drawingml/2006/table">
                <a:tbl>
                  <a:tblPr/>
                  <a:tblGrid>
                    <a:gridCol w="921719"/>
                    <a:gridCol w="844910"/>
                    <a:gridCol w="1489871"/>
                    <a:gridCol w="1121669"/>
                    <a:gridCol w="2073872"/>
                  </a:tblGrid>
                  <a:tr h="396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7"/>
                          <a:stretch>
                            <a:fillRect l="-119184" t="-7576" r="-215918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[MNP’06, OWZ’11]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5" y="4521568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7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≈1/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=1/4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[AI’06]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7911981"/>
                  </p:ext>
                </p:extLst>
              </p:nvPr>
            </p:nvGraphicFramePr>
            <p:xfrm>
              <a:off x="1614815" y="4521568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7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8"/>
                          <a:stretch>
                            <a:fillRect l="-118699" t="-7576" r="-214634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8"/>
                          <a:stretch>
                            <a:fillRect l="-293989" t="-7576" r="-188525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[AI’06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62550" y="5666145"/>
                <a:ext cx="364805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Table does not include: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𝑛𝑑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additive space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factor in query time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550" y="5666145"/>
                <a:ext cx="3648050" cy="923330"/>
              </a:xfrm>
              <a:prstGeom prst="rect">
                <a:avLst/>
              </a:prstGeom>
              <a:blipFill rotWithShape="0">
                <a:blip r:embed="rId9"/>
                <a:stretch>
                  <a:fillRect l="-1336" t="-3289" r="-83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02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LSH Zoo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913" t="-19048" b="-6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1" y="1767215"/>
                <a:ext cx="5418740" cy="478598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Hamming distance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[IM’98]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: pick a random coordinate(s)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(Manhattan</a:t>
                </a:r>
                <a:r>
                  <a:rPr lang="en-US" smtClean="0"/>
                  <a:t>) </a:t>
                </a:r>
                <a:r>
                  <a:rPr lang="en-US" smtClean="0"/>
                  <a:t>distance </a:t>
                </a:r>
                <a:r>
                  <a:rPr lang="en-US" smtClean="0">
                    <a:solidFill>
                      <a:srgbClr val="0070C0"/>
                    </a:solidFill>
                  </a:rPr>
                  <a:t>[AI’06]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: cell in a randomly shifted grid</a:t>
                </a:r>
              </a:p>
              <a:p>
                <a:r>
                  <a:rPr lang="en-US" dirty="0" err="1" smtClean="0"/>
                  <a:t>Jaccard</a:t>
                </a:r>
                <a:r>
                  <a:rPr lang="en-US" dirty="0" smtClean="0"/>
                  <a:t> distance between sets: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𝐵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∪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𝐵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: pick a random permutation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on the universe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min</m:t>
                        </m:r>
                      </m:e>
                      <m:li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lim>
                    </m:limLow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 smtClean="0"/>
                  <a:t>	</a:t>
                </a:r>
              </a:p>
              <a:p>
                <a:pPr marL="457200" lvl="1" indent="0">
                  <a:buNone/>
                </a:pPr>
                <a:r>
                  <a:rPr lang="en-US" b="0" dirty="0" smtClean="0"/>
                  <a:t>	</a:t>
                </a:r>
                <a:r>
                  <a:rPr lang="en-US" b="0" i="1" dirty="0" smtClean="0"/>
                  <a:t>min-wise hashing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[Bro</a:t>
                </a:r>
                <a:r>
                  <a:rPr lang="en-US" dirty="0">
                    <a:solidFill>
                      <a:srgbClr val="0070C0"/>
                    </a:solidFill>
                    <a:cs typeface="Arial" charset="0"/>
                  </a:rPr>
                  <a:t>’97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</a:t>
                </a:r>
                <a:endParaRPr lang="en-US" b="0" dirty="0" smtClean="0">
                  <a:solidFill>
                    <a:srgbClr val="0070C0"/>
                  </a:solidFill>
                </a:endParaRPr>
              </a:p>
              <a:p>
                <a:pPr marL="57150" indent="0">
                  <a:buNone/>
                </a:pPr>
                <a:r>
                  <a:rPr lang="en-US" dirty="0" smtClean="0"/>
                  <a:t>   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Claim: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[collision]=</a:t>
                </a:r>
                <a:r>
                  <a:rPr lang="en-US" i="1" dirty="0" smtClean="0"/>
                  <a:t>J(A,B)</a:t>
                </a:r>
                <a:endParaRPr lang="en-US" b="0" i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767215"/>
                <a:ext cx="5418740" cy="4785985"/>
              </a:xfrm>
              <a:blipFill rotWithShape="0">
                <a:blip r:embed="rId3"/>
                <a:stretch>
                  <a:fillRect l="-1575" t="-2675" r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 rot="16200000">
            <a:off x="5889890" y="9132"/>
            <a:ext cx="1166317" cy="165141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75940" y="434188"/>
            <a:ext cx="1269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be or not to be</a:t>
            </a:r>
            <a:endParaRPr lang="en-US" sz="2000" dirty="0"/>
          </a:p>
        </p:txBody>
      </p:sp>
      <p:sp>
        <p:nvSpPr>
          <p:cNvPr id="9" name="Document"/>
          <p:cNvSpPr>
            <a:spLocks noEditPoints="1" noChangeArrowheads="1"/>
          </p:cNvSpPr>
          <p:nvPr/>
        </p:nvSpPr>
        <p:spPr bwMode="auto">
          <a:xfrm rot="16200000">
            <a:off x="7651372" y="3984"/>
            <a:ext cx="1176613" cy="165141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13971" y="402337"/>
            <a:ext cx="1651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sketch or not to sketch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826676" y="2699989"/>
            <a:ext cx="15872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…21102…</a:t>
            </a:r>
            <a:endParaRPr lang="en-US" sz="2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5957078" y="18964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6798383" y="190278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6366776" y="190339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6117548" y="18516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6330708" y="166278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sketch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90780" y="2699305"/>
            <a:ext cx="15872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…01122…</a:t>
            </a:r>
            <a:endParaRPr lang="en-US" sz="2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7621182" y="189575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8462487" y="19021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8030880" y="190271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7781652" y="185100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7994812" y="166209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sketch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813987" y="2130052"/>
            <a:ext cx="15872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…11101…</a:t>
            </a:r>
            <a:endParaRPr lang="en-US" sz="2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90780" y="2129368"/>
            <a:ext cx="15872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…01111…</a:t>
            </a:r>
            <a:endParaRPr lang="en-US" sz="2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92985" y="3659430"/>
            <a:ext cx="1634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</a:t>
            </a:r>
            <a:r>
              <a:rPr lang="en-US" sz="2000" dirty="0" err="1" smtClean="0"/>
              <a:t>be,not,or,to</a:t>
            </a:r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7699859" y="3659430"/>
            <a:ext cx="1503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</a:t>
            </a:r>
            <a:r>
              <a:rPr lang="en-US" sz="2000" dirty="0" err="1" smtClean="0"/>
              <a:t>not,or,to</a:t>
            </a:r>
            <a:r>
              <a:rPr lang="en-US" sz="2000" dirty="0" smtClean="0"/>
              <a:t>,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sketch}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6222423" y="2118730"/>
            <a:ext cx="3850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74830" y="2130052"/>
            <a:ext cx="3850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6117043" y="18455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7783175" y="18455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406077" y="5042010"/>
                <a:ext cx="25821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sz="2000" dirty="0" smtClean="0"/>
                  <a:t>=</a:t>
                </a:r>
                <a:r>
                  <a:rPr lang="en-US" sz="2000" dirty="0" err="1" smtClean="0"/>
                  <a:t>be,to,sketch,or,not</a:t>
                </a:r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077" y="5042010"/>
                <a:ext cx="2582117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6061" r="-2364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6561701" y="439541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66855" y="439541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to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6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9" grpId="0" animBg="1"/>
      <p:bldP spid="8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 for Euclidean distance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LSH function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pick a random line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quantize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project point into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ℓ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⋅ℓ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𝑤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random Gaussian vector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random in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[0,1]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parameter (e.g., 4)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Claim: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𝜌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=1/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" name="Freeform 69"/>
          <p:cNvSpPr>
            <a:spLocks/>
          </p:cNvSpPr>
          <p:nvPr/>
        </p:nvSpPr>
        <p:spPr bwMode="auto">
          <a:xfrm>
            <a:off x="5464450" y="3914292"/>
            <a:ext cx="3140075" cy="2052637"/>
          </a:xfrm>
          <a:custGeom>
            <a:avLst/>
            <a:gdLst>
              <a:gd name="T0" fmla="*/ 0 w 1978"/>
              <a:gd name="T1" fmla="*/ 2147483647 h 1293"/>
              <a:gd name="T2" fmla="*/ 2147483647 w 1978"/>
              <a:gd name="T3" fmla="*/ 2147483647 h 1293"/>
              <a:gd name="T4" fmla="*/ 2147483647 w 1978"/>
              <a:gd name="T5" fmla="*/ 2147483647 h 1293"/>
              <a:gd name="T6" fmla="*/ 2147483647 w 1978"/>
              <a:gd name="T7" fmla="*/ 2147483647 h 1293"/>
              <a:gd name="T8" fmla="*/ 2147483647 w 1978"/>
              <a:gd name="T9" fmla="*/ 2147483647 h 1293"/>
              <a:gd name="T10" fmla="*/ 2147483647 w 1978"/>
              <a:gd name="T11" fmla="*/ 2147483647 h 1293"/>
              <a:gd name="T12" fmla="*/ 2147483647 w 1978"/>
              <a:gd name="T13" fmla="*/ 2147483647 h 1293"/>
              <a:gd name="T14" fmla="*/ 2147483647 w 1978"/>
              <a:gd name="T15" fmla="*/ 2147483647 h 1293"/>
              <a:gd name="T16" fmla="*/ 2147483647 w 1978"/>
              <a:gd name="T17" fmla="*/ 2147483647 h 1293"/>
              <a:gd name="T18" fmla="*/ 2147483647 w 1978"/>
              <a:gd name="T19" fmla="*/ 2147483647 h 1293"/>
              <a:gd name="T20" fmla="*/ 2147483647 w 1978"/>
              <a:gd name="T21" fmla="*/ 2147483647 h 1293"/>
              <a:gd name="T22" fmla="*/ 2147483647 w 1978"/>
              <a:gd name="T23" fmla="*/ 2147483647 h 1293"/>
              <a:gd name="T24" fmla="*/ 2147483647 w 1978"/>
              <a:gd name="T25" fmla="*/ 2147483647 h 1293"/>
              <a:gd name="T26" fmla="*/ 2147483647 w 1978"/>
              <a:gd name="T27" fmla="*/ 2147483647 h 1293"/>
              <a:gd name="T28" fmla="*/ 2147483647 w 1978"/>
              <a:gd name="T29" fmla="*/ 2147483647 h 1293"/>
              <a:gd name="T30" fmla="*/ 2147483647 w 1978"/>
              <a:gd name="T31" fmla="*/ 2147483647 h 1293"/>
              <a:gd name="T32" fmla="*/ 2147483647 w 1978"/>
              <a:gd name="T33" fmla="*/ 2147483647 h 1293"/>
              <a:gd name="T34" fmla="*/ 2147483647 w 1978"/>
              <a:gd name="T35" fmla="*/ 2147483647 h 1293"/>
              <a:gd name="T36" fmla="*/ 2147483647 w 1978"/>
              <a:gd name="T37" fmla="*/ 2147483647 h 1293"/>
              <a:gd name="T38" fmla="*/ 2147483647 w 1978"/>
              <a:gd name="T39" fmla="*/ 2147483647 h 1293"/>
              <a:gd name="T40" fmla="*/ 2147483647 w 1978"/>
              <a:gd name="T41" fmla="*/ 2147483647 h 1293"/>
              <a:gd name="T42" fmla="*/ 2147483647 w 1978"/>
              <a:gd name="T43" fmla="*/ 2147483647 h 1293"/>
              <a:gd name="T44" fmla="*/ 2147483647 w 1978"/>
              <a:gd name="T45" fmla="*/ 2147483647 h 1293"/>
              <a:gd name="T46" fmla="*/ 2147483647 w 1978"/>
              <a:gd name="T47" fmla="*/ 2147483647 h 1293"/>
              <a:gd name="T48" fmla="*/ 2147483647 w 1978"/>
              <a:gd name="T49" fmla="*/ 2147483647 h 1293"/>
              <a:gd name="T50" fmla="*/ 2147483647 w 1978"/>
              <a:gd name="T51" fmla="*/ 2147483647 h 1293"/>
              <a:gd name="T52" fmla="*/ 2147483647 w 1978"/>
              <a:gd name="T53" fmla="*/ 2147483647 h 1293"/>
              <a:gd name="T54" fmla="*/ 2147483647 w 1978"/>
              <a:gd name="T55" fmla="*/ 2147483647 h 1293"/>
              <a:gd name="T56" fmla="*/ 2147483647 w 1978"/>
              <a:gd name="T57" fmla="*/ 2147483647 h 1293"/>
              <a:gd name="T58" fmla="*/ 2147483647 w 1978"/>
              <a:gd name="T59" fmla="*/ 2147483647 h 1293"/>
              <a:gd name="T60" fmla="*/ 2147483647 w 1978"/>
              <a:gd name="T61" fmla="*/ 2147483647 h 1293"/>
              <a:gd name="T62" fmla="*/ 2147483647 w 1978"/>
              <a:gd name="T63" fmla="*/ 2147483647 h 1293"/>
              <a:gd name="T64" fmla="*/ 2147483647 w 1978"/>
              <a:gd name="T65" fmla="*/ 2147483647 h 1293"/>
              <a:gd name="T66" fmla="*/ 2147483647 w 1978"/>
              <a:gd name="T67" fmla="*/ 2147483647 h 1293"/>
              <a:gd name="T68" fmla="*/ 0 w 1978"/>
              <a:gd name="T69" fmla="*/ 2147483647 h 1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78" h="1293">
                <a:moveTo>
                  <a:pt x="0" y="669"/>
                </a:moveTo>
                <a:cubicBezTo>
                  <a:pt x="33" y="636"/>
                  <a:pt x="52" y="599"/>
                  <a:pt x="84" y="567"/>
                </a:cubicBezTo>
                <a:cubicBezTo>
                  <a:pt x="176" y="475"/>
                  <a:pt x="256" y="376"/>
                  <a:pt x="366" y="303"/>
                </a:cubicBezTo>
                <a:cubicBezTo>
                  <a:pt x="395" y="259"/>
                  <a:pt x="356" y="311"/>
                  <a:pt x="402" y="273"/>
                </a:cubicBezTo>
                <a:cubicBezTo>
                  <a:pt x="453" y="231"/>
                  <a:pt x="365" y="279"/>
                  <a:pt x="438" y="243"/>
                </a:cubicBezTo>
                <a:cubicBezTo>
                  <a:pt x="455" y="218"/>
                  <a:pt x="474" y="224"/>
                  <a:pt x="498" y="207"/>
                </a:cubicBezTo>
                <a:cubicBezTo>
                  <a:pt x="554" y="167"/>
                  <a:pt x="621" y="140"/>
                  <a:pt x="690" y="129"/>
                </a:cubicBezTo>
                <a:cubicBezTo>
                  <a:pt x="723" y="107"/>
                  <a:pt x="753" y="109"/>
                  <a:pt x="792" y="99"/>
                </a:cubicBezTo>
                <a:cubicBezTo>
                  <a:pt x="876" y="77"/>
                  <a:pt x="950" y="48"/>
                  <a:pt x="1038" y="39"/>
                </a:cubicBezTo>
                <a:cubicBezTo>
                  <a:pt x="1194" y="0"/>
                  <a:pt x="1359" y="29"/>
                  <a:pt x="1518" y="45"/>
                </a:cubicBezTo>
                <a:cubicBezTo>
                  <a:pt x="1565" y="92"/>
                  <a:pt x="1505" y="36"/>
                  <a:pt x="1560" y="75"/>
                </a:cubicBezTo>
                <a:cubicBezTo>
                  <a:pt x="1601" y="104"/>
                  <a:pt x="1638" y="143"/>
                  <a:pt x="1686" y="159"/>
                </a:cubicBezTo>
                <a:cubicBezTo>
                  <a:pt x="1715" y="188"/>
                  <a:pt x="1751" y="193"/>
                  <a:pt x="1782" y="219"/>
                </a:cubicBezTo>
                <a:cubicBezTo>
                  <a:pt x="1797" y="232"/>
                  <a:pt x="1807" y="251"/>
                  <a:pt x="1824" y="261"/>
                </a:cubicBezTo>
                <a:cubicBezTo>
                  <a:pt x="1834" y="267"/>
                  <a:pt x="1844" y="273"/>
                  <a:pt x="1854" y="279"/>
                </a:cubicBezTo>
                <a:cubicBezTo>
                  <a:pt x="1866" y="287"/>
                  <a:pt x="1890" y="303"/>
                  <a:pt x="1890" y="303"/>
                </a:cubicBezTo>
                <a:cubicBezTo>
                  <a:pt x="1915" y="341"/>
                  <a:pt x="1914" y="344"/>
                  <a:pt x="1926" y="387"/>
                </a:cubicBezTo>
                <a:cubicBezTo>
                  <a:pt x="1929" y="399"/>
                  <a:pt x="1938" y="423"/>
                  <a:pt x="1938" y="423"/>
                </a:cubicBezTo>
                <a:cubicBezTo>
                  <a:pt x="1935" y="577"/>
                  <a:pt x="1978" y="858"/>
                  <a:pt x="1812" y="969"/>
                </a:cubicBezTo>
                <a:cubicBezTo>
                  <a:pt x="1791" y="1000"/>
                  <a:pt x="1763" y="1008"/>
                  <a:pt x="1734" y="1029"/>
                </a:cubicBezTo>
                <a:cubicBezTo>
                  <a:pt x="1694" y="1058"/>
                  <a:pt x="1659" y="1091"/>
                  <a:pt x="1614" y="1113"/>
                </a:cubicBezTo>
                <a:cubicBezTo>
                  <a:pt x="1593" y="1144"/>
                  <a:pt x="1550" y="1168"/>
                  <a:pt x="1518" y="1191"/>
                </a:cubicBezTo>
                <a:cubicBezTo>
                  <a:pt x="1428" y="1255"/>
                  <a:pt x="1315" y="1277"/>
                  <a:pt x="1206" y="1293"/>
                </a:cubicBezTo>
                <a:cubicBezTo>
                  <a:pt x="1112" y="1291"/>
                  <a:pt x="1018" y="1291"/>
                  <a:pt x="924" y="1287"/>
                </a:cubicBezTo>
                <a:cubicBezTo>
                  <a:pt x="867" y="1285"/>
                  <a:pt x="806" y="1265"/>
                  <a:pt x="750" y="1251"/>
                </a:cubicBezTo>
                <a:cubicBezTo>
                  <a:pt x="715" y="1242"/>
                  <a:pt x="678" y="1247"/>
                  <a:pt x="642" y="1245"/>
                </a:cubicBezTo>
                <a:cubicBezTo>
                  <a:pt x="604" y="1232"/>
                  <a:pt x="567" y="1217"/>
                  <a:pt x="528" y="1209"/>
                </a:cubicBezTo>
                <a:cubicBezTo>
                  <a:pt x="482" y="1186"/>
                  <a:pt x="436" y="1166"/>
                  <a:pt x="390" y="1143"/>
                </a:cubicBezTo>
                <a:cubicBezTo>
                  <a:pt x="366" y="1131"/>
                  <a:pt x="336" y="1126"/>
                  <a:pt x="312" y="1113"/>
                </a:cubicBezTo>
                <a:cubicBezTo>
                  <a:pt x="303" y="1108"/>
                  <a:pt x="296" y="1102"/>
                  <a:pt x="288" y="1095"/>
                </a:cubicBezTo>
                <a:cubicBezTo>
                  <a:pt x="282" y="1089"/>
                  <a:pt x="277" y="1081"/>
                  <a:pt x="270" y="1077"/>
                </a:cubicBezTo>
                <a:cubicBezTo>
                  <a:pt x="257" y="1070"/>
                  <a:pt x="241" y="1072"/>
                  <a:pt x="228" y="1065"/>
                </a:cubicBezTo>
                <a:cubicBezTo>
                  <a:pt x="211" y="1056"/>
                  <a:pt x="141" y="1020"/>
                  <a:pt x="126" y="1005"/>
                </a:cubicBezTo>
                <a:cubicBezTo>
                  <a:pt x="79" y="958"/>
                  <a:pt x="51" y="900"/>
                  <a:pt x="30" y="837"/>
                </a:cubicBezTo>
                <a:cubicBezTo>
                  <a:pt x="22" y="728"/>
                  <a:pt x="31" y="784"/>
                  <a:pt x="0" y="669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Parallelogram 5"/>
          <p:cNvSpPr/>
          <p:nvPr/>
        </p:nvSpPr>
        <p:spPr bwMode="auto">
          <a:xfrm rot="7848557">
            <a:off x="6773494" y="4461198"/>
            <a:ext cx="821347" cy="713197"/>
          </a:xfrm>
          <a:prstGeom prst="parallelogram">
            <a:avLst>
              <a:gd name="adj" fmla="val 19682"/>
            </a:avLst>
          </a:prstGeom>
          <a:solidFill>
            <a:srgbClr val="FF0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70"/>
          <p:cNvSpPr>
            <a:spLocks noChangeArrowheads="1"/>
          </p:cNvSpPr>
          <p:nvPr/>
        </p:nvSpPr>
        <p:spPr bwMode="auto">
          <a:xfrm>
            <a:off x="6963050" y="4721524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73"/>
              <p:cNvSpPr txBox="1">
                <a:spLocks noChangeArrowheads="1"/>
              </p:cNvSpPr>
              <p:nvPr/>
            </p:nvSpPr>
            <p:spPr bwMode="auto">
              <a:xfrm>
                <a:off x="7077350" y="4298467"/>
                <a:ext cx="4010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8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77350" y="4298467"/>
                <a:ext cx="401007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 bwMode="auto">
          <a:xfrm flipV="1">
            <a:off x="6308562" y="3975665"/>
            <a:ext cx="2641608" cy="21032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7077350" y="4835042"/>
            <a:ext cx="306552" cy="3845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7076662" y="5257974"/>
            <a:ext cx="192025" cy="2304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7629366" y="4825395"/>
            <a:ext cx="192025" cy="2304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8152002" y="4413064"/>
            <a:ext cx="192025" cy="2304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6562363" y="5680429"/>
            <a:ext cx="192025" cy="2304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7193868" y="4950734"/>
            <a:ext cx="535679" cy="432579"/>
          </a:xfrm>
          <a:prstGeom prst="line">
            <a:avLst/>
          </a:prstGeom>
          <a:solidFill>
            <a:schemeClr val="accent1"/>
          </a:solidFill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" name="Group 15"/>
          <p:cNvGrpSpPr/>
          <p:nvPr/>
        </p:nvGrpSpPr>
        <p:grpSpPr>
          <a:xfrm>
            <a:off x="5570530" y="3198570"/>
            <a:ext cx="3226020" cy="3264425"/>
            <a:chOff x="5570530" y="3198570"/>
            <a:chExt cx="3226020" cy="3264425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6084829" y="4043480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5570530" y="4465935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6660166" y="3646959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7160169" y="3198570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582389" y="3697835"/>
                <a:ext cx="428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389" y="3697835"/>
                <a:ext cx="428322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 rot="4811458">
            <a:off x="5492413" y="3280239"/>
            <a:ext cx="3226020" cy="3264425"/>
            <a:chOff x="5722930" y="3350970"/>
            <a:chExt cx="3226020" cy="3264425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6237229" y="4195880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5722930" y="4618335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6812566" y="3799359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7312569" y="3350970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" name="Text Box 74"/>
          <p:cNvSpPr txBox="1">
            <a:spLocks noChangeArrowheads="1"/>
          </p:cNvSpPr>
          <p:nvPr/>
        </p:nvSpPr>
        <p:spPr bwMode="auto">
          <a:xfrm>
            <a:off x="319088" y="646172"/>
            <a:ext cx="375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[Datar-Immorlica-Indyk-Mirrokni</a:t>
            </a:r>
            <a:r>
              <a:rPr lang="en-US" i="1" dirty="0">
                <a:solidFill>
                  <a:srgbClr val="0070C0"/>
                </a:solidFill>
                <a:cs typeface="Arial" charset="0"/>
              </a:rPr>
              <a:t>’</a:t>
            </a:r>
            <a:r>
              <a:rPr lang="en-US" dirty="0">
                <a:solidFill>
                  <a:srgbClr val="0070C0"/>
                </a:solidFill>
                <a:cs typeface="Arial" charset="0"/>
              </a:rPr>
              <a:t>04</a:t>
            </a:r>
            <a:r>
              <a:rPr lang="en-US" dirty="0">
                <a:solidFill>
                  <a:srgbClr val="0070C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8424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21" grpId="0"/>
      <p:bldP spid="2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Distinguished </a:t>
            </a:r>
            <a:r>
              <a:rPr lang="en-US" dirty="0" smtClean="0"/>
              <a:t>Lecture</a:t>
            </a:r>
            <a:endParaRPr lang="en-US" dirty="0" smtClean="0"/>
          </a:p>
          <a:p>
            <a:pPr lvl="1"/>
            <a:r>
              <a:rPr lang="en-US" dirty="0" smtClean="0"/>
              <a:t>Quantum </a:t>
            </a:r>
            <a:r>
              <a:rPr lang="en-US" dirty="0" smtClean="0"/>
              <a:t>Computing</a:t>
            </a:r>
          </a:p>
          <a:p>
            <a:pPr lvl="1"/>
            <a:r>
              <a:rPr lang="en-US" dirty="0" smtClean="0"/>
              <a:t>Oct 19, 11:30am, Davis </a:t>
            </a:r>
            <a:r>
              <a:rPr lang="en-US" dirty="0" err="1" smtClean="0"/>
              <a:t>Aud</a:t>
            </a:r>
            <a:r>
              <a:rPr lang="en-US" dirty="0" smtClean="0"/>
              <a:t> in CEPSR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Nearest Neighbor Search</a:t>
            </a:r>
          </a:p>
          <a:p>
            <a:endParaRPr lang="en-US" dirty="0"/>
          </a:p>
          <a:p>
            <a:r>
              <a:rPr lang="en-US" dirty="0" smtClean="0"/>
              <a:t>Scriber?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7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99" y="1296854"/>
                <a:ext cx="8229600" cy="2516195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short bit-strings</a:t>
                </a:r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,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can distinguish between:</a:t>
                </a:r>
              </a:p>
              <a:p>
                <a:pPr lvl="2"/>
                <a:r>
                  <a:rPr lang="en-US" b="0" dirty="0" smtClean="0">
                    <a:solidFill>
                      <a:srgbClr val="00B050"/>
                    </a:solidFill>
                  </a:rPr>
                  <a:t>Close: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pPr lvl="2"/>
                <a:r>
                  <a:rPr lang="en-US" dirty="0" smtClean="0">
                    <a:solidFill>
                      <a:srgbClr val="FF0000"/>
                    </a:solidFill>
                  </a:rPr>
                  <a:t>Far: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𝑐𝑟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smtClean="0"/>
                  <a:t>With high success probability: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failure prob.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norm: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bits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99" y="1296854"/>
                <a:ext cx="8229600" cy="2516195"/>
              </a:xfrm>
              <a:blipFill rotWithShape="0">
                <a:blip r:embed="rId2"/>
                <a:stretch>
                  <a:fillRect t="-5569" b="-4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wn Arrow 11"/>
          <p:cNvSpPr/>
          <p:nvPr/>
        </p:nvSpPr>
        <p:spPr bwMode="auto">
          <a:xfrm rot="19271659">
            <a:off x="3533321" y="4088772"/>
            <a:ext cx="251827" cy="65288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25"/>
              <p:cNvSpPr txBox="1">
                <a:spLocks noChangeArrowheads="1"/>
              </p:cNvSpPr>
              <p:nvPr/>
            </p:nvSpPr>
            <p:spPr bwMode="auto">
              <a:xfrm>
                <a:off x="3630479" y="4037448"/>
                <a:ext cx="50885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0479" y="4037448"/>
                <a:ext cx="508857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 bwMode="auto">
          <a:xfrm rot="2167239">
            <a:off x="6050414" y="4077556"/>
            <a:ext cx="251827" cy="65288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5"/>
              <p:cNvSpPr txBox="1">
                <a:spLocks noChangeArrowheads="1"/>
              </p:cNvSpPr>
              <p:nvPr/>
            </p:nvSpPr>
            <p:spPr bwMode="auto">
              <a:xfrm>
                <a:off x="5681775" y="4027393"/>
                <a:ext cx="50885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5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1775" y="4027393"/>
                <a:ext cx="508857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654692" y="4635269"/>
            <a:ext cx="936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010110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12952" y="463526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010101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 bwMode="auto">
          <a:xfrm rot="18593169">
            <a:off x="4457277" y="4884351"/>
            <a:ext cx="241372" cy="6144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2758499">
            <a:off x="5456707" y="4866465"/>
            <a:ext cx="241372" cy="6144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1"/>
              <p:cNvSpPr txBox="1">
                <a:spLocks noChangeArrowheads="1"/>
              </p:cNvSpPr>
              <p:nvPr/>
            </p:nvSpPr>
            <p:spPr bwMode="auto">
              <a:xfrm>
                <a:off x="6192806" y="3581400"/>
                <a:ext cx="436594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3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2806" y="3581400"/>
                <a:ext cx="436594" cy="446276"/>
              </a:xfrm>
              <a:prstGeom prst="rect">
                <a:avLst/>
              </a:prstGeom>
              <a:blipFill rotWithShape="0">
                <a:blip r:embed="rId5"/>
                <a:stretch>
                  <a:fillRect b="-109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17"/>
              <p:cNvSpPr txBox="1">
                <a:spLocks noChangeArrowheads="1"/>
              </p:cNvSpPr>
              <p:nvPr/>
            </p:nvSpPr>
            <p:spPr bwMode="auto">
              <a:xfrm>
                <a:off x="3035793" y="3643626"/>
                <a:ext cx="432426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3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5793" y="3643626"/>
                <a:ext cx="432426" cy="4462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20718" y="5791413"/>
                <a:ext cx="3017364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>
                    <a:solidFill>
                      <a:srgbClr val="00B050"/>
                    </a:solidFill>
                  </a:rPr>
                  <a:t>Yes: close,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b="0" i="1" dirty="0" smtClean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No: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far,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718" y="5791413"/>
                <a:ext cx="3017364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1616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25"/>
              <p:cNvSpPr txBox="1">
                <a:spLocks noChangeArrowheads="1"/>
              </p:cNvSpPr>
              <p:nvPr/>
            </p:nvSpPr>
            <p:spPr bwMode="auto">
              <a:xfrm>
                <a:off x="4089394" y="5400024"/>
                <a:ext cx="295254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 dirty="0" smtClean="0">
                    <a:solidFill>
                      <a:schemeClr val="tx1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000" b="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m:rPr>
                        <m:lit/>
                      </m:rP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?</a:t>
                </a:r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2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9394" y="5400024"/>
                <a:ext cx="2952540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2273" t="-7692" r="-1653" b="-29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88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/>
      <p:bldP spid="17" grpId="0"/>
      <p:bldP spid="18" grpId="0" animBg="1"/>
      <p:bldP spid="19" grpId="0" animBg="1"/>
      <p:bldP spid="36" grpId="0"/>
      <p:bldP spid="38" grpId="0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NNS: approaches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4495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Sketch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: uses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bits</a:t>
                </a:r>
              </a:p>
              <a:p>
                <a:r>
                  <a:rPr lang="en-US" dirty="0" smtClean="0"/>
                  <a:t>1: Linear scan++</a:t>
                </a:r>
              </a:p>
              <a:p>
                <a:pPr lvl="1"/>
                <a:r>
                  <a:rPr lang="en-US" dirty="0" smtClean="0"/>
                  <a:t>Precompute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,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, estimate distance using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2: Exhaustive storage++</a:t>
                </a:r>
              </a:p>
              <a:p>
                <a:pPr lvl="1"/>
                <a:r>
                  <a:rPr lang="en-US" dirty="0" smtClean="0"/>
                  <a:t>For each possible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/>
                <a:r>
                  <a:rPr lang="en-US" dirty="0"/>
                  <a:t>c</a:t>
                </a:r>
                <a:r>
                  <a:rPr lang="en-US" dirty="0" smtClean="0"/>
                  <a:t>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lvl="1"/>
                <a:r>
                  <a:rPr lang="en-US" dirty="0" smtClean="0"/>
                  <a:t>On query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,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Space: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4495800"/>
              </a:xfrm>
              <a:blipFill rotWithShape="0">
                <a:blip r:embed="rId2"/>
                <a:stretch>
                  <a:fillRect l="-1481" t="-3659" b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Rounded Rectangle 4"/>
          <p:cNvSpPr/>
          <p:nvPr/>
        </p:nvSpPr>
        <p:spPr>
          <a:xfrm>
            <a:off x="685800" y="5562600"/>
            <a:ext cx="8077200" cy="450610"/>
          </a:xfrm>
          <a:prstGeom prst="roundRect">
            <a:avLst/>
          </a:prstGeom>
          <a:solidFill>
            <a:srgbClr val="FFE6E6"/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Near-linear space and sub-linear query time?</a:t>
            </a:r>
          </a:p>
        </p:txBody>
      </p:sp>
    </p:spTree>
    <p:extLst>
      <p:ext uri="{BB962C8B-B14F-4D97-AF65-F5344CB8AC3E}">
        <p14:creationId xmlns:p14="http://schemas.microsoft.com/office/powerpoint/2010/main" val="296597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 Sensitive Hashing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04900"/>
                <a:ext cx="8229600" cy="3771900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buNone/>
                </a:pPr>
                <a:r>
                  <a:rPr lang="en-US" sz="2600" dirty="0"/>
                  <a:t>Random hash function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600" dirty="0">
                    <a:sym typeface="Symbol" pitchFamily="18" charset="2"/>
                  </a:rPr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sym typeface="Symbol" pitchFamily="18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600" dirty="0">
                    <a:sym typeface="Symbol" pitchFamily="18" charset="2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sz="2600" dirty="0">
                    <a:sym typeface="Symbol" pitchFamily="18" charset="2"/>
                  </a:rPr>
                  <a:t>satisfying:</a:t>
                </a:r>
              </a:p>
              <a:p>
                <a:pPr marL="457200" lvl="1" indent="0">
                  <a:buNone/>
                </a:pPr>
                <a:r>
                  <a:rPr lang="en-US" sz="2300" dirty="0"/>
                  <a:t>for</a:t>
                </a:r>
                <a:r>
                  <a:rPr lang="en-US" sz="2300" i="1" dirty="0"/>
                  <a:t> </a:t>
                </a:r>
                <a:r>
                  <a:rPr lang="en-US" sz="2300" i="1" dirty="0">
                    <a:solidFill>
                      <a:srgbClr val="008000"/>
                    </a:solidFill>
                  </a:rPr>
                  <a:t>close</a:t>
                </a:r>
                <a:r>
                  <a:rPr lang="en-US" sz="2300" dirty="0">
                    <a:solidFill>
                      <a:srgbClr val="008000"/>
                    </a:solidFill>
                  </a:rPr>
                  <a:t> </a:t>
                </a:r>
                <a:r>
                  <a:rPr lang="en-US" sz="2300" i="1" dirty="0"/>
                  <a:t>pair</a:t>
                </a:r>
                <a:r>
                  <a:rPr lang="en-US" sz="2300" dirty="0"/>
                  <a:t> (</a:t>
                </a:r>
                <a:r>
                  <a:rPr lang="en-US" sz="2300" dirty="0" smtClean="0">
                    <a:solidFill>
                      <a:schemeClr val="tx1"/>
                    </a:solidFill>
                  </a:rPr>
                  <a:t>when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𝑞</m:t>
                        </m:r>
                        <m:r>
                          <a:rPr lang="en-US" sz="2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sz="23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e>
                    </m:d>
                    <m:r>
                      <a:rPr lang="en-US" sz="2300" i="1" dirty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sz="2300" i="1" dirty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𝑟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)</a:t>
                </a:r>
                <a:endParaRPr lang="en-US" sz="2300" dirty="0">
                  <a:solidFill>
                    <a:schemeClr val="tx1"/>
                  </a:solidFill>
                  <a:cs typeface="Arial" charset="0"/>
                </a:endParaRPr>
              </a:p>
              <a:p>
                <a:pPr marL="457200" lvl="1" indent="0" eaLnBrk="1" hangingPunct="1">
                  <a:buNone/>
                </a:pPr>
                <a:r>
                  <a:rPr lang="en-US" sz="2300" dirty="0">
                    <a:solidFill>
                      <a:schemeClr val="tx1"/>
                    </a:solidFill>
                    <a:cs typeface="Arial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i="1" dirty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Pr</m:t>
                    </m:r>
                    <m:r>
                      <a:rPr lang="en-US" sz="2300" i="1" dirty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⁡[</m:t>
                    </m:r>
                    <m:r>
                      <a:rPr lang="en-US" sz="23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h</m:t>
                    </m:r>
                    <m:r>
                      <a:rPr lang="en-US" sz="2300" i="1" dirty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sz="23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𝑞</m:t>
                    </m:r>
                    <m:r>
                      <a:rPr lang="en-US" sz="2300" i="1" dirty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)=</m:t>
                    </m:r>
                    <m:r>
                      <a:rPr lang="en-US" sz="23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h</m:t>
                    </m:r>
                    <m:r>
                      <a:rPr lang="en-US" sz="2300" i="1" dirty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sz="23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  <m:r>
                      <a:rPr lang="en-US" sz="2300" i="1" dirty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)]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cs typeface="Arial" charset="0"/>
                  </a:rPr>
                  <a:t> is “high” </a:t>
                </a:r>
              </a:p>
              <a:p>
                <a:pPr marL="457200" lvl="1" indent="0">
                  <a:buNone/>
                </a:pPr>
                <a:r>
                  <a:rPr lang="en-US" sz="2300" dirty="0">
                    <a:solidFill>
                      <a:schemeClr val="tx1"/>
                    </a:solidFill>
                    <a:cs typeface="Arial" charset="0"/>
                  </a:rPr>
                  <a:t>for</a:t>
                </a:r>
                <a:r>
                  <a:rPr lang="en-US" sz="2300" i="1" dirty="0">
                    <a:solidFill>
                      <a:schemeClr val="tx1"/>
                    </a:solidFill>
                    <a:cs typeface="Arial" charset="0"/>
                  </a:rPr>
                  <a:t> </a:t>
                </a:r>
                <a:r>
                  <a:rPr lang="en-US" sz="2300" i="1" dirty="0">
                    <a:solidFill>
                      <a:srgbClr val="FF0000"/>
                    </a:solidFill>
                    <a:cs typeface="Arial" charset="0"/>
                  </a:rPr>
                  <a:t>far</a:t>
                </a:r>
                <a:r>
                  <a:rPr lang="en-US" sz="2300" dirty="0">
                    <a:solidFill>
                      <a:schemeClr val="tx1"/>
                    </a:solidFill>
                    <a:cs typeface="Arial" charset="0"/>
                  </a:rPr>
                  <a:t> </a:t>
                </a:r>
                <a:r>
                  <a:rPr lang="en-US" sz="2300" i="1" dirty="0">
                    <a:solidFill>
                      <a:schemeClr val="tx1"/>
                    </a:solidFill>
                    <a:cs typeface="Arial" charset="0"/>
                  </a:rPr>
                  <a:t>pair</a:t>
                </a:r>
                <a:r>
                  <a:rPr lang="en-US" sz="2300" dirty="0">
                    <a:solidFill>
                      <a:schemeClr val="tx1"/>
                    </a:solidFill>
                    <a:cs typeface="Arial" charset="0"/>
                  </a:rPr>
                  <a:t> (when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𝑞</m:t>
                        </m:r>
                        <m:r>
                          <a:rPr lang="en-US" sz="2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sz="23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  <m:r>
                          <a:rPr lang="en-US" sz="23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′</m:t>
                        </m:r>
                      </m:e>
                    </m:d>
                    <m:r>
                      <a:rPr lang="en-US" sz="2300" i="1" dirty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&gt;</m:t>
                    </m:r>
                    <m:r>
                      <a:rPr lang="en-US" sz="2300" i="1" dirty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𝑐𝑟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)</a:t>
                </a:r>
                <a:endParaRPr lang="en-US" sz="2300" dirty="0">
                  <a:solidFill>
                    <a:schemeClr val="tx1"/>
                  </a:solidFill>
                  <a:cs typeface="Arial" charset="0"/>
                </a:endParaRPr>
              </a:p>
              <a:p>
                <a:pPr marL="457200" lvl="1" indent="0" eaLnBrk="1" hangingPunct="1">
                  <a:buNone/>
                </a:pPr>
                <a:r>
                  <a:rPr lang="en-US" sz="2300" dirty="0">
                    <a:solidFill>
                      <a:schemeClr val="tx1"/>
                    </a:solidFill>
                    <a:cs typeface="Arial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i="1" dirty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Pr</m:t>
                    </m:r>
                    <m:r>
                      <a:rPr lang="en-US" sz="2300" i="1" dirty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⁡[</m:t>
                    </m:r>
                    <m:r>
                      <a:rPr lang="en-US" sz="23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h</m:t>
                    </m:r>
                    <m:r>
                      <a:rPr lang="en-US" sz="2300" i="1" dirty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sz="23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𝑞</m:t>
                    </m:r>
                    <m:r>
                      <a:rPr lang="en-US" sz="2300" i="1" dirty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)=</m:t>
                    </m:r>
                    <m:r>
                      <a:rPr lang="en-US" sz="23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h</m:t>
                    </m:r>
                    <m:r>
                      <a:rPr lang="en-US" sz="2300" i="1" dirty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sz="23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  <m:r>
                      <a:rPr lang="en-US" sz="23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′)]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cs typeface="Arial" charset="0"/>
                  </a:rPr>
                  <a:t> is “small”</a:t>
                </a:r>
              </a:p>
              <a:p>
                <a:pPr marL="548640" lvl="2" indent="0">
                  <a:buNone/>
                </a:pPr>
                <a:endParaRPr lang="en-US" dirty="0"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sz="2600" dirty="0">
                    <a:cs typeface="Arial" charset="0"/>
                  </a:rPr>
                  <a:t>Use several hash tables</a:t>
                </a:r>
                <a:endParaRPr lang="en-US" sz="2600" baseline="30000" dirty="0">
                  <a:solidFill>
                    <a:srgbClr val="A50021"/>
                  </a:solidFill>
                  <a:cs typeface="Arial" charset="0"/>
                  <a:sym typeface="Symbol" pitchFamily="18" charset="2"/>
                </a:endParaRP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04900"/>
                <a:ext cx="8229600" cy="3771900"/>
              </a:xfrm>
              <a:blipFill rotWithShape="0">
                <a:blip r:embed="rId2"/>
                <a:stretch>
                  <a:fillRect l="-1333" t="-1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" name="Freeform 49"/>
          <p:cNvSpPr>
            <a:spLocks/>
          </p:cNvSpPr>
          <p:nvPr/>
        </p:nvSpPr>
        <p:spPr bwMode="auto">
          <a:xfrm>
            <a:off x="5953125" y="701675"/>
            <a:ext cx="3140075" cy="2052638"/>
          </a:xfrm>
          <a:custGeom>
            <a:avLst/>
            <a:gdLst>
              <a:gd name="T0" fmla="*/ 0 w 1978"/>
              <a:gd name="T1" fmla="*/ 2147483647 h 1293"/>
              <a:gd name="T2" fmla="*/ 2147483647 w 1978"/>
              <a:gd name="T3" fmla="*/ 2147483647 h 1293"/>
              <a:gd name="T4" fmla="*/ 2147483647 w 1978"/>
              <a:gd name="T5" fmla="*/ 2147483647 h 1293"/>
              <a:gd name="T6" fmla="*/ 2147483647 w 1978"/>
              <a:gd name="T7" fmla="*/ 2147483647 h 1293"/>
              <a:gd name="T8" fmla="*/ 2147483647 w 1978"/>
              <a:gd name="T9" fmla="*/ 2147483647 h 1293"/>
              <a:gd name="T10" fmla="*/ 2147483647 w 1978"/>
              <a:gd name="T11" fmla="*/ 2147483647 h 1293"/>
              <a:gd name="T12" fmla="*/ 2147483647 w 1978"/>
              <a:gd name="T13" fmla="*/ 2147483647 h 1293"/>
              <a:gd name="T14" fmla="*/ 2147483647 w 1978"/>
              <a:gd name="T15" fmla="*/ 2147483647 h 1293"/>
              <a:gd name="T16" fmla="*/ 2147483647 w 1978"/>
              <a:gd name="T17" fmla="*/ 2147483647 h 1293"/>
              <a:gd name="T18" fmla="*/ 2147483647 w 1978"/>
              <a:gd name="T19" fmla="*/ 2147483647 h 1293"/>
              <a:gd name="T20" fmla="*/ 2147483647 w 1978"/>
              <a:gd name="T21" fmla="*/ 2147483647 h 1293"/>
              <a:gd name="T22" fmla="*/ 2147483647 w 1978"/>
              <a:gd name="T23" fmla="*/ 2147483647 h 1293"/>
              <a:gd name="T24" fmla="*/ 2147483647 w 1978"/>
              <a:gd name="T25" fmla="*/ 2147483647 h 1293"/>
              <a:gd name="T26" fmla="*/ 2147483647 w 1978"/>
              <a:gd name="T27" fmla="*/ 2147483647 h 1293"/>
              <a:gd name="T28" fmla="*/ 2147483647 w 1978"/>
              <a:gd name="T29" fmla="*/ 2147483647 h 1293"/>
              <a:gd name="T30" fmla="*/ 2147483647 w 1978"/>
              <a:gd name="T31" fmla="*/ 2147483647 h 1293"/>
              <a:gd name="T32" fmla="*/ 2147483647 w 1978"/>
              <a:gd name="T33" fmla="*/ 2147483647 h 1293"/>
              <a:gd name="T34" fmla="*/ 2147483647 w 1978"/>
              <a:gd name="T35" fmla="*/ 2147483647 h 1293"/>
              <a:gd name="T36" fmla="*/ 2147483647 w 1978"/>
              <a:gd name="T37" fmla="*/ 2147483647 h 1293"/>
              <a:gd name="T38" fmla="*/ 2147483647 w 1978"/>
              <a:gd name="T39" fmla="*/ 2147483647 h 1293"/>
              <a:gd name="T40" fmla="*/ 2147483647 w 1978"/>
              <a:gd name="T41" fmla="*/ 2147483647 h 1293"/>
              <a:gd name="T42" fmla="*/ 2147483647 w 1978"/>
              <a:gd name="T43" fmla="*/ 2147483647 h 1293"/>
              <a:gd name="T44" fmla="*/ 2147483647 w 1978"/>
              <a:gd name="T45" fmla="*/ 2147483647 h 1293"/>
              <a:gd name="T46" fmla="*/ 2147483647 w 1978"/>
              <a:gd name="T47" fmla="*/ 2147483647 h 1293"/>
              <a:gd name="T48" fmla="*/ 2147483647 w 1978"/>
              <a:gd name="T49" fmla="*/ 2147483647 h 1293"/>
              <a:gd name="T50" fmla="*/ 2147483647 w 1978"/>
              <a:gd name="T51" fmla="*/ 2147483647 h 1293"/>
              <a:gd name="T52" fmla="*/ 2147483647 w 1978"/>
              <a:gd name="T53" fmla="*/ 2147483647 h 1293"/>
              <a:gd name="T54" fmla="*/ 2147483647 w 1978"/>
              <a:gd name="T55" fmla="*/ 2147483647 h 1293"/>
              <a:gd name="T56" fmla="*/ 2147483647 w 1978"/>
              <a:gd name="T57" fmla="*/ 2147483647 h 1293"/>
              <a:gd name="T58" fmla="*/ 2147483647 w 1978"/>
              <a:gd name="T59" fmla="*/ 2147483647 h 1293"/>
              <a:gd name="T60" fmla="*/ 2147483647 w 1978"/>
              <a:gd name="T61" fmla="*/ 2147483647 h 1293"/>
              <a:gd name="T62" fmla="*/ 2147483647 w 1978"/>
              <a:gd name="T63" fmla="*/ 2147483647 h 1293"/>
              <a:gd name="T64" fmla="*/ 2147483647 w 1978"/>
              <a:gd name="T65" fmla="*/ 2147483647 h 1293"/>
              <a:gd name="T66" fmla="*/ 2147483647 w 1978"/>
              <a:gd name="T67" fmla="*/ 2147483647 h 1293"/>
              <a:gd name="T68" fmla="*/ 0 w 1978"/>
              <a:gd name="T69" fmla="*/ 2147483647 h 1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78" h="1293">
                <a:moveTo>
                  <a:pt x="0" y="669"/>
                </a:moveTo>
                <a:cubicBezTo>
                  <a:pt x="33" y="636"/>
                  <a:pt x="52" y="599"/>
                  <a:pt x="84" y="567"/>
                </a:cubicBezTo>
                <a:cubicBezTo>
                  <a:pt x="176" y="475"/>
                  <a:pt x="256" y="376"/>
                  <a:pt x="366" y="303"/>
                </a:cubicBezTo>
                <a:cubicBezTo>
                  <a:pt x="395" y="259"/>
                  <a:pt x="356" y="311"/>
                  <a:pt x="402" y="273"/>
                </a:cubicBezTo>
                <a:cubicBezTo>
                  <a:pt x="453" y="231"/>
                  <a:pt x="365" y="279"/>
                  <a:pt x="438" y="243"/>
                </a:cubicBezTo>
                <a:cubicBezTo>
                  <a:pt x="455" y="218"/>
                  <a:pt x="474" y="224"/>
                  <a:pt x="498" y="207"/>
                </a:cubicBezTo>
                <a:cubicBezTo>
                  <a:pt x="554" y="167"/>
                  <a:pt x="621" y="140"/>
                  <a:pt x="690" y="129"/>
                </a:cubicBezTo>
                <a:cubicBezTo>
                  <a:pt x="723" y="107"/>
                  <a:pt x="753" y="109"/>
                  <a:pt x="792" y="99"/>
                </a:cubicBezTo>
                <a:cubicBezTo>
                  <a:pt x="876" y="77"/>
                  <a:pt x="950" y="48"/>
                  <a:pt x="1038" y="39"/>
                </a:cubicBezTo>
                <a:cubicBezTo>
                  <a:pt x="1194" y="0"/>
                  <a:pt x="1359" y="29"/>
                  <a:pt x="1518" y="45"/>
                </a:cubicBezTo>
                <a:cubicBezTo>
                  <a:pt x="1565" y="92"/>
                  <a:pt x="1505" y="36"/>
                  <a:pt x="1560" y="75"/>
                </a:cubicBezTo>
                <a:cubicBezTo>
                  <a:pt x="1601" y="104"/>
                  <a:pt x="1638" y="143"/>
                  <a:pt x="1686" y="159"/>
                </a:cubicBezTo>
                <a:cubicBezTo>
                  <a:pt x="1715" y="188"/>
                  <a:pt x="1751" y="193"/>
                  <a:pt x="1782" y="219"/>
                </a:cubicBezTo>
                <a:cubicBezTo>
                  <a:pt x="1797" y="232"/>
                  <a:pt x="1807" y="251"/>
                  <a:pt x="1824" y="261"/>
                </a:cubicBezTo>
                <a:cubicBezTo>
                  <a:pt x="1834" y="267"/>
                  <a:pt x="1844" y="273"/>
                  <a:pt x="1854" y="279"/>
                </a:cubicBezTo>
                <a:cubicBezTo>
                  <a:pt x="1866" y="287"/>
                  <a:pt x="1890" y="303"/>
                  <a:pt x="1890" y="303"/>
                </a:cubicBezTo>
                <a:cubicBezTo>
                  <a:pt x="1915" y="341"/>
                  <a:pt x="1914" y="344"/>
                  <a:pt x="1926" y="387"/>
                </a:cubicBezTo>
                <a:cubicBezTo>
                  <a:pt x="1929" y="399"/>
                  <a:pt x="1938" y="423"/>
                  <a:pt x="1938" y="423"/>
                </a:cubicBezTo>
                <a:cubicBezTo>
                  <a:pt x="1935" y="577"/>
                  <a:pt x="1978" y="858"/>
                  <a:pt x="1812" y="969"/>
                </a:cubicBezTo>
                <a:cubicBezTo>
                  <a:pt x="1791" y="1000"/>
                  <a:pt x="1763" y="1008"/>
                  <a:pt x="1734" y="1029"/>
                </a:cubicBezTo>
                <a:cubicBezTo>
                  <a:pt x="1694" y="1058"/>
                  <a:pt x="1659" y="1091"/>
                  <a:pt x="1614" y="1113"/>
                </a:cubicBezTo>
                <a:cubicBezTo>
                  <a:pt x="1593" y="1144"/>
                  <a:pt x="1550" y="1168"/>
                  <a:pt x="1518" y="1191"/>
                </a:cubicBezTo>
                <a:cubicBezTo>
                  <a:pt x="1428" y="1255"/>
                  <a:pt x="1315" y="1277"/>
                  <a:pt x="1206" y="1293"/>
                </a:cubicBezTo>
                <a:cubicBezTo>
                  <a:pt x="1112" y="1291"/>
                  <a:pt x="1018" y="1291"/>
                  <a:pt x="924" y="1287"/>
                </a:cubicBezTo>
                <a:cubicBezTo>
                  <a:pt x="867" y="1285"/>
                  <a:pt x="806" y="1265"/>
                  <a:pt x="750" y="1251"/>
                </a:cubicBezTo>
                <a:cubicBezTo>
                  <a:pt x="715" y="1242"/>
                  <a:pt x="678" y="1247"/>
                  <a:pt x="642" y="1245"/>
                </a:cubicBezTo>
                <a:cubicBezTo>
                  <a:pt x="604" y="1232"/>
                  <a:pt x="567" y="1217"/>
                  <a:pt x="528" y="1209"/>
                </a:cubicBezTo>
                <a:cubicBezTo>
                  <a:pt x="482" y="1186"/>
                  <a:pt x="436" y="1166"/>
                  <a:pt x="390" y="1143"/>
                </a:cubicBezTo>
                <a:cubicBezTo>
                  <a:pt x="366" y="1131"/>
                  <a:pt x="336" y="1126"/>
                  <a:pt x="312" y="1113"/>
                </a:cubicBezTo>
                <a:cubicBezTo>
                  <a:pt x="303" y="1108"/>
                  <a:pt x="296" y="1102"/>
                  <a:pt x="288" y="1095"/>
                </a:cubicBezTo>
                <a:cubicBezTo>
                  <a:pt x="282" y="1089"/>
                  <a:pt x="277" y="1081"/>
                  <a:pt x="270" y="1077"/>
                </a:cubicBezTo>
                <a:cubicBezTo>
                  <a:pt x="257" y="1070"/>
                  <a:pt x="241" y="1072"/>
                  <a:pt x="228" y="1065"/>
                </a:cubicBezTo>
                <a:cubicBezTo>
                  <a:pt x="211" y="1056"/>
                  <a:pt x="141" y="1020"/>
                  <a:pt x="126" y="1005"/>
                </a:cubicBezTo>
                <a:cubicBezTo>
                  <a:pt x="79" y="958"/>
                  <a:pt x="51" y="900"/>
                  <a:pt x="30" y="837"/>
                </a:cubicBezTo>
                <a:cubicBezTo>
                  <a:pt x="22" y="728"/>
                  <a:pt x="31" y="784"/>
                  <a:pt x="0" y="6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629400" y="3135313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7683500" y="1957388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4008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8580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3152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7724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82296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477000" y="29829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7467600" y="3059113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8305800" y="305911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64008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68580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73152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77724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82296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3"/>
          <p:cNvSpPr>
            <a:spLocks noChangeArrowheads="1"/>
          </p:cNvSpPr>
          <p:nvPr/>
        </p:nvSpPr>
        <p:spPr bwMode="auto">
          <a:xfrm>
            <a:off x="7607300" y="35448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4"/>
          <p:cNvSpPr>
            <a:spLocks noChangeArrowheads="1"/>
          </p:cNvSpPr>
          <p:nvPr/>
        </p:nvSpPr>
        <p:spPr bwMode="auto">
          <a:xfrm>
            <a:off x="7375525" y="3505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5"/>
          <p:cNvSpPr>
            <a:spLocks noChangeArrowheads="1"/>
          </p:cNvSpPr>
          <p:nvPr/>
        </p:nvSpPr>
        <p:spPr bwMode="auto">
          <a:xfrm>
            <a:off x="7991475" y="3505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6"/>
          <p:cNvSpPr>
            <a:spLocks noChangeArrowheads="1"/>
          </p:cNvSpPr>
          <p:nvPr/>
        </p:nvSpPr>
        <p:spPr bwMode="auto">
          <a:xfrm>
            <a:off x="6648450" y="427355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64008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68580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73152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77724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82296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6477000" y="41973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33"/>
          <p:cNvSpPr>
            <a:spLocks noChangeArrowheads="1"/>
          </p:cNvSpPr>
          <p:nvPr/>
        </p:nvSpPr>
        <p:spPr bwMode="auto">
          <a:xfrm>
            <a:off x="8222422" y="427355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34"/>
          <p:cNvSpPr>
            <a:spLocks noChangeArrowheads="1"/>
          </p:cNvSpPr>
          <p:nvPr/>
        </p:nvSpPr>
        <p:spPr bwMode="auto">
          <a:xfrm>
            <a:off x="7567590" y="427355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35"/>
          <p:cNvSpPr>
            <a:spLocks noChangeArrowheads="1"/>
          </p:cNvSpPr>
          <p:nvPr/>
        </p:nvSpPr>
        <p:spPr bwMode="auto">
          <a:xfrm>
            <a:off x="6629400" y="3965575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64008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68580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73152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77724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82296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41"/>
          <p:cNvSpPr>
            <a:spLocks noChangeArrowheads="1"/>
          </p:cNvSpPr>
          <p:nvPr/>
        </p:nvSpPr>
        <p:spPr bwMode="auto">
          <a:xfrm>
            <a:off x="7339013" y="38131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42"/>
          <p:cNvSpPr>
            <a:spLocks noChangeArrowheads="1"/>
          </p:cNvSpPr>
          <p:nvPr/>
        </p:nvSpPr>
        <p:spPr bwMode="auto">
          <a:xfrm>
            <a:off x="7572375" y="3824288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43"/>
          <p:cNvSpPr>
            <a:spLocks noChangeArrowheads="1"/>
          </p:cNvSpPr>
          <p:nvPr/>
        </p:nvSpPr>
        <p:spPr bwMode="auto">
          <a:xfrm>
            <a:off x="7443788" y="39655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6496050" y="1239838"/>
            <a:ext cx="533400" cy="457200"/>
            <a:chOff x="6400800" y="1306513"/>
            <a:chExt cx="533400" cy="457200"/>
          </a:xfrm>
        </p:grpSpPr>
        <p:sp>
          <p:nvSpPr>
            <p:cNvPr id="44" name="Oval 4"/>
            <p:cNvSpPr>
              <a:spLocks noChangeArrowheads="1"/>
            </p:cNvSpPr>
            <p:nvPr/>
          </p:nvSpPr>
          <p:spPr bwMode="auto">
            <a:xfrm>
              <a:off x="6477000" y="1611313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000" dirty="0">
                    <a:solidFill>
                      <a:srgbClr val="A50021"/>
                    </a:solidFill>
                  </a:endParaRPr>
                </a:p>
              </p:txBody>
            </p:sp>
          </mc:Choice>
          <mc:Fallback xmlns="">
            <p:sp>
              <p:nvSpPr>
                <p:cNvPr id="25681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23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6611938" y="1957388"/>
            <a:ext cx="533400" cy="396875"/>
            <a:chOff x="6611938" y="1957388"/>
            <a:chExt cx="533400" cy="396875"/>
          </a:xfrm>
        </p:grpSpPr>
        <p:sp>
          <p:nvSpPr>
            <p:cNvPr id="47" name="Oval 14"/>
            <p:cNvSpPr>
              <a:spLocks noChangeArrowheads="1"/>
            </p:cNvSpPr>
            <p:nvPr/>
          </p:nvSpPr>
          <p:spPr bwMode="auto">
            <a:xfrm>
              <a:off x="6611938" y="1957388"/>
              <a:ext cx="152400" cy="1524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6611938" y="1957388"/>
                  <a:ext cx="5334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000" dirty="0">
                    <a:solidFill>
                      <a:srgbClr val="A50021"/>
                    </a:solidFill>
                  </a:endParaRPr>
                </a:p>
              </p:txBody>
            </p:sp>
          </mc:Choice>
          <mc:Fallback xmlns="">
            <p:sp>
              <p:nvSpPr>
                <p:cNvPr id="25645" name="Text 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11938" y="1957388"/>
                  <a:ext cx="533400" cy="3968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23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Freeform 50"/>
          <p:cNvSpPr>
            <a:spLocks/>
          </p:cNvSpPr>
          <p:nvPr/>
        </p:nvSpPr>
        <p:spPr bwMode="auto">
          <a:xfrm>
            <a:off x="6981825" y="925513"/>
            <a:ext cx="238125" cy="1790700"/>
          </a:xfrm>
          <a:custGeom>
            <a:avLst/>
            <a:gdLst>
              <a:gd name="T0" fmla="*/ 2147483647 w 150"/>
              <a:gd name="T1" fmla="*/ 0 h 1128"/>
              <a:gd name="T2" fmla="*/ 0 w 150"/>
              <a:gd name="T3" fmla="*/ 2147483647 h 1128"/>
              <a:gd name="T4" fmla="*/ 2147483647 w 150"/>
              <a:gd name="T5" fmla="*/ 2147483647 h 1128"/>
              <a:gd name="T6" fmla="*/ 2147483647 w 150"/>
              <a:gd name="T7" fmla="*/ 2147483647 h 1128"/>
              <a:gd name="T8" fmla="*/ 2147483647 w 150"/>
              <a:gd name="T9" fmla="*/ 2147483647 h 1128"/>
              <a:gd name="T10" fmla="*/ 2147483647 w 150"/>
              <a:gd name="T11" fmla="*/ 2147483647 h 1128"/>
              <a:gd name="T12" fmla="*/ 2147483647 w 150"/>
              <a:gd name="T13" fmla="*/ 2147483647 h 1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0" h="1128">
                <a:moveTo>
                  <a:pt x="6" y="0"/>
                </a:moveTo>
                <a:cubicBezTo>
                  <a:pt x="4" y="130"/>
                  <a:pt x="0" y="260"/>
                  <a:pt x="0" y="390"/>
                </a:cubicBezTo>
                <a:cubicBezTo>
                  <a:pt x="0" y="462"/>
                  <a:pt x="1" y="534"/>
                  <a:pt x="6" y="606"/>
                </a:cubicBezTo>
                <a:cubicBezTo>
                  <a:pt x="8" y="631"/>
                  <a:pt x="42" y="672"/>
                  <a:pt x="42" y="672"/>
                </a:cubicBezTo>
                <a:cubicBezTo>
                  <a:pt x="48" y="705"/>
                  <a:pt x="58" y="736"/>
                  <a:pt x="66" y="768"/>
                </a:cubicBezTo>
                <a:cubicBezTo>
                  <a:pt x="67" y="796"/>
                  <a:pt x="62" y="906"/>
                  <a:pt x="90" y="948"/>
                </a:cubicBezTo>
                <a:cubicBezTo>
                  <a:pt x="127" y="1004"/>
                  <a:pt x="150" y="1060"/>
                  <a:pt x="150" y="11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51"/>
          <p:cNvSpPr>
            <a:spLocks/>
          </p:cNvSpPr>
          <p:nvPr/>
        </p:nvSpPr>
        <p:spPr bwMode="auto">
          <a:xfrm>
            <a:off x="7000875" y="714375"/>
            <a:ext cx="1038225" cy="1154113"/>
          </a:xfrm>
          <a:custGeom>
            <a:avLst/>
            <a:gdLst>
              <a:gd name="T0" fmla="*/ 0 w 654"/>
              <a:gd name="T1" fmla="*/ 2147483647 h 672"/>
              <a:gd name="T2" fmla="*/ 2147483647 w 654"/>
              <a:gd name="T3" fmla="*/ 2147483647 h 672"/>
              <a:gd name="T4" fmla="*/ 2147483647 w 654"/>
              <a:gd name="T5" fmla="*/ 2147483647 h 672"/>
              <a:gd name="T6" fmla="*/ 2147483647 w 654"/>
              <a:gd name="T7" fmla="*/ 2147483647 h 672"/>
              <a:gd name="T8" fmla="*/ 2147483647 w 654"/>
              <a:gd name="T9" fmla="*/ 2147483647 h 672"/>
              <a:gd name="T10" fmla="*/ 2147483647 w 654"/>
              <a:gd name="T11" fmla="*/ 2147483647 h 672"/>
              <a:gd name="T12" fmla="*/ 2147483647 w 654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54" h="672">
                <a:moveTo>
                  <a:pt x="0" y="672"/>
                </a:moveTo>
                <a:cubicBezTo>
                  <a:pt x="49" y="664"/>
                  <a:pt x="48" y="645"/>
                  <a:pt x="90" y="630"/>
                </a:cubicBezTo>
                <a:cubicBezTo>
                  <a:pt x="133" y="614"/>
                  <a:pt x="179" y="606"/>
                  <a:pt x="222" y="588"/>
                </a:cubicBezTo>
                <a:cubicBezTo>
                  <a:pt x="303" y="554"/>
                  <a:pt x="379" y="508"/>
                  <a:pt x="462" y="480"/>
                </a:cubicBezTo>
                <a:cubicBezTo>
                  <a:pt x="520" y="422"/>
                  <a:pt x="590" y="357"/>
                  <a:pt x="624" y="282"/>
                </a:cubicBezTo>
                <a:cubicBezTo>
                  <a:pt x="634" y="261"/>
                  <a:pt x="639" y="238"/>
                  <a:pt x="648" y="216"/>
                </a:cubicBezTo>
                <a:cubicBezTo>
                  <a:pt x="650" y="144"/>
                  <a:pt x="654" y="0"/>
                  <a:pt x="65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52"/>
          <p:cNvSpPr>
            <a:spLocks/>
          </p:cNvSpPr>
          <p:nvPr/>
        </p:nvSpPr>
        <p:spPr bwMode="auto">
          <a:xfrm>
            <a:off x="7724775" y="1544638"/>
            <a:ext cx="393700" cy="1152525"/>
          </a:xfrm>
          <a:custGeom>
            <a:avLst/>
            <a:gdLst>
              <a:gd name="T0" fmla="*/ 0 w 248"/>
              <a:gd name="T1" fmla="*/ 0 h 726"/>
              <a:gd name="T2" fmla="*/ 2147483647 w 248"/>
              <a:gd name="T3" fmla="*/ 2147483647 h 726"/>
              <a:gd name="T4" fmla="*/ 2147483647 w 248"/>
              <a:gd name="T5" fmla="*/ 2147483647 h 726"/>
              <a:gd name="T6" fmla="*/ 2147483647 w 248"/>
              <a:gd name="T7" fmla="*/ 2147483647 h 726"/>
              <a:gd name="T8" fmla="*/ 2147483647 w 248"/>
              <a:gd name="T9" fmla="*/ 2147483647 h 7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8" h="726">
                <a:moveTo>
                  <a:pt x="0" y="0"/>
                </a:moveTo>
                <a:cubicBezTo>
                  <a:pt x="87" y="60"/>
                  <a:pt x="129" y="90"/>
                  <a:pt x="180" y="180"/>
                </a:cubicBezTo>
                <a:cubicBezTo>
                  <a:pt x="197" y="209"/>
                  <a:pt x="204" y="239"/>
                  <a:pt x="216" y="270"/>
                </a:cubicBezTo>
                <a:cubicBezTo>
                  <a:pt x="221" y="282"/>
                  <a:pt x="228" y="306"/>
                  <a:pt x="228" y="306"/>
                </a:cubicBezTo>
                <a:cubicBezTo>
                  <a:pt x="248" y="445"/>
                  <a:pt x="246" y="585"/>
                  <a:pt x="246" y="7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53"/>
          <p:cNvSpPr>
            <a:spLocks/>
          </p:cNvSpPr>
          <p:nvPr/>
        </p:nvSpPr>
        <p:spPr bwMode="auto">
          <a:xfrm>
            <a:off x="8020050" y="1277938"/>
            <a:ext cx="962025" cy="552450"/>
          </a:xfrm>
          <a:custGeom>
            <a:avLst/>
            <a:gdLst>
              <a:gd name="T0" fmla="*/ 0 w 606"/>
              <a:gd name="T1" fmla="*/ 2147483647 h 348"/>
              <a:gd name="T2" fmla="*/ 2147483647 w 606"/>
              <a:gd name="T3" fmla="*/ 2147483647 h 348"/>
              <a:gd name="T4" fmla="*/ 2147483647 w 606"/>
              <a:gd name="T5" fmla="*/ 2147483647 h 348"/>
              <a:gd name="T6" fmla="*/ 2147483647 w 606"/>
              <a:gd name="T7" fmla="*/ 2147483647 h 348"/>
              <a:gd name="T8" fmla="*/ 2147483647 w 606"/>
              <a:gd name="T9" fmla="*/ 2147483647 h 348"/>
              <a:gd name="T10" fmla="*/ 2147483647 w 606"/>
              <a:gd name="T11" fmla="*/ 2147483647 h 348"/>
              <a:gd name="T12" fmla="*/ 2147483647 w 606"/>
              <a:gd name="T13" fmla="*/ 2147483647 h 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6" h="348">
                <a:moveTo>
                  <a:pt x="0" y="348"/>
                </a:moveTo>
                <a:lnTo>
                  <a:pt x="60" y="318"/>
                </a:lnTo>
                <a:cubicBezTo>
                  <a:pt x="60" y="318"/>
                  <a:pt x="60" y="318"/>
                  <a:pt x="60" y="318"/>
                </a:cubicBezTo>
                <a:cubicBezTo>
                  <a:pt x="129" y="295"/>
                  <a:pt x="201" y="225"/>
                  <a:pt x="252" y="174"/>
                </a:cubicBezTo>
                <a:cubicBezTo>
                  <a:pt x="255" y="164"/>
                  <a:pt x="294" y="90"/>
                  <a:pt x="306" y="78"/>
                </a:cubicBezTo>
                <a:cubicBezTo>
                  <a:pt x="310" y="74"/>
                  <a:pt x="318" y="74"/>
                  <a:pt x="324" y="72"/>
                </a:cubicBezTo>
                <a:cubicBezTo>
                  <a:pt x="396" y="0"/>
                  <a:pt x="515" y="6"/>
                  <a:pt x="606" y="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54"/>
          <p:cNvSpPr>
            <a:spLocks/>
          </p:cNvSpPr>
          <p:nvPr/>
        </p:nvSpPr>
        <p:spPr bwMode="auto">
          <a:xfrm>
            <a:off x="6000750" y="1325563"/>
            <a:ext cx="3000375" cy="619125"/>
          </a:xfrm>
          <a:custGeom>
            <a:avLst/>
            <a:gdLst>
              <a:gd name="T0" fmla="*/ 0 w 1890"/>
              <a:gd name="T1" fmla="*/ 2147483647 h 390"/>
              <a:gd name="T2" fmla="*/ 2147483647 w 1890"/>
              <a:gd name="T3" fmla="*/ 2147483647 h 390"/>
              <a:gd name="T4" fmla="*/ 2147483647 w 1890"/>
              <a:gd name="T5" fmla="*/ 2147483647 h 390"/>
              <a:gd name="T6" fmla="*/ 2147483647 w 1890"/>
              <a:gd name="T7" fmla="*/ 2147483647 h 390"/>
              <a:gd name="T8" fmla="*/ 2147483647 w 1890"/>
              <a:gd name="T9" fmla="*/ 2147483647 h 390"/>
              <a:gd name="T10" fmla="*/ 2147483647 w 1890"/>
              <a:gd name="T11" fmla="*/ 2147483647 h 390"/>
              <a:gd name="T12" fmla="*/ 2147483647 w 1890"/>
              <a:gd name="T13" fmla="*/ 2147483647 h 390"/>
              <a:gd name="T14" fmla="*/ 2147483647 w 1890"/>
              <a:gd name="T15" fmla="*/ 2147483647 h 390"/>
              <a:gd name="T16" fmla="*/ 2147483647 w 1890"/>
              <a:gd name="T17" fmla="*/ 2147483647 h 390"/>
              <a:gd name="T18" fmla="*/ 2147483647 w 1890"/>
              <a:gd name="T19" fmla="*/ 2147483647 h 390"/>
              <a:gd name="T20" fmla="*/ 2147483647 w 1890"/>
              <a:gd name="T21" fmla="*/ 0 h 3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90" h="390">
                <a:moveTo>
                  <a:pt x="0" y="390"/>
                </a:moveTo>
                <a:cubicBezTo>
                  <a:pt x="45" y="357"/>
                  <a:pt x="1" y="384"/>
                  <a:pt x="54" y="366"/>
                </a:cubicBezTo>
                <a:cubicBezTo>
                  <a:pt x="87" y="355"/>
                  <a:pt x="116" y="334"/>
                  <a:pt x="150" y="324"/>
                </a:cubicBezTo>
                <a:cubicBezTo>
                  <a:pt x="201" y="309"/>
                  <a:pt x="259" y="305"/>
                  <a:pt x="312" y="300"/>
                </a:cubicBezTo>
                <a:cubicBezTo>
                  <a:pt x="484" y="243"/>
                  <a:pt x="579" y="256"/>
                  <a:pt x="792" y="252"/>
                </a:cubicBezTo>
                <a:cubicBezTo>
                  <a:pt x="859" y="230"/>
                  <a:pt x="922" y="209"/>
                  <a:pt x="990" y="192"/>
                </a:cubicBezTo>
                <a:cubicBezTo>
                  <a:pt x="1035" y="162"/>
                  <a:pt x="1094" y="160"/>
                  <a:pt x="1146" y="156"/>
                </a:cubicBezTo>
                <a:cubicBezTo>
                  <a:pt x="1194" y="140"/>
                  <a:pt x="1240" y="124"/>
                  <a:pt x="1290" y="114"/>
                </a:cubicBezTo>
                <a:cubicBezTo>
                  <a:pt x="1326" y="96"/>
                  <a:pt x="1359" y="92"/>
                  <a:pt x="1398" y="84"/>
                </a:cubicBezTo>
                <a:cubicBezTo>
                  <a:pt x="1481" y="67"/>
                  <a:pt x="1552" y="48"/>
                  <a:pt x="1638" y="42"/>
                </a:cubicBezTo>
                <a:cubicBezTo>
                  <a:pt x="1722" y="14"/>
                  <a:pt x="1802" y="0"/>
                  <a:pt x="189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55"/>
          <p:cNvSpPr>
            <a:spLocks/>
          </p:cNvSpPr>
          <p:nvPr/>
        </p:nvSpPr>
        <p:spPr bwMode="auto">
          <a:xfrm>
            <a:off x="6724650" y="858838"/>
            <a:ext cx="504825" cy="1733550"/>
          </a:xfrm>
          <a:custGeom>
            <a:avLst/>
            <a:gdLst>
              <a:gd name="T0" fmla="*/ 2147483647 w 318"/>
              <a:gd name="T1" fmla="*/ 0 h 1092"/>
              <a:gd name="T2" fmla="*/ 2147483647 w 318"/>
              <a:gd name="T3" fmla="*/ 2147483647 h 1092"/>
              <a:gd name="T4" fmla="*/ 2147483647 w 318"/>
              <a:gd name="T5" fmla="*/ 2147483647 h 1092"/>
              <a:gd name="T6" fmla="*/ 2147483647 w 318"/>
              <a:gd name="T7" fmla="*/ 2147483647 h 1092"/>
              <a:gd name="T8" fmla="*/ 2147483647 w 318"/>
              <a:gd name="T9" fmla="*/ 2147483647 h 1092"/>
              <a:gd name="T10" fmla="*/ 2147483647 w 318"/>
              <a:gd name="T11" fmla="*/ 2147483647 h 1092"/>
              <a:gd name="T12" fmla="*/ 2147483647 w 318"/>
              <a:gd name="T13" fmla="*/ 2147483647 h 1092"/>
              <a:gd name="T14" fmla="*/ 2147483647 w 318"/>
              <a:gd name="T15" fmla="*/ 2147483647 h 1092"/>
              <a:gd name="T16" fmla="*/ 2147483647 w 318"/>
              <a:gd name="T17" fmla="*/ 2147483647 h 1092"/>
              <a:gd name="T18" fmla="*/ 2147483647 w 318"/>
              <a:gd name="T19" fmla="*/ 2147483647 h 1092"/>
              <a:gd name="T20" fmla="*/ 2147483647 w 318"/>
              <a:gd name="T21" fmla="*/ 2147483647 h 1092"/>
              <a:gd name="T22" fmla="*/ 0 w 318"/>
              <a:gd name="T23" fmla="*/ 2147483647 h 1092"/>
              <a:gd name="T24" fmla="*/ 2147483647 w 318"/>
              <a:gd name="T25" fmla="*/ 2147483647 h 10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18" h="1092">
                <a:moveTo>
                  <a:pt x="318" y="0"/>
                </a:moveTo>
                <a:cubicBezTo>
                  <a:pt x="295" y="34"/>
                  <a:pt x="288" y="77"/>
                  <a:pt x="270" y="114"/>
                </a:cubicBezTo>
                <a:cubicBezTo>
                  <a:pt x="262" y="130"/>
                  <a:pt x="246" y="162"/>
                  <a:pt x="246" y="162"/>
                </a:cubicBezTo>
                <a:cubicBezTo>
                  <a:pt x="234" y="221"/>
                  <a:pt x="213" y="275"/>
                  <a:pt x="204" y="336"/>
                </a:cubicBezTo>
                <a:cubicBezTo>
                  <a:pt x="202" y="412"/>
                  <a:pt x="203" y="488"/>
                  <a:pt x="198" y="564"/>
                </a:cubicBezTo>
                <a:cubicBezTo>
                  <a:pt x="197" y="584"/>
                  <a:pt x="183" y="596"/>
                  <a:pt x="174" y="612"/>
                </a:cubicBezTo>
                <a:cubicBezTo>
                  <a:pt x="154" y="648"/>
                  <a:pt x="150" y="684"/>
                  <a:pt x="120" y="714"/>
                </a:cubicBezTo>
                <a:cubicBezTo>
                  <a:pt x="109" y="756"/>
                  <a:pt x="85" y="795"/>
                  <a:pt x="66" y="834"/>
                </a:cubicBezTo>
                <a:cubicBezTo>
                  <a:pt x="61" y="844"/>
                  <a:pt x="57" y="866"/>
                  <a:pt x="54" y="876"/>
                </a:cubicBezTo>
                <a:cubicBezTo>
                  <a:pt x="50" y="888"/>
                  <a:pt x="49" y="901"/>
                  <a:pt x="42" y="912"/>
                </a:cubicBezTo>
                <a:cubicBezTo>
                  <a:pt x="38" y="918"/>
                  <a:pt x="33" y="923"/>
                  <a:pt x="30" y="930"/>
                </a:cubicBezTo>
                <a:cubicBezTo>
                  <a:pt x="15" y="964"/>
                  <a:pt x="12" y="1003"/>
                  <a:pt x="0" y="1038"/>
                </a:cubicBezTo>
                <a:cubicBezTo>
                  <a:pt x="10" y="1067"/>
                  <a:pt x="6" y="1050"/>
                  <a:pt x="6" y="10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56"/>
          <p:cNvSpPr>
            <a:spLocks/>
          </p:cNvSpPr>
          <p:nvPr/>
        </p:nvSpPr>
        <p:spPr bwMode="auto">
          <a:xfrm>
            <a:off x="7848600" y="725488"/>
            <a:ext cx="508000" cy="1895475"/>
          </a:xfrm>
          <a:custGeom>
            <a:avLst/>
            <a:gdLst>
              <a:gd name="T0" fmla="*/ 0 w 320"/>
              <a:gd name="T1" fmla="*/ 0 h 1194"/>
              <a:gd name="T2" fmla="*/ 2147483647 w 320"/>
              <a:gd name="T3" fmla="*/ 2147483647 h 1194"/>
              <a:gd name="T4" fmla="*/ 2147483647 w 320"/>
              <a:gd name="T5" fmla="*/ 2147483647 h 1194"/>
              <a:gd name="T6" fmla="*/ 2147483647 w 320"/>
              <a:gd name="T7" fmla="*/ 2147483647 h 1194"/>
              <a:gd name="T8" fmla="*/ 2147483647 w 320"/>
              <a:gd name="T9" fmla="*/ 2147483647 h 1194"/>
              <a:gd name="T10" fmla="*/ 2147483647 w 320"/>
              <a:gd name="T11" fmla="*/ 2147483647 h 1194"/>
              <a:gd name="T12" fmla="*/ 2147483647 w 320"/>
              <a:gd name="T13" fmla="*/ 2147483647 h 1194"/>
              <a:gd name="T14" fmla="*/ 2147483647 w 320"/>
              <a:gd name="T15" fmla="*/ 2147483647 h 11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20" h="1194">
                <a:moveTo>
                  <a:pt x="0" y="0"/>
                </a:moveTo>
                <a:cubicBezTo>
                  <a:pt x="26" y="185"/>
                  <a:pt x="144" y="347"/>
                  <a:pt x="216" y="516"/>
                </a:cubicBezTo>
                <a:cubicBezTo>
                  <a:pt x="220" y="538"/>
                  <a:pt x="221" y="561"/>
                  <a:pt x="228" y="582"/>
                </a:cubicBezTo>
                <a:cubicBezTo>
                  <a:pt x="236" y="607"/>
                  <a:pt x="252" y="631"/>
                  <a:pt x="264" y="654"/>
                </a:cubicBezTo>
                <a:cubicBezTo>
                  <a:pt x="273" y="672"/>
                  <a:pt x="276" y="695"/>
                  <a:pt x="282" y="714"/>
                </a:cubicBezTo>
                <a:cubicBezTo>
                  <a:pt x="284" y="830"/>
                  <a:pt x="282" y="946"/>
                  <a:pt x="288" y="1062"/>
                </a:cubicBezTo>
                <a:cubicBezTo>
                  <a:pt x="289" y="1075"/>
                  <a:pt x="303" y="1085"/>
                  <a:pt x="306" y="1098"/>
                </a:cubicBezTo>
                <a:cubicBezTo>
                  <a:pt x="320" y="1160"/>
                  <a:pt x="318" y="1143"/>
                  <a:pt x="318" y="119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71"/>
          <p:cNvSpPr>
            <a:spLocks noChangeShapeType="1"/>
          </p:cNvSpPr>
          <p:nvPr/>
        </p:nvSpPr>
        <p:spPr bwMode="auto">
          <a:xfrm flipV="1">
            <a:off x="5947535" y="4686300"/>
            <a:ext cx="0" cy="1857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72"/>
          <p:cNvSpPr>
            <a:spLocks noChangeShapeType="1"/>
          </p:cNvSpPr>
          <p:nvPr/>
        </p:nvSpPr>
        <p:spPr bwMode="auto">
          <a:xfrm>
            <a:off x="5947535" y="6534150"/>
            <a:ext cx="2695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73"/>
              <p:cNvSpPr txBox="1">
                <a:spLocks noChangeArrowheads="1"/>
              </p:cNvSpPr>
              <p:nvPr/>
            </p:nvSpPr>
            <p:spPr bwMode="auto">
              <a:xfrm>
                <a:off x="8028450" y="6040540"/>
                <a:ext cx="1124219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28450" y="6040540"/>
                <a:ext cx="1124219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74"/>
              <p:cNvSpPr txBox="1">
                <a:spLocks noChangeArrowheads="1"/>
              </p:cNvSpPr>
              <p:nvPr/>
            </p:nvSpPr>
            <p:spPr bwMode="auto">
              <a:xfrm>
                <a:off x="5915785" y="4737100"/>
                <a:ext cx="20299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Pr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/>
                        </a:rPr>
                        <m:t>⁡[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5785" y="4737100"/>
                <a:ext cx="2029915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8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Freeform 75"/>
          <p:cNvSpPr>
            <a:spLocks/>
          </p:cNvSpPr>
          <p:nvPr/>
        </p:nvSpPr>
        <p:spPr bwMode="auto">
          <a:xfrm>
            <a:off x="5938010" y="5400675"/>
            <a:ext cx="2257425" cy="1057275"/>
          </a:xfrm>
          <a:custGeom>
            <a:avLst/>
            <a:gdLst>
              <a:gd name="T0" fmla="*/ 0 w 1422"/>
              <a:gd name="T1" fmla="*/ 0 h 666"/>
              <a:gd name="T2" fmla="*/ 2147483647 w 1422"/>
              <a:gd name="T3" fmla="*/ 2147483647 h 666"/>
              <a:gd name="T4" fmla="*/ 2147483647 w 1422"/>
              <a:gd name="T5" fmla="*/ 2147483647 h 666"/>
              <a:gd name="T6" fmla="*/ 2147483647 w 1422"/>
              <a:gd name="T7" fmla="*/ 2147483647 h 666"/>
              <a:gd name="T8" fmla="*/ 2147483647 w 1422"/>
              <a:gd name="T9" fmla="*/ 2147483647 h 666"/>
              <a:gd name="T10" fmla="*/ 2147483647 w 1422"/>
              <a:gd name="T11" fmla="*/ 2147483647 h 666"/>
              <a:gd name="T12" fmla="*/ 2147483647 w 1422"/>
              <a:gd name="T13" fmla="*/ 2147483647 h 666"/>
              <a:gd name="T14" fmla="*/ 2147483647 w 1422"/>
              <a:gd name="T15" fmla="*/ 2147483647 h 666"/>
              <a:gd name="T16" fmla="*/ 2147483647 w 1422"/>
              <a:gd name="T17" fmla="*/ 2147483647 h 666"/>
              <a:gd name="T18" fmla="*/ 2147483647 w 1422"/>
              <a:gd name="T19" fmla="*/ 2147483647 h 666"/>
              <a:gd name="T20" fmla="*/ 2147483647 w 1422"/>
              <a:gd name="T21" fmla="*/ 2147483647 h 6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22" h="666">
                <a:moveTo>
                  <a:pt x="0" y="0"/>
                </a:moveTo>
                <a:cubicBezTo>
                  <a:pt x="93" y="19"/>
                  <a:pt x="187" y="38"/>
                  <a:pt x="240" y="60"/>
                </a:cubicBezTo>
                <a:cubicBezTo>
                  <a:pt x="293" y="82"/>
                  <a:pt x="284" y="102"/>
                  <a:pt x="318" y="132"/>
                </a:cubicBezTo>
                <a:cubicBezTo>
                  <a:pt x="352" y="162"/>
                  <a:pt x="405" y="202"/>
                  <a:pt x="444" y="240"/>
                </a:cubicBezTo>
                <a:cubicBezTo>
                  <a:pt x="483" y="278"/>
                  <a:pt x="517" y="324"/>
                  <a:pt x="552" y="360"/>
                </a:cubicBezTo>
                <a:cubicBezTo>
                  <a:pt x="587" y="396"/>
                  <a:pt x="621" y="433"/>
                  <a:pt x="654" y="456"/>
                </a:cubicBezTo>
                <a:cubicBezTo>
                  <a:pt x="687" y="479"/>
                  <a:pt x="704" y="480"/>
                  <a:pt x="750" y="498"/>
                </a:cubicBezTo>
                <a:cubicBezTo>
                  <a:pt x="796" y="516"/>
                  <a:pt x="878" y="543"/>
                  <a:pt x="930" y="564"/>
                </a:cubicBezTo>
                <a:cubicBezTo>
                  <a:pt x="982" y="585"/>
                  <a:pt x="996" y="609"/>
                  <a:pt x="1062" y="624"/>
                </a:cubicBezTo>
                <a:cubicBezTo>
                  <a:pt x="1128" y="639"/>
                  <a:pt x="1266" y="647"/>
                  <a:pt x="1326" y="654"/>
                </a:cubicBezTo>
                <a:cubicBezTo>
                  <a:pt x="1386" y="661"/>
                  <a:pt x="1404" y="663"/>
                  <a:pt x="1422" y="666"/>
                </a:cubicBezTo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76"/>
          <p:cNvSpPr>
            <a:spLocks noChangeShapeType="1"/>
          </p:cNvSpPr>
          <p:nvPr/>
        </p:nvSpPr>
        <p:spPr bwMode="auto">
          <a:xfrm flipV="1">
            <a:off x="7319135" y="6257925"/>
            <a:ext cx="0" cy="2667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77"/>
          <p:cNvSpPr>
            <a:spLocks noChangeShapeType="1"/>
          </p:cNvSpPr>
          <p:nvPr/>
        </p:nvSpPr>
        <p:spPr bwMode="auto">
          <a:xfrm flipH="1">
            <a:off x="5942772" y="6257925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80"/>
              <p:cNvSpPr txBox="1">
                <a:spLocks noChangeArrowheads="1"/>
              </p:cNvSpPr>
              <p:nvPr/>
            </p:nvSpPr>
            <p:spPr bwMode="auto">
              <a:xfrm>
                <a:off x="6338060" y="6488113"/>
                <a:ext cx="38266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20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63" name="Text 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8060" y="6488113"/>
                <a:ext cx="382669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81"/>
              <p:cNvSpPr txBox="1">
                <a:spLocks noChangeArrowheads="1"/>
              </p:cNvSpPr>
              <p:nvPr/>
            </p:nvSpPr>
            <p:spPr bwMode="auto">
              <a:xfrm>
                <a:off x="7169910" y="6488113"/>
                <a:ext cx="50129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𝑐𝑟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64" name="Text 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9910" y="6488113"/>
                <a:ext cx="501291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Box 84"/>
          <p:cNvSpPr txBox="1">
            <a:spLocks noChangeArrowheads="1"/>
          </p:cNvSpPr>
          <p:nvPr/>
        </p:nvSpPr>
        <p:spPr bwMode="auto">
          <a:xfrm>
            <a:off x="5674485" y="5180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1</a:t>
            </a:r>
          </a:p>
        </p:txBody>
      </p:sp>
      <p:sp>
        <p:nvSpPr>
          <p:cNvPr id="66" name="Freeform 85"/>
          <p:cNvSpPr>
            <a:spLocks/>
          </p:cNvSpPr>
          <p:nvPr/>
        </p:nvSpPr>
        <p:spPr bwMode="auto">
          <a:xfrm>
            <a:off x="6086475" y="1600200"/>
            <a:ext cx="1941513" cy="1138238"/>
          </a:xfrm>
          <a:custGeom>
            <a:avLst/>
            <a:gdLst>
              <a:gd name="T0" fmla="*/ 0 w 1280"/>
              <a:gd name="T1" fmla="*/ 0 h 746"/>
              <a:gd name="T2" fmla="*/ 2147483647 w 1280"/>
              <a:gd name="T3" fmla="*/ 2147483647 h 746"/>
              <a:gd name="T4" fmla="*/ 2147483647 w 1280"/>
              <a:gd name="T5" fmla="*/ 2147483647 h 746"/>
              <a:gd name="T6" fmla="*/ 2147483647 w 1280"/>
              <a:gd name="T7" fmla="*/ 2147483647 h 746"/>
              <a:gd name="T8" fmla="*/ 2147483647 w 1280"/>
              <a:gd name="T9" fmla="*/ 2147483647 h 746"/>
              <a:gd name="T10" fmla="*/ 2147483647 w 1280"/>
              <a:gd name="T11" fmla="*/ 2147483647 h 746"/>
              <a:gd name="T12" fmla="*/ 2147483647 w 1280"/>
              <a:gd name="T13" fmla="*/ 2147483647 h 746"/>
              <a:gd name="T14" fmla="*/ 2147483647 w 1280"/>
              <a:gd name="T15" fmla="*/ 2147483647 h 746"/>
              <a:gd name="T16" fmla="*/ 2147483647 w 1280"/>
              <a:gd name="T17" fmla="*/ 2147483647 h 746"/>
              <a:gd name="T18" fmla="*/ 2147483647 w 1280"/>
              <a:gd name="T19" fmla="*/ 2147483647 h 746"/>
              <a:gd name="T20" fmla="*/ 2147483647 w 1280"/>
              <a:gd name="T21" fmla="*/ 2147483647 h 746"/>
              <a:gd name="T22" fmla="*/ 2147483647 w 1280"/>
              <a:gd name="T23" fmla="*/ 2147483647 h 746"/>
              <a:gd name="T24" fmla="*/ 2147483647 w 1280"/>
              <a:gd name="T25" fmla="*/ 2147483647 h 746"/>
              <a:gd name="T26" fmla="*/ 2147483647 w 1280"/>
              <a:gd name="T27" fmla="*/ 2147483647 h 746"/>
              <a:gd name="T28" fmla="*/ 2147483647 w 1280"/>
              <a:gd name="T29" fmla="*/ 2147483647 h 7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80" h="746">
                <a:moveTo>
                  <a:pt x="0" y="0"/>
                </a:moveTo>
                <a:cubicBezTo>
                  <a:pt x="38" y="38"/>
                  <a:pt x="9" y="14"/>
                  <a:pt x="96" y="48"/>
                </a:cubicBezTo>
                <a:cubicBezTo>
                  <a:pt x="167" y="76"/>
                  <a:pt x="244" y="95"/>
                  <a:pt x="318" y="114"/>
                </a:cubicBezTo>
                <a:cubicBezTo>
                  <a:pt x="328" y="143"/>
                  <a:pt x="342" y="146"/>
                  <a:pt x="366" y="162"/>
                </a:cubicBezTo>
                <a:cubicBezTo>
                  <a:pt x="403" y="187"/>
                  <a:pt x="437" y="226"/>
                  <a:pt x="480" y="240"/>
                </a:cubicBezTo>
                <a:cubicBezTo>
                  <a:pt x="509" y="269"/>
                  <a:pt x="544" y="276"/>
                  <a:pt x="576" y="300"/>
                </a:cubicBezTo>
                <a:cubicBezTo>
                  <a:pt x="618" y="331"/>
                  <a:pt x="656" y="371"/>
                  <a:pt x="708" y="384"/>
                </a:cubicBezTo>
                <a:cubicBezTo>
                  <a:pt x="753" y="420"/>
                  <a:pt x="810" y="444"/>
                  <a:pt x="864" y="462"/>
                </a:cubicBezTo>
                <a:cubicBezTo>
                  <a:pt x="911" y="497"/>
                  <a:pt x="969" y="538"/>
                  <a:pt x="1026" y="552"/>
                </a:cubicBezTo>
                <a:cubicBezTo>
                  <a:pt x="1060" y="578"/>
                  <a:pt x="1078" y="585"/>
                  <a:pt x="1110" y="606"/>
                </a:cubicBezTo>
                <a:cubicBezTo>
                  <a:pt x="1123" y="625"/>
                  <a:pt x="1136" y="644"/>
                  <a:pt x="1158" y="654"/>
                </a:cubicBezTo>
                <a:cubicBezTo>
                  <a:pt x="1170" y="659"/>
                  <a:pt x="1194" y="666"/>
                  <a:pt x="1194" y="666"/>
                </a:cubicBezTo>
                <a:cubicBezTo>
                  <a:pt x="1227" y="715"/>
                  <a:pt x="1184" y="659"/>
                  <a:pt x="1224" y="690"/>
                </a:cubicBezTo>
                <a:cubicBezTo>
                  <a:pt x="1237" y="700"/>
                  <a:pt x="1248" y="714"/>
                  <a:pt x="1260" y="726"/>
                </a:cubicBezTo>
                <a:cubicBezTo>
                  <a:pt x="1280" y="746"/>
                  <a:pt x="1278" y="743"/>
                  <a:pt x="1278" y="7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86"/>
          <p:cNvSpPr>
            <a:spLocks/>
          </p:cNvSpPr>
          <p:nvPr/>
        </p:nvSpPr>
        <p:spPr bwMode="auto">
          <a:xfrm>
            <a:off x="7639050" y="838200"/>
            <a:ext cx="781050" cy="1609725"/>
          </a:xfrm>
          <a:custGeom>
            <a:avLst/>
            <a:gdLst>
              <a:gd name="T0" fmla="*/ 0 w 492"/>
              <a:gd name="T1" fmla="*/ 2147483647 h 1014"/>
              <a:gd name="T2" fmla="*/ 2147483647 w 492"/>
              <a:gd name="T3" fmla="*/ 2147483647 h 1014"/>
              <a:gd name="T4" fmla="*/ 2147483647 w 492"/>
              <a:gd name="T5" fmla="*/ 2147483647 h 1014"/>
              <a:gd name="T6" fmla="*/ 2147483647 w 492"/>
              <a:gd name="T7" fmla="*/ 2147483647 h 1014"/>
              <a:gd name="T8" fmla="*/ 2147483647 w 492"/>
              <a:gd name="T9" fmla="*/ 2147483647 h 1014"/>
              <a:gd name="T10" fmla="*/ 2147483647 w 492"/>
              <a:gd name="T11" fmla="*/ 2147483647 h 1014"/>
              <a:gd name="T12" fmla="*/ 2147483647 w 492"/>
              <a:gd name="T13" fmla="*/ 2147483647 h 1014"/>
              <a:gd name="T14" fmla="*/ 2147483647 w 492"/>
              <a:gd name="T15" fmla="*/ 2147483647 h 1014"/>
              <a:gd name="T16" fmla="*/ 2147483647 w 492"/>
              <a:gd name="T17" fmla="*/ 2147483647 h 1014"/>
              <a:gd name="T18" fmla="*/ 2147483647 w 492"/>
              <a:gd name="T19" fmla="*/ 0 h 10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2" h="1014">
                <a:moveTo>
                  <a:pt x="0" y="1014"/>
                </a:moveTo>
                <a:cubicBezTo>
                  <a:pt x="18" y="961"/>
                  <a:pt x="59" y="922"/>
                  <a:pt x="90" y="876"/>
                </a:cubicBezTo>
                <a:cubicBezTo>
                  <a:pt x="105" y="816"/>
                  <a:pt x="97" y="844"/>
                  <a:pt x="114" y="792"/>
                </a:cubicBezTo>
                <a:cubicBezTo>
                  <a:pt x="122" y="737"/>
                  <a:pt x="146" y="695"/>
                  <a:pt x="162" y="642"/>
                </a:cubicBezTo>
                <a:cubicBezTo>
                  <a:pt x="189" y="556"/>
                  <a:pt x="219" y="463"/>
                  <a:pt x="264" y="384"/>
                </a:cubicBezTo>
                <a:cubicBezTo>
                  <a:pt x="273" y="349"/>
                  <a:pt x="290" y="311"/>
                  <a:pt x="312" y="282"/>
                </a:cubicBezTo>
                <a:cubicBezTo>
                  <a:pt x="324" y="245"/>
                  <a:pt x="357" y="218"/>
                  <a:pt x="378" y="186"/>
                </a:cubicBezTo>
                <a:cubicBezTo>
                  <a:pt x="411" y="136"/>
                  <a:pt x="431" y="79"/>
                  <a:pt x="474" y="36"/>
                </a:cubicBezTo>
                <a:cubicBezTo>
                  <a:pt x="476" y="30"/>
                  <a:pt x="477" y="24"/>
                  <a:pt x="480" y="18"/>
                </a:cubicBezTo>
                <a:cubicBezTo>
                  <a:pt x="483" y="12"/>
                  <a:pt x="492" y="0"/>
                  <a:pt x="49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Freeform 87"/>
          <p:cNvSpPr>
            <a:spLocks/>
          </p:cNvSpPr>
          <p:nvPr/>
        </p:nvSpPr>
        <p:spPr bwMode="auto">
          <a:xfrm>
            <a:off x="6972300" y="1076325"/>
            <a:ext cx="1857375" cy="542925"/>
          </a:xfrm>
          <a:custGeom>
            <a:avLst/>
            <a:gdLst>
              <a:gd name="T0" fmla="*/ 0 w 1170"/>
              <a:gd name="T1" fmla="*/ 2147483647 h 342"/>
              <a:gd name="T2" fmla="*/ 2147483647 w 1170"/>
              <a:gd name="T3" fmla="*/ 2147483647 h 342"/>
              <a:gd name="T4" fmla="*/ 2147483647 w 1170"/>
              <a:gd name="T5" fmla="*/ 2147483647 h 342"/>
              <a:gd name="T6" fmla="*/ 2147483647 w 1170"/>
              <a:gd name="T7" fmla="*/ 2147483647 h 342"/>
              <a:gd name="T8" fmla="*/ 2147483647 w 1170"/>
              <a:gd name="T9" fmla="*/ 2147483647 h 342"/>
              <a:gd name="T10" fmla="*/ 2147483647 w 1170"/>
              <a:gd name="T11" fmla="*/ 2147483647 h 342"/>
              <a:gd name="T12" fmla="*/ 2147483647 w 1170"/>
              <a:gd name="T13" fmla="*/ 2147483647 h 342"/>
              <a:gd name="T14" fmla="*/ 2147483647 w 1170"/>
              <a:gd name="T15" fmla="*/ 2147483647 h 342"/>
              <a:gd name="T16" fmla="*/ 2147483647 w 1170"/>
              <a:gd name="T17" fmla="*/ 0 h 3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70" h="342">
                <a:moveTo>
                  <a:pt x="0" y="342"/>
                </a:moveTo>
                <a:cubicBezTo>
                  <a:pt x="67" y="325"/>
                  <a:pt x="133" y="310"/>
                  <a:pt x="198" y="288"/>
                </a:cubicBezTo>
                <a:cubicBezTo>
                  <a:pt x="224" y="279"/>
                  <a:pt x="253" y="278"/>
                  <a:pt x="276" y="264"/>
                </a:cubicBezTo>
                <a:cubicBezTo>
                  <a:pt x="386" y="198"/>
                  <a:pt x="529" y="163"/>
                  <a:pt x="654" y="138"/>
                </a:cubicBezTo>
                <a:cubicBezTo>
                  <a:pt x="691" y="113"/>
                  <a:pt x="658" y="131"/>
                  <a:pt x="732" y="120"/>
                </a:cubicBezTo>
                <a:cubicBezTo>
                  <a:pt x="776" y="113"/>
                  <a:pt x="821" y="94"/>
                  <a:pt x="864" y="84"/>
                </a:cubicBezTo>
                <a:cubicBezTo>
                  <a:pt x="918" y="72"/>
                  <a:pt x="973" y="64"/>
                  <a:pt x="1026" y="48"/>
                </a:cubicBezTo>
                <a:cubicBezTo>
                  <a:pt x="1057" y="39"/>
                  <a:pt x="1094" y="32"/>
                  <a:pt x="1122" y="18"/>
                </a:cubicBezTo>
                <a:cubicBezTo>
                  <a:pt x="1140" y="9"/>
                  <a:pt x="1149" y="0"/>
                  <a:pt x="117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 Box 88"/>
              <p:cNvSpPr txBox="1">
                <a:spLocks noChangeArrowheads="1"/>
              </p:cNvSpPr>
              <p:nvPr/>
            </p:nvSpPr>
            <p:spPr bwMode="auto">
              <a:xfrm>
                <a:off x="5585585" y="5518150"/>
                <a:ext cx="486030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000" i="1" baseline="-25000" dirty="0">
                          <a:solidFill>
                            <a:srgbClr val="008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baseline="-25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69" name="Text 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5585" y="5518150"/>
                <a:ext cx="486030" cy="392993"/>
              </a:xfrm>
              <a:prstGeom prst="rect">
                <a:avLst/>
              </a:prstGeom>
              <a:blipFill rotWithShape="0">
                <a:blip r:embed="rId10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Line 89"/>
          <p:cNvSpPr>
            <a:spLocks noChangeShapeType="1"/>
          </p:cNvSpPr>
          <p:nvPr/>
        </p:nvSpPr>
        <p:spPr bwMode="auto">
          <a:xfrm flipV="1">
            <a:off x="6501572" y="5641975"/>
            <a:ext cx="0" cy="8858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90"/>
          <p:cNvSpPr>
            <a:spLocks noChangeShapeType="1"/>
          </p:cNvSpPr>
          <p:nvPr/>
        </p:nvSpPr>
        <p:spPr bwMode="auto">
          <a:xfrm flipH="1">
            <a:off x="5953885" y="5646738"/>
            <a:ext cx="5476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91"/>
              <p:cNvSpPr txBox="1">
                <a:spLocks noChangeArrowheads="1"/>
              </p:cNvSpPr>
              <p:nvPr/>
            </p:nvSpPr>
            <p:spPr bwMode="auto">
              <a:xfrm>
                <a:off x="5569710" y="6030913"/>
                <a:ext cx="486030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000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9710" y="6030913"/>
                <a:ext cx="486030" cy="392993"/>
              </a:xfrm>
              <a:prstGeom prst="rect">
                <a:avLst/>
              </a:prstGeom>
              <a:blipFill rotWithShape="0">
                <a:blip r:embed="rId11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7072313" y="1973263"/>
            <a:ext cx="533400" cy="457200"/>
            <a:chOff x="6400800" y="1306513"/>
            <a:chExt cx="533400" cy="457200"/>
          </a:xfrm>
        </p:grpSpPr>
        <p:sp>
          <p:nvSpPr>
            <p:cNvPr id="74" name="Oval 4"/>
            <p:cNvSpPr>
              <a:spLocks noChangeArrowheads="1"/>
            </p:cNvSpPr>
            <p:nvPr/>
          </p:nvSpPr>
          <p:spPr bwMode="auto">
            <a:xfrm>
              <a:off x="6477000" y="1611313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000" dirty="0">
                    <a:solidFill>
                      <a:srgbClr val="A50021"/>
                    </a:solidFill>
                  </a:endParaRPr>
                </a:p>
              </p:txBody>
            </p:sp>
          </mc:Choice>
          <mc:Fallback xmlns="">
            <p:sp>
              <p:nvSpPr>
                <p:cNvPr id="25679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b="-1076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Group 75"/>
          <p:cNvGrpSpPr/>
          <p:nvPr/>
        </p:nvGrpSpPr>
        <p:grpSpPr>
          <a:xfrm>
            <a:off x="8534400" y="1457520"/>
            <a:ext cx="569390" cy="396875"/>
            <a:chOff x="8534400" y="1457520"/>
            <a:chExt cx="569390" cy="396875"/>
          </a:xfrm>
          <a:noFill/>
        </p:grpSpPr>
        <p:sp>
          <p:nvSpPr>
            <p:cNvPr id="77" name="Oval 5"/>
            <p:cNvSpPr>
              <a:spLocks noChangeArrowheads="1"/>
            </p:cNvSpPr>
            <p:nvPr/>
          </p:nvSpPr>
          <p:spPr bwMode="auto">
            <a:xfrm>
              <a:off x="8534400" y="153511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8570390" y="1457520"/>
                  <a:ext cx="533400" cy="39687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70390" y="1457520"/>
                  <a:ext cx="533400" cy="396875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b="-21538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9" name="Text Box 102"/>
          <p:cNvSpPr txBox="1">
            <a:spLocks noChangeArrowheads="1"/>
          </p:cNvSpPr>
          <p:nvPr/>
        </p:nvSpPr>
        <p:spPr bwMode="auto">
          <a:xfrm>
            <a:off x="304800" y="6096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0000CC"/>
                </a:solidFill>
              </a:rPr>
              <a:t>[Indyk-Motwani</a:t>
            </a:r>
            <a:r>
              <a:rPr lang="en-US" i="1" dirty="0">
                <a:solidFill>
                  <a:srgbClr val="0000CC"/>
                </a:solidFill>
                <a:cs typeface="Arial" charset="0"/>
              </a:rPr>
              <a:t>’</a:t>
            </a:r>
            <a:r>
              <a:rPr lang="en-US" dirty="0">
                <a:solidFill>
                  <a:srgbClr val="0000CC"/>
                </a:solidFill>
                <a:cs typeface="Arial" charset="0"/>
              </a:rPr>
              <a:t>98</a:t>
            </a:r>
            <a:r>
              <a:rPr lang="en-US" dirty="0">
                <a:solidFill>
                  <a:srgbClr val="0000CC"/>
                </a:solidFill>
              </a:rPr>
              <a:t>]</a:t>
            </a:r>
          </a:p>
        </p:txBody>
      </p:sp>
      <p:sp>
        <p:nvSpPr>
          <p:cNvPr id="80" name="Line 46"/>
          <p:cNvSpPr>
            <a:spLocks noChangeShapeType="1"/>
          </p:cNvSpPr>
          <p:nvPr/>
        </p:nvSpPr>
        <p:spPr bwMode="auto">
          <a:xfrm>
            <a:off x="3721134" y="2688617"/>
            <a:ext cx="838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95"/>
              <p:cNvSpPr txBox="1">
                <a:spLocks noChangeArrowheads="1"/>
              </p:cNvSpPr>
              <p:nvPr/>
            </p:nvSpPr>
            <p:spPr bwMode="auto">
              <a:xfrm>
                <a:off x="780382" y="5129249"/>
                <a:ext cx="1585306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l-GR" sz="3000" i="1" baseline="30000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𝜌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latin typeface="+mn-lt"/>
                    <a:sym typeface="Symbol" pitchFamily="18" charset="2"/>
                  </a:rPr>
                  <a:t>,</a:t>
                </a:r>
                <a:r>
                  <a:rPr lang="en-US" sz="2600" dirty="0">
                    <a:solidFill>
                      <a:schemeClr val="tx1"/>
                    </a:solidFill>
                    <a:latin typeface="+mn-lt"/>
                    <a:sym typeface="Symbol" pitchFamily="18" charset="2"/>
                  </a:rPr>
                  <a:t> </a:t>
                </a:r>
                <a:r>
                  <a:rPr lang="en-US" sz="2600" dirty="0" smtClean="0">
                    <a:latin typeface="+mn-lt"/>
                    <a:sym typeface="Symbol" pitchFamily="18" charset="2"/>
                  </a:rPr>
                  <a:t>where</a:t>
                </a:r>
                <a:endParaRPr lang="en-US" sz="2600" dirty="0">
                  <a:latin typeface="+mn-lt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1" name="Text 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0382" y="5129249"/>
                <a:ext cx="1585306" cy="553998"/>
              </a:xfrm>
              <a:prstGeom prst="rect">
                <a:avLst/>
              </a:prstGeom>
              <a:blipFill rotWithShape="0">
                <a:blip r:embed="rId31"/>
                <a:stretch>
                  <a:fillRect t="-13187" r="-5769" b="-340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 Box 88"/>
              <p:cNvSpPr txBox="1">
                <a:spLocks noChangeArrowheads="1"/>
              </p:cNvSpPr>
              <p:nvPr/>
            </p:nvSpPr>
            <p:spPr bwMode="auto">
              <a:xfrm>
                <a:off x="283277" y="2487137"/>
                <a:ext cx="859723" cy="44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300" i="1" baseline="-25000" dirty="0">
                          <a:solidFill>
                            <a:srgbClr val="008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300" i="1" dirty="0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3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82" name="Text 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277" y="2487137"/>
                <a:ext cx="859723" cy="446276"/>
              </a:xfrm>
              <a:prstGeom prst="rect">
                <a:avLst/>
              </a:prstGeom>
              <a:blipFill rotWithShape="0">
                <a:blip r:embed="rId32"/>
                <a:stretch>
                  <a:fillRect b="-41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 Box 91"/>
              <p:cNvSpPr txBox="1">
                <a:spLocks noChangeArrowheads="1"/>
              </p:cNvSpPr>
              <p:nvPr/>
            </p:nvSpPr>
            <p:spPr bwMode="auto">
              <a:xfrm>
                <a:off x="249288" y="3287524"/>
                <a:ext cx="859723" cy="44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300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3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288" y="3287524"/>
                <a:ext cx="859723" cy="446276"/>
              </a:xfrm>
              <a:prstGeom prst="rect">
                <a:avLst/>
              </a:prstGeom>
              <a:blipFill rotWithShape="0">
                <a:blip r:embed="rId33"/>
                <a:stretch>
                  <a:fillRect b="-40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2241372" y="4945096"/>
                <a:ext cx="2063385" cy="922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𝜌</m:t>
                      </m:r>
                      <m:r>
                        <a:rPr lang="en-US" sz="26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600" b="0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600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US" sz="2600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600" b="0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600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US" sz="2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en-US" sz="2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372" y="4945096"/>
                <a:ext cx="2063385" cy="922304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3593652" y="2465479"/>
            <a:ext cx="1983235" cy="4462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00" dirty="0"/>
              <a:t>“</a:t>
            </a:r>
            <a:r>
              <a:rPr lang="en-US" sz="2300" dirty="0">
                <a:solidFill>
                  <a:srgbClr val="FF0000"/>
                </a:solidFill>
              </a:rPr>
              <a:t>not-so-small</a:t>
            </a:r>
            <a:r>
              <a:rPr lang="en-US" sz="23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808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9" grpId="0" animBg="1"/>
      <p:bldP spid="49" grpId="1" animBg="1"/>
      <p:bldP spid="49" grpId="2" animBg="1"/>
      <p:bldP spid="49" grpId="3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7" grpId="0" animBg="1"/>
      <p:bldP spid="58" grpId="0" animBg="1"/>
      <p:bldP spid="59" grpId="0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 animBg="1"/>
      <p:bldP spid="67" grpId="0" animBg="1"/>
      <p:bldP spid="68" grpId="0" animBg="1"/>
      <p:bldP spid="68" grpId="1" animBg="1"/>
      <p:bldP spid="69" grpId="0"/>
      <p:bldP spid="70" grpId="0" animBg="1"/>
      <p:bldP spid="71" grpId="0" animBg="1"/>
      <p:bldP spid="72" grpId="0"/>
      <p:bldP spid="80" grpId="0" animBg="1"/>
      <p:bldP spid="82" grpId="0"/>
      <p:bldP spid="83" grpId="0"/>
      <p:bldP spid="84" grpId="0"/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 for Hamming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Hash function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usually a concatenation of “primitive” functions: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),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),…,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rgbClr val="406AA5"/>
                    </a:solidFill>
                  </a:rPr>
                  <a:t>Fact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rgbClr val="406AA5"/>
                    </a:solidFill>
                  </a:rPr>
                  <a:t>Example: </a:t>
                </a:r>
                <a:r>
                  <a:rPr lang="en-US" dirty="0">
                    <a:solidFill>
                      <a:schemeClr val="tx1"/>
                    </a:solidFill>
                  </a:rPr>
                  <a:t>Hamming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, i.e., 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bit for a random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chooses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bits at random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1 –</m:t>
                    </m:r>
                    <m:f>
                      <m:f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𝐻𝑎𝑚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num>
                      <m:den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i="1" dirty="0">
                  <a:solidFill>
                    <a:schemeClr val="tx1"/>
                  </a:solidFill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𝑐𝑟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i="1" dirty="0">
                  <a:solidFill>
                    <a:schemeClr val="tx1"/>
                  </a:solidFill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𝜌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func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2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Line 71"/>
          <p:cNvSpPr>
            <a:spLocks noChangeShapeType="1"/>
          </p:cNvSpPr>
          <p:nvPr/>
        </p:nvSpPr>
        <p:spPr bwMode="auto">
          <a:xfrm flipV="1">
            <a:off x="5947535" y="4686300"/>
            <a:ext cx="0" cy="1857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2"/>
          <p:cNvSpPr>
            <a:spLocks noChangeShapeType="1"/>
          </p:cNvSpPr>
          <p:nvPr/>
        </p:nvSpPr>
        <p:spPr bwMode="auto">
          <a:xfrm>
            <a:off x="5947535" y="6534150"/>
            <a:ext cx="2695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73"/>
              <p:cNvSpPr txBox="1">
                <a:spLocks noChangeArrowheads="1"/>
              </p:cNvSpPr>
              <p:nvPr/>
            </p:nvSpPr>
            <p:spPr bwMode="auto">
              <a:xfrm>
                <a:off x="8028450" y="6040540"/>
                <a:ext cx="1124219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28450" y="6040540"/>
                <a:ext cx="1124219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74"/>
              <p:cNvSpPr txBox="1">
                <a:spLocks noChangeArrowheads="1"/>
              </p:cNvSpPr>
              <p:nvPr/>
            </p:nvSpPr>
            <p:spPr bwMode="auto">
              <a:xfrm>
                <a:off x="5915785" y="4737100"/>
                <a:ext cx="20299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Pr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/>
                        </a:rPr>
                        <m:t>⁡[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5785" y="4737100"/>
                <a:ext cx="2029915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8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76"/>
          <p:cNvSpPr>
            <a:spLocks noChangeShapeType="1"/>
          </p:cNvSpPr>
          <p:nvPr/>
        </p:nvSpPr>
        <p:spPr bwMode="auto">
          <a:xfrm flipV="1">
            <a:off x="7319135" y="6257925"/>
            <a:ext cx="0" cy="2667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77"/>
          <p:cNvSpPr>
            <a:spLocks noChangeShapeType="1"/>
          </p:cNvSpPr>
          <p:nvPr/>
        </p:nvSpPr>
        <p:spPr bwMode="auto">
          <a:xfrm flipH="1">
            <a:off x="5942772" y="6257925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5674485" y="50292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88"/>
              <p:cNvSpPr txBox="1">
                <a:spLocks noChangeArrowheads="1"/>
              </p:cNvSpPr>
              <p:nvPr/>
            </p:nvSpPr>
            <p:spPr bwMode="auto">
              <a:xfrm>
                <a:off x="5585585" y="5518150"/>
                <a:ext cx="486030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000" i="1" baseline="-25000" dirty="0">
                          <a:solidFill>
                            <a:srgbClr val="008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baseline="-25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" name="Text 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5585" y="5518150"/>
                <a:ext cx="486030" cy="392993"/>
              </a:xfrm>
              <a:prstGeom prst="rect">
                <a:avLst/>
              </a:prstGeom>
              <a:blipFill rotWithShape="0">
                <a:blip r:embed="rId5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ine 89"/>
          <p:cNvSpPr>
            <a:spLocks noChangeShapeType="1"/>
          </p:cNvSpPr>
          <p:nvPr/>
        </p:nvSpPr>
        <p:spPr bwMode="auto">
          <a:xfrm flipV="1">
            <a:off x="6501572" y="5641975"/>
            <a:ext cx="0" cy="8858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90"/>
          <p:cNvSpPr>
            <a:spLocks noChangeShapeType="1"/>
          </p:cNvSpPr>
          <p:nvPr/>
        </p:nvSpPr>
        <p:spPr bwMode="auto">
          <a:xfrm flipH="1">
            <a:off x="5953885" y="5646738"/>
            <a:ext cx="5476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91"/>
              <p:cNvSpPr txBox="1">
                <a:spLocks noChangeArrowheads="1"/>
              </p:cNvSpPr>
              <p:nvPr/>
            </p:nvSpPr>
            <p:spPr bwMode="auto">
              <a:xfrm>
                <a:off x="5569710" y="6030913"/>
                <a:ext cx="486030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000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9710" y="6030913"/>
                <a:ext cx="486030" cy="392993"/>
              </a:xfrm>
              <a:prstGeom prst="rect">
                <a:avLst/>
              </a:prstGeom>
              <a:blipFill rotWithShape="0">
                <a:blip r:embed="rId6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ine 89"/>
          <p:cNvSpPr>
            <a:spLocks noChangeShapeType="1"/>
          </p:cNvSpPr>
          <p:nvPr/>
        </p:nvSpPr>
        <p:spPr bwMode="auto">
          <a:xfrm flipH="1" flipV="1">
            <a:off x="5953884" y="5230709"/>
            <a:ext cx="1742314" cy="129391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80"/>
              <p:cNvSpPr txBox="1">
                <a:spLocks noChangeArrowheads="1"/>
              </p:cNvSpPr>
              <p:nvPr/>
            </p:nvSpPr>
            <p:spPr bwMode="auto">
              <a:xfrm>
                <a:off x="6338060" y="6488113"/>
                <a:ext cx="38266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20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0" name="Text 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8060" y="6488113"/>
                <a:ext cx="382669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81"/>
              <p:cNvSpPr txBox="1">
                <a:spLocks noChangeArrowheads="1"/>
              </p:cNvSpPr>
              <p:nvPr/>
            </p:nvSpPr>
            <p:spPr bwMode="auto">
              <a:xfrm>
                <a:off x="7169910" y="6488113"/>
                <a:ext cx="50129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𝑐𝑟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1" name="Text 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9910" y="6488113"/>
                <a:ext cx="501291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11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/>
      <p:bldP spid="17" grpId="0" animBg="1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Data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structure </a:t>
                </a:r>
                <a:r>
                  <a:rPr lang="en-US" dirty="0">
                    <a:solidFill>
                      <a:schemeClr val="tx1"/>
                    </a:solidFill>
                  </a:rPr>
                  <a:t>is just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𝜌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hash tables: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Each hash table uses a fresh random function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),…,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Hash all dataset points into the table</a:t>
                </a: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Query</a:t>
                </a:r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Check for collisions in each of the hash tables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until we encounter a point within distance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𝑐𝑟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Guarantees: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Space: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𝑛𝐿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plus space to store points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Query time: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(in expectation)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50% probability of success.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3129" b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8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Choice of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913" t="-19048" b="-6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399"/>
                <a:ext cx="8229600" cy="3421477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/>
                  <a:t> hash tables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),…,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err="1" smtClean="0"/>
                  <a:t>Pr</a:t>
                </a:r>
                <a:r>
                  <a:rPr lang="en-US" dirty="0" smtClean="0"/>
                  <a:t>[collision </a:t>
                </a:r>
                <a:r>
                  <a:rPr lang="en-US" dirty="0"/>
                  <a:t>of </a:t>
                </a:r>
                <a:r>
                  <a:rPr lang="en-US" i="1" dirty="0">
                    <a:solidFill>
                      <a:srgbClr val="FF0000"/>
                    </a:solidFill>
                  </a:rPr>
                  <a:t>far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pair]   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Pr[collision of </a:t>
                </a:r>
                <a:r>
                  <a:rPr lang="en-US" i="1" dirty="0">
                    <a:solidFill>
                      <a:srgbClr val="00B050"/>
                    </a:solidFill>
                  </a:rPr>
                  <a:t>close</a:t>
                </a:r>
                <a:r>
                  <a:rPr lang="en-US" i="1" dirty="0"/>
                  <a:t> </a:t>
                </a:r>
                <a:r>
                  <a:rPr lang="en-US" dirty="0"/>
                  <a:t>pair]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Success probability</a:t>
                </a:r>
                <a:r>
                  <a:rPr lang="en-US" dirty="0"/>
                  <a:t> </a:t>
                </a:r>
                <a:r>
                  <a:rPr lang="en-US" dirty="0" smtClean="0"/>
                  <a:t>for a hash table: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tables should suffice</a:t>
                </a:r>
              </a:p>
              <a:p>
                <a:r>
                  <a:rPr lang="en-US" dirty="0" smtClean="0"/>
                  <a:t>Runtime as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𝑡𝑖𝑚𝑒𝑇𝑜𝐻𝑎𝑠h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 smtClean="0"/>
                  <a:t>Hence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399"/>
                <a:ext cx="8229600" cy="3421477"/>
              </a:xfrm>
              <a:blipFill rotWithShape="0">
                <a:blip r:embed="rId3"/>
                <a:stretch>
                  <a:fillRect l="-815" t="-3387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8</a:t>
            </a:fld>
            <a:endParaRPr lang="en-US" alt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727655"/>
              </p:ext>
            </p:extLst>
          </p:nvPr>
        </p:nvGraphicFramePr>
        <p:xfrm>
          <a:off x="3274378" y="3581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49687" y="5939135"/>
                <a:ext cx="5632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687" y="5939135"/>
                <a:ext cx="56329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90328" y="4544325"/>
                <a:ext cx="5627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328" y="4544325"/>
                <a:ext cx="562782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89273" y="5355395"/>
                <a:ext cx="5699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273" y="5355395"/>
                <a:ext cx="569900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>
            <a:off x="2467873" y="5876274"/>
            <a:ext cx="3802095" cy="3079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467873" y="5105400"/>
            <a:ext cx="2035466" cy="15399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50469" y="4893730"/>
                <a:ext cx="610488" cy="465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469" y="4893730"/>
                <a:ext cx="610488" cy="465961"/>
              </a:xfrm>
              <a:prstGeom prst="rect">
                <a:avLst/>
              </a:prstGeom>
              <a:blipFill rotWithShape="0"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49414" y="5704800"/>
                <a:ext cx="610488" cy="466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414" y="5704800"/>
                <a:ext cx="610488" cy="466666"/>
              </a:xfrm>
              <a:prstGeom prst="rect">
                <a:avLst/>
              </a:prstGeom>
              <a:blipFill rotWithShape="0"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00733" y="5519369"/>
                <a:ext cx="8812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733" y="5519369"/>
                <a:ext cx="881267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500733" y="5834035"/>
                <a:ext cx="8812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733" y="5834035"/>
                <a:ext cx="881267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34503" y="5939135"/>
                <a:ext cx="4222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503" y="5939135"/>
                <a:ext cx="422231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48200" y="1143000"/>
                <a:ext cx="1190390" cy="769441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C00000"/>
                    </a:solidFill>
                    <a:latin typeface="+mn-lt"/>
                  </a:rPr>
                  <a:t>set</a:t>
                </a:r>
                <a:r>
                  <a:rPr lang="en-US" sz="22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200" dirty="0" err="1" smtClean="0">
                    <a:solidFill>
                      <a:srgbClr val="C00000"/>
                    </a:solidFill>
                    <a:latin typeface="+mn-lt"/>
                  </a:rPr>
                  <a:t>s.t.</a:t>
                </a:r>
                <a:endParaRPr lang="en-US" sz="2200" dirty="0" smtClean="0">
                  <a:solidFill>
                    <a:srgbClr val="C00000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=1/</m:t>
                      </m:r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143000"/>
                <a:ext cx="1190390" cy="769441"/>
              </a:xfrm>
              <a:prstGeom prst="rect">
                <a:avLst/>
              </a:prstGeom>
              <a:blipFill rotWithShape="0">
                <a:blip r:embed="rId13"/>
                <a:stretch>
                  <a:fillRect l="-6061" t="-4651" r="-5051" b="-7752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07897" y="1814386"/>
                <a:ext cx="2250103" cy="548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897" y="1814386"/>
                <a:ext cx="2250103" cy="54861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615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correctness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 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-near neighbor</a:t>
                </a:r>
              </a:p>
              <a:p>
                <a:pPr lvl="1"/>
                <a:r>
                  <a:rPr lang="en-US" dirty="0"/>
                  <a:t>If does not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exists, algorithm can output anything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Algorithm fails when: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near neighbor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not in the searched buckets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Probability of failure: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Probability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do not collide in a hash table: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≤1−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Probability they do not collide in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hash tables at most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≤1/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317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51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4388</TotalTime>
  <Words>523</Words>
  <Application>Microsoft Office PowerPoint</Application>
  <PresentationFormat>On-screen Show (4:3)</PresentationFormat>
  <Paragraphs>245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Calibri</vt:lpstr>
      <vt:lpstr>Cambria Math</vt:lpstr>
      <vt:lpstr>Courier New</vt:lpstr>
      <vt:lpstr>Symbol</vt:lpstr>
      <vt:lpstr>Trebuchet MS</vt:lpstr>
      <vt:lpstr>Wingdings</vt:lpstr>
      <vt:lpstr>Office Theme</vt:lpstr>
      <vt:lpstr>Lecture 11: Nearest Neighbor Search</vt:lpstr>
      <vt:lpstr>Plan</vt:lpstr>
      <vt:lpstr>Sketching</vt:lpstr>
      <vt:lpstr>NNS: approaches</vt:lpstr>
      <vt:lpstr>Locality Sensitive Hashing</vt:lpstr>
      <vt:lpstr>LSH for Hamming space</vt:lpstr>
      <vt:lpstr>Full Algorithm</vt:lpstr>
      <vt:lpstr>Choice of parameters k,L ?</vt:lpstr>
      <vt:lpstr>Analysis: correctness</vt:lpstr>
      <vt:lpstr>Analysis: Runtime</vt:lpstr>
      <vt:lpstr>LSH in practice</vt:lpstr>
      <vt:lpstr>LSH Algorithms</vt:lpstr>
      <vt:lpstr>LSH Zoo (ℓ_1)</vt:lpstr>
      <vt:lpstr>LSH for Euclidean distance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</dc:creator>
  <cp:lastModifiedBy>andoni@mit.edu</cp:lastModifiedBy>
  <cp:revision>168</cp:revision>
  <dcterms:created xsi:type="dcterms:W3CDTF">2010-07-22T19:31:42Z</dcterms:created>
  <dcterms:modified xsi:type="dcterms:W3CDTF">2015-10-13T18:40:10Z</dcterms:modified>
</cp:coreProperties>
</file>