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0" r:id="rId2"/>
    <p:sldId id="313" r:id="rId3"/>
    <p:sldId id="315" r:id="rId4"/>
    <p:sldId id="317" r:id="rId5"/>
    <p:sldId id="324" r:id="rId6"/>
    <p:sldId id="325" r:id="rId7"/>
    <p:sldId id="326" r:id="rId8"/>
    <p:sldId id="327" r:id="rId9"/>
    <p:sldId id="330" r:id="rId10"/>
    <p:sldId id="329" r:id="rId11"/>
    <p:sldId id="332" r:id="rId12"/>
    <p:sldId id="336" r:id="rId13"/>
    <p:sldId id="337" r:id="rId14"/>
    <p:sldId id="338" r:id="rId15"/>
    <p:sldId id="333" r:id="rId16"/>
    <p:sldId id="331" r:id="rId17"/>
    <p:sldId id="328" r:id="rId18"/>
    <p:sldId id="340" r:id="rId19"/>
    <p:sldId id="339" r:id="rId20"/>
    <p:sldId id="334" r:id="rId21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6AA5"/>
    <a:srgbClr val="163A6F"/>
    <a:srgbClr val="894B09"/>
    <a:srgbClr val="B0AFB1"/>
    <a:srgbClr val="192D4B"/>
    <a:srgbClr val="A1B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42" y="144"/>
      </p:cViewPr>
      <p:guideLst>
        <p:guide orient="horz" pos="2160"/>
        <p:guide pos="2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6C9D1C5-8829-4D0F-A873-0B0436F4B918}" type="datetime1">
              <a:rPr lang="en-US" altLang="en-US"/>
              <a:pPr/>
              <a:t>9/15/2015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F1D9AAE-B02A-43ED-962A-8683393E61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1237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15F818D-1F53-4138-9F8B-2F84C6F9EEE2}" type="datetime1">
              <a:rPr lang="en-US" altLang="en-US"/>
              <a:pPr/>
              <a:t>9/15/2015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86263"/>
            <a:ext cx="5546725" cy="4154487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A95909B-B1A0-4F4B-94E5-6BCC24C34F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418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Left to the title, a presenter can insert his/her own image pertinent to the presentation.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C9774C-D88E-4AC3-AFC4-975543D60DC4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81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98EC3D4-206F-4E18-B96D-07879A35A183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 descr="PPTCoverTITLEv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7"/>
          <a:stretch>
            <a:fillRect/>
          </a:stretch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649748" y="1447800"/>
            <a:ext cx="6477000" cy="860425"/>
          </a:xfrm>
        </p:spPr>
        <p:txBody>
          <a:bodyPr/>
          <a:lstStyle/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623870" y="2564922"/>
            <a:ext cx="5715000" cy="914400"/>
          </a:xfrm>
        </p:spPr>
        <p:txBody>
          <a:bodyPr>
            <a:normAutofit fontScale="92500" lnSpcReduction="20000"/>
          </a:bodyPr>
          <a:lstStyle>
            <a:lvl1pPr>
              <a:buNone/>
              <a:defRPr/>
            </a:lvl1pPr>
          </a:lstStyle>
          <a:p>
            <a:r>
              <a:rPr lang="en-US" dirty="0" smtClean="0"/>
              <a:t>By Name of Presenter</a:t>
            </a:r>
          </a:p>
          <a:p>
            <a:r>
              <a:rPr lang="en-US" dirty="0" smtClean="0"/>
              <a:t>Titles Can be Quite Long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447800"/>
            <a:ext cx="2438400" cy="1981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79335-BDC9-48D5-AA23-F008F43D35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48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51537-C962-4A2A-90B9-438ECD1481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92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629400" y="6324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1AB1FB4-A518-4287-9BB3-7B729E3FF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75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FBDDCE-4D8D-423C-A088-1F87228B47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5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2822D6-165D-44BD-B9A6-C993DF7F5A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49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6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" y="10668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57200" y="36576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724400" y="36576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38400" y="10668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724400" y="10668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2438400" y="36576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705600" y="36576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6705600" y="10668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47F1D4EB-181C-47C4-A9A8-54E50CFC0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35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5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57200" y="1066800"/>
            <a:ext cx="8229600" cy="25908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57200" y="3657600"/>
            <a:ext cx="39624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4724400" y="3657600"/>
            <a:ext cx="39624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40F76B1B-B310-4A08-BA21-43E44C9B5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46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6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914400" y="1600200"/>
            <a:ext cx="7315200" cy="37338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A48A1157-A475-465F-A207-A9FF5BB7D1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38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ptfoot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7763"/>
            <a:ext cx="6096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99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19088" y="0"/>
            <a:ext cx="836771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87F39E2-663C-47E3-9CFB-5F182624FF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13" Type="http://schemas.openxmlformats.org/officeDocument/2006/relationships/image" Target="../media/image53.png"/><Relationship Id="rId3" Type="http://schemas.openxmlformats.org/officeDocument/2006/relationships/image" Target="../media/image420.png"/><Relationship Id="rId7" Type="http://schemas.openxmlformats.org/officeDocument/2006/relationships/image" Target="../media/image460.png"/><Relationship Id="rId12" Type="http://schemas.openxmlformats.org/officeDocument/2006/relationships/image" Target="../media/image51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0.png"/><Relationship Id="rId11" Type="http://schemas.openxmlformats.org/officeDocument/2006/relationships/image" Target="../media/image500.png"/><Relationship Id="rId5" Type="http://schemas.openxmlformats.org/officeDocument/2006/relationships/image" Target="../media/image440.png"/><Relationship Id="rId10" Type="http://schemas.openxmlformats.org/officeDocument/2006/relationships/image" Target="../media/image490.png"/><Relationship Id="rId4" Type="http://schemas.openxmlformats.org/officeDocument/2006/relationships/image" Target="../media/image430.png"/><Relationship Id="rId9" Type="http://schemas.openxmlformats.org/officeDocument/2006/relationships/image" Target="../media/image48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sites.google.com/site/countminsketch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0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148415-6358-46F5-BC46-2AF05DA572E9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Title 2"/>
              <p:cNvSpPr>
                <a:spLocks noGrp="1"/>
              </p:cNvSpPr>
              <p:nvPr>
                <p:ph type="ctrTitle"/>
              </p:nvPr>
            </p:nvSpPr>
            <p:spPr>
              <a:xfrm>
                <a:off x="1524000" y="1828800"/>
                <a:ext cx="6934200" cy="860425"/>
              </a:xfrm>
            </p:spPr>
            <p:txBody>
              <a:bodyPr/>
              <a:lstStyle/>
              <a:p>
                <a:pPr eaLnBrk="1" hangingPunct="1"/>
                <a:r>
                  <a:rPr lang="en-US" altLang="en-US" dirty="0" smtClean="0">
                    <a:solidFill>
                      <a:schemeClr val="tx1"/>
                    </a:solidFill>
                  </a:rPr>
                  <a:t>Lecture 3:</a:t>
                </a:r>
                <a:br>
                  <a:rPr lang="en-US" altLang="en-US" dirty="0" smtClean="0">
                    <a:solidFill>
                      <a:schemeClr val="tx1"/>
                    </a:solidFill>
                  </a:rPr>
                </a:br>
                <a:r>
                  <a:rPr lang="en-US" altLang="en-US" dirty="0" smtClean="0">
                    <a:solidFill>
                      <a:schemeClr val="tx1"/>
                    </a:solidFill>
                  </a:rPr>
                  <a:t>Frequency Moments: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dirty="0" smtClean="0">
                    <a:solidFill>
                      <a:schemeClr val="tx1"/>
                    </a:solidFill>
                  </a:rPr>
                  <a:t>,</a:t>
                </a:r>
                <a:br>
                  <a:rPr lang="en-US" altLang="en-US" dirty="0" smtClean="0">
                    <a:solidFill>
                      <a:schemeClr val="tx1"/>
                    </a:solidFill>
                  </a:rPr>
                </a:br>
                <a:r>
                  <a:rPr lang="en-US" altLang="en-US" dirty="0" smtClean="0">
                    <a:solidFill>
                      <a:schemeClr val="tx1"/>
                    </a:solidFill>
                  </a:rPr>
                  <a:t>Heavy Hitters</a:t>
                </a:r>
                <a:endParaRPr lang="en-US" altLang="en-US" sz="3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36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0" y="1828800"/>
                <a:ext cx="6934200" cy="860425"/>
              </a:xfrm>
              <a:blipFill rotWithShape="0">
                <a:blip r:embed="rId3"/>
                <a:stretch>
                  <a:fillRect l="-3515" t="-14184" b="-178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876800" y="152400"/>
            <a:ext cx="4038600" cy="91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3600" dirty="0" smtClean="0"/>
              <a:t>COMS E6998-9</a:t>
            </a:r>
            <a:r>
              <a:rPr lang="en-US" altLang="en-US" sz="3600" dirty="0"/>
              <a:t> </a:t>
            </a:r>
            <a:r>
              <a:rPr lang="en-US" altLang="en-US" sz="3600" dirty="0" smtClean="0"/>
              <a:t>F15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2: Heavy Hitters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about max frequency?</a:t>
            </a:r>
          </a:p>
          <a:p>
            <a:endParaRPr lang="en-US" dirty="0" smtClean="0"/>
          </a:p>
          <a:p>
            <a:r>
              <a:rPr lang="en-US" dirty="0" smtClean="0"/>
              <a:t>Impossible to approximate in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/>
              <a:t>s</a:t>
            </a:r>
            <a:r>
              <a:rPr lang="en-US" dirty="0" err="1" smtClean="0"/>
              <a:t>ublinear</a:t>
            </a:r>
            <a:r>
              <a:rPr lang="en-US" dirty="0" smtClean="0"/>
              <a:t> space!</a:t>
            </a:r>
          </a:p>
          <a:p>
            <a:endParaRPr lang="en-US" dirty="0" smtClean="0"/>
          </a:p>
          <a:p>
            <a:r>
              <a:rPr lang="en-US" dirty="0" smtClean="0"/>
              <a:t>Will settle for an even more</a:t>
            </a:r>
          </a:p>
          <a:p>
            <a:pPr marL="0" indent="0">
              <a:buNone/>
            </a:pPr>
            <a:r>
              <a:rPr lang="en-US" dirty="0" smtClean="0"/>
              <a:t>  modest goal: </a:t>
            </a:r>
          </a:p>
          <a:p>
            <a:pPr lvl="1"/>
            <a:r>
              <a:rPr lang="en-US" dirty="0" smtClean="0"/>
              <a:t>can detect the max-frequency element if it is </a:t>
            </a:r>
            <a:r>
              <a:rPr lang="en-US" i="1" dirty="0" smtClean="0"/>
              <a:t>very heavy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1000"/>
                    </a14:imgEffect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838200"/>
            <a:ext cx="2286000" cy="60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1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05689341"/>
                  </p:ext>
                </p:extLst>
              </p:nvPr>
            </p:nvGraphicFramePr>
            <p:xfrm>
              <a:off x="6476998" y="1505236"/>
              <a:ext cx="2514602" cy="27432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7301"/>
                    <a:gridCol w="1257301"/>
                  </a:tblGrid>
                  <a:tr h="325041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olidFill>
                                <a:schemeClr val="bg1"/>
                              </a:solidFill>
                            </a:rPr>
                            <a:t>IP</a:t>
                          </a:r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olidFill>
                                <a:schemeClr val="bg1"/>
                              </a:solidFill>
                            </a:rPr>
                            <a:t>Frequency</a:t>
                          </a:r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34292" marB="34292"/>
                    </a:tc>
                  </a:tr>
                  <a:tr h="325041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3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25041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2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2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25041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3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25041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4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9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25041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5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25041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…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25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1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05689341"/>
                  </p:ext>
                </p:extLst>
              </p:nvPr>
            </p:nvGraphicFramePr>
            <p:xfrm>
              <a:off x="6476998" y="1505236"/>
              <a:ext cx="2514602" cy="27432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7301"/>
                    <a:gridCol w="1257301"/>
                  </a:tblGrid>
                  <a:tr h="342904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olidFill>
                                <a:schemeClr val="bg1"/>
                              </a:solidFill>
                            </a:rPr>
                            <a:t>IP</a:t>
                          </a:r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olidFill>
                                <a:schemeClr val="bg1"/>
                              </a:solidFill>
                            </a:rPr>
                            <a:t>Frequency</a:t>
                          </a:r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34292" marB="34292"/>
                    </a:tc>
                  </a:tr>
                  <a:tr h="342904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3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42904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2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2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42904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3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42904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4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9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42904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5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42904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…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429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2" marB="34292">
                        <a:blipFill rotWithShape="0">
                          <a:blip r:embed="rId4"/>
                          <a:stretch>
                            <a:fillRect l="-483" t="-716071" r="-101932" b="-32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7928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Hitters: Iteration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330949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Definition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smtClean="0"/>
                  <a:t>-heavy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 smtClean="0"/>
                  <a:t>Will find them in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(1/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Idea:</a:t>
                </a:r>
                <a:r>
                  <a:rPr lang="en-US" dirty="0" smtClean="0"/>
                  <a:t> hash functions!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random</a:t>
                </a:r>
              </a:p>
              <a:p>
                <a:pPr lvl="1"/>
                <a:r>
                  <a:rPr lang="en-US" dirty="0" smtClean="0"/>
                  <a:t>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goes to bucket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 a bucket?</a:t>
                </a:r>
              </a:p>
              <a:p>
                <a:pPr lvl="2"/>
                <a:r>
                  <a:rPr lang="en-US" dirty="0" smtClean="0"/>
                  <a:t>Sum frequencies there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3309492"/>
              </a:xfrm>
              <a:blipFill rotWithShape="0">
                <a:blip r:embed="rId2"/>
                <a:stretch>
                  <a:fillRect l="-1481" t="-3683" b="-1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47" name="Text Box 102"/>
          <p:cNvSpPr txBox="1">
            <a:spLocks noChangeArrowheads="1"/>
          </p:cNvSpPr>
          <p:nvPr/>
        </p:nvSpPr>
        <p:spPr bwMode="auto">
          <a:xfrm>
            <a:off x="304800" y="609600"/>
            <a:ext cx="58480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>
                <a:solidFill>
                  <a:srgbClr val="0070C0"/>
                </a:solidFill>
              </a:rPr>
              <a:t>[</a:t>
            </a:r>
            <a:r>
              <a:rPr lang="en-US" sz="1600" dirty="0" smtClean="0">
                <a:solidFill>
                  <a:srgbClr val="0070C0"/>
                </a:solidFill>
              </a:rPr>
              <a:t>Charikar-Chen-FarachColton’04, Cormode-Muthukrishnan’05]</a:t>
            </a:r>
            <a:endParaRPr lang="en-US" sz="1600" dirty="0">
              <a:solidFill>
                <a:srgbClr val="0070C0"/>
              </a:solidFill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323776"/>
              </p:ext>
            </p:extLst>
          </p:nvPr>
        </p:nvGraphicFramePr>
        <p:xfrm>
          <a:off x="838200" y="5117067"/>
          <a:ext cx="249936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"/>
                <a:gridCol w="624840"/>
                <a:gridCol w="624840"/>
                <a:gridCol w="624840"/>
              </a:tblGrid>
              <a:tr h="365760"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857213"/>
              </p:ext>
            </p:extLst>
          </p:nvPr>
        </p:nvGraphicFramePr>
        <p:xfrm>
          <a:off x="838200" y="5117067"/>
          <a:ext cx="249936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"/>
                <a:gridCol w="624840"/>
                <a:gridCol w="624840"/>
                <a:gridCol w="624840"/>
              </a:tblGrid>
              <a:tr h="365760"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1053865" y="4293173"/>
            <a:ext cx="30008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34865" y="4293173"/>
            <a:ext cx="30008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15865" y="4289480"/>
            <a:ext cx="30008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268165" y="4293173"/>
            <a:ext cx="30008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49165" y="4293173"/>
            <a:ext cx="30008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428545"/>
              </p:ext>
            </p:extLst>
          </p:nvPr>
        </p:nvGraphicFramePr>
        <p:xfrm>
          <a:off x="838200" y="5117067"/>
          <a:ext cx="249936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"/>
                <a:gridCol w="624840"/>
                <a:gridCol w="624840"/>
                <a:gridCol w="624840"/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204605"/>
              </p:ext>
            </p:extLst>
          </p:nvPr>
        </p:nvGraphicFramePr>
        <p:xfrm>
          <a:off x="838200" y="5117067"/>
          <a:ext cx="249936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"/>
                <a:gridCol w="624840"/>
                <a:gridCol w="624840"/>
                <a:gridCol w="624840"/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607173"/>
              </p:ext>
            </p:extLst>
          </p:nvPr>
        </p:nvGraphicFramePr>
        <p:xfrm>
          <a:off x="838200" y="5117067"/>
          <a:ext cx="249936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"/>
                <a:gridCol w="624840"/>
                <a:gridCol w="624840"/>
                <a:gridCol w="624840"/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378914"/>
              </p:ext>
            </p:extLst>
          </p:nvPr>
        </p:nvGraphicFramePr>
        <p:xfrm>
          <a:off x="838200" y="5117067"/>
          <a:ext cx="249936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"/>
                <a:gridCol w="624840"/>
                <a:gridCol w="624840"/>
                <a:gridCol w="624840"/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1" name="Straight Arrow Connector 60"/>
          <p:cNvCxnSpPr/>
          <p:nvPr/>
        </p:nvCxnSpPr>
        <p:spPr>
          <a:xfrm>
            <a:off x="1208715" y="4662504"/>
            <a:ext cx="454750" cy="621268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1208716" y="4662504"/>
            <a:ext cx="379775" cy="621268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1744566" y="4662504"/>
            <a:ext cx="231878" cy="621268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1282466" y="4662504"/>
            <a:ext cx="1148729" cy="621268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1282465" y="4662504"/>
            <a:ext cx="1521552" cy="653534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ight Brace 76"/>
          <p:cNvSpPr/>
          <p:nvPr/>
        </p:nvSpPr>
        <p:spPr>
          <a:xfrm rot="5400000">
            <a:off x="1976647" y="4491247"/>
            <a:ext cx="228600" cy="2523706"/>
          </a:xfrm>
          <a:prstGeom prst="rightBrace">
            <a:avLst>
              <a:gd name="adj1" fmla="val 43115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1981200" y="5802868"/>
                <a:ext cx="4254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802868"/>
                <a:ext cx="425437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3157373" y="4293173"/>
            <a:ext cx="41549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11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flipH="1">
            <a:off x="1981201" y="4658812"/>
            <a:ext cx="1377435" cy="62496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174455" y="4896103"/>
                <a:ext cx="659218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455" y="4896103"/>
                <a:ext cx="659218" cy="307777"/>
              </a:xfrm>
              <a:prstGeom prst="rect">
                <a:avLst/>
              </a:prstGeom>
              <a:blipFill rotWithShape="0">
                <a:blip r:embed="rId4"/>
                <a:stretch>
                  <a:fillRect b="-78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6705600" y="2438400"/>
                <a:ext cx="19160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(1/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438400"/>
                <a:ext cx="1916037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181600" y="4004729"/>
                <a:ext cx="2491003" cy="8760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Estimator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004729"/>
                <a:ext cx="2491003" cy="876074"/>
              </a:xfrm>
              <a:prstGeom prst="rect">
                <a:avLst/>
              </a:prstGeom>
              <a:blipFill rotWithShape="0">
                <a:blip r:embed="rId6"/>
                <a:stretch>
                  <a:fillRect l="-3667" t="-4861" r="-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62475" y="5029200"/>
                <a:ext cx="439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75" y="5029200"/>
                <a:ext cx="439158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274636" y="5029200"/>
                <a:ext cx="876330" cy="384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636" y="5029200"/>
                <a:ext cx="876330" cy="384785"/>
              </a:xfrm>
              <a:prstGeom prst="rect">
                <a:avLst/>
              </a:prstGeom>
              <a:blipFill rotWithShape="0">
                <a:blip r:embed="rId8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274636" y="5335853"/>
                <a:ext cx="876329" cy="384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636" y="5335853"/>
                <a:ext cx="876329" cy="384785"/>
              </a:xfrm>
              <a:prstGeom prst="rect">
                <a:avLst/>
              </a:prstGeom>
              <a:blipFill rotWithShape="0">
                <a:blip r:embed="rId9"/>
                <a:stretch>
                  <a:fillRect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274636" y="5638800"/>
                <a:ext cx="876330" cy="384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636" y="5638800"/>
                <a:ext cx="876330" cy="384785"/>
              </a:xfrm>
              <a:prstGeom prst="rect">
                <a:avLst/>
              </a:prstGeom>
              <a:blipFill rotWithShape="0">
                <a:blip r:embed="rId10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274636" y="5943600"/>
                <a:ext cx="968791" cy="384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636" y="5943600"/>
                <a:ext cx="968791" cy="384529"/>
              </a:xfrm>
              <a:prstGeom prst="rect">
                <a:avLst/>
              </a:prstGeom>
              <a:blipFill rotWithShape="0">
                <a:blip r:embed="rId11"/>
                <a:stretch>
                  <a:fillRect r="-5031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245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6" grpId="0" animBg="1"/>
      <p:bldP spid="77" grpId="0" animBg="1"/>
      <p:bldP spid="78" grpId="0"/>
      <p:bldP spid="80" grpId="0" animBg="1"/>
      <p:bldP spid="84" grpId="0"/>
      <p:bldP spid="84" grpId="1"/>
      <p:bldP spid="29" grpId="0"/>
      <p:bldP spid="30" grpId="0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1: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Let’s analyze:</a:t>
                </a:r>
              </a:p>
              <a:p>
                <a:pPr lvl="1"/>
                <a:r>
                  <a:rPr lang="en-US" dirty="0" smtClean="0"/>
                  <a:t>Estimator of frequency for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b="0" dirty="0" smtClean="0"/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marL="857250" lvl="2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How much extra “chaff” is there?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12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589289"/>
              </p:ext>
            </p:extLst>
          </p:nvPr>
        </p:nvGraphicFramePr>
        <p:xfrm>
          <a:off x="838200" y="5117067"/>
          <a:ext cx="249936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"/>
                <a:gridCol w="624840"/>
                <a:gridCol w="624840"/>
                <a:gridCol w="624840"/>
              </a:tblGrid>
              <a:tr h="365760"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510989"/>
              </p:ext>
            </p:extLst>
          </p:nvPr>
        </p:nvGraphicFramePr>
        <p:xfrm>
          <a:off x="838200" y="5117067"/>
          <a:ext cx="249936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"/>
                <a:gridCol w="624840"/>
                <a:gridCol w="624840"/>
                <a:gridCol w="624840"/>
              </a:tblGrid>
              <a:tr h="365760"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53865" y="4293173"/>
            <a:ext cx="30008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5865" y="4289480"/>
            <a:ext cx="30008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9165" y="4293173"/>
            <a:ext cx="30008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219719"/>
              </p:ext>
            </p:extLst>
          </p:nvPr>
        </p:nvGraphicFramePr>
        <p:xfrm>
          <a:off x="838200" y="5117067"/>
          <a:ext cx="249936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"/>
                <a:gridCol w="624840"/>
                <a:gridCol w="624840"/>
                <a:gridCol w="624840"/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188011"/>
              </p:ext>
            </p:extLst>
          </p:nvPr>
        </p:nvGraphicFramePr>
        <p:xfrm>
          <a:off x="838200" y="5117067"/>
          <a:ext cx="249936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"/>
                <a:gridCol w="624840"/>
                <a:gridCol w="624840"/>
                <a:gridCol w="624840"/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155570"/>
              </p:ext>
            </p:extLst>
          </p:nvPr>
        </p:nvGraphicFramePr>
        <p:xfrm>
          <a:off x="838200" y="5117067"/>
          <a:ext cx="249936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"/>
                <a:gridCol w="624840"/>
                <a:gridCol w="624840"/>
                <a:gridCol w="624840"/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416020"/>
              </p:ext>
            </p:extLst>
          </p:nvPr>
        </p:nvGraphicFramePr>
        <p:xfrm>
          <a:off x="838200" y="5117067"/>
          <a:ext cx="249936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"/>
                <a:gridCol w="624840"/>
                <a:gridCol w="624840"/>
                <a:gridCol w="624840"/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>
          <a:xfrm>
            <a:off x="1208715" y="4662504"/>
            <a:ext cx="454750" cy="621268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744566" y="4662504"/>
            <a:ext cx="231878" cy="621268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282465" y="4662504"/>
            <a:ext cx="1521552" cy="653534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e 20"/>
          <p:cNvSpPr/>
          <p:nvPr/>
        </p:nvSpPr>
        <p:spPr>
          <a:xfrm rot="5400000">
            <a:off x="1976647" y="4491247"/>
            <a:ext cx="228600" cy="2523706"/>
          </a:xfrm>
          <a:prstGeom prst="rightBrace">
            <a:avLst>
              <a:gd name="adj1" fmla="val 43115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981200" y="5802868"/>
                <a:ext cx="4254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802868"/>
                <a:ext cx="425437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62475" y="5029200"/>
                <a:ext cx="439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75" y="5029200"/>
                <a:ext cx="439158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2804017" y="2386985"/>
            <a:ext cx="4759631" cy="990599"/>
            <a:chOff x="2804017" y="2386985"/>
            <a:chExt cx="4759631" cy="990599"/>
          </a:xfrm>
        </p:grpSpPr>
        <p:cxnSp>
          <p:nvCxnSpPr>
            <p:cNvPr id="28" name="Straight Arrow Connector 27"/>
            <p:cNvCxnSpPr>
              <a:stCxn id="29" idx="1"/>
            </p:cNvCxnSpPr>
            <p:nvPr/>
          </p:nvCxnSpPr>
          <p:spPr>
            <a:xfrm flipH="1">
              <a:off x="5277648" y="2571651"/>
              <a:ext cx="843939" cy="1846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121587" y="2386985"/>
              <a:ext cx="1442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Extra “chaff”</a:t>
              </a:r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2804017" y="2438399"/>
              <a:ext cx="2529983" cy="93918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773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Iteration 1: </a:t>
            </a:r>
            <a:r>
              <a:rPr lang="en-US" dirty="0" smtClean="0"/>
              <a:t>extra chaff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Extra “chaff”: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 unbiased estimator?</a:t>
                </a:r>
              </a:p>
              <a:p>
                <a:pPr lvl="1"/>
                <a:r>
                  <a:rPr lang="en-US" dirty="0" smtClean="0"/>
                  <a:t>No!</a:t>
                </a:r>
              </a:p>
              <a:p>
                <a:pPr lvl="1"/>
                <a:r>
                  <a:rPr lang="en-US" dirty="0" smtClean="0"/>
                  <a:t>Bias is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</m:oMath>
                </a14:m>
                <a:r>
                  <a:rPr lang="en-US" dirty="0" smtClean="0"/>
                  <a:t> : small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Done?</a:t>
                </a:r>
              </a:p>
              <a:p>
                <a:pPr lvl="1"/>
                <a:r>
                  <a:rPr lang="en-US" dirty="0" smtClean="0"/>
                  <a:t>Yes: by Markov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</m:oMath>
                </a14:m>
                <a:r>
                  <a:rPr lang="en-US" dirty="0" smtClean="0"/>
                  <a:t> with 90% prob.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b="-4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13</a:t>
            </a:fld>
            <a:endParaRPr lang="en-US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3352800" y="762000"/>
            <a:ext cx="3058300" cy="1265237"/>
            <a:chOff x="3352800" y="762000"/>
            <a:chExt cx="3058300" cy="1265237"/>
          </a:xfrm>
        </p:grpSpPr>
        <p:sp>
          <p:nvSpPr>
            <p:cNvPr id="5" name="Oval 4"/>
            <p:cNvSpPr/>
            <p:nvPr/>
          </p:nvSpPr>
          <p:spPr>
            <a:xfrm>
              <a:off x="3352800" y="762000"/>
              <a:ext cx="2895600" cy="990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5943600" y="1565572"/>
                  <a:ext cx="46750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00" y="1565572"/>
                  <a:ext cx="467500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7596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1: really done?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1"/>
                <a:ext cx="8229600" cy="3439612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Estimator: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		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/>
                  <a:t>w</a:t>
                </a:r>
                <a:r>
                  <a:rPr lang="en-US" dirty="0" smtClean="0"/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with 90% </a:t>
                </a:r>
                <a:r>
                  <a:rPr lang="en-US" dirty="0" err="1" smtClean="0"/>
                  <a:t>prob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𝜖𝜙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marL="857250" lvl="2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approximation!</a:t>
                </a:r>
              </a:p>
              <a:p>
                <a:pPr marL="400050"/>
                <a:r>
                  <a:rPr lang="en-US" dirty="0" smtClean="0"/>
                  <a:t>Issues?</a:t>
                </a:r>
              </a:p>
              <a:p>
                <a:pPr marL="800100" lvl="1"/>
                <a:r>
                  <a:rPr lang="en-US" dirty="0" smtClean="0"/>
                  <a:t>Only constant probability</a:t>
                </a:r>
              </a:p>
              <a:p>
                <a:pPr marL="800100" lvl="1"/>
                <a:r>
                  <a:rPr lang="en-US" dirty="0" smtClean="0"/>
                  <a:t>For many indices, it is an overestimate!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1"/>
                <a:ext cx="8229600" cy="3439612"/>
              </a:xfrm>
              <a:blipFill rotWithShape="0">
                <a:blip r:embed="rId2"/>
                <a:stretch>
                  <a:fillRect l="-1037" t="-5674" b="-2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14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646982" y="4479429"/>
                <a:ext cx="549701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Fundamental issue: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000" dirty="0" smtClean="0"/>
                  <a:t> collide, </a:t>
                </a:r>
              </a:p>
              <a:p>
                <a:r>
                  <a:rPr lang="en-US" sz="2000" dirty="0" smtClean="0"/>
                  <a:t>can’t know if it’s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 smtClean="0"/>
                  <a:t> 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000" dirty="0" smtClean="0"/>
                  <a:t> with high frequency</a:t>
                </a:r>
                <a:r>
                  <a:rPr lang="en-US" sz="2000" dirty="0"/>
                  <a:t>;</a:t>
                </a:r>
                <a:endParaRPr lang="en-US" sz="2000" dirty="0" smtClean="0"/>
              </a:p>
              <a:p>
                <a:endParaRPr lang="en-US" sz="2000" dirty="0"/>
              </a:p>
              <a:p>
                <a:r>
                  <a:rPr lang="en-US" sz="2000" dirty="0" smtClean="0"/>
                  <a:t>but must have many collisions to reduce space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982" y="4479429"/>
                <a:ext cx="5497018" cy="1323439"/>
              </a:xfrm>
              <a:prstGeom prst="rect">
                <a:avLst/>
              </a:prstGeom>
              <a:blipFill rotWithShape="0">
                <a:blip r:embed="rId3"/>
                <a:stretch>
                  <a:fillRect l="-1109" t="-2304" r="-111" b="-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50130"/>
              </p:ext>
            </p:extLst>
          </p:nvPr>
        </p:nvGraphicFramePr>
        <p:xfrm>
          <a:off x="838200" y="5117067"/>
          <a:ext cx="249936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"/>
                <a:gridCol w="624840"/>
                <a:gridCol w="624840"/>
                <a:gridCol w="624840"/>
              </a:tblGrid>
              <a:tr h="365760"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307449"/>
              </p:ext>
            </p:extLst>
          </p:nvPr>
        </p:nvGraphicFramePr>
        <p:xfrm>
          <a:off x="838200" y="5117067"/>
          <a:ext cx="249936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"/>
                <a:gridCol w="624840"/>
                <a:gridCol w="624840"/>
                <a:gridCol w="624840"/>
              </a:tblGrid>
              <a:tr h="365760"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1053865" y="4293173"/>
            <a:ext cx="30008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15865" y="4289480"/>
            <a:ext cx="30008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649165" y="4293173"/>
            <a:ext cx="30008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645231"/>
              </p:ext>
            </p:extLst>
          </p:nvPr>
        </p:nvGraphicFramePr>
        <p:xfrm>
          <a:off x="838200" y="5117067"/>
          <a:ext cx="249936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"/>
                <a:gridCol w="624840"/>
                <a:gridCol w="624840"/>
                <a:gridCol w="624840"/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445640"/>
              </p:ext>
            </p:extLst>
          </p:nvPr>
        </p:nvGraphicFramePr>
        <p:xfrm>
          <a:off x="838200" y="5117067"/>
          <a:ext cx="249936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"/>
                <a:gridCol w="624840"/>
                <a:gridCol w="624840"/>
                <a:gridCol w="624840"/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057518"/>
              </p:ext>
            </p:extLst>
          </p:nvPr>
        </p:nvGraphicFramePr>
        <p:xfrm>
          <a:off x="838200" y="5117067"/>
          <a:ext cx="249936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"/>
                <a:gridCol w="624840"/>
                <a:gridCol w="624840"/>
                <a:gridCol w="624840"/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261679"/>
              </p:ext>
            </p:extLst>
          </p:nvPr>
        </p:nvGraphicFramePr>
        <p:xfrm>
          <a:off x="838200" y="5117067"/>
          <a:ext cx="249936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"/>
                <a:gridCol w="624840"/>
                <a:gridCol w="624840"/>
                <a:gridCol w="624840"/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7" name="Straight Arrow Connector 56"/>
          <p:cNvCxnSpPr/>
          <p:nvPr/>
        </p:nvCxnSpPr>
        <p:spPr>
          <a:xfrm>
            <a:off x="1208715" y="4662504"/>
            <a:ext cx="454750" cy="621268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1744566" y="4662504"/>
            <a:ext cx="231878" cy="621268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1282465" y="4662504"/>
            <a:ext cx="1521552" cy="653534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ight Brace 59"/>
          <p:cNvSpPr/>
          <p:nvPr/>
        </p:nvSpPr>
        <p:spPr>
          <a:xfrm rot="5400000">
            <a:off x="1976647" y="4491247"/>
            <a:ext cx="228600" cy="2523706"/>
          </a:xfrm>
          <a:prstGeom prst="rightBrace">
            <a:avLst>
              <a:gd name="adj1" fmla="val 43115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981200" y="5802868"/>
                <a:ext cx="4254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802868"/>
                <a:ext cx="425437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62475" y="5029200"/>
                <a:ext cx="439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75" y="5029200"/>
                <a:ext cx="439158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39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2: </a:t>
            </a:r>
            <a:r>
              <a:rPr lang="en-US" dirty="0" err="1" smtClean="0">
                <a:solidFill>
                  <a:srgbClr val="C00000"/>
                </a:solidFill>
              </a:rPr>
              <a:t>CountMin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146902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Median trick!</a:t>
                </a:r>
              </a:p>
              <a:p>
                <a:pPr lvl="1"/>
                <a:r>
                  <a:rPr lang="en-US" dirty="0"/>
                  <a:t>U</a:t>
                </a:r>
                <a:r>
                  <a:rPr lang="en-US" dirty="0" smtClean="0"/>
                  <a:t>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hash tables with hash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1469024"/>
              </a:xfrm>
              <a:blipFill rotWithShape="0">
                <a:blip r:embed="rId2"/>
                <a:stretch>
                  <a:fillRect l="-1704" t="-8714" b="-6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15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825937"/>
              </p:ext>
            </p:extLst>
          </p:nvPr>
        </p:nvGraphicFramePr>
        <p:xfrm>
          <a:off x="685800" y="3212067"/>
          <a:ext cx="249936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"/>
                <a:gridCol w="624840"/>
                <a:gridCol w="624840"/>
                <a:gridCol w="624840"/>
              </a:tblGrid>
              <a:tr h="365760"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239739"/>
              </p:ext>
            </p:extLst>
          </p:nvPr>
        </p:nvGraphicFramePr>
        <p:xfrm>
          <a:off x="685800" y="3212067"/>
          <a:ext cx="249936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"/>
                <a:gridCol w="624840"/>
                <a:gridCol w="624840"/>
                <a:gridCol w="624840"/>
              </a:tblGrid>
              <a:tr h="365760"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01465" y="2388173"/>
            <a:ext cx="30008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2465" y="2388173"/>
            <a:ext cx="30008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3465" y="2384480"/>
            <a:ext cx="30008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5765" y="2388173"/>
            <a:ext cx="30008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6765" y="2388173"/>
            <a:ext cx="30008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736072"/>
              </p:ext>
            </p:extLst>
          </p:nvPr>
        </p:nvGraphicFramePr>
        <p:xfrm>
          <a:off x="685800" y="3212067"/>
          <a:ext cx="249936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"/>
                <a:gridCol w="624840"/>
                <a:gridCol w="624840"/>
                <a:gridCol w="624840"/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770557"/>
              </p:ext>
            </p:extLst>
          </p:nvPr>
        </p:nvGraphicFramePr>
        <p:xfrm>
          <a:off x="685800" y="3212067"/>
          <a:ext cx="249936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"/>
                <a:gridCol w="624840"/>
                <a:gridCol w="624840"/>
                <a:gridCol w="624840"/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93113"/>
              </p:ext>
            </p:extLst>
          </p:nvPr>
        </p:nvGraphicFramePr>
        <p:xfrm>
          <a:off x="685800" y="3212067"/>
          <a:ext cx="249936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"/>
                <a:gridCol w="624840"/>
                <a:gridCol w="624840"/>
                <a:gridCol w="624840"/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943124"/>
              </p:ext>
            </p:extLst>
          </p:nvPr>
        </p:nvGraphicFramePr>
        <p:xfrm>
          <a:off x="685800" y="3212067"/>
          <a:ext cx="249936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"/>
                <a:gridCol w="624840"/>
                <a:gridCol w="624840"/>
                <a:gridCol w="624840"/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>
          <a:xfrm>
            <a:off x="1056315" y="2757504"/>
            <a:ext cx="454750" cy="621268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056315" y="2757504"/>
            <a:ext cx="1597750" cy="926068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977665" y="2757504"/>
            <a:ext cx="78650" cy="1307068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056316" y="2757504"/>
            <a:ext cx="379775" cy="621268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436091" y="2757504"/>
            <a:ext cx="1141775" cy="926068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358665" y="2757504"/>
            <a:ext cx="77426" cy="1307068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592166" y="2757504"/>
            <a:ext cx="231878" cy="621268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592166" y="2757504"/>
            <a:ext cx="231878" cy="926068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824044" y="2757504"/>
            <a:ext cx="301738" cy="1307068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130066" y="2757504"/>
            <a:ext cx="1148729" cy="621268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278794" y="2757504"/>
            <a:ext cx="451472" cy="926068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1592166" y="2757504"/>
            <a:ext cx="686630" cy="1307068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130065" y="2757504"/>
            <a:ext cx="1521552" cy="653534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651617" y="2757504"/>
            <a:ext cx="154849" cy="926068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708105" y="2757504"/>
            <a:ext cx="943513" cy="1307068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ight Brace 31"/>
          <p:cNvSpPr/>
          <p:nvPr/>
        </p:nvSpPr>
        <p:spPr>
          <a:xfrm>
            <a:off x="3246783" y="3217391"/>
            <a:ext cx="228600" cy="1068942"/>
          </a:xfrm>
          <a:prstGeom prst="rightBrace">
            <a:avLst>
              <a:gd name="adj1" fmla="val 43115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Brace 32"/>
          <p:cNvSpPr/>
          <p:nvPr/>
        </p:nvSpPr>
        <p:spPr>
          <a:xfrm rot="5400000">
            <a:off x="1824247" y="3218127"/>
            <a:ext cx="228600" cy="2523706"/>
          </a:xfrm>
          <a:prstGeom prst="rightBrace">
            <a:avLst>
              <a:gd name="adj1" fmla="val 43115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828800" y="4529748"/>
                <a:ext cx="4254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529748"/>
                <a:ext cx="425437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431359" y="3567197"/>
                <a:ext cx="37696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359" y="3567197"/>
                <a:ext cx="376963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676694" y="4964668"/>
                <a:ext cx="876330" cy="384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94" y="4964668"/>
                <a:ext cx="876330" cy="384785"/>
              </a:xfrm>
              <a:prstGeom prst="rect">
                <a:avLst/>
              </a:prstGeom>
              <a:blipFill rotWithShape="0">
                <a:blip r:embed="rId5"/>
                <a:stretch>
                  <a:fillRect b="-1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676694" y="5271321"/>
                <a:ext cx="876329" cy="384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94" y="5271321"/>
                <a:ext cx="876329" cy="384785"/>
              </a:xfrm>
              <a:prstGeom prst="rect">
                <a:avLst/>
              </a:prstGeom>
              <a:blipFill rotWithShape="0">
                <a:blip r:embed="rId6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676694" y="5574268"/>
                <a:ext cx="876329" cy="384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94" y="5574268"/>
                <a:ext cx="876329" cy="384785"/>
              </a:xfrm>
              <a:prstGeom prst="rect">
                <a:avLst/>
              </a:prstGeom>
              <a:blipFill rotWithShape="0">
                <a:blip r:embed="rId7"/>
                <a:stretch>
                  <a:fillRect b="-1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3004973" y="2388173"/>
            <a:ext cx="41549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11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1828801" y="2753812"/>
            <a:ext cx="1377435" cy="62496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2895601" y="2757504"/>
            <a:ext cx="310634" cy="926068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2425466" y="2753812"/>
            <a:ext cx="780771" cy="1307068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676694" y="5879068"/>
                <a:ext cx="968790" cy="384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94" y="5879068"/>
                <a:ext cx="968790" cy="384529"/>
              </a:xfrm>
              <a:prstGeom prst="rect">
                <a:avLst/>
              </a:prstGeom>
              <a:blipFill rotWithShape="0">
                <a:blip r:embed="rId8"/>
                <a:stretch>
                  <a:fillRect r="-5031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022055" y="2991103"/>
                <a:ext cx="659218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055" y="2991103"/>
                <a:ext cx="659218" cy="307777"/>
              </a:xfrm>
              <a:prstGeom prst="rect">
                <a:avLst/>
              </a:prstGeom>
              <a:blipFill rotWithShape="0">
                <a:blip r:embed="rId9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631655" y="2905847"/>
                <a:ext cx="663387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55" y="2905847"/>
                <a:ext cx="663387" cy="307777"/>
              </a:xfrm>
              <a:prstGeom prst="rect">
                <a:avLst/>
              </a:prstGeom>
              <a:blipFill rotWithShape="0">
                <a:blip r:embed="rId10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75720" y="2930488"/>
                <a:ext cx="664926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20" y="2930488"/>
                <a:ext cx="664926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876800" y="2362200"/>
                <a:ext cx="4038600" cy="321206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 smtClean="0">
                    <a:solidFill>
                      <a:schemeClr val="tx1"/>
                    </a:solidFill>
                    <a:cs typeface="Consolas" pitchFamily="49" charset="0"/>
                  </a:rPr>
                  <a:t>Algorithm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400" dirty="0" err="1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CountMin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:</a:t>
                </a:r>
              </a:p>
              <a:p>
                <a:endParaRPr lang="en-US" sz="14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1400" dirty="0">
                    <a:solidFill>
                      <a:schemeClr val="tx1"/>
                    </a:solidFill>
                    <a:cs typeface="Consolas" pitchFamily="49" charset="0"/>
                  </a:rPr>
                  <a:t>Initialize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(r, L):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array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S[L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][w]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L hash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h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…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h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, 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into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{1,…w}</a:t>
                </a:r>
                <a:endParaRPr lang="en-US" sz="14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endParaRPr lang="en-US" sz="14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1400" dirty="0">
                    <a:solidFill>
                      <a:schemeClr val="tx1"/>
                    </a:solidFill>
                    <a:cs typeface="Consolas" pitchFamily="49" charset="0"/>
                  </a:rPr>
                  <a:t>Process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(</a:t>
                </a:r>
                <a:r>
                  <a:rPr lang="en-US" sz="1400" dirty="0" err="1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int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400" dirty="0" err="1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i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):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for(j=0; j&lt;L; j++)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 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S[j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][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h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)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] += 1;</a:t>
                </a:r>
              </a:p>
              <a:p>
                <a:endParaRPr lang="en-US" sz="14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1400" dirty="0" smtClean="0">
                    <a:solidFill>
                      <a:schemeClr val="tx1"/>
                    </a:solidFill>
                    <a:cs typeface="Consolas" pitchFamily="49" charset="0"/>
                  </a:rPr>
                  <a:t>Estimator:</a:t>
                </a:r>
                <a:endParaRPr lang="en-US" sz="14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</a:t>
                </a:r>
                <a:r>
                  <a:rPr lang="en-US" sz="1400" dirty="0" err="1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foreach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400" dirty="0" err="1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i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in </a:t>
                </a:r>
                <a:r>
                  <a:rPr lang="en-US" sz="1400" dirty="0" err="1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PossibleIP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{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nsolas" pitchFamily="49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nsolas" pitchFamily="49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𝑚𝑒𝑑𝑖𝑎</m:t>
                    </m:r>
                    <m:sSub>
                      <m:sSubPr>
                        <m:ctrlPr>
                          <a:rPr lang="en-U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𝑛</m:t>
                        </m:r>
                      </m:e>
                      <m:sub>
                        <m:r>
                          <a:rPr lang="en-U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(S[j][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h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]);</a:t>
                </a:r>
                <a:endParaRPr lang="en-US" sz="14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}</a:t>
                </a:r>
                <a:endParaRPr lang="en-US" sz="14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362200"/>
                <a:ext cx="4038600" cy="3212068"/>
              </a:xfrm>
              <a:prstGeom prst="rect">
                <a:avLst/>
              </a:prstGeom>
              <a:blipFill rotWithShape="0">
                <a:blip r:embed="rId12"/>
                <a:stretch>
                  <a:fillRect l="-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377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 animBg="1"/>
      <p:bldP spid="43" grpId="0"/>
      <p:bldP spid="44" grpId="0"/>
      <p:bldP spid="44" grpId="1"/>
      <p:bldP spid="45" grpId="0"/>
      <p:bldP spid="45" grpId="1"/>
      <p:bldP spid="46" grpId="0"/>
      <p:bldP spid="46" grpId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953000" y="826532"/>
                <a:ext cx="4038600" cy="321206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 smtClean="0">
                    <a:solidFill>
                      <a:schemeClr val="tx1"/>
                    </a:solidFill>
                    <a:cs typeface="Consolas" pitchFamily="49" charset="0"/>
                  </a:rPr>
                  <a:t>Algorithm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400" dirty="0" err="1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CountMin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:</a:t>
                </a:r>
              </a:p>
              <a:p>
                <a:endParaRPr lang="en-US" sz="14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1400" dirty="0">
                    <a:solidFill>
                      <a:schemeClr val="tx1"/>
                    </a:solidFill>
                    <a:cs typeface="Consolas" pitchFamily="49" charset="0"/>
                  </a:rPr>
                  <a:t>Initialize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(r, L):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array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S[L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][w]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L hash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h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…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h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, 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into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{1,…w}</a:t>
                </a:r>
                <a:endParaRPr lang="en-US" sz="14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endParaRPr lang="en-US" sz="14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1400" dirty="0">
                    <a:solidFill>
                      <a:schemeClr val="tx1"/>
                    </a:solidFill>
                    <a:cs typeface="Consolas" pitchFamily="49" charset="0"/>
                  </a:rPr>
                  <a:t>Process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(</a:t>
                </a:r>
                <a:r>
                  <a:rPr lang="en-US" sz="1400" dirty="0" err="1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int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400" dirty="0" err="1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i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):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for(j=0; j&lt;L; j++)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 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S[j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][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h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)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] += 1;</a:t>
                </a:r>
              </a:p>
              <a:p>
                <a:endParaRPr lang="en-US" sz="14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1400" dirty="0" smtClean="0">
                    <a:solidFill>
                      <a:schemeClr val="tx1"/>
                    </a:solidFill>
                    <a:cs typeface="Consolas" pitchFamily="49" charset="0"/>
                  </a:rPr>
                  <a:t>Estimator:</a:t>
                </a:r>
                <a:endParaRPr lang="en-US" sz="14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</a:t>
                </a:r>
                <a:r>
                  <a:rPr lang="en-US" sz="1400" dirty="0" err="1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foreach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400" dirty="0" err="1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i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in </a:t>
                </a:r>
                <a:r>
                  <a:rPr lang="en-US" sz="1400" dirty="0" err="1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PossibleIP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{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nsolas" pitchFamily="49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nsolas" pitchFamily="49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𝑚𝑒𝑑𝑖𝑎</m:t>
                    </m:r>
                    <m:sSub>
                      <m:sSubPr>
                        <m:ctrlPr>
                          <a:rPr lang="en-U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𝑛</m:t>
                        </m:r>
                      </m:e>
                      <m:sub>
                        <m:r>
                          <a:rPr lang="en-U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(S[j][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h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]);</a:t>
                </a:r>
                <a:endParaRPr lang="en-US" sz="14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}</a:t>
                </a:r>
                <a:endParaRPr lang="en-US" sz="14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826532"/>
                <a:ext cx="4038600" cy="3212068"/>
              </a:xfrm>
              <a:prstGeom prst="rect">
                <a:avLst/>
              </a:prstGeom>
              <a:blipFill rotWithShape="0">
                <a:blip r:embed="rId2"/>
                <a:stretch>
                  <a:fillRect l="-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CountMin</a:t>
            </a:r>
            <a:r>
              <a:rPr lang="en-US" dirty="0" smtClean="0"/>
              <a:t>: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4572000" cy="5257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Consider an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Each table gives 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𝜖𝜙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90%</m:t>
                    </m:r>
                  </m:oMath>
                </a14:m>
                <a:r>
                  <a:rPr lang="en-US" dirty="0" smtClean="0"/>
                  <a:t> probability</a:t>
                </a:r>
              </a:p>
              <a:p>
                <a:r>
                  <a:rPr lang="en-US" dirty="0" smtClean="0"/>
                  <a:t>Median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𝜖𝜙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probability</a:t>
                </a:r>
              </a:p>
              <a:p>
                <a:pPr lvl="1"/>
                <a:r>
                  <a:rPr lang="en-US" dirty="0" smtClean="0"/>
                  <a:t>Apply union bound over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/>
                <a:r>
                  <a:rPr lang="en-US" dirty="0"/>
                  <a:t>A</a:t>
                </a:r>
                <a:r>
                  <a:rPr lang="en-US" dirty="0" smtClean="0"/>
                  <a:t>ll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𝜖𝜙</m:t>
                    </m:r>
                  </m:oMath>
                </a14:m>
                <a:r>
                  <a:rPr lang="en-US" dirty="0" smtClean="0"/>
                  <a:t>,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probability</a:t>
                </a:r>
              </a:p>
              <a:p>
                <a:r>
                  <a:rPr lang="en-US" dirty="0" smtClean="0"/>
                  <a:t>Alternative estimator?</a:t>
                </a:r>
              </a:p>
              <a:p>
                <a:pPr lvl="1"/>
                <a:r>
                  <a:rPr lang="en-US" dirty="0" smtClean="0"/>
                  <a:t>Take MIN instead of median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4572000" cy="5257800"/>
              </a:xfrm>
              <a:blipFill rotWithShape="0">
                <a:blip r:embed="rId3"/>
                <a:stretch>
                  <a:fillRect l="-2667" t="-3129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16</a:t>
            </a:fld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5791200" y="3526702"/>
            <a:ext cx="694853" cy="561517"/>
            <a:chOff x="6248400" y="4506135"/>
            <a:chExt cx="694853" cy="561517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6333653" y="4506135"/>
              <a:ext cx="609600" cy="19218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248400" y="4698320"/>
              <a:ext cx="56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onsolas" pitchFamily="49" charset="0"/>
                  <a:cs typeface="Consolas" pitchFamily="49" charset="0"/>
                </a:rPr>
                <a:t>min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305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CountMin</a:t>
            </a:r>
            <a:r>
              <a:rPr lang="en-US" dirty="0" smtClean="0"/>
              <a:t>: overall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4586110" cy="5257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Iterate over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’s</a:t>
                </a:r>
              </a:p>
              <a:p>
                <a:r>
                  <a:rPr lang="en-US" dirty="0" smtClean="0"/>
                  <a:t>Heavy hitters: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dirty="0" smtClean="0"/>
                  <a:t>, not in the output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dirty="0" smtClean="0"/>
                  <a:t>, reported as heavy hitter</a:t>
                </a:r>
              </a:p>
              <a:p>
                <a:r>
                  <a:rPr lang="en-US" dirty="0" smtClean="0"/>
                  <a:t>Space: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𝜖𝜙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bits</a:t>
                </a:r>
                <a:endParaRPr lang="en-US" dirty="0" smtClean="0"/>
              </a:p>
              <a:p>
                <a:r>
                  <a:rPr lang="en-US" dirty="0" smtClean="0"/>
                  <a:t>Issues?</a:t>
                </a:r>
              </a:p>
              <a:p>
                <a:pPr lvl="1"/>
                <a:r>
                  <a:rPr lang="en-US" dirty="0" smtClean="0"/>
                  <a:t>Time: to iterate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4586110" cy="5257800"/>
              </a:xfrm>
              <a:blipFill rotWithShape="0">
                <a:blip r:embed="rId2"/>
                <a:stretch>
                  <a:fillRect l="-2660" t="-3129" r="-1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17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953000" y="826532"/>
                <a:ext cx="4038600" cy="321206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 smtClean="0">
                    <a:solidFill>
                      <a:schemeClr val="tx1"/>
                    </a:solidFill>
                    <a:cs typeface="Consolas" pitchFamily="49" charset="0"/>
                  </a:rPr>
                  <a:t>Algorithm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400" dirty="0" err="1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CountMin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:</a:t>
                </a:r>
              </a:p>
              <a:p>
                <a:endParaRPr lang="en-US" sz="14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1400" dirty="0">
                    <a:solidFill>
                      <a:schemeClr val="tx1"/>
                    </a:solidFill>
                    <a:cs typeface="Consolas" pitchFamily="49" charset="0"/>
                  </a:rPr>
                  <a:t>Initialize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(r, L):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array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S[L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][w]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L hash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h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…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h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, 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into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{1,…w}</a:t>
                </a:r>
                <a:endParaRPr lang="en-US" sz="14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endParaRPr lang="en-US" sz="14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1400" dirty="0">
                    <a:solidFill>
                      <a:schemeClr val="tx1"/>
                    </a:solidFill>
                    <a:cs typeface="Consolas" pitchFamily="49" charset="0"/>
                  </a:rPr>
                  <a:t>Process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(</a:t>
                </a:r>
                <a:r>
                  <a:rPr lang="en-US" sz="1400" dirty="0" err="1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int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400" dirty="0" err="1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i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):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for(j=0; j&lt;L; j++)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 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S[j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][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h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)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] += 1;</a:t>
                </a:r>
              </a:p>
              <a:p>
                <a:endParaRPr lang="en-US" sz="14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1400" dirty="0" smtClean="0">
                    <a:solidFill>
                      <a:schemeClr val="tx1"/>
                    </a:solidFill>
                    <a:cs typeface="Consolas" pitchFamily="49" charset="0"/>
                  </a:rPr>
                  <a:t>Estimator:</a:t>
                </a:r>
                <a:endParaRPr lang="en-US" sz="14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</a:t>
                </a:r>
                <a:r>
                  <a:rPr lang="en-US" sz="1400" dirty="0" err="1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foreach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400" dirty="0" err="1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i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in </a:t>
                </a:r>
                <a:r>
                  <a:rPr lang="en-US" sz="1400" dirty="0" err="1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PossibleIP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{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nsolas" pitchFamily="49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nsolas" pitchFamily="49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𝑚𝑒𝑑𝑖𝑎</m:t>
                    </m:r>
                    <m:sSub>
                      <m:sSubPr>
                        <m:ctrlPr>
                          <a:rPr lang="en-U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𝑛</m:t>
                        </m:r>
                      </m:e>
                      <m:sub>
                        <m:r>
                          <a:rPr lang="en-U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(S[j][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h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]);</a:t>
                </a:r>
                <a:endParaRPr lang="en-US" sz="14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}</a:t>
                </a:r>
                <a:endParaRPr lang="en-US" sz="14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826532"/>
                <a:ext cx="4038600" cy="3212068"/>
              </a:xfrm>
              <a:prstGeom prst="rect">
                <a:avLst/>
              </a:prstGeom>
              <a:blipFill rotWithShape="0">
                <a:blip r:embed="rId3"/>
                <a:stretch>
                  <a:fillRect l="-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5791200" y="3526702"/>
            <a:ext cx="694853" cy="561517"/>
            <a:chOff x="6248400" y="4506135"/>
            <a:chExt cx="694853" cy="561517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6333653" y="4506135"/>
              <a:ext cx="609600" cy="19218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248400" y="4698320"/>
              <a:ext cx="56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onsolas" pitchFamily="49" charset="0"/>
                  <a:cs typeface="Consolas" pitchFamily="49" charset="0"/>
                </a:rPr>
                <a:t>min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881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CountMin</a:t>
            </a:r>
            <a:r>
              <a:rPr lang="en-US" dirty="0" smtClean="0"/>
              <a:t>: time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208409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Can improve time; space degrades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𝜖𝜙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bits</a:t>
                </a:r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Idea:</a:t>
                </a:r>
                <a:r>
                  <a:rPr lang="en-US" dirty="0" smtClean="0"/>
                  <a:t> dyadic intervals</a:t>
                </a:r>
              </a:p>
              <a:p>
                <a:pPr lvl="1"/>
                <a:r>
                  <a:rPr lang="en-US" dirty="0" smtClean="0"/>
                  <a:t>Each level with its own sketch</a:t>
                </a:r>
              </a:p>
              <a:p>
                <a:pPr lvl="1"/>
                <a:r>
                  <a:rPr lang="en-US" dirty="0" smtClean="0"/>
                  <a:t>Find heavy hitters by following down the tree all the heavy hitters (in intermediary)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2084098"/>
              </a:xfrm>
              <a:blipFill rotWithShape="0">
                <a:blip r:embed="rId2"/>
                <a:stretch>
                  <a:fillRect l="-1037" t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5" name="Oval 4"/>
          <p:cNvSpPr/>
          <p:nvPr/>
        </p:nvSpPr>
        <p:spPr>
          <a:xfrm>
            <a:off x="3124200" y="3129383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05200" y="2895600"/>
                <a:ext cx="758477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895600"/>
                <a:ext cx="758477" cy="84856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2206277" y="3981065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35077" y="3981065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95400" y="3747282"/>
                <a:ext cx="758477" cy="8822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747282"/>
                <a:ext cx="758477" cy="88229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68477" y="3738983"/>
                <a:ext cx="970907" cy="9891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477" y="3738983"/>
                <a:ext cx="970907" cy="98918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 Arrow 10"/>
          <p:cNvSpPr/>
          <p:nvPr/>
        </p:nvSpPr>
        <p:spPr>
          <a:xfrm>
            <a:off x="6172200" y="3205583"/>
            <a:ext cx="762000" cy="2667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6172200" y="4043783"/>
            <a:ext cx="762000" cy="2667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86600" y="3015767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(virtual) stream 1,</a:t>
            </a:r>
          </a:p>
          <a:p>
            <a:r>
              <a:rPr lang="en-US" dirty="0"/>
              <a:t>w</a:t>
            </a:r>
            <a:r>
              <a:rPr lang="en-US" dirty="0" smtClean="0"/>
              <a:t>ith 1 element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117561" y="3814498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(virtual) stream 2,</a:t>
            </a:r>
          </a:p>
          <a:p>
            <a:r>
              <a:rPr lang="en-US" dirty="0"/>
              <a:t>w</a:t>
            </a:r>
            <a:r>
              <a:rPr lang="en-US" dirty="0" smtClean="0"/>
              <a:t>ith 2 elements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106549" y="4648200"/>
                <a:ext cx="1939121" cy="6552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(virtual) stream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r>
                  <a:rPr lang="en-US" dirty="0"/>
                  <a:t>w</a:t>
                </a:r>
                <a:r>
                  <a:rPr lang="en-US" dirty="0" smtClean="0"/>
                  <a:t>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dirty="0" smtClean="0"/>
                  <a:t> elements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549" y="4648200"/>
                <a:ext cx="1939121" cy="655244"/>
              </a:xfrm>
              <a:prstGeom prst="rect">
                <a:avLst/>
              </a:prstGeom>
              <a:blipFill rotWithShape="0">
                <a:blip r:embed="rId6"/>
                <a:stretch>
                  <a:fillRect l="-2830" t="-5607" r="-1572" b="-14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eft Arrow 15"/>
          <p:cNvSpPr/>
          <p:nvPr/>
        </p:nvSpPr>
        <p:spPr>
          <a:xfrm>
            <a:off x="6172200" y="4842472"/>
            <a:ext cx="762000" cy="2667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24733" y="5370046"/>
                <a:ext cx="20946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(real) stream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 smtClean="0"/>
                  <a:t>,</a:t>
                </a:r>
              </a:p>
              <a:p>
                <a:r>
                  <a:rPr lang="en-US" dirty="0"/>
                  <a:t>w</a:t>
                </a:r>
                <a:r>
                  <a:rPr lang="en-US" dirty="0" smtClean="0"/>
                  <a:t>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elements</a:t>
                </a:r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733" y="5370046"/>
                <a:ext cx="2094612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2624" t="-5660" r="-1749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Arrow 17"/>
          <p:cNvSpPr/>
          <p:nvPr/>
        </p:nvSpPr>
        <p:spPr>
          <a:xfrm>
            <a:off x="6190384" y="5564318"/>
            <a:ext cx="762000" cy="2667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168424" y="5562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362200" y="5562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447800" y="5562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5800" y="5562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410200" y="5562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982106" y="4370165"/>
            <a:ext cx="77457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dirty="0" smtClean="0"/>
              <a:t>…</a:t>
            </a:r>
            <a:endParaRPr lang="en-US" sz="4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38200" y="5811492"/>
                <a:ext cx="4414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811492"/>
                <a:ext cx="441403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656846" y="5811492"/>
                <a:ext cx="446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846" y="5811492"/>
                <a:ext cx="446724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548275" y="5831711"/>
                <a:ext cx="446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275" y="5831711"/>
                <a:ext cx="446724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89899" y="5811492"/>
                <a:ext cx="4140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899" y="5811492"/>
                <a:ext cx="414024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88573" y="5831018"/>
                <a:ext cx="4517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573" y="5831018"/>
                <a:ext cx="451790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>
            <a:stCxn id="5" idx="3"/>
            <a:endCxn id="7" idx="7"/>
          </p:cNvCxnSpPr>
          <p:nvPr/>
        </p:nvCxnSpPr>
        <p:spPr>
          <a:xfrm flipH="1">
            <a:off x="2531481" y="3454587"/>
            <a:ext cx="648515" cy="582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" idx="5"/>
            <a:endCxn id="8" idx="1"/>
          </p:cNvCxnSpPr>
          <p:nvPr/>
        </p:nvCxnSpPr>
        <p:spPr>
          <a:xfrm>
            <a:off x="3449404" y="3454587"/>
            <a:ext cx="641469" cy="582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20" idx="7"/>
          </p:cNvCxnSpPr>
          <p:nvPr/>
        </p:nvCxnSpPr>
        <p:spPr>
          <a:xfrm flipH="1">
            <a:off x="2687404" y="5303444"/>
            <a:ext cx="228146" cy="314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22" idx="7"/>
          </p:cNvCxnSpPr>
          <p:nvPr/>
        </p:nvCxnSpPr>
        <p:spPr>
          <a:xfrm flipH="1">
            <a:off x="1011004" y="5283923"/>
            <a:ext cx="284396" cy="334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21" idx="1"/>
          </p:cNvCxnSpPr>
          <p:nvPr/>
        </p:nvCxnSpPr>
        <p:spPr>
          <a:xfrm>
            <a:off x="1313323" y="5283923"/>
            <a:ext cx="190273" cy="334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88358" y="5152154"/>
            <a:ext cx="332266" cy="41044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92262" y="4800600"/>
            <a:ext cx="332266" cy="41044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31481" y="4419600"/>
            <a:ext cx="332266" cy="41044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42615" y="3570619"/>
            <a:ext cx="332266" cy="41044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48567" y="2896256"/>
            <a:ext cx="332266" cy="41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1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/>
      <p:bldP spid="14" grpId="0"/>
      <p:bldP spid="15" grpId="0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variant: </a:t>
            </a:r>
            <a:r>
              <a:rPr lang="en-US" dirty="0" err="1" smtClean="0"/>
              <a:t>Count</a:t>
            </a:r>
            <a:r>
              <a:rPr lang="en-US" dirty="0" err="1" smtClean="0">
                <a:solidFill>
                  <a:srgbClr val="C00000"/>
                </a:solidFill>
              </a:rPr>
              <a:t>Sketch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Is </a:t>
                </a:r>
                <a:r>
                  <a:rPr lang="en-US" dirty="0" err="1" smtClean="0"/>
                  <a:t>CountMin</a:t>
                </a:r>
                <a:r>
                  <a:rPr lang="en-US" dirty="0" smtClean="0"/>
                  <a:t> linear?</a:t>
                </a:r>
              </a:p>
              <a:p>
                <a:pPr lvl="1"/>
                <a:r>
                  <a:rPr lang="en-US" dirty="0" err="1" smtClean="0"/>
                  <a:t>CountMin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dirty="0" smtClean="0"/>
                  <a:t>) from </a:t>
                </a:r>
                <a:r>
                  <a:rPr lang="en-US" dirty="0" err="1" smtClean="0"/>
                  <a:t>CountMin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) and </a:t>
                </a:r>
                <a:r>
                  <a:rPr lang="en-US" dirty="0" err="1" smtClean="0"/>
                  <a:t>CountMin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dirty="0" smtClean="0"/>
                  <a:t>) ?</a:t>
                </a:r>
              </a:p>
              <a:p>
                <a:pPr lvl="1"/>
                <a:r>
                  <a:rPr lang="en-US" dirty="0" smtClean="0"/>
                  <a:t>Just sum the two! </a:t>
                </a:r>
              </a:p>
              <a:p>
                <a:pPr lvl="2"/>
                <a:r>
                  <a:rPr lang="en-US" dirty="0" smtClean="0"/>
                  <a:t>sum the 2 arrays, assuming we use the same hash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dirty="0" smtClean="0"/>
                  <a:t> ?</a:t>
                </a:r>
              </a:p>
              <a:p>
                <a:pPr lvl="1"/>
                <a:r>
                  <a:rPr lang="en-US" dirty="0" smtClean="0"/>
                  <a:t>“Heavy hitter”: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“min” is an issue</a:t>
                </a:r>
              </a:p>
              <a:p>
                <a:pPr lvl="1"/>
                <a:r>
                  <a:rPr lang="en-US" dirty="0"/>
                  <a:t>B</a:t>
                </a:r>
                <a:r>
                  <a:rPr lang="en-US" dirty="0" smtClean="0"/>
                  <a:t>ut median is still ok</a:t>
                </a:r>
              </a:p>
              <a:p>
                <a:pPr lvl="1"/>
                <a:r>
                  <a:rPr lang="en-US" dirty="0" smtClean="0"/>
                  <a:t>Ideas to improve it further?</a:t>
                </a:r>
              </a:p>
              <a:p>
                <a:pPr lvl="2"/>
                <a:r>
                  <a:rPr lang="en-US" dirty="0" smtClean="0"/>
                  <a:t>Use Tug of War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 in each bucket =&gt; </a:t>
                </a:r>
                <a:r>
                  <a:rPr lang="en-US" dirty="0" err="1" smtClean="0"/>
                  <a:t>CountSketch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Better in certain cases</a:t>
                </a:r>
              </a:p>
              <a:p>
                <a:pPr lvl="1"/>
                <a:endParaRPr lang="en-US" dirty="0" smtClean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3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1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r>
              <a:rPr lang="en-US" dirty="0" smtClean="0"/>
              <a:t>,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Piazza: sign-up! </a:t>
            </a:r>
          </a:p>
          <a:p>
            <a:r>
              <a:rPr lang="en-US" dirty="0" smtClean="0"/>
              <a:t>PS1 </a:t>
            </a:r>
            <a:r>
              <a:rPr lang="en-US" dirty="0" err="1" smtClean="0"/>
              <a:t>releazed</a:t>
            </a:r>
            <a:endParaRPr lang="en-US" dirty="0" smtClean="0"/>
          </a:p>
          <a:p>
            <a:r>
              <a:rPr lang="en-US" dirty="0" smtClean="0"/>
              <a:t>Scriber?</a:t>
            </a:r>
          </a:p>
          <a:p>
            <a:endParaRPr lang="en-US" dirty="0" smtClean="0"/>
          </a:p>
          <a:p>
            <a:r>
              <a:rPr lang="en-US" dirty="0" smtClean="0"/>
              <a:t>Plan:</a:t>
            </a:r>
          </a:p>
          <a:p>
            <a:pPr lvl="1"/>
            <a:r>
              <a:rPr lang="en-US" dirty="0" smtClean="0"/>
              <a:t>Frequency Moments</a:t>
            </a:r>
          </a:p>
          <a:p>
            <a:pPr lvl="1"/>
            <a:r>
              <a:rPr lang="en-US" dirty="0" smtClean="0"/>
              <a:t>Heavy Hitters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58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2</a:t>
                </a:r>
                <a:r>
                  <a:rPr lang="en-US" baseline="30000" dirty="0" smtClean="0"/>
                  <a:t>nd</a:t>
                </a:r>
                <a:r>
                  <a:rPr lang="en-US" dirty="0" smtClean="0"/>
                  <a:t> moment:</a:t>
                </a:r>
              </a:p>
              <a:p>
                <a:pPr lvl="1"/>
                <a:r>
                  <a:rPr lang="en-US" dirty="0" smtClean="0"/>
                  <a:t>Tug-Of-War (sum of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±1</m:t>
                    </m:r>
                  </m:oMath>
                </a14:m>
                <a:r>
                  <a:rPr lang="en-US" dirty="0" smtClean="0"/>
                  <a:t>’s)</a:t>
                </a:r>
              </a:p>
              <a:p>
                <a:r>
                  <a:rPr lang="en-US" dirty="0" smtClean="0"/>
                  <a:t>Linearity:</a:t>
                </a:r>
              </a:p>
              <a:p>
                <a:pPr lvl="1"/>
                <a:r>
                  <a:rPr lang="en-US" dirty="0" smtClean="0"/>
                  <a:t>Can add/subtract sketches easily</a:t>
                </a:r>
              </a:p>
              <a:p>
                <a:r>
                  <a:rPr lang="en-US" dirty="0" smtClean="0"/>
                  <a:t>Max-frequency:</a:t>
                </a:r>
              </a:p>
              <a:p>
                <a:pPr lvl="1"/>
                <a:r>
                  <a:rPr lang="en-US" dirty="0" smtClean="0"/>
                  <a:t>Can only do heavy hitters</a:t>
                </a:r>
              </a:p>
              <a:p>
                <a:pPr lvl="1"/>
                <a:r>
                  <a:rPr lang="en-US" dirty="0" smtClean="0"/>
                  <a:t>Hash functions to distribute elements</a:t>
                </a:r>
              </a:p>
              <a:p>
                <a:pPr lvl="1"/>
                <a:r>
                  <a:rPr lang="en-US" dirty="0" err="1" smtClean="0"/>
                  <a:t>CountMin</a:t>
                </a:r>
                <a:endParaRPr lang="en-US" dirty="0"/>
              </a:p>
              <a:p>
                <a:pPr lvl="2"/>
                <a:r>
                  <a:rPr lang="en-US" dirty="0">
                    <a:hlinkClick r:id="rId2"/>
                  </a:rPr>
                  <a:t>https://sites.google.com/site/countminsketch</a:t>
                </a:r>
                <a:r>
                  <a:rPr lang="en-US" dirty="0" smtClean="0">
                    <a:hlinkClick r:id="rId2"/>
                  </a:rPr>
                  <a:t>/</a:t>
                </a:r>
                <a:endParaRPr lang="en-US" dirty="0" smtClean="0"/>
              </a:p>
              <a:p>
                <a:pPr lvl="1"/>
                <a:r>
                  <a:rPr lang="en-US" dirty="0" err="1" smtClean="0"/>
                  <a:t>CountSketch</a:t>
                </a:r>
                <a:r>
                  <a:rPr lang="en-US" dirty="0" smtClean="0"/>
                  <a:t>: </a:t>
                </a:r>
                <a:r>
                  <a:rPr lang="en-US" dirty="0" err="1" smtClean="0"/>
                  <a:t>CountMedian+TugOfWar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1506" b="-3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34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Frequency Moments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be frequency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Lecture 1: count 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Lecture 2: count # of non-zeros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Moment 1: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Estimator with low space?</a:t>
                </a:r>
              </a:p>
              <a:p>
                <a:pPr lvl="2"/>
                <a:r>
                  <a:rPr lang="en-US" dirty="0" smtClean="0"/>
                  <a:t>Just count</a:t>
                </a:r>
                <a:endParaRPr lang="en-US" dirty="0"/>
              </a:p>
              <a:p>
                <a:r>
                  <a:rPr lang="en-US" dirty="0" smtClean="0"/>
                  <a:t>Moment 2: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1000"/>
                    </a14:imgEffect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838200"/>
            <a:ext cx="2286000" cy="60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1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38957181"/>
                  </p:ext>
                </p:extLst>
              </p:nvPr>
            </p:nvGraphicFramePr>
            <p:xfrm>
              <a:off x="6476998" y="1505236"/>
              <a:ext cx="2514602" cy="27432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7301"/>
                    <a:gridCol w="1257301"/>
                  </a:tblGrid>
                  <a:tr h="325041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olidFill>
                                <a:schemeClr val="bg1"/>
                              </a:solidFill>
                            </a:rPr>
                            <a:t>IP</a:t>
                          </a:r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olidFill>
                                <a:schemeClr val="bg1"/>
                              </a:solidFill>
                            </a:rPr>
                            <a:t>Frequency</a:t>
                          </a:r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34292" marB="34292"/>
                    </a:tc>
                  </a:tr>
                  <a:tr h="325041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3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25041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2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2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25041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3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25041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4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9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25041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5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25041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…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250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1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38957181"/>
                  </p:ext>
                </p:extLst>
              </p:nvPr>
            </p:nvGraphicFramePr>
            <p:xfrm>
              <a:off x="6476998" y="1505236"/>
              <a:ext cx="2514602" cy="27432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7301"/>
                    <a:gridCol w="1257301"/>
                  </a:tblGrid>
                  <a:tr h="342904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olidFill>
                                <a:schemeClr val="bg1"/>
                              </a:solidFill>
                            </a:rPr>
                            <a:t>IP</a:t>
                          </a:r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olidFill>
                                <a:schemeClr val="bg1"/>
                              </a:solidFill>
                            </a:rPr>
                            <a:t>Frequency</a:t>
                          </a:r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T="34292" marB="34292"/>
                    </a:tc>
                  </a:tr>
                  <a:tr h="342904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3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42904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2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2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42904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3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42904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4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9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42904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5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42904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…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  <a:tr h="3429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2" marB="34292">
                        <a:blipFill rotWithShape="0">
                          <a:blip r:embed="rId5"/>
                          <a:stretch>
                            <a:fillRect l="-483" t="-716071" r="-101932" b="-32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marT="34292" marB="34292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86600" y="4343400"/>
                <a:ext cx="1316322" cy="764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4343400"/>
                <a:ext cx="1316322" cy="76456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86600" y="5191095"/>
                <a:ext cx="1399101" cy="764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=95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5191095"/>
                <a:ext cx="1399101" cy="76456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203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2</a:t>
                </a:r>
                <a:r>
                  <a:rPr lang="en-US" baseline="30000" dirty="0" smtClean="0"/>
                  <a:t>nd</a:t>
                </a:r>
                <a:r>
                  <a:rPr lang="en-US" dirty="0" smtClean="0"/>
                  <a:t> Moment: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913" t="-19048" b="-6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Idea</a:t>
                </a:r>
                <a:r>
                  <a:rPr lang="en-US" dirty="0" smtClean="0"/>
                  <a:t>: </a:t>
                </a:r>
                <a:r>
                  <a:rPr lang="en-US" i="1" dirty="0" err="1" smtClean="0"/>
                  <a:t>Rademacher</a:t>
                </a:r>
                <a:r>
                  <a:rPr lang="en-US" dirty="0" smtClean="0"/>
                  <a:t> random variables</a:t>
                </a:r>
              </a:p>
              <a:p>
                <a:pPr marL="457200" lvl="1" indent="0">
                  <a:buNone/>
                </a:pPr>
                <a:r>
                  <a:rPr lang="en-US" dirty="0"/>
                  <a:t>h</a:t>
                </a:r>
                <a:r>
                  <a:rPr lang="en-US" dirty="0" smtClean="0"/>
                  <a:t>ash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−1,+1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Algorithm (Tug-of-War):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store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Estimator: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4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867400" y="2514600"/>
                <a:ext cx="2971800" cy="216416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Algorithm TOW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):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 err="1" smtClean="0">
                    <a:solidFill>
                      <a:schemeClr val="tx1"/>
                    </a:solidFill>
                  </a:rPr>
                  <a:t>Init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solidFill>
                      <a:schemeClr val="tx1"/>
                    </a:solidFill>
                  </a:rPr>
                  <a:t>when see element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 smtClean="0">
                  <a:solidFill>
                    <a:schemeClr val="tx1"/>
                  </a:solidFill>
                </a:endParaRPr>
              </a:p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Estimator:</a:t>
                </a:r>
              </a:p>
              <a:p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</a:t>
                </a:r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514600"/>
                <a:ext cx="2971800" cy="2164163"/>
              </a:xfrm>
              <a:prstGeom prst="rect">
                <a:avLst/>
              </a:prstGeom>
              <a:blipFill rotWithShape="0">
                <a:blip r:embed="rId4"/>
                <a:stretch>
                  <a:fillRect l="-2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102"/>
          <p:cNvSpPr txBox="1">
            <a:spLocks noChangeArrowheads="1"/>
          </p:cNvSpPr>
          <p:nvPr/>
        </p:nvSpPr>
        <p:spPr bwMode="auto">
          <a:xfrm>
            <a:off x="381000" y="652046"/>
            <a:ext cx="27606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 smtClean="0">
                <a:solidFill>
                  <a:srgbClr val="0070C0"/>
                </a:solidFill>
              </a:rPr>
              <a:t>[</a:t>
            </a:r>
            <a:r>
              <a:rPr lang="en-US" sz="1600" dirty="0" err="1" smtClean="0">
                <a:solidFill>
                  <a:srgbClr val="0070C0"/>
                </a:solidFill>
              </a:rPr>
              <a:t>Alon</a:t>
            </a:r>
            <a:r>
              <a:rPr lang="en-US" sz="1600" dirty="0" smtClean="0">
                <a:solidFill>
                  <a:srgbClr val="0070C0"/>
                </a:solidFill>
              </a:rPr>
              <a:t>-Matias-</a:t>
            </a:r>
            <a:r>
              <a:rPr lang="en-US" sz="1600" dirty="0" err="1" smtClean="0">
                <a:solidFill>
                  <a:srgbClr val="0070C0"/>
                </a:solidFill>
              </a:rPr>
              <a:t>Szegedy</a:t>
            </a:r>
            <a:r>
              <a:rPr lang="en-US" sz="1600" dirty="0" smtClean="0">
                <a:solidFill>
                  <a:srgbClr val="0070C0"/>
                </a:solidFill>
              </a:rPr>
              <a:t> 1996]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2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Rademacher</a:t>
            </a:r>
            <a:r>
              <a:rPr lang="en-US" dirty="0" smtClean="0"/>
              <a:t> </a:t>
            </a:r>
            <a:r>
              <a:rPr lang="en-US" dirty="0" err="1" smtClean="0"/>
              <a:t>r.v</a:t>
            </a:r>
            <a:r>
              <a:rPr lang="en-US" dirty="0" smtClean="0"/>
              <a:t>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 if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ones ?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sum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±1</m:t>
                    </m:r>
                  </m:oMath>
                </a14:m>
                <a:r>
                  <a:rPr lang="en-US" dirty="0" smtClean="0"/>
                  <a:t>’s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How much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 smtClean="0"/>
                  <a:t> roughly ?</a:t>
                </a:r>
              </a:p>
              <a:p>
                <a:pPr lvl="1"/>
                <a:r>
                  <a:rPr lang="en-US" dirty="0" smtClean="0"/>
                  <a:t>Say,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 smtClean="0"/>
                  <a:t> 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Apply </a:t>
                </a:r>
                <a:r>
                  <a:rPr lang="en-US" dirty="0" err="1" smtClean="0"/>
                  <a:t>Chebyshev</a:t>
                </a:r>
                <a:r>
                  <a:rPr lang="en-US" dirty="0" smtClean="0"/>
                  <a:t>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with constant probability</a:t>
                </a:r>
              </a:p>
              <a:p>
                <a:pPr lvl="1"/>
                <a:r>
                  <a:rPr lang="en-US" dirty="0" smtClean="0"/>
                  <a:t>In fact tight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506" b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5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867400" y="152400"/>
                <a:ext cx="2971800" cy="216416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Algorithm TOW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):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 err="1" smtClean="0">
                    <a:solidFill>
                      <a:schemeClr val="tx1"/>
                    </a:solidFill>
                  </a:rPr>
                  <a:t>Init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solidFill>
                      <a:schemeClr val="tx1"/>
                    </a:solidFill>
                  </a:rPr>
                  <a:t>when see element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 smtClean="0">
                  <a:solidFill>
                    <a:schemeClr val="tx1"/>
                  </a:solidFill>
                </a:endParaRPr>
              </a:p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Estimator:</a:t>
                </a:r>
              </a:p>
              <a:p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</a:t>
                </a:r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52400"/>
                <a:ext cx="2971800" cy="2164163"/>
              </a:xfrm>
              <a:prstGeom prst="rect">
                <a:avLst/>
              </a:prstGeom>
              <a:blipFill rotWithShape="0">
                <a:blip r:embed="rId3"/>
                <a:stretch>
                  <a:fillRect l="-2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094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/>
                  <a:t>R</a:t>
                </a:r>
                <a:r>
                  <a:rPr lang="en-US" dirty="0" smtClean="0"/>
                  <a:t>andomness?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 smtClean="0"/>
                  <a:t> that is 4-wise independent</a:t>
                </a:r>
              </a:p>
              <a:p>
                <a:r>
                  <a:rPr lang="en-US" dirty="0" smtClean="0"/>
                  <a:t>Can apply the average trick:</a:t>
                </a:r>
              </a:p>
              <a:p>
                <a:pPr lvl="1"/>
                <a:r>
                  <a:rPr lang="en-US" dirty="0" smtClean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counters</a:t>
                </a:r>
              </a:p>
              <a:p>
                <a:pPr lvl="1"/>
                <a:r>
                  <a:rPr lang="en-US" dirty="0" smtClean="0"/>
                  <a:t>Obtain: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approximation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space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6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867400" y="152400"/>
                <a:ext cx="2971800" cy="216416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Algorithm TOW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):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 err="1" smtClean="0">
                    <a:solidFill>
                      <a:schemeClr val="tx1"/>
                    </a:solidFill>
                  </a:rPr>
                  <a:t>Init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solidFill>
                      <a:schemeClr val="tx1"/>
                    </a:solidFill>
                  </a:rPr>
                  <a:t>when see element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 smtClean="0">
                  <a:solidFill>
                    <a:schemeClr val="tx1"/>
                  </a:solidFill>
                </a:endParaRPr>
              </a:p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Estimator:</a:t>
                </a:r>
              </a:p>
              <a:p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</a:t>
                </a:r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52400"/>
                <a:ext cx="2971800" cy="2164163"/>
              </a:xfrm>
              <a:prstGeom prst="rect">
                <a:avLst/>
              </a:prstGeom>
              <a:blipFill rotWithShape="0">
                <a:blip r:embed="rId3"/>
                <a:stretch>
                  <a:fillRect l="-2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339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property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7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90239"/>
              </p:ext>
            </p:extLst>
          </p:nvPr>
        </p:nvGraphicFramePr>
        <p:xfrm>
          <a:off x="685800" y="3364467"/>
          <a:ext cx="358140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629"/>
                <a:gridCol w="511629"/>
                <a:gridCol w="511629"/>
                <a:gridCol w="511629"/>
                <a:gridCol w="511629"/>
                <a:gridCol w="511629"/>
                <a:gridCol w="51162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028948"/>
              </p:ext>
            </p:extLst>
          </p:nvPr>
        </p:nvGraphicFramePr>
        <p:xfrm>
          <a:off x="4876800" y="3364467"/>
          <a:ext cx="3581403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1629"/>
                <a:gridCol w="511629"/>
                <a:gridCol w="511629"/>
                <a:gridCol w="511629"/>
                <a:gridCol w="511629"/>
                <a:gridCol w="511629"/>
                <a:gridCol w="51162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2362200" y="3897867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629400" y="3897867"/>
            <a:ext cx="304800" cy="3048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22893" y="4367138"/>
                <a:ext cx="4203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893" y="4367138"/>
                <a:ext cx="420307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64433" y="4367138"/>
                <a:ext cx="479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433" y="4367138"/>
                <a:ext cx="47961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/>
          <p:cNvSpPr/>
          <p:nvPr/>
        </p:nvSpPr>
        <p:spPr>
          <a:xfrm rot="5400000">
            <a:off x="4290588" y="1025656"/>
            <a:ext cx="533400" cy="7649424"/>
          </a:xfrm>
          <a:prstGeom prst="rightBrace">
            <a:avLst>
              <a:gd name="adj1" fmla="val 125448"/>
              <a:gd name="adj2" fmla="val 4763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1000"/>
                    </a14:imgEffect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62161"/>
            <a:ext cx="2286000" cy="60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1000"/>
                    </a14:imgEffect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242" y="2542957"/>
            <a:ext cx="2286000" cy="60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10105" y="5193268"/>
                <a:ext cx="3017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dirty="0" smtClean="0"/>
                  <a:t> (for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105" y="5193268"/>
                <a:ext cx="3017814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9836" r="-80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0848" y="3365975"/>
                <a:ext cx="4347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48" y="3365975"/>
                <a:ext cx="434734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529457" y="3365975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457" y="3365975"/>
                <a:ext cx="494046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867400" y="152400"/>
                <a:ext cx="2971800" cy="216416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Algorithm TOW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):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 err="1" smtClean="0">
                    <a:solidFill>
                      <a:schemeClr val="tx1"/>
                    </a:solidFill>
                  </a:rPr>
                  <a:t>Init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solidFill>
                      <a:schemeClr val="tx1"/>
                    </a:solidFill>
                  </a:rPr>
                  <a:t>when see element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 smtClean="0">
                  <a:solidFill>
                    <a:schemeClr val="tx1"/>
                  </a:solidFill>
                </a:endParaRPr>
              </a:p>
              <a:p>
                <a:r>
                  <a:rPr lang="en-US" sz="2200" dirty="0" smtClean="0">
                    <a:solidFill>
                      <a:schemeClr val="tx1"/>
                    </a:solidFill>
                  </a:rPr>
                  <a:t>Estimator:</a:t>
                </a:r>
              </a:p>
              <a:p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</a:t>
                </a:r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52400"/>
                <a:ext cx="2971800" cy="2164163"/>
              </a:xfrm>
              <a:prstGeom prst="rect">
                <a:avLst/>
              </a:prstGeom>
              <a:blipFill rotWithShape="0">
                <a:blip r:embed="rId9"/>
                <a:stretch>
                  <a:fillRect l="-2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628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 animBg="1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Similarly for difference!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Estimate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∑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514350" indent="-457200"/>
                <a:r>
                  <a:rPr lang="en-US" dirty="0" smtClean="0"/>
                  <a:t>How about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 smtClean="0"/>
                  <a:t> ?</a:t>
                </a:r>
              </a:p>
              <a:p>
                <a:pPr marL="914400" lvl="1" indent="-457200"/>
                <a:r>
                  <a:rPr lang="en-US" dirty="0"/>
                  <a:t>w</a:t>
                </a:r>
                <a:r>
                  <a:rPr lang="en-US" dirty="0" smtClean="0"/>
                  <a:t>ill see later in the class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5" name="Freeform 4"/>
          <p:cNvSpPr/>
          <p:nvPr/>
        </p:nvSpPr>
        <p:spPr>
          <a:xfrm>
            <a:off x="1676400" y="3092841"/>
            <a:ext cx="5091112" cy="2088356"/>
          </a:xfrm>
          <a:custGeom>
            <a:avLst/>
            <a:gdLst>
              <a:gd name="connsiteX0" fmla="*/ 749112 w 5552345"/>
              <a:gd name="connsiteY0" fmla="*/ 426128 h 3311371"/>
              <a:gd name="connsiteX1" fmla="*/ 749112 w 5552345"/>
              <a:gd name="connsiteY1" fmla="*/ 426128 h 3311371"/>
              <a:gd name="connsiteX2" fmla="*/ 855644 w 5552345"/>
              <a:gd name="connsiteY2" fmla="*/ 346229 h 3311371"/>
              <a:gd name="connsiteX3" fmla="*/ 900032 w 5552345"/>
              <a:gd name="connsiteY3" fmla="*/ 328473 h 3311371"/>
              <a:gd name="connsiteX4" fmla="*/ 962176 w 5552345"/>
              <a:gd name="connsiteY4" fmla="*/ 292963 h 3311371"/>
              <a:gd name="connsiteX5" fmla="*/ 1042075 w 5552345"/>
              <a:gd name="connsiteY5" fmla="*/ 248574 h 3311371"/>
              <a:gd name="connsiteX6" fmla="*/ 1077586 w 5552345"/>
              <a:gd name="connsiteY6" fmla="*/ 230819 h 3311371"/>
              <a:gd name="connsiteX7" fmla="*/ 1104219 w 5552345"/>
              <a:gd name="connsiteY7" fmla="*/ 221941 h 3311371"/>
              <a:gd name="connsiteX8" fmla="*/ 1130852 w 5552345"/>
              <a:gd name="connsiteY8" fmla="*/ 204186 h 3311371"/>
              <a:gd name="connsiteX9" fmla="*/ 1175240 w 5552345"/>
              <a:gd name="connsiteY9" fmla="*/ 195308 h 3311371"/>
              <a:gd name="connsiteX10" fmla="*/ 1210751 w 5552345"/>
              <a:gd name="connsiteY10" fmla="*/ 186431 h 3311371"/>
              <a:gd name="connsiteX11" fmla="*/ 1272894 w 5552345"/>
              <a:gd name="connsiteY11" fmla="*/ 168675 h 3311371"/>
              <a:gd name="connsiteX12" fmla="*/ 1379426 w 5552345"/>
              <a:gd name="connsiteY12" fmla="*/ 150920 h 3311371"/>
              <a:gd name="connsiteX13" fmla="*/ 1539224 w 5552345"/>
              <a:gd name="connsiteY13" fmla="*/ 159798 h 3311371"/>
              <a:gd name="connsiteX14" fmla="*/ 1574735 w 5552345"/>
              <a:gd name="connsiteY14" fmla="*/ 168675 h 3311371"/>
              <a:gd name="connsiteX15" fmla="*/ 1716778 w 5552345"/>
              <a:gd name="connsiteY15" fmla="*/ 150920 h 3311371"/>
              <a:gd name="connsiteX16" fmla="*/ 1787799 w 5552345"/>
              <a:gd name="connsiteY16" fmla="*/ 133165 h 3311371"/>
              <a:gd name="connsiteX17" fmla="*/ 1849943 w 5552345"/>
              <a:gd name="connsiteY17" fmla="*/ 88776 h 3311371"/>
              <a:gd name="connsiteX18" fmla="*/ 1947597 w 5552345"/>
              <a:gd name="connsiteY18" fmla="*/ 71021 h 3311371"/>
              <a:gd name="connsiteX19" fmla="*/ 2045252 w 5552345"/>
              <a:gd name="connsiteY19" fmla="*/ 35510 h 3311371"/>
              <a:gd name="connsiteX20" fmla="*/ 2098518 w 5552345"/>
              <a:gd name="connsiteY20" fmla="*/ 26633 h 3311371"/>
              <a:gd name="connsiteX21" fmla="*/ 2196172 w 5552345"/>
              <a:gd name="connsiteY21" fmla="*/ 8877 h 3311371"/>
              <a:gd name="connsiteX22" fmla="*/ 2311582 w 5552345"/>
              <a:gd name="connsiteY22" fmla="*/ 0 h 3311371"/>
              <a:gd name="connsiteX23" fmla="*/ 2542401 w 5552345"/>
              <a:gd name="connsiteY23" fmla="*/ 8877 h 3311371"/>
              <a:gd name="connsiteX24" fmla="*/ 2569034 w 5552345"/>
              <a:gd name="connsiteY24" fmla="*/ 26633 h 3311371"/>
              <a:gd name="connsiteX25" fmla="*/ 2631178 w 5552345"/>
              <a:gd name="connsiteY25" fmla="*/ 53266 h 3311371"/>
              <a:gd name="connsiteX26" fmla="*/ 2693322 w 5552345"/>
              <a:gd name="connsiteY26" fmla="*/ 88776 h 3311371"/>
              <a:gd name="connsiteX27" fmla="*/ 2773221 w 5552345"/>
              <a:gd name="connsiteY27" fmla="*/ 106532 h 3311371"/>
              <a:gd name="connsiteX28" fmla="*/ 2968529 w 5552345"/>
              <a:gd name="connsiteY28" fmla="*/ 133165 h 3311371"/>
              <a:gd name="connsiteX29" fmla="*/ 3368024 w 5552345"/>
              <a:gd name="connsiteY29" fmla="*/ 124287 h 3311371"/>
              <a:gd name="connsiteX30" fmla="*/ 3412413 w 5552345"/>
              <a:gd name="connsiteY30" fmla="*/ 115409 h 3311371"/>
              <a:gd name="connsiteX31" fmla="*/ 3643232 w 5552345"/>
              <a:gd name="connsiteY31" fmla="*/ 97654 h 3311371"/>
              <a:gd name="connsiteX32" fmla="*/ 3758642 w 5552345"/>
              <a:gd name="connsiteY32" fmla="*/ 106532 h 3311371"/>
              <a:gd name="connsiteX33" fmla="*/ 3803030 w 5552345"/>
              <a:gd name="connsiteY33" fmla="*/ 133165 h 3311371"/>
              <a:gd name="connsiteX34" fmla="*/ 3829663 w 5552345"/>
              <a:gd name="connsiteY34" fmla="*/ 142042 h 3311371"/>
              <a:gd name="connsiteX35" fmla="*/ 3847419 w 5552345"/>
              <a:gd name="connsiteY35" fmla="*/ 159798 h 3311371"/>
              <a:gd name="connsiteX36" fmla="*/ 3882929 w 5552345"/>
              <a:gd name="connsiteY36" fmla="*/ 186431 h 3311371"/>
              <a:gd name="connsiteX37" fmla="*/ 3927318 w 5552345"/>
              <a:gd name="connsiteY37" fmla="*/ 221941 h 3311371"/>
              <a:gd name="connsiteX38" fmla="*/ 4024972 w 5552345"/>
              <a:gd name="connsiteY38" fmla="*/ 301840 h 3311371"/>
              <a:gd name="connsiteX39" fmla="*/ 4122626 w 5552345"/>
              <a:gd name="connsiteY39" fmla="*/ 328473 h 3311371"/>
              <a:gd name="connsiteX40" fmla="*/ 4202525 w 5552345"/>
              <a:gd name="connsiteY40" fmla="*/ 346229 h 3311371"/>
              <a:gd name="connsiteX41" fmla="*/ 4317935 w 5552345"/>
              <a:gd name="connsiteY41" fmla="*/ 355106 h 3311371"/>
              <a:gd name="connsiteX42" fmla="*/ 4690797 w 5552345"/>
              <a:gd name="connsiteY42" fmla="*/ 346229 h 3311371"/>
              <a:gd name="connsiteX43" fmla="*/ 4726308 w 5552345"/>
              <a:gd name="connsiteY43" fmla="*/ 337351 h 3311371"/>
              <a:gd name="connsiteX44" fmla="*/ 4886106 w 5552345"/>
              <a:gd name="connsiteY44" fmla="*/ 346229 h 3311371"/>
              <a:gd name="connsiteX45" fmla="*/ 4966005 w 5552345"/>
              <a:gd name="connsiteY45" fmla="*/ 417250 h 3311371"/>
              <a:gd name="connsiteX46" fmla="*/ 5037026 w 5552345"/>
              <a:gd name="connsiteY46" fmla="*/ 497149 h 3311371"/>
              <a:gd name="connsiteX47" fmla="*/ 5116925 w 5552345"/>
              <a:gd name="connsiteY47" fmla="*/ 568171 h 3311371"/>
              <a:gd name="connsiteX48" fmla="*/ 5143558 w 5552345"/>
              <a:gd name="connsiteY48" fmla="*/ 612559 h 3311371"/>
              <a:gd name="connsiteX49" fmla="*/ 5187947 w 5552345"/>
              <a:gd name="connsiteY49" fmla="*/ 648070 h 3311371"/>
              <a:gd name="connsiteX50" fmla="*/ 5258968 w 5552345"/>
              <a:gd name="connsiteY50" fmla="*/ 727969 h 3311371"/>
              <a:gd name="connsiteX51" fmla="*/ 5276723 w 5552345"/>
              <a:gd name="connsiteY51" fmla="*/ 754602 h 3311371"/>
              <a:gd name="connsiteX52" fmla="*/ 5312234 w 5552345"/>
              <a:gd name="connsiteY52" fmla="*/ 790112 h 3311371"/>
              <a:gd name="connsiteX53" fmla="*/ 5347745 w 5552345"/>
              <a:gd name="connsiteY53" fmla="*/ 843378 h 3311371"/>
              <a:gd name="connsiteX54" fmla="*/ 5374378 w 5552345"/>
              <a:gd name="connsiteY54" fmla="*/ 870011 h 3311371"/>
              <a:gd name="connsiteX55" fmla="*/ 5392133 w 5552345"/>
              <a:gd name="connsiteY55" fmla="*/ 896644 h 3311371"/>
              <a:gd name="connsiteX56" fmla="*/ 5436522 w 5552345"/>
              <a:gd name="connsiteY56" fmla="*/ 941033 h 3311371"/>
              <a:gd name="connsiteX57" fmla="*/ 5463155 w 5552345"/>
              <a:gd name="connsiteY57" fmla="*/ 967666 h 3311371"/>
              <a:gd name="connsiteX58" fmla="*/ 5525298 w 5552345"/>
              <a:gd name="connsiteY58" fmla="*/ 1012054 h 3311371"/>
              <a:gd name="connsiteX59" fmla="*/ 5534176 w 5552345"/>
              <a:gd name="connsiteY59" fmla="*/ 1047565 h 3311371"/>
              <a:gd name="connsiteX60" fmla="*/ 5551931 w 5552345"/>
              <a:gd name="connsiteY60" fmla="*/ 1100831 h 3311371"/>
              <a:gd name="connsiteX61" fmla="*/ 5543054 w 5552345"/>
              <a:gd name="connsiteY61" fmla="*/ 1180730 h 3311371"/>
              <a:gd name="connsiteX62" fmla="*/ 5525298 w 5552345"/>
              <a:gd name="connsiteY62" fmla="*/ 1207363 h 3311371"/>
              <a:gd name="connsiteX63" fmla="*/ 5489788 w 5552345"/>
              <a:gd name="connsiteY63" fmla="*/ 1216240 h 3311371"/>
              <a:gd name="connsiteX64" fmla="*/ 5454277 w 5552345"/>
              <a:gd name="connsiteY64" fmla="*/ 1242873 h 3311371"/>
              <a:gd name="connsiteX65" fmla="*/ 5401011 w 5552345"/>
              <a:gd name="connsiteY65" fmla="*/ 1260629 h 3311371"/>
              <a:gd name="connsiteX66" fmla="*/ 5321112 w 5552345"/>
              <a:gd name="connsiteY66" fmla="*/ 1296139 h 3311371"/>
              <a:gd name="connsiteX67" fmla="*/ 5276723 w 5552345"/>
              <a:gd name="connsiteY67" fmla="*/ 1313895 h 3311371"/>
              <a:gd name="connsiteX68" fmla="*/ 5232335 w 5552345"/>
              <a:gd name="connsiteY68" fmla="*/ 1349405 h 3311371"/>
              <a:gd name="connsiteX69" fmla="*/ 5187947 w 5552345"/>
              <a:gd name="connsiteY69" fmla="*/ 1376039 h 3311371"/>
              <a:gd name="connsiteX70" fmla="*/ 5179069 w 5552345"/>
              <a:gd name="connsiteY70" fmla="*/ 1455938 h 3311371"/>
              <a:gd name="connsiteX71" fmla="*/ 5214580 w 5552345"/>
              <a:gd name="connsiteY71" fmla="*/ 1473693 h 3311371"/>
              <a:gd name="connsiteX72" fmla="*/ 5241213 w 5552345"/>
              <a:gd name="connsiteY72" fmla="*/ 1500326 h 3311371"/>
              <a:gd name="connsiteX73" fmla="*/ 5276723 w 5552345"/>
              <a:gd name="connsiteY73" fmla="*/ 1518081 h 3311371"/>
              <a:gd name="connsiteX74" fmla="*/ 5294479 w 5552345"/>
              <a:gd name="connsiteY74" fmla="*/ 1544714 h 3311371"/>
              <a:gd name="connsiteX75" fmla="*/ 5321112 w 5552345"/>
              <a:gd name="connsiteY75" fmla="*/ 1562470 h 3311371"/>
              <a:gd name="connsiteX76" fmla="*/ 5365500 w 5552345"/>
              <a:gd name="connsiteY76" fmla="*/ 1624613 h 3311371"/>
              <a:gd name="connsiteX77" fmla="*/ 5356622 w 5552345"/>
              <a:gd name="connsiteY77" fmla="*/ 1660124 h 3311371"/>
              <a:gd name="connsiteX78" fmla="*/ 5285601 w 5552345"/>
              <a:gd name="connsiteY78" fmla="*/ 1713390 h 3311371"/>
              <a:gd name="connsiteX79" fmla="*/ 5258968 w 5552345"/>
              <a:gd name="connsiteY79" fmla="*/ 1722268 h 3311371"/>
              <a:gd name="connsiteX80" fmla="*/ 5214580 w 5552345"/>
              <a:gd name="connsiteY80" fmla="*/ 1748901 h 3311371"/>
              <a:gd name="connsiteX81" fmla="*/ 5187947 w 5552345"/>
              <a:gd name="connsiteY81" fmla="*/ 1775534 h 3311371"/>
              <a:gd name="connsiteX82" fmla="*/ 5152436 w 5552345"/>
              <a:gd name="connsiteY82" fmla="*/ 1802167 h 3311371"/>
              <a:gd name="connsiteX83" fmla="*/ 5108048 w 5552345"/>
              <a:gd name="connsiteY83" fmla="*/ 1890943 h 3311371"/>
              <a:gd name="connsiteX84" fmla="*/ 5099170 w 5552345"/>
              <a:gd name="connsiteY84" fmla="*/ 1944209 h 3311371"/>
              <a:gd name="connsiteX85" fmla="*/ 5116925 w 5552345"/>
              <a:gd name="connsiteY85" fmla="*/ 1988598 h 3311371"/>
              <a:gd name="connsiteX86" fmla="*/ 5161314 w 5552345"/>
              <a:gd name="connsiteY86" fmla="*/ 2032986 h 3311371"/>
              <a:gd name="connsiteX87" fmla="*/ 5170191 w 5552345"/>
              <a:gd name="connsiteY87" fmla="*/ 2059619 h 3311371"/>
              <a:gd name="connsiteX88" fmla="*/ 5187947 w 5552345"/>
              <a:gd name="connsiteY88" fmla="*/ 2086252 h 3311371"/>
              <a:gd name="connsiteX89" fmla="*/ 5214580 w 5552345"/>
              <a:gd name="connsiteY89" fmla="*/ 2166151 h 3311371"/>
              <a:gd name="connsiteX90" fmla="*/ 5205702 w 5552345"/>
              <a:gd name="connsiteY90" fmla="*/ 2219417 h 3311371"/>
              <a:gd name="connsiteX91" fmla="*/ 5152436 w 5552345"/>
              <a:gd name="connsiteY91" fmla="*/ 2263805 h 3311371"/>
              <a:gd name="connsiteX92" fmla="*/ 5125803 w 5552345"/>
              <a:gd name="connsiteY92" fmla="*/ 2334827 h 3311371"/>
              <a:gd name="connsiteX93" fmla="*/ 5134681 w 5552345"/>
              <a:gd name="connsiteY93" fmla="*/ 2379215 h 3311371"/>
              <a:gd name="connsiteX94" fmla="*/ 5187947 w 5552345"/>
              <a:gd name="connsiteY94" fmla="*/ 2432481 h 3311371"/>
              <a:gd name="connsiteX95" fmla="*/ 5214580 w 5552345"/>
              <a:gd name="connsiteY95" fmla="*/ 2459114 h 3311371"/>
              <a:gd name="connsiteX96" fmla="*/ 5223457 w 5552345"/>
              <a:gd name="connsiteY96" fmla="*/ 2485747 h 3311371"/>
              <a:gd name="connsiteX97" fmla="*/ 5170191 w 5552345"/>
              <a:gd name="connsiteY97" fmla="*/ 2556769 h 3311371"/>
              <a:gd name="connsiteX98" fmla="*/ 5134681 w 5552345"/>
              <a:gd name="connsiteY98" fmla="*/ 2574524 h 3311371"/>
              <a:gd name="connsiteX99" fmla="*/ 5072537 w 5552345"/>
              <a:gd name="connsiteY99" fmla="*/ 2618912 h 3311371"/>
              <a:gd name="connsiteX100" fmla="*/ 5028149 w 5552345"/>
              <a:gd name="connsiteY100" fmla="*/ 2654423 h 3311371"/>
              <a:gd name="connsiteX101" fmla="*/ 4966005 w 5552345"/>
              <a:gd name="connsiteY101" fmla="*/ 2689934 h 3311371"/>
              <a:gd name="connsiteX102" fmla="*/ 4859473 w 5552345"/>
              <a:gd name="connsiteY102" fmla="*/ 2760955 h 3311371"/>
              <a:gd name="connsiteX103" fmla="*/ 4752941 w 5552345"/>
              <a:gd name="connsiteY103" fmla="*/ 2814221 h 3311371"/>
              <a:gd name="connsiteX104" fmla="*/ 4699675 w 5552345"/>
              <a:gd name="connsiteY104" fmla="*/ 2840854 h 3311371"/>
              <a:gd name="connsiteX105" fmla="*/ 4637531 w 5552345"/>
              <a:gd name="connsiteY105" fmla="*/ 2867487 h 3311371"/>
              <a:gd name="connsiteX106" fmla="*/ 4530999 w 5552345"/>
              <a:gd name="connsiteY106" fmla="*/ 2920753 h 3311371"/>
              <a:gd name="connsiteX107" fmla="*/ 4451100 w 5552345"/>
              <a:gd name="connsiteY107" fmla="*/ 2974019 h 3311371"/>
              <a:gd name="connsiteX108" fmla="*/ 4397834 w 5552345"/>
              <a:gd name="connsiteY108" fmla="*/ 3009530 h 3311371"/>
              <a:gd name="connsiteX109" fmla="*/ 4326813 w 5552345"/>
              <a:gd name="connsiteY109" fmla="*/ 3045040 h 3311371"/>
              <a:gd name="connsiteX110" fmla="*/ 4211403 w 5552345"/>
              <a:gd name="connsiteY110" fmla="*/ 3124939 h 3311371"/>
              <a:gd name="connsiteX111" fmla="*/ 4149259 w 5552345"/>
              <a:gd name="connsiteY111" fmla="*/ 3160450 h 3311371"/>
              <a:gd name="connsiteX112" fmla="*/ 4033850 w 5552345"/>
              <a:gd name="connsiteY112" fmla="*/ 3213716 h 3311371"/>
              <a:gd name="connsiteX113" fmla="*/ 3803030 w 5552345"/>
              <a:gd name="connsiteY113" fmla="*/ 3266982 h 3311371"/>
              <a:gd name="connsiteX114" fmla="*/ 3749764 w 5552345"/>
              <a:gd name="connsiteY114" fmla="*/ 3275860 h 3311371"/>
              <a:gd name="connsiteX115" fmla="*/ 3705376 w 5552345"/>
              <a:gd name="connsiteY115" fmla="*/ 3284738 h 3311371"/>
              <a:gd name="connsiteX116" fmla="*/ 3598844 w 5552345"/>
              <a:gd name="connsiteY116" fmla="*/ 3293615 h 3311371"/>
              <a:gd name="connsiteX117" fmla="*/ 3439046 w 5552345"/>
              <a:gd name="connsiteY117" fmla="*/ 3311371 h 3311371"/>
              <a:gd name="connsiteX118" fmla="*/ 2906386 w 5552345"/>
              <a:gd name="connsiteY118" fmla="*/ 3302493 h 3311371"/>
              <a:gd name="connsiteX119" fmla="*/ 2861997 w 5552345"/>
              <a:gd name="connsiteY119" fmla="*/ 3293615 h 3311371"/>
              <a:gd name="connsiteX120" fmla="*/ 2764343 w 5552345"/>
              <a:gd name="connsiteY120" fmla="*/ 3266982 h 3311371"/>
              <a:gd name="connsiteX121" fmla="*/ 2719955 w 5552345"/>
              <a:gd name="connsiteY121" fmla="*/ 3231472 h 3311371"/>
              <a:gd name="connsiteX122" fmla="*/ 2675566 w 5552345"/>
              <a:gd name="connsiteY122" fmla="*/ 3169328 h 3311371"/>
              <a:gd name="connsiteX123" fmla="*/ 2640055 w 5552345"/>
              <a:gd name="connsiteY123" fmla="*/ 3107184 h 3311371"/>
              <a:gd name="connsiteX124" fmla="*/ 2586789 w 5552345"/>
              <a:gd name="connsiteY124" fmla="*/ 3053918 h 3311371"/>
              <a:gd name="connsiteX125" fmla="*/ 2542401 w 5552345"/>
              <a:gd name="connsiteY125" fmla="*/ 2991774 h 3311371"/>
              <a:gd name="connsiteX126" fmla="*/ 2489135 w 5552345"/>
              <a:gd name="connsiteY126" fmla="*/ 2929631 h 3311371"/>
              <a:gd name="connsiteX127" fmla="*/ 2453624 w 5552345"/>
              <a:gd name="connsiteY127" fmla="*/ 2876365 h 3311371"/>
              <a:gd name="connsiteX128" fmla="*/ 2382603 w 5552345"/>
              <a:gd name="connsiteY128" fmla="*/ 2814221 h 3311371"/>
              <a:gd name="connsiteX129" fmla="*/ 2338215 w 5552345"/>
              <a:gd name="connsiteY129" fmla="*/ 2787588 h 3311371"/>
              <a:gd name="connsiteX130" fmla="*/ 2293826 w 5552345"/>
              <a:gd name="connsiteY130" fmla="*/ 2752077 h 3311371"/>
              <a:gd name="connsiteX131" fmla="*/ 2178417 w 5552345"/>
              <a:gd name="connsiteY131" fmla="*/ 2654423 h 3311371"/>
              <a:gd name="connsiteX132" fmla="*/ 2063007 w 5552345"/>
              <a:gd name="connsiteY132" fmla="*/ 2592279 h 3311371"/>
              <a:gd name="connsiteX133" fmla="*/ 1974230 w 5552345"/>
              <a:gd name="connsiteY133" fmla="*/ 2547891 h 3311371"/>
              <a:gd name="connsiteX134" fmla="*/ 1636879 w 5552345"/>
              <a:gd name="connsiteY134" fmla="*/ 2530136 h 3311371"/>
              <a:gd name="connsiteX135" fmla="*/ 1441570 w 5552345"/>
              <a:gd name="connsiteY135" fmla="*/ 2547891 h 3311371"/>
              <a:gd name="connsiteX136" fmla="*/ 1379426 w 5552345"/>
              <a:gd name="connsiteY136" fmla="*/ 2583402 h 3311371"/>
              <a:gd name="connsiteX137" fmla="*/ 1343916 w 5552345"/>
              <a:gd name="connsiteY137" fmla="*/ 2601157 h 3311371"/>
              <a:gd name="connsiteX138" fmla="*/ 1317283 w 5552345"/>
              <a:gd name="connsiteY138" fmla="*/ 2610035 h 3311371"/>
              <a:gd name="connsiteX139" fmla="*/ 1175240 w 5552345"/>
              <a:gd name="connsiteY139" fmla="*/ 2636668 h 3311371"/>
              <a:gd name="connsiteX140" fmla="*/ 917788 w 5552345"/>
              <a:gd name="connsiteY140" fmla="*/ 2618912 h 3311371"/>
              <a:gd name="connsiteX141" fmla="*/ 855644 w 5552345"/>
              <a:gd name="connsiteY141" fmla="*/ 2601157 h 3311371"/>
              <a:gd name="connsiteX142" fmla="*/ 704723 w 5552345"/>
              <a:gd name="connsiteY142" fmla="*/ 2556769 h 3311371"/>
              <a:gd name="connsiteX143" fmla="*/ 527170 w 5552345"/>
              <a:gd name="connsiteY143" fmla="*/ 2503503 h 3311371"/>
              <a:gd name="connsiteX144" fmla="*/ 420638 w 5552345"/>
              <a:gd name="connsiteY144" fmla="*/ 2450237 h 3311371"/>
              <a:gd name="connsiteX145" fmla="*/ 349617 w 5552345"/>
              <a:gd name="connsiteY145" fmla="*/ 2414726 h 3311371"/>
              <a:gd name="connsiteX146" fmla="*/ 305228 w 5552345"/>
              <a:gd name="connsiteY146" fmla="*/ 2370338 h 3311371"/>
              <a:gd name="connsiteX147" fmla="*/ 251962 w 5552345"/>
              <a:gd name="connsiteY147" fmla="*/ 2334827 h 3311371"/>
              <a:gd name="connsiteX148" fmla="*/ 216452 w 5552345"/>
              <a:gd name="connsiteY148" fmla="*/ 2290439 h 3311371"/>
              <a:gd name="connsiteX149" fmla="*/ 189819 w 5552345"/>
              <a:gd name="connsiteY149" fmla="*/ 2263805 h 3311371"/>
              <a:gd name="connsiteX150" fmla="*/ 163186 w 5552345"/>
              <a:gd name="connsiteY150" fmla="*/ 2228295 h 3311371"/>
              <a:gd name="connsiteX151" fmla="*/ 136553 w 5552345"/>
              <a:gd name="connsiteY151" fmla="*/ 2201662 h 3311371"/>
              <a:gd name="connsiteX152" fmla="*/ 92164 w 5552345"/>
              <a:gd name="connsiteY152" fmla="*/ 2130640 h 3311371"/>
              <a:gd name="connsiteX153" fmla="*/ 38898 w 5552345"/>
              <a:gd name="connsiteY153" fmla="*/ 2059619 h 3311371"/>
              <a:gd name="connsiteX154" fmla="*/ 30021 w 5552345"/>
              <a:gd name="connsiteY154" fmla="*/ 2032986 h 3311371"/>
              <a:gd name="connsiteX155" fmla="*/ 12265 w 5552345"/>
              <a:gd name="connsiteY155" fmla="*/ 1997475 h 3311371"/>
              <a:gd name="connsiteX156" fmla="*/ 12265 w 5552345"/>
              <a:gd name="connsiteY156" fmla="*/ 1811044 h 3311371"/>
              <a:gd name="connsiteX157" fmla="*/ 30021 w 5552345"/>
              <a:gd name="connsiteY157" fmla="*/ 1757778 h 3311371"/>
              <a:gd name="connsiteX158" fmla="*/ 38898 w 5552345"/>
              <a:gd name="connsiteY158" fmla="*/ 1686757 h 3311371"/>
              <a:gd name="connsiteX159" fmla="*/ 47776 w 5552345"/>
              <a:gd name="connsiteY159" fmla="*/ 1660124 h 3311371"/>
              <a:gd name="connsiteX160" fmla="*/ 65531 w 5552345"/>
              <a:gd name="connsiteY160" fmla="*/ 1491448 h 3311371"/>
              <a:gd name="connsiteX161" fmla="*/ 83287 w 5552345"/>
              <a:gd name="connsiteY161" fmla="*/ 1367161 h 3311371"/>
              <a:gd name="connsiteX162" fmla="*/ 101042 w 5552345"/>
              <a:gd name="connsiteY162" fmla="*/ 1251751 h 3311371"/>
              <a:gd name="connsiteX163" fmla="*/ 109920 w 5552345"/>
              <a:gd name="connsiteY163" fmla="*/ 1189607 h 3311371"/>
              <a:gd name="connsiteX164" fmla="*/ 145430 w 5552345"/>
              <a:gd name="connsiteY164" fmla="*/ 1100831 h 3311371"/>
              <a:gd name="connsiteX165" fmla="*/ 154308 w 5552345"/>
              <a:gd name="connsiteY165" fmla="*/ 1074198 h 3311371"/>
              <a:gd name="connsiteX166" fmla="*/ 172063 w 5552345"/>
              <a:gd name="connsiteY166" fmla="*/ 1038687 h 3311371"/>
              <a:gd name="connsiteX167" fmla="*/ 198696 w 5552345"/>
              <a:gd name="connsiteY167" fmla="*/ 976543 h 3311371"/>
              <a:gd name="connsiteX168" fmla="*/ 216452 w 5552345"/>
              <a:gd name="connsiteY168" fmla="*/ 958788 h 3311371"/>
              <a:gd name="connsiteX169" fmla="*/ 243085 w 5552345"/>
              <a:gd name="connsiteY169" fmla="*/ 896644 h 3311371"/>
              <a:gd name="connsiteX170" fmla="*/ 269718 w 5552345"/>
              <a:gd name="connsiteY170" fmla="*/ 852256 h 3311371"/>
              <a:gd name="connsiteX171" fmla="*/ 322984 w 5552345"/>
              <a:gd name="connsiteY171" fmla="*/ 798990 h 3311371"/>
              <a:gd name="connsiteX172" fmla="*/ 349617 w 5552345"/>
              <a:gd name="connsiteY172" fmla="*/ 790112 h 3311371"/>
              <a:gd name="connsiteX173" fmla="*/ 438393 w 5552345"/>
              <a:gd name="connsiteY173" fmla="*/ 719091 h 3311371"/>
              <a:gd name="connsiteX174" fmla="*/ 456149 w 5552345"/>
              <a:gd name="connsiteY174" fmla="*/ 692458 h 3311371"/>
              <a:gd name="connsiteX175" fmla="*/ 482782 w 5552345"/>
              <a:gd name="connsiteY175" fmla="*/ 674703 h 3311371"/>
              <a:gd name="connsiteX176" fmla="*/ 536048 w 5552345"/>
              <a:gd name="connsiteY176" fmla="*/ 621437 h 3311371"/>
              <a:gd name="connsiteX177" fmla="*/ 589314 w 5552345"/>
              <a:gd name="connsiteY177" fmla="*/ 568171 h 3311371"/>
              <a:gd name="connsiteX178" fmla="*/ 607069 w 5552345"/>
              <a:gd name="connsiteY178" fmla="*/ 550415 h 3311371"/>
              <a:gd name="connsiteX179" fmla="*/ 695846 w 5552345"/>
              <a:gd name="connsiteY179" fmla="*/ 514905 h 3311371"/>
              <a:gd name="connsiteX180" fmla="*/ 766867 w 5552345"/>
              <a:gd name="connsiteY180" fmla="*/ 452761 h 3311371"/>
              <a:gd name="connsiteX181" fmla="*/ 784622 w 5552345"/>
              <a:gd name="connsiteY181" fmla="*/ 426128 h 3311371"/>
              <a:gd name="connsiteX182" fmla="*/ 793500 w 5552345"/>
              <a:gd name="connsiteY182" fmla="*/ 399495 h 3311371"/>
              <a:gd name="connsiteX183" fmla="*/ 820133 w 5552345"/>
              <a:gd name="connsiteY183" fmla="*/ 381739 h 3311371"/>
              <a:gd name="connsiteX184" fmla="*/ 829011 w 5552345"/>
              <a:gd name="connsiteY184" fmla="*/ 372862 h 3311371"/>
              <a:gd name="connsiteX185" fmla="*/ 829011 w 5552345"/>
              <a:gd name="connsiteY185" fmla="*/ 372862 h 331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5552345" h="3311371">
                <a:moveTo>
                  <a:pt x="749112" y="426128"/>
                </a:moveTo>
                <a:lnTo>
                  <a:pt x="749112" y="426128"/>
                </a:lnTo>
                <a:cubicBezTo>
                  <a:pt x="784623" y="399495"/>
                  <a:pt x="814431" y="362715"/>
                  <a:pt x="855644" y="346229"/>
                </a:cubicBezTo>
                <a:cubicBezTo>
                  <a:pt x="870440" y="340310"/>
                  <a:pt x="886102" y="336212"/>
                  <a:pt x="900032" y="328473"/>
                </a:cubicBezTo>
                <a:cubicBezTo>
                  <a:pt x="980643" y="283688"/>
                  <a:pt x="897717" y="314448"/>
                  <a:pt x="962176" y="292963"/>
                </a:cubicBezTo>
                <a:cubicBezTo>
                  <a:pt x="1008357" y="246782"/>
                  <a:pt x="981272" y="260735"/>
                  <a:pt x="1042075" y="248574"/>
                </a:cubicBezTo>
                <a:cubicBezTo>
                  <a:pt x="1053912" y="242656"/>
                  <a:pt x="1065422" y="236032"/>
                  <a:pt x="1077586" y="230819"/>
                </a:cubicBezTo>
                <a:cubicBezTo>
                  <a:pt x="1086187" y="227133"/>
                  <a:pt x="1095849" y="226126"/>
                  <a:pt x="1104219" y="221941"/>
                </a:cubicBezTo>
                <a:cubicBezTo>
                  <a:pt x="1113762" y="217169"/>
                  <a:pt x="1120862" y="207932"/>
                  <a:pt x="1130852" y="204186"/>
                </a:cubicBezTo>
                <a:cubicBezTo>
                  <a:pt x="1144980" y="198888"/>
                  <a:pt x="1160510" y="198581"/>
                  <a:pt x="1175240" y="195308"/>
                </a:cubicBezTo>
                <a:cubicBezTo>
                  <a:pt x="1187151" y="192661"/>
                  <a:pt x="1199019" y="189783"/>
                  <a:pt x="1210751" y="186431"/>
                </a:cubicBezTo>
                <a:cubicBezTo>
                  <a:pt x="1245724" y="176439"/>
                  <a:pt x="1232523" y="176245"/>
                  <a:pt x="1272894" y="168675"/>
                </a:cubicBezTo>
                <a:cubicBezTo>
                  <a:pt x="1308278" y="162040"/>
                  <a:pt x="1379426" y="150920"/>
                  <a:pt x="1379426" y="150920"/>
                </a:cubicBezTo>
                <a:cubicBezTo>
                  <a:pt x="1432692" y="153879"/>
                  <a:pt x="1486095" y="154968"/>
                  <a:pt x="1539224" y="159798"/>
                </a:cubicBezTo>
                <a:cubicBezTo>
                  <a:pt x="1551375" y="160903"/>
                  <a:pt x="1562549" y="169284"/>
                  <a:pt x="1574735" y="168675"/>
                </a:cubicBezTo>
                <a:cubicBezTo>
                  <a:pt x="1622392" y="166292"/>
                  <a:pt x="1669430" y="156838"/>
                  <a:pt x="1716778" y="150920"/>
                </a:cubicBezTo>
                <a:cubicBezTo>
                  <a:pt x="1740452" y="145002"/>
                  <a:pt x="1764866" y="141504"/>
                  <a:pt x="1787799" y="133165"/>
                </a:cubicBezTo>
                <a:cubicBezTo>
                  <a:pt x="1798424" y="129301"/>
                  <a:pt x="1845167" y="91164"/>
                  <a:pt x="1849943" y="88776"/>
                </a:cubicBezTo>
                <a:cubicBezTo>
                  <a:pt x="1866683" y="80406"/>
                  <a:pt x="1940381" y="72052"/>
                  <a:pt x="1947597" y="71021"/>
                </a:cubicBezTo>
                <a:cubicBezTo>
                  <a:pt x="1977007" y="59257"/>
                  <a:pt x="2014868" y="43106"/>
                  <a:pt x="2045252" y="35510"/>
                </a:cubicBezTo>
                <a:cubicBezTo>
                  <a:pt x="2062715" y="31144"/>
                  <a:pt x="2080808" y="29853"/>
                  <a:pt x="2098518" y="26633"/>
                </a:cubicBezTo>
                <a:cubicBezTo>
                  <a:pt x="2129473" y="21005"/>
                  <a:pt x="2165103" y="12147"/>
                  <a:pt x="2196172" y="8877"/>
                </a:cubicBezTo>
                <a:cubicBezTo>
                  <a:pt x="2234544" y="4838"/>
                  <a:pt x="2273112" y="2959"/>
                  <a:pt x="2311582" y="0"/>
                </a:cubicBezTo>
                <a:cubicBezTo>
                  <a:pt x="2388522" y="2959"/>
                  <a:pt x="2465813" y="954"/>
                  <a:pt x="2542401" y="8877"/>
                </a:cubicBezTo>
                <a:cubicBezTo>
                  <a:pt x="2553014" y="9975"/>
                  <a:pt x="2559770" y="21339"/>
                  <a:pt x="2569034" y="26633"/>
                </a:cubicBezTo>
                <a:cubicBezTo>
                  <a:pt x="2698325" y="100514"/>
                  <a:pt x="2531596" y="3475"/>
                  <a:pt x="2631178" y="53266"/>
                </a:cubicBezTo>
                <a:cubicBezTo>
                  <a:pt x="2682693" y="79023"/>
                  <a:pt x="2631064" y="65429"/>
                  <a:pt x="2693322" y="88776"/>
                </a:cubicBezTo>
                <a:cubicBezTo>
                  <a:pt x="2709732" y="94930"/>
                  <a:pt x="2758593" y="103156"/>
                  <a:pt x="2773221" y="106532"/>
                </a:cubicBezTo>
                <a:cubicBezTo>
                  <a:pt x="2897969" y="135320"/>
                  <a:pt x="2797038" y="120915"/>
                  <a:pt x="2968529" y="133165"/>
                </a:cubicBezTo>
                <a:lnTo>
                  <a:pt x="3368024" y="124287"/>
                </a:lnTo>
                <a:cubicBezTo>
                  <a:pt x="3383101" y="123684"/>
                  <a:pt x="3397440" y="117281"/>
                  <a:pt x="3412413" y="115409"/>
                </a:cubicBezTo>
                <a:cubicBezTo>
                  <a:pt x="3471392" y="108037"/>
                  <a:pt x="3590393" y="101177"/>
                  <a:pt x="3643232" y="97654"/>
                </a:cubicBezTo>
                <a:cubicBezTo>
                  <a:pt x="3681702" y="100613"/>
                  <a:pt x="3720356" y="101746"/>
                  <a:pt x="3758642" y="106532"/>
                </a:cubicBezTo>
                <a:cubicBezTo>
                  <a:pt x="3801002" y="111827"/>
                  <a:pt x="3771694" y="114363"/>
                  <a:pt x="3803030" y="133165"/>
                </a:cubicBezTo>
                <a:cubicBezTo>
                  <a:pt x="3811054" y="137980"/>
                  <a:pt x="3820785" y="139083"/>
                  <a:pt x="3829663" y="142042"/>
                </a:cubicBezTo>
                <a:cubicBezTo>
                  <a:pt x="3835582" y="147961"/>
                  <a:pt x="3840989" y="154439"/>
                  <a:pt x="3847419" y="159798"/>
                </a:cubicBezTo>
                <a:cubicBezTo>
                  <a:pt x="3858785" y="169270"/>
                  <a:pt x="3873457" y="175064"/>
                  <a:pt x="3882929" y="186431"/>
                </a:cubicBezTo>
                <a:cubicBezTo>
                  <a:pt x="3919795" y="230671"/>
                  <a:pt x="3851267" y="202930"/>
                  <a:pt x="3927318" y="221941"/>
                </a:cubicBezTo>
                <a:cubicBezTo>
                  <a:pt x="3952520" y="247143"/>
                  <a:pt x="3996599" y="293733"/>
                  <a:pt x="4024972" y="301840"/>
                </a:cubicBezTo>
                <a:cubicBezTo>
                  <a:pt x="4064018" y="312996"/>
                  <a:pt x="4085941" y="320007"/>
                  <a:pt x="4122626" y="328473"/>
                </a:cubicBezTo>
                <a:cubicBezTo>
                  <a:pt x="4149210" y="334608"/>
                  <a:pt x="4175492" y="342543"/>
                  <a:pt x="4202525" y="346229"/>
                </a:cubicBezTo>
                <a:cubicBezTo>
                  <a:pt x="4240755" y="351442"/>
                  <a:pt x="4279465" y="352147"/>
                  <a:pt x="4317935" y="355106"/>
                </a:cubicBezTo>
                <a:lnTo>
                  <a:pt x="4690797" y="346229"/>
                </a:lnTo>
                <a:cubicBezTo>
                  <a:pt x="4702987" y="345699"/>
                  <a:pt x="4714107" y="337351"/>
                  <a:pt x="4726308" y="337351"/>
                </a:cubicBezTo>
                <a:cubicBezTo>
                  <a:pt x="4779656" y="337351"/>
                  <a:pt x="4832840" y="343270"/>
                  <a:pt x="4886106" y="346229"/>
                </a:cubicBezTo>
                <a:cubicBezTo>
                  <a:pt x="4927669" y="373937"/>
                  <a:pt x="4919228" y="365795"/>
                  <a:pt x="4966005" y="417250"/>
                </a:cubicBezTo>
                <a:cubicBezTo>
                  <a:pt x="5011861" y="467692"/>
                  <a:pt x="4988216" y="454441"/>
                  <a:pt x="5037026" y="497149"/>
                </a:cubicBezTo>
                <a:cubicBezTo>
                  <a:pt x="5080839" y="535485"/>
                  <a:pt x="5074008" y="514524"/>
                  <a:pt x="5116925" y="568171"/>
                </a:cubicBezTo>
                <a:cubicBezTo>
                  <a:pt x="5127704" y="581645"/>
                  <a:pt x="5132094" y="599663"/>
                  <a:pt x="5143558" y="612559"/>
                </a:cubicBezTo>
                <a:cubicBezTo>
                  <a:pt x="5156147" y="626721"/>
                  <a:pt x="5173785" y="635481"/>
                  <a:pt x="5187947" y="648070"/>
                </a:cubicBezTo>
                <a:cubicBezTo>
                  <a:pt x="5217014" y="673907"/>
                  <a:pt x="5235460" y="696624"/>
                  <a:pt x="5258968" y="727969"/>
                </a:cubicBezTo>
                <a:cubicBezTo>
                  <a:pt x="5265370" y="736505"/>
                  <a:pt x="5269779" y="746501"/>
                  <a:pt x="5276723" y="754602"/>
                </a:cubicBezTo>
                <a:cubicBezTo>
                  <a:pt x="5287617" y="767312"/>
                  <a:pt x="5301777" y="777040"/>
                  <a:pt x="5312234" y="790112"/>
                </a:cubicBezTo>
                <a:cubicBezTo>
                  <a:pt x="5325565" y="806775"/>
                  <a:pt x="5334644" y="826534"/>
                  <a:pt x="5347745" y="843378"/>
                </a:cubicBezTo>
                <a:cubicBezTo>
                  <a:pt x="5355453" y="853288"/>
                  <a:pt x="5366341" y="860366"/>
                  <a:pt x="5374378" y="870011"/>
                </a:cubicBezTo>
                <a:cubicBezTo>
                  <a:pt x="5381208" y="878208"/>
                  <a:pt x="5385107" y="888614"/>
                  <a:pt x="5392133" y="896644"/>
                </a:cubicBezTo>
                <a:cubicBezTo>
                  <a:pt x="5405912" y="912392"/>
                  <a:pt x="5421726" y="926237"/>
                  <a:pt x="5436522" y="941033"/>
                </a:cubicBezTo>
                <a:cubicBezTo>
                  <a:pt x="5445400" y="949911"/>
                  <a:pt x="5452709" y="960702"/>
                  <a:pt x="5463155" y="967666"/>
                </a:cubicBezTo>
                <a:cubicBezTo>
                  <a:pt x="5502099" y="993628"/>
                  <a:pt x="5481252" y="979019"/>
                  <a:pt x="5525298" y="1012054"/>
                </a:cubicBezTo>
                <a:cubicBezTo>
                  <a:pt x="5528257" y="1023891"/>
                  <a:pt x="5530670" y="1035878"/>
                  <a:pt x="5534176" y="1047565"/>
                </a:cubicBezTo>
                <a:cubicBezTo>
                  <a:pt x="5539554" y="1065491"/>
                  <a:pt x="5550686" y="1082157"/>
                  <a:pt x="5551931" y="1100831"/>
                </a:cubicBezTo>
                <a:cubicBezTo>
                  <a:pt x="5553714" y="1127569"/>
                  <a:pt x="5549553" y="1154733"/>
                  <a:pt x="5543054" y="1180730"/>
                </a:cubicBezTo>
                <a:cubicBezTo>
                  <a:pt x="5540466" y="1191081"/>
                  <a:pt x="5534176" y="1201445"/>
                  <a:pt x="5525298" y="1207363"/>
                </a:cubicBezTo>
                <a:cubicBezTo>
                  <a:pt x="5515146" y="1214131"/>
                  <a:pt x="5501625" y="1213281"/>
                  <a:pt x="5489788" y="1216240"/>
                </a:cubicBezTo>
                <a:cubicBezTo>
                  <a:pt x="5477951" y="1225118"/>
                  <a:pt x="5467511" y="1236256"/>
                  <a:pt x="5454277" y="1242873"/>
                </a:cubicBezTo>
                <a:cubicBezTo>
                  <a:pt x="5437537" y="1251243"/>
                  <a:pt x="5418600" y="1254233"/>
                  <a:pt x="5401011" y="1260629"/>
                </a:cubicBezTo>
                <a:cubicBezTo>
                  <a:pt x="5328634" y="1286948"/>
                  <a:pt x="5383914" y="1268227"/>
                  <a:pt x="5321112" y="1296139"/>
                </a:cubicBezTo>
                <a:cubicBezTo>
                  <a:pt x="5306549" y="1302611"/>
                  <a:pt x="5290388" y="1305696"/>
                  <a:pt x="5276723" y="1313895"/>
                </a:cubicBezTo>
                <a:cubicBezTo>
                  <a:pt x="5260475" y="1323644"/>
                  <a:pt x="5247858" y="1338539"/>
                  <a:pt x="5232335" y="1349405"/>
                </a:cubicBezTo>
                <a:cubicBezTo>
                  <a:pt x="5218199" y="1359300"/>
                  <a:pt x="5202743" y="1367161"/>
                  <a:pt x="5187947" y="1376039"/>
                </a:cubicBezTo>
                <a:cubicBezTo>
                  <a:pt x="5169151" y="1404232"/>
                  <a:pt x="5153346" y="1414782"/>
                  <a:pt x="5179069" y="1455938"/>
                </a:cubicBezTo>
                <a:cubicBezTo>
                  <a:pt x="5186083" y="1467160"/>
                  <a:pt x="5202743" y="1467775"/>
                  <a:pt x="5214580" y="1473693"/>
                </a:cubicBezTo>
                <a:cubicBezTo>
                  <a:pt x="5223458" y="1482571"/>
                  <a:pt x="5230997" y="1493029"/>
                  <a:pt x="5241213" y="1500326"/>
                </a:cubicBezTo>
                <a:cubicBezTo>
                  <a:pt x="5251982" y="1508018"/>
                  <a:pt x="5266556" y="1509609"/>
                  <a:pt x="5276723" y="1518081"/>
                </a:cubicBezTo>
                <a:cubicBezTo>
                  <a:pt x="5284920" y="1524912"/>
                  <a:pt x="5286934" y="1537169"/>
                  <a:pt x="5294479" y="1544714"/>
                </a:cubicBezTo>
                <a:cubicBezTo>
                  <a:pt x="5302024" y="1552259"/>
                  <a:pt x="5313567" y="1554925"/>
                  <a:pt x="5321112" y="1562470"/>
                </a:cubicBezTo>
                <a:cubicBezTo>
                  <a:pt x="5332126" y="1573484"/>
                  <a:pt x="5355417" y="1609488"/>
                  <a:pt x="5365500" y="1624613"/>
                </a:cubicBezTo>
                <a:cubicBezTo>
                  <a:pt x="5362541" y="1636450"/>
                  <a:pt x="5362676" y="1649530"/>
                  <a:pt x="5356622" y="1660124"/>
                </a:cubicBezTo>
                <a:cubicBezTo>
                  <a:pt x="5344299" y="1681690"/>
                  <a:pt x="5304319" y="1704031"/>
                  <a:pt x="5285601" y="1713390"/>
                </a:cubicBezTo>
                <a:cubicBezTo>
                  <a:pt x="5277231" y="1717575"/>
                  <a:pt x="5267338" y="1718083"/>
                  <a:pt x="5258968" y="1722268"/>
                </a:cubicBezTo>
                <a:cubicBezTo>
                  <a:pt x="5243535" y="1729985"/>
                  <a:pt x="5228384" y="1738548"/>
                  <a:pt x="5214580" y="1748901"/>
                </a:cubicBezTo>
                <a:cubicBezTo>
                  <a:pt x="5204536" y="1756434"/>
                  <a:pt x="5197479" y="1767363"/>
                  <a:pt x="5187947" y="1775534"/>
                </a:cubicBezTo>
                <a:cubicBezTo>
                  <a:pt x="5176713" y="1785163"/>
                  <a:pt x="5164273" y="1793289"/>
                  <a:pt x="5152436" y="1802167"/>
                </a:cubicBezTo>
                <a:cubicBezTo>
                  <a:pt x="5132866" y="1834784"/>
                  <a:pt x="5118117" y="1854025"/>
                  <a:pt x="5108048" y="1890943"/>
                </a:cubicBezTo>
                <a:cubicBezTo>
                  <a:pt x="5103312" y="1908309"/>
                  <a:pt x="5102129" y="1926454"/>
                  <a:pt x="5099170" y="1944209"/>
                </a:cubicBezTo>
                <a:cubicBezTo>
                  <a:pt x="5105088" y="1959005"/>
                  <a:pt x="5107786" y="1975543"/>
                  <a:pt x="5116925" y="1988598"/>
                </a:cubicBezTo>
                <a:cubicBezTo>
                  <a:pt x="5128925" y="2005740"/>
                  <a:pt x="5161314" y="2032986"/>
                  <a:pt x="5161314" y="2032986"/>
                </a:cubicBezTo>
                <a:cubicBezTo>
                  <a:pt x="5164273" y="2041864"/>
                  <a:pt x="5166006" y="2051249"/>
                  <a:pt x="5170191" y="2059619"/>
                </a:cubicBezTo>
                <a:cubicBezTo>
                  <a:pt x="5174963" y="2069162"/>
                  <a:pt x="5183843" y="2076403"/>
                  <a:pt x="5187947" y="2086252"/>
                </a:cubicBezTo>
                <a:cubicBezTo>
                  <a:pt x="5198745" y="2112166"/>
                  <a:pt x="5214580" y="2166151"/>
                  <a:pt x="5214580" y="2166151"/>
                </a:cubicBezTo>
                <a:cubicBezTo>
                  <a:pt x="5211621" y="2183906"/>
                  <a:pt x="5213013" y="2202968"/>
                  <a:pt x="5205702" y="2219417"/>
                </a:cubicBezTo>
                <a:cubicBezTo>
                  <a:pt x="5198506" y="2235607"/>
                  <a:pt x="5166585" y="2254372"/>
                  <a:pt x="5152436" y="2263805"/>
                </a:cubicBezTo>
                <a:cubicBezTo>
                  <a:pt x="5142336" y="2284007"/>
                  <a:pt x="5125803" y="2310653"/>
                  <a:pt x="5125803" y="2334827"/>
                </a:cubicBezTo>
                <a:cubicBezTo>
                  <a:pt x="5125803" y="2349916"/>
                  <a:pt x="5126580" y="2366485"/>
                  <a:pt x="5134681" y="2379215"/>
                </a:cubicBezTo>
                <a:cubicBezTo>
                  <a:pt x="5148162" y="2400399"/>
                  <a:pt x="5170192" y="2414726"/>
                  <a:pt x="5187947" y="2432481"/>
                </a:cubicBezTo>
                <a:lnTo>
                  <a:pt x="5214580" y="2459114"/>
                </a:lnTo>
                <a:cubicBezTo>
                  <a:pt x="5217539" y="2467992"/>
                  <a:pt x="5224618" y="2476461"/>
                  <a:pt x="5223457" y="2485747"/>
                </a:cubicBezTo>
                <a:cubicBezTo>
                  <a:pt x="5218426" y="2525990"/>
                  <a:pt x="5201535" y="2537179"/>
                  <a:pt x="5170191" y="2556769"/>
                </a:cubicBezTo>
                <a:cubicBezTo>
                  <a:pt x="5158969" y="2563783"/>
                  <a:pt x="5145846" y="2567419"/>
                  <a:pt x="5134681" y="2574524"/>
                </a:cubicBezTo>
                <a:cubicBezTo>
                  <a:pt x="5113205" y="2588191"/>
                  <a:pt x="5092902" y="2603638"/>
                  <a:pt x="5072537" y="2618912"/>
                </a:cubicBezTo>
                <a:cubicBezTo>
                  <a:pt x="5057378" y="2630281"/>
                  <a:pt x="5043915" y="2643912"/>
                  <a:pt x="5028149" y="2654423"/>
                </a:cubicBezTo>
                <a:cubicBezTo>
                  <a:pt x="5008298" y="2667657"/>
                  <a:pt x="4985856" y="2676700"/>
                  <a:pt x="4966005" y="2689934"/>
                </a:cubicBezTo>
                <a:cubicBezTo>
                  <a:pt x="4863185" y="2758480"/>
                  <a:pt x="4988184" y="2693212"/>
                  <a:pt x="4859473" y="2760955"/>
                </a:cubicBezTo>
                <a:cubicBezTo>
                  <a:pt x="4824340" y="2779446"/>
                  <a:pt x="4788452" y="2796466"/>
                  <a:pt x="4752941" y="2814221"/>
                </a:cubicBezTo>
                <a:cubicBezTo>
                  <a:pt x="4735186" y="2823099"/>
                  <a:pt x="4717921" y="2833034"/>
                  <a:pt x="4699675" y="2840854"/>
                </a:cubicBezTo>
                <a:cubicBezTo>
                  <a:pt x="4678960" y="2849732"/>
                  <a:pt x="4657898" y="2857839"/>
                  <a:pt x="4637531" y="2867487"/>
                </a:cubicBezTo>
                <a:cubicBezTo>
                  <a:pt x="4601651" y="2884483"/>
                  <a:pt x="4562760" y="2896931"/>
                  <a:pt x="4530999" y="2920753"/>
                </a:cubicBezTo>
                <a:cubicBezTo>
                  <a:pt x="4466022" y="2969487"/>
                  <a:pt x="4526443" y="2926074"/>
                  <a:pt x="4451100" y="2974019"/>
                </a:cubicBezTo>
                <a:cubicBezTo>
                  <a:pt x="4433097" y="2985476"/>
                  <a:pt x="4416362" y="2998943"/>
                  <a:pt x="4397834" y="3009530"/>
                </a:cubicBezTo>
                <a:cubicBezTo>
                  <a:pt x="4374853" y="3022662"/>
                  <a:pt x="4349318" y="3031109"/>
                  <a:pt x="4326813" y="3045040"/>
                </a:cubicBezTo>
                <a:cubicBezTo>
                  <a:pt x="4287029" y="3069668"/>
                  <a:pt x="4252028" y="3101725"/>
                  <a:pt x="4211403" y="3124939"/>
                </a:cubicBezTo>
                <a:cubicBezTo>
                  <a:pt x="4190688" y="3136776"/>
                  <a:pt x="4170265" y="3149139"/>
                  <a:pt x="4149259" y="3160450"/>
                </a:cubicBezTo>
                <a:cubicBezTo>
                  <a:pt x="4117493" y="3177555"/>
                  <a:pt x="4066946" y="3201523"/>
                  <a:pt x="4033850" y="3213716"/>
                </a:cubicBezTo>
                <a:cubicBezTo>
                  <a:pt x="3896011" y="3264499"/>
                  <a:pt x="3954987" y="3241655"/>
                  <a:pt x="3803030" y="3266982"/>
                </a:cubicBezTo>
                <a:lnTo>
                  <a:pt x="3749764" y="3275860"/>
                </a:lnTo>
                <a:cubicBezTo>
                  <a:pt x="3734918" y="3278559"/>
                  <a:pt x="3720362" y="3282975"/>
                  <a:pt x="3705376" y="3284738"/>
                </a:cubicBezTo>
                <a:cubicBezTo>
                  <a:pt x="3669986" y="3288901"/>
                  <a:pt x="3634355" y="3290656"/>
                  <a:pt x="3598844" y="3293615"/>
                </a:cubicBezTo>
                <a:cubicBezTo>
                  <a:pt x="3536244" y="3306135"/>
                  <a:pt x="3519324" y="3311371"/>
                  <a:pt x="3439046" y="3311371"/>
                </a:cubicBezTo>
                <a:cubicBezTo>
                  <a:pt x="3261468" y="3311371"/>
                  <a:pt x="3083939" y="3305452"/>
                  <a:pt x="2906386" y="3302493"/>
                </a:cubicBezTo>
                <a:cubicBezTo>
                  <a:pt x="2891590" y="3299534"/>
                  <a:pt x="2876555" y="3297585"/>
                  <a:pt x="2861997" y="3293615"/>
                </a:cubicBezTo>
                <a:cubicBezTo>
                  <a:pt x="2738095" y="3259824"/>
                  <a:pt x="2872491" y="3288613"/>
                  <a:pt x="2764343" y="3266982"/>
                </a:cubicBezTo>
                <a:cubicBezTo>
                  <a:pt x="2749547" y="3255145"/>
                  <a:pt x="2733353" y="3244870"/>
                  <a:pt x="2719955" y="3231472"/>
                </a:cubicBezTo>
                <a:cubicBezTo>
                  <a:pt x="2712442" y="3223959"/>
                  <a:pt x="2683125" y="3181927"/>
                  <a:pt x="2675566" y="3169328"/>
                </a:cubicBezTo>
                <a:cubicBezTo>
                  <a:pt x="2663291" y="3148870"/>
                  <a:pt x="2654602" y="3126095"/>
                  <a:pt x="2640055" y="3107184"/>
                </a:cubicBezTo>
                <a:cubicBezTo>
                  <a:pt x="2624745" y="3087281"/>
                  <a:pt x="2603008" y="3073087"/>
                  <a:pt x="2586789" y="3053918"/>
                </a:cubicBezTo>
                <a:cubicBezTo>
                  <a:pt x="2570346" y="3034485"/>
                  <a:pt x="2558128" y="3011791"/>
                  <a:pt x="2542401" y="2991774"/>
                </a:cubicBezTo>
                <a:cubicBezTo>
                  <a:pt x="2525545" y="2970321"/>
                  <a:pt x="2505770" y="2951256"/>
                  <a:pt x="2489135" y="2929631"/>
                </a:cubicBezTo>
                <a:cubicBezTo>
                  <a:pt x="2476124" y="2912717"/>
                  <a:pt x="2466954" y="2893028"/>
                  <a:pt x="2453624" y="2876365"/>
                </a:cubicBezTo>
                <a:cubicBezTo>
                  <a:pt x="2435255" y="2853404"/>
                  <a:pt x="2407107" y="2830557"/>
                  <a:pt x="2382603" y="2814221"/>
                </a:cubicBezTo>
                <a:cubicBezTo>
                  <a:pt x="2368246" y="2804650"/>
                  <a:pt x="2352351" y="2797483"/>
                  <a:pt x="2338215" y="2787588"/>
                </a:cubicBezTo>
                <a:cubicBezTo>
                  <a:pt x="2322692" y="2776722"/>
                  <a:pt x="2308086" y="2764555"/>
                  <a:pt x="2293826" y="2752077"/>
                </a:cubicBezTo>
                <a:cubicBezTo>
                  <a:pt x="2242986" y="2707592"/>
                  <a:pt x="2269181" y="2706288"/>
                  <a:pt x="2178417" y="2654423"/>
                </a:cubicBezTo>
                <a:cubicBezTo>
                  <a:pt x="1942120" y="2519395"/>
                  <a:pt x="2268175" y="2704189"/>
                  <a:pt x="2063007" y="2592279"/>
                </a:cubicBezTo>
                <a:cubicBezTo>
                  <a:pt x="2038864" y="2579110"/>
                  <a:pt x="2003322" y="2552047"/>
                  <a:pt x="1974230" y="2547891"/>
                </a:cubicBezTo>
                <a:cubicBezTo>
                  <a:pt x="1937978" y="2542712"/>
                  <a:pt x="1644897" y="2530500"/>
                  <a:pt x="1636879" y="2530136"/>
                </a:cubicBezTo>
                <a:cubicBezTo>
                  <a:pt x="1623047" y="2530950"/>
                  <a:pt x="1489816" y="2531809"/>
                  <a:pt x="1441570" y="2547891"/>
                </a:cubicBezTo>
                <a:cubicBezTo>
                  <a:pt x="1409371" y="2558624"/>
                  <a:pt x="1406706" y="2567813"/>
                  <a:pt x="1379426" y="2583402"/>
                </a:cubicBezTo>
                <a:cubicBezTo>
                  <a:pt x="1367936" y="2589968"/>
                  <a:pt x="1356080" y="2595944"/>
                  <a:pt x="1343916" y="2601157"/>
                </a:cubicBezTo>
                <a:cubicBezTo>
                  <a:pt x="1335315" y="2604843"/>
                  <a:pt x="1326311" y="2607573"/>
                  <a:pt x="1317283" y="2610035"/>
                </a:cubicBezTo>
                <a:cubicBezTo>
                  <a:pt x="1237607" y="2631765"/>
                  <a:pt x="1256307" y="2626534"/>
                  <a:pt x="1175240" y="2636668"/>
                </a:cubicBezTo>
                <a:cubicBezTo>
                  <a:pt x="1089423" y="2630749"/>
                  <a:pt x="1003283" y="2628412"/>
                  <a:pt x="917788" y="2618912"/>
                </a:cubicBezTo>
                <a:cubicBezTo>
                  <a:pt x="896376" y="2616533"/>
                  <a:pt x="876460" y="2606708"/>
                  <a:pt x="855644" y="2601157"/>
                </a:cubicBezTo>
                <a:cubicBezTo>
                  <a:pt x="645056" y="2545002"/>
                  <a:pt x="937002" y="2627463"/>
                  <a:pt x="704723" y="2556769"/>
                </a:cubicBezTo>
                <a:cubicBezTo>
                  <a:pt x="667894" y="2545560"/>
                  <a:pt x="575506" y="2522093"/>
                  <a:pt x="527170" y="2503503"/>
                </a:cubicBezTo>
                <a:cubicBezTo>
                  <a:pt x="438169" y="2469272"/>
                  <a:pt x="492771" y="2489078"/>
                  <a:pt x="420638" y="2450237"/>
                </a:cubicBezTo>
                <a:cubicBezTo>
                  <a:pt x="397334" y="2437688"/>
                  <a:pt x="371379" y="2429792"/>
                  <a:pt x="349617" y="2414726"/>
                </a:cubicBezTo>
                <a:cubicBezTo>
                  <a:pt x="332413" y="2402815"/>
                  <a:pt x="321423" y="2383588"/>
                  <a:pt x="305228" y="2370338"/>
                </a:cubicBezTo>
                <a:cubicBezTo>
                  <a:pt x="288712" y="2356825"/>
                  <a:pt x="267823" y="2349102"/>
                  <a:pt x="251962" y="2334827"/>
                </a:cubicBezTo>
                <a:cubicBezTo>
                  <a:pt x="237878" y="2322151"/>
                  <a:pt x="228929" y="2304699"/>
                  <a:pt x="216452" y="2290439"/>
                </a:cubicBezTo>
                <a:cubicBezTo>
                  <a:pt x="208184" y="2280990"/>
                  <a:pt x="197990" y="2273338"/>
                  <a:pt x="189819" y="2263805"/>
                </a:cubicBezTo>
                <a:cubicBezTo>
                  <a:pt x="180190" y="2252571"/>
                  <a:pt x="172815" y="2239529"/>
                  <a:pt x="163186" y="2228295"/>
                </a:cubicBezTo>
                <a:cubicBezTo>
                  <a:pt x="155015" y="2218763"/>
                  <a:pt x="144591" y="2211307"/>
                  <a:pt x="136553" y="2201662"/>
                </a:cubicBezTo>
                <a:cubicBezTo>
                  <a:pt x="121043" y="2183050"/>
                  <a:pt x="105174" y="2147987"/>
                  <a:pt x="92164" y="2130640"/>
                </a:cubicBezTo>
                <a:cubicBezTo>
                  <a:pt x="45953" y="2069025"/>
                  <a:pt x="82129" y="2146082"/>
                  <a:pt x="38898" y="2059619"/>
                </a:cubicBezTo>
                <a:cubicBezTo>
                  <a:pt x="34713" y="2051249"/>
                  <a:pt x="33707" y="2041587"/>
                  <a:pt x="30021" y="2032986"/>
                </a:cubicBezTo>
                <a:cubicBezTo>
                  <a:pt x="24808" y="2020822"/>
                  <a:pt x="18184" y="2009312"/>
                  <a:pt x="12265" y="1997475"/>
                </a:cubicBezTo>
                <a:cubicBezTo>
                  <a:pt x="-3721" y="1917542"/>
                  <a:pt x="-4453" y="1933644"/>
                  <a:pt x="12265" y="1811044"/>
                </a:cubicBezTo>
                <a:cubicBezTo>
                  <a:pt x="14794" y="1792500"/>
                  <a:pt x="30021" y="1757778"/>
                  <a:pt x="30021" y="1757778"/>
                </a:cubicBezTo>
                <a:cubicBezTo>
                  <a:pt x="32980" y="1734104"/>
                  <a:pt x="34630" y="1710230"/>
                  <a:pt x="38898" y="1686757"/>
                </a:cubicBezTo>
                <a:cubicBezTo>
                  <a:pt x="40572" y="1677550"/>
                  <a:pt x="46512" y="1669396"/>
                  <a:pt x="47776" y="1660124"/>
                </a:cubicBezTo>
                <a:cubicBezTo>
                  <a:pt x="55415" y="1604106"/>
                  <a:pt x="57535" y="1547416"/>
                  <a:pt x="65531" y="1491448"/>
                </a:cubicBezTo>
                <a:cubicBezTo>
                  <a:pt x="71450" y="1450019"/>
                  <a:pt x="79123" y="1408803"/>
                  <a:pt x="83287" y="1367161"/>
                </a:cubicBezTo>
                <a:cubicBezTo>
                  <a:pt x="93095" y="1269073"/>
                  <a:pt x="82759" y="1306598"/>
                  <a:pt x="101042" y="1251751"/>
                </a:cubicBezTo>
                <a:cubicBezTo>
                  <a:pt x="104001" y="1231036"/>
                  <a:pt x="105215" y="1209996"/>
                  <a:pt x="109920" y="1189607"/>
                </a:cubicBezTo>
                <a:cubicBezTo>
                  <a:pt x="123391" y="1131231"/>
                  <a:pt x="125293" y="1147816"/>
                  <a:pt x="145430" y="1100831"/>
                </a:cubicBezTo>
                <a:cubicBezTo>
                  <a:pt x="149116" y="1092230"/>
                  <a:pt x="150622" y="1082799"/>
                  <a:pt x="154308" y="1074198"/>
                </a:cubicBezTo>
                <a:cubicBezTo>
                  <a:pt x="159521" y="1062034"/>
                  <a:pt x="166850" y="1050851"/>
                  <a:pt x="172063" y="1038687"/>
                </a:cubicBezTo>
                <a:cubicBezTo>
                  <a:pt x="186265" y="1005549"/>
                  <a:pt x="175145" y="1011868"/>
                  <a:pt x="198696" y="976543"/>
                </a:cubicBezTo>
                <a:cubicBezTo>
                  <a:pt x="203339" y="969579"/>
                  <a:pt x="210533" y="964706"/>
                  <a:pt x="216452" y="958788"/>
                </a:cubicBezTo>
                <a:cubicBezTo>
                  <a:pt x="226929" y="927355"/>
                  <a:pt x="224799" y="929557"/>
                  <a:pt x="243085" y="896644"/>
                </a:cubicBezTo>
                <a:cubicBezTo>
                  <a:pt x="251465" y="881560"/>
                  <a:pt x="258791" y="865611"/>
                  <a:pt x="269718" y="852256"/>
                </a:cubicBezTo>
                <a:cubicBezTo>
                  <a:pt x="285619" y="832822"/>
                  <a:pt x="299163" y="806931"/>
                  <a:pt x="322984" y="798990"/>
                </a:cubicBezTo>
                <a:lnTo>
                  <a:pt x="349617" y="790112"/>
                </a:lnTo>
                <a:cubicBezTo>
                  <a:pt x="379209" y="766438"/>
                  <a:pt x="417371" y="750622"/>
                  <a:pt x="438393" y="719091"/>
                </a:cubicBezTo>
                <a:cubicBezTo>
                  <a:pt x="444312" y="710213"/>
                  <a:pt x="448604" y="700003"/>
                  <a:pt x="456149" y="692458"/>
                </a:cubicBezTo>
                <a:cubicBezTo>
                  <a:pt x="463694" y="684914"/>
                  <a:pt x="474807" y="681791"/>
                  <a:pt x="482782" y="674703"/>
                </a:cubicBezTo>
                <a:cubicBezTo>
                  <a:pt x="501549" y="658021"/>
                  <a:pt x="518293" y="639192"/>
                  <a:pt x="536048" y="621437"/>
                </a:cubicBezTo>
                <a:lnTo>
                  <a:pt x="589314" y="568171"/>
                </a:lnTo>
                <a:cubicBezTo>
                  <a:pt x="595232" y="562252"/>
                  <a:pt x="599128" y="553062"/>
                  <a:pt x="607069" y="550415"/>
                </a:cubicBezTo>
                <a:cubicBezTo>
                  <a:pt x="672890" y="528475"/>
                  <a:pt x="643595" y="541030"/>
                  <a:pt x="695846" y="514905"/>
                </a:cubicBezTo>
                <a:cubicBezTo>
                  <a:pt x="747778" y="462971"/>
                  <a:pt x="722823" y="482123"/>
                  <a:pt x="766867" y="452761"/>
                </a:cubicBezTo>
                <a:cubicBezTo>
                  <a:pt x="772785" y="443883"/>
                  <a:pt x="779850" y="435671"/>
                  <a:pt x="784622" y="426128"/>
                </a:cubicBezTo>
                <a:cubicBezTo>
                  <a:pt x="788807" y="417758"/>
                  <a:pt x="787654" y="406802"/>
                  <a:pt x="793500" y="399495"/>
                </a:cubicBezTo>
                <a:cubicBezTo>
                  <a:pt x="800165" y="391163"/>
                  <a:pt x="811597" y="388141"/>
                  <a:pt x="820133" y="381739"/>
                </a:cubicBezTo>
                <a:cubicBezTo>
                  <a:pt x="823481" y="379228"/>
                  <a:pt x="826052" y="375821"/>
                  <a:pt x="829011" y="372862"/>
                </a:cubicBezTo>
                <a:lnTo>
                  <a:pt x="829011" y="372862"/>
                </a:lnTo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1000"/>
                    </a14:imgEffect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52" y="4049670"/>
            <a:ext cx="2286000" cy="60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9281521"/>
              </p:ext>
            </p:extLst>
          </p:nvPr>
        </p:nvGraphicFramePr>
        <p:xfrm>
          <a:off x="2224309" y="4007240"/>
          <a:ext cx="2118402" cy="1005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999"/>
                <a:gridCol w="975403"/>
              </a:tblGrid>
              <a:tr h="25146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IP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Frequency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34292" marB="34292"/>
                </a:tc>
              </a:tr>
              <a:tr h="1295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131.107.65.14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34292" marB="34292"/>
                </a:tc>
              </a:tr>
              <a:tr h="2514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18.9.22.69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34292" marB="34292"/>
                </a:tc>
              </a:tr>
              <a:tr h="2514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35.8.10.140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34292" marB="34292"/>
                </a:tc>
              </a:tr>
            </a:tbl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1000"/>
                    </a14:imgEffect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108" y="3550040"/>
            <a:ext cx="2286000" cy="60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3447065"/>
              </p:ext>
            </p:extLst>
          </p:nvPr>
        </p:nvGraphicFramePr>
        <p:xfrm>
          <a:off x="6005512" y="3981047"/>
          <a:ext cx="2121455" cy="754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797"/>
                <a:gridCol w="949658"/>
              </a:tblGrid>
              <a:tr h="25146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IP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Frequency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34292" marB="34292"/>
                </a:tc>
              </a:tr>
              <a:tr h="2514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131.107.65.14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34292" marB="34292"/>
                </a:tc>
              </a:tr>
              <a:tr h="2514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18.9.22.69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34292" marB="34292"/>
                </a:tc>
              </a:tr>
            </a:tbl>
          </a:graphicData>
        </a:graphic>
      </p:graphicFrame>
      <p:sp>
        <p:nvSpPr>
          <p:cNvPr id="11" name="Down Arrow 10"/>
          <p:cNvSpPr/>
          <p:nvPr/>
        </p:nvSpPr>
        <p:spPr>
          <a:xfrm>
            <a:off x="1686283" y="4838096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46976" y="5307367"/>
                <a:ext cx="4203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976" y="5307367"/>
                <a:ext cx="420307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Down Arrow 12"/>
          <p:cNvSpPr/>
          <p:nvPr/>
        </p:nvSpPr>
        <p:spPr>
          <a:xfrm>
            <a:off x="7329708" y="4876397"/>
            <a:ext cx="304800" cy="3048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64741" y="5345668"/>
                <a:ext cx="479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741" y="5345668"/>
                <a:ext cx="47961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605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streaming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At each moment, an update is: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: increase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 smtClean="0"/>
                  <a:t> entry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(may be negative!)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 smtClean="0"/>
                  <a:t>Linear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handles easily: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We’ll call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a </a:t>
                </a:r>
                <a:r>
                  <a:rPr lang="en-US" i="1" dirty="0" smtClean="0"/>
                  <a:t>sketch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[Nguyen-Li-Woodruff’14]</a:t>
                </a:r>
                <a:r>
                  <a:rPr lang="en-US" dirty="0" smtClean="0"/>
                  <a:t>: in fact any algorithm for general </a:t>
                </a:r>
                <a:r>
                  <a:rPr lang="en-US" dirty="0" err="1" smtClean="0"/>
                  <a:t>streamin</a:t>
                </a:r>
                <a:r>
                  <a:rPr lang="en-US" dirty="0" smtClean="0"/>
                  <a:t> might as well be linear!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390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30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4987</TotalTime>
  <Words>579</Words>
  <Application>Microsoft Office PowerPoint</Application>
  <PresentationFormat>On-screen Show (4:3)</PresentationFormat>
  <Paragraphs>425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ＭＳ Ｐゴシック</vt:lpstr>
      <vt:lpstr>Arial</vt:lpstr>
      <vt:lpstr>Calibri</vt:lpstr>
      <vt:lpstr>Cambria Math</vt:lpstr>
      <vt:lpstr>Consolas</vt:lpstr>
      <vt:lpstr>Trebuchet MS</vt:lpstr>
      <vt:lpstr>Office Theme</vt:lpstr>
      <vt:lpstr>Lecture 3: Frequency Moments: F_2, Heavy Hitters</vt:lpstr>
      <vt:lpstr>Administrivia, Plan</vt:lpstr>
      <vt:lpstr>Part 1: Frequency Moments</vt:lpstr>
      <vt:lpstr>2nd Moment: F_2</vt:lpstr>
      <vt:lpstr>Rademacher r.v.</vt:lpstr>
      <vt:lpstr>Analysis</vt:lpstr>
      <vt:lpstr>Linearity</vt:lpstr>
      <vt:lpstr>Similarly for difference!</vt:lpstr>
      <vt:lpstr>General streaming model</vt:lpstr>
      <vt:lpstr>Part 2: Heavy Hitters</vt:lpstr>
      <vt:lpstr>Heavy Hitters: Iteration 1</vt:lpstr>
      <vt:lpstr>Iteration 1: analysis</vt:lpstr>
      <vt:lpstr>Iteration 1: extra chaff</vt:lpstr>
      <vt:lpstr>Iteration 1: really done?</vt:lpstr>
      <vt:lpstr>Iteration 2: CountMin</vt:lpstr>
      <vt:lpstr>CountMin: analysis</vt:lpstr>
      <vt:lpstr>CountMin: overall</vt:lpstr>
      <vt:lpstr>CountMin: time</vt:lpstr>
      <vt:lpstr>A variant: CountSketch</vt:lpstr>
      <vt:lpstr>Recap</vt:lpstr>
    </vt:vector>
  </TitlesOfParts>
  <Company>Columbia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</dc:creator>
  <cp:lastModifiedBy>andoni@mit.edu</cp:lastModifiedBy>
  <cp:revision>191</cp:revision>
  <dcterms:created xsi:type="dcterms:W3CDTF">2010-07-22T19:31:42Z</dcterms:created>
  <dcterms:modified xsi:type="dcterms:W3CDTF">2015-09-16T03:34:38Z</dcterms:modified>
</cp:coreProperties>
</file>