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0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6" r:id="rId15"/>
    <p:sldId id="325" r:id="rId16"/>
    <p:sldId id="327" r:id="rId17"/>
    <p:sldId id="328" r:id="rId18"/>
    <p:sldId id="329" r:id="rId19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AA5"/>
    <a:srgbClr val="163A6F"/>
    <a:srgbClr val="894B09"/>
    <a:srgbClr val="B0AFB1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42" y="144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11/24/2015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11/24/2015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22: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Linearity Testing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Sparse Fourier Transform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76800" y="152400"/>
            <a:ext cx="4038600" cy="91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COMS E6998-9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F15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Warm-up: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is exactly 1-sp.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Problem:</a:t>
                </a:r>
              </a:p>
              <a:p>
                <a:pPr lvl="1"/>
                <a:r>
                  <a:rPr lang="en-US" dirty="0" smtClean="0"/>
                  <a:t>How many queries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Can read off the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root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unity)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blipFill rotWithShape="0">
                <a:blip r:embed="rId4"/>
                <a:stretch>
                  <a:fillRect t="-40107" b="-6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867400" y="2197100"/>
            <a:ext cx="3143250" cy="3505200"/>
            <a:chOff x="5867400" y="2197100"/>
            <a:chExt cx="3143250" cy="3505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0" y="2197100"/>
              <a:ext cx="3143250" cy="3505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781749">
              <a:off x="6958884" y="2274176"/>
              <a:ext cx="152400" cy="236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43800" y="2819400"/>
              <a:ext cx="152400" cy="236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0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noise?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406AA5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𝑖𝑓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𝑛𝑜𝑖𝑠𝑒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Problem:</a:t>
                </a:r>
              </a:p>
              <a:p>
                <a:pPr lvl="1"/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1-sparse (in Fourier domain)</a:t>
                </a:r>
              </a:p>
              <a:p>
                <a:pPr lvl="1"/>
                <a:r>
                  <a:rPr lang="en-US" dirty="0" smtClean="0"/>
                  <a:t>Best approximation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 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𝑠𝑝𝑎𝑟𝑠𝑒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e>
                    </m:func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 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𝑠𝑝𝑎𝑟𝑠𝑒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 smtClean="0"/>
                  <a:t>Will assume “error”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fraction: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 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𝑠𝑝𝑎𝑟𝑠𝑒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406AA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06AA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406AA5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406AA5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Parserval’s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Interesting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root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unity)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blipFill rotWithShape="0">
                <a:blip r:embed="rId3"/>
                <a:stretch>
                  <a:fillRect t="-40107" b="-6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03637" y="2286000"/>
                <a:ext cx="3124199" cy="1593898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Parseval’s</a:t>
                </a:r>
                <a:r>
                  <a:rPr lang="en-US" sz="2000" dirty="0"/>
                  <a:t>: 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000" i="1">
                          <a:latin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m:rPr>
                          <m:lit/>
                        </m:rPr>
                        <a:rPr lang="en-US" sz="2000" i="1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lit/>
                        </m:rPr>
                        <a:rPr lang="en-US" sz="20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lit/>
                        </m:rPr>
                        <a:rPr lang="en-US" sz="2000" i="1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Use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 !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37" y="2286000"/>
                <a:ext cx="3124199" cy="15938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24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Re-use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algorithm?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Suppose: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Error in frequency!</a:t>
                </a:r>
              </a:p>
              <a:p>
                <a:pPr lvl="1"/>
                <a:r>
                  <a:rPr lang="en-US" b="0" dirty="0" smtClean="0"/>
                  <a:t>Will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Good news: error bounded, up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5491065" y="762000"/>
            <a:ext cx="3657600" cy="3524250"/>
            <a:chOff x="5491065" y="762000"/>
            <a:chExt cx="3657600" cy="3524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1065" y="762000"/>
              <a:ext cx="3657600" cy="352425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086600" y="942392"/>
              <a:ext cx="76200" cy="2135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96200" y="1445418"/>
              <a:ext cx="76200" cy="2135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10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+ noise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𝑛𝑜𝑖𝑠𝑒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Will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by binary search!</a:t>
                </a:r>
              </a:p>
              <a:p>
                <a:r>
                  <a:rPr lang="en-US" dirty="0" smtClean="0"/>
                  <a:t>Bit 0: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Claim</a:t>
                </a:r>
                <a:r>
                  <a:rPr lang="en-US" dirty="0" smtClean="0"/>
                  <a:t>: for pure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/2+</m:t>
                        </m:r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/2+</m:t>
                        </m:r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𝑓𝑟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𝑓𝑟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What about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noise</a:t>
                </a:r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1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0 with noise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4102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We have: 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𝑛𝑜𝑖𝑠𝑒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Claim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/2+</m:t>
                        </m:r>
                        <m:r>
                          <a:rPr lang="en-US" i="1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Parseval’s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times:</a:t>
                </a:r>
              </a:p>
              <a:p>
                <a:pPr lvl="2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Check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: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Otherwise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Take majority vote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Claim</a:t>
                </a:r>
                <a:r>
                  <a:rPr lang="en-US" dirty="0" smtClean="0"/>
                  <a:t>: output the right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probability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Each test: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are within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1−2⋅1/5</m:t>
                    </m:r>
                  </m:oMath>
                </a14:m>
                <a:r>
                  <a:rPr lang="en-US" dirty="0" smtClean="0"/>
                  <a:t> (Markov)</a:t>
                </a:r>
                <a:endParaRPr lang="en-US" dirty="0"/>
              </a:p>
              <a:p>
                <a:pPr lvl="2"/>
                <a:r>
                  <a:rPr lang="en-US" dirty="0" smtClean="0"/>
                  <a:t>Hence test works with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0.6</m:t>
                    </m:r>
                  </m:oMath>
                </a14:m>
                <a:r>
                  <a:rPr lang="en-US" dirty="0" smtClean="0"/>
                  <a:t> probability</a:t>
                </a:r>
              </a:p>
              <a:p>
                <a:pPr lvl="1"/>
                <a:r>
                  <a:rPr lang="en-US" dirty="0" smtClean="0"/>
                  <a:t>Majority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tests work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probability (</a:t>
                </a:r>
                <a:r>
                  <a:rPr lang="en-US" dirty="0" err="1" smtClean="0"/>
                  <a:t>Chernoff</a:t>
                </a:r>
                <a:r>
                  <a:rPr lang="en-US" smtClean="0"/>
                  <a:t> </a:t>
                </a:r>
                <a:r>
                  <a:rPr lang="en-US" smtClean="0"/>
                  <a:t>bound concentration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410200"/>
              </a:xfrm>
              <a:blipFill rotWithShape="0">
                <a:blip r:embed="rId2"/>
                <a:stretch>
                  <a:fillRect l="-667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14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956436" y="762000"/>
                <a:ext cx="2815964" cy="19328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 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36" y="762000"/>
                <a:ext cx="2815964" cy="1932837"/>
              </a:xfrm>
              <a:prstGeom prst="rect">
                <a:avLst/>
              </a:prstGeom>
              <a:blipFill rotWithShape="0">
                <a:blip r:embed="rId3"/>
                <a:stretch>
                  <a:fillRect l="-1509" t="-1254" b="-9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3886200" y="1728419"/>
            <a:ext cx="1070236" cy="25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Reduce to bit 0 case!</a:t>
                </a:r>
              </a:p>
              <a:p>
                <a:r>
                  <a:rPr lang="en-US" dirty="0" smtClean="0"/>
                  <a:t>We have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𝑛𝑜𝑖𝑠𝑒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root of unity</a:t>
                </a:r>
              </a:p>
              <a:p>
                <a:pPr lvl="1"/>
                <a:r>
                  <a:rPr lang="en-US" dirty="0" smtClean="0"/>
                  <a:t>Same problem as for Fourier transform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r>
                  <a:rPr lang="en-US" dirty="0" smtClean="0"/>
                  <a:t> !</a:t>
                </a:r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lvl="1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+1−1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Just shifts all frequencies down by one!</a:t>
                </a:r>
              </a:p>
              <a:p>
                <a:pPr lvl="1"/>
                <a:r>
                  <a:rPr lang="en-US" dirty="0" smtClean="0"/>
                  <a:t>Continue as above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Note: we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on the fly when whenever we query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Overall algorithm to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4102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𝑛𝑜𝑖𝑠𝑒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take majority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trials of</a:t>
                </a:r>
              </a:p>
              <a:p>
                <a:pPr lvl="2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Check: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3"/>
                <a:r>
                  <a:rPr lang="en-US" dirty="0"/>
                  <a:t>T</a:t>
                </a:r>
                <a:r>
                  <a:rPr lang="en-US" dirty="0" smtClean="0"/>
                  <a:t>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: take majority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trials of</a:t>
                </a:r>
              </a:p>
              <a:p>
                <a:pPr lvl="2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Check: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/4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/4+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&gt;|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/4+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3"/>
                <a:r>
                  <a:rPr lang="en-US" dirty="0" smtClean="0"/>
                  <a:t>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take majority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trials of</a:t>
                </a:r>
              </a:p>
              <a:p>
                <a:pPr lvl="2"/>
                <a:r>
                  <a:rPr lang="en-US" dirty="0"/>
                  <a:t>Pick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/8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/8+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&gt;|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/8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⋅(</m:t>
                            </m:r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/8+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3"/>
                <a:r>
                  <a:rPr lang="en-US" dirty="0" smtClean="0"/>
                  <a:t>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410200"/>
              </a:xfrm>
              <a:blipFill rotWithShape="0">
                <a:blip r:embed="rId3"/>
                <a:stretch>
                  <a:fillRect l="-1037" b="-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4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Wrap-up of the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Correctness:</a:t>
                </a:r>
              </a:p>
              <a:p>
                <a:pPr lvl="1"/>
                <a:r>
                  <a:rPr lang="en-US" dirty="0" smtClean="0"/>
                  <a:t>We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lvl="1"/>
                <a:r>
                  <a:rPr lang="en-US" dirty="0" smtClean="0"/>
                  <a:t>Each needs to succeed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Overall performance:</a:t>
                </a:r>
              </a:p>
              <a:p>
                <a:pPr lvl="1"/>
                <a:r>
                  <a:rPr lang="en-US" dirty="0" smtClean="0"/>
                  <a:t>Number of samples: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Same run-time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𝑛𝑜𝑖𝑠𝑒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Main ideas:</a:t>
                </a:r>
              </a:p>
              <a:p>
                <a:pPr lvl="1"/>
                <a:r>
                  <a:rPr lang="en-US" dirty="0" smtClean="0"/>
                  <a:t>Isolate each frequency</a:t>
                </a:r>
              </a:p>
              <a:p>
                <a:pPr lvl="2"/>
                <a:r>
                  <a:rPr lang="en-US" dirty="0" smtClean="0"/>
                  <a:t>Like in </a:t>
                </a:r>
                <a:r>
                  <a:rPr lang="en-US" dirty="0" err="1" smtClean="0"/>
                  <a:t>CountSketch</a:t>
                </a:r>
                <a:r>
                  <a:rPr lang="en-US" dirty="0" smtClean="0"/>
                  <a:t> or compressed sensing!</a:t>
                </a:r>
              </a:p>
              <a:p>
                <a:pPr lvl="2"/>
                <a:r>
                  <a:rPr lang="en-US" dirty="0" smtClean="0"/>
                  <a:t>“Throw” frequencies in “buckets”</a:t>
                </a:r>
              </a:p>
              <a:p>
                <a:pPr lvl="2"/>
                <a:r>
                  <a:rPr lang="en-US" dirty="0" smtClean="0"/>
                  <a:t>Hope have 1 frequency per “bucket”</a:t>
                </a:r>
              </a:p>
              <a:p>
                <a:pPr lvl="1"/>
                <a:r>
                  <a:rPr lang="en-US" dirty="0" smtClean="0"/>
                  <a:t>Throw in buckets: </a:t>
                </a:r>
              </a:p>
              <a:p>
                <a:pPr lvl="2"/>
                <a:r>
                  <a:rPr lang="en-US" dirty="0" smtClean="0"/>
                  <a:t>permute the frequencies (pseudo-)randomly</a:t>
                </a:r>
              </a:p>
              <a:p>
                <a:pPr lvl="3"/>
                <a:r>
                  <a:rPr lang="en-US" dirty="0" smtClean="0"/>
                  <a:t>Can have frequencies go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p</a:t>
                </a:r>
                <a:r>
                  <a:rPr lang="en-US" dirty="0" smtClean="0"/>
                  <a:t>artition in blocks: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Apply a filter that keeps only the correct block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b="-5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5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,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Thu: no class. Happy Thanksgiving!</a:t>
            </a:r>
          </a:p>
          <a:p>
            <a:r>
              <a:rPr lang="en-US" dirty="0" smtClean="0"/>
              <a:t>Tue, Dec 1</a:t>
            </a:r>
            <a:r>
              <a:rPr lang="en-US" baseline="30000" dirty="0" smtClean="0"/>
              <a:t>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Sergei </a:t>
            </a:r>
            <a:r>
              <a:rPr lang="en-US" dirty="0" err="1" smtClean="0"/>
              <a:t>Vassilvitskii</a:t>
            </a:r>
            <a:r>
              <a:rPr lang="en-US" dirty="0" smtClean="0"/>
              <a:t> (Google Research) on MapReduce model and algorithms</a:t>
            </a:r>
          </a:p>
          <a:p>
            <a:r>
              <a:rPr lang="en-US" dirty="0" smtClean="0"/>
              <a:t>I’m away until next Thu, Dec 3rd</a:t>
            </a:r>
          </a:p>
          <a:p>
            <a:pPr lvl="1"/>
            <a:r>
              <a:rPr lang="en-US" dirty="0" smtClean="0"/>
              <a:t>Office hours: Tue 2:30-4:30, Wed 4-6pm</a:t>
            </a:r>
          </a:p>
          <a:p>
            <a:r>
              <a:rPr lang="en-US" dirty="0" smtClean="0"/>
              <a:t>Plan:</a:t>
            </a:r>
            <a:endParaRPr lang="en-US" dirty="0"/>
          </a:p>
          <a:p>
            <a:pPr lvl="1"/>
            <a:r>
              <a:rPr lang="en-US" dirty="0" smtClean="0"/>
              <a:t>Linearity Testing (finish)</a:t>
            </a:r>
          </a:p>
          <a:p>
            <a:pPr lvl="1"/>
            <a:r>
              <a:rPr lang="en-US" dirty="0" smtClean="0"/>
              <a:t>Sparse Fourier Transform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Linearity Testing: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linear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we have: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Test: 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times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Verify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Main Theorem: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-far from linearity,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𝑓𝑎𝑖𝑙𝑠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Remaining Lemma: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37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Fourier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Consider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lso special case of more general setting: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Will call such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Fourier transform: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root of unity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Assume: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 power of 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433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root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unity)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blipFill rotWithShape="0">
                <a:blip r:embed="rId3"/>
                <a:stretch>
                  <a:fillRect t="-40107" b="-6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4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Imaging</a:t>
            </a:r>
          </a:p>
          <a:p>
            <a:pPr lvl="1"/>
            <a:r>
              <a:rPr lang="en-US" dirty="0" smtClean="0"/>
              <a:t>MRI, NMR</a:t>
            </a:r>
          </a:p>
          <a:p>
            <a:r>
              <a:rPr lang="en-US" dirty="0" smtClean="0"/>
              <a:t>Compression:</a:t>
            </a:r>
          </a:p>
          <a:p>
            <a:pPr lvl="1"/>
            <a:r>
              <a:rPr lang="en-US" dirty="0" smtClean="0"/>
              <a:t>JPEG: retain only high Fourier coefficients</a:t>
            </a:r>
          </a:p>
          <a:p>
            <a:r>
              <a:rPr lang="en-US" dirty="0" smtClean="0"/>
              <a:t>Signal processing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root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unity)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blipFill rotWithShape="0">
                <a:blip r:embed="rId2"/>
                <a:stretch>
                  <a:fillRect t="-40107" b="-6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669" y="2432742"/>
            <a:ext cx="3933731" cy="1966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669" y="4694976"/>
            <a:ext cx="3933731" cy="1966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38550"/>
            <a:ext cx="38481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Naively: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Fast Fourier Transform: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time </a:t>
                </a:r>
              </a:p>
              <a:p>
                <a:pPr lvl="1"/>
                <a:r>
                  <a:rPr lang="en-US" dirty="0" smtClean="0">
                    <a:solidFill>
                      <a:srgbClr val="406AA5"/>
                    </a:solidFill>
                  </a:rPr>
                  <a:t>[Cooley-Tukey 1964]</a:t>
                </a:r>
              </a:p>
              <a:p>
                <a:pPr lvl="1"/>
                <a:r>
                  <a:rPr lang="en-US" dirty="0" smtClean="0">
                    <a:solidFill>
                      <a:srgbClr val="406AA5"/>
                    </a:solidFill>
                  </a:rPr>
                  <a:t>[Gauss 1805]</a:t>
                </a:r>
              </a:p>
              <a:p>
                <a:r>
                  <a:rPr lang="en-US" dirty="0" smtClean="0"/>
                  <a:t>One of the biggest open questions in CS:</a:t>
                </a:r>
              </a:p>
              <a:p>
                <a:pPr lvl="1"/>
                <a:r>
                  <a:rPr lang="en-US" dirty="0" smtClean="0"/>
                  <a:t>Can we do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root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unity)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blipFill rotWithShape="0">
                <a:blip r:embed="rId3"/>
                <a:stretch>
                  <a:fillRect t="-40107" b="-6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8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Fourier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3276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Many signals represented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well by </a:t>
                </a:r>
                <a:r>
                  <a:rPr lang="en-US" dirty="0">
                    <a:solidFill>
                      <a:srgbClr val="FF0000"/>
                    </a:solidFill>
                  </a:rPr>
                  <a:t>sparse</a:t>
                </a:r>
                <a:r>
                  <a:rPr lang="en-US" dirty="0"/>
                  <a:t> Fourier transform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is sparse,</a:t>
                </a:r>
              </a:p>
              <a:p>
                <a:pPr lvl="1"/>
                <a:r>
                  <a:rPr lang="en-US" dirty="0" smtClean="0"/>
                  <a:t>Can we do better?</a:t>
                </a:r>
              </a:p>
              <a:p>
                <a:r>
                  <a:rPr lang="en-US" dirty="0" smtClean="0"/>
                  <a:t>YES!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 possible, 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non-zero Fourier coefficients!</a:t>
                </a:r>
              </a:p>
              <a:p>
                <a:pPr lvl="1"/>
                <a:r>
                  <a:rPr lang="en-US" dirty="0" smtClean="0"/>
                  <a:t>Sublinear time: just sample a few positions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Even when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is approximately sparse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3276600"/>
              </a:xfrm>
              <a:blipFill rotWithShape="0">
                <a:blip r:embed="rId2"/>
                <a:stretch>
                  <a:fillRect l="-1037" t="-3717"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root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unity)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blipFill rotWithShape="0">
                <a:blip r:embed="rId3"/>
                <a:stretch>
                  <a:fillRect t="-40107" b="-6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4284371"/>
            <a:ext cx="6419850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1" y="4038599"/>
            <a:ext cx="7696200" cy="29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to Compressed Sensing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Sparse Fourier Transform</a:t>
                </a:r>
              </a:p>
              <a:p>
                <a:pPr lvl="1"/>
                <a:r>
                  <a:rPr lang="en-US" dirty="0"/>
                  <a:t>Sparse: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Access: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of dimension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/>
                  <a:t> = concrete matrix</a:t>
                </a:r>
              </a:p>
              <a:p>
                <a:r>
                  <a:rPr lang="en-US" dirty="0" smtClean="0"/>
                  <a:t>Compressed Sensing</a:t>
                </a:r>
              </a:p>
              <a:p>
                <a:pPr lvl="1"/>
                <a:r>
                  <a:rPr lang="en-US" dirty="0"/>
                  <a:t>Sparse: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Access: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usually designed (though sometimes: random rows of the Fourier matrix)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root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unity)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39" y="639763"/>
                <a:ext cx="3600261" cy="1112837"/>
              </a:xfrm>
              <a:prstGeom prst="rect">
                <a:avLst/>
              </a:prstGeom>
              <a:blipFill rotWithShape="0">
                <a:blip r:embed="rId3"/>
                <a:stretch>
                  <a:fillRect t="-40107" b="-6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5042</TotalTime>
  <Words>269</Words>
  <Application>Microsoft Office PowerPoint</Application>
  <PresentationFormat>On-screen Show (4:3)</PresentationFormat>
  <Paragraphs>235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Cambria Math</vt:lpstr>
      <vt:lpstr>Trebuchet MS</vt:lpstr>
      <vt:lpstr>Office Theme</vt:lpstr>
      <vt:lpstr>Lecture 22: Linearity Testing Sparse Fourier Transform</vt:lpstr>
      <vt:lpstr>Administrivia, Plan</vt:lpstr>
      <vt:lpstr>Last lecture</vt:lpstr>
      <vt:lpstr>Linearity Testing</vt:lpstr>
      <vt:lpstr>Discrete Fourier Transform</vt:lpstr>
      <vt:lpstr>Why important?</vt:lpstr>
      <vt:lpstr>Computing</vt:lpstr>
      <vt:lpstr>Sparse Fourier Transform</vt:lpstr>
      <vt:lpstr>Similar to Compressed Sensing</vt:lpstr>
      <vt:lpstr>Warm-up: k=1</vt:lpstr>
      <vt:lpstr>What about noise?</vt:lpstr>
      <vt:lpstr>Re-use k=1 algorithm?</vt:lpstr>
      <vt:lpstr>Algorithm for k=1 + noise</vt:lpstr>
      <vt:lpstr>Bit 0 with noise</vt:lpstr>
      <vt:lpstr>Bit 1</vt:lpstr>
      <vt:lpstr>Overall algorithm to recover f</vt:lpstr>
      <vt:lpstr>Wrap-up of the algorithm k=1</vt:lpstr>
      <vt:lpstr> k&gt;1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205</cp:revision>
  <dcterms:created xsi:type="dcterms:W3CDTF">2010-07-22T19:31:42Z</dcterms:created>
  <dcterms:modified xsi:type="dcterms:W3CDTF">2015-11-24T19:43:16Z</dcterms:modified>
</cp:coreProperties>
</file>