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86" r:id="rId3"/>
    <p:sldId id="287" r:id="rId4"/>
    <p:sldId id="276" r:id="rId5"/>
    <p:sldId id="288" r:id="rId6"/>
    <p:sldId id="289" r:id="rId7"/>
    <p:sldId id="290" r:id="rId8"/>
    <p:sldId id="291" r:id="rId9"/>
    <p:sldId id="292" r:id="rId10"/>
    <p:sldId id="293" r:id="rId11"/>
    <p:sldId id="273" r:id="rId12"/>
    <p:sldId id="272" r:id="rId13"/>
    <p:sldId id="284" r:id="rId14"/>
    <p:sldId id="294" r:id="rId15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A6F"/>
    <a:srgbClr val="894B09"/>
    <a:srgbClr val="B0AFB1"/>
    <a:srgbClr val="406AA5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9/8/2015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9/8/2015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927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58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708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359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39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02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447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Algorithmic Techniques for Massive Data </a:t>
            </a:r>
            <a:r>
              <a:rPr lang="en-US" altLang="en-US" sz="3400" dirty="0" smtClean="0">
                <a:solidFill>
                  <a:schemeClr val="tx1"/>
                </a:solidFill>
              </a:rPr>
              <a:t>(COMS 6998-9)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3657600"/>
            <a:ext cx="57150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Alex</a:t>
            </a:r>
            <a:r>
              <a:rPr lang="en-US" altLang="en-US" sz="3400" dirty="0" smtClean="0"/>
              <a:t> </a:t>
            </a:r>
            <a:r>
              <a:rPr lang="en-US" altLang="en-US" sz="3600" dirty="0" err="1" smtClean="0"/>
              <a:t>Andoni</a:t>
            </a: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Streaming algorithms</a:t>
            </a:r>
          </a:p>
          <a:p>
            <a:r>
              <a:rPr lang="en-US" altLang="en-US" dirty="0" smtClean="0"/>
              <a:t>Dimension reduction, sketching</a:t>
            </a:r>
          </a:p>
          <a:p>
            <a:r>
              <a:rPr lang="en-US" altLang="en-US" dirty="0" smtClean="0"/>
              <a:t>High-dimensional Nearest Neighbor Search</a:t>
            </a:r>
          </a:p>
          <a:p>
            <a:r>
              <a:rPr lang="en-US" altLang="en-US" dirty="0" smtClean="0"/>
              <a:t>Sampling, property testing</a:t>
            </a:r>
          </a:p>
          <a:p>
            <a:r>
              <a:rPr lang="en-US" altLang="en-US" dirty="0" smtClean="0"/>
              <a:t>Parallel algorithms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n 13"/>
          <p:cNvSpPr>
            <a:spLocks noChangeAspect="1"/>
          </p:cNvSpPr>
          <p:nvPr/>
        </p:nvSpPr>
        <p:spPr bwMode="auto">
          <a:xfrm>
            <a:off x="5829300" y="2588558"/>
            <a:ext cx="3086100" cy="3771901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1" y="3827407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26" y="2646946"/>
            <a:ext cx="1333500" cy="133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70" y="3834642"/>
            <a:ext cx="13335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92" y="2573593"/>
            <a:ext cx="13335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65" y="4970834"/>
            <a:ext cx="133350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664" y="3799344"/>
            <a:ext cx="133350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28" y="5045644"/>
            <a:ext cx="13335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37" y="5033682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171819"/>
            <a:ext cx="7391400" cy="466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is </a:t>
            </a:r>
            <a:r>
              <a:rPr lang="en-US" dirty="0" smtClean="0">
                <a:solidFill>
                  <a:srgbClr val="C00000"/>
                </a:solidFill>
              </a:rPr>
              <a:t>not </a:t>
            </a:r>
            <a:r>
              <a:rPr lang="en-US" dirty="0" smtClean="0"/>
              <a:t>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or Massive Data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t is about algorithms where data volume is so large that classic algorithmic approaches don’t scale well</a:t>
            </a:r>
          </a:p>
          <a:p>
            <a:endParaRPr lang="en-US" dirty="0" smtClean="0"/>
          </a:p>
          <a:p>
            <a:r>
              <a:rPr lang="en-US" dirty="0" err="1" smtClean="0"/>
              <a:t>MapReduce</a:t>
            </a:r>
            <a:r>
              <a:rPr lang="en-US" dirty="0" smtClean="0"/>
              <a:t>, or other systems</a:t>
            </a:r>
          </a:p>
          <a:p>
            <a:pPr lvl="1"/>
            <a:r>
              <a:rPr lang="en-US" dirty="0" smtClean="0"/>
              <a:t>“theory class”, implementation-independent</a:t>
            </a:r>
          </a:p>
          <a:p>
            <a:pPr lvl="1"/>
            <a:r>
              <a:rPr lang="en-US" dirty="0" smtClean="0"/>
              <a:t>will mention application areas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1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Course Information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Instructor: Alex </a:t>
            </a:r>
            <a:r>
              <a:rPr lang="en-US" altLang="en-US" dirty="0" err="1" smtClean="0"/>
              <a:t>Andoni</a:t>
            </a:r>
            <a:endParaRPr lang="en-US" altLang="en-US" dirty="0" smtClean="0"/>
          </a:p>
          <a:p>
            <a:r>
              <a:rPr lang="en-US" altLang="en-US" dirty="0" smtClean="0"/>
              <a:t>TAs: </a:t>
            </a:r>
            <a:r>
              <a:rPr lang="en-US" altLang="en-US" dirty="0" err="1" smtClean="0"/>
              <a:t>Drishan</a:t>
            </a:r>
            <a:r>
              <a:rPr lang="en-US" altLang="en-US" dirty="0" smtClean="0"/>
              <a:t> Arora, Pedro </a:t>
            </a:r>
            <a:r>
              <a:rPr lang="en-US" altLang="en-US" dirty="0" err="1" smtClean="0"/>
              <a:t>Savarese</a:t>
            </a:r>
            <a:r>
              <a:rPr lang="en-US" altLang="en-US" dirty="0" smtClean="0"/>
              <a:t>, Kevin Shi</a:t>
            </a:r>
          </a:p>
          <a:p>
            <a:r>
              <a:rPr lang="en-US" altLang="en-US" dirty="0" smtClean="0"/>
              <a:t>Grading:</a:t>
            </a:r>
          </a:p>
          <a:p>
            <a:pPr lvl="1"/>
            <a:r>
              <a:rPr lang="en-US" altLang="en-US" dirty="0" smtClean="0"/>
              <a:t>Scribing, 2-3 students per lecture (10%)</a:t>
            </a:r>
          </a:p>
          <a:p>
            <a:pPr lvl="1"/>
            <a:r>
              <a:rPr lang="en-US" altLang="en-US" dirty="0" smtClean="0"/>
              <a:t>5 </a:t>
            </a:r>
            <a:r>
              <a:rPr lang="en-US" altLang="en-US" dirty="0" err="1" smtClean="0"/>
              <a:t>homeworks</a:t>
            </a:r>
            <a:r>
              <a:rPr lang="en-US" altLang="en-US" dirty="0" smtClean="0"/>
              <a:t> (55%)</a:t>
            </a:r>
          </a:p>
          <a:p>
            <a:pPr lvl="2"/>
            <a:r>
              <a:rPr lang="en-US" altLang="en-US" dirty="0" smtClean="0"/>
              <a:t>1</a:t>
            </a:r>
            <a:r>
              <a:rPr lang="en-US" altLang="en-US" baseline="30000" dirty="0" smtClean="0"/>
              <a:t>st</a:t>
            </a:r>
            <a:r>
              <a:rPr lang="en-US" altLang="en-US" dirty="0" smtClean="0"/>
              <a:t> : 7% (due next Thursday, Sep 17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)</a:t>
            </a:r>
          </a:p>
          <a:p>
            <a:pPr lvl="2"/>
            <a:r>
              <a:rPr lang="en-US" altLang="en-US" dirty="0" smtClean="0"/>
              <a:t>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-5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: 12% each</a:t>
            </a:r>
          </a:p>
          <a:p>
            <a:pPr lvl="2"/>
            <a:r>
              <a:rPr lang="en-US" altLang="en-US" dirty="0"/>
              <a:t>5</a:t>
            </a:r>
            <a:r>
              <a:rPr lang="en-US" altLang="en-US" dirty="0" smtClean="0"/>
              <a:t> days of lateness total (120 hours). No other </a:t>
            </a:r>
            <a:r>
              <a:rPr lang="en-US" altLang="en-US" dirty="0" err="1" smtClean="0"/>
              <a:t>extentions</a:t>
            </a:r>
            <a:r>
              <a:rPr lang="en-US" altLang="en-US" dirty="0" smtClean="0"/>
              <a:t>.</a:t>
            </a:r>
          </a:p>
          <a:p>
            <a:pPr lvl="2"/>
            <a:r>
              <a:rPr lang="en-US" altLang="en-US" dirty="0" smtClean="0"/>
              <a:t>OK to collaborate (4 max). Each writes their own solutions.</a:t>
            </a:r>
          </a:p>
          <a:p>
            <a:pPr lvl="1"/>
            <a:r>
              <a:rPr lang="en-US" altLang="en-US" dirty="0" smtClean="0"/>
              <a:t>Project, research-based (35%)</a:t>
            </a:r>
          </a:p>
          <a:p>
            <a:pPr lvl="2"/>
            <a:r>
              <a:rPr lang="en-US" altLang="en-US" dirty="0" smtClean="0"/>
              <a:t>Solve/make progress on an open problem in the area</a:t>
            </a:r>
          </a:p>
          <a:p>
            <a:pPr lvl="2"/>
            <a:r>
              <a:rPr lang="en-US" altLang="en-US" dirty="0" smtClean="0"/>
              <a:t>Apply algorithms to </a:t>
            </a:r>
            <a:r>
              <a:rPr lang="en-US" altLang="en-US" b="1" dirty="0" smtClean="0">
                <a:solidFill>
                  <a:srgbClr val="FF0000"/>
                </a:solidFill>
              </a:rPr>
              <a:t>your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research area (e.g., implement an algorithm)</a:t>
            </a:r>
          </a:p>
          <a:p>
            <a:pPr lvl="2"/>
            <a:r>
              <a:rPr lang="en-US" altLang="en-US" dirty="0" smtClean="0"/>
              <a:t>Synthesis of a few related papers</a:t>
            </a:r>
          </a:p>
          <a:p>
            <a:pPr lvl="2"/>
            <a:r>
              <a:rPr lang="en-US" altLang="en-US" dirty="0" smtClean="0"/>
              <a:t>In teams, up to 4ppl. Presentation at the end.</a:t>
            </a:r>
          </a:p>
          <a:p>
            <a:r>
              <a:rPr lang="en-US" altLang="en-US" dirty="0" smtClean="0"/>
              <a:t>Scribing today?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Need to count frequency</a:t>
                </a:r>
              </a:p>
              <a:p>
                <a:pPr lvl="1"/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upper bound on count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How much storage per counter?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</a:t>
                </a:r>
              </a:p>
              <a:p>
                <a:r>
                  <a:rPr lang="en-US" dirty="0" smtClean="0"/>
                  <a:t>Can we do better?</a:t>
                </a:r>
              </a:p>
              <a:p>
                <a:pPr lvl="1"/>
                <a:r>
                  <a:rPr lang="en-US" dirty="0" smtClean="0"/>
                  <a:t>No (will prove later in the class)</a:t>
                </a:r>
              </a:p>
              <a:p>
                <a:r>
                  <a:rPr lang="en-US" dirty="0" smtClean="0"/>
                  <a:t>Approximate counting!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bits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 b="-6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838200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32850"/>
              </p:ext>
            </p:extLst>
          </p:nvPr>
        </p:nvGraphicFramePr>
        <p:xfrm>
          <a:off x="5715000" y="1510000"/>
          <a:ext cx="3200400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80.97.56.20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5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Morris Algorithm [1978]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Maintain a counter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 smtClean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 increment: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Do nothing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Estimator (when done):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Happy when </a:t>
            </a:r>
            <a:r>
              <a:rPr lang="en-US" dirty="0" smtClean="0"/>
              <a:t>your algorithm </a:t>
            </a:r>
            <a:r>
              <a:rPr lang="en-US" dirty="0"/>
              <a:t>is </a:t>
            </a:r>
            <a:r>
              <a:rPr lang="en-US" i="1" dirty="0" smtClean="0"/>
              <a:t>fast</a:t>
            </a:r>
            <a:endParaRPr lang="en-US" i="1" dirty="0"/>
          </a:p>
          <a:p>
            <a:r>
              <a:rPr lang="en-US" dirty="0"/>
              <a:t>Golden standard: </a:t>
            </a:r>
          </a:p>
          <a:p>
            <a:pPr lvl="1"/>
            <a:r>
              <a:rPr lang="en-US" dirty="0"/>
              <a:t>“linear time” </a:t>
            </a:r>
            <a:r>
              <a:rPr lang="en-US" dirty="0">
                <a:sym typeface="Symbol"/>
              </a:rPr>
              <a:t> O(input size) time and space.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Can 4"/>
          <p:cNvSpPr/>
          <p:nvPr/>
        </p:nvSpPr>
        <p:spPr bwMode="auto">
          <a:xfrm>
            <a:off x="4038600" y="4033837"/>
            <a:ext cx="685800" cy="8382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33825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33826"/>
            <a:ext cx="1440180" cy="1628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602070"/>
            <a:ext cx="1925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COMS E4231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5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massive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Can 4"/>
          <p:cNvSpPr>
            <a:spLocks noChangeAspect="1"/>
          </p:cNvSpPr>
          <p:nvPr/>
        </p:nvSpPr>
        <p:spPr bwMode="auto">
          <a:xfrm>
            <a:off x="1981200" y="1295400"/>
            <a:ext cx="4800600" cy="5867400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33825"/>
            <a:ext cx="1333500" cy="133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33826"/>
            <a:ext cx="1440180" cy="1628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33825"/>
            <a:ext cx="1333500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09" y="3921863"/>
            <a:ext cx="13335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933825"/>
            <a:ext cx="1333500" cy="133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91" y="5041162"/>
            <a:ext cx="1333500" cy="133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1" y="5041162"/>
            <a:ext cx="1333500" cy="133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5029200"/>
            <a:ext cx="1333500" cy="133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91" y="5041162"/>
            <a:ext cx="13335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41162"/>
            <a:ext cx="1333500" cy="133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resources &lt;&lt; data</a:t>
            </a:r>
          </a:p>
          <a:p>
            <a:r>
              <a:rPr lang="en-US" dirty="0"/>
              <a:t>Access data in a limited way</a:t>
            </a:r>
          </a:p>
          <a:p>
            <a:pPr lvl="1"/>
            <a:r>
              <a:rPr lang="en-US" dirty="0"/>
              <a:t>Limited </a:t>
            </a:r>
            <a:r>
              <a:rPr lang="en-US" b="1" dirty="0"/>
              <a:t>space </a:t>
            </a:r>
            <a:r>
              <a:rPr lang="en-US" dirty="0"/>
              <a:t>(main memory &lt;&lt; hard drive)</a:t>
            </a:r>
          </a:p>
          <a:p>
            <a:pPr lvl="1"/>
            <a:r>
              <a:rPr lang="en-US" dirty="0"/>
              <a:t>Limited </a:t>
            </a:r>
            <a:r>
              <a:rPr lang="en-US" b="1" dirty="0"/>
              <a:t>time</a:t>
            </a:r>
            <a:r>
              <a:rPr lang="en-US" dirty="0"/>
              <a:t> (time &lt;&lt; time to read entire data)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5602070"/>
            <a:ext cx="19255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COMS E4231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568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1" y="2713672"/>
            <a:ext cx="2749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of “something”: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# </a:t>
            </a:r>
            <a:r>
              <a:rPr lang="en-US" dirty="0"/>
              <a:t>distinct </a:t>
            </a:r>
            <a:r>
              <a:rPr lang="en-US" dirty="0" smtClean="0"/>
              <a:t>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 frequency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other statistics…</a:t>
            </a:r>
            <a:endParaRPr lang="en-US" dirty="0"/>
          </a:p>
          <a:p>
            <a:endParaRPr lang="en-US" dirty="0" err="1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828636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Scenario: limited space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73939359"/>
              </p:ext>
            </p:extLst>
          </p:nvPr>
        </p:nvGraphicFramePr>
        <p:xfrm>
          <a:off x="3048000" y="3500436"/>
          <a:ext cx="3200400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80.97.56.20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78651" y="1714500"/>
            <a:ext cx="153118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160.39.142.2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53251" y="4457700"/>
            <a:ext cx="153118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160.39.142.2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08914" y="2312194"/>
            <a:ext cx="127470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18.9.22.69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696200" y="3600450"/>
            <a:ext cx="127470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18.9.22.69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81800" y="3200400"/>
            <a:ext cx="140294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80.97.56.20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4017169"/>
            <a:ext cx="140294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80.97.56.20</a:t>
            </a:r>
          </a:p>
        </p:txBody>
      </p:sp>
      <p:graphicFrame>
        <p:nvGraphicFramePr>
          <p:cNvPr id="13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663664"/>
              </p:ext>
            </p:extLst>
          </p:nvPr>
        </p:nvGraphicFramePr>
        <p:xfrm>
          <a:off x="3048000" y="3495672"/>
          <a:ext cx="3200400" cy="260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80.97.56.20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128.112.128.81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127.0.0.1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257.2.5.7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9.8.20.15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marT="34292" marB="34292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3400" y="1295401"/>
            <a:ext cx="3810000" cy="1015663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Challenge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compute something on the table,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using </a:t>
            </a:r>
            <a:r>
              <a:rPr lang="en-US" sz="2000" b="1" dirty="0">
                <a:solidFill>
                  <a:schemeClr val="tx1"/>
                </a:solidFill>
              </a:rPr>
              <a:t>small space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53251" y="2743200"/>
            <a:ext cx="1531188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160.39.142.2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C -0.00382 0.00255 -0.0085 0.00417 -0.01163 0.00787 C -0.01997 0.01759 -0.02639 0.02732 -0.03593 0.03496 C -0.0441 0.04144 -0.05382 0.0463 -0.06215 0.05185 C -0.07032 0.05741 -0.07848 0.0632 -0.08645 0.06875 C -0.0901 0.07107 -0.09618 0.075 -0.09618 0.07523 C -0.10018 0.08241 -0.11441 0.09815 -0.12153 0.10093 C -0.1257 0.10857 -0.13421 0.11759 -0.14132 0.12037 C -0.15018 0.12986 -0.1658 0.14028 -0.17691 0.14491 C -0.18178 0.15 -0.19393 0.16296 -0.2 0.16574 C -0.2132 0.1831 -0.2323 0.19908 -0.2507 0.2044 C -0.25921 0.20996 -0.26789 0.2132 -0.27674 0.21459 C -0.28629 0.21898 -0.29705 0.21991 -0.30678 0.22107 C -0.32483 0.22037 -0.34219 0.21852 -0.36025 0.21736 C -0.37448 0.21551 -0.38872 0.21343 -0.40296 0.21204 C -0.41754 0.20857 -0.43178 0.20278 -0.44653 0.20046 C -0.454 0.19699 -0.46632 0.1956 -0.47275 0.19005 C -0.47691 0.18658 -0.48125 0.18634 -0.48542 0.18357 C -0.49375 0.17801 -0.48716 0.18079 -0.49323 0.17847 C -0.5 0.17269 -0.50764 0.17014 -0.51459 0.16574 C -0.5191 0.16273 -0.52327 0.15857 -0.52813 0.15671 C -0.53264 0.15301 -0.53681 0.15023 -0.54185 0.14769 C -0.5481 0.13866 -0.5566 0.13241 -0.56407 0.1257 C -0.56771 0.12246 -0.57171 0.1169 -0.5757 0.11528 C -0.58351 0.10834 -0.59028 0.09954 -0.59896 0.09445 C -0.60382 0.0882 -0.61007 0.08426 -0.61563 0.07894 C -0.62414 0.07084 -0.63247 0.06273 -0.6408 0.0544 C -0.64428 0.05093 -0.64862 0.04283 -0.65348 0.04283 " pathEditMode="relative" rAng="0" ptsTypes="AAAAAAAAAAAAAAAAAAAAA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74" y="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2058 C -0.02257 -0.01989 -0.04532 -0.02313 -0.06754 -0.01758 C -0.09862 -0.00925 -0.12778 0.0125 -0.15938 0.01643 C -0.1625 0.01828 -0.1658 0.01897 -0.1691 0.02105 C -0.17344 0.02823 -0.17726 0.02522 -0.18247 0.03031 C -0.19098 0.0391 -0.20365 0.03933 -0.21337 0.04095 C -0.21997 0.0421 -0.22622 0.04511 -0.23264 0.04719 C -0.23351 0.04766 -0.23438 0.04835 -0.23542 0.04881 C -0.23698 0.04928 -0.23872 0.04928 -0.24028 0.0502 C -0.24132 0.05066 -0.24219 0.05228 -0.24323 0.05321 C -0.25122 0.05899 -0.26007 0.06362 -0.26841 0.06709 C -0.27396 0.0731 -0.28039 0.07426 -0.28681 0.07611 C -0.29132 0.0775 -0.29427 0.0805 -0.29931 0.08259 C -0.31077 0.08675 -0.32223 0.08999 -0.33403 0.09161 C -0.33993 0.09485 -0.34618 0.09508 -0.35226 0.09623 C -0.3698 0.10387 -0.38837 0.10549 -0.40643 0.10873 C -0.42761 0.10734 -0.42726 0.10873 -0.44115 0.10549 C -0.44931 0.10364 -0.44775 0.10387 -0.4566 0.10086 C -0.45816 0.1004 -0.46146 0.09924 -0.46146 0.09947 C -0.46598 0.09577 -0.46858 0.09461 -0.47396 0.09323 C -0.48299 0.08328 -0.47483 0.09114 -0.49896 0.0886 C -0.50087 0.08837 -0.50296 0.08721 -0.50487 0.08721 C -0.52987 0.08629 -0.55504 0.08606 -0.58021 0.08559 C -0.59237 0.08351 -0.60452 0.08097 -0.61667 0.07958 C -0.62587 0.07657 -0.63455 0.07449 -0.64375 0.0731 C -0.65365 0.06848 -0.66459 0.06639 -0.67466 0.06408 C -0.6849 0.05969 -0.69601 0.05691 -0.70643 0.05483 C -0.71146 0.05205 -0.71667 0.05113 -0.72205 0.0502 C -0.72535 0.04835 -0.7283 0.04673 -0.7316 0.04581 C -0.73698 0.03956 -0.74514 0.03331 -0.75191 0.03331 L -0.75573 0.01805 " pathEditMode="relative" rAng="0" ptsTypes="fffffffffffffffffffffffffffff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5" y="6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2407 C -0.0217 -0.01597 -0.04722 -0.01736 -0.06997 -0.01504 C -0.12639 -0.00949 -0.18316 -0.01111 -0.23976 -0.00995 C -0.25729 -0.00856 -0.27466 -0.00671 -0.29219 -0.00486 C -0.30643 -0.00139 -0.32344 -0.00625 -0.33785 -0.00741 C -0.35313 -0.01111 -0.36858 -0.01481 -0.38351 -0.02037 C -0.41094 -0.01829 -0.43854 -0.02083 -0.46597 -0.02153 C -0.52309 -0.02685 -0.57934 -0.01829 -0.63594 -0.0125 C -0.65122 -0.01088 -0.66632 -0.00486 -0.6816 -0.00486 " pathEditMode="relative" rAng="0" ptsTypes="AAAAAAAAA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0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737E-7 C -0.01805 -0.00278 -0.03611 -0.00625 -0.05434 -0.00763 C -0.06215 -0.00948 -0.06961 -0.01064 -0.0776 -0.01157 C -0.08975 -0.01573 -0.10208 -0.01596 -0.11458 -0.01666 C -0.14618 -0.02059 -0.12934 -0.0192 -0.1651 -0.02059 C -0.1868 -0.02498 -0.20972 -0.02614 -0.23107 -0.03354 C -0.24496 -0.0384 -0.2585 -0.04372 -0.27274 -0.0465 C -0.27934 -0.0495 -0.27222 -0.0465 -0.28437 -0.04904 C -0.28941 -0.04997 -0.29409 -0.05367 -0.29895 -0.05552 C -0.30468 -0.0576 -0.30816 -0.05737 -0.31458 -0.05806 C -0.33697 -0.06616 -0.35954 -0.06778 -0.38246 -0.0724 C -0.40833 -0.07171 -0.42743 -0.06986 -0.45138 -0.06731 C -0.49027 -0.05806 -0.53159 -0.04511 -0.57083 -0.04141 C -0.57916 -0.03747 -0.58923 -0.03655 -0.59809 -0.03493 C -0.60503 -0.03169 -0.5967 -0.03516 -0.60972 -0.03239 C -0.62552 -0.02892 -0.64132 -0.02406 -0.65729 -0.02059 C -0.66406 -0.0192 -0.67291 -0.01411 -0.67968 -0.01411 L -0.68836 -0.01041 " pathEditMode="relative" ptsTypes="ffffffffffffffffAA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0021E-6 C -0.01892 -0.00601 -0.0375 -0.01619 -0.05625 -0.02336 C -0.09739 -0.03909 -0.03541 -0.01064 -0.10764 -0.04279 C -0.12031 -0.04834 -0.13264 -0.05528 -0.14566 -0.05968 C -0.18298 -0.07217 -0.146 -0.05968 -0.19027 -0.07518 C -0.19409 -0.07657 -0.20191 -0.07911 -0.20191 -0.07911 C -0.21371 -0.0879 -0.23455 -0.09345 -0.24843 -0.09576 C -0.25659 -0.10085 -0.26927 -0.10294 -0.27864 -0.10479 C -0.2934 -0.11103 -0.2868 -0.10941 -0.29809 -0.11126 C -0.30468 -0.1145 -0.31146 -0.11635 -0.3184 -0.11774 C -0.33003 -0.12375 -0.34305 -0.12399 -0.35538 -0.12561 C -0.36215 -0.12653 -0.37569 -0.12815 -0.37569 -0.12815 C -0.38524 -0.13093 -0.39514 -0.13208 -0.40486 -0.13324 C -0.42309 -0.13763 -0.44166 -0.13601 -0.46007 -0.13463 C -0.4743 -0.13185 -0.48871 -0.13046 -0.50295 -0.12954 C -0.51684 -0.12237 -0.5309 -0.11635 -0.54462 -0.10872 C -0.5559 -0.10224 -0.5684 -0.09206 -0.58055 -0.08929 C -0.58455 -0.08536 -0.58732 -0.08304 -0.59218 -0.08165 C -0.59896 -0.07726 -0.60503 -0.07101 -0.6125 -0.0687 C -0.61736 -0.06546 -0.62448 -0.05945 -0.63003 -0.0569 C -0.63767 -0.05343 -0.64739 -0.05251 -0.65538 -0.05066 C -0.66406 -0.04881 -0.6717 -0.04534 -0.68055 -0.04418 C -0.68958 -0.04002 -0.70191 -0.03909 -0.71163 -0.0377 C -0.71857 -0.03516 -0.72465 -0.03354 -0.73194 -0.03238 C -0.73958 -0.02938 -0.74739 -0.02753 -0.75538 -0.02591 C -0.76337 -0.02267 -0.77152 -0.02151 -0.77951 -0.01827 C -0.78055 -0.01735 -0.78142 -0.01642 -0.78246 -0.01573 C -0.78333 -0.01503 -0.78541 -0.01434 -0.78541 -0.01434 L -0.79114 -0.01295 " pathEditMode="relative" ptsTypes="fffffffffffffffffffffffffffAA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92505E-6 C -0.00694 -0.00324 -0.00972 -0.01065 -0.01563 -0.01689 C -0.02465 -0.02638 -0.03316 -0.03632 -0.04184 -0.0465 C -0.05087 -0.05691 -0.05955 -0.06825 -0.06892 -0.07773 C -0.0875 -0.0967 -0.075 -0.08328 -0.08941 -0.09439 C -0.10017 -0.10271 -0.0901 -0.09647 -0.10104 -0.10734 C -0.10955 -0.1159 -0.12014 -0.12191 -0.12917 -0.12931 C -0.13785 -0.13649 -0.15069 -0.15245 -0.16024 -0.15522 C -0.17101 -0.16609 -0.15608 -0.15222 -0.16997 -0.16054 C -0.17188 -0.1617 -0.17309 -0.16424 -0.17483 -0.16563 C -0.1816 -0.17049 -0.19184 -0.17604 -0.19913 -0.17859 C -0.2033 -0.18252 -0.20851 -0.18506 -0.21354 -0.18622 C -0.21997 -0.19061 -0.22691 -0.19455 -0.2342 -0.19663 C -0.2401 -0.20287 -0.24531 -0.20287 -0.25174 -0.20704 C -0.2592 -0.21236 -0.26806 -0.21699 -0.27674 -0.2186 C -0.2816 -0.22092 -0.28611 -0.22161 -0.29132 -0.22254 C -0.29861 -0.22508 -0.30503 -0.22554 -0.31267 -0.22647 C -0.32014 -0.22832 -0.32743 -0.22971 -0.3349 -0.23156 C -0.34392 -0.2311 -0.35313 -0.2311 -0.36215 -0.2304 C -0.37986 -0.22901 -0.39774 -0.22092 -0.41458 -0.21467 C -0.4191 -0.21028 -0.42326 -0.20866 -0.42813 -0.20565 C -0.43351 -0.20241 -0.43906 -0.19779 -0.44462 -0.19547 C -0.45521 -0.18553 -0.46788 -0.17789 -0.48056 -0.17327 C -0.4842 -0.16887 -0.49063 -0.16725 -0.49514 -0.16424 C -0.50278 -0.15915 -0.51042 -0.15522 -0.5184 -0.15129 C -0.52292 -0.14898 -0.52535 -0.1462 -0.53021 -0.14481 C -0.53142 -0.14366 -0.53264 -0.14204 -0.53403 -0.14111 C -0.53715 -0.13903 -0.5408 -0.13834 -0.54375 -0.13579 C -0.55104 -0.12955 -0.56615 -0.11775 -0.57483 -0.1152 C -0.58247 -0.10919 -0.59097 -0.1041 -0.59809 -0.09716 C -0.60451 -0.09115 -0.5974 -0.09462 -0.60486 -0.09184 C -0.61059 -0.08721 -0.61684 -0.08305 -0.62326 -0.08027 C -0.62639 -0.0775 -0.62986 -0.07657 -0.63299 -0.0738 C -0.63819 -0.0694 -0.64722 -0.06293 -0.65156 -0.05691 C -0.6526 -0.05552 -0.65503 -0.05182 -0.65642 -0.05043 C -0.66424 -0.0428 -0.67274 -0.03702 -0.68056 -0.02985 C -0.68316 -0.02499 -0.68177 -0.02707 -0.68455 -0.02337 " pathEditMode="relative" ptsTypes="ffffffffffffffffffffffffffffffffffffA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1146 -0.0044 -0.025 -0.01088 -0.0349 -0.01944 C -0.04115 -0.02477 -0.0467 -0.03171 -0.0533 -0.03611 C -0.07292 -0.04954 -0.08889 -0.06921 -0.10573 -0.08796 C -0.13143 -0.11666 -0.15677 -0.1456 -0.18351 -0.17199 C -0.19931 -0.18773 -0.21407 -0.20347 -0.23108 -0.21597 C -0.23577 -0.21944 -0.23872 -0.22361 -0.24375 -0.22639 C -0.24931 -0.23379 -0.2566 -0.23842 -0.2632 -0.24444 C -0.27396 -0.25463 -0.28403 -0.26296 -0.29618 -0.27037 C -0.30521 -0.27592 -0.3132 -0.28333 -0.3224 -0.28704 C -0.32535 -0.28958 -0.32813 -0.29305 -0.33125 -0.29491 C -0.33316 -0.29629 -0.33802 -0.29745 -0.33802 -0.29722 C -0.3474 -0.30579 -0.36719 -0.31134 -0.37865 -0.31296 C -0.38872 -0.3125 -0.39879 -0.31296 -0.40868 -0.3118 C -0.41389 -0.31134 -0.41841 -0.30579 -0.42327 -0.30393 C -0.42778 -0.29791 -0.43247 -0.29745 -0.43785 -0.29352 C -0.44445 -0.28866 -0.45087 -0.28217 -0.45729 -0.27685 C -0.46233 -0.27268 -0.46788 -0.26967 -0.47275 -0.26504 C -0.48021 -0.2581 -0.48768 -0.25046 -0.4941 -0.2419 C -0.49532 -0.24028 -0.49584 -0.23796 -0.49705 -0.23657 C -0.49966 -0.23356 -0.50295 -0.23171 -0.50573 -0.22893 C -0.51528 -0.21898 -0.52431 -0.20972 -0.53403 -0.20046 C -0.53924 -0.19537 -0.54341 -0.18819 -0.54861 -0.18356 C -0.55139 -0.17778 -0.55521 -0.17338 -0.56025 -0.17199 C -0.56615 -0.16597 -0.57292 -0.16157 -0.57865 -0.15532 C -0.58802 -0.14537 -0.59705 -0.13495 -0.60677 -0.12546 C -0.61511 -0.11736 -0.62136 -0.10648 -0.63004 -0.09954 C -0.63542 -0.09028 -0.63021 -0.09791 -0.63889 -0.09051 C -0.64549 -0.08495 -0.65174 -0.07824 -0.65816 -0.07245 C -0.6625 -0.06852 -0.66528 -0.0618 -0.66997 -0.05833 C -0.675 -0.05463 -0.679 -0.04977 -0.68351 -0.04537 C -0.68698 -0.0419 -0.6915 -0.03958 -0.6941 -0.03495 C -0.69705 -0.02986 -0.70174 -0.02315 -0.70573 -0.01944 C -0.71771 -0.00833 -0.70417 -0.02315 -0.70972 -0.0169 " pathEditMode="relative" rAng="0" ptsTypes="AAAAAAAAAAAAAAAAAAAAAAAAAAAAAAAAAA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" y="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path" presetSubtype="0" decel="1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562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Usually not possible</a:t>
                </a:r>
              </a:p>
              <a:p>
                <a:r>
                  <a:rPr lang="en-US" dirty="0" smtClean="0"/>
                  <a:t>Relax the guarantees:</a:t>
                </a:r>
              </a:p>
              <a:p>
                <a:endParaRPr lang="en-US" dirty="0" smtClean="0"/>
              </a:p>
              <a:p>
                <a:pPr marL="57150" indent="0">
                  <a:buNone/>
                </a:pPr>
                <a:r>
                  <a:rPr lang="en-US" dirty="0" smtClean="0">
                    <a:latin typeface="Berlin Sans FB" panose="020E0602020502020306" pitchFamily="34" charset="0"/>
                  </a:rPr>
                  <a:t>    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" panose="020E0602020502020306" pitchFamily="34" charset="0"/>
                  </a:rPr>
                  <a:t>(true answer)</a:t>
                </a:r>
                <a:r>
                  <a:rPr lang="en-US" dirty="0" smtClean="0">
                    <a:latin typeface="Berlin Sans FB" panose="020E0602020502020306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Berlin Sans FB" panose="020E0602020502020306" pitchFamily="34" charset="0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>
                    <a:latin typeface="Berlin Sans FB" panose="020E0602020502020306" pitchFamily="34" charset="0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Berlin Sans FB" panose="020E0602020502020306" pitchFamily="34" charset="0"/>
                  </a:rPr>
                  <a:t>(true answer)</a:t>
                </a:r>
                <a:r>
                  <a:rPr lang="en-US" dirty="0" smtClean="0">
                    <a:latin typeface="Berlin Sans FB" panose="020E0602020502020306" pitchFamily="34" charset="0"/>
                  </a:rPr>
                  <a:t> </a:t>
                </a:r>
                <a:endParaRPr lang="en-US" dirty="0">
                  <a:latin typeface="Berlin Sans FB" panose="020E0602020502020306" pitchFamily="34" charset="0"/>
                </a:endParaRPr>
              </a:p>
              <a:p>
                <a:pPr lvl="1"/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approximation</a:t>
                </a:r>
              </a:p>
              <a:p>
                <a:pPr lvl="2"/>
                <a:r>
                  <a:rPr lang="en-US" dirty="0"/>
                  <a:t>o</a:t>
                </a:r>
                <a:r>
                  <a:rPr lang="en-US" dirty="0" smtClean="0"/>
                  <a:t>ften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 smtClean="0"/>
                  <a:t> is 10% error</a:t>
                </a:r>
              </a:p>
              <a:p>
                <a:pPr lvl="1"/>
                <a:r>
                  <a:rPr lang="en-US" dirty="0" smtClean="0"/>
                  <a:t>Randomized: holds with 90% probability</a:t>
                </a:r>
              </a:p>
              <a:p>
                <a:pPr lvl="2"/>
                <a:r>
                  <a:rPr lang="en-US" dirty="0" smtClean="0"/>
                  <a:t>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for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06" b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2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Streaming algorithms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591586" cy="2436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95" y="4475328"/>
            <a:ext cx="1143000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172" y="4475327"/>
            <a:ext cx="419228" cy="2906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3295" y="4103852"/>
            <a:ext cx="3097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baseline="-25000" dirty="0" smtClean="0"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6918"/>
            <a:ext cx="2286000" cy="60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745"/>
              </p:ext>
            </p:extLst>
          </p:nvPr>
        </p:nvGraphicFramePr>
        <p:xfrm>
          <a:off x="685800" y="2778918"/>
          <a:ext cx="3200400" cy="13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250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IP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160.39.142.2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18.9.22.69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  <a:tr h="325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80.97.56.20</a:t>
                      </a:r>
                    </a:p>
                  </a:txBody>
                  <a:tcPr marT="34292" marB="3429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34292" marB="342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2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C -0.00955 0.00371 -0.0184 0.0088 -0.02795 0.01088 C -0.05417 0.02431 -0.07899 0.02662 -0.10677 0.02801 C -0.12587 0.03033 -0.14479 0.03218 -0.16372 0.03588 C -0.17188 0.04005 -0.18038 0.04213 -0.18872 0.04537 C -0.19514 0.04769 -0.20087 0.05139 -0.20764 0.05324 C -0.22292 0.06505 -0.23906 0.07454 -0.25347 0.08912 C -0.27188 0.1081 -0.28837 0.13125 -0.30729 0.14884 C -0.31667 0.15741 -0.3283 0.17176 -0.33524 0.18496 C -0.33733 0.18889 -0.33958 0.19144 -0.34236 0.19421 C -0.34531 0.19746 -0.35122 0.20371 -0.35122 0.20394 C -0.35365 0.20926 -0.35521 0.21088 -0.3592 0.21296 C -0.36181 0.21921 -0.36337 0.21945 -0.36719 0.22246 C -0.36823 0.22315 -0.37014 0.2257 -0.37014 0.22593 " pathEditMode="relative" rAng="0" ptsTypes="AAAAAAAAAAAAA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Streaming algorithms</a:t>
            </a:r>
          </a:p>
          <a:p>
            <a:r>
              <a:rPr lang="en-US" altLang="en-US" dirty="0" smtClean="0"/>
              <a:t>Dimension reduction, sketching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2" y="4235059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34" y="4235059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34" y="4235059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ndoni\AppData\Local\Microsoft\Windows\Temporary Internet Files\Content.IE5\0D81K9C0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84" y="4235059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ndoni\AppData\Local\Microsoft\Windows\Temporary Internet Files\Content.IE5\QA1QZSQ4\MC90021670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258" y="2950769"/>
            <a:ext cx="556998" cy="6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 bwMode="auto">
          <a:xfrm rot="20059888" flipV="1">
            <a:off x="1503892" y="3710941"/>
            <a:ext cx="2934703" cy="2002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8879512">
            <a:off x="3580747" y="3834415"/>
            <a:ext cx="806901" cy="1704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3518994">
            <a:off x="4692760" y="3840099"/>
            <a:ext cx="806901" cy="17045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2398982" flipV="1">
            <a:off x="4775952" y="3677082"/>
            <a:ext cx="2577809" cy="2131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1569" y="3457976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9720" y="361875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8306" y="3572759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3119" y="342429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a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9" y="4536939"/>
            <a:ext cx="1276349" cy="3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93" y="4494413"/>
            <a:ext cx="1600199" cy="4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800"/>
            <a:ext cx="1600199" cy="4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1000"/>
                    </a14:imgEffect>
                    <a14:imgEffect>
                      <a14:brightnessContrast brigh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52" y="4494412"/>
            <a:ext cx="1600199" cy="42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17837" y="4330536"/>
            <a:ext cx="830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D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255" y="4330536"/>
            <a:ext cx="692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T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1443" y="4330535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A</a:t>
            </a:r>
            <a:endParaRPr lang="en-US" sz="80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9409" y="4369257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A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0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Streaming algorithms</a:t>
            </a:r>
          </a:p>
          <a:p>
            <a:r>
              <a:rPr lang="en-US" altLang="en-US" dirty="0" smtClean="0"/>
              <a:t>Dimension reduction, sketching</a:t>
            </a:r>
          </a:p>
          <a:p>
            <a:r>
              <a:rPr lang="en-US" altLang="en-US" dirty="0" smtClean="0"/>
              <a:t>High-dimensional Nearest Neighbor Search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6924675" y="2800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8"/>
          <p:cNvSpPr>
            <a:spLocks noChangeArrowheads="1"/>
          </p:cNvSpPr>
          <p:nvPr/>
        </p:nvSpPr>
        <p:spPr bwMode="auto">
          <a:xfrm>
            <a:off x="6883400" y="42132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7915275" y="56245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20"/>
          <p:cNvSpPr>
            <a:spLocks noChangeArrowheads="1"/>
          </p:cNvSpPr>
          <p:nvPr/>
        </p:nvSpPr>
        <p:spPr bwMode="auto">
          <a:xfrm>
            <a:off x="7991475" y="3790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6578600" y="46704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9" descr="tw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45831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tw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0481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5" descr="e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26987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n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36909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sev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5705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5838825" y="5800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23" descr="two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7007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35650" y="29940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9575" y="40703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19" name="Equal 18"/>
          <p:cNvSpPr/>
          <p:nvPr/>
        </p:nvSpPr>
        <p:spPr bwMode="auto">
          <a:xfrm rot="1977308">
            <a:off x="6410325" y="38084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Equal 19"/>
          <p:cNvSpPr/>
          <p:nvPr/>
        </p:nvSpPr>
        <p:spPr bwMode="auto">
          <a:xfrm>
            <a:off x="6116638" y="46259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6567488" y="48053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7488" y="4805363"/>
                <a:ext cx="400815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6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7010400" y="42672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267200"/>
                <a:ext cx="401007" cy="400110"/>
              </a:xfrm>
              <a:prstGeom prst="rect">
                <a:avLst/>
              </a:prstGeom>
              <a:blipFill rotWithShape="0">
                <a:blip r:embed="rId10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6654800" y="43148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6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17" grpId="0"/>
      <p:bldP spid="18" grpId="0"/>
      <p:bldP spid="21" grpId="0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Topics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Streaming algorithms</a:t>
            </a:r>
          </a:p>
          <a:p>
            <a:r>
              <a:rPr lang="en-US" altLang="en-US" dirty="0" smtClean="0"/>
              <a:t>Dimension reduction, sketching</a:t>
            </a:r>
          </a:p>
          <a:p>
            <a:r>
              <a:rPr lang="en-US" altLang="en-US" dirty="0" smtClean="0"/>
              <a:t>High-dimensional Nearest Neighbor Search</a:t>
            </a:r>
          </a:p>
          <a:p>
            <a:r>
              <a:rPr lang="en-US" altLang="en-US" dirty="0" smtClean="0"/>
              <a:t>Sampling, property testing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C85E9-A27C-4E28-B3A1-25B988C3DB77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Can 14"/>
          <p:cNvSpPr>
            <a:spLocks noChangeAspect="1"/>
          </p:cNvSpPr>
          <p:nvPr/>
        </p:nvSpPr>
        <p:spPr bwMode="auto">
          <a:xfrm>
            <a:off x="5582340" y="3505200"/>
            <a:ext cx="2605520" cy="3184525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26" y="5170251"/>
            <a:ext cx="990600" cy="990600"/>
          </a:xfrm>
          <a:prstGeom prst="rect">
            <a:avLst/>
          </a:prstGeom>
        </p:spPr>
      </p:pic>
      <p:sp>
        <p:nvSpPr>
          <p:cNvPr id="7" name="Flowchart: Magnetic Disk 6"/>
          <p:cNvSpPr/>
          <p:nvPr/>
        </p:nvSpPr>
        <p:spPr bwMode="auto">
          <a:xfrm>
            <a:off x="7532594" y="6076950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8" name="Flowchart: Magnetic Disk 7"/>
          <p:cNvSpPr/>
          <p:nvPr/>
        </p:nvSpPr>
        <p:spPr bwMode="auto">
          <a:xfrm>
            <a:off x="6823953" y="4784048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Flowchart: Magnetic Disk 8"/>
          <p:cNvSpPr/>
          <p:nvPr/>
        </p:nvSpPr>
        <p:spPr bwMode="auto">
          <a:xfrm>
            <a:off x="7410084" y="4518660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Flowchart: Magnetic Disk 9"/>
          <p:cNvSpPr/>
          <p:nvPr/>
        </p:nvSpPr>
        <p:spPr bwMode="auto">
          <a:xfrm>
            <a:off x="7413728" y="5219700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6282193" y="5779324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Flowchart: Magnetic Disk 11"/>
          <p:cNvSpPr/>
          <p:nvPr/>
        </p:nvSpPr>
        <p:spPr bwMode="auto">
          <a:xfrm>
            <a:off x="6881103" y="5919829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6167893" y="4683981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4" name="Flowchart: Magnetic Disk 13"/>
          <p:cNvSpPr/>
          <p:nvPr/>
        </p:nvSpPr>
        <p:spPr bwMode="auto">
          <a:xfrm>
            <a:off x="6396493" y="5245474"/>
            <a:ext cx="114300" cy="114300"/>
          </a:xfrm>
          <a:prstGeom prst="flowChartMagneticDisk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8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23003 -0.0516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259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3844E-6 L -0.08073 0.0707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35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9626E-6 L -0.08333 0.0453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2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64464E-8 L -0.07917 0.077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38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8611E-6 L -0.14427 0.08089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40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7434E-6 L -0.19167 0.1475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737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89626E-6 L -0.15105 0.0157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7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034E-6 L -0.19201 0.0703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3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548</Words>
  <Application>Microsoft Office PowerPoint</Application>
  <PresentationFormat>On-screen Show (4:3)</PresentationFormat>
  <Paragraphs>182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Aharoni</vt:lpstr>
      <vt:lpstr>Arial</vt:lpstr>
      <vt:lpstr>Arial Black</vt:lpstr>
      <vt:lpstr>Berlin Sans FB</vt:lpstr>
      <vt:lpstr>Calibri</vt:lpstr>
      <vt:lpstr>Cambria Math</vt:lpstr>
      <vt:lpstr>Segoe</vt:lpstr>
      <vt:lpstr>Symbol</vt:lpstr>
      <vt:lpstr>Trebuchet MS</vt:lpstr>
      <vt:lpstr>Office Theme</vt:lpstr>
      <vt:lpstr>Algorithmic Techniques for Massive Data (COMS 6998-9)</vt:lpstr>
      <vt:lpstr>Algorithms</vt:lpstr>
      <vt:lpstr>Algorithms for massive data</vt:lpstr>
      <vt:lpstr>Scenario: limited space</vt:lpstr>
      <vt:lpstr>How?</vt:lpstr>
      <vt:lpstr>Topics</vt:lpstr>
      <vt:lpstr>Topics</vt:lpstr>
      <vt:lpstr>Topics</vt:lpstr>
      <vt:lpstr>Topics</vt:lpstr>
      <vt:lpstr>Topics</vt:lpstr>
      <vt:lpstr>The class is not about</vt:lpstr>
      <vt:lpstr>Course Information</vt:lpstr>
      <vt:lpstr>Problem: counting</vt:lpstr>
      <vt:lpstr>Morris Algorithm [1978]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105</cp:revision>
  <dcterms:created xsi:type="dcterms:W3CDTF">2010-07-22T19:31:42Z</dcterms:created>
  <dcterms:modified xsi:type="dcterms:W3CDTF">2015-09-08T16:46:58Z</dcterms:modified>
</cp:coreProperties>
</file>