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avi" ContentType="video/avi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694" r:id="rId3"/>
    <p:sldId id="695" r:id="rId4"/>
    <p:sldId id="659" r:id="rId5"/>
    <p:sldId id="660" r:id="rId6"/>
    <p:sldId id="720" r:id="rId7"/>
    <p:sldId id="661" r:id="rId8"/>
    <p:sldId id="662" r:id="rId9"/>
    <p:sldId id="706" r:id="rId10"/>
    <p:sldId id="707" r:id="rId11"/>
    <p:sldId id="708" r:id="rId12"/>
    <p:sldId id="709" r:id="rId13"/>
    <p:sldId id="710" r:id="rId14"/>
    <p:sldId id="665" r:id="rId15"/>
    <p:sldId id="666" r:id="rId16"/>
    <p:sldId id="667" r:id="rId17"/>
    <p:sldId id="668" r:id="rId18"/>
    <p:sldId id="669" r:id="rId19"/>
    <p:sldId id="672" r:id="rId20"/>
    <p:sldId id="673" r:id="rId21"/>
    <p:sldId id="674" r:id="rId22"/>
    <p:sldId id="675" r:id="rId23"/>
    <p:sldId id="676" r:id="rId24"/>
    <p:sldId id="677" r:id="rId25"/>
    <p:sldId id="683" r:id="rId26"/>
    <p:sldId id="716" r:id="rId27"/>
    <p:sldId id="718" r:id="rId28"/>
    <p:sldId id="719" r:id="rId29"/>
    <p:sldId id="474" r:id="rId30"/>
    <p:sldId id="678" r:id="rId31"/>
    <p:sldId id="679" r:id="rId32"/>
    <p:sldId id="680" r:id="rId33"/>
    <p:sldId id="681" r:id="rId34"/>
    <p:sldId id="682" r:id="rId35"/>
    <p:sldId id="696" r:id="rId36"/>
    <p:sldId id="697" r:id="rId37"/>
    <p:sldId id="698" r:id="rId38"/>
    <p:sldId id="722" r:id="rId39"/>
    <p:sldId id="699" r:id="rId40"/>
    <p:sldId id="700" r:id="rId41"/>
    <p:sldId id="701" r:id="rId42"/>
    <p:sldId id="702" r:id="rId43"/>
    <p:sldId id="721" r:id="rId44"/>
    <p:sldId id="723" r:id="rId45"/>
    <p:sldId id="703" r:id="rId46"/>
    <p:sldId id="704" r:id="rId47"/>
    <p:sldId id="705" r:id="rId48"/>
    <p:sldId id="724" r:id="rId49"/>
    <p:sldId id="725" r:id="rId50"/>
    <p:sldId id="726" r:id="rId51"/>
    <p:sldId id="727" r:id="rId52"/>
    <p:sldId id="728" r:id="rId53"/>
    <p:sldId id="729" r:id="rId54"/>
    <p:sldId id="730" r:id="rId55"/>
    <p:sldId id="731" r:id="rId56"/>
    <p:sldId id="732" r:id="rId57"/>
    <p:sldId id="711" r:id="rId58"/>
    <p:sldId id="712" r:id="rId59"/>
    <p:sldId id="713" r:id="rId60"/>
    <p:sldId id="733" r:id="rId61"/>
    <p:sldId id="714" r:id="rId62"/>
    <p:sldId id="715" r:id="rId63"/>
    <p:sldId id="717" r:id="rId64"/>
    <p:sldId id="511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4D4D4D"/>
    <a:srgbClr val="555555"/>
    <a:srgbClr val="99CCFF"/>
    <a:srgbClr val="FF9F9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21" autoAdjust="0"/>
    <p:restoredTop sz="94700" autoAdjust="0"/>
  </p:normalViewPr>
  <p:slideViewPr>
    <p:cSldViewPr>
      <p:cViewPr varScale="1">
        <p:scale>
          <a:sx n="107" d="100"/>
          <a:sy n="107" d="100"/>
        </p:scale>
        <p:origin x="-2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94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8.xml"/><Relationship Id="rId1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99E15AE-7DE8-47DD-98A3-66AAA36D8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67294-E938-4949-89C0-24031F4EB0E2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CFB5F-75E5-4FAA-8AF7-DCA9361570CA}" type="slidenum">
              <a:rPr lang="en-US"/>
              <a:pPr/>
              <a:t>16</a:t>
            </a:fld>
            <a:endParaRPr lang="en-US"/>
          </a:p>
        </p:txBody>
      </p:sp>
      <p:sp>
        <p:nvSpPr>
          <p:cNvPr id="768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9652F2-01D1-41E9-A01F-E1EB92C86CCB}" type="slidenum">
              <a:rPr lang="en-US"/>
              <a:pPr/>
              <a:t>17</a:t>
            </a:fld>
            <a:endParaRPr lang="en-US"/>
          </a:p>
        </p:txBody>
      </p:sp>
      <p:sp>
        <p:nvSpPr>
          <p:cNvPr id="778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FF66C6-EF9F-4BF2-927C-46CCD496A200}" type="slidenum">
              <a:rPr lang="en-US"/>
              <a:pPr/>
              <a:t>18</a:t>
            </a:fld>
            <a:endParaRPr lang="en-US"/>
          </a:p>
        </p:txBody>
      </p:sp>
      <p:sp>
        <p:nvSpPr>
          <p:cNvPr id="788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2780FC-AD7A-4AF6-BE65-8DE03AE64717}" type="slidenum">
              <a:rPr lang="en-US"/>
              <a:pPr/>
              <a:t>19</a:t>
            </a:fld>
            <a:endParaRPr lang="en-US"/>
          </a:p>
        </p:txBody>
      </p:sp>
      <p:sp>
        <p:nvSpPr>
          <p:cNvPr id="819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A43249-869B-4823-8266-B68A25160EBA}" type="slidenum">
              <a:rPr lang="en-US"/>
              <a:pPr/>
              <a:t>20</a:t>
            </a:fld>
            <a:endParaRPr lang="en-US"/>
          </a:p>
        </p:txBody>
      </p:sp>
      <p:sp>
        <p:nvSpPr>
          <p:cNvPr id="829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53115C-0B46-4D94-8B90-0B27F11C9E0C}" type="slidenum">
              <a:rPr lang="en-US"/>
              <a:pPr/>
              <a:t>21</a:t>
            </a:fld>
            <a:endParaRPr lang="en-US"/>
          </a:p>
        </p:txBody>
      </p:sp>
      <p:sp>
        <p:nvSpPr>
          <p:cNvPr id="839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C844FF-3E02-4228-887B-33D310162F78}" type="slidenum">
              <a:rPr lang="en-US"/>
              <a:pPr/>
              <a:t>22</a:t>
            </a:fld>
            <a:endParaRPr lang="en-US"/>
          </a:p>
        </p:txBody>
      </p:sp>
      <p:sp>
        <p:nvSpPr>
          <p:cNvPr id="849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06766C-453C-4A5F-AB0C-7B28149AB37C}" type="slidenum">
              <a:rPr lang="en-US"/>
              <a:pPr/>
              <a:t>23</a:t>
            </a:fld>
            <a:endParaRPr lang="en-US"/>
          </a:p>
        </p:txBody>
      </p:sp>
      <p:sp>
        <p:nvSpPr>
          <p:cNvPr id="860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BEBACF-9F66-474F-BF44-79062BD26F05}" type="slidenum">
              <a:rPr lang="en-US"/>
              <a:pPr/>
              <a:t>24</a:t>
            </a:fld>
            <a:endParaRPr lang="en-US"/>
          </a:p>
        </p:txBody>
      </p:sp>
      <p:sp>
        <p:nvSpPr>
          <p:cNvPr id="870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638AB-A27B-46B2-85A4-43E975CAE485}" type="slidenum">
              <a:rPr lang="en-US"/>
              <a:pPr/>
              <a:t>25</a:t>
            </a:fld>
            <a:endParaRPr lang="en-US"/>
          </a:p>
        </p:txBody>
      </p:sp>
      <p:sp>
        <p:nvSpPr>
          <p:cNvPr id="931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goal is to make decisions based on the models</a:t>
            </a:r>
          </a:p>
          <a:p>
            <a:endParaRPr lang="en-US" dirty="0" smtClean="0"/>
          </a:p>
          <a:p>
            <a:r>
              <a:rPr lang="en-US" dirty="0" smtClean="0"/>
              <a:t>These might</a:t>
            </a:r>
            <a:r>
              <a:rPr lang="en-US" baseline="0" dirty="0" smtClean="0"/>
              <a:t> look like different problems, but they share some abstract properties.</a:t>
            </a:r>
          </a:p>
          <a:p>
            <a:r>
              <a:rPr lang="en-US" baseline="0" dirty="0" smtClean="0"/>
              <a:t>In particular, they have structure that we can take advantage of.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 conceptual vision of the role ML plays in science</a:t>
            </a:r>
          </a:p>
          <a:p>
            <a:r>
              <a:rPr lang="en-US" baseline="0" dirty="0" smtClean="0"/>
              <a:t>A technical vision of ML - to get there, it has to be integrated with these other activities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F8ED-B611-4BBE-9DBB-735E0797872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43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06F9A-DDAD-43EE-A4D6-5EF8FB8B97F8}" type="slidenum">
              <a:rPr lang="zh-CN" altLang="en-US"/>
              <a:pPr/>
              <a:t>27</a:t>
            </a:fld>
            <a:endParaRPr lang="en-US" altLang="zh-CN"/>
          </a:p>
        </p:txBody>
      </p:sp>
      <p:sp>
        <p:nvSpPr>
          <p:cNvPr id="167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261C8-3CCA-4783-9D2C-8A9910A1EB09}" type="slidenum">
              <a:rPr lang="zh-CN" altLang="en-US"/>
              <a:pPr/>
              <a:t>28</a:t>
            </a:fld>
            <a:endParaRPr lang="en-US" altLang="zh-CN"/>
          </a:p>
        </p:txBody>
      </p:sp>
      <p:sp>
        <p:nvSpPr>
          <p:cNvPr id="169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5462D-EFED-47EB-8ACC-512A5463F5D3}" type="slidenum">
              <a:rPr lang="en-US"/>
              <a:pPr/>
              <a:t>30</a:t>
            </a:fld>
            <a:endParaRPr lang="en-US"/>
          </a:p>
        </p:txBody>
      </p:sp>
      <p:sp>
        <p:nvSpPr>
          <p:cNvPr id="880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FD3EFD-8E59-4ADE-9B80-6605F67EACD6}" type="slidenum">
              <a:rPr lang="en-US"/>
              <a:pPr/>
              <a:t>31</a:t>
            </a:fld>
            <a:endParaRPr lang="en-US"/>
          </a:p>
        </p:txBody>
      </p:sp>
      <p:sp>
        <p:nvSpPr>
          <p:cNvPr id="890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92BA6A-7E73-4A7F-B858-8B68B52459D5}" type="slidenum">
              <a:rPr lang="en-US"/>
              <a:pPr/>
              <a:t>32</a:t>
            </a:fld>
            <a:endParaRPr lang="en-US"/>
          </a:p>
        </p:txBody>
      </p:sp>
      <p:sp>
        <p:nvSpPr>
          <p:cNvPr id="901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BA885-D842-44FC-B8BD-A4A47D2411BE}" type="slidenum">
              <a:rPr lang="en-US"/>
              <a:pPr/>
              <a:t>33</a:t>
            </a:fld>
            <a:endParaRPr lang="en-US"/>
          </a:p>
        </p:txBody>
      </p:sp>
      <p:sp>
        <p:nvSpPr>
          <p:cNvPr id="911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3506C-C416-4902-A473-42349B98D047}" type="slidenum">
              <a:rPr lang="en-US"/>
              <a:pPr/>
              <a:t>34</a:t>
            </a:fld>
            <a:endParaRPr lang="en-US"/>
          </a:p>
        </p:txBody>
      </p:sp>
      <p:sp>
        <p:nvSpPr>
          <p:cNvPr id="921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going to show you how to</a:t>
            </a:r>
            <a:r>
              <a:rPr lang="en-US" baseline="0" dirty="0" smtClean="0"/>
              <a:t> use RL to </a:t>
            </a:r>
          </a:p>
          <a:p>
            <a:r>
              <a:rPr lang="en-US" baseline="0" dirty="0" smtClean="0"/>
              <a:t>optimize resource allocation – thereby improving performance.</a:t>
            </a:r>
          </a:p>
          <a:p>
            <a:endParaRPr lang="en-US" baseline="0" dirty="0" smtClean="0"/>
          </a:p>
          <a:p>
            <a:r>
              <a:rPr lang="en-US" dirty="0" smtClean="0"/>
              <a:t>A basic observation is that the way</a:t>
            </a:r>
            <a:r>
              <a:rPr lang="en-US" baseline="0" dirty="0" smtClean="0"/>
              <a:t> you choose to allocate your computational resources makes a difference in performance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F8ED-B611-4BBE-9DBB-735E0797872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6447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mutex</a:t>
            </a:r>
            <a:r>
              <a:rPr lang="en-US" baseline="0" dirty="0" smtClean="0"/>
              <a:t> is a </a:t>
            </a:r>
            <a:r>
              <a:rPr lang="en-US" baseline="0" dirty="0" err="1" smtClean="0"/>
              <a:t>datastructure</a:t>
            </a:r>
            <a:r>
              <a:rPr lang="en-US" baseline="0" dirty="0" smtClean="0"/>
              <a:t> with operations that are guaranteed to be atomic.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typically guards shared resources in a multi-threaded application, ensuring that only one thread can access the resource at a 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one thread releases the </a:t>
            </a:r>
            <a:r>
              <a:rPr lang="en-US" baseline="0" dirty="0" err="1" smtClean="0"/>
              <a:t>mutex</a:t>
            </a:r>
            <a:r>
              <a:rPr lang="en-US" baseline="0" dirty="0" smtClean="0"/>
              <a:t>, it must decide: who gets the lock next?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language of reinforcement learning</a:t>
            </a:r>
          </a:p>
          <a:p>
            <a:r>
              <a:rPr lang="en-US" dirty="0" smtClean="0"/>
              <a:t>We’re treating the computer as a complex dynamical</a:t>
            </a:r>
            <a:r>
              <a:rPr lang="en-US" baseline="0" dirty="0" smtClean="0"/>
              <a:t> system</a:t>
            </a:r>
          </a:p>
          <a:p>
            <a:r>
              <a:rPr lang="en-US" baseline="0" dirty="0" smtClean="0"/>
              <a:t>We can think of the decisions these locks are making as actions taken by an abstract agent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F8ED-B611-4BBE-9DBB-735E0797872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07465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mutex</a:t>
            </a:r>
            <a:r>
              <a:rPr lang="en-US" baseline="0" dirty="0" smtClean="0"/>
              <a:t> is a </a:t>
            </a:r>
            <a:r>
              <a:rPr lang="en-US" baseline="0" dirty="0" err="1" smtClean="0"/>
              <a:t>datastructure</a:t>
            </a:r>
            <a:r>
              <a:rPr lang="en-US" baseline="0" dirty="0" smtClean="0"/>
              <a:t> with operations that are guaranteed to be atomic.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typically guards shared resources in a multi-threaded application, ensuring that only one thread can access the resource at a 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one thread releases the </a:t>
            </a:r>
            <a:r>
              <a:rPr lang="en-US" baseline="0" dirty="0" err="1" smtClean="0"/>
              <a:t>mutex</a:t>
            </a:r>
            <a:r>
              <a:rPr lang="en-US" baseline="0" dirty="0" smtClean="0"/>
              <a:t>, it must decide: who gets the lock next?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F8ED-B611-4BBE-9DBB-735E0797872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0746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ML</a:t>
            </a:r>
            <a:r>
              <a:rPr lang="en-US" baseline="0" dirty="0" smtClean="0"/>
              <a:t> must be increasingly integrated with these other activities.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F8ED-B611-4BBE-9DBB-735E0797872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8145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6E01D6-1519-4742-9739-386399A61F85}" type="slidenum">
              <a:rPr lang="en-US"/>
              <a:pPr/>
              <a:t>4</a:t>
            </a:fld>
            <a:endParaRPr lang="en-US"/>
          </a:p>
        </p:txBody>
      </p:sp>
      <p:sp>
        <p:nvSpPr>
          <p:cNvPr id="696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0F053-27B0-40AD-897A-F2D9AFDB2064}" type="slidenum">
              <a:rPr lang="en-US"/>
              <a:pPr/>
              <a:t>5</a:t>
            </a:fld>
            <a:endParaRPr lang="en-US"/>
          </a:p>
        </p:txBody>
      </p:sp>
      <p:sp>
        <p:nvSpPr>
          <p:cNvPr id="819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Benefits of RL.Applications. </a:t>
            </a:r>
          </a:p>
          <a:p>
            <a:r>
              <a:rPr lang="en-US" sz="2400"/>
              <a:t>Future rewards. </a:t>
            </a:r>
          </a:p>
          <a:p>
            <a:r>
              <a:rPr lang="en-US" sz="2400"/>
              <a:t>Situate in literature.. AI. </a:t>
            </a:r>
          </a:p>
          <a:p>
            <a:r>
              <a:rPr lang="en-US" sz="2400"/>
              <a:t>Stochastic systems.  </a:t>
            </a:r>
          </a:p>
          <a:p>
            <a:r>
              <a:rPr lang="en-US" sz="2400"/>
              <a:t>Connections to OR.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D5358F-54F6-4723-966F-9FDBB8DA29E1}" type="slidenum">
              <a:rPr lang="en-US"/>
              <a:pPr/>
              <a:t>7</a:t>
            </a:fld>
            <a:endParaRPr lang="en-US"/>
          </a:p>
        </p:txBody>
      </p:sp>
      <p:sp>
        <p:nvSpPr>
          <p:cNvPr id="706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F5E0F-DCC1-436B-840D-23164D81C920}" type="slidenum">
              <a:rPr lang="en-US"/>
              <a:pPr/>
              <a:t>8</a:t>
            </a:fld>
            <a:endParaRPr lang="en-US"/>
          </a:p>
        </p:txBody>
      </p:sp>
      <p:sp>
        <p:nvSpPr>
          <p:cNvPr id="716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44AE1-017F-4E87-956A-06C7B6382D3C}" type="slidenum">
              <a:rPr lang="en-US"/>
              <a:pPr/>
              <a:t>14</a:t>
            </a:fld>
            <a:endParaRPr lang="en-US"/>
          </a:p>
        </p:txBody>
      </p:sp>
      <p:sp>
        <p:nvSpPr>
          <p:cNvPr id="747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BB2F0-19ED-4E32-9418-45CEF2EA3316}" type="slidenum">
              <a:rPr lang="en-US"/>
              <a:pPr/>
              <a:t>15</a:t>
            </a:fld>
            <a:endParaRPr lang="en-US"/>
          </a:p>
        </p:txBody>
      </p:sp>
      <p:sp>
        <p:nvSpPr>
          <p:cNvPr id="757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4D72C-A547-4B7F-8554-5BED74BB0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99D27-8CF1-4B38-9F9C-E8D3C3981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B1EA6-E6A0-4CF3-9C05-0D6E26F90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5E259-BE90-4908-A165-6FD800E02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4ABEF-8B2A-42FC-99D5-D0F6E6314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4C473-12AB-4F87-9F15-26C075F75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002CD-A354-4BEE-A78B-73CE790F2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5CB5-3ECE-484D-898D-52B4F54BD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4CC2E-929B-4476-A7F4-6D7240B2F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105A3-26D7-4A30-ABF6-3BC572F9B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57C04-F068-4C55-AD72-D989B9075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F66CA-178F-42A1-BD10-8166CCD84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rgbClr val="55555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FC15C58-0E55-4432-849F-CB46BE1D6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4" name="Picture 8" descr="mit_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625" y="6372225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CC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CCF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CCF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CCF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CCFF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99CCFF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99CCFF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99CCFF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99CC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ingated@mi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The%20Wingates\Desktop\dap-sim.mpeg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The%20Wingates\Desktop\snake-human.avi" TargetMode="Externa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avi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avi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media" Target="../media/media5.avi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5.avi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648200"/>
            <a:ext cx="9144000" cy="137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 smtClean="0"/>
              <a:t>David Wingate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>
                <a:hlinkClick r:id="rId3"/>
              </a:rPr>
              <a:t>wingated@mit.edu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endParaRPr lang="en-US" sz="1600" dirty="0" smtClean="0"/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1295400"/>
            <a:ext cx="9144000" cy="2438400"/>
          </a:xfrm>
          <a:prstGeom prst="rect">
            <a:avLst/>
          </a:prstGeom>
          <a:solidFill>
            <a:srgbClr val="5555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749425"/>
            <a:ext cx="8534400" cy="147002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Intro to Reinforcement </a:t>
            </a:r>
            <a:r>
              <a:rPr lang="en-US" sz="3600" dirty="0" smtClean="0"/>
              <a:t>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Reinforcement Learning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2743200"/>
            <a:ext cx="35429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Logistics and scheduling</a:t>
            </a:r>
          </a:p>
          <a:p>
            <a:r>
              <a:rPr lang="en-US" sz="2400" dirty="0" smtClean="0"/>
              <a:t>Acrobatic helicopters</a:t>
            </a:r>
          </a:p>
          <a:p>
            <a:r>
              <a:rPr lang="en-US" sz="2400" dirty="0" smtClean="0"/>
              <a:t>Load balancing</a:t>
            </a:r>
          </a:p>
          <a:p>
            <a:r>
              <a:rPr lang="en-US" sz="2400" dirty="0" smtClean="0"/>
              <a:t>Robot soccer</a:t>
            </a:r>
          </a:p>
          <a:p>
            <a:r>
              <a:rPr lang="en-US" sz="2400" dirty="0" smtClean="0"/>
              <a:t>Bipedal locomotion</a:t>
            </a:r>
          </a:p>
          <a:p>
            <a:r>
              <a:rPr lang="en-US" sz="2400" dirty="0" smtClean="0"/>
              <a:t>Dialogue systems</a:t>
            </a:r>
          </a:p>
          <a:p>
            <a:r>
              <a:rPr lang="en-US" sz="2400" dirty="0" smtClean="0"/>
              <a:t>Game playing</a:t>
            </a:r>
          </a:p>
          <a:p>
            <a:r>
              <a:rPr lang="en-US" sz="2400" dirty="0" smtClean="0"/>
              <a:t>Power grid control</a:t>
            </a:r>
          </a:p>
          <a:p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345365" y="1824335"/>
            <a:ext cx="4453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RL = </a:t>
            </a:r>
            <a:r>
              <a:rPr lang="en-US" sz="2400" b="1" dirty="0" smtClean="0">
                <a:solidFill>
                  <a:srgbClr val="0099FF"/>
                </a:solidFill>
              </a:rPr>
              <a:t>learning meets planning</a:t>
            </a:r>
            <a:endParaRPr lang="en-US" sz="2400" b="1" dirty="0">
              <a:solidFill>
                <a:srgbClr val="00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2743200"/>
            <a:ext cx="35429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Logistics and scheduling</a:t>
            </a:r>
          </a:p>
          <a:p>
            <a:r>
              <a:rPr lang="en-US" sz="2400" b="1" dirty="0" smtClean="0">
                <a:solidFill>
                  <a:srgbClr val="0099FF"/>
                </a:solidFill>
              </a:rPr>
              <a:t>Acrobatic helicopters</a:t>
            </a:r>
          </a:p>
          <a:p>
            <a:r>
              <a:rPr lang="en-US" sz="2400" dirty="0" smtClean="0"/>
              <a:t>Load balancing</a:t>
            </a:r>
          </a:p>
          <a:p>
            <a:r>
              <a:rPr lang="en-US" sz="2400" dirty="0" smtClean="0"/>
              <a:t>Robot soccer</a:t>
            </a:r>
          </a:p>
          <a:p>
            <a:r>
              <a:rPr lang="en-US" sz="2400" dirty="0" smtClean="0"/>
              <a:t>Bipedal locomotion</a:t>
            </a:r>
          </a:p>
          <a:p>
            <a:r>
              <a:rPr lang="en-US" sz="2400" dirty="0" smtClean="0"/>
              <a:t>Dialogue systems</a:t>
            </a:r>
          </a:p>
          <a:p>
            <a:r>
              <a:rPr lang="en-US" sz="2400" dirty="0" smtClean="0"/>
              <a:t>Game playing</a:t>
            </a:r>
          </a:p>
          <a:p>
            <a:r>
              <a:rPr lang="en-US" sz="2400" dirty="0" smtClean="0"/>
              <a:t>Power grid control</a:t>
            </a:r>
          </a:p>
          <a:p>
            <a:r>
              <a:rPr lang="en-US" sz="2400" dirty="0" smtClean="0"/>
              <a:t>…</a:t>
            </a:r>
            <a:endParaRPr lang="en-US" sz="2400" dirty="0"/>
          </a:p>
        </p:txBody>
      </p:sp>
      <p:pic>
        <p:nvPicPr>
          <p:cNvPr id="10" name="Picture 9" descr="stanford_helicopter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780556"/>
            <a:ext cx="4038600" cy="31630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7669" y="6291590"/>
            <a:ext cx="3694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Model: </a:t>
            </a:r>
            <a:r>
              <a:rPr lang="en-US" sz="1000" dirty="0" smtClean="0"/>
              <a:t>Pieter </a:t>
            </a:r>
            <a:r>
              <a:rPr lang="en-US" sz="1000" dirty="0" err="1" smtClean="0"/>
              <a:t>Abbeel</a:t>
            </a:r>
            <a:r>
              <a:rPr lang="en-US" sz="1000" dirty="0" smtClean="0"/>
              <a:t>.  Apprenticeship Learning and Reinforcement Learning with Application to Robotic Control.  PhD Thesis, 2008.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2345365" y="1824335"/>
            <a:ext cx="4453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RL = </a:t>
            </a:r>
            <a:r>
              <a:rPr lang="en-US" sz="2400" b="1" dirty="0" smtClean="0">
                <a:solidFill>
                  <a:srgbClr val="0099FF"/>
                </a:solidFill>
              </a:rPr>
              <a:t>learning meets planning</a:t>
            </a:r>
            <a:endParaRPr lang="en-US" sz="2400" b="1" dirty="0">
              <a:solidFill>
                <a:srgbClr val="00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2743200"/>
            <a:ext cx="35429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Logistics and scheduling</a:t>
            </a:r>
          </a:p>
          <a:p>
            <a:r>
              <a:rPr lang="en-US" sz="2400" dirty="0" smtClean="0"/>
              <a:t>Acrobatic helicopters</a:t>
            </a:r>
          </a:p>
          <a:p>
            <a:r>
              <a:rPr lang="en-US" sz="2400" dirty="0" smtClean="0"/>
              <a:t>Load balancing</a:t>
            </a:r>
          </a:p>
          <a:p>
            <a:r>
              <a:rPr lang="en-US" sz="2400" b="1" dirty="0" smtClean="0">
                <a:solidFill>
                  <a:srgbClr val="0099FF"/>
                </a:solidFill>
              </a:rPr>
              <a:t>Robot soccer</a:t>
            </a:r>
          </a:p>
          <a:p>
            <a:r>
              <a:rPr lang="en-US" sz="2400" dirty="0" smtClean="0"/>
              <a:t>Bipedal locomotion</a:t>
            </a:r>
          </a:p>
          <a:p>
            <a:r>
              <a:rPr lang="en-US" sz="2400" dirty="0" smtClean="0"/>
              <a:t>Dialogue systems</a:t>
            </a:r>
          </a:p>
          <a:p>
            <a:r>
              <a:rPr lang="en-US" sz="2400" dirty="0" smtClean="0"/>
              <a:t>Game playing</a:t>
            </a:r>
          </a:p>
          <a:p>
            <a:r>
              <a:rPr lang="en-US" sz="2400" dirty="0" smtClean="0"/>
              <a:t>Power grid control</a:t>
            </a:r>
          </a:p>
          <a:p>
            <a:r>
              <a:rPr lang="en-US" sz="2400" dirty="0" smtClean="0"/>
              <a:t>…</a:t>
            </a:r>
            <a:endParaRPr lang="en-US" sz="2400" dirty="0"/>
          </a:p>
        </p:txBody>
      </p:sp>
      <p:pic>
        <p:nvPicPr>
          <p:cNvPr id="6" name="Picture 5" descr="robocup-team.gif"/>
          <p:cNvPicPr>
            <a:picLocks noChangeAspect="1"/>
          </p:cNvPicPr>
          <p:nvPr/>
        </p:nvPicPr>
        <p:blipFill>
          <a:blip r:embed="rId2" cstate="print"/>
          <a:srcRect l="1754" t="9597" r="1559" b="4649"/>
          <a:stretch>
            <a:fillRect/>
          </a:stretch>
        </p:blipFill>
        <p:spPr>
          <a:xfrm>
            <a:off x="515679" y="2895600"/>
            <a:ext cx="4284921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7669" y="6291590"/>
            <a:ext cx="3694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Model: </a:t>
            </a:r>
            <a:r>
              <a:rPr lang="en-US" sz="1000" dirty="0" smtClean="0"/>
              <a:t>Peter Stone, Richard Sutton, Gregory </a:t>
            </a:r>
            <a:r>
              <a:rPr lang="en-US" sz="1000" dirty="0" err="1" smtClean="0"/>
              <a:t>Kuhlmann</a:t>
            </a:r>
            <a:r>
              <a:rPr lang="en-US" sz="1000" dirty="0" smtClean="0"/>
              <a:t>.  Reinforcement Learning for </a:t>
            </a:r>
            <a:r>
              <a:rPr lang="en-US" sz="1000" dirty="0" err="1" smtClean="0"/>
              <a:t>RoboCup</a:t>
            </a:r>
            <a:r>
              <a:rPr lang="en-US" sz="1000" dirty="0" smtClean="0"/>
              <a:t> Soccer </a:t>
            </a:r>
            <a:r>
              <a:rPr lang="en-US" sz="1000" dirty="0" err="1" smtClean="0"/>
              <a:t>Keepaway</a:t>
            </a:r>
            <a:r>
              <a:rPr lang="en-US" sz="1000" dirty="0" smtClean="0"/>
              <a:t>.  Adaptive Behavior, Vol. 13, No. 3, 2005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2345365" y="1824335"/>
            <a:ext cx="4453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RL = </a:t>
            </a:r>
            <a:r>
              <a:rPr lang="en-US" sz="2400" b="1" dirty="0" smtClean="0">
                <a:solidFill>
                  <a:srgbClr val="0099FF"/>
                </a:solidFill>
              </a:rPr>
              <a:t>learning meets planning</a:t>
            </a:r>
            <a:endParaRPr lang="en-US" sz="2400" b="1" dirty="0">
              <a:solidFill>
                <a:srgbClr val="00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2743200"/>
            <a:ext cx="35429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Logistics and scheduling</a:t>
            </a:r>
          </a:p>
          <a:p>
            <a:r>
              <a:rPr lang="en-US" sz="2400" dirty="0" smtClean="0"/>
              <a:t>Acrobatic helicopters</a:t>
            </a:r>
          </a:p>
          <a:p>
            <a:r>
              <a:rPr lang="en-US" sz="2400" dirty="0" smtClean="0"/>
              <a:t>Load balancing</a:t>
            </a:r>
          </a:p>
          <a:p>
            <a:r>
              <a:rPr lang="en-US" sz="2400" dirty="0" smtClean="0"/>
              <a:t>Robot soccer</a:t>
            </a:r>
          </a:p>
          <a:p>
            <a:r>
              <a:rPr lang="en-US" sz="2400" dirty="0" smtClean="0"/>
              <a:t>Bipedal locomotion</a:t>
            </a:r>
          </a:p>
          <a:p>
            <a:r>
              <a:rPr lang="en-US" sz="2400" dirty="0" smtClean="0"/>
              <a:t>Dialogue systems</a:t>
            </a:r>
          </a:p>
          <a:p>
            <a:r>
              <a:rPr lang="en-US" sz="2400" b="1" dirty="0" smtClean="0">
                <a:solidFill>
                  <a:srgbClr val="0099FF"/>
                </a:solidFill>
              </a:rPr>
              <a:t>Game playing</a:t>
            </a:r>
          </a:p>
          <a:p>
            <a:r>
              <a:rPr lang="en-US" sz="2400" dirty="0" smtClean="0"/>
              <a:t>Power grid control</a:t>
            </a:r>
          </a:p>
          <a:p>
            <a:r>
              <a:rPr lang="en-US" sz="2400" dirty="0" smtClean="0"/>
              <a:t>…</a:t>
            </a:r>
            <a:endParaRPr lang="en-US" sz="2400" dirty="0"/>
          </a:p>
        </p:txBody>
      </p:sp>
      <p:pic>
        <p:nvPicPr>
          <p:cNvPr id="9" name="Picture 8" descr="go_boa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399" y="2895600"/>
            <a:ext cx="4481179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7669" y="6291590"/>
            <a:ext cx="3694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Model: </a:t>
            </a:r>
            <a:r>
              <a:rPr lang="en-US" sz="1000" dirty="0" smtClean="0"/>
              <a:t>David Silver, Richard Sutton and Martin Muller.  Sample-based learning and search with permanent and transient memories. ICML 2008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2345365" y="1824335"/>
            <a:ext cx="4453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RL = </a:t>
            </a:r>
            <a:r>
              <a:rPr lang="en-US" sz="2400" b="1" dirty="0" smtClean="0">
                <a:solidFill>
                  <a:srgbClr val="0099FF"/>
                </a:solidFill>
              </a:rPr>
              <a:t>learning meets planning</a:t>
            </a:r>
            <a:endParaRPr lang="en-US" sz="2400" b="1" dirty="0">
              <a:solidFill>
                <a:srgbClr val="00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Agent Learns a Policy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3910013"/>
            <a:ext cx="7772400" cy="14144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Reinforcement learning methods specify how the agent changes its policy as a result of experience.</a:t>
            </a:r>
          </a:p>
          <a:p>
            <a:pPr>
              <a:lnSpc>
                <a:spcPct val="90000"/>
              </a:lnSpc>
            </a:pPr>
            <a:r>
              <a:rPr lang="en-US" sz="2800"/>
              <a:t>Roughly, the agent’s goal is to get as much reward as it can over the long run.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133600"/>
            <a:ext cx="7010400" cy="135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and Rewards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05000"/>
            <a:ext cx="7772400" cy="4419600"/>
          </a:xfrm>
        </p:spPr>
        <p:txBody>
          <a:bodyPr/>
          <a:lstStyle/>
          <a:p>
            <a:pPr marL="469900" indent="-469900">
              <a:lnSpc>
                <a:spcPct val="90000"/>
              </a:lnSpc>
            </a:pPr>
            <a:r>
              <a:rPr lang="en-US" sz="2800"/>
              <a:t>Is a scalar reward signal an adequate notion of a goal?—maybe not, but it is surprisingly flexible.</a:t>
            </a:r>
          </a:p>
          <a:p>
            <a:pPr marL="469900" indent="-469900">
              <a:lnSpc>
                <a:spcPct val="90000"/>
              </a:lnSpc>
            </a:pPr>
            <a:r>
              <a:rPr lang="en-US" sz="2800"/>
              <a:t>A goal should specify </a:t>
            </a:r>
            <a:r>
              <a:rPr lang="en-US" sz="2800" b="1"/>
              <a:t>what</a:t>
            </a:r>
            <a:r>
              <a:rPr lang="en-US" sz="2800"/>
              <a:t> we want to achieve, not </a:t>
            </a:r>
            <a:r>
              <a:rPr lang="en-US" sz="2800" b="1"/>
              <a:t>how </a:t>
            </a:r>
            <a:r>
              <a:rPr lang="en-US" sz="2800"/>
              <a:t>we want to achieve it.</a:t>
            </a:r>
          </a:p>
          <a:p>
            <a:pPr marL="469900" indent="-469900">
              <a:lnSpc>
                <a:spcPct val="90000"/>
              </a:lnSpc>
            </a:pPr>
            <a:r>
              <a:rPr lang="en-US" sz="2800"/>
              <a:t>A goal must be outside the agent’s direct control—thus outside the agent.</a:t>
            </a:r>
          </a:p>
          <a:p>
            <a:pPr marL="469900" indent="-469900">
              <a:lnSpc>
                <a:spcPct val="90000"/>
              </a:lnSpc>
            </a:pPr>
            <a:r>
              <a:rPr lang="en-US" sz="2800"/>
              <a:t>The agent must be able to measure success:</a:t>
            </a:r>
          </a:p>
          <a:p>
            <a:pPr marL="908050" lvl="1" indent="-436563">
              <a:lnSpc>
                <a:spcPct val="90000"/>
              </a:lnSpc>
            </a:pPr>
            <a:r>
              <a:rPr lang="en-US" sz="2400"/>
              <a:t>explicitly;</a:t>
            </a:r>
          </a:p>
          <a:p>
            <a:pPr marL="908050" lvl="1" indent="-436563">
              <a:lnSpc>
                <a:spcPct val="90000"/>
              </a:lnSpc>
            </a:pPr>
            <a:r>
              <a:rPr lang="en-US" sz="2400"/>
              <a:t>frequently during its lifespan.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Returns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857250" y="4435475"/>
            <a:ext cx="70373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latin typeface="Times" pitchFamily="1" charset="0"/>
              </a:rPr>
              <a:t>Episodic tasks</a:t>
            </a:r>
            <a:r>
              <a:rPr lang="en-US">
                <a:latin typeface="Times" pitchFamily="1" charset="0"/>
              </a:rPr>
              <a:t>: interaction breaks naturally into episodes, e.g., plays of a game, trips through a maze.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1" y="2509837"/>
            <a:ext cx="7619999" cy="188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Markov Property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001000" cy="4876800"/>
          </a:xfrm>
        </p:spPr>
        <p:txBody>
          <a:bodyPr/>
          <a:lstStyle/>
          <a:p>
            <a:r>
              <a:rPr lang="en-US" sz="2400"/>
              <a:t>“the state” at step </a:t>
            </a:r>
            <a:r>
              <a:rPr lang="en-US" sz="2400" i="1"/>
              <a:t>t</a:t>
            </a:r>
            <a:r>
              <a:rPr lang="en-US" sz="2400"/>
              <a:t>, means whatever information is available to the agent at step </a:t>
            </a:r>
            <a:r>
              <a:rPr lang="en-US" sz="2400" i="1"/>
              <a:t>t </a:t>
            </a:r>
            <a:r>
              <a:rPr lang="en-US" sz="2400"/>
              <a:t>about its environment.</a:t>
            </a:r>
          </a:p>
          <a:p>
            <a:r>
              <a:rPr lang="en-US" sz="2400"/>
              <a:t>The state can include immediate “sensations”, highly processed sensations, and structures built up over time from sequences of sensations. </a:t>
            </a:r>
          </a:p>
          <a:p>
            <a:r>
              <a:rPr lang="en-US" sz="2400"/>
              <a:t>Ideally, a state should summarize past sensations so as to retain all “essential” information, i.e., it should have the </a:t>
            </a:r>
            <a:r>
              <a:rPr lang="en-US" sz="2400" b="1"/>
              <a:t>Markov Property</a:t>
            </a:r>
            <a:r>
              <a:rPr lang="en-US" sz="2400"/>
              <a:t>:</a:t>
            </a:r>
            <a:r>
              <a:rPr lang="en-US" sz="2400" b="1"/>
              <a:t> </a:t>
            </a:r>
            <a:endParaRPr lang="en-US" sz="2400"/>
          </a:p>
          <a:p>
            <a:endParaRPr lang="en-US" sz="2400"/>
          </a:p>
          <a:p>
            <a:endParaRPr lang="en-US" sz="240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724400"/>
            <a:ext cx="8991600" cy="171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Markov Decision Processes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0899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/>
              <a:t>If a reinforcement learning task has the Markov Property, it is basically a </a:t>
            </a:r>
            <a:r>
              <a:rPr lang="en-US" sz="2600" b="1"/>
              <a:t>Markov Decision Process (MDP)</a:t>
            </a:r>
            <a:r>
              <a:rPr lang="en-US" sz="2600"/>
              <a:t>.</a:t>
            </a:r>
          </a:p>
          <a:p>
            <a:pPr>
              <a:lnSpc>
                <a:spcPct val="90000"/>
              </a:lnSpc>
            </a:pPr>
            <a:r>
              <a:rPr lang="en-US" sz="2600"/>
              <a:t>If state and action sets are finite, it is a </a:t>
            </a:r>
            <a:r>
              <a:rPr lang="en-US" sz="2600" b="1"/>
              <a:t>finite MDP</a:t>
            </a:r>
            <a:r>
              <a:rPr lang="en-US" sz="2600"/>
              <a:t>. </a:t>
            </a:r>
          </a:p>
          <a:p>
            <a:pPr>
              <a:lnSpc>
                <a:spcPct val="90000"/>
              </a:lnSpc>
            </a:pPr>
            <a:r>
              <a:rPr lang="en-US" sz="2600"/>
              <a:t>To define a finite MDP, you need to give:</a:t>
            </a:r>
            <a:endParaRPr lang="en-US" sz="2800"/>
          </a:p>
          <a:p>
            <a:pPr lvl="1">
              <a:lnSpc>
                <a:spcPct val="90000"/>
              </a:lnSpc>
            </a:pPr>
            <a:r>
              <a:rPr lang="en-US" sz="2400" b="1"/>
              <a:t>state and action sets</a:t>
            </a:r>
            <a:endParaRPr lang="en-US" sz="2400"/>
          </a:p>
          <a:p>
            <a:pPr lvl="1">
              <a:lnSpc>
                <a:spcPct val="90000"/>
              </a:lnSpc>
            </a:pPr>
            <a:r>
              <a:rPr lang="en-US" sz="2400"/>
              <a:t>one-step “dynamics” defined by </a:t>
            </a:r>
            <a:r>
              <a:rPr lang="en-US" sz="2400" b="1"/>
              <a:t>transition probabilities</a:t>
            </a:r>
            <a:r>
              <a:rPr lang="en-US" sz="2400"/>
              <a:t>:</a:t>
            </a:r>
          </a:p>
          <a:p>
            <a:pPr lvl="1">
              <a:lnSpc>
                <a:spcPct val="90000"/>
              </a:lnSpc>
            </a:pPr>
            <a:endParaRPr lang="en-US" sz="2400"/>
          </a:p>
          <a:p>
            <a:pPr lvl="1">
              <a:lnSpc>
                <a:spcPct val="90000"/>
              </a:lnSpc>
            </a:pPr>
            <a:endParaRPr lang="en-US" sz="2400"/>
          </a:p>
          <a:p>
            <a:pPr lvl="1">
              <a:lnSpc>
                <a:spcPct val="90000"/>
              </a:lnSpc>
            </a:pPr>
            <a:r>
              <a:rPr lang="en-US" sz="2400" b="1"/>
              <a:t>reward expectations</a:t>
            </a:r>
            <a:r>
              <a:rPr lang="en-US" sz="2400"/>
              <a:t>:</a:t>
            </a:r>
          </a:p>
          <a:p>
            <a:pPr lvl="1">
              <a:lnSpc>
                <a:spcPct val="90000"/>
              </a:lnSpc>
            </a:pPr>
            <a:endParaRPr lang="en-US" sz="240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724400"/>
            <a:ext cx="8686800" cy="58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50" y="5816710"/>
            <a:ext cx="8705850" cy="55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r>
              <a:rPr lang="en-US" sz="2400"/>
              <a:t>The </a:t>
            </a:r>
            <a:r>
              <a:rPr lang="en-US" sz="2400" b="1"/>
              <a:t>value of a state</a:t>
            </a:r>
            <a:r>
              <a:rPr lang="en-US" sz="2400"/>
              <a:t> is the expected return starting from that state; depends on the agent’s policy:</a:t>
            </a:r>
          </a:p>
          <a:p>
            <a:endParaRPr lang="en-US" sz="2400"/>
          </a:p>
          <a:p>
            <a:endParaRPr lang="en-US" sz="2800"/>
          </a:p>
          <a:p>
            <a:endParaRPr lang="en-US" sz="2400"/>
          </a:p>
          <a:p>
            <a:r>
              <a:rPr lang="en-US" sz="2400"/>
              <a:t>The </a:t>
            </a:r>
            <a:r>
              <a:rPr lang="en-US" sz="2400" b="1"/>
              <a:t>value of a state-action pair </a:t>
            </a:r>
            <a:r>
              <a:rPr lang="en-US" sz="2400"/>
              <a:t>is the expected return starting from that state, taking that action, and thereafter following </a:t>
            </a:r>
            <a:r>
              <a:rPr lang="en-US" sz="2400" i="1">
                <a:latin typeface="Symbol" pitchFamily="1" charset="2"/>
              </a:rPr>
              <a:t>p</a:t>
            </a:r>
            <a:r>
              <a:rPr lang="en-US" sz="2400"/>
              <a:t> :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Value Functions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2575106"/>
            <a:ext cx="5676900" cy="131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0237" y="5289849"/>
            <a:ext cx="6710363" cy="126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Trajectory of Machine Learning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1828800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Science and engineering will increasingly turn to machine learning to help</a:t>
            </a:r>
            <a:endParaRPr lang="en-US" sz="2400" dirty="0"/>
          </a:p>
          <a:p>
            <a:pPr algn="ctr"/>
            <a:r>
              <a:rPr lang="en-US" sz="2400" b="1" dirty="0" smtClean="0">
                <a:solidFill>
                  <a:srgbClr val="0099FF"/>
                </a:solidFill>
              </a:rPr>
              <a:t>find patterns in data</a:t>
            </a:r>
          </a:p>
          <a:p>
            <a:pPr algn="ctr"/>
            <a:r>
              <a:rPr lang="en-US" sz="2400" dirty="0" smtClean="0"/>
              <a:t>and</a:t>
            </a:r>
            <a:endParaRPr lang="en-US" sz="2400" b="1" dirty="0">
              <a:solidFill>
                <a:srgbClr val="0099FF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99FF"/>
                </a:solidFill>
              </a:rPr>
              <a:t>manage complex systems</a:t>
            </a:r>
            <a:endParaRPr lang="en-US" sz="2400" b="1" dirty="0">
              <a:solidFill>
                <a:srgbClr val="0099FF"/>
              </a:solidFill>
            </a:endParaRPr>
          </a:p>
        </p:txBody>
      </p:sp>
      <p:pic>
        <p:nvPicPr>
          <p:cNvPr id="5" name="Picture 4" descr="tchip-r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4208585"/>
            <a:ext cx="1295400" cy="2192215"/>
          </a:xfrm>
          <a:prstGeom prst="rect">
            <a:avLst/>
          </a:prstGeom>
        </p:spPr>
      </p:pic>
      <p:sp>
        <p:nvSpPr>
          <p:cNvPr id="7" name="AutoShape 2" descr="http://www.kms.ac.jp/~xraylab/research/image16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www.kms.ac.jp/~xraylab/research/image1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0649" y="4147221"/>
            <a:ext cx="3016249" cy="213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35" r="13652"/>
          <a:stretch>
            <a:fillRect/>
          </a:stretch>
        </p:blipFill>
        <p:spPr bwMode="auto">
          <a:xfrm>
            <a:off x="2891861" y="4240699"/>
            <a:ext cx="1832539" cy="185530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-robot.mes.titech.ac.jp/robot/snake/acm-r5/fig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67200"/>
            <a:ext cx="2163076" cy="19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088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709719"/>
            <a:ext cx="5562600" cy="484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000"/>
              <a:t>Bellman Equation for a Policy </a:t>
            </a:r>
            <a:r>
              <a:rPr lang="en-US" sz="4000" i="1">
                <a:latin typeface="Symbol" pitchFamily="1" charset="2"/>
              </a:rPr>
              <a:t>p</a:t>
            </a:r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085850" y="1447800"/>
            <a:ext cx="2105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" pitchFamily="1" charset="0"/>
              </a:rPr>
              <a:t>The basic idea: 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085850" y="3840163"/>
            <a:ext cx="666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" pitchFamily="1" charset="0"/>
              </a:rPr>
              <a:t>So: 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1085850" y="5046663"/>
            <a:ext cx="477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" pitchFamily="1" charset="0"/>
              </a:rPr>
              <a:t>Or, without the expectation operator: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83185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For finite MDPs, policies can be </a:t>
            </a:r>
            <a:r>
              <a:rPr lang="en-US" sz="2800" b="1" dirty="0"/>
              <a:t>partially ordered</a:t>
            </a:r>
            <a:r>
              <a:rPr lang="en-US" sz="2800" dirty="0"/>
              <a:t>: 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There is always at least one (and possibly many)  policies that is better than or equal to all the others. This is an </a:t>
            </a:r>
            <a:r>
              <a:rPr lang="en-US" sz="2800" b="1" dirty="0"/>
              <a:t>optimal policy</a:t>
            </a:r>
            <a:r>
              <a:rPr lang="en-US" sz="2800" dirty="0"/>
              <a:t>. We denote them all </a:t>
            </a:r>
            <a:r>
              <a:rPr lang="en-US" sz="2800" i="1" dirty="0">
                <a:latin typeface="Symbol" pitchFamily="1" charset="2"/>
              </a:rPr>
              <a:t>p </a:t>
            </a:r>
            <a:r>
              <a:rPr lang="en-US" sz="2800" dirty="0"/>
              <a:t>*.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Optimal policies share the same </a:t>
            </a:r>
            <a:r>
              <a:rPr lang="en-US" sz="2800" b="1" dirty="0"/>
              <a:t>optimal state-value function</a:t>
            </a:r>
            <a:r>
              <a:rPr lang="en-US" sz="2800" dirty="0"/>
              <a:t>:</a:t>
            </a:r>
          </a:p>
          <a:p>
            <a:pPr>
              <a:lnSpc>
                <a:spcPct val="90000"/>
              </a:lnSpc>
            </a:pPr>
            <a:endParaRPr lang="en-US" sz="2800" b="1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Optimal Value Functions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667000"/>
            <a:ext cx="6705600" cy="42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5867400"/>
            <a:ext cx="4519613" cy="57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Bellman Optimality Equation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85800" y="2514600"/>
            <a:ext cx="69548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" pitchFamily="1" charset="0"/>
              </a:rPr>
              <a:t>The value of a state under an optimal policy must equal</a:t>
            </a:r>
          </a:p>
          <a:p>
            <a:r>
              <a:rPr lang="en-US" dirty="0">
                <a:latin typeface="Times" pitchFamily="1" charset="0"/>
              </a:rPr>
              <a:t>the expected return for the best action from that state: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05200"/>
            <a:ext cx="7848600" cy="241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Bellman Optimality Equation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69925" y="2022475"/>
            <a:ext cx="69643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" charset="0"/>
              </a:rPr>
              <a:t>Similarly, the optimal value of a state-action pair is the </a:t>
            </a:r>
          </a:p>
          <a:p>
            <a:r>
              <a:rPr lang="en-US">
                <a:latin typeface="Times New Roman" pitchFamily="1" charset="0"/>
              </a:rPr>
              <a:t>expected return for taking that action and thereafter </a:t>
            </a:r>
          </a:p>
          <a:p>
            <a:r>
              <a:rPr lang="en-US">
                <a:latin typeface="Times New Roman" pitchFamily="1" charset="0"/>
              </a:rPr>
              <a:t>following the optimal policy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200400"/>
            <a:ext cx="8077200" cy="254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Programming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DP is the solution method of choice for MDPs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Require complete knowledge of system </a:t>
            </a:r>
            <a:r>
              <a:rPr lang="en-US" sz="2200" dirty="0" smtClean="0"/>
              <a:t>dynamics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(P </a:t>
            </a:r>
            <a:r>
              <a:rPr lang="en-US" sz="1800" dirty="0"/>
              <a:t>and R)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Expensive and often not practical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Curse of dimensionality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Guaranteed to converge!</a:t>
            </a:r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800" dirty="0"/>
              <a:t>RL methods: online approximate dynamic programming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No knowledge of P and R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Sample trajectories through state space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Some theoretical convergence analysis available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514600"/>
            <a:ext cx="5772150" cy="308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Value Iteration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762000" y="1858963"/>
            <a:ext cx="528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" pitchFamily="1" charset="0"/>
              </a:rPr>
              <a:t>Recall the </a:t>
            </a:r>
            <a:r>
              <a:rPr lang="en-US" b="1">
                <a:latin typeface="Times" pitchFamily="1" charset="0"/>
              </a:rPr>
              <a:t>Bellman optimality equation</a:t>
            </a:r>
            <a:r>
              <a:rPr lang="en-US">
                <a:latin typeface="Times" pitchFamily="1" charset="0"/>
              </a:rPr>
              <a:t>: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762000" y="4038600"/>
            <a:ext cx="6626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" pitchFamily="1" charset="0"/>
              </a:rPr>
              <a:t>We can convert it to an </a:t>
            </a:r>
            <a:r>
              <a:rPr lang="en-US" b="1">
                <a:latin typeface="Times" pitchFamily="1" charset="0"/>
              </a:rPr>
              <a:t>full value iteration backup</a:t>
            </a:r>
            <a:r>
              <a:rPr lang="en-US">
                <a:latin typeface="Times" pitchFamily="1" charset="0"/>
              </a:rPr>
              <a:t>:</a:t>
            </a: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990600" y="56388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Iterate until “convergence”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DAP</a:t>
            </a:r>
            <a:endParaRPr lang="en-US" dirty="0"/>
          </a:p>
        </p:txBody>
      </p:sp>
      <p:pic>
        <p:nvPicPr>
          <p:cNvPr id="4" name="dap-sim.mpe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724400" y="1752600"/>
            <a:ext cx="3962400" cy="472440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209800"/>
            <a:ext cx="217441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013" y="4500094"/>
            <a:ext cx="3709987" cy="174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981200"/>
            <a:ext cx="1943514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>
                <a:ea typeface="宋体" pitchFamily="2" charset="-122"/>
              </a:rPr>
              <a:t>Q-values </a:t>
            </a:r>
            <a:r>
              <a:rPr lang="en-US" altLang="zh-CN" dirty="0">
                <a:ea typeface="宋体" pitchFamily="2" charset="-122"/>
              </a:rPr>
              <a:t>and its update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9803"/>
            <a:ext cx="8382000" cy="830997"/>
          </a:xfrm>
          <a:noFill/>
          <a:ln w="12700">
            <a:solidFill>
              <a:srgbClr val="0000FF"/>
            </a:solidFill>
          </a:ln>
        </p:spPr>
        <p:txBody>
          <a:bodyPr>
            <a:spAutoFit/>
          </a:bodyPr>
          <a:lstStyle/>
          <a:p>
            <a:r>
              <a:rPr lang="en-US" altLang="zh-CN" sz="2400" i="1">
                <a:solidFill>
                  <a:schemeClr val="tx1"/>
                </a:solidFill>
                <a:ea typeface="宋体" pitchFamily="2" charset="-122"/>
              </a:rPr>
              <a:t>Q</a:t>
            </a:r>
            <a:r>
              <a:rPr lang="en-US" altLang="zh-CN" sz="2400">
                <a:solidFill>
                  <a:schemeClr val="tx1"/>
                </a:solidFill>
                <a:ea typeface="宋体" pitchFamily="2" charset="-122"/>
              </a:rPr>
              <a:t>(</a:t>
            </a:r>
            <a:r>
              <a:rPr lang="en-US" altLang="zh-CN" sz="2400" i="1">
                <a:solidFill>
                  <a:schemeClr val="tx1"/>
                </a:solidFill>
                <a:ea typeface="宋体" pitchFamily="2" charset="-122"/>
              </a:rPr>
              <a:t>x</a:t>
            </a:r>
            <a:r>
              <a:rPr lang="en-US" altLang="zh-CN" sz="2400">
                <a:solidFill>
                  <a:schemeClr val="tx1"/>
                </a:solidFill>
                <a:ea typeface="宋体" pitchFamily="2" charset="-122"/>
              </a:rPr>
              <a:t>,</a:t>
            </a:r>
            <a:r>
              <a:rPr lang="en-US" altLang="zh-CN" sz="2400" i="1">
                <a:solidFill>
                  <a:schemeClr val="tx1"/>
                </a:solidFill>
                <a:ea typeface="宋体" pitchFamily="2" charset="-122"/>
              </a:rPr>
              <a:t>u</a:t>
            </a:r>
            <a:r>
              <a:rPr lang="en-US" altLang="zh-CN" sz="2400">
                <a:solidFill>
                  <a:schemeClr val="tx1"/>
                </a:solidFill>
                <a:ea typeface="宋体" pitchFamily="2" charset="-122"/>
              </a:rPr>
              <a:t>)</a:t>
            </a:r>
            <a:r>
              <a:rPr lang="en-US" altLang="zh-CN" sz="2400">
                <a:ea typeface="宋体" pitchFamily="2" charset="-122"/>
              </a:rPr>
              <a:t> is the expected total discounted reward obtained by taking action </a:t>
            </a:r>
            <a:r>
              <a:rPr lang="en-US" altLang="zh-CN" sz="2400" i="1">
                <a:solidFill>
                  <a:schemeClr val="tx1"/>
                </a:solidFill>
                <a:ea typeface="宋体" pitchFamily="2" charset="-122"/>
              </a:rPr>
              <a:t>u</a:t>
            </a:r>
            <a:r>
              <a:rPr lang="en-US" altLang="zh-CN" sz="2400" i="1">
                <a:ea typeface="宋体" pitchFamily="2" charset="-122"/>
              </a:rPr>
              <a:t> </a:t>
            </a:r>
            <a:r>
              <a:rPr lang="en-US" altLang="zh-CN" sz="2400">
                <a:ea typeface="宋体" pitchFamily="2" charset="-122"/>
              </a:rPr>
              <a:t>from state </a:t>
            </a:r>
            <a:r>
              <a:rPr lang="en-US" altLang="zh-CN" sz="2400" i="1">
                <a:solidFill>
                  <a:schemeClr val="tx1"/>
                </a:solidFill>
                <a:ea typeface="宋体" pitchFamily="2" charset="-122"/>
              </a:rPr>
              <a:t>x</a:t>
            </a:r>
            <a:r>
              <a:rPr lang="en-US" altLang="zh-CN" sz="2400">
                <a:ea typeface="宋体" pitchFamily="2" charset="-122"/>
              </a:rPr>
              <a:t> and follow </a:t>
            </a:r>
            <a:r>
              <a:rPr lang="en-US" altLang="zh-CN" sz="2400" i="1">
                <a:solidFill>
                  <a:schemeClr val="tx1"/>
                </a:solidFill>
                <a:latin typeface="Symbol" pitchFamily="18" charset="2"/>
                <a:ea typeface="宋体" pitchFamily="2" charset="-122"/>
              </a:rPr>
              <a:t>m</a:t>
            </a:r>
            <a:r>
              <a:rPr lang="en-US" altLang="zh-CN" sz="2400" i="1" baseline="30000">
                <a:solidFill>
                  <a:schemeClr val="tx1"/>
                </a:solidFill>
                <a:ea typeface="宋体" pitchFamily="2" charset="-122"/>
              </a:rPr>
              <a:t>*</a:t>
            </a:r>
            <a:r>
              <a:rPr lang="en-US" altLang="zh-CN" sz="2400">
                <a:ea typeface="宋体" pitchFamily="2" charset="-122"/>
              </a:rPr>
              <a:t> thereafter.</a:t>
            </a:r>
            <a:endParaRPr lang="en-US" altLang="zh-CN" sz="2400" i="1">
              <a:ea typeface="宋体" pitchFamily="2" charset="-122"/>
            </a:endParaRPr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69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6918" name="Rectangle 6"/>
          <p:cNvSpPr>
            <a:spLocks noChangeArrowheads="1"/>
          </p:cNvSpPr>
          <p:nvPr/>
        </p:nvSpPr>
        <p:spPr bwMode="auto">
          <a:xfrm>
            <a:off x="457200" y="3479800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en-US" altLang="zh-CN" i="1">
                <a:solidFill>
                  <a:schemeClr val="tx1"/>
                </a:solidFill>
                <a:latin typeface="Verdana" pitchFamily="34" charset="0"/>
              </a:rPr>
              <a:t>V</a:t>
            </a:r>
            <a:r>
              <a:rPr lang="en-US" altLang="zh-CN" baseline="30000">
                <a:solidFill>
                  <a:schemeClr val="tx1"/>
                </a:solidFill>
                <a:latin typeface="Verdana" pitchFamily="34" charset="0"/>
              </a:rPr>
              <a:t>*</a:t>
            </a:r>
            <a:r>
              <a:rPr lang="en-US" altLang="zh-CN">
                <a:solidFill>
                  <a:schemeClr val="tx1"/>
                </a:solidFill>
                <a:latin typeface="Verdana" pitchFamily="34" charset="0"/>
              </a:rPr>
              <a:t>(</a:t>
            </a:r>
            <a:r>
              <a:rPr lang="en-US" altLang="zh-CN" i="1">
                <a:solidFill>
                  <a:schemeClr val="tx1"/>
                </a:solidFill>
                <a:latin typeface="Verdana" pitchFamily="34" charset="0"/>
              </a:rPr>
              <a:t>x</a:t>
            </a:r>
            <a:r>
              <a:rPr lang="en-US" altLang="zh-CN">
                <a:solidFill>
                  <a:schemeClr val="tx1"/>
                </a:solidFill>
                <a:latin typeface="Verdana" pitchFamily="34" charset="0"/>
              </a:rPr>
              <a:t>)</a:t>
            </a:r>
            <a:r>
              <a:rPr lang="en-US" altLang="zh-CN">
                <a:solidFill>
                  <a:schemeClr val="accent2"/>
                </a:solidFill>
                <a:latin typeface="Verdana" pitchFamily="34" charset="0"/>
              </a:rPr>
              <a:t> is the </a:t>
            </a:r>
            <a:r>
              <a:rPr lang="en-US" altLang="zh-CN">
                <a:solidFill>
                  <a:schemeClr val="accent2"/>
                </a:solidFill>
                <a:latin typeface="Arial"/>
              </a:rPr>
              <a:t>“</a:t>
            </a:r>
            <a:r>
              <a:rPr lang="en-US" altLang="zh-CN">
                <a:solidFill>
                  <a:schemeClr val="accent2"/>
                </a:solidFill>
                <a:latin typeface="Verdana" pitchFamily="34" charset="0"/>
              </a:rPr>
              <a:t>Reward-to-go</a:t>
            </a:r>
            <a:r>
              <a:rPr lang="en-US" altLang="zh-CN">
                <a:solidFill>
                  <a:schemeClr val="accent2"/>
                </a:solidFill>
                <a:latin typeface="Arial"/>
              </a:rPr>
              <a:t>”</a:t>
            </a:r>
            <a:r>
              <a:rPr lang="en-US" altLang="zh-CN">
                <a:solidFill>
                  <a:schemeClr val="accent2"/>
                </a:solidFill>
                <a:latin typeface="Verdana" pitchFamily="34" charset="0"/>
              </a:rPr>
              <a:t>:</a:t>
            </a:r>
          </a:p>
        </p:txBody>
      </p:sp>
      <p:sp>
        <p:nvSpPr>
          <p:cNvPr id="1669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66920" name="Object 8"/>
          <p:cNvGraphicFramePr>
            <a:graphicFrameLocks noChangeAspect="1"/>
          </p:cNvGraphicFramePr>
          <p:nvPr/>
        </p:nvGraphicFramePr>
        <p:xfrm>
          <a:off x="1827213" y="2765425"/>
          <a:ext cx="5073650" cy="561975"/>
        </p:xfrm>
        <a:graphic>
          <a:graphicData uri="http://schemas.openxmlformats.org/presentationml/2006/ole">
            <p:oleObj spid="_x0000_s24578" name="Equation" r:id="rId4" imgW="2489040" imgH="279360" progId="Equation.DSMT4">
              <p:embed/>
            </p:oleObj>
          </a:graphicData>
        </a:graphic>
      </p:graphicFrame>
      <p:sp>
        <p:nvSpPr>
          <p:cNvPr id="166921" name="Rectangle 9"/>
          <p:cNvSpPr>
            <a:spLocks noChangeArrowheads="1"/>
          </p:cNvSpPr>
          <p:nvPr/>
        </p:nvSpPr>
        <p:spPr bwMode="auto">
          <a:xfrm>
            <a:off x="5505450" y="2943225"/>
            <a:ext cx="9144000" cy="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66922" name="Object 10"/>
          <p:cNvGraphicFramePr>
            <a:graphicFrameLocks noChangeAspect="1"/>
          </p:cNvGraphicFramePr>
          <p:nvPr/>
        </p:nvGraphicFramePr>
        <p:xfrm>
          <a:off x="4953000" y="3484563"/>
          <a:ext cx="2971800" cy="590550"/>
        </p:xfrm>
        <a:graphic>
          <a:graphicData uri="http://schemas.openxmlformats.org/presentationml/2006/ole">
            <p:oleObj spid="_x0000_s24579" name="Equation" r:id="rId5" imgW="1485720" imgH="291960" progId="Equation.DSMT4">
              <p:embed/>
            </p:oleObj>
          </a:graphicData>
        </a:graphic>
      </p:graphicFrame>
      <p:sp>
        <p:nvSpPr>
          <p:cNvPr id="166923" name="Rectangle 11"/>
          <p:cNvSpPr>
            <a:spLocks noChangeArrowheads="1"/>
          </p:cNvSpPr>
          <p:nvPr/>
        </p:nvSpPr>
        <p:spPr bwMode="auto">
          <a:xfrm>
            <a:off x="457200" y="4241800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en-US" altLang="zh-CN">
                <a:solidFill>
                  <a:schemeClr val="accent2"/>
                </a:solidFill>
                <a:latin typeface="Verdana" pitchFamily="34" charset="0"/>
              </a:rPr>
              <a:t>The optimal policy:</a:t>
            </a:r>
          </a:p>
        </p:txBody>
      </p:sp>
      <p:sp>
        <p:nvSpPr>
          <p:cNvPr id="16692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66925" name="Object 13"/>
          <p:cNvGraphicFramePr>
            <a:graphicFrameLocks noChangeAspect="1"/>
          </p:cNvGraphicFramePr>
          <p:nvPr/>
        </p:nvGraphicFramePr>
        <p:xfrm>
          <a:off x="4895850" y="4241800"/>
          <a:ext cx="3257550" cy="711200"/>
        </p:xfrm>
        <a:graphic>
          <a:graphicData uri="http://schemas.openxmlformats.org/presentationml/2006/ole">
            <p:oleObj spid="_x0000_s24580" name="Equation" r:id="rId6" imgW="1739880" imgH="380880" progId="Equation.DSMT4">
              <p:embed/>
            </p:oleObj>
          </a:graphicData>
        </a:graphic>
      </p:graphicFrame>
      <p:sp>
        <p:nvSpPr>
          <p:cNvPr id="166926" name="Rectangle 14"/>
          <p:cNvSpPr>
            <a:spLocks noChangeArrowheads="1"/>
          </p:cNvSpPr>
          <p:nvPr/>
        </p:nvSpPr>
        <p:spPr bwMode="auto">
          <a:xfrm>
            <a:off x="457200" y="4691059"/>
            <a:ext cx="807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en-US" altLang="zh-CN">
                <a:solidFill>
                  <a:schemeClr val="accent2"/>
                </a:solidFill>
                <a:latin typeface="Verdana" pitchFamily="34" charset="0"/>
              </a:rPr>
              <a:t>The </a:t>
            </a:r>
            <a:r>
              <a:rPr lang="en-US" altLang="zh-CN" i="1">
                <a:solidFill>
                  <a:schemeClr val="accent2"/>
                </a:solidFill>
                <a:latin typeface="Verdana" pitchFamily="34" charset="0"/>
              </a:rPr>
              <a:t>Q-values </a:t>
            </a:r>
            <a:r>
              <a:rPr lang="en-US" altLang="zh-CN">
                <a:solidFill>
                  <a:schemeClr val="accent2"/>
                </a:solidFill>
                <a:latin typeface="Verdana" pitchFamily="34" charset="0"/>
              </a:rPr>
              <a:t>lookup table is updated according to:</a:t>
            </a:r>
            <a:endParaRPr lang="en-US" altLang="zh-CN" i="1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6692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66928" name="Object 16"/>
          <p:cNvGraphicFramePr>
            <a:graphicFrameLocks noChangeAspect="1"/>
          </p:cNvGraphicFramePr>
          <p:nvPr/>
        </p:nvGraphicFramePr>
        <p:xfrm>
          <a:off x="1087438" y="5345109"/>
          <a:ext cx="7129462" cy="882650"/>
        </p:xfrm>
        <a:graphic>
          <a:graphicData uri="http://schemas.openxmlformats.org/presentationml/2006/ole">
            <p:oleObj spid="_x0000_s24581" name="Equation" r:id="rId7" imgW="3593880" imgH="444240" progId="Equation.DSMT4">
              <p:embed/>
            </p:oleObj>
          </a:graphicData>
        </a:graphic>
      </p:graphicFrame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295400" y="5834062"/>
            <a:ext cx="2971800" cy="871538"/>
            <a:chOff x="816" y="3504"/>
            <a:chExt cx="1872" cy="549"/>
          </a:xfrm>
        </p:grpSpPr>
        <p:sp>
          <p:nvSpPr>
            <p:cNvPr id="166929" name="Rectangle 17"/>
            <p:cNvSpPr>
              <a:spLocks noChangeArrowheads="1"/>
            </p:cNvSpPr>
            <p:nvPr/>
          </p:nvSpPr>
          <p:spPr bwMode="auto">
            <a:xfrm>
              <a:off x="816" y="3840"/>
              <a:ext cx="1200" cy="213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l">
                <a:spcBef>
                  <a:spcPct val="20000"/>
                </a:spcBef>
              </a:pPr>
              <a:r>
                <a:rPr lang="en-US" altLang="zh-CN" sz="1600">
                  <a:solidFill>
                    <a:schemeClr val="accent2"/>
                  </a:solidFill>
                  <a:latin typeface="Verdana" pitchFamily="34" charset="0"/>
                </a:rPr>
                <a:t>Learning rate</a:t>
              </a:r>
            </a:p>
          </p:txBody>
        </p:sp>
        <p:sp>
          <p:nvSpPr>
            <p:cNvPr id="166930" name="Line 18"/>
            <p:cNvSpPr>
              <a:spLocks noChangeShapeType="1"/>
            </p:cNvSpPr>
            <p:nvPr/>
          </p:nvSpPr>
          <p:spPr bwMode="auto">
            <a:xfrm flipV="1">
              <a:off x="2016" y="3504"/>
              <a:ext cx="672" cy="38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z="1400"/>
            </a:p>
          </p:txBody>
        </p:sp>
      </p:grpSp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25110-3A9B-4245-B56A-7D9868073CD6}" type="slidenum">
              <a:rPr lang="zh-CN" altLang="en-US"/>
              <a:pPr/>
              <a:t>28</a:t>
            </a:fld>
            <a:endParaRPr lang="en-US" altLang="zh-CN"/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Convergence</a:t>
            </a:r>
            <a:endParaRPr lang="en-US" altLang="zh-CN" dirty="0">
              <a:ea typeface="宋体" pitchFamily="2" charset="-122"/>
            </a:endParaRP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086416"/>
            <a:ext cx="8382000" cy="4376583"/>
          </a:xfrm>
          <a:noFill/>
        </p:spPr>
        <p:txBody>
          <a:bodyPr>
            <a:spAutoFit/>
          </a:bodyPr>
          <a:lstStyle/>
          <a:p>
            <a:pPr marL="457200" indent="-457200"/>
            <a:r>
              <a:rPr lang="en-US" altLang="zh-CN" sz="2400" dirty="0">
                <a:ea typeface="宋体" pitchFamily="2" charset="-122"/>
              </a:rPr>
              <a:t>1. The environment is </a:t>
            </a:r>
            <a:r>
              <a:rPr lang="en-US" altLang="zh-CN" sz="2400" i="1" dirty="0" err="1">
                <a:ea typeface="宋体" pitchFamily="2" charset="-122"/>
              </a:rPr>
              <a:t>Markovian</a:t>
            </a:r>
            <a:r>
              <a:rPr lang="en-US" altLang="zh-CN" sz="2400" dirty="0">
                <a:ea typeface="宋体" pitchFamily="2" charset="-122"/>
              </a:rPr>
              <a:t>. </a:t>
            </a:r>
          </a:p>
          <a:p>
            <a:pPr marL="457200" indent="-457200"/>
            <a:endParaRPr lang="en-US" altLang="zh-CN" sz="2400" dirty="0">
              <a:ea typeface="宋体" pitchFamily="2" charset="-122"/>
            </a:endParaRPr>
          </a:p>
          <a:p>
            <a:pPr marL="457200" indent="-457200"/>
            <a:r>
              <a:rPr lang="en-US" altLang="zh-CN" sz="2400" dirty="0">
                <a:ea typeface="宋体" pitchFamily="2" charset="-122"/>
              </a:rPr>
              <a:t>2. A lookup table is used to store the Q-values.</a:t>
            </a:r>
          </a:p>
          <a:p>
            <a:pPr marL="457200" indent="-457200"/>
            <a:endParaRPr lang="en-US" altLang="zh-CN" sz="2400" dirty="0">
              <a:ea typeface="宋体" pitchFamily="2" charset="-122"/>
            </a:endParaRPr>
          </a:p>
          <a:p>
            <a:pPr marL="457200" indent="-457200"/>
            <a:r>
              <a:rPr lang="en-US" altLang="zh-CN" sz="2400" dirty="0">
                <a:ea typeface="宋体" pitchFamily="2" charset="-122"/>
              </a:rPr>
              <a:t>3. Every state-action pair is visited infinite times. </a:t>
            </a:r>
          </a:p>
          <a:p>
            <a:pPr marL="457200" indent="-457200"/>
            <a:r>
              <a:rPr lang="en-US" altLang="zh-CN" sz="2400" dirty="0">
                <a:ea typeface="宋体" pitchFamily="2" charset="-122"/>
              </a:rPr>
              <a:t>	(The order of the visits is not important.)</a:t>
            </a:r>
          </a:p>
          <a:p>
            <a:pPr marL="457200" indent="-457200"/>
            <a:endParaRPr lang="en-US" altLang="zh-CN" sz="2400" dirty="0">
              <a:ea typeface="宋体" pitchFamily="2" charset="-122"/>
            </a:endParaRPr>
          </a:p>
          <a:p>
            <a:pPr marL="457200" indent="-457200"/>
            <a:r>
              <a:rPr lang="en-US" altLang="zh-CN" sz="2400" dirty="0">
                <a:ea typeface="宋体" pitchFamily="2" charset="-122"/>
              </a:rPr>
              <a:t>4. The learning rate </a:t>
            </a:r>
            <a:r>
              <a:rPr lang="en-US" altLang="zh-CN" sz="2400" dirty="0">
                <a:solidFill>
                  <a:schemeClr val="tx1"/>
                </a:solidFill>
                <a:latin typeface="Symbol" pitchFamily="18" charset="2"/>
                <a:ea typeface="宋体" pitchFamily="2" charset="-122"/>
              </a:rPr>
              <a:t>a</a:t>
            </a:r>
            <a:r>
              <a:rPr lang="en-US" altLang="zh-CN" sz="2400" dirty="0">
                <a:ea typeface="宋体" pitchFamily="2" charset="-122"/>
              </a:rPr>
              <a:t> is decreased to zero appropriately over time</a:t>
            </a:r>
            <a:r>
              <a:rPr lang="en-US" altLang="zh-CN" sz="2400" dirty="0" smtClean="0">
                <a:ea typeface="宋体" pitchFamily="2" charset="-122"/>
              </a:rPr>
              <a:t>.</a:t>
            </a:r>
          </a:p>
          <a:p>
            <a:pPr marL="857250" lvl="1" indent="-457200"/>
            <a:r>
              <a:rPr lang="en-US" altLang="zh-CN" sz="2000" dirty="0" smtClean="0">
                <a:ea typeface="宋体" pitchFamily="2" charset="-122"/>
              </a:rPr>
              <a:t>Robbins-Monroe: fast, but not too fast</a:t>
            </a:r>
            <a:endParaRPr lang="en-US" altLang="zh-CN" sz="2000" dirty="0">
              <a:ea typeface="宋体" pitchFamily="2" charset="-122"/>
            </a:endParaRP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8969" name="Rectangle 9"/>
          <p:cNvSpPr>
            <a:spLocks noChangeArrowheads="1"/>
          </p:cNvSpPr>
          <p:nvPr/>
        </p:nvSpPr>
        <p:spPr bwMode="auto">
          <a:xfrm>
            <a:off x="5505450" y="2943225"/>
            <a:ext cx="9144000" cy="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897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0" y="1676400"/>
            <a:ext cx="9144000" cy="2438400"/>
          </a:xfrm>
          <a:prstGeom prst="rect">
            <a:avLst/>
          </a:prstGeom>
          <a:solidFill>
            <a:srgbClr val="5555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Policy </a:t>
            </a:r>
            <a:r>
              <a:rPr lang="en-US" dirty="0" smtClean="0"/>
              <a:t>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Learning and Acting under Uncertainty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>
          <a:xfrm>
            <a:off x="2362200" y="1676400"/>
            <a:ext cx="2743200" cy="2743200"/>
          </a:xfrm>
          <a:prstGeom prst="ellipse">
            <a:avLst/>
          </a:prstGeom>
          <a:solidFill>
            <a:srgbClr val="FFC000">
              <a:alpha val="50000"/>
            </a:srgbClr>
          </a:solidFill>
          <a:effectLst>
            <a:outerShdw blurRad="736600" dist="1397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2000" y="2590800"/>
            <a:ext cx="2743200" cy="2743200"/>
          </a:xfrm>
          <a:prstGeom prst="ellipse">
            <a:avLst/>
          </a:prstGeom>
          <a:solidFill>
            <a:schemeClr val="accent1">
              <a:alpha val="50000"/>
            </a:schemeClr>
          </a:solidFill>
          <a:effectLst>
            <a:outerShdw blurRad="736600" dist="1397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6000" y="3581400"/>
            <a:ext cx="2743200" cy="2743200"/>
          </a:xfrm>
          <a:prstGeom prst="ellipse">
            <a:avLst/>
          </a:prstGeom>
          <a:solidFill>
            <a:srgbClr val="92D050">
              <a:alpha val="50000"/>
            </a:srgbClr>
          </a:solidFill>
          <a:effectLst>
            <a:outerShdw blurRad="736600" dist="1397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200400" y="3048000"/>
            <a:ext cx="2590799" cy="9906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91200" y="3048000"/>
            <a:ext cx="2667000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43600" y="3960674"/>
            <a:ext cx="31085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Personalized medicine</a:t>
            </a:r>
          </a:p>
          <a:p>
            <a:r>
              <a:rPr lang="en-US" dirty="0" smtClean="0"/>
              <a:t>Fault tolerant systems</a:t>
            </a:r>
          </a:p>
          <a:p>
            <a:r>
              <a:rPr lang="en-US" dirty="0" smtClean="0"/>
              <a:t>Broadly competent robots</a:t>
            </a:r>
          </a:p>
          <a:p>
            <a:r>
              <a:rPr lang="en-US" dirty="0" smtClean="0"/>
              <a:t>Complex biological networks</a:t>
            </a:r>
          </a:p>
          <a:p>
            <a:r>
              <a:rPr lang="en-US" dirty="0" smtClean="0"/>
              <a:t>Autonomous vehicles</a:t>
            </a:r>
          </a:p>
          <a:p>
            <a:r>
              <a:rPr lang="en-US" dirty="0" smtClean="0"/>
              <a:t>Multicore optimization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5449" y="2267634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Machine</a:t>
            </a:r>
          </a:p>
          <a:p>
            <a:pPr algn="ctr"/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64076" y="3639234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Decision</a:t>
            </a:r>
          </a:p>
          <a:p>
            <a:pPr algn="ctr"/>
            <a:r>
              <a:rPr lang="en-US" dirty="0" smtClean="0"/>
              <a:t>making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43302" y="5181600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Probabilistic</a:t>
            </a:r>
          </a:p>
          <a:p>
            <a:pPr algn="ctr"/>
            <a:r>
              <a:rPr lang="en-US" dirty="0" smtClean="0"/>
              <a:t>modeling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38800" y="22815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My research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638800" y="351686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applications: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06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/>
      <p:bldP spid="13" grpId="0"/>
      <p:bldP spid="14" grpId="0"/>
      <p:bldP spid="15" grpId="0"/>
      <p:bldP spid="17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Evaluation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905000"/>
            <a:ext cx="6858000" cy="424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Policy Improvement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89603"/>
            <a:ext cx="7467600" cy="478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Improvement Cont.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57400"/>
            <a:ext cx="7315200" cy="365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Improvement Cont.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514600"/>
            <a:ext cx="7848600" cy="299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Iteration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039937" y="4511675"/>
            <a:ext cx="236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" pitchFamily="1" charset="0"/>
              </a:rPr>
              <a:t> policy evaluation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4819650" y="4511675"/>
            <a:ext cx="2647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" pitchFamily="1" charset="0"/>
              </a:rPr>
              <a:t>policy improvement</a:t>
            </a:r>
          </a:p>
          <a:p>
            <a:pPr algn="ctr"/>
            <a:r>
              <a:rPr lang="en-US">
                <a:latin typeface="Times" pitchFamily="1" charset="0"/>
              </a:rPr>
              <a:t>“greedification”</a:t>
            </a: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2560637" y="3808412"/>
            <a:ext cx="747713" cy="660400"/>
          </a:xfrm>
          <a:custGeom>
            <a:avLst/>
            <a:gdLst/>
            <a:ahLst/>
            <a:cxnLst>
              <a:cxn ang="0">
                <a:pos x="432" y="416"/>
              </a:cxn>
              <a:cxn ang="0">
                <a:pos x="424" y="184"/>
              </a:cxn>
              <a:cxn ang="0">
                <a:pos x="144" y="120"/>
              </a:cxn>
              <a:cxn ang="0">
                <a:pos x="0" y="0"/>
              </a:cxn>
            </a:cxnLst>
            <a:rect l="0" t="0" r="r" b="b"/>
            <a:pathLst>
              <a:path w="471" h="416">
                <a:moveTo>
                  <a:pt x="432" y="416"/>
                </a:moveTo>
                <a:cubicBezTo>
                  <a:pt x="451" y="324"/>
                  <a:pt x="471" y="233"/>
                  <a:pt x="424" y="184"/>
                </a:cubicBezTo>
                <a:cubicBezTo>
                  <a:pt x="376" y="134"/>
                  <a:pt x="214" y="150"/>
                  <a:pt x="144" y="120"/>
                </a:cubicBezTo>
                <a:cubicBezTo>
                  <a:pt x="73" y="89"/>
                  <a:pt x="36" y="44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76637" y="3846512"/>
            <a:ext cx="1803400" cy="622300"/>
          </a:xfrm>
          <a:custGeom>
            <a:avLst/>
            <a:gdLst/>
            <a:ahLst/>
            <a:cxnLst>
              <a:cxn ang="0">
                <a:pos x="1136" y="392"/>
              </a:cxn>
              <a:cxn ang="0">
                <a:pos x="872" y="208"/>
              </a:cxn>
              <a:cxn ang="0">
                <a:pos x="176" y="168"/>
              </a:cxn>
              <a:cxn ang="0">
                <a:pos x="0" y="0"/>
              </a:cxn>
            </a:cxnLst>
            <a:rect l="0" t="0" r="r" b="b"/>
            <a:pathLst>
              <a:path w="1136" h="392">
                <a:moveTo>
                  <a:pt x="1136" y="392"/>
                </a:moveTo>
                <a:cubicBezTo>
                  <a:pt x="1083" y="318"/>
                  <a:pt x="1031" y="245"/>
                  <a:pt x="872" y="208"/>
                </a:cubicBezTo>
                <a:cubicBezTo>
                  <a:pt x="712" y="170"/>
                  <a:pt x="321" y="202"/>
                  <a:pt x="176" y="168"/>
                </a:cubicBezTo>
                <a:cubicBezTo>
                  <a:pt x="30" y="133"/>
                  <a:pt x="15" y="6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217387"/>
            <a:ext cx="7467600" cy="5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 for Complex Systems</a:t>
            </a:r>
            <a:endParaRPr lang="en-US" dirty="0"/>
          </a:p>
        </p:txBody>
      </p:sp>
      <p:pic>
        <p:nvPicPr>
          <p:cNvPr id="4" name="Picture 3" descr="tchip-r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1905000"/>
            <a:ext cx="2218944" cy="3755136"/>
          </a:xfrm>
          <a:prstGeom prst="rect">
            <a:avLst/>
          </a:prstGeom>
        </p:spPr>
      </p:pic>
      <p:sp>
        <p:nvSpPr>
          <p:cNvPr id="5" name="Rectangle 84"/>
          <p:cNvSpPr>
            <a:spLocks noChangeArrowheads="1"/>
          </p:cNvSpPr>
          <p:nvPr/>
        </p:nvSpPr>
        <p:spPr bwMode="auto">
          <a:xfrm>
            <a:off x="381000" y="1828800"/>
            <a:ext cx="480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smtClean="0"/>
              <a:t>A future </a:t>
            </a:r>
            <a:r>
              <a:rPr lang="en-US" sz="2000" dirty="0" err="1" smtClean="0"/>
              <a:t>multicore</a:t>
            </a:r>
            <a:r>
              <a:rPr lang="en-US" sz="2000" dirty="0" smtClean="0"/>
              <a:t> scenario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 smtClean="0"/>
              <a:t>It’s the year</a:t>
            </a:r>
            <a:r>
              <a:rPr lang="en-US" b="1" dirty="0" smtClean="0">
                <a:solidFill>
                  <a:srgbClr val="0099FF"/>
                </a:solidFill>
              </a:rPr>
              <a:t> 2018</a:t>
            </a:r>
            <a:endParaRPr lang="en-US" dirty="0" smtClean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 smtClean="0"/>
              <a:t>Intel is running a </a:t>
            </a:r>
            <a:r>
              <a:rPr lang="en-US" b="1" dirty="0" smtClean="0">
                <a:solidFill>
                  <a:srgbClr val="0099FF"/>
                </a:solidFill>
              </a:rPr>
              <a:t>15nm process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 smtClean="0"/>
              <a:t>CPUs have</a:t>
            </a:r>
            <a:r>
              <a:rPr lang="en-US" b="1" dirty="0" smtClean="0">
                <a:solidFill>
                  <a:srgbClr val="0099FF"/>
                </a:solidFill>
              </a:rPr>
              <a:t> hundreds of cores</a:t>
            </a:r>
            <a:endParaRPr lang="en-US" dirty="0" smtClean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dirty="0" smtClean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dirty="0"/>
          </a:p>
        </p:txBody>
      </p:sp>
      <p:sp>
        <p:nvSpPr>
          <p:cNvPr id="6" name="Rectangle 84"/>
          <p:cNvSpPr>
            <a:spLocks noChangeArrowheads="1"/>
          </p:cNvSpPr>
          <p:nvPr/>
        </p:nvSpPr>
        <p:spPr bwMode="auto">
          <a:xfrm>
            <a:off x="381000" y="3657600"/>
            <a:ext cx="5715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smtClean="0"/>
              <a:t>There are many sources of asymmetry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 smtClean="0"/>
              <a:t>Cores </a:t>
            </a:r>
            <a:r>
              <a:rPr lang="en-US" b="1" dirty="0" smtClean="0">
                <a:solidFill>
                  <a:srgbClr val="0099FF"/>
                </a:solidFill>
              </a:rPr>
              <a:t>regularly overheat</a:t>
            </a:r>
            <a:endParaRPr lang="en-US" dirty="0" smtClean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 smtClean="0"/>
              <a:t>Manufacturing defects result in </a:t>
            </a:r>
            <a:r>
              <a:rPr lang="en-US" b="1" dirty="0" smtClean="0">
                <a:solidFill>
                  <a:srgbClr val="0099FF"/>
                </a:solidFill>
              </a:rPr>
              <a:t>different frequencies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 err="1" smtClean="0"/>
              <a:t>Nonuniform</a:t>
            </a:r>
            <a:r>
              <a:rPr lang="en-US" dirty="0" smtClean="0"/>
              <a:t> access to</a:t>
            </a:r>
            <a:r>
              <a:rPr lang="en-US" b="1" dirty="0" smtClean="0">
                <a:solidFill>
                  <a:srgbClr val="0099FF"/>
                </a:solidFill>
              </a:rPr>
              <a:t> memory controllers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b="1" dirty="0" smtClean="0">
                <a:solidFill>
                  <a:srgbClr val="0099FF"/>
                </a:solidFill>
              </a:rPr>
              <a:t>Intrinsically different capabilities</a:t>
            </a:r>
            <a:endParaRPr lang="en-US" dirty="0" smtClean="0"/>
          </a:p>
        </p:txBody>
      </p:sp>
      <p:sp>
        <p:nvSpPr>
          <p:cNvPr id="7" name="Rectangle 84"/>
          <p:cNvSpPr>
            <a:spLocks noChangeArrowheads="1"/>
          </p:cNvSpPr>
          <p:nvPr/>
        </p:nvSpPr>
        <p:spPr bwMode="auto">
          <a:xfrm>
            <a:off x="381000" y="59436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000" dirty="0" smtClean="0"/>
              <a:t>We’re actually there now!</a:t>
            </a:r>
            <a:endParaRPr lang="en-US" sz="2000" b="1" dirty="0" smtClean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3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 for Complex Systems</a:t>
            </a:r>
            <a:endParaRPr lang="en-US" dirty="0"/>
          </a:p>
        </p:txBody>
      </p:sp>
      <p:pic>
        <p:nvPicPr>
          <p:cNvPr id="4" name="Picture 3" descr="tchip-r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1905000"/>
            <a:ext cx="2218944" cy="3755136"/>
          </a:xfrm>
          <a:prstGeom prst="rect">
            <a:avLst/>
          </a:prstGeom>
        </p:spPr>
      </p:pic>
      <p:sp>
        <p:nvSpPr>
          <p:cNvPr id="7" name="Rectangle 84"/>
          <p:cNvSpPr>
            <a:spLocks noChangeArrowheads="1"/>
          </p:cNvSpPr>
          <p:nvPr/>
        </p:nvSpPr>
        <p:spPr bwMode="auto">
          <a:xfrm>
            <a:off x="838200" y="2057400"/>
            <a:ext cx="441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2000" dirty="0" smtClean="0"/>
              <a:t>How can a programmer take full advantage of this hardware?</a:t>
            </a:r>
          </a:p>
          <a:p>
            <a:pPr algn="ctr">
              <a:spcBef>
                <a:spcPts val="0"/>
              </a:spcBef>
            </a:pPr>
            <a:endParaRPr lang="en-US" sz="2000" dirty="0" smtClean="0"/>
          </a:p>
          <a:p>
            <a:pPr algn="ctr">
              <a:spcBef>
                <a:spcPts val="0"/>
              </a:spcBef>
            </a:pPr>
            <a:r>
              <a:rPr lang="en-US" sz="2000" dirty="0" smtClean="0"/>
              <a:t>One answer:</a:t>
            </a:r>
          </a:p>
          <a:p>
            <a:pPr algn="ctr">
              <a:spcBef>
                <a:spcPts val="0"/>
              </a:spcBef>
            </a:pPr>
            <a:r>
              <a:rPr lang="en-US" sz="2000" b="1" dirty="0" smtClean="0">
                <a:solidFill>
                  <a:srgbClr val="0099FF"/>
                </a:solidFill>
              </a:rPr>
              <a:t>let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0099FF"/>
                </a:solidFill>
              </a:rPr>
              <a:t>machine learning help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071" y="4105835"/>
            <a:ext cx="57558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endParaRPr lang="en-US" sz="2000" b="1" dirty="0">
              <a:solidFill>
                <a:srgbClr val="0099FF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000" dirty="0" smtClean="0"/>
              <a:t>Observation: resource </a:t>
            </a:r>
            <a:r>
              <a:rPr lang="en-US" sz="2000" dirty="0"/>
              <a:t>allocation matters</a:t>
            </a:r>
          </a:p>
          <a:p>
            <a:pPr algn="ctr">
              <a:spcBef>
                <a:spcPts val="0"/>
              </a:spcBef>
            </a:pPr>
            <a:endParaRPr lang="en-US" sz="2000" b="1" dirty="0">
              <a:solidFill>
                <a:srgbClr val="0099FF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rgbClr val="0099FF"/>
                </a:solidFill>
              </a:rPr>
              <a:t>Let’s </a:t>
            </a:r>
            <a:r>
              <a:rPr lang="en-US" sz="2000" b="1" dirty="0" smtClean="0">
                <a:solidFill>
                  <a:srgbClr val="0099FF"/>
                </a:solidFill>
              </a:rPr>
              <a:t>optimize it – without</a:t>
            </a:r>
          </a:p>
          <a:p>
            <a:pPr algn="ctr">
              <a:spcBef>
                <a:spcPts val="0"/>
              </a:spcBef>
            </a:pPr>
            <a:r>
              <a:rPr lang="en-US" sz="2000" b="1" dirty="0" smtClean="0">
                <a:solidFill>
                  <a:srgbClr val="0099FF"/>
                </a:solidFill>
              </a:rPr>
              <a:t>burdening the programmer</a:t>
            </a:r>
          </a:p>
          <a:p>
            <a:pPr algn="ctr">
              <a:spcBef>
                <a:spcPts val="0"/>
              </a:spcBef>
            </a:pPr>
            <a:endParaRPr lang="en-US" sz="2000" b="1" dirty="0">
              <a:solidFill>
                <a:srgbClr val="0099FF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000" dirty="0" smtClean="0"/>
              <a:t>Approach: </a:t>
            </a:r>
            <a:r>
              <a:rPr lang="en-US" sz="2000" b="1" dirty="0" smtClean="0">
                <a:solidFill>
                  <a:srgbClr val="0099FF"/>
                </a:solidFill>
              </a:rPr>
              <a:t>reinforcement learning</a:t>
            </a:r>
            <a:endParaRPr lang="en-US" sz="2000" b="1" dirty="0">
              <a:solidFill>
                <a:srgbClr val="0099FF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b="1" dirty="0">
              <a:solidFill>
                <a:srgbClr val="0099FF"/>
              </a:solidFill>
            </a:endParaRP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36337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Smartlocks</a:t>
            </a:r>
            <a:endParaRPr lang="en-US" dirty="0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133600" y="1981200"/>
            <a:ext cx="487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A </a:t>
            </a:r>
            <a:r>
              <a:rPr lang="en-US" sz="2000" b="1" dirty="0" err="1" smtClean="0">
                <a:solidFill>
                  <a:srgbClr val="0099FF"/>
                </a:solidFill>
              </a:rPr>
              <a:t>mutex</a:t>
            </a:r>
            <a:r>
              <a:rPr lang="en-US" sz="2000" b="1" dirty="0" smtClean="0">
                <a:solidFill>
                  <a:srgbClr val="0099FF"/>
                </a:solidFill>
              </a:rPr>
              <a:t> </a:t>
            </a:r>
            <a:r>
              <a:rPr lang="en-US" sz="2000" dirty="0" smtClean="0"/>
              <a:t>combined with a</a:t>
            </a:r>
          </a:p>
          <a:p>
            <a:pPr algn="ctr"/>
            <a:r>
              <a:rPr lang="en-US" sz="2000" b="1" dirty="0" smtClean="0">
                <a:solidFill>
                  <a:srgbClr val="0099FF"/>
                </a:solidFill>
              </a:rPr>
              <a:t>reinforcement learning agent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6397823"/>
            <a:ext cx="4225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Eastep</a:t>
            </a:r>
            <a:r>
              <a:rPr lang="en-US" sz="1400" dirty="0" smtClean="0"/>
              <a:t>, Wingate, </a:t>
            </a:r>
            <a:r>
              <a:rPr lang="en-US" sz="1400" dirty="0" err="1" smtClean="0"/>
              <a:t>Agarwal</a:t>
            </a:r>
            <a:r>
              <a:rPr lang="en-US" sz="1400" dirty="0" smtClean="0"/>
              <a:t>, ICAC 2010 (best paper)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114800" y="3248561"/>
            <a:ext cx="4262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000" dirty="0" smtClean="0"/>
              <a:t>Who should get the lock next?</a:t>
            </a:r>
          </a:p>
          <a:p>
            <a:pPr algn="ctr">
              <a:spcBef>
                <a:spcPts val="0"/>
              </a:spcBef>
            </a:pPr>
            <a:endParaRPr lang="en-US" sz="2000" dirty="0"/>
          </a:p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rgbClr val="0099FF"/>
                </a:solidFill>
              </a:rPr>
              <a:t>Different </a:t>
            </a:r>
            <a:r>
              <a:rPr lang="en-US" sz="2000" b="1" dirty="0" smtClean="0">
                <a:solidFill>
                  <a:srgbClr val="0099FF"/>
                </a:solidFill>
              </a:rPr>
              <a:t>choices affect performance</a:t>
            </a:r>
            <a:endParaRPr lang="en-US" sz="20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541896" y="3486100"/>
            <a:ext cx="2582304" cy="2054502"/>
            <a:chOff x="419099" y="4270098"/>
            <a:chExt cx="2582304" cy="2054502"/>
          </a:xfrm>
        </p:grpSpPr>
        <p:grpSp>
          <p:nvGrpSpPr>
            <p:cNvPr id="5" name="Group 7"/>
            <p:cNvGrpSpPr/>
            <p:nvPr/>
          </p:nvGrpSpPr>
          <p:grpSpPr>
            <a:xfrm>
              <a:off x="685800" y="4270098"/>
              <a:ext cx="2315603" cy="2054502"/>
              <a:chOff x="2743200" y="1576841"/>
              <a:chExt cx="3534423" cy="3135891"/>
            </a:xfrm>
          </p:grpSpPr>
          <p:pic>
            <p:nvPicPr>
              <p:cNvPr id="10" name="Picture 9" descr="MCj03111560000[1]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43200" y="2438400"/>
                <a:ext cx="744538" cy="127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577825" y="2619189"/>
                <a:ext cx="699798" cy="1184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3505200" y="2209800"/>
                <a:ext cx="1905000" cy="381000"/>
              </a:xfrm>
              <a:custGeom>
                <a:avLst/>
                <a:gdLst>
                  <a:gd name="T0" fmla="*/ 1680103848 w 2160"/>
                  <a:gd name="T1" fmla="*/ 336020849 h 432"/>
                  <a:gd name="T2" fmla="*/ 1120069379 w 2160"/>
                  <a:gd name="T3" fmla="*/ 74671597 h 432"/>
                  <a:gd name="T4" fmla="*/ 672041583 w 2160"/>
                  <a:gd name="T5" fmla="*/ 37335357 h 432"/>
                  <a:gd name="T6" fmla="*/ 0 w 2160"/>
                  <a:gd name="T7" fmla="*/ 298685505 h 4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"/>
                  <a:gd name="T13" fmla="*/ 0 h 432"/>
                  <a:gd name="T14" fmla="*/ 2160 w 2160"/>
                  <a:gd name="T15" fmla="*/ 432 h 4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" h="432">
                    <a:moveTo>
                      <a:pt x="2160" y="432"/>
                    </a:moveTo>
                    <a:cubicBezTo>
                      <a:pt x="1908" y="296"/>
                      <a:pt x="1656" y="160"/>
                      <a:pt x="1440" y="96"/>
                    </a:cubicBezTo>
                    <a:cubicBezTo>
                      <a:pt x="1224" y="32"/>
                      <a:pt x="1104" y="0"/>
                      <a:pt x="864" y="48"/>
                    </a:cubicBezTo>
                    <a:cubicBezTo>
                      <a:pt x="624" y="96"/>
                      <a:pt x="312" y="240"/>
                      <a:pt x="0" y="384"/>
                    </a:cubicBezTo>
                  </a:path>
                </a:pathLst>
              </a:cu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 rot="10800000">
                <a:off x="3479800" y="3810000"/>
                <a:ext cx="1906587" cy="381000"/>
              </a:xfrm>
              <a:custGeom>
                <a:avLst/>
                <a:gdLst>
                  <a:gd name="T0" fmla="*/ 1682904305 w 2160"/>
                  <a:gd name="T1" fmla="*/ 336020849 h 432"/>
                  <a:gd name="T2" fmla="*/ 1121936350 w 2160"/>
                  <a:gd name="T3" fmla="*/ 74671597 h 432"/>
                  <a:gd name="T4" fmla="*/ 673161943 w 2160"/>
                  <a:gd name="T5" fmla="*/ 37335357 h 432"/>
                  <a:gd name="T6" fmla="*/ 0 w 2160"/>
                  <a:gd name="T7" fmla="*/ 298685505 h 4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"/>
                  <a:gd name="T13" fmla="*/ 0 h 432"/>
                  <a:gd name="T14" fmla="*/ 2160 w 2160"/>
                  <a:gd name="T15" fmla="*/ 432 h 4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" h="432">
                    <a:moveTo>
                      <a:pt x="2160" y="432"/>
                    </a:moveTo>
                    <a:cubicBezTo>
                      <a:pt x="1908" y="296"/>
                      <a:pt x="1656" y="160"/>
                      <a:pt x="1440" y="96"/>
                    </a:cubicBezTo>
                    <a:cubicBezTo>
                      <a:pt x="1224" y="32"/>
                      <a:pt x="1104" y="0"/>
                      <a:pt x="864" y="48"/>
                    </a:cubicBezTo>
                    <a:cubicBezTo>
                      <a:pt x="624" y="96"/>
                      <a:pt x="312" y="240"/>
                      <a:pt x="0" y="384"/>
                    </a:cubicBezTo>
                  </a:path>
                </a:pathLst>
              </a:custGeom>
              <a:noFill/>
              <a:ln w="635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324740" y="1576841"/>
                <a:ext cx="1492716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observations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789972" y="4343399"/>
                <a:ext cx="915635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actions</a:t>
                </a:r>
                <a:endParaRPr lang="en-US" dirty="0"/>
              </a:p>
            </p:txBody>
          </p:sp>
        </p:grpSp>
        <p:pic>
          <p:nvPicPr>
            <p:cNvPr id="1026" name="Picture 2" descr="http://t0.gstatic.com/images?q=tbn:ANd9GcR8pkmJq8Da_5h254kCOW1MJxfusZszdCap1DxybuZzkyVjLhkKq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99" y="5226809"/>
              <a:ext cx="533401" cy="533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114799" y="4876800"/>
            <a:ext cx="4262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000" dirty="0" smtClean="0"/>
              <a:t>Goal: find an </a:t>
            </a:r>
            <a:r>
              <a:rPr lang="en-US" sz="2000" b="1" dirty="0" smtClean="0">
                <a:solidFill>
                  <a:srgbClr val="0099FF"/>
                </a:solidFill>
              </a:rPr>
              <a:t>optimal policy</a:t>
            </a:r>
            <a:endParaRPr lang="en-US" sz="2000" b="1" dirty="0">
              <a:solidFill>
                <a:srgbClr val="0099FF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b="1" dirty="0" smtClean="0">
              <a:solidFill>
                <a:srgbClr val="0099FF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000" dirty="0" smtClean="0"/>
              <a:t>Approach: </a:t>
            </a:r>
            <a:r>
              <a:rPr lang="en-US" sz="2000" b="1" dirty="0" smtClean="0">
                <a:solidFill>
                  <a:srgbClr val="0099FF"/>
                </a:solidFill>
              </a:rPr>
              <a:t>prioritize threads </a:t>
            </a:r>
            <a:endParaRPr lang="en-US" sz="2000" b="1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72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Problem</a:t>
            </a:r>
            <a:endParaRPr lang="en-US" dirty="0"/>
          </a:p>
        </p:txBody>
      </p:sp>
      <p:sp>
        <p:nvSpPr>
          <p:cNvPr id="4" name="Rectangle 84"/>
          <p:cNvSpPr>
            <a:spLocks noChangeArrowheads="1"/>
          </p:cNvSpPr>
          <p:nvPr/>
        </p:nvSpPr>
        <p:spPr bwMode="auto">
          <a:xfrm>
            <a:off x="2133600" y="3429000"/>
            <a:ext cx="441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2000" dirty="0" smtClean="0"/>
              <a:t>What is the model?</a:t>
            </a:r>
            <a:endParaRPr lang="en-US" sz="2000" dirty="0" smtClean="0"/>
          </a:p>
          <a:p>
            <a:pPr algn="ctr">
              <a:spcBef>
                <a:spcPts val="0"/>
              </a:spcBef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Smartlocks</a:t>
            </a:r>
            <a:endParaRPr lang="en-US" dirty="0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133600" y="1981200"/>
            <a:ext cx="487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A </a:t>
            </a:r>
            <a:r>
              <a:rPr lang="en-US" sz="2000" b="1" dirty="0" err="1" smtClean="0">
                <a:solidFill>
                  <a:srgbClr val="0099FF"/>
                </a:solidFill>
              </a:rPr>
              <a:t>mutex</a:t>
            </a:r>
            <a:r>
              <a:rPr lang="en-US" sz="2000" b="1" dirty="0" smtClean="0">
                <a:solidFill>
                  <a:srgbClr val="0099FF"/>
                </a:solidFill>
              </a:rPr>
              <a:t> </a:t>
            </a:r>
            <a:r>
              <a:rPr lang="en-US" sz="2000" dirty="0" smtClean="0"/>
              <a:t>combined with a</a:t>
            </a:r>
          </a:p>
          <a:p>
            <a:pPr algn="ctr"/>
            <a:r>
              <a:rPr lang="en-US" sz="2000" b="1" dirty="0" smtClean="0">
                <a:solidFill>
                  <a:srgbClr val="0099FF"/>
                </a:solidFill>
              </a:rPr>
              <a:t>reinforcement learning agent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04800" y="3429000"/>
            <a:ext cx="2895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Learns to resolve contention by </a:t>
            </a:r>
            <a:r>
              <a:rPr lang="en-US" sz="2000" b="1" dirty="0" smtClean="0">
                <a:solidFill>
                  <a:srgbClr val="0099FF"/>
                </a:solidFill>
              </a:rPr>
              <a:t>adaptively prioritizing lock acquisition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780" y="3284590"/>
            <a:ext cx="5710239" cy="22024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0600" y="6397823"/>
            <a:ext cx="4225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Eastep</a:t>
            </a:r>
            <a:r>
              <a:rPr lang="en-US" sz="1400" dirty="0" smtClean="0"/>
              <a:t>, Wingate, </a:t>
            </a:r>
            <a:r>
              <a:rPr lang="en-US" sz="1400" dirty="0" err="1" smtClean="0"/>
              <a:t>Agarwal</a:t>
            </a:r>
            <a:r>
              <a:rPr lang="en-US" sz="1400" dirty="0" smtClean="0"/>
              <a:t>, ICAC 2010 (best paper)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22747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07BE-F207-45DA-A6C6-F4655F747EF9}" type="slidenum">
              <a:rPr lang="en-US"/>
              <a:pPr/>
              <a:t>4</a:t>
            </a:fld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Learning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 trial-and-error learning paradigm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Rewards and Punishments </a:t>
            </a:r>
          </a:p>
          <a:p>
            <a:pPr>
              <a:lnSpc>
                <a:spcPct val="90000"/>
              </a:lnSpc>
            </a:pPr>
            <a:r>
              <a:rPr lang="en-US" dirty="0"/>
              <a:t>Not just an algorithm but a new paradigm in itself</a:t>
            </a:r>
          </a:p>
          <a:p>
            <a:pPr>
              <a:lnSpc>
                <a:spcPct val="90000"/>
              </a:lnSpc>
            </a:pPr>
            <a:r>
              <a:rPr lang="en-US" dirty="0"/>
              <a:t>Learn about a system –  </a:t>
            </a:r>
          </a:p>
          <a:p>
            <a:pPr lvl="1">
              <a:lnSpc>
                <a:spcPct val="90000"/>
              </a:lnSpc>
            </a:pPr>
            <a:r>
              <a:rPr lang="en-US" dirty="0" err="1"/>
              <a:t>behaviour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control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/>
              <a:t>from minimal feed back</a:t>
            </a:r>
          </a:p>
          <a:p>
            <a:pPr>
              <a:lnSpc>
                <a:spcPct val="90000"/>
              </a:lnSpc>
            </a:pPr>
            <a:r>
              <a:rPr lang="en-US" dirty="0"/>
              <a:t>Inspired by </a:t>
            </a:r>
            <a:r>
              <a:rPr lang="en-US" dirty="0" err="1"/>
              <a:t>behavioural</a:t>
            </a:r>
            <a:r>
              <a:rPr lang="en-US" dirty="0"/>
              <a:t> psychology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Smartlocks</a:t>
            </a:r>
            <a:endParaRPr lang="en-US" dirty="0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133600" y="1981200"/>
            <a:ext cx="487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A </a:t>
            </a:r>
            <a:r>
              <a:rPr lang="en-US" sz="2000" b="1" dirty="0" err="1" smtClean="0">
                <a:solidFill>
                  <a:srgbClr val="0099FF"/>
                </a:solidFill>
              </a:rPr>
              <a:t>mutex</a:t>
            </a:r>
            <a:r>
              <a:rPr lang="en-US" sz="2000" b="1" dirty="0" smtClean="0">
                <a:solidFill>
                  <a:srgbClr val="0099FF"/>
                </a:solidFill>
              </a:rPr>
              <a:t> </a:t>
            </a:r>
            <a:r>
              <a:rPr lang="en-US" sz="2000" dirty="0" smtClean="0"/>
              <a:t>combined with a</a:t>
            </a:r>
          </a:p>
          <a:p>
            <a:pPr algn="ctr"/>
            <a:r>
              <a:rPr lang="en-US" sz="2000" b="1" dirty="0" smtClean="0">
                <a:solidFill>
                  <a:srgbClr val="0099FF"/>
                </a:solidFill>
              </a:rPr>
              <a:t>reinforcement learning agent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04800" y="3429000"/>
            <a:ext cx="2895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Learns to resolve contention by </a:t>
            </a:r>
            <a:r>
              <a:rPr lang="en-US" sz="2000" b="1" dirty="0" smtClean="0">
                <a:solidFill>
                  <a:srgbClr val="0099FF"/>
                </a:solidFill>
              </a:rPr>
              <a:t>adaptively prioritizing lock acquisition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781" y="3284590"/>
            <a:ext cx="5710237" cy="220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721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Smartlocks</a:t>
            </a:r>
            <a:endParaRPr lang="en-US" dirty="0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133600" y="1981200"/>
            <a:ext cx="487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A </a:t>
            </a:r>
            <a:r>
              <a:rPr lang="en-US" sz="2000" b="1" dirty="0" err="1" smtClean="0">
                <a:solidFill>
                  <a:srgbClr val="0099FF"/>
                </a:solidFill>
              </a:rPr>
              <a:t>mutex</a:t>
            </a:r>
            <a:r>
              <a:rPr lang="en-US" sz="2000" b="1" dirty="0" smtClean="0">
                <a:solidFill>
                  <a:srgbClr val="0099FF"/>
                </a:solidFill>
              </a:rPr>
              <a:t> </a:t>
            </a:r>
            <a:r>
              <a:rPr lang="en-US" sz="2000" dirty="0" smtClean="0"/>
              <a:t>combined with a</a:t>
            </a:r>
          </a:p>
          <a:p>
            <a:pPr algn="ctr"/>
            <a:r>
              <a:rPr lang="en-US" sz="2000" b="1" dirty="0" smtClean="0">
                <a:solidFill>
                  <a:srgbClr val="0099FF"/>
                </a:solidFill>
              </a:rPr>
              <a:t>reinforcement learning agent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04800" y="3429000"/>
            <a:ext cx="2895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Learns to resolve contention by </a:t>
            </a:r>
            <a:r>
              <a:rPr lang="en-US" sz="2000" b="1" dirty="0" smtClean="0">
                <a:solidFill>
                  <a:srgbClr val="0099FF"/>
                </a:solidFill>
              </a:rPr>
              <a:t>adaptively prioritizing lock acquisition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781" y="3284590"/>
            <a:ext cx="5710237" cy="220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301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Smartlocks</a:t>
            </a:r>
            <a:endParaRPr lang="en-US" dirty="0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133600" y="1981200"/>
            <a:ext cx="487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A </a:t>
            </a:r>
            <a:r>
              <a:rPr lang="en-US" sz="2000" b="1" dirty="0" err="1" smtClean="0">
                <a:solidFill>
                  <a:srgbClr val="0099FF"/>
                </a:solidFill>
              </a:rPr>
              <a:t>mutex</a:t>
            </a:r>
            <a:r>
              <a:rPr lang="en-US" sz="2000" b="1" dirty="0" smtClean="0">
                <a:solidFill>
                  <a:srgbClr val="0099FF"/>
                </a:solidFill>
              </a:rPr>
              <a:t> </a:t>
            </a:r>
            <a:r>
              <a:rPr lang="en-US" sz="2000" dirty="0" smtClean="0"/>
              <a:t>combined with a</a:t>
            </a:r>
          </a:p>
          <a:p>
            <a:pPr algn="ctr"/>
            <a:r>
              <a:rPr lang="en-US" sz="2000" b="1" dirty="0" smtClean="0">
                <a:solidFill>
                  <a:srgbClr val="0099FF"/>
                </a:solidFill>
              </a:rPr>
              <a:t>reinforcement learning agent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04800" y="3429000"/>
            <a:ext cx="2895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Learns to resolve contention by </a:t>
            </a:r>
            <a:r>
              <a:rPr lang="en-US" sz="2000" b="1" dirty="0" smtClean="0">
                <a:solidFill>
                  <a:srgbClr val="0099FF"/>
                </a:solidFill>
              </a:rPr>
              <a:t>adaptively prioritizing lock acquisition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781" y="3284590"/>
            <a:ext cx="5710237" cy="220240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742803"/>
            <a:ext cx="5715000" cy="96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66700" y="525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Approach:</a:t>
            </a:r>
          </a:p>
          <a:p>
            <a:pPr algn="ctr"/>
            <a:r>
              <a:rPr lang="en-US" sz="1600" b="1" dirty="0" smtClean="0">
                <a:solidFill>
                  <a:srgbClr val="0099FF"/>
                </a:solidFill>
              </a:rPr>
              <a:t>policy gradients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" name="Oval 2"/>
          <p:cNvSpPr/>
          <p:nvPr/>
        </p:nvSpPr>
        <p:spPr>
          <a:xfrm>
            <a:off x="7924800" y="4752439"/>
            <a:ext cx="838200" cy="797748"/>
          </a:xfrm>
          <a:prstGeom prst="ellipse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430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Gradients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63" y="1828800"/>
            <a:ext cx="509587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 Policy Gradients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425" y="1751181"/>
            <a:ext cx="7267575" cy="495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0511" y="2895600"/>
            <a:ext cx="2613089" cy="2195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916770"/>
            <a:ext cx="2667000" cy="2233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7017" y="2940579"/>
            <a:ext cx="2668383" cy="2088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8930" y="5329535"/>
            <a:ext cx="112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99FF"/>
                </a:solidFill>
              </a:rPr>
              <a:t>20%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0730" y="5329535"/>
            <a:ext cx="112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99FF"/>
                </a:solidFill>
              </a:rPr>
              <a:t>330%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2530" y="5334000"/>
            <a:ext cx="112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99FF"/>
                </a:solidFill>
              </a:rPr>
              <a:t>3%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981200" y="1981200"/>
            <a:ext cx="518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Can deliver </a:t>
            </a:r>
            <a:r>
              <a:rPr lang="en-US" sz="2000" b="1" dirty="0" smtClean="0">
                <a:solidFill>
                  <a:srgbClr val="0099FF"/>
                </a:solidFill>
              </a:rPr>
              <a:t>significant performance gains</a:t>
            </a:r>
            <a:endParaRPr lang="en-US" sz="2000" b="1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94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Data Structures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6397823"/>
            <a:ext cx="3894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Eastep</a:t>
            </a:r>
            <a:r>
              <a:rPr lang="en-US" sz="1400" dirty="0" smtClean="0"/>
              <a:t>, Wingate, </a:t>
            </a:r>
            <a:r>
              <a:rPr lang="en-US" sz="1400" dirty="0" err="1" smtClean="0"/>
              <a:t>Agarwal</a:t>
            </a:r>
            <a:r>
              <a:rPr lang="en-US" sz="1400" dirty="0" smtClean="0"/>
              <a:t>, ICAC 2011 (in sub)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9812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same idea applies to</a:t>
            </a:r>
          </a:p>
          <a:p>
            <a:pPr algn="ctr"/>
            <a:r>
              <a:rPr lang="en-US" sz="2400" b="1" dirty="0">
                <a:solidFill>
                  <a:srgbClr val="0099FF"/>
                </a:solidFill>
              </a:rPr>
              <a:t>l</a:t>
            </a:r>
            <a:r>
              <a:rPr lang="en-US" sz="2400" b="1" dirty="0" smtClean="0">
                <a:solidFill>
                  <a:srgbClr val="0099FF"/>
                </a:solidFill>
              </a:rPr>
              <a:t>earning good parameters for multicore data structures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3025488" cy="217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9804" y="3536887"/>
            <a:ext cx="3062287" cy="221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3014804" y="4146487"/>
            <a:ext cx="381000" cy="36895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48604" y="4070287"/>
            <a:ext cx="381000" cy="36895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19604" y="3994087"/>
            <a:ext cx="381000" cy="36895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129604" y="4603687"/>
            <a:ext cx="381000" cy="36895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72200" y="2246293"/>
            <a:ext cx="19752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Flat Combining Queue</a:t>
            </a:r>
          </a:p>
          <a:p>
            <a:r>
              <a:rPr lang="en-US" sz="1400" dirty="0" smtClean="0"/>
              <a:t>Pairing Heap</a:t>
            </a:r>
          </a:p>
          <a:p>
            <a:r>
              <a:rPr lang="en-US" sz="1400" dirty="0" err="1" smtClean="0"/>
              <a:t>Skiplist</a:t>
            </a:r>
            <a:endParaRPr lang="en-US" sz="1400" dirty="0" smtClean="0"/>
          </a:p>
          <a:p>
            <a:r>
              <a:rPr lang="en-US" sz="1400" dirty="0" smtClean="0"/>
              <a:t>…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99169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9" grpId="0" animBg="1"/>
      <p:bldP spid="9" grpId="1" animBg="1"/>
      <p:bldP spid="10" grpId="0" animBg="1"/>
      <p:bldP spid="11" grpId="0" animBg="1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2286000"/>
            <a:ext cx="2937712" cy="2831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2169" y="2286000"/>
            <a:ext cx="2946323" cy="2709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00" y="5187712"/>
            <a:ext cx="1089755" cy="914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799" y="2362199"/>
            <a:ext cx="3099429" cy="2632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3385" y="5334000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99FF"/>
                </a:solidFill>
              </a:rPr>
              <a:t>7</a:t>
            </a:r>
            <a:r>
              <a:rPr lang="en-US" sz="2800" b="1" dirty="0" smtClean="0">
                <a:solidFill>
                  <a:srgbClr val="0099FF"/>
                </a:solidFill>
              </a:rPr>
              <a:t>-15%</a:t>
            </a:r>
            <a:endParaRPr lang="en-US" sz="2800" b="1" dirty="0">
              <a:solidFill>
                <a:srgbClr val="0099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53340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99FF"/>
                </a:solidFill>
              </a:rPr>
              <a:t>10-60%</a:t>
            </a:r>
            <a:endParaRPr lang="en-US" sz="2800" b="1" dirty="0">
              <a:solidFill>
                <a:srgbClr val="0099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53340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99FF"/>
                </a:solidFill>
              </a:rPr>
              <a:t>12-15%</a:t>
            </a:r>
            <a:endParaRPr lang="en-US" sz="2800" b="1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18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0" y="1676400"/>
            <a:ext cx="9144000" cy="2438400"/>
          </a:xfrm>
          <a:prstGeom prst="rect">
            <a:avLst/>
          </a:prstGeom>
          <a:solidFill>
            <a:srgbClr val="5555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Bayesian Reinforcement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What is Bayesian Modeling?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1968" y="1905000"/>
            <a:ext cx="3280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Find </a:t>
            </a:r>
            <a:r>
              <a:rPr lang="en-US" sz="2400" b="1" dirty="0" smtClean="0">
                <a:solidFill>
                  <a:srgbClr val="0099FF"/>
                </a:solidFill>
              </a:rPr>
              <a:t>structure in data</a:t>
            </a:r>
            <a:endParaRPr lang="en-US" sz="2400" b="1" dirty="0">
              <a:solidFill>
                <a:srgbClr val="0099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5520" y="2438400"/>
            <a:ext cx="5892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while </a:t>
            </a:r>
            <a:r>
              <a:rPr lang="en-US" sz="2400" b="1" dirty="0" smtClean="0">
                <a:solidFill>
                  <a:srgbClr val="0099FF"/>
                </a:solidFill>
              </a:rPr>
              <a:t>dealing explicitly with uncertainty</a:t>
            </a:r>
            <a:endParaRPr lang="en-US" sz="2400" b="1" dirty="0">
              <a:solidFill>
                <a:srgbClr val="0099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r="7052"/>
          <a:stretch>
            <a:fillRect/>
          </a:stretch>
        </p:blipFill>
        <p:spPr bwMode="auto">
          <a:xfrm>
            <a:off x="2209800" y="5343525"/>
            <a:ext cx="4535114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447800" y="37338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goal of a Bayesian is to reason about </a:t>
            </a:r>
            <a:r>
              <a:rPr lang="en-US" sz="2400" b="1" dirty="0" smtClean="0">
                <a:solidFill>
                  <a:srgbClr val="0099FF"/>
                </a:solidFill>
              </a:rPr>
              <a:t>the distribution of structure in data</a:t>
            </a:r>
            <a:endParaRPr lang="en-US" sz="2400" b="1" dirty="0">
              <a:solidFill>
                <a:srgbClr val="00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RL Framework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8153400" cy="2057400"/>
          </a:xfrm>
        </p:spPr>
        <p:txBody>
          <a:bodyPr/>
          <a:lstStyle/>
          <a:p>
            <a:r>
              <a:rPr lang="en-US" sz="2800"/>
              <a:t>Learn from close interaction</a:t>
            </a:r>
          </a:p>
          <a:p>
            <a:r>
              <a:rPr lang="en-US" sz="2800"/>
              <a:t>Stochastic environment</a:t>
            </a:r>
          </a:p>
          <a:p>
            <a:r>
              <a:rPr lang="en-US" sz="2800"/>
              <a:t>Noisy delayed scalar evaluation</a:t>
            </a:r>
          </a:p>
          <a:p>
            <a:r>
              <a:rPr lang="en-US" sz="2800"/>
              <a:t>Maximize a measure of long term performance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657600" y="1981200"/>
            <a:ext cx="1981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>
                <a:latin typeface="Tahoma" pitchFamily="1" charset="0"/>
              </a:rPr>
              <a:t>Environment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670300" y="3505200"/>
            <a:ext cx="1981200" cy="762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127500" y="3657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ahoma" pitchFamily="1" charset="0"/>
              </a:rPr>
              <a:t>Agent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651500" y="2276475"/>
            <a:ext cx="1371600" cy="1600200"/>
            <a:chOff x="3552" y="1440"/>
            <a:chExt cx="864" cy="1008"/>
          </a:xfrm>
        </p:grpSpPr>
        <p:sp>
          <p:nvSpPr>
            <p:cNvPr id="6152" name="Line 8"/>
            <p:cNvSpPr>
              <a:spLocks noChangeShapeType="1"/>
            </p:cNvSpPr>
            <p:nvPr/>
          </p:nvSpPr>
          <p:spPr bwMode="auto">
            <a:xfrm>
              <a:off x="3552" y="244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 flipV="1">
              <a:off x="4416" y="1440"/>
              <a:ext cx="0" cy="10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 flipH="1">
              <a:off x="3552" y="1440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5" name="Text Box 11"/>
            <p:cNvSpPr txBox="1">
              <a:spLocks noChangeArrowheads="1"/>
            </p:cNvSpPr>
            <p:nvPr/>
          </p:nvSpPr>
          <p:spPr bwMode="auto">
            <a:xfrm>
              <a:off x="3744" y="2208"/>
              <a:ext cx="5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latin typeface="Tahoma" pitchFamily="1" charset="0"/>
                </a:rPr>
                <a:t>Action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136775" y="2260600"/>
            <a:ext cx="1533525" cy="1600200"/>
            <a:chOff x="1338" y="1424"/>
            <a:chExt cx="966" cy="1008"/>
          </a:xfrm>
        </p:grpSpPr>
        <p:sp>
          <p:nvSpPr>
            <p:cNvPr id="6157" name="Line 13"/>
            <p:cNvSpPr>
              <a:spLocks noChangeShapeType="1"/>
            </p:cNvSpPr>
            <p:nvPr/>
          </p:nvSpPr>
          <p:spPr bwMode="auto">
            <a:xfrm flipH="1">
              <a:off x="1344" y="1424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8" name="Line 14"/>
            <p:cNvSpPr>
              <a:spLocks noChangeShapeType="1"/>
            </p:cNvSpPr>
            <p:nvPr/>
          </p:nvSpPr>
          <p:spPr bwMode="auto">
            <a:xfrm>
              <a:off x="1344" y="1424"/>
              <a:ext cx="0" cy="10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" name="Line 15"/>
            <p:cNvSpPr>
              <a:spLocks noChangeShapeType="1"/>
            </p:cNvSpPr>
            <p:nvPr/>
          </p:nvSpPr>
          <p:spPr bwMode="auto">
            <a:xfrm>
              <a:off x="1338" y="2432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0" name="Text Box 16"/>
            <p:cNvSpPr txBox="1">
              <a:spLocks noChangeArrowheads="1"/>
            </p:cNvSpPr>
            <p:nvPr/>
          </p:nvSpPr>
          <p:spPr bwMode="auto">
            <a:xfrm>
              <a:off x="1632" y="2192"/>
              <a:ext cx="4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latin typeface="Tahoma" pitchFamily="1" charset="0"/>
                </a:rPr>
                <a:t>State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352800" y="2667000"/>
            <a:ext cx="1295400" cy="838200"/>
            <a:chOff x="2112" y="1680"/>
            <a:chExt cx="816" cy="528"/>
          </a:xfrm>
        </p:grpSpPr>
        <p:sp>
          <p:nvSpPr>
            <p:cNvPr id="6162" name="Line 18"/>
            <p:cNvSpPr>
              <a:spLocks noChangeShapeType="1"/>
            </p:cNvSpPr>
            <p:nvPr/>
          </p:nvSpPr>
          <p:spPr bwMode="auto">
            <a:xfrm>
              <a:off x="2928" y="1680"/>
              <a:ext cx="0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3" name="Text Box 19"/>
            <p:cNvSpPr txBox="1">
              <a:spLocks noChangeArrowheads="1"/>
            </p:cNvSpPr>
            <p:nvPr/>
          </p:nvSpPr>
          <p:spPr bwMode="auto">
            <a:xfrm>
              <a:off x="2112" y="1776"/>
              <a:ext cx="76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latin typeface="Tahoma" pitchFamily="1" charset="0"/>
                </a:rPr>
                <a:t>evaluation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grpSp>
        <p:nvGrpSpPr>
          <p:cNvPr id="3" name="Group 24"/>
          <p:cNvGrpSpPr/>
          <p:nvPr/>
        </p:nvGrpSpPr>
        <p:grpSpPr>
          <a:xfrm>
            <a:off x="1219200" y="3505200"/>
            <a:ext cx="3200400" cy="1600200"/>
            <a:chOff x="2667000" y="2971800"/>
            <a:chExt cx="3200400" cy="1600200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2095500" y="3771900"/>
              <a:ext cx="16002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0800000">
              <a:off x="2667000" y="4343400"/>
              <a:ext cx="32004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3429000" y="34290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200400" y="38100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505200" y="37338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733800" y="35814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886200" y="33528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038600" y="36576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267200" y="35052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343400" y="32004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572000" y="33528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724400" y="31242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953000" y="35052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105400" y="29718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257800" y="32004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486400" y="33528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524000" y="190053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line </a:t>
            </a:r>
            <a:r>
              <a:rPr lang="en-US" sz="2400" b="1" dirty="0" smtClean="0">
                <a:solidFill>
                  <a:srgbClr val="0099FF"/>
                </a:solidFill>
              </a:rPr>
              <a:t>generated </a:t>
            </a:r>
            <a:r>
              <a:rPr lang="en-US" sz="2400" dirty="0" smtClean="0"/>
              <a:t>this data?</a:t>
            </a:r>
            <a:endParaRPr lang="en-US" sz="2400" b="1" dirty="0">
              <a:solidFill>
                <a:srgbClr val="0099FF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295400" y="3581400"/>
            <a:ext cx="3200400" cy="7620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91000" y="32721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This one?</a:t>
            </a:r>
            <a:endParaRPr lang="en-US" sz="2400" b="1" dirty="0">
              <a:solidFill>
                <a:srgbClr val="0099FF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295400" y="3886200"/>
            <a:ext cx="3200400" cy="1524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343400" y="3657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about this one?</a:t>
            </a:r>
            <a:endParaRPr lang="en-US" sz="2400" b="1" dirty="0">
              <a:solidFill>
                <a:srgbClr val="0099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43400" y="41103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Probably not this one</a:t>
            </a:r>
            <a:endParaRPr lang="en-US" sz="2400" b="1" dirty="0">
              <a:solidFill>
                <a:srgbClr val="0099FF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295400" y="3581400"/>
            <a:ext cx="3200400" cy="7620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295400" y="3276600"/>
            <a:ext cx="3124200" cy="12192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191000" y="28956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That one?</a:t>
            </a:r>
            <a:endParaRPr lang="en-US" sz="2400" b="1" dirty="0">
              <a:solidFill>
                <a:srgbClr val="0099FF"/>
              </a:solidFill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print"/>
          <a:srcRect r="7052"/>
          <a:stretch>
            <a:fillRect/>
          </a:stretch>
        </p:blipFill>
        <p:spPr bwMode="auto">
          <a:xfrm>
            <a:off x="2209800" y="5572125"/>
            <a:ext cx="4535114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3" grpId="0"/>
      <p:bldP spid="33" grpId="1"/>
      <p:bldP spid="34" grpId="0"/>
      <p:bldP spid="41" grpId="0"/>
      <p:bldP spid="41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What About the “</a:t>
            </a:r>
            <a:r>
              <a:rPr lang="en-US" dirty="0" err="1" smtClean="0"/>
              <a:t>Bayes</a:t>
            </a:r>
            <a:r>
              <a:rPr lang="en-US" dirty="0" smtClean="0"/>
              <a:t>” Part?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657600"/>
            <a:ext cx="4493419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657600"/>
            <a:ext cx="37147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486400" y="5380672"/>
            <a:ext cx="243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99FF"/>
                </a:solidFill>
              </a:rPr>
              <a:t>Prior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71600" y="5378946"/>
            <a:ext cx="243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99FF"/>
                </a:solidFill>
              </a:rPr>
              <a:t>Likelihood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2170906" y="4656772"/>
            <a:ext cx="838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6285706" y="4655978"/>
            <a:ext cx="838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4286" y="3048000"/>
            <a:ext cx="4879181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71028" y="1976735"/>
            <a:ext cx="6753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99FF"/>
                </a:solidFill>
              </a:rPr>
              <a:t>Bayes</a:t>
            </a:r>
            <a:r>
              <a:rPr lang="en-US" sz="2400" b="1" dirty="0" smtClean="0">
                <a:solidFill>
                  <a:srgbClr val="0099FF"/>
                </a:solidFill>
              </a:rPr>
              <a:t> Law </a:t>
            </a:r>
            <a:r>
              <a:rPr lang="en-US" sz="2400" dirty="0" smtClean="0"/>
              <a:t>is a mathematical fact that helps us </a:t>
            </a:r>
            <a:endParaRPr lang="en-US" sz="2400" b="1" dirty="0">
              <a:solidFill>
                <a:srgbClr val="00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Distributions Over Structure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2362200"/>
            <a:ext cx="32528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Visual perception</a:t>
            </a:r>
          </a:p>
          <a:p>
            <a:r>
              <a:rPr lang="en-US" sz="2400" dirty="0" smtClean="0"/>
              <a:t>Natural language</a:t>
            </a:r>
          </a:p>
          <a:p>
            <a:r>
              <a:rPr lang="en-US" sz="2400" dirty="0" smtClean="0"/>
              <a:t>Speech recognition</a:t>
            </a:r>
          </a:p>
          <a:p>
            <a:r>
              <a:rPr lang="en-US" sz="2400" dirty="0" smtClean="0"/>
              <a:t>Topic understanding</a:t>
            </a:r>
          </a:p>
          <a:p>
            <a:r>
              <a:rPr lang="en-US" sz="2400" dirty="0" smtClean="0"/>
              <a:t>Word learning</a:t>
            </a:r>
          </a:p>
          <a:p>
            <a:r>
              <a:rPr lang="en-US" sz="2400" dirty="0" smtClean="0"/>
              <a:t>Causal relationships</a:t>
            </a:r>
          </a:p>
          <a:p>
            <a:r>
              <a:rPr lang="en-US" sz="2400" dirty="0" smtClean="0"/>
              <a:t>Modeling relationships</a:t>
            </a:r>
          </a:p>
          <a:p>
            <a:r>
              <a:rPr lang="en-US" sz="2400" dirty="0" smtClean="0"/>
              <a:t>Intuitive theories</a:t>
            </a:r>
          </a:p>
          <a:p>
            <a:r>
              <a:rPr lang="en-US" sz="2400" dirty="0" smtClean="0"/>
              <a:t>…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Distributions Over Structure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2362200"/>
            <a:ext cx="32528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FF"/>
                </a:solidFill>
              </a:rPr>
              <a:t>Visual perception</a:t>
            </a:r>
          </a:p>
          <a:p>
            <a:r>
              <a:rPr lang="en-US" sz="2400" dirty="0" smtClean="0"/>
              <a:t>Natural language</a:t>
            </a:r>
          </a:p>
          <a:p>
            <a:r>
              <a:rPr lang="en-US" sz="2400" dirty="0" smtClean="0"/>
              <a:t>Speech recognition</a:t>
            </a:r>
          </a:p>
          <a:p>
            <a:r>
              <a:rPr lang="en-US" sz="2400" dirty="0" smtClean="0"/>
              <a:t>Topic understanding</a:t>
            </a:r>
          </a:p>
          <a:p>
            <a:r>
              <a:rPr lang="en-US" sz="2400" dirty="0" smtClean="0"/>
              <a:t>Word learning</a:t>
            </a:r>
          </a:p>
          <a:p>
            <a:r>
              <a:rPr lang="en-US" sz="2400" dirty="0" smtClean="0"/>
              <a:t>Causal relationships</a:t>
            </a:r>
          </a:p>
          <a:p>
            <a:r>
              <a:rPr lang="en-US" sz="2400" dirty="0" smtClean="0"/>
              <a:t>Modeling relationships</a:t>
            </a:r>
          </a:p>
          <a:p>
            <a:r>
              <a:rPr lang="en-US" sz="2400" dirty="0" smtClean="0"/>
              <a:t>Intuitive theories</a:t>
            </a:r>
          </a:p>
          <a:p>
            <a:r>
              <a:rPr lang="en-US" sz="2400" dirty="0" smtClean="0"/>
              <a:t>…</a:t>
            </a:r>
            <a:endParaRPr lang="en-US" sz="2400" dirty="0"/>
          </a:p>
        </p:txBody>
      </p:sp>
      <p:pic>
        <p:nvPicPr>
          <p:cNvPr id="7" name="Picture 6" descr="vision_f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133600"/>
            <a:ext cx="3119538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Distributions Over Structure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2362200"/>
            <a:ext cx="32528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Visual perception</a:t>
            </a:r>
          </a:p>
          <a:p>
            <a:r>
              <a:rPr lang="en-US" sz="2400" dirty="0" smtClean="0"/>
              <a:t>Natural language</a:t>
            </a:r>
          </a:p>
          <a:p>
            <a:r>
              <a:rPr lang="en-US" sz="2400" dirty="0" smtClean="0"/>
              <a:t>Speech recognition</a:t>
            </a:r>
          </a:p>
          <a:p>
            <a:r>
              <a:rPr lang="en-US" sz="2400" b="1" dirty="0" smtClean="0">
                <a:solidFill>
                  <a:srgbClr val="0099FF"/>
                </a:solidFill>
              </a:rPr>
              <a:t>Topic understanding</a:t>
            </a:r>
          </a:p>
          <a:p>
            <a:r>
              <a:rPr lang="en-US" sz="2400" dirty="0" smtClean="0"/>
              <a:t>Word learning</a:t>
            </a:r>
          </a:p>
          <a:p>
            <a:r>
              <a:rPr lang="en-US" sz="2400" dirty="0" smtClean="0"/>
              <a:t>Causal relationships</a:t>
            </a:r>
          </a:p>
          <a:p>
            <a:r>
              <a:rPr lang="en-US" sz="2400" dirty="0" smtClean="0"/>
              <a:t>Modeling relationships</a:t>
            </a:r>
          </a:p>
          <a:p>
            <a:r>
              <a:rPr lang="en-US" sz="2400" dirty="0" smtClean="0"/>
              <a:t>Intuitive theories</a:t>
            </a:r>
          </a:p>
          <a:p>
            <a:r>
              <a:rPr lang="en-US" sz="2400" dirty="0" smtClean="0"/>
              <a:t>…</a:t>
            </a:r>
            <a:endParaRPr lang="en-US" sz="2400" dirty="0"/>
          </a:p>
        </p:txBody>
      </p:sp>
      <p:pic>
        <p:nvPicPr>
          <p:cNvPr id="7" name="Picture 6" descr="lda_f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6111" y="1981200"/>
            <a:ext cx="3629689" cy="445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Distributions Over Structure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2362200"/>
            <a:ext cx="353173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Visual perception</a:t>
            </a:r>
          </a:p>
          <a:p>
            <a:r>
              <a:rPr lang="en-US" sz="2400" dirty="0" smtClean="0"/>
              <a:t>Natural language</a:t>
            </a:r>
          </a:p>
          <a:p>
            <a:r>
              <a:rPr lang="en-US" sz="2400" dirty="0" smtClean="0"/>
              <a:t>Speech recognition</a:t>
            </a:r>
          </a:p>
          <a:p>
            <a:r>
              <a:rPr lang="en-US" sz="2400" dirty="0" smtClean="0"/>
              <a:t>Topic understanding</a:t>
            </a:r>
          </a:p>
          <a:p>
            <a:r>
              <a:rPr lang="en-US" sz="2400" dirty="0" smtClean="0"/>
              <a:t>Word learning</a:t>
            </a:r>
          </a:p>
          <a:p>
            <a:r>
              <a:rPr lang="en-US" sz="2400" dirty="0" smtClean="0"/>
              <a:t>Causal relationships</a:t>
            </a:r>
          </a:p>
          <a:p>
            <a:r>
              <a:rPr lang="en-US" sz="2400" b="1" dirty="0" smtClean="0">
                <a:solidFill>
                  <a:srgbClr val="0099FF"/>
                </a:solidFill>
              </a:rPr>
              <a:t>Modeling relationships</a:t>
            </a:r>
          </a:p>
          <a:p>
            <a:r>
              <a:rPr lang="en-US" sz="2400" dirty="0" smtClean="0"/>
              <a:t>Intuitive theories</a:t>
            </a:r>
          </a:p>
          <a:p>
            <a:r>
              <a:rPr lang="en-US" sz="2400" dirty="0" smtClean="0"/>
              <a:t>…</a:t>
            </a:r>
            <a:endParaRPr lang="en-US" sz="2400" dirty="0"/>
          </a:p>
        </p:txBody>
      </p:sp>
      <p:pic>
        <p:nvPicPr>
          <p:cNvPr id="7" name="Picture 6" descr="crosscat_f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0426" y="2209800"/>
            <a:ext cx="3549174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Trajectory Optimization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72200" y="3886200"/>
            <a:ext cx="2438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99FF"/>
                </a:solidFill>
              </a:rPr>
              <a:t>Prior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Allows us to incorporate knowledge</a:t>
            </a:r>
          </a:p>
        </p:txBody>
      </p:sp>
      <p:sp>
        <p:nvSpPr>
          <p:cNvPr id="9" name="Rectangle 8"/>
          <p:cNvSpPr/>
          <p:nvPr/>
        </p:nvSpPr>
        <p:spPr>
          <a:xfrm>
            <a:off x="3505200" y="3884474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99FF"/>
                </a:solidFill>
              </a:rPr>
              <a:t>Likelihood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We’ll use “distance along the maze”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306094" y="3162300"/>
            <a:ext cx="838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133600"/>
            <a:ext cx="6629400" cy="37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143000" y="3886200"/>
            <a:ext cx="213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99FF"/>
                </a:solidFill>
              </a:rPr>
              <a:t>Posterior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This is what we want to optimize!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1789906" y="3161506"/>
            <a:ext cx="838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6971506" y="3161506"/>
            <a:ext cx="838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7200" y="57867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This is a </a:t>
            </a:r>
            <a:r>
              <a:rPr lang="en-US" sz="2400" b="1" dirty="0" smtClean="0">
                <a:solidFill>
                  <a:srgbClr val="0099FF"/>
                </a:solidFill>
              </a:rPr>
              <a:t>MAP inference problem.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Structured Optimal Control</a:t>
            </a:r>
            <a:endParaRPr lang="en-US" sz="4000" dirty="0"/>
          </a:p>
        </p:txBody>
      </p:sp>
      <p:pic>
        <p:nvPicPr>
          <p:cNvPr id="4" name="Picture 3" descr="snake_schemati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981200"/>
            <a:ext cx="1865768" cy="307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5294293"/>
            <a:ext cx="32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40 dimensional state space</a:t>
            </a:r>
            <a:endParaRPr lang="en-US" sz="1400" dirty="0"/>
          </a:p>
          <a:p>
            <a:pPr algn="ctr"/>
            <a:r>
              <a:rPr lang="en-US" sz="1400" dirty="0" smtClean="0"/>
              <a:t>9 dimensional </a:t>
            </a:r>
            <a:r>
              <a:rPr lang="en-US" sz="1400" dirty="0"/>
              <a:t>continuous </a:t>
            </a:r>
            <a:r>
              <a:rPr lang="en-US" sz="1400" dirty="0" smtClean="0"/>
              <a:t>actions</a:t>
            </a:r>
            <a:endParaRPr lang="en-US" sz="1400" dirty="0"/>
          </a:p>
          <a:p>
            <a:pPr algn="ctr"/>
            <a:r>
              <a:rPr lang="en-US" sz="1400" dirty="0"/>
              <a:t>Anisotropic friction</a:t>
            </a:r>
          </a:p>
          <a:p>
            <a:pPr algn="ctr"/>
            <a:r>
              <a:rPr lang="en-US" sz="1400" dirty="0" smtClean="0"/>
              <a:t>Deterministic</a:t>
            </a:r>
            <a:endParaRPr lang="en-US" sz="1400" dirty="0"/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193380" y="1666240"/>
            <a:ext cx="35925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Human* Controlling Snake </a:t>
            </a:r>
            <a:endParaRPr lang="en-US" sz="2000" dirty="0"/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999287" y="6248400"/>
            <a:ext cx="24495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*Yes, it’s me</a:t>
            </a:r>
            <a:endParaRPr lang="en-US" sz="1400" dirty="0"/>
          </a:p>
        </p:txBody>
      </p:sp>
      <p:pic>
        <p:nvPicPr>
          <p:cNvPr id="9" name="snake-huma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581400" y="2133600"/>
            <a:ext cx="4953000" cy="40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458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- RRT</a:t>
            </a:r>
            <a:endParaRPr lang="en-US" dirty="0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4800600" y="6172200"/>
            <a:ext cx="35925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Note: running at 2x</a:t>
            </a:r>
            <a:endParaRPr lang="en-US" sz="2000" dirty="0"/>
          </a:p>
        </p:txBody>
      </p:sp>
      <p:pic>
        <p:nvPicPr>
          <p:cNvPr id="6" name="rrt-2d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4600" y="1828800"/>
            <a:ext cx="390207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67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Optimal Control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6296" y="6385560"/>
            <a:ext cx="3662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Wingate, Goodman, Roy et al, 2011 (in sub)</a:t>
            </a:r>
            <a:endParaRPr lang="en-US" sz="1400" dirty="0"/>
          </a:p>
        </p:txBody>
      </p:sp>
      <p:grpSp>
        <p:nvGrpSpPr>
          <p:cNvPr id="3" name="Group 7"/>
          <p:cNvGrpSpPr/>
          <p:nvPr/>
        </p:nvGrpSpPr>
        <p:grpSpPr>
          <a:xfrm>
            <a:off x="914400" y="3962400"/>
            <a:ext cx="3390900" cy="2114034"/>
            <a:chOff x="2286000" y="3420070"/>
            <a:chExt cx="5105400" cy="3182929"/>
          </a:xfrm>
        </p:grpSpPr>
        <p:sp>
          <p:nvSpPr>
            <p:cNvPr id="9" name="Down Arrow 8"/>
            <p:cNvSpPr/>
            <p:nvPr/>
          </p:nvSpPr>
          <p:spPr>
            <a:xfrm>
              <a:off x="5638800" y="4048541"/>
              <a:ext cx="304800" cy="381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86400" y="4581941"/>
              <a:ext cx="533400" cy="69509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1</a:t>
              </a:r>
            </a:p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2</a:t>
              </a:r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3733800" y="3896141"/>
              <a:ext cx="304800" cy="381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81401" y="4429540"/>
              <a:ext cx="533400" cy="97312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1</a:t>
              </a:r>
            </a:p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2</a:t>
              </a:r>
            </a:p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3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276600" y="3420070"/>
              <a:ext cx="1219200" cy="381000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286000" y="4105870"/>
              <a:ext cx="1219200" cy="381000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962400" y="4563070"/>
              <a:ext cx="1219200" cy="381000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181600" y="3572470"/>
              <a:ext cx="1219200" cy="381000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172200" y="4258270"/>
              <a:ext cx="1219200" cy="381000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stCxn id="14" idx="0"/>
              <a:endCxn id="13" idx="3"/>
            </p:cNvCxnSpPr>
            <p:nvPr/>
          </p:nvCxnSpPr>
          <p:spPr>
            <a:xfrm rot="5400000" flipH="1" flipV="1">
              <a:off x="2995076" y="3645798"/>
              <a:ext cx="360596" cy="5595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4" idx="5"/>
              <a:endCxn id="15" idx="2"/>
            </p:cNvCxnSpPr>
            <p:nvPr/>
          </p:nvCxnSpPr>
          <p:spPr>
            <a:xfrm rot="16200000" flipH="1">
              <a:off x="3483278" y="4274448"/>
              <a:ext cx="322496" cy="6357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5" idx="0"/>
              <a:endCxn id="13" idx="5"/>
            </p:cNvCxnSpPr>
            <p:nvPr/>
          </p:nvCxnSpPr>
          <p:spPr>
            <a:xfrm rot="16200000" flipV="1">
              <a:off x="4035728" y="4026798"/>
              <a:ext cx="817796" cy="2547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5" idx="7"/>
              <a:endCxn id="16" idx="3"/>
            </p:cNvCxnSpPr>
            <p:nvPr/>
          </p:nvCxnSpPr>
          <p:spPr>
            <a:xfrm rot="5400000" flipH="1" flipV="1">
              <a:off x="4821004" y="4079722"/>
              <a:ext cx="721192" cy="3570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6" idx="2"/>
              <a:endCxn id="13" idx="6"/>
            </p:cNvCxnSpPr>
            <p:nvPr/>
          </p:nvCxnSpPr>
          <p:spPr>
            <a:xfrm rot="10800000">
              <a:off x="4495800" y="3610570"/>
              <a:ext cx="685800" cy="152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6" idx="5"/>
              <a:endCxn id="17" idx="0"/>
            </p:cNvCxnSpPr>
            <p:nvPr/>
          </p:nvCxnSpPr>
          <p:spPr>
            <a:xfrm rot="16200000" flipH="1">
              <a:off x="6321728" y="3798198"/>
              <a:ext cx="360596" cy="5595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5" idx="6"/>
              <a:endCxn id="17" idx="2"/>
            </p:cNvCxnSpPr>
            <p:nvPr/>
          </p:nvCxnSpPr>
          <p:spPr>
            <a:xfrm flipV="1">
              <a:off x="5181600" y="4448770"/>
              <a:ext cx="990600" cy="304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Down Arrow 24"/>
            <p:cNvSpPr/>
            <p:nvPr/>
          </p:nvSpPr>
          <p:spPr>
            <a:xfrm>
              <a:off x="2667000" y="4658141"/>
              <a:ext cx="304800" cy="381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14599" y="5191541"/>
              <a:ext cx="533400" cy="97312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1</a:t>
              </a:r>
            </a:p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2</a:t>
              </a:r>
            </a:p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3</a:t>
              </a:r>
            </a:p>
          </p:txBody>
        </p:sp>
        <p:sp>
          <p:nvSpPr>
            <p:cNvPr id="27" name="Down Arrow 26"/>
            <p:cNvSpPr/>
            <p:nvPr/>
          </p:nvSpPr>
          <p:spPr>
            <a:xfrm>
              <a:off x="4419600" y="5096470"/>
              <a:ext cx="304800" cy="381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67201" y="5629871"/>
              <a:ext cx="533400" cy="97312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1</a:t>
              </a:r>
            </a:p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2</a:t>
              </a:r>
            </a:p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3</a:t>
              </a:r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6629400" y="4782740"/>
              <a:ext cx="304800" cy="381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77001" y="5316141"/>
              <a:ext cx="533400" cy="69509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1</a:t>
              </a:r>
            </a:p>
            <a:p>
              <a:pPr algn="ctr"/>
              <a:r>
                <a:rPr lang="en-US" sz="1200" dirty="0" smtClean="0"/>
                <a:t>a</a:t>
              </a:r>
              <a:r>
                <a:rPr lang="en-US" sz="1200" baseline="-25000" dirty="0" smtClean="0"/>
                <a:t>2</a:t>
              </a:r>
            </a:p>
          </p:txBody>
        </p:sp>
      </p:grpSp>
      <p:grpSp>
        <p:nvGrpSpPr>
          <p:cNvPr id="4" name="Group 2"/>
          <p:cNvGrpSpPr/>
          <p:nvPr/>
        </p:nvGrpSpPr>
        <p:grpSpPr>
          <a:xfrm>
            <a:off x="5813612" y="2372443"/>
            <a:ext cx="2926977" cy="3342588"/>
            <a:chOff x="5813612" y="2372443"/>
            <a:chExt cx="2926977" cy="3342588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04453" y="3236929"/>
              <a:ext cx="1545294" cy="290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15233" y="2372443"/>
              <a:ext cx="1923734" cy="32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26014" y="2798379"/>
              <a:ext cx="2302173" cy="340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21026" y="3625021"/>
              <a:ext cx="2712149" cy="32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80286" y="4050957"/>
              <a:ext cx="2193628" cy="33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25607" y="4483424"/>
              <a:ext cx="2302987" cy="33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990515" y="5380519"/>
              <a:ext cx="2573170" cy="33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5813612" y="4915891"/>
              <a:ext cx="2926977" cy="366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533400" y="2105561"/>
            <a:ext cx="44642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Extend the nonparametric finite state controller by adding</a:t>
            </a:r>
          </a:p>
          <a:p>
            <a:pPr algn="ctr"/>
            <a:r>
              <a:rPr lang="en-US" sz="2000" dirty="0" smtClean="0"/>
              <a:t>(an unknown number of)  </a:t>
            </a:r>
          </a:p>
          <a:p>
            <a:pPr algn="ctr"/>
            <a:r>
              <a:rPr lang="en-US" sz="2000" b="1" dirty="0">
                <a:solidFill>
                  <a:srgbClr val="0099FF"/>
                </a:solidFill>
              </a:rPr>
              <a:t>m</a:t>
            </a:r>
            <a:r>
              <a:rPr lang="en-US" sz="2000" b="1" dirty="0" smtClean="0">
                <a:solidFill>
                  <a:srgbClr val="0099FF"/>
                </a:solidFill>
              </a:rPr>
              <a:t>otor primitives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59989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DAP</a:t>
            </a:r>
            <a:endParaRPr lang="en-US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799" y="2133600"/>
            <a:ext cx="3013627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95800" y="2438400"/>
            <a:ext cx="822960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What’s the…</a:t>
            </a:r>
          </a:p>
          <a:p>
            <a:pPr marL="927100" lvl="1" indent="-469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kern="0" dirty="0" smtClean="0">
                <a:latin typeface="+mn-lt"/>
              </a:rPr>
              <a:t>State space?</a:t>
            </a:r>
          </a:p>
          <a:p>
            <a:pPr marL="927100" lvl="1" indent="-469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Action space?</a:t>
            </a:r>
          </a:p>
          <a:p>
            <a:pPr marL="927100" lvl="1" indent="-469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kern="0" dirty="0" smtClean="0">
                <a:latin typeface="+mn-lt"/>
              </a:rPr>
              <a:t>Reward function?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Snakes in a Maze</a:t>
            </a:r>
            <a:endParaRPr lang="en-US" dirty="0"/>
          </a:p>
        </p:txBody>
      </p:sp>
      <p:pic>
        <p:nvPicPr>
          <p:cNvPr id="7" name="Picture 6" descr="snake_fs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819400"/>
            <a:ext cx="2057400" cy="2869732"/>
          </a:xfrm>
          <a:prstGeom prst="rect">
            <a:avLst/>
          </a:prstGeom>
        </p:spPr>
      </p:pic>
      <p:pic>
        <p:nvPicPr>
          <p:cNvPr id="8" name="Picture 7" descr="snake_ls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9218" y="2971800"/>
            <a:ext cx="5806182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2600" y="1976735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examine </a:t>
            </a:r>
            <a:r>
              <a:rPr lang="en-US" sz="2400" b="1" dirty="0" smtClean="0">
                <a:solidFill>
                  <a:srgbClr val="0099FF"/>
                </a:solidFill>
              </a:rPr>
              <a:t>what was learned</a:t>
            </a: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28600" y="58790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Four states </a:t>
            </a:r>
            <a:r>
              <a:rPr lang="en-US" b="1" dirty="0" smtClean="0">
                <a:solidFill>
                  <a:srgbClr val="0099FF"/>
                </a:solidFill>
              </a:rPr>
              <a:t>wiggle forward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- NPFSC</a:t>
            </a:r>
            <a:endParaRPr lang="en-US" dirty="0"/>
          </a:p>
        </p:txBody>
      </p:sp>
      <p:pic>
        <p:nvPicPr>
          <p:cNvPr id="5" name="snake-20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62200" y="1772216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057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Bonus: Spiders!</a:t>
            </a:r>
            <a:endParaRPr lang="en-US" dirty="0"/>
          </a:p>
        </p:txBody>
      </p:sp>
      <p:pic>
        <p:nvPicPr>
          <p:cNvPr id="5" name="spider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87102" y="1886894"/>
            <a:ext cx="4303414" cy="43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817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Model-free RL</a:t>
            </a:r>
          </a:p>
          <a:p>
            <a:pPr lvl="1"/>
            <a:r>
              <a:rPr lang="en-US" dirty="0" smtClean="0"/>
              <a:t>Q-learning, TD, eligibility traces</a:t>
            </a:r>
          </a:p>
          <a:p>
            <a:r>
              <a:rPr lang="en-US" dirty="0" smtClean="0"/>
              <a:t>Function approximation</a:t>
            </a:r>
          </a:p>
          <a:p>
            <a:r>
              <a:rPr lang="en-US" dirty="0" smtClean="0"/>
              <a:t>Actor-critic methods</a:t>
            </a:r>
          </a:p>
          <a:p>
            <a:r>
              <a:rPr lang="en-US" dirty="0" smtClean="0"/>
              <a:t>Bayesian RL</a:t>
            </a:r>
          </a:p>
          <a:p>
            <a:r>
              <a:rPr lang="en-US" dirty="0" smtClean="0"/>
              <a:t>Relational RL</a:t>
            </a:r>
          </a:p>
          <a:p>
            <a:r>
              <a:rPr lang="en-US" dirty="0" smtClean="0"/>
              <a:t>Modern applications / algorithms</a:t>
            </a:r>
          </a:p>
          <a:p>
            <a:pPr lvl="1"/>
            <a:r>
              <a:rPr lang="en-US" dirty="0" smtClean="0"/>
              <a:t>GPTD, TD-Search, TDC, GTD2, …</a:t>
            </a:r>
          </a:p>
          <a:p>
            <a:r>
              <a:rPr lang="en-US" dirty="0" smtClean="0"/>
              <a:t>Partially observable systems…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0" y="1676400"/>
            <a:ext cx="9144000" cy="2438400"/>
          </a:xfrm>
          <a:prstGeom prst="rect">
            <a:avLst/>
          </a:prstGeom>
          <a:solidFill>
            <a:srgbClr val="5555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Supervised Learning!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716338"/>
            <a:ext cx="8229600" cy="2881312"/>
          </a:xfrm>
        </p:spPr>
        <p:txBody>
          <a:bodyPr/>
          <a:lstStyle/>
          <a:p>
            <a:pPr marL="469900" indent="-469900">
              <a:lnSpc>
                <a:spcPct val="90000"/>
              </a:lnSpc>
            </a:pPr>
            <a:r>
              <a:rPr lang="en-US" sz="2800" dirty="0"/>
              <a:t>Very sparse “supervision”</a:t>
            </a:r>
          </a:p>
          <a:p>
            <a:pPr marL="469900" indent="-469900">
              <a:lnSpc>
                <a:spcPct val="90000"/>
              </a:lnSpc>
            </a:pPr>
            <a:r>
              <a:rPr lang="en-US" sz="2800" dirty="0"/>
              <a:t>No target output provided</a:t>
            </a:r>
          </a:p>
          <a:p>
            <a:pPr marL="469900" indent="-469900">
              <a:lnSpc>
                <a:spcPct val="90000"/>
              </a:lnSpc>
            </a:pPr>
            <a:r>
              <a:rPr lang="en-US" sz="2800" dirty="0"/>
              <a:t>No error gradient information available</a:t>
            </a:r>
          </a:p>
          <a:p>
            <a:pPr marL="469900" indent="-469900">
              <a:lnSpc>
                <a:spcPct val="90000"/>
              </a:lnSpc>
            </a:pPr>
            <a:r>
              <a:rPr lang="en-US" sz="2800" dirty="0"/>
              <a:t>Action chooses next state</a:t>
            </a:r>
          </a:p>
          <a:p>
            <a:pPr marL="469900" indent="-469900">
              <a:lnSpc>
                <a:spcPct val="90000"/>
              </a:lnSpc>
            </a:pPr>
            <a:r>
              <a:rPr lang="en-US" sz="2800" dirty="0"/>
              <a:t>Explore to estimate gradient – Trail and error learning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467100" y="2052638"/>
            <a:ext cx="1981200" cy="762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924300" y="2205038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ahoma" pitchFamily="1" charset="0"/>
              </a:rPr>
              <a:t>Agent</a:t>
            </a: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5448300" y="2424113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753100" y="2043113"/>
            <a:ext cx="879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Tahoma" pitchFamily="1" charset="0"/>
              </a:rPr>
              <a:t>Output</a:t>
            </a: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1933575" y="2408238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400300" y="2027238"/>
            <a:ext cx="727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Tahoma" pitchFamily="1" charset="0"/>
              </a:rPr>
              <a:t>Input</a:t>
            </a:r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6156325" y="2420938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>
            <a:off x="5940425" y="3068638"/>
            <a:ext cx="431800" cy="3603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 flipH="1">
            <a:off x="6372225" y="3213100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588125" y="2779713"/>
            <a:ext cx="842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Tahoma" pitchFamily="1" charset="0"/>
              </a:rPr>
              <a:t>Target</a:t>
            </a:r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flipH="1">
            <a:off x="4500563" y="3213100"/>
            <a:ext cx="1439862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 flipV="1">
            <a:off x="4500563" y="2779713"/>
            <a:ext cx="0" cy="43338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5003800" y="2852738"/>
            <a:ext cx="684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Tahoma" pitchFamily="1" charset="0"/>
              </a:rPr>
              <a:t>Error</a:t>
            </a: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 flipH="1">
            <a:off x="5003800" y="2924175"/>
            <a:ext cx="719138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 flipH="1">
            <a:off x="6659563" y="2852738"/>
            <a:ext cx="719137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1" grpId="0" animBg="1"/>
      <p:bldP spid="112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Unsupervised Learning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962400"/>
            <a:ext cx="8229600" cy="2168525"/>
          </a:xfrm>
          <a:noFill/>
          <a:ln/>
        </p:spPr>
        <p:txBody>
          <a:bodyPr/>
          <a:lstStyle/>
          <a:p>
            <a:r>
              <a:rPr lang="en-US"/>
              <a:t>Sparse “supervision” available</a:t>
            </a:r>
          </a:p>
          <a:p>
            <a:r>
              <a:rPr lang="en-US"/>
              <a:t>Pattern detection not primary goal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297238" y="2192338"/>
            <a:ext cx="1981200" cy="762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749675" y="23495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ahoma" pitchFamily="1" charset="0"/>
              </a:rPr>
              <a:t>Agent</a:t>
            </a: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5273675" y="2568575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334000" y="2133600"/>
            <a:ext cx="1279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latin typeface="Tahoma" pitchFamily="1" charset="0"/>
              </a:rPr>
              <a:t>Activation</a:t>
            </a: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1758950" y="255270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225675" y="2146300"/>
            <a:ext cx="78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latin typeface="Tahoma" pitchFamily="1" charset="0"/>
              </a:rPr>
              <a:t>Input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191000" y="2971800"/>
            <a:ext cx="1401763" cy="685800"/>
            <a:chOff x="2640" y="1872"/>
            <a:chExt cx="883" cy="432"/>
          </a:xfrm>
        </p:grpSpPr>
        <p:sp>
          <p:nvSpPr>
            <p:cNvPr id="12299" name="Line 11"/>
            <p:cNvSpPr>
              <a:spLocks noChangeShapeType="1"/>
            </p:cNvSpPr>
            <p:nvPr/>
          </p:nvSpPr>
          <p:spPr bwMode="auto">
            <a:xfrm flipV="1">
              <a:off x="2640" y="1872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Text Box 12"/>
            <p:cNvSpPr txBox="1">
              <a:spLocks noChangeArrowheads="1"/>
            </p:cNvSpPr>
            <p:nvPr/>
          </p:nvSpPr>
          <p:spPr bwMode="auto">
            <a:xfrm>
              <a:off x="2678" y="1924"/>
              <a:ext cx="8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ahoma" pitchFamily="1" charset="0"/>
                </a:rPr>
                <a:t>Evaluation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45365" y="1824335"/>
            <a:ext cx="4453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RL = </a:t>
            </a:r>
            <a:r>
              <a:rPr lang="en-US" sz="2400" b="1" dirty="0" smtClean="0">
                <a:solidFill>
                  <a:srgbClr val="0099FF"/>
                </a:solidFill>
              </a:rPr>
              <a:t>learning meets planning</a:t>
            </a:r>
            <a:endParaRPr lang="en-US" sz="2400" b="1" dirty="0">
              <a:solidFill>
                <a:srgbClr val="00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19723</TotalTime>
  <Words>1921</Words>
  <Application>Microsoft Office PowerPoint</Application>
  <PresentationFormat>On-screen Show (4:3)</PresentationFormat>
  <Paragraphs>452</Paragraphs>
  <Slides>64</Slides>
  <Notes>29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Default Design</vt:lpstr>
      <vt:lpstr>MathType 5.0 Equation</vt:lpstr>
      <vt:lpstr>Intro to Reinforcement Learning</vt:lpstr>
      <vt:lpstr>The Trajectory of Machine Learning</vt:lpstr>
      <vt:lpstr>Learning and Acting under Uncertainty</vt:lpstr>
      <vt:lpstr>Reinforcement Learning</vt:lpstr>
      <vt:lpstr>RL Framework</vt:lpstr>
      <vt:lpstr>Application: DAP</vt:lpstr>
      <vt:lpstr>Not Supervised Learning!</vt:lpstr>
      <vt:lpstr>Not Unsupervised Learning</vt:lpstr>
      <vt:lpstr>Reinforcement Learning</vt:lpstr>
      <vt:lpstr>Reinforcement Learning</vt:lpstr>
      <vt:lpstr>Reinforcement Learning</vt:lpstr>
      <vt:lpstr>Reinforcement Learning</vt:lpstr>
      <vt:lpstr>Reinforcement Learning</vt:lpstr>
      <vt:lpstr>The Agent Learns a Policy</vt:lpstr>
      <vt:lpstr>Goals and Rewards</vt:lpstr>
      <vt:lpstr>Returns</vt:lpstr>
      <vt:lpstr>The Markov Property</vt:lpstr>
      <vt:lpstr>Markov Decision Processes</vt:lpstr>
      <vt:lpstr>Value Functions</vt:lpstr>
      <vt:lpstr>Bellman Equation for a Policy p</vt:lpstr>
      <vt:lpstr>Optimal Value Functions</vt:lpstr>
      <vt:lpstr>Bellman Optimality Equation </vt:lpstr>
      <vt:lpstr>Bellman Optimality Equation</vt:lpstr>
      <vt:lpstr>Dynamic Programming</vt:lpstr>
      <vt:lpstr>Value Iteration</vt:lpstr>
      <vt:lpstr>Application: DAP</vt:lpstr>
      <vt:lpstr>Q-values and its update</vt:lpstr>
      <vt:lpstr>Convergence</vt:lpstr>
      <vt:lpstr>Policy Search</vt:lpstr>
      <vt:lpstr>Policy Evaluation</vt:lpstr>
      <vt:lpstr>Policy Improvement</vt:lpstr>
      <vt:lpstr>Policy Improvement Cont.</vt:lpstr>
      <vt:lpstr>Policy Improvement Cont.</vt:lpstr>
      <vt:lpstr>Policy Iteration</vt:lpstr>
      <vt:lpstr>RL for Complex Systems</vt:lpstr>
      <vt:lpstr>RL for Complex Systems</vt:lpstr>
      <vt:lpstr>Smartlocks</vt:lpstr>
      <vt:lpstr>Big Problem</vt:lpstr>
      <vt:lpstr>Smartlocks</vt:lpstr>
      <vt:lpstr>Smartlocks</vt:lpstr>
      <vt:lpstr>Smartlocks</vt:lpstr>
      <vt:lpstr>Smartlocks</vt:lpstr>
      <vt:lpstr>Policy Gradients</vt:lpstr>
      <vt:lpstr>MC Policy Gradients</vt:lpstr>
      <vt:lpstr>Benchmark Results</vt:lpstr>
      <vt:lpstr>Smart Data Structures</vt:lpstr>
      <vt:lpstr>Results</vt:lpstr>
      <vt:lpstr>Bayesian Reinforcement Learning</vt:lpstr>
      <vt:lpstr>What is Bayesian Modeling?</vt:lpstr>
      <vt:lpstr>Example</vt:lpstr>
      <vt:lpstr>What About the “Bayes” Part?</vt:lpstr>
      <vt:lpstr>Distributions Over Structure</vt:lpstr>
      <vt:lpstr>Distributions Over Structure</vt:lpstr>
      <vt:lpstr>Distributions Over Structure</vt:lpstr>
      <vt:lpstr>Distributions Over Structure</vt:lpstr>
      <vt:lpstr>Bayesian Trajectory Optimization</vt:lpstr>
      <vt:lpstr>Structured Optimal Control</vt:lpstr>
      <vt:lpstr>Results - RRT</vt:lpstr>
      <vt:lpstr>Structured Optimal Control</vt:lpstr>
      <vt:lpstr>Snakes in a Maze</vt:lpstr>
      <vt:lpstr>Results - NPFSC</vt:lpstr>
      <vt:lpstr>Bonus: Spiders!</vt:lpstr>
      <vt:lpstr>Other topics</vt:lpstr>
      <vt:lpstr>Thank you!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Thee to a Half-Bakery!</dc:title>
  <dc:creator>wingated</dc:creator>
  <cp:lastModifiedBy>The Wingates</cp:lastModifiedBy>
  <cp:revision>1114</cp:revision>
  <dcterms:created xsi:type="dcterms:W3CDTF">2008-02-19T20:34:11Z</dcterms:created>
  <dcterms:modified xsi:type="dcterms:W3CDTF">2011-04-04T14:23:24Z</dcterms:modified>
</cp:coreProperties>
</file>